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9" r:id="rId2"/>
    <p:sldId id="273" r:id="rId3"/>
    <p:sldId id="334" r:id="rId4"/>
    <p:sldId id="275" r:id="rId5"/>
    <p:sldId id="295" r:id="rId6"/>
    <p:sldId id="335" r:id="rId7"/>
    <p:sldId id="336" r:id="rId8"/>
    <p:sldId id="337" r:id="rId9"/>
    <p:sldId id="342" r:id="rId10"/>
    <p:sldId id="343" r:id="rId11"/>
    <p:sldId id="341" r:id="rId12"/>
    <p:sldId id="338" r:id="rId13"/>
    <p:sldId id="339" r:id="rId14"/>
    <p:sldId id="340" r:id="rId15"/>
    <p:sldId id="272" r:id="rId16"/>
  </p:sldIdLst>
  <p:sldSz cx="9144000" cy="5715000" type="screen16x10"/>
  <p:notesSz cx="6858000" cy="9144000"/>
  <p:defaultTextStyle>
    <a:defPPr>
      <a:defRPr lang="en-US"/>
    </a:defPPr>
    <a:lvl1pPr marL="0" algn="l" defTabSz="856708" rtl="0" eaLnBrk="1" latinLnBrk="0" hangingPunct="1">
      <a:defRPr sz="1700" kern="1200">
        <a:solidFill>
          <a:schemeClr val="tx1"/>
        </a:solidFill>
        <a:latin typeface="+mn-lt"/>
        <a:ea typeface="+mn-ea"/>
        <a:cs typeface="+mn-cs"/>
      </a:defRPr>
    </a:lvl1pPr>
    <a:lvl2pPr marL="428354" algn="l" defTabSz="856708" rtl="0" eaLnBrk="1" latinLnBrk="0" hangingPunct="1">
      <a:defRPr sz="1700" kern="1200">
        <a:solidFill>
          <a:schemeClr val="tx1"/>
        </a:solidFill>
        <a:latin typeface="+mn-lt"/>
        <a:ea typeface="+mn-ea"/>
        <a:cs typeface="+mn-cs"/>
      </a:defRPr>
    </a:lvl2pPr>
    <a:lvl3pPr marL="856708" algn="l" defTabSz="856708" rtl="0" eaLnBrk="1" latinLnBrk="0" hangingPunct="1">
      <a:defRPr sz="1700" kern="1200">
        <a:solidFill>
          <a:schemeClr val="tx1"/>
        </a:solidFill>
        <a:latin typeface="+mn-lt"/>
        <a:ea typeface="+mn-ea"/>
        <a:cs typeface="+mn-cs"/>
      </a:defRPr>
    </a:lvl3pPr>
    <a:lvl4pPr marL="1285062" algn="l" defTabSz="856708" rtl="0" eaLnBrk="1" latinLnBrk="0" hangingPunct="1">
      <a:defRPr sz="1700" kern="1200">
        <a:solidFill>
          <a:schemeClr val="tx1"/>
        </a:solidFill>
        <a:latin typeface="+mn-lt"/>
        <a:ea typeface="+mn-ea"/>
        <a:cs typeface="+mn-cs"/>
      </a:defRPr>
    </a:lvl4pPr>
    <a:lvl5pPr marL="1713416" algn="l" defTabSz="856708" rtl="0" eaLnBrk="1" latinLnBrk="0" hangingPunct="1">
      <a:defRPr sz="1700" kern="1200">
        <a:solidFill>
          <a:schemeClr val="tx1"/>
        </a:solidFill>
        <a:latin typeface="+mn-lt"/>
        <a:ea typeface="+mn-ea"/>
        <a:cs typeface="+mn-cs"/>
      </a:defRPr>
    </a:lvl5pPr>
    <a:lvl6pPr marL="2141771" algn="l" defTabSz="856708" rtl="0" eaLnBrk="1" latinLnBrk="0" hangingPunct="1">
      <a:defRPr sz="1700" kern="1200">
        <a:solidFill>
          <a:schemeClr val="tx1"/>
        </a:solidFill>
        <a:latin typeface="+mn-lt"/>
        <a:ea typeface="+mn-ea"/>
        <a:cs typeface="+mn-cs"/>
      </a:defRPr>
    </a:lvl6pPr>
    <a:lvl7pPr marL="2570126" algn="l" defTabSz="856708" rtl="0" eaLnBrk="1" latinLnBrk="0" hangingPunct="1">
      <a:defRPr sz="1700" kern="1200">
        <a:solidFill>
          <a:schemeClr val="tx1"/>
        </a:solidFill>
        <a:latin typeface="+mn-lt"/>
        <a:ea typeface="+mn-ea"/>
        <a:cs typeface="+mn-cs"/>
      </a:defRPr>
    </a:lvl7pPr>
    <a:lvl8pPr marL="2998480" algn="l" defTabSz="856708" rtl="0" eaLnBrk="1" latinLnBrk="0" hangingPunct="1">
      <a:defRPr sz="1700" kern="1200">
        <a:solidFill>
          <a:schemeClr val="tx1"/>
        </a:solidFill>
        <a:latin typeface="+mn-lt"/>
        <a:ea typeface="+mn-ea"/>
        <a:cs typeface="+mn-cs"/>
      </a:defRPr>
    </a:lvl8pPr>
    <a:lvl9pPr marL="3426834" algn="l" defTabSz="856708"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0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3" autoAdjust="0"/>
    <p:restoredTop sz="80462" autoAdjust="0"/>
  </p:normalViewPr>
  <p:slideViewPr>
    <p:cSldViewPr showGuides="1">
      <p:cViewPr varScale="1">
        <p:scale>
          <a:sx n="104" d="100"/>
          <a:sy n="104" d="100"/>
        </p:scale>
        <p:origin x="-1386" y="-84"/>
      </p:cViewPr>
      <p:guideLst>
        <p:guide orient="horz" pos="370"/>
        <p:guide orient="horz" pos="3312"/>
        <p:guide orient="horz" pos="1158"/>
        <p:guide orient="horz" pos="761"/>
        <p:guide pos="953"/>
        <p:guide pos="631"/>
        <p:guide pos="5403"/>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16" d="100"/>
          <a:sy n="116" d="100"/>
        </p:scale>
        <p:origin x="-4648" y="-120"/>
      </p:cViewPr>
      <p:guideLst>
        <p:guide orient="horz" pos="27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2667000" y="275493"/>
            <a:ext cx="3733800" cy="463061"/>
          </a:xfrm>
          <a:prstGeom prst="rect">
            <a:avLst/>
          </a:prstGeom>
        </p:spPr>
        <p:txBody>
          <a:bodyPr vert="horz" lIns="0" tIns="0" rIns="0" bIns="0" rtlCol="0"/>
          <a:lstStyle>
            <a:lvl1pPr algn="r">
              <a:defRPr sz="1200"/>
            </a:lvl1pPr>
          </a:lstStyle>
          <a:p>
            <a:fld id="{39ADB084-DE69-4AB4-87C0-581826434495}" type="datetime4">
              <a:rPr lang="en-US" smtClean="0"/>
              <a:t>March 21, 2013</a:t>
            </a:fld>
            <a:endParaRPr lang="en-US" dirty="0"/>
          </a:p>
        </p:txBody>
      </p:sp>
      <p:sp>
        <p:nvSpPr>
          <p:cNvPr id="5" name="Tijdelijke aanduiding voor dianummer 4"/>
          <p:cNvSpPr>
            <a:spLocks noGrp="1"/>
          </p:cNvSpPr>
          <p:nvPr>
            <p:ph type="sldNum" sz="quarter" idx="3"/>
          </p:nvPr>
        </p:nvSpPr>
        <p:spPr>
          <a:xfrm>
            <a:off x="5943600" y="8685213"/>
            <a:ext cx="457200" cy="457200"/>
          </a:xfrm>
          <a:prstGeom prst="rect">
            <a:avLst/>
          </a:prstGeom>
        </p:spPr>
        <p:txBody>
          <a:bodyPr vert="horz" lIns="0" tIns="0" rIns="0" bIns="0" rtlCol="0" anchor="t" anchorCtr="0"/>
          <a:lstStyle>
            <a:lvl1pPr algn="r">
              <a:defRPr sz="1200"/>
            </a:lvl1pPr>
          </a:lstStyle>
          <a:p>
            <a:fld id="{A247EA4F-1711-4D0F-8CC6-0EBBDBEEE341}" type="slidenum">
              <a:rPr lang="en-US" smtClean="0"/>
              <a:t>‹#›</a:t>
            </a:fld>
            <a:endParaRPr lang="en-US" dirty="0"/>
          </a:p>
        </p:txBody>
      </p:sp>
      <p:pic>
        <p:nvPicPr>
          <p:cNvPr id="4" name="Afbeelding 3" descr="logo_zondertag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739" y="251520"/>
            <a:ext cx="1584176" cy="516427"/>
          </a:xfrm>
          <a:prstGeom prst="rect">
            <a:avLst/>
          </a:prstGeom>
        </p:spPr>
      </p:pic>
    </p:spTree>
    <p:extLst>
      <p:ext uri="{BB962C8B-B14F-4D97-AF65-F5344CB8AC3E}">
        <p14:creationId xmlns:p14="http://schemas.microsoft.com/office/powerpoint/2010/main" val="3377835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8" name="Tijdelijke aanduiding voor datum 2"/>
          <p:cNvSpPr>
            <a:spLocks noGrp="1"/>
          </p:cNvSpPr>
          <p:nvPr>
            <p:ph type="dt" sz="quarter" idx="1"/>
          </p:nvPr>
        </p:nvSpPr>
        <p:spPr>
          <a:xfrm>
            <a:off x="2667000" y="275493"/>
            <a:ext cx="3733800" cy="463061"/>
          </a:xfrm>
          <a:prstGeom prst="rect">
            <a:avLst/>
          </a:prstGeom>
        </p:spPr>
        <p:txBody>
          <a:bodyPr vert="horz" lIns="0" tIns="0" rIns="0" bIns="0" rtlCol="0"/>
          <a:lstStyle>
            <a:lvl1pPr algn="r">
              <a:defRPr sz="1200"/>
            </a:lvl1pPr>
          </a:lstStyle>
          <a:p>
            <a:fld id="{902F6A95-D6A4-4064-909C-CB2F1D5434F9}" type="datetime4">
              <a:rPr lang="en-US" smtClean="0"/>
              <a:t>March 21, 2013</a:t>
            </a:fld>
            <a:endParaRPr lang="en-US" dirty="0"/>
          </a:p>
        </p:txBody>
      </p:sp>
      <p:sp>
        <p:nvSpPr>
          <p:cNvPr id="10" name="Tijdelijke aanduiding voor dianummer 4"/>
          <p:cNvSpPr>
            <a:spLocks noGrp="1"/>
          </p:cNvSpPr>
          <p:nvPr>
            <p:ph type="sldNum" sz="quarter" idx="5"/>
          </p:nvPr>
        </p:nvSpPr>
        <p:spPr>
          <a:xfrm>
            <a:off x="5943600" y="8685213"/>
            <a:ext cx="457200" cy="457200"/>
          </a:xfrm>
          <a:prstGeom prst="rect">
            <a:avLst/>
          </a:prstGeom>
        </p:spPr>
        <p:txBody>
          <a:bodyPr vert="horz" lIns="0" tIns="0" rIns="0" bIns="0" rtlCol="0" anchor="t" anchorCtr="0"/>
          <a:lstStyle>
            <a:lvl1pPr algn="r">
              <a:defRPr sz="1200"/>
            </a:lvl1pPr>
          </a:lstStyle>
          <a:p>
            <a:fld id="{A247EA4F-1711-4D0F-8CC6-0EBBDBEEE341}" type="slidenum">
              <a:rPr lang="en-US" smtClean="0"/>
              <a:t>‹#›</a:t>
            </a:fld>
            <a:endParaRPr lang="en-US" dirty="0"/>
          </a:p>
        </p:txBody>
      </p:sp>
      <p:pic>
        <p:nvPicPr>
          <p:cNvPr id="9" name="Afbeelding 8" descr="logo_zondertag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39" y="251520"/>
            <a:ext cx="1584176" cy="516427"/>
          </a:xfrm>
          <a:prstGeom prst="rect">
            <a:avLst/>
          </a:prstGeom>
        </p:spPr>
      </p:pic>
    </p:spTree>
    <p:extLst>
      <p:ext uri="{BB962C8B-B14F-4D97-AF65-F5344CB8AC3E}">
        <p14:creationId xmlns:p14="http://schemas.microsoft.com/office/powerpoint/2010/main" val="4143523409"/>
      </p:ext>
    </p:extLst>
  </p:cSld>
  <p:clrMap bg1="lt1" tx1="dk1" bg2="lt2" tx2="dk2" accent1="accent1" accent2="accent2" accent3="accent3" accent4="accent4" accent5="accent5" accent6="accent6" hlink="hlink" folHlink="folHlink"/>
  <p:hf hdr="0" ftr="0"/>
  <p:notesStyle>
    <a:lvl1pPr marL="151956" indent="-151956" algn="l" defTabSz="810433" rtl="0" eaLnBrk="1" latinLnBrk="0" hangingPunct="1">
      <a:buClr>
        <a:schemeClr val="bg2"/>
      </a:buClr>
      <a:buFont typeface="Arial"/>
      <a:buChar char="•"/>
      <a:defRPr sz="1100" kern="1200">
        <a:solidFill>
          <a:schemeClr val="tx1"/>
        </a:solidFill>
        <a:latin typeface="+mn-lt"/>
        <a:ea typeface="+mn-ea"/>
        <a:cs typeface="+mn-cs"/>
      </a:defRPr>
    </a:lvl1pPr>
    <a:lvl2pPr marL="557172" indent="-151956" algn="l" defTabSz="810433" rtl="0" eaLnBrk="1" latinLnBrk="0" hangingPunct="1">
      <a:buFont typeface="Lucida Grande"/>
      <a:buChar char="−"/>
      <a:defRPr sz="1100" kern="1200">
        <a:solidFill>
          <a:schemeClr val="tx2"/>
        </a:solidFill>
        <a:latin typeface="+mn-lt"/>
        <a:ea typeface="+mn-ea"/>
        <a:cs typeface="+mn-cs"/>
      </a:defRPr>
    </a:lvl2pPr>
    <a:lvl3pPr marL="962389" indent="-151956" algn="l" defTabSz="810433" rtl="0" eaLnBrk="1" latinLnBrk="0" hangingPunct="1">
      <a:buFont typeface="Lucida Grande"/>
      <a:buChar char="−"/>
      <a:defRPr sz="1100" kern="1200">
        <a:solidFill>
          <a:schemeClr val="tx2"/>
        </a:solidFill>
        <a:latin typeface="+mn-lt"/>
        <a:ea typeface="+mn-ea"/>
        <a:cs typeface="+mn-cs"/>
      </a:defRPr>
    </a:lvl3pPr>
    <a:lvl4pPr marL="1367605" indent="-151956" algn="l" defTabSz="810433" rtl="0" eaLnBrk="1" latinLnBrk="0" hangingPunct="1">
      <a:buFont typeface="Lucida Grande"/>
      <a:buChar char="−"/>
      <a:defRPr sz="1100" kern="1200">
        <a:solidFill>
          <a:schemeClr val="tx2"/>
        </a:solidFill>
        <a:latin typeface="+mn-lt"/>
        <a:ea typeface="+mn-ea"/>
        <a:cs typeface="+mn-cs"/>
      </a:defRPr>
    </a:lvl4pPr>
    <a:lvl5pPr marL="1772822" indent="-151956" algn="l" defTabSz="810433" rtl="0" eaLnBrk="1" latinLnBrk="0" hangingPunct="1">
      <a:buFont typeface="Lucida Grande"/>
      <a:buChar char="−"/>
      <a:defRPr sz="1100" kern="1200">
        <a:solidFill>
          <a:schemeClr val="tx2"/>
        </a:solidFill>
        <a:latin typeface="+mn-lt"/>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Date Placeholder 3"/>
          <p:cNvSpPr>
            <a:spLocks noGrp="1"/>
          </p:cNvSpPr>
          <p:nvPr>
            <p:ph type="dt" sz="quarter" idx="10"/>
          </p:nvPr>
        </p:nvSpPr>
        <p:spPr/>
        <p:txBody>
          <a:bodyPr/>
          <a:lstStyle/>
          <a:p>
            <a:fld id="{17F88CF0-89D9-4202-9265-3F5FE4036FCF}" type="datetime4">
              <a:rPr lang="en-US" smtClean="0"/>
              <a:t>March 21, 2013</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t>1</a:t>
            </a:fld>
            <a:endParaRPr lang="en-US" dirty="0"/>
          </a:p>
        </p:txBody>
      </p:sp>
    </p:spTree>
    <p:extLst>
      <p:ext uri="{BB962C8B-B14F-4D97-AF65-F5344CB8AC3E}">
        <p14:creationId xmlns:p14="http://schemas.microsoft.com/office/powerpoint/2010/main" val="348522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But within the 2000 roadmaps that</a:t>
            </a:r>
            <a:r>
              <a:rPr lang="en-GB" baseline="0" dirty="0" smtClean="0"/>
              <a:t> we are reviewing, there is a wide range of quality. So what does a quality roadmap look like? It must be remembered that the flexibility of this approach is both its strength and weakness, so evaluating the quality of a roadmap is difficult over the whole spectrum of authors, and objectives. </a:t>
            </a:r>
          </a:p>
          <a:p>
            <a:pPr marL="0" indent="0">
              <a:buNone/>
            </a:pPr>
            <a:endParaRPr lang="en-GB" baseline="0" dirty="0" smtClean="0"/>
          </a:p>
          <a:p>
            <a:pPr marL="0" indent="0">
              <a:buNone/>
            </a:pPr>
            <a:r>
              <a:rPr lang="en-GB" baseline="0" dirty="0" smtClean="0"/>
              <a:t>So what makes a good roadmap? As we have discussed, the process is just as important at the final roadmap document, with associated communication benefits and consensus generated between participants. </a:t>
            </a:r>
          </a:p>
          <a:p>
            <a:pPr marL="0" indent="0">
              <a:buNone/>
            </a:pPr>
            <a:endParaRPr lang="en-GB" baseline="0" dirty="0" smtClean="0"/>
          </a:p>
          <a:p>
            <a:pPr marL="0" indent="0">
              <a:buNone/>
            </a:pPr>
            <a:r>
              <a:rPr lang="en-GB" baseline="0" dirty="0" smtClean="0"/>
              <a:t>A key academic writing on roadmaps has identified a set of questions that can help evaluate a roadmap, specifically roadmaps concerned with public policy for transition . McDowall groups these questions into 4 categories </a:t>
            </a:r>
          </a:p>
          <a:p>
            <a:pPr marL="0" indent="0">
              <a:buNone/>
            </a:pPr>
            <a:r>
              <a:rPr lang="en-GB" baseline="0" dirty="0" smtClean="0"/>
              <a:t>CLICK </a:t>
            </a:r>
          </a:p>
          <a:p>
            <a:pPr marL="0" indent="0">
              <a:buNone/>
            </a:pPr>
            <a:r>
              <a:rPr lang="en-GB" baseline="0" dirty="0" smtClean="0"/>
              <a:t>Credibility – for example does the roadmap draw on the right experts and stakeholders?</a:t>
            </a:r>
          </a:p>
          <a:p>
            <a:pPr marL="0" indent="0">
              <a:buNone/>
            </a:pPr>
            <a:r>
              <a:rPr lang="en-GB" baseline="0" dirty="0" smtClean="0"/>
              <a:t>CLICK</a:t>
            </a:r>
          </a:p>
          <a:p>
            <a:pPr marL="0" indent="0">
              <a:buNone/>
            </a:pPr>
            <a:r>
              <a:rPr lang="en-GB" baseline="0" dirty="0" smtClean="0"/>
              <a:t>Desirability – Is the roadmap’s vision desirable and address relevant political, social and economic goals?</a:t>
            </a:r>
          </a:p>
          <a:p>
            <a:pPr marL="0" indent="0">
              <a:buNone/>
            </a:pPr>
            <a:r>
              <a:rPr lang="en-GB" baseline="0" dirty="0" smtClean="0"/>
              <a:t>CLICK</a:t>
            </a:r>
          </a:p>
          <a:p>
            <a:pPr marL="0" indent="0">
              <a:buNone/>
            </a:pPr>
            <a:r>
              <a:rPr lang="en-GB" baseline="0" dirty="0" smtClean="0"/>
              <a:t>Utility – Does the roadmap advance the innovation system by outlining key actions and next steps?</a:t>
            </a:r>
          </a:p>
          <a:p>
            <a:pPr marL="0" indent="0">
              <a:buNone/>
            </a:pPr>
            <a:r>
              <a:rPr lang="en-GB" baseline="0" dirty="0" smtClean="0"/>
              <a:t>CLICK</a:t>
            </a:r>
          </a:p>
          <a:p>
            <a:pPr marL="0" indent="0">
              <a:buNone/>
            </a:pPr>
            <a:r>
              <a:rPr lang="en-GB" baseline="0" dirty="0" smtClean="0"/>
              <a:t>Adaptability – Is the roadmap flexible enough to take account of changes?</a:t>
            </a:r>
          </a:p>
          <a:p>
            <a:pPr marL="0" indent="0">
              <a:buNone/>
            </a:pPr>
            <a:endParaRPr lang="en-GB" baseline="0" dirty="0" smtClean="0"/>
          </a:p>
          <a:p>
            <a:pPr marL="0" indent="0">
              <a:buNone/>
            </a:pPr>
            <a:endParaRPr lang="en-GB" baseline="0" dirty="0" smtClean="0"/>
          </a:p>
          <a:p>
            <a:pPr marL="0" indent="0">
              <a:buNone/>
            </a:pPr>
            <a:endParaRPr lang="en-GB" baseline="0" dirty="0" smtClean="0"/>
          </a:p>
          <a:p>
            <a:pPr marL="0" indent="0">
              <a:buNone/>
            </a:pPr>
            <a:endParaRPr lang="en-GB" baseline="0" dirty="0" smtClean="0"/>
          </a:p>
          <a:p>
            <a:pPr marL="0" indent="0">
              <a:buNone/>
            </a:pPr>
            <a:r>
              <a:rPr lang="en-GB" baseline="0" dirty="0" smtClean="0"/>
              <a:t>Some roadmap documents make no mention of the process they went through, whilst others describe in detail the participants, the workshops and the review processes. The On Track to 2040 roadmaps, which is one of the better roadmaps available, describes how over 200 participants from many organisations were involved. Research has shown that the quality of the participants is one key critical success factor. Others are …</a:t>
            </a:r>
          </a:p>
          <a:p>
            <a:pPr marL="0" indent="0">
              <a:buNone/>
            </a:pPr>
            <a:endParaRPr lang="en-GB" baseline="0" dirty="0" smtClean="0"/>
          </a:p>
          <a:p>
            <a:pPr marL="0" indent="0">
              <a:buNone/>
            </a:pPr>
            <a:r>
              <a:rPr lang="en-GB" baseline="0" dirty="0" smtClean="0"/>
              <a:t>CLICK</a:t>
            </a:r>
          </a:p>
          <a:p>
            <a:pPr marL="0" indent="0">
              <a:buNone/>
            </a:pPr>
            <a:endParaRPr lang="en-GB" baseline="0" dirty="0" smtClean="0"/>
          </a:p>
          <a:p>
            <a:pPr marL="0" indent="0">
              <a:buNone/>
            </a:pPr>
            <a:r>
              <a:rPr lang="en-GB" baseline="0" dirty="0" smtClean="0"/>
              <a:t>Secondly, there is also a range of quality in the roadmap document. </a:t>
            </a:r>
          </a:p>
          <a:p>
            <a:pPr marL="0" indent="0">
              <a:buNone/>
            </a:pPr>
            <a:endParaRPr lang="en-GB" baseline="0" dirty="0" smtClean="0"/>
          </a:p>
          <a:p>
            <a:pPr marL="0" indent="0">
              <a:buNone/>
            </a:pPr>
            <a:r>
              <a:rPr lang="en-GB" baseline="0" dirty="0" smtClean="0"/>
              <a:t>CLICK</a:t>
            </a:r>
          </a:p>
          <a:p>
            <a:pPr marL="0" indent="0">
              <a:buNone/>
            </a:pPr>
            <a:endParaRPr lang="en-GB" baseline="0" dirty="0" smtClean="0"/>
          </a:p>
          <a:p>
            <a:pPr marL="0" indent="0">
              <a:buNone/>
            </a:pPr>
            <a:r>
              <a:rPr lang="en-GB" baseline="0" dirty="0" smtClean="0"/>
              <a:t>The analysis of the public domain roadmaps will inform the good practice guidelines as part of the final deliverable. </a:t>
            </a:r>
          </a:p>
        </p:txBody>
      </p:sp>
      <p:sp>
        <p:nvSpPr>
          <p:cNvPr id="4" name="Date Placeholder 3"/>
          <p:cNvSpPr>
            <a:spLocks noGrp="1"/>
          </p:cNvSpPr>
          <p:nvPr>
            <p:ph type="dt" sz="quarter" idx="10"/>
          </p:nvPr>
        </p:nvSpPr>
        <p:spPr/>
        <p:txBody>
          <a:bodyPr/>
          <a:lstStyle/>
          <a:p>
            <a:fld id="{902F6A95-D6A4-4064-909C-CB2F1D5434F9}" type="datetime4">
              <a:rPr lang="en-US" smtClean="0"/>
              <a:t>March 21, 2013</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t>5</a:t>
            </a:fld>
            <a:endParaRPr lang="en-US" dirty="0"/>
          </a:p>
        </p:txBody>
      </p:sp>
    </p:spTree>
    <p:extLst>
      <p:ext uri="{BB962C8B-B14F-4D97-AF65-F5344CB8AC3E}">
        <p14:creationId xmlns:p14="http://schemas.microsoft.com/office/powerpoint/2010/main" val="383669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TRMs</a:t>
            </a:r>
            <a:r>
              <a:rPr lang="nl-NL" dirty="0" smtClean="0"/>
              <a:t> </a:t>
            </a:r>
            <a:r>
              <a:rPr lang="nl-NL" dirty="0" err="1" smtClean="0"/>
              <a:t>gathered</a:t>
            </a:r>
            <a:r>
              <a:rPr lang="nl-NL" dirty="0" smtClean="0"/>
              <a:t> </a:t>
            </a:r>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t>March 21, 2013</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t>7</a:t>
            </a:fld>
            <a:endParaRPr lang="en-US" dirty="0"/>
          </a:p>
        </p:txBody>
      </p:sp>
    </p:spTree>
    <p:extLst>
      <p:ext uri="{BB962C8B-B14F-4D97-AF65-F5344CB8AC3E}">
        <p14:creationId xmlns:p14="http://schemas.microsoft.com/office/powerpoint/2010/main" val="16622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t>March 21, 2013</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t>15</a:t>
            </a:fld>
            <a:endParaRPr lang="en-US" dirty="0"/>
          </a:p>
        </p:txBody>
      </p:sp>
    </p:spTree>
    <p:extLst>
      <p:ext uri="{BB962C8B-B14F-4D97-AF65-F5344CB8AC3E}">
        <p14:creationId xmlns:p14="http://schemas.microsoft.com/office/powerpoint/2010/main" val="2148162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echthoek 5"/>
          <p:cNvSpPr/>
          <p:nvPr userDrawn="1"/>
        </p:nvSpPr>
        <p:spPr>
          <a:xfrm>
            <a:off x="6665771" y="97193"/>
            <a:ext cx="2259943" cy="8100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nl-NL"/>
          </a:p>
        </p:txBody>
      </p:sp>
      <p:sp>
        <p:nvSpPr>
          <p:cNvPr id="8" name="Titel 1"/>
          <p:cNvSpPr>
            <a:spLocks noGrp="1"/>
          </p:cNvSpPr>
          <p:nvPr>
            <p:ph type="ctrTitle"/>
          </p:nvPr>
        </p:nvSpPr>
        <p:spPr>
          <a:xfrm>
            <a:off x="1499952" y="895292"/>
            <a:ext cx="5797274" cy="1029632"/>
          </a:xfrm>
          <a:prstGeom prst="rect">
            <a:avLst/>
          </a:prstGeom>
        </p:spPr>
        <p:txBody>
          <a:bodyPr lIns="0" tIns="0" rIns="0" bIns="0" anchor="b" anchorCtr="0">
            <a:noAutofit/>
          </a:bodyPr>
          <a:lstStyle>
            <a:lvl1pPr algn="l">
              <a:lnSpc>
                <a:spcPct val="105000"/>
              </a:lnSpc>
              <a:defRPr sz="3200">
                <a:solidFill>
                  <a:schemeClr val="tx1"/>
                </a:solidFill>
                <a:latin typeface="Georgia" pitchFamily="18" charset="0"/>
              </a:defRPr>
            </a:lvl1pPr>
          </a:lstStyle>
          <a:p>
            <a:r>
              <a:rPr lang="en-US" smtClean="0"/>
              <a:t>Click to edit Master title style</a:t>
            </a:r>
            <a:endParaRPr lang="en-US" dirty="0"/>
          </a:p>
        </p:txBody>
      </p:sp>
      <p:sp>
        <p:nvSpPr>
          <p:cNvPr id="10" name="Ondertitel 2"/>
          <p:cNvSpPr>
            <a:spLocks noGrp="1"/>
          </p:cNvSpPr>
          <p:nvPr>
            <p:ph type="subTitle" idx="1"/>
          </p:nvPr>
        </p:nvSpPr>
        <p:spPr>
          <a:xfrm>
            <a:off x="1512277" y="2215438"/>
            <a:ext cx="4322633" cy="810090"/>
          </a:xfrm>
          <a:prstGeom prst="rect">
            <a:avLst/>
          </a:prstGeom>
        </p:spPr>
        <p:txBody>
          <a:bodyPr lIns="0" tIns="0" rIns="0" bIns="0">
            <a:noAutofit/>
          </a:bodyPr>
          <a:lstStyle>
            <a:lvl1pPr marL="0" indent="0" algn="l">
              <a:lnSpc>
                <a:spcPct val="100000"/>
              </a:lnSpc>
              <a:buNone/>
              <a:defRPr sz="1600">
                <a:solidFill>
                  <a:schemeClr val="tx1"/>
                </a:solidFill>
                <a:latin typeface="+mj-lt"/>
              </a:defRPr>
            </a:lvl1pPr>
            <a:lvl2pPr marL="428354" indent="0" algn="ctr">
              <a:buNone/>
              <a:defRPr>
                <a:solidFill>
                  <a:schemeClr val="tx1">
                    <a:tint val="75000"/>
                  </a:schemeClr>
                </a:solidFill>
              </a:defRPr>
            </a:lvl2pPr>
            <a:lvl3pPr marL="856708" indent="0" algn="ctr">
              <a:buNone/>
              <a:defRPr>
                <a:solidFill>
                  <a:schemeClr val="tx1">
                    <a:tint val="75000"/>
                  </a:schemeClr>
                </a:solidFill>
              </a:defRPr>
            </a:lvl3pPr>
            <a:lvl4pPr marL="1285062" indent="0" algn="ctr">
              <a:buNone/>
              <a:defRPr>
                <a:solidFill>
                  <a:schemeClr val="tx1">
                    <a:tint val="75000"/>
                  </a:schemeClr>
                </a:solidFill>
              </a:defRPr>
            </a:lvl4pPr>
            <a:lvl5pPr marL="1713416" indent="0" algn="ctr">
              <a:buNone/>
              <a:defRPr>
                <a:solidFill>
                  <a:schemeClr val="tx1">
                    <a:tint val="75000"/>
                  </a:schemeClr>
                </a:solidFill>
              </a:defRPr>
            </a:lvl5pPr>
            <a:lvl6pPr marL="2141771" indent="0" algn="ctr">
              <a:buNone/>
              <a:defRPr>
                <a:solidFill>
                  <a:schemeClr val="tx1">
                    <a:tint val="75000"/>
                  </a:schemeClr>
                </a:solidFill>
              </a:defRPr>
            </a:lvl6pPr>
            <a:lvl7pPr marL="2570126" indent="0" algn="ctr">
              <a:buNone/>
              <a:defRPr>
                <a:solidFill>
                  <a:schemeClr val="tx1">
                    <a:tint val="75000"/>
                  </a:schemeClr>
                </a:solidFill>
              </a:defRPr>
            </a:lvl7pPr>
            <a:lvl8pPr marL="2998480" indent="0" algn="ctr">
              <a:buNone/>
              <a:defRPr>
                <a:solidFill>
                  <a:schemeClr val="tx1">
                    <a:tint val="75000"/>
                  </a:schemeClr>
                </a:solidFill>
              </a:defRPr>
            </a:lvl8pPr>
            <a:lvl9pPr marL="3426834" indent="0" algn="ctr">
              <a:buNone/>
              <a:defRPr>
                <a:solidFill>
                  <a:schemeClr val="tx1">
                    <a:tint val="75000"/>
                  </a:schemeClr>
                </a:solidFill>
              </a:defRPr>
            </a:lvl9pPr>
          </a:lstStyle>
          <a:p>
            <a:r>
              <a:rPr lang="en-US" smtClean="0"/>
              <a:t>Click to edit Master subtitle style</a:t>
            </a:r>
            <a:endParaRPr lang="en-US" dirty="0"/>
          </a:p>
        </p:txBody>
      </p:sp>
      <p:sp>
        <p:nvSpPr>
          <p:cNvPr id="13" name="Tijdelijke aanduiding voor tekst 12"/>
          <p:cNvSpPr>
            <a:spLocks noGrp="1"/>
          </p:cNvSpPr>
          <p:nvPr>
            <p:ph type="body" sz="quarter" idx="10" hasCustomPrompt="1"/>
          </p:nvPr>
        </p:nvSpPr>
        <p:spPr>
          <a:xfrm>
            <a:off x="1513743" y="3146183"/>
            <a:ext cx="2460037" cy="269389"/>
          </a:xfrm>
        </p:spPr>
        <p:txBody>
          <a:bodyPr/>
          <a:lstStyle>
            <a:lvl1pPr marL="0" indent="0">
              <a:lnSpc>
                <a:spcPct val="100000"/>
              </a:lnSpc>
              <a:buNone/>
              <a:defRPr sz="1600"/>
            </a:lvl1pPr>
          </a:lstStyle>
          <a:p>
            <a:pPr lvl="0"/>
            <a:r>
              <a:rPr lang="nl-NL"/>
              <a:t>Plaatsnaam</a:t>
            </a:r>
          </a:p>
        </p:txBody>
      </p:sp>
      <p:sp>
        <p:nvSpPr>
          <p:cNvPr id="16"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lvl1pPr>
          </a:lstStyle>
          <a:p>
            <a:pPr lvl="0"/>
            <a:r>
              <a:rPr lang="nl-NL" sz="1600"/>
              <a:t>Datum</a:t>
            </a:r>
            <a:endParaRPr lang="nl-NL"/>
          </a:p>
        </p:txBody>
      </p:sp>
      <p:pic>
        <p:nvPicPr>
          <p:cNvPr id="9" name="Afbeelding 8"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1647" y="301216"/>
            <a:ext cx="1827895" cy="601472"/>
          </a:xfrm>
          <a:prstGeom prst="rect">
            <a:avLst/>
          </a:prstGeom>
        </p:spPr>
      </p:pic>
      <p:sp>
        <p:nvSpPr>
          <p:cNvPr id="11" name="Tijdelijke aanduiding voor tekst 8"/>
          <p:cNvSpPr txBox="1">
            <a:spLocks/>
          </p:cNvSpPr>
          <p:nvPr userDrawn="1"/>
        </p:nvSpPr>
        <p:spPr>
          <a:xfrm>
            <a:off x="1511660" y="5269781"/>
            <a:ext cx="1332148" cy="360027"/>
          </a:xfrm>
          <a:prstGeom prst="rect">
            <a:avLst/>
          </a:prstGeom>
        </p:spPr>
        <p:txBody>
          <a:bodyPr vert="horz" wrap="square" lIns="0" tIns="0" rIns="0" bIns="0" rtlCol="0">
            <a:noAutofit/>
          </a:bodyPr>
          <a:lstStyle>
            <a:lvl1pPr marL="0" indent="0" algn="l" defTabSz="966612" rtl="0" eaLnBrk="1" latinLnBrk="0" hangingPunct="1">
              <a:lnSpc>
                <a:spcPct val="100000"/>
              </a:lnSpc>
              <a:spcBef>
                <a:spcPts val="0"/>
              </a:spcBef>
              <a:spcAft>
                <a:spcPts val="200"/>
              </a:spcAft>
              <a:buClr>
                <a:schemeClr val="bg2"/>
              </a:buClr>
              <a:buSzPct val="100000"/>
              <a:buFont typeface="Verdana"/>
              <a:buNone/>
              <a:defRPr sz="180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nl-NL" sz="1600">
                <a:solidFill>
                  <a:schemeClr val="bg1">
                    <a:lumMod val="85000"/>
                  </a:schemeClr>
                </a:solidFill>
              </a:rPr>
              <a:t>www.ecn.nl</a:t>
            </a:r>
          </a:p>
        </p:txBody>
      </p:sp>
      <p:pic>
        <p:nvPicPr>
          <p:cNvPr id="12" name="Afbeelding 3" descr="beeld02.jp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1436113"/>
            <a:ext cx="9144000" cy="4286250"/>
          </a:xfrm>
          <a:prstGeom prst="rect">
            <a:avLst/>
          </a:prstGeom>
        </p:spPr>
      </p:pic>
    </p:spTree>
    <p:extLst>
      <p:ext uri="{BB962C8B-B14F-4D97-AF65-F5344CB8AC3E}">
        <p14:creationId xmlns:p14="http://schemas.microsoft.com/office/powerpoint/2010/main" val="892257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Afbeelding 3" descr="beeld02.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436113"/>
            <a:ext cx="9144000" cy="4286250"/>
          </a:xfrm>
          <a:prstGeom prst="rect">
            <a:avLst/>
          </a:prstGeom>
        </p:spPr>
      </p:pic>
      <p:sp>
        <p:nvSpPr>
          <p:cNvPr id="10" name="Rechthoek 9"/>
          <p:cNvSpPr/>
          <p:nvPr userDrawn="1"/>
        </p:nvSpPr>
        <p:spPr>
          <a:xfrm>
            <a:off x="6665771" y="97193"/>
            <a:ext cx="2259943" cy="8100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nl-NL"/>
          </a:p>
        </p:txBody>
      </p:sp>
      <p:sp>
        <p:nvSpPr>
          <p:cNvPr id="8" name="Titel 1"/>
          <p:cNvSpPr>
            <a:spLocks noGrp="1"/>
          </p:cNvSpPr>
          <p:nvPr>
            <p:ph type="ctrTitle"/>
          </p:nvPr>
        </p:nvSpPr>
        <p:spPr>
          <a:xfrm>
            <a:off x="1499952" y="895292"/>
            <a:ext cx="5797274" cy="1029632"/>
          </a:xfrm>
          <a:prstGeom prst="rect">
            <a:avLst/>
          </a:prstGeom>
        </p:spPr>
        <p:txBody>
          <a:bodyPr lIns="0" tIns="0" rIns="0" bIns="0" anchor="b" anchorCtr="0">
            <a:noAutofit/>
          </a:bodyPr>
          <a:lstStyle>
            <a:lvl1pPr algn="l">
              <a:lnSpc>
                <a:spcPct val="105000"/>
              </a:lnSpc>
              <a:defRPr sz="3200">
                <a:solidFill>
                  <a:schemeClr val="tx1"/>
                </a:solidFill>
                <a:latin typeface="Georgia" pitchFamily="18" charset="0"/>
              </a:defRPr>
            </a:lvl1pPr>
          </a:lstStyle>
          <a:p>
            <a:r>
              <a:rPr lang="en-US" smtClean="0"/>
              <a:t>Click to edit Master title style</a:t>
            </a:r>
            <a:endParaRPr lang="en-US" dirty="0"/>
          </a:p>
        </p:txBody>
      </p:sp>
      <p:sp>
        <p:nvSpPr>
          <p:cNvPr id="11" name="Ondertitel 2"/>
          <p:cNvSpPr>
            <a:spLocks noGrp="1"/>
          </p:cNvSpPr>
          <p:nvPr>
            <p:ph type="subTitle" idx="1"/>
          </p:nvPr>
        </p:nvSpPr>
        <p:spPr>
          <a:xfrm>
            <a:off x="1512277" y="2215438"/>
            <a:ext cx="4322633" cy="810090"/>
          </a:xfrm>
          <a:prstGeom prst="rect">
            <a:avLst/>
          </a:prstGeom>
        </p:spPr>
        <p:txBody>
          <a:bodyPr lIns="0" tIns="0" rIns="0" bIns="0">
            <a:noAutofit/>
          </a:bodyPr>
          <a:lstStyle>
            <a:lvl1pPr marL="0" indent="0" algn="l">
              <a:lnSpc>
                <a:spcPct val="100000"/>
              </a:lnSpc>
              <a:buNone/>
              <a:defRPr sz="1600">
                <a:solidFill>
                  <a:schemeClr val="tx1"/>
                </a:solidFill>
                <a:latin typeface="+mj-lt"/>
              </a:defRPr>
            </a:lvl1pPr>
            <a:lvl2pPr marL="428354" indent="0" algn="ctr">
              <a:buNone/>
              <a:defRPr>
                <a:solidFill>
                  <a:schemeClr val="tx1">
                    <a:tint val="75000"/>
                  </a:schemeClr>
                </a:solidFill>
              </a:defRPr>
            </a:lvl2pPr>
            <a:lvl3pPr marL="856708" indent="0" algn="ctr">
              <a:buNone/>
              <a:defRPr>
                <a:solidFill>
                  <a:schemeClr val="tx1">
                    <a:tint val="75000"/>
                  </a:schemeClr>
                </a:solidFill>
              </a:defRPr>
            </a:lvl3pPr>
            <a:lvl4pPr marL="1285062" indent="0" algn="ctr">
              <a:buNone/>
              <a:defRPr>
                <a:solidFill>
                  <a:schemeClr val="tx1">
                    <a:tint val="75000"/>
                  </a:schemeClr>
                </a:solidFill>
              </a:defRPr>
            </a:lvl4pPr>
            <a:lvl5pPr marL="1713416" indent="0" algn="ctr">
              <a:buNone/>
              <a:defRPr>
                <a:solidFill>
                  <a:schemeClr val="tx1">
                    <a:tint val="75000"/>
                  </a:schemeClr>
                </a:solidFill>
              </a:defRPr>
            </a:lvl5pPr>
            <a:lvl6pPr marL="2141771" indent="0" algn="ctr">
              <a:buNone/>
              <a:defRPr>
                <a:solidFill>
                  <a:schemeClr val="tx1">
                    <a:tint val="75000"/>
                  </a:schemeClr>
                </a:solidFill>
              </a:defRPr>
            </a:lvl6pPr>
            <a:lvl7pPr marL="2570126" indent="0" algn="ctr">
              <a:buNone/>
              <a:defRPr>
                <a:solidFill>
                  <a:schemeClr val="tx1">
                    <a:tint val="75000"/>
                  </a:schemeClr>
                </a:solidFill>
              </a:defRPr>
            </a:lvl7pPr>
            <a:lvl8pPr marL="2998480" indent="0" algn="ctr">
              <a:buNone/>
              <a:defRPr>
                <a:solidFill>
                  <a:schemeClr val="tx1">
                    <a:tint val="75000"/>
                  </a:schemeClr>
                </a:solidFill>
              </a:defRPr>
            </a:lvl8pPr>
            <a:lvl9pPr marL="3426834" indent="0" algn="ctr">
              <a:buNone/>
              <a:defRPr>
                <a:solidFill>
                  <a:schemeClr val="tx1">
                    <a:tint val="75000"/>
                  </a:schemeClr>
                </a:solidFill>
              </a:defRPr>
            </a:lvl9pPr>
          </a:lstStyle>
          <a:p>
            <a:r>
              <a:rPr lang="en-US" smtClean="0"/>
              <a:t>Click to edit Master subtitle style</a:t>
            </a:r>
            <a:endParaRPr lang="en-US" dirty="0"/>
          </a:p>
        </p:txBody>
      </p:sp>
      <p:sp>
        <p:nvSpPr>
          <p:cNvPr id="16" name="Tijdelijke aanduiding voor tekst 12"/>
          <p:cNvSpPr>
            <a:spLocks noGrp="1"/>
          </p:cNvSpPr>
          <p:nvPr>
            <p:ph type="body" sz="quarter" idx="10" hasCustomPrompt="1"/>
          </p:nvPr>
        </p:nvSpPr>
        <p:spPr>
          <a:xfrm>
            <a:off x="1513743" y="3146183"/>
            <a:ext cx="2460037" cy="269389"/>
          </a:xfrm>
        </p:spPr>
        <p:txBody>
          <a:bodyPr/>
          <a:lstStyle>
            <a:lvl1pPr marL="0" indent="0">
              <a:lnSpc>
                <a:spcPct val="100000"/>
              </a:lnSpc>
              <a:buNone/>
              <a:defRPr sz="1600"/>
            </a:lvl1pPr>
          </a:lstStyle>
          <a:p>
            <a:pPr lvl="0"/>
            <a:r>
              <a:rPr lang="nl-NL"/>
              <a:t>Plaatsnaam</a:t>
            </a:r>
          </a:p>
        </p:txBody>
      </p:sp>
      <p:sp>
        <p:nvSpPr>
          <p:cNvPr id="17"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lvl1pPr>
          </a:lstStyle>
          <a:p>
            <a:pPr lvl="0"/>
            <a:r>
              <a:rPr lang="nl-NL" sz="1600"/>
              <a:t>Datum</a:t>
            </a:r>
            <a:endParaRPr lang="nl-NL"/>
          </a:p>
        </p:txBody>
      </p:sp>
      <p:pic>
        <p:nvPicPr>
          <p:cNvPr id="9" name="Afbeelding 8"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1647" y="301216"/>
            <a:ext cx="1827895" cy="601472"/>
          </a:xfrm>
          <a:prstGeom prst="rect">
            <a:avLst/>
          </a:prstGeom>
        </p:spPr>
      </p:pic>
      <p:sp>
        <p:nvSpPr>
          <p:cNvPr id="12" name="Tijdelijke aanduiding voor tekst 8"/>
          <p:cNvSpPr txBox="1">
            <a:spLocks/>
          </p:cNvSpPr>
          <p:nvPr userDrawn="1"/>
        </p:nvSpPr>
        <p:spPr>
          <a:xfrm>
            <a:off x="1511660" y="5269781"/>
            <a:ext cx="1332148" cy="360027"/>
          </a:xfrm>
          <a:prstGeom prst="rect">
            <a:avLst/>
          </a:prstGeom>
        </p:spPr>
        <p:txBody>
          <a:bodyPr vert="horz" wrap="square" lIns="0" tIns="0" rIns="0" bIns="0" rtlCol="0">
            <a:noAutofit/>
          </a:bodyPr>
          <a:lstStyle>
            <a:lvl1pPr marL="0" indent="0" algn="l" defTabSz="966612" rtl="0" eaLnBrk="1" latinLnBrk="0" hangingPunct="1">
              <a:lnSpc>
                <a:spcPct val="100000"/>
              </a:lnSpc>
              <a:spcBef>
                <a:spcPts val="0"/>
              </a:spcBef>
              <a:spcAft>
                <a:spcPts val="200"/>
              </a:spcAft>
              <a:buClr>
                <a:schemeClr val="bg2"/>
              </a:buClr>
              <a:buSzPct val="100000"/>
              <a:buFont typeface="Verdana"/>
              <a:buNone/>
              <a:defRPr sz="180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nl-NL" sz="1600">
                <a:solidFill>
                  <a:schemeClr val="bg1">
                    <a:lumMod val="85000"/>
                  </a:schemeClr>
                </a:solidFill>
              </a:rPr>
              <a:t>www.ecn.nl</a:t>
            </a:r>
          </a:p>
        </p:txBody>
      </p:sp>
    </p:spTree>
    <p:extLst>
      <p:ext uri="{BB962C8B-B14F-4D97-AF65-F5344CB8AC3E}">
        <p14:creationId xmlns:p14="http://schemas.microsoft.com/office/powerpoint/2010/main" val="1235265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Afbeelding 3" descr="beeld03.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428750"/>
            <a:ext cx="9144000" cy="4286250"/>
          </a:xfrm>
          <a:prstGeom prst="rect">
            <a:avLst/>
          </a:prstGeom>
        </p:spPr>
      </p:pic>
      <p:sp>
        <p:nvSpPr>
          <p:cNvPr id="10" name="Rechthoek 9"/>
          <p:cNvSpPr/>
          <p:nvPr userDrawn="1"/>
        </p:nvSpPr>
        <p:spPr>
          <a:xfrm>
            <a:off x="6665771" y="97193"/>
            <a:ext cx="2259943" cy="8100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nl-NL"/>
          </a:p>
        </p:txBody>
      </p:sp>
      <p:sp>
        <p:nvSpPr>
          <p:cNvPr id="8" name="Titel 1"/>
          <p:cNvSpPr>
            <a:spLocks noGrp="1"/>
          </p:cNvSpPr>
          <p:nvPr>
            <p:ph type="ctrTitle"/>
          </p:nvPr>
        </p:nvSpPr>
        <p:spPr>
          <a:xfrm>
            <a:off x="1499952" y="895292"/>
            <a:ext cx="5797274" cy="1029632"/>
          </a:xfrm>
          <a:prstGeom prst="rect">
            <a:avLst/>
          </a:prstGeom>
        </p:spPr>
        <p:txBody>
          <a:bodyPr lIns="0" tIns="0" rIns="0" bIns="0" anchor="b" anchorCtr="0">
            <a:noAutofit/>
          </a:bodyPr>
          <a:lstStyle>
            <a:lvl1pPr algn="l">
              <a:lnSpc>
                <a:spcPct val="105000"/>
              </a:lnSpc>
              <a:defRPr sz="3200">
                <a:solidFill>
                  <a:schemeClr val="tx1"/>
                </a:solidFill>
                <a:latin typeface="Georgia" pitchFamily="18" charset="0"/>
              </a:defRPr>
            </a:lvl1pPr>
          </a:lstStyle>
          <a:p>
            <a:r>
              <a:rPr lang="en-US" smtClean="0"/>
              <a:t>Click to edit Master title style</a:t>
            </a:r>
            <a:endParaRPr lang="en-US" dirty="0"/>
          </a:p>
        </p:txBody>
      </p:sp>
      <p:sp>
        <p:nvSpPr>
          <p:cNvPr id="11" name="Ondertitel 2"/>
          <p:cNvSpPr>
            <a:spLocks noGrp="1"/>
          </p:cNvSpPr>
          <p:nvPr>
            <p:ph type="subTitle" idx="1"/>
          </p:nvPr>
        </p:nvSpPr>
        <p:spPr>
          <a:xfrm>
            <a:off x="1512277" y="2215438"/>
            <a:ext cx="4322633" cy="810090"/>
          </a:xfrm>
          <a:prstGeom prst="rect">
            <a:avLst/>
          </a:prstGeom>
        </p:spPr>
        <p:txBody>
          <a:bodyPr lIns="0" tIns="0" rIns="0" bIns="0">
            <a:noAutofit/>
          </a:bodyPr>
          <a:lstStyle>
            <a:lvl1pPr marL="0" indent="0" algn="l">
              <a:lnSpc>
                <a:spcPct val="100000"/>
              </a:lnSpc>
              <a:buNone/>
              <a:defRPr sz="1600">
                <a:solidFill>
                  <a:schemeClr val="tx1"/>
                </a:solidFill>
                <a:latin typeface="+mj-lt"/>
              </a:defRPr>
            </a:lvl1pPr>
            <a:lvl2pPr marL="428354" indent="0" algn="ctr">
              <a:buNone/>
              <a:defRPr>
                <a:solidFill>
                  <a:schemeClr val="tx1">
                    <a:tint val="75000"/>
                  </a:schemeClr>
                </a:solidFill>
              </a:defRPr>
            </a:lvl2pPr>
            <a:lvl3pPr marL="856708" indent="0" algn="ctr">
              <a:buNone/>
              <a:defRPr>
                <a:solidFill>
                  <a:schemeClr val="tx1">
                    <a:tint val="75000"/>
                  </a:schemeClr>
                </a:solidFill>
              </a:defRPr>
            </a:lvl3pPr>
            <a:lvl4pPr marL="1285062" indent="0" algn="ctr">
              <a:buNone/>
              <a:defRPr>
                <a:solidFill>
                  <a:schemeClr val="tx1">
                    <a:tint val="75000"/>
                  </a:schemeClr>
                </a:solidFill>
              </a:defRPr>
            </a:lvl4pPr>
            <a:lvl5pPr marL="1713416" indent="0" algn="ctr">
              <a:buNone/>
              <a:defRPr>
                <a:solidFill>
                  <a:schemeClr val="tx1">
                    <a:tint val="75000"/>
                  </a:schemeClr>
                </a:solidFill>
              </a:defRPr>
            </a:lvl5pPr>
            <a:lvl6pPr marL="2141771" indent="0" algn="ctr">
              <a:buNone/>
              <a:defRPr>
                <a:solidFill>
                  <a:schemeClr val="tx1">
                    <a:tint val="75000"/>
                  </a:schemeClr>
                </a:solidFill>
              </a:defRPr>
            </a:lvl6pPr>
            <a:lvl7pPr marL="2570126" indent="0" algn="ctr">
              <a:buNone/>
              <a:defRPr>
                <a:solidFill>
                  <a:schemeClr val="tx1">
                    <a:tint val="75000"/>
                  </a:schemeClr>
                </a:solidFill>
              </a:defRPr>
            </a:lvl7pPr>
            <a:lvl8pPr marL="2998480" indent="0" algn="ctr">
              <a:buNone/>
              <a:defRPr>
                <a:solidFill>
                  <a:schemeClr val="tx1">
                    <a:tint val="75000"/>
                  </a:schemeClr>
                </a:solidFill>
              </a:defRPr>
            </a:lvl8pPr>
            <a:lvl9pPr marL="3426834" indent="0" algn="ctr">
              <a:buNone/>
              <a:defRPr>
                <a:solidFill>
                  <a:schemeClr val="tx1">
                    <a:tint val="75000"/>
                  </a:schemeClr>
                </a:solidFill>
              </a:defRPr>
            </a:lvl9pPr>
          </a:lstStyle>
          <a:p>
            <a:r>
              <a:rPr lang="en-US" smtClean="0"/>
              <a:t>Click to edit Master subtitle style</a:t>
            </a:r>
            <a:endParaRPr lang="en-US" dirty="0"/>
          </a:p>
        </p:txBody>
      </p:sp>
      <p:sp>
        <p:nvSpPr>
          <p:cNvPr id="16" name="Tijdelijke aanduiding voor tekst 12"/>
          <p:cNvSpPr>
            <a:spLocks noGrp="1"/>
          </p:cNvSpPr>
          <p:nvPr>
            <p:ph type="body" sz="quarter" idx="10" hasCustomPrompt="1"/>
          </p:nvPr>
        </p:nvSpPr>
        <p:spPr>
          <a:xfrm>
            <a:off x="1513743" y="3146183"/>
            <a:ext cx="2460037" cy="269389"/>
          </a:xfrm>
        </p:spPr>
        <p:txBody>
          <a:bodyPr/>
          <a:lstStyle>
            <a:lvl1pPr marL="0" indent="0">
              <a:lnSpc>
                <a:spcPct val="100000"/>
              </a:lnSpc>
              <a:buNone/>
              <a:defRPr sz="1600"/>
            </a:lvl1pPr>
          </a:lstStyle>
          <a:p>
            <a:pPr lvl="0"/>
            <a:r>
              <a:rPr lang="nl-NL"/>
              <a:t>Plaatsnaam</a:t>
            </a:r>
          </a:p>
        </p:txBody>
      </p:sp>
      <p:sp>
        <p:nvSpPr>
          <p:cNvPr id="17"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lvl1pPr>
          </a:lstStyle>
          <a:p>
            <a:pPr lvl="0"/>
            <a:r>
              <a:rPr lang="nl-NL" sz="1600"/>
              <a:t>Datum</a:t>
            </a:r>
            <a:endParaRPr lang="nl-NL"/>
          </a:p>
        </p:txBody>
      </p:sp>
      <p:pic>
        <p:nvPicPr>
          <p:cNvPr id="9" name="Afbeelding 8"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1647" y="301216"/>
            <a:ext cx="1827895" cy="601472"/>
          </a:xfrm>
          <a:prstGeom prst="rect">
            <a:avLst/>
          </a:prstGeom>
        </p:spPr>
      </p:pic>
      <p:sp>
        <p:nvSpPr>
          <p:cNvPr id="12" name="Tijdelijke aanduiding voor tekst 8"/>
          <p:cNvSpPr txBox="1">
            <a:spLocks/>
          </p:cNvSpPr>
          <p:nvPr userDrawn="1"/>
        </p:nvSpPr>
        <p:spPr>
          <a:xfrm>
            <a:off x="1511660" y="5269781"/>
            <a:ext cx="1332148" cy="360027"/>
          </a:xfrm>
          <a:prstGeom prst="rect">
            <a:avLst/>
          </a:prstGeom>
        </p:spPr>
        <p:txBody>
          <a:bodyPr vert="horz" wrap="square" lIns="0" tIns="0" rIns="0" bIns="0" rtlCol="0">
            <a:noAutofit/>
          </a:bodyPr>
          <a:lstStyle>
            <a:lvl1pPr marL="0" indent="0" algn="l" defTabSz="966612" rtl="0" eaLnBrk="1" latinLnBrk="0" hangingPunct="1">
              <a:lnSpc>
                <a:spcPct val="100000"/>
              </a:lnSpc>
              <a:spcBef>
                <a:spcPts val="0"/>
              </a:spcBef>
              <a:spcAft>
                <a:spcPts val="200"/>
              </a:spcAft>
              <a:buClr>
                <a:schemeClr val="bg2"/>
              </a:buClr>
              <a:buSzPct val="100000"/>
              <a:buFont typeface="Verdana"/>
              <a:buNone/>
              <a:defRPr sz="180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nl-NL" sz="1600">
                <a:solidFill>
                  <a:schemeClr val="bg1"/>
                </a:solidFill>
              </a:rPr>
              <a:t>www.ecn.nl</a:t>
            </a:r>
          </a:p>
        </p:txBody>
      </p:sp>
    </p:spTree>
    <p:extLst>
      <p:ext uri="{BB962C8B-B14F-4D97-AF65-F5344CB8AC3E}">
        <p14:creationId xmlns:p14="http://schemas.microsoft.com/office/powerpoint/2010/main" val="12352650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Afbeelding 3" descr="beeld04.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428750"/>
            <a:ext cx="9144000" cy="4286250"/>
          </a:xfrm>
          <a:prstGeom prst="rect">
            <a:avLst/>
          </a:prstGeom>
        </p:spPr>
      </p:pic>
      <p:sp>
        <p:nvSpPr>
          <p:cNvPr id="8" name="Rechthoek 7"/>
          <p:cNvSpPr/>
          <p:nvPr userDrawn="1"/>
        </p:nvSpPr>
        <p:spPr>
          <a:xfrm>
            <a:off x="6665771" y="97193"/>
            <a:ext cx="2259943" cy="8100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nl-NL"/>
          </a:p>
        </p:txBody>
      </p:sp>
      <p:sp>
        <p:nvSpPr>
          <p:cNvPr id="2" name="Titel 1"/>
          <p:cNvSpPr>
            <a:spLocks noGrp="1"/>
          </p:cNvSpPr>
          <p:nvPr>
            <p:ph type="ctrTitle"/>
          </p:nvPr>
        </p:nvSpPr>
        <p:spPr>
          <a:xfrm>
            <a:off x="1499952" y="895292"/>
            <a:ext cx="5797274" cy="1029632"/>
          </a:xfrm>
          <a:prstGeom prst="rect">
            <a:avLst/>
          </a:prstGeom>
        </p:spPr>
        <p:txBody>
          <a:bodyPr lIns="0" tIns="0" rIns="0" bIns="0" anchor="b" anchorCtr="0">
            <a:noAutofit/>
          </a:bodyPr>
          <a:lstStyle>
            <a:lvl1pPr algn="l">
              <a:lnSpc>
                <a:spcPct val="105000"/>
              </a:lnSpc>
              <a:defRPr sz="3200">
                <a:solidFill>
                  <a:schemeClr val="tx1"/>
                </a:solidFill>
                <a:latin typeface="Georgia" pitchFamily="18" charset="0"/>
              </a:defRPr>
            </a:lvl1pPr>
          </a:lstStyle>
          <a:p>
            <a:r>
              <a:rPr lang="en-US" smtClean="0"/>
              <a:t>Click to edit Master title style</a:t>
            </a:r>
            <a:endParaRPr lang="en-US" dirty="0"/>
          </a:p>
        </p:txBody>
      </p:sp>
      <p:sp>
        <p:nvSpPr>
          <p:cNvPr id="3" name="Ondertitel 2"/>
          <p:cNvSpPr>
            <a:spLocks noGrp="1"/>
          </p:cNvSpPr>
          <p:nvPr>
            <p:ph type="subTitle" idx="1"/>
          </p:nvPr>
        </p:nvSpPr>
        <p:spPr>
          <a:xfrm>
            <a:off x="1512277" y="2215438"/>
            <a:ext cx="4322633" cy="810090"/>
          </a:xfrm>
          <a:prstGeom prst="rect">
            <a:avLst/>
          </a:prstGeom>
        </p:spPr>
        <p:txBody>
          <a:bodyPr lIns="0" tIns="0" rIns="0" bIns="0">
            <a:noAutofit/>
          </a:bodyPr>
          <a:lstStyle>
            <a:lvl1pPr marL="0" indent="0" algn="l">
              <a:lnSpc>
                <a:spcPct val="100000"/>
              </a:lnSpc>
              <a:buNone/>
              <a:defRPr sz="1600">
                <a:solidFill>
                  <a:schemeClr val="tx1"/>
                </a:solidFill>
                <a:latin typeface="+mj-lt"/>
              </a:defRPr>
            </a:lvl1pPr>
            <a:lvl2pPr marL="428354" indent="0" algn="ctr">
              <a:buNone/>
              <a:defRPr>
                <a:solidFill>
                  <a:schemeClr val="tx1">
                    <a:tint val="75000"/>
                  </a:schemeClr>
                </a:solidFill>
              </a:defRPr>
            </a:lvl2pPr>
            <a:lvl3pPr marL="856708" indent="0" algn="ctr">
              <a:buNone/>
              <a:defRPr>
                <a:solidFill>
                  <a:schemeClr val="tx1">
                    <a:tint val="75000"/>
                  </a:schemeClr>
                </a:solidFill>
              </a:defRPr>
            </a:lvl3pPr>
            <a:lvl4pPr marL="1285062" indent="0" algn="ctr">
              <a:buNone/>
              <a:defRPr>
                <a:solidFill>
                  <a:schemeClr val="tx1">
                    <a:tint val="75000"/>
                  </a:schemeClr>
                </a:solidFill>
              </a:defRPr>
            </a:lvl4pPr>
            <a:lvl5pPr marL="1713416" indent="0" algn="ctr">
              <a:buNone/>
              <a:defRPr>
                <a:solidFill>
                  <a:schemeClr val="tx1">
                    <a:tint val="75000"/>
                  </a:schemeClr>
                </a:solidFill>
              </a:defRPr>
            </a:lvl5pPr>
            <a:lvl6pPr marL="2141771" indent="0" algn="ctr">
              <a:buNone/>
              <a:defRPr>
                <a:solidFill>
                  <a:schemeClr val="tx1">
                    <a:tint val="75000"/>
                  </a:schemeClr>
                </a:solidFill>
              </a:defRPr>
            </a:lvl6pPr>
            <a:lvl7pPr marL="2570126" indent="0" algn="ctr">
              <a:buNone/>
              <a:defRPr>
                <a:solidFill>
                  <a:schemeClr val="tx1">
                    <a:tint val="75000"/>
                  </a:schemeClr>
                </a:solidFill>
              </a:defRPr>
            </a:lvl7pPr>
            <a:lvl8pPr marL="2998480" indent="0" algn="ctr">
              <a:buNone/>
              <a:defRPr>
                <a:solidFill>
                  <a:schemeClr val="tx1">
                    <a:tint val="75000"/>
                  </a:schemeClr>
                </a:solidFill>
              </a:defRPr>
            </a:lvl8pPr>
            <a:lvl9pPr marL="3426834" indent="0" algn="ctr">
              <a:buNone/>
              <a:defRPr>
                <a:solidFill>
                  <a:schemeClr val="tx1">
                    <a:tint val="75000"/>
                  </a:schemeClr>
                </a:solidFill>
              </a:defRPr>
            </a:lvl9pPr>
          </a:lstStyle>
          <a:p>
            <a:r>
              <a:rPr lang="en-US" smtClean="0"/>
              <a:t>Click to edit Master subtitle style</a:t>
            </a:r>
            <a:endParaRPr lang="en-US" dirty="0"/>
          </a:p>
        </p:txBody>
      </p:sp>
      <p:pic>
        <p:nvPicPr>
          <p:cNvPr id="9" name="Afbeelding 8"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1647" y="301216"/>
            <a:ext cx="1827895" cy="601472"/>
          </a:xfrm>
          <a:prstGeom prst="rect">
            <a:avLst/>
          </a:prstGeom>
        </p:spPr>
      </p:pic>
      <p:sp>
        <p:nvSpPr>
          <p:cNvPr id="11" name="Tijdelijke aanduiding voor tekst 12"/>
          <p:cNvSpPr>
            <a:spLocks noGrp="1"/>
          </p:cNvSpPr>
          <p:nvPr>
            <p:ph type="body" sz="quarter" idx="10" hasCustomPrompt="1"/>
          </p:nvPr>
        </p:nvSpPr>
        <p:spPr>
          <a:xfrm>
            <a:off x="1513743" y="3146183"/>
            <a:ext cx="2460037" cy="269389"/>
          </a:xfrm>
        </p:spPr>
        <p:txBody>
          <a:bodyPr/>
          <a:lstStyle>
            <a:lvl1pPr marL="0" indent="0">
              <a:lnSpc>
                <a:spcPct val="100000"/>
              </a:lnSpc>
              <a:buNone/>
              <a:defRPr sz="1600"/>
            </a:lvl1pPr>
          </a:lstStyle>
          <a:p>
            <a:pPr lvl="0"/>
            <a:r>
              <a:rPr lang="nl-NL"/>
              <a:t>Plaatsnaam</a:t>
            </a:r>
          </a:p>
        </p:txBody>
      </p:sp>
      <p:sp>
        <p:nvSpPr>
          <p:cNvPr id="12"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lvl1pPr>
          </a:lstStyle>
          <a:p>
            <a:pPr lvl="0"/>
            <a:r>
              <a:rPr lang="nl-NL" sz="1600"/>
              <a:t>Datum</a:t>
            </a:r>
            <a:endParaRPr lang="nl-NL"/>
          </a:p>
        </p:txBody>
      </p:sp>
      <p:sp>
        <p:nvSpPr>
          <p:cNvPr id="10" name="Tijdelijke aanduiding voor tekst 8"/>
          <p:cNvSpPr txBox="1">
            <a:spLocks/>
          </p:cNvSpPr>
          <p:nvPr userDrawn="1"/>
        </p:nvSpPr>
        <p:spPr>
          <a:xfrm>
            <a:off x="1511660" y="5269781"/>
            <a:ext cx="1332148" cy="360027"/>
          </a:xfrm>
          <a:prstGeom prst="rect">
            <a:avLst/>
          </a:prstGeom>
        </p:spPr>
        <p:txBody>
          <a:bodyPr vert="horz" wrap="square" lIns="0" tIns="0" rIns="0" bIns="0" rtlCol="0">
            <a:noAutofit/>
          </a:bodyPr>
          <a:lstStyle>
            <a:lvl1pPr marL="0" indent="0" algn="l" defTabSz="966612" rtl="0" eaLnBrk="1" latinLnBrk="0" hangingPunct="1">
              <a:lnSpc>
                <a:spcPct val="100000"/>
              </a:lnSpc>
              <a:spcBef>
                <a:spcPts val="0"/>
              </a:spcBef>
              <a:spcAft>
                <a:spcPts val="200"/>
              </a:spcAft>
              <a:buClr>
                <a:schemeClr val="bg2"/>
              </a:buClr>
              <a:buSzPct val="100000"/>
              <a:buFont typeface="Verdana"/>
              <a:buNone/>
              <a:defRPr sz="180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nl-NL" sz="1600">
                <a:solidFill>
                  <a:schemeClr val="bg1">
                    <a:lumMod val="85000"/>
                  </a:schemeClr>
                </a:solidFill>
              </a:rPr>
              <a:t>www.ecn.nl</a:t>
            </a:r>
          </a:p>
        </p:txBody>
      </p:sp>
    </p:spTree>
    <p:extLst>
      <p:ext uri="{BB962C8B-B14F-4D97-AF65-F5344CB8AC3E}">
        <p14:creationId xmlns:p14="http://schemas.microsoft.com/office/powerpoint/2010/main" val="1235265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Afbeelding 1" descr="divid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429618"/>
            <a:ext cx="9144000" cy="4286250"/>
          </a:xfrm>
          <a:prstGeom prst="rect">
            <a:avLst/>
          </a:prstGeom>
        </p:spPr>
      </p:pic>
      <p:sp>
        <p:nvSpPr>
          <p:cNvPr id="17" name="Titel 1"/>
          <p:cNvSpPr>
            <a:spLocks noGrp="1"/>
          </p:cNvSpPr>
          <p:nvPr>
            <p:ph type="ctrTitle"/>
          </p:nvPr>
        </p:nvSpPr>
        <p:spPr>
          <a:xfrm>
            <a:off x="1499952" y="805272"/>
            <a:ext cx="5464929" cy="1551530"/>
          </a:xfrm>
          <a:prstGeom prst="rect">
            <a:avLst/>
          </a:prstGeom>
        </p:spPr>
        <p:txBody>
          <a:bodyPr lIns="0" tIns="0" rIns="0" bIns="0" anchor="b" anchorCtr="0">
            <a:noAutofit/>
          </a:bodyPr>
          <a:lstStyle>
            <a:lvl1pPr algn="l">
              <a:lnSpc>
                <a:spcPts val="3900"/>
              </a:lnSpc>
              <a:defRPr sz="3200">
                <a:solidFill>
                  <a:schemeClr val="tx1"/>
                </a:solidFill>
                <a:latin typeface="Georgia"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97651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slide">
    <p:spTree>
      <p:nvGrpSpPr>
        <p:cNvPr id="1" name=""/>
        <p:cNvGrpSpPr/>
        <p:nvPr/>
      </p:nvGrpSpPr>
      <p:grpSpPr>
        <a:xfrm>
          <a:off x="0" y="0"/>
          <a:ext cx="0" cy="0"/>
          <a:chOff x="0" y="0"/>
          <a:chExt cx="0" cy="0"/>
        </a:xfrm>
      </p:grpSpPr>
      <p:sp>
        <p:nvSpPr>
          <p:cNvPr id="2" name="Titel 1"/>
          <p:cNvSpPr>
            <a:spLocks noGrp="1"/>
          </p:cNvSpPr>
          <p:nvPr>
            <p:ph type="title"/>
          </p:nvPr>
        </p:nvSpPr>
        <p:spPr>
          <a:xfrm>
            <a:off x="999969" y="157200"/>
            <a:ext cx="5599385" cy="989655"/>
          </a:xfrm>
          <a:prstGeom prst="rect">
            <a:avLst/>
          </a:prstGeom>
        </p:spPr>
        <p:txBody>
          <a:bodyPr lIns="0" tIns="0" rIns="0" bIns="0" anchor="b" anchorCtr="0"/>
          <a:lstStyle>
            <a:lvl1pPr>
              <a:lnSpc>
                <a:spcPct val="105000"/>
              </a:lnSpc>
              <a:defRPr baseline="0"/>
            </a:lvl1pPr>
          </a:lstStyle>
          <a:p>
            <a:r>
              <a:rPr lang="en-US" smtClean="0"/>
              <a:t>Click to edit Master title style</a:t>
            </a:r>
            <a:endParaRPr lang="en-US" dirty="0"/>
          </a:p>
        </p:txBody>
      </p:sp>
      <p:sp>
        <p:nvSpPr>
          <p:cNvPr id="6" name="Tijdelijke aanduiding voor inhoud 5"/>
          <p:cNvSpPr>
            <a:spLocks noGrp="1"/>
          </p:cNvSpPr>
          <p:nvPr>
            <p:ph sz="quarter" idx="11"/>
          </p:nvPr>
        </p:nvSpPr>
        <p:spPr>
          <a:xfrm>
            <a:off x="1000247" y="1514856"/>
            <a:ext cx="7576038" cy="3754911"/>
          </a:xfrm>
          <a:prstGeom prst="rect">
            <a:avLst/>
          </a:prstGeom>
        </p:spPr>
        <p:txBody>
          <a:bodyPr wrap="square" lIns="0" tIns="0" rIns="0" bIns="0">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jdelijke aanduiding voor dianummer 9"/>
          <p:cNvSpPr>
            <a:spLocks noGrp="1"/>
          </p:cNvSpPr>
          <p:nvPr>
            <p:ph type="sldNum" sz="quarter" idx="12"/>
          </p:nvPr>
        </p:nvSpPr>
        <p:spPr/>
        <p:txBody>
          <a:bodyPr/>
          <a:lstStyle/>
          <a:p>
            <a:fld id="{C3B008CD-0871-4BAA-AB4D-4B60B7A5225C}" type="slidenum">
              <a:rPr lang="en-US" smtClean="0"/>
              <a:pPr/>
              <a:t>‹#›</a:t>
            </a:fld>
            <a:endParaRPr lang="en-US" dirty="0"/>
          </a:p>
        </p:txBody>
      </p:sp>
      <p:cxnSp>
        <p:nvCxnSpPr>
          <p:cNvPr id="8" name="Rechte verbindingslijn 7"/>
          <p:cNvCxnSpPr/>
          <p:nvPr userDrawn="1"/>
        </p:nvCxnSpPr>
        <p:spPr>
          <a:xfrm>
            <a:off x="1002323" y="1288200"/>
            <a:ext cx="75745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7981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2" name="Titel 1"/>
          <p:cNvSpPr>
            <a:spLocks noGrp="1"/>
          </p:cNvSpPr>
          <p:nvPr>
            <p:ph type="title"/>
          </p:nvPr>
        </p:nvSpPr>
        <p:spPr>
          <a:xfrm>
            <a:off x="999969" y="157200"/>
            <a:ext cx="5599385" cy="989655"/>
          </a:xfrm>
          <a:prstGeom prst="rect">
            <a:avLst/>
          </a:prstGeom>
        </p:spPr>
        <p:txBody>
          <a:bodyPr lIns="0" tIns="0" rIns="0" bIns="0" anchor="b" anchorCtr="0"/>
          <a:lstStyle>
            <a:lvl1pPr>
              <a:defRPr baseline="0"/>
            </a:lvl1pPr>
          </a:lstStyle>
          <a:p>
            <a:r>
              <a:rPr lang="en-US" smtClean="0"/>
              <a:t>Click to edit Master title style</a:t>
            </a:r>
            <a:endParaRPr lang="en-US" dirty="0"/>
          </a:p>
        </p:txBody>
      </p:sp>
      <p:sp>
        <p:nvSpPr>
          <p:cNvPr id="6" name="Tijdelijke aanduiding voor inhoud 5"/>
          <p:cNvSpPr>
            <a:spLocks noGrp="1"/>
          </p:cNvSpPr>
          <p:nvPr>
            <p:ph sz="quarter" idx="11"/>
          </p:nvPr>
        </p:nvSpPr>
        <p:spPr>
          <a:xfrm>
            <a:off x="1000245" y="1514857"/>
            <a:ext cx="3655385" cy="3689614"/>
          </a:xfrm>
          <a:prstGeom prst="rect">
            <a:avLst/>
          </a:prstGeom>
        </p:spPr>
        <p:txBody>
          <a:bodyPr wrap="square" lIns="0" tIns="0" rIns="0" bIns="0">
            <a:normAutofit/>
          </a:bodyPr>
          <a:lstStyle>
            <a:lvl1pPr>
              <a:lnSpc>
                <a:spcPct val="100000"/>
              </a:lnSpc>
              <a:defRPr sz="18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jdelijke aanduiding voor inhoud 6"/>
          <p:cNvSpPr>
            <a:spLocks noGrp="1"/>
          </p:cNvSpPr>
          <p:nvPr>
            <p:ph sz="quarter" idx="12"/>
          </p:nvPr>
        </p:nvSpPr>
        <p:spPr>
          <a:xfrm>
            <a:off x="4921512" y="1514857"/>
            <a:ext cx="3655385" cy="3689614"/>
          </a:xfrm>
        </p:spPr>
        <p:txBody>
          <a:bodyPr wrap="square">
            <a:normAutofit/>
          </a:bodyPr>
          <a:lstStyle>
            <a:lvl1pPr>
              <a:lnSpc>
                <a:spcPct val="100000"/>
              </a:lnSpc>
              <a:defRPr sz="18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jdelijke aanduiding voor dianummer 7"/>
          <p:cNvSpPr>
            <a:spLocks noGrp="1"/>
          </p:cNvSpPr>
          <p:nvPr>
            <p:ph type="sldNum" sz="quarter" idx="13"/>
          </p:nvPr>
        </p:nvSpPr>
        <p:spPr/>
        <p:txBody>
          <a:bodyPr/>
          <a:lstStyle/>
          <a:p>
            <a:fld id="{C3B008CD-0871-4BAA-AB4D-4B60B7A5225C}" type="slidenum">
              <a:rPr lang="en-US" smtClean="0"/>
              <a:pPr/>
              <a:t>‹#›</a:t>
            </a:fld>
            <a:endParaRPr lang="en-US" dirty="0"/>
          </a:p>
        </p:txBody>
      </p:sp>
      <p:cxnSp>
        <p:nvCxnSpPr>
          <p:cNvPr id="12" name="Rechte verbindingslijn 11"/>
          <p:cNvCxnSpPr/>
          <p:nvPr userDrawn="1"/>
        </p:nvCxnSpPr>
        <p:spPr>
          <a:xfrm>
            <a:off x="1002323" y="1288200"/>
            <a:ext cx="75745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782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slide">
    <p:spTree>
      <p:nvGrpSpPr>
        <p:cNvPr id="1" name=""/>
        <p:cNvGrpSpPr/>
        <p:nvPr/>
      </p:nvGrpSpPr>
      <p:grpSpPr>
        <a:xfrm>
          <a:off x="0" y="0"/>
          <a:ext cx="0" cy="0"/>
          <a:chOff x="0" y="0"/>
          <a:chExt cx="0" cy="0"/>
        </a:xfrm>
      </p:grpSpPr>
      <p:sp>
        <p:nvSpPr>
          <p:cNvPr id="23" name="Tijdelijke aanduiding voor afbeelding 22"/>
          <p:cNvSpPr>
            <a:spLocks noGrp="1"/>
          </p:cNvSpPr>
          <p:nvPr>
            <p:ph type="pic" sz="quarter" idx="14" hasCustomPrompt="1"/>
          </p:nvPr>
        </p:nvSpPr>
        <p:spPr>
          <a:xfrm>
            <a:off x="-47603" y="0"/>
            <a:ext cx="9191603" cy="5797827"/>
          </a:xfrm>
          <a:solidFill>
            <a:schemeClr val="bg1"/>
          </a:solidFill>
        </p:spPr>
        <p:txBody>
          <a:bodyPr/>
          <a:lstStyle>
            <a:lvl1pPr marL="0" indent="0">
              <a:buNone/>
              <a:defRPr sz="1600"/>
            </a:lvl1pPr>
          </a:lstStyle>
          <a:p>
            <a:r>
              <a:rPr lang="en-US" dirty="0"/>
              <a:t>Hier een afbeelding invoegen</a:t>
            </a:r>
          </a:p>
        </p:txBody>
      </p:sp>
      <p:sp>
        <p:nvSpPr>
          <p:cNvPr id="19" name="Tijdelijke aanduiding voor dianummer 18"/>
          <p:cNvSpPr>
            <a:spLocks noGrp="1"/>
          </p:cNvSpPr>
          <p:nvPr>
            <p:ph type="sldNum" sz="quarter" idx="13"/>
          </p:nvPr>
        </p:nvSpPr>
        <p:spPr/>
        <p:txBody>
          <a:bodyPr/>
          <a:lstStyle/>
          <a:p>
            <a:fld id="{C3B008CD-0871-4BAA-AB4D-4B60B7A5225C}" type="slidenum">
              <a:rPr lang="en-US" smtClean="0"/>
              <a:pPr/>
              <a:t>‹#›</a:t>
            </a:fld>
            <a:endParaRPr lang="en-US" dirty="0"/>
          </a:p>
        </p:txBody>
      </p:sp>
      <p:sp>
        <p:nvSpPr>
          <p:cNvPr id="25" name="Tijdelijke aanduiding voor tekst 24"/>
          <p:cNvSpPr>
            <a:spLocks noGrp="1"/>
          </p:cNvSpPr>
          <p:nvPr>
            <p:ph type="body" sz="quarter" idx="15"/>
          </p:nvPr>
        </p:nvSpPr>
        <p:spPr>
          <a:xfrm>
            <a:off x="997881" y="4087729"/>
            <a:ext cx="4652308" cy="1169542"/>
          </a:xfrm>
          <a:blipFill dpi="0" rotWithShape="1">
            <a:blip r:embed="rId2"/>
            <a:srcRect/>
            <a:stretch>
              <a:fillRect/>
            </a:stretch>
          </a:blipFill>
          <a:ln w="76200" cap="sq">
            <a:noFill/>
            <a:prstDash val="solid"/>
          </a:ln>
        </p:spPr>
        <p:txBody>
          <a:bodyPr lIns="159534" rIns="63814" anchor="ctr" anchorCtr="0"/>
          <a:lstStyle>
            <a:lvl1pPr marL="0" indent="0">
              <a:lnSpc>
                <a:spcPct val="110000"/>
              </a:lnSpc>
              <a:spcAft>
                <a:spcPts val="0"/>
              </a:spcAft>
              <a:buFontTx/>
              <a:buNone/>
              <a:defRPr sz="1900">
                <a:ln>
                  <a:noFill/>
                </a:ln>
                <a:latin typeface="Georgia" pitchFamily="18" charset="0"/>
              </a:defRPr>
            </a:lvl1pPr>
          </a:lstStyle>
          <a:p>
            <a:pPr lvl="0"/>
            <a:r>
              <a:rPr lang="en-US" smtClean="0"/>
              <a:t>Click to edit Master text styles</a:t>
            </a:r>
          </a:p>
        </p:txBody>
      </p:sp>
    </p:spTree>
    <p:extLst>
      <p:ext uri="{BB962C8B-B14F-4D97-AF65-F5344CB8AC3E}">
        <p14:creationId xmlns:p14="http://schemas.microsoft.com/office/powerpoint/2010/main" val="803370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phon slide">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fld id="{C3B008CD-0871-4BAA-AB4D-4B60B7A5225C}" type="slidenum">
              <a:rPr lang="en-US" smtClean="0"/>
              <a:pPr/>
              <a:t>‹#›</a:t>
            </a:fld>
            <a:endParaRPr lang="en-US" dirty="0"/>
          </a:p>
        </p:txBody>
      </p:sp>
      <p:sp>
        <p:nvSpPr>
          <p:cNvPr id="7" name="Titel 1"/>
          <p:cNvSpPr>
            <a:spLocks noGrp="1"/>
          </p:cNvSpPr>
          <p:nvPr>
            <p:ph type="title"/>
          </p:nvPr>
        </p:nvSpPr>
        <p:spPr>
          <a:xfrm>
            <a:off x="999969" y="157200"/>
            <a:ext cx="5599385" cy="989655"/>
          </a:xfrm>
          <a:prstGeom prst="rect">
            <a:avLst/>
          </a:prstGeom>
        </p:spPr>
        <p:txBody>
          <a:bodyPr lIns="0" tIns="0" rIns="0" bIns="0" anchor="b" anchorCtr="0"/>
          <a:lstStyle>
            <a:lvl1pPr>
              <a:defRPr baseline="0"/>
            </a:lvl1pPr>
          </a:lstStyle>
          <a:p>
            <a:r>
              <a:rPr lang="en-US" smtClean="0"/>
              <a:t>Click to edit Master title style</a:t>
            </a:r>
            <a:endParaRPr lang="en-US" dirty="0"/>
          </a:p>
        </p:txBody>
      </p:sp>
      <p:cxnSp>
        <p:nvCxnSpPr>
          <p:cNvPr id="9" name="Rechte verbindingslijn 8"/>
          <p:cNvCxnSpPr/>
          <p:nvPr userDrawn="1"/>
        </p:nvCxnSpPr>
        <p:spPr>
          <a:xfrm>
            <a:off x="1002323" y="1288200"/>
            <a:ext cx="75745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ijdelijke aanduiding voor inhoud 18"/>
          <p:cNvSpPr>
            <a:spLocks noGrp="1"/>
          </p:cNvSpPr>
          <p:nvPr>
            <p:ph sz="quarter" idx="11"/>
          </p:nvPr>
        </p:nvSpPr>
        <p:spPr>
          <a:xfrm>
            <a:off x="1002323" y="2557467"/>
            <a:ext cx="7574574" cy="300136"/>
          </a:xfrm>
        </p:spPr>
        <p:txBody>
          <a:bodyPr/>
          <a:lstStyle>
            <a:lvl1pPr marL="0" indent="0">
              <a:buNone/>
              <a:defRPr b="1"/>
            </a:lvl1pPr>
          </a:lstStyle>
          <a:p>
            <a:pPr lvl="0"/>
            <a:r>
              <a:rPr lang="en-US" sz="1200" smtClean="0"/>
              <a:t>Click to edit Master text styles</a:t>
            </a:r>
          </a:p>
          <a:p>
            <a:pPr lvl="1"/>
            <a:r>
              <a:rPr lang="en-US" sz="1200" smtClean="0"/>
              <a:t>Second level</a:t>
            </a:r>
          </a:p>
        </p:txBody>
      </p:sp>
    </p:spTree>
    <p:extLst>
      <p:ext uri="{BB962C8B-B14F-4D97-AF65-F5344CB8AC3E}">
        <p14:creationId xmlns:p14="http://schemas.microsoft.com/office/powerpoint/2010/main" val="15243907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jdelijke aanduiding voor titel 9"/>
          <p:cNvSpPr>
            <a:spLocks noGrp="1"/>
          </p:cNvSpPr>
          <p:nvPr>
            <p:ph type="title"/>
          </p:nvPr>
        </p:nvSpPr>
        <p:spPr>
          <a:xfrm>
            <a:off x="1000246" y="157200"/>
            <a:ext cx="5599056" cy="990000"/>
          </a:xfrm>
          <a:prstGeom prst="rect">
            <a:avLst/>
          </a:prstGeom>
        </p:spPr>
        <p:txBody>
          <a:bodyPr vert="horz" lIns="0" tIns="0" rIns="0" bIns="0" rtlCol="0" anchor="b" anchorCtr="0">
            <a:noAutofit/>
          </a:bodyPr>
          <a:lstStyle/>
          <a:p>
            <a:r>
              <a:rPr lang="nl-NL" dirty="0" smtClean="0"/>
              <a:t>Klik om de stijl te bewerken</a:t>
            </a:r>
            <a:endParaRPr lang="en-US" dirty="0"/>
          </a:p>
        </p:txBody>
      </p:sp>
      <p:sp>
        <p:nvSpPr>
          <p:cNvPr id="16" name="Tijdelijke aanduiding voor tekst 15"/>
          <p:cNvSpPr>
            <a:spLocks noGrp="1"/>
          </p:cNvSpPr>
          <p:nvPr>
            <p:ph type="body" idx="1"/>
          </p:nvPr>
        </p:nvSpPr>
        <p:spPr>
          <a:xfrm>
            <a:off x="1000246" y="1516200"/>
            <a:ext cx="7576615" cy="3753568"/>
          </a:xfrm>
          <a:prstGeom prst="rect">
            <a:avLst/>
          </a:prstGeom>
        </p:spPr>
        <p:txBody>
          <a:bodyPr vert="horz" wrap="square"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7" name="Tijdelijke aanduiding voor dianummer 16"/>
          <p:cNvSpPr>
            <a:spLocks noGrp="1"/>
          </p:cNvSpPr>
          <p:nvPr>
            <p:ph type="sldNum" sz="quarter" idx="4"/>
          </p:nvPr>
        </p:nvSpPr>
        <p:spPr>
          <a:xfrm>
            <a:off x="8094853" y="5296959"/>
            <a:ext cx="482044" cy="304271"/>
          </a:xfrm>
          <a:prstGeom prst="rect">
            <a:avLst/>
          </a:prstGeom>
        </p:spPr>
        <p:txBody>
          <a:bodyPr vert="horz" lIns="0" tIns="0" rIns="0" bIns="0" rtlCol="0" anchor="t" anchorCtr="0"/>
          <a:lstStyle>
            <a:lvl1pPr algn="r">
              <a:defRPr sz="1200">
                <a:solidFill>
                  <a:schemeClr val="tx1"/>
                </a:solidFill>
              </a:defRPr>
            </a:lvl1pPr>
          </a:lstStyle>
          <a:p>
            <a:fld id="{C3B008CD-0871-4BAA-AB4D-4B60B7A5225C}" type="slidenum">
              <a:rPr lang="en-US" smtClean="0"/>
              <a:pPr/>
              <a:t>‹#›</a:t>
            </a:fld>
            <a:endParaRPr lang="en-US" dirty="0"/>
          </a:p>
        </p:txBody>
      </p:sp>
      <p:pic>
        <p:nvPicPr>
          <p:cNvPr id="12" name="Afbeelding 11" descr="logo_zondertaglin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1451" y="337220"/>
            <a:ext cx="1427286" cy="469900"/>
          </a:xfrm>
          <a:prstGeom prst="rect">
            <a:avLst/>
          </a:prstGeom>
        </p:spPr>
      </p:pic>
    </p:spTree>
    <p:extLst>
      <p:ext uri="{BB962C8B-B14F-4D97-AF65-F5344CB8AC3E}">
        <p14:creationId xmlns:p14="http://schemas.microsoft.com/office/powerpoint/2010/main" val="19271290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0" r:id="rId6"/>
    <p:sldLayoutId id="2147483658" r:id="rId7"/>
    <p:sldLayoutId id="2147483657" r:id="rId8"/>
    <p:sldLayoutId id="2147483659" r:id="rId9"/>
  </p:sldLayoutIdLst>
  <p:timing>
    <p:tnLst>
      <p:par>
        <p:cTn id="1" dur="indefinite" restart="never" nodeType="tmRoot"/>
      </p:par>
    </p:tnLst>
  </p:timing>
  <p:hf sldNum="0" hdr="0" ftr="0" dt="0"/>
  <p:txStyles>
    <p:titleStyle>
      <a:lvl1pPr algn="l" defTabSz="856708" rtl="0" eaLnBrk="1" latinLnBrk="0" hangingPunct="1">
        <a:lnSpc>
          <a:spcPct val="105000"/>
        </a:lnSpc>
        <a:spcBef>
          <a:spcPct val="0"/>
        </a:spcBef>
        <a:buNone/>
        <a:defRPr sz="3000" kern="1200">
          <a:solidFill>
            <a:schemeClr val="tx1"/>
          </a:solidFill>
          <a:latin typeface="Georgia" pitchFamily="18" charset="0"/>
          <a:ea typeface="+mj-ea"/>
          <a:cs typeface="+mj-cs"/>
        </a:defRPr>
      </a:lvl1pPr>
    </p:titleStyle>
    <p:bodyStyle>
      <a:lvl1pPr marL="240598" indent="-240598" algn="l" defTabSz="856708" rtl="0" eaLnBrk="1" latinLnBrk="0" hangingPunct="1">
        <a:lnSpc>
          <a:spcPts val="2304"/>
        </a:lnSpc>
        <a:spcBef>
          <a:spcPts val="0"/>
        </a:spcBef>
        <a:spcAft>
          <a:spcPts val="177"/>
        </a:spcAft>
        <a:buClr>
          <a:schemeClr val="bg2"/>
        </a:buClr>
        <a:buSzPct val="100000"/>
        <a:buFont typeface="Verdana"/>
        <a:buChar char="•"/>
        <a:defRPr sz="1900" kern="1200">
          <a:solidFill>
            <a:schemeClr val="tx1"/>
          </a:solidFill>
          <a:latin typeface="+mn-lt"/>
          <a:ea typeface="+mn-ea"/>
          <a:cs typeface="+mn-cs"/>
        </a:defRPr>
      </a:lvl1pPr>
      <a:lvl2pPr marL="472752" indent="-232156"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2pPr>
      <a:lvl3pPr marL="716164" indent="-234970"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3pPr>
      <a:lvl4pPr marL="953947" indent="-237784"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4pPr>
      <a:lvl5pPr marL="1190323" indent="-240598"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5pPr>
      <a:lvl6pPr marL="2355948"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4303"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2657"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1011"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6708" rtl="0" eaLnBrk="1" latinLnBrk="0" hangingPunct="1">
        <a:defRPr sz="1700" kern="1200">
          <a:solidFill>
            <a:schemeClr val="tx1"/>
          </a:solidFill>
          <a:latin typeface="+mn-lt"/>
          <a:ea typeface="+mn-ea"/>
          <a:cs typeface="+mn-cs"/>
        </a:defRPr>
      </a:lvl1pPr>
      <a:lvl2pPr marL="428354" algn="l" defTabSz="856708" rtl="0" eaLnBrk="1" latinLnBrk="0" hangingPunct="1">
        <a:defRPr sz="1700" kern="1200">
          <a:solidFill>
            <a:schemeClr val="tx1"/>
          </a:solidFill>
          <a:latin typeface="+mn-lt"/>
          <a:ea typeface="+mn-ea"/>
          <a:cs typeface="+mn-cs"/>
        </a:defRPr>
      </a:lvl2pPr>
      <a:lvl3pPr marL="856708" algn="l" defTabSz="856708" rtl="0" eaLnBrk="1" latinLnBrk="0" hangingPunct="1">
        <a:defRPr sz="1700" kern="1200">
          <a:solidFill>
            <a:schemeClr val="tx1"/>
          </a:solidFill>
          <a:latin typeface="+mn-lt"/>
          <a:ea typeface="+mn-ea"/>
          <a:cs typeface="+mn-cs"/>
        </a:defRPr>
      </a:lvl3pPr>
      <a:lvl4pPr marL="1285062" algn="l" defTabSz="856708" rtl="0" eaLnBrk="1" latinLnBrk="0" hangingPunct="1">
        <a:defRPr sz="1700" kern="1200">
          <a:solidFill>
            <a:schemeClr val="tx1"/>
          </a:solidFill>
          <a:latin typeface="+mn-lt"/>
          <a:ea typeface="+mn-ea"/>
          <a:cs typeface="+mn-cs"/>
        </a:defRPr>
      </a:lvl4pPr>
      <a:lvl5pPr marL="1713416" algn="l" defTabSz="856708" rtl="0" eaLnBrk="1" latinLnBrk="0" hangingPunct="1">
        <a:defRPr sz="1700" kern="1200">
          <a:solidFill>
            <a:schemeClr val="tx1"/>
          </a:solidFill>
          <a:latin typeface="+mn-lt"/>
          <a:ea typeface="+mn-ea"/>
          <a:cs typeface="+mn-cs"/>
        </a:defRPr>
      </a:lvl5pPr>
      <a:lvl6pPr marL="2141771" algn="l" defTabSz="856708" rtl="0" eaLnBrk="1" latinLnBrk="0" hangingPunct="1">
        <a:defRPr sz="1700" kern="1200">
          <a:solidFill>
            <a:schemeClr val="tx1"/>
          </a:solidFill>
          <a:latin typeface="+mn-lt"/>
          <a:ea typeface="+mn-ea"/>
          <a:cs typeface="+mn-cs"/>
        </a:defRPr>
      </a:lvl6pPr>
      <a:lvl7pPr marL="2570126" algn="l" defTabSz="856708" rtl="0" eaLnBrk="1" latinLnBrk="0" hangingPunct="1">
        <a:defRPr sz="1700" kern="1200">
          <a:solidFill>
            <a:schemeClr val="tx1"/>
          </a:solidFill>
          <a:latin typeface="+mn-lt"/>
          <a:ea typeface="+mn-ea"/>
          <a:cs typeface="+mn-cs"/>
        </a:defRPr>
      </a:lvl7pPr>
      <a:lvl8pPr marL="2998480" algn="l" defTabSz="856708" rtl="0" eaLnBrk="1" latinLnBrk="0" hangingPunct="1">
        <a:defRPr sz="1700" kern="1200">
          <a:solidFill>
            <a:schemeClr val="tx1"/>
          </a:solidFill>
          <a:latin typeface="+mn-lt"/>
          <a:ea typeface="+mn-ea"/>
          <a:cs typeface="+mn-cs"/>
        </a:defRPr>
      </a:lvl8pPr>
      <a:lvl9pPr marL="3426834" algn="l" defTabSz="85670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Technology </a:t>
            </a:r>
            <a:r>
              <a:rPr lang="nl-NL" dirty="0" err="1" smtClean="0"/>
              <a:t>Roadmapping</a:t>
            </a:r>
            <a:r>
              <a:rPr lang="nl-NL" dirty="0" smtClean="0"/>
              <a:t> </a:t>
            </a:r>
            <a:r>
              <a:rPr lang="nl-NL" dirty="0" err="1" smtClean="0"/>
              <a:t>and</a:t>
            </a:r>
            <a:r>
              <a:rPr lang="nl-NL" dirty="0" smtClean="0"/>
              <a:t> the Technology </a:t>
            </a:r>
            <a:r>
              <a:rPr lang="nl-NL" dirty="0" err="1" smtClean="0"/>
              <a:t>Mechanism</a:t>
            </a:r>
            <a:endParaRPr lang="nl-NL" dirty="0"/>
          </a:p>
        </p:txBody>
      </p:sp>
      <p:sp>
        <p:nvSpPr>
          <p:cNvPr id="3" name="Subtitel 2"/>
          <p:cNvSpPr>
            <a:spLocks noGrp="1"/>
          </p:cNvSpPr>
          <p:nvPr>
            <p:ph type="subTitle" idx="1"/>
          </p:nvPr>
        </p:nvSpPr>
        <p:spPr>
          <a:xfrm>
            <a:off x="1512277" y="1972363"/>
            <a:ext cx="4322633" cy="810090"/>
          </a:xfrm>
        </p:spPr>
        <p:txBody>
          <a:bodyPr/>
          <a:lstStyle/>
          <a:p>
            <a:r>
              <a:rPr lang="en-US" dirty="0" smtClean="0"/>
              <a:t>‘Technology </a:t>
            </a:r>
            <a:r>
              <a:rPr lang="en-US" dirty="0"/>
              <a:t>roadmaps related to climate change'</a:t>
            </a:r>
            <a:endParaRPr lang="nl-NL" dirty="0" smtClean="0"/>
          </a:p>
          <a:p>
            <a:endParaRPr lang="nl-NL" dirty="0" smtClean="0"/>
          </a:p>
          <a:p>
            <a:r>
              <a:rPr lang="nl-NL" dirty="0" smtClean="0"/>
              <a:t>Marc Londo, ECN</a:t>
            </a:r>
          </a:p>
          <a:p>
            <a:endParaRPr lang="nl-NL" dirty="0"/>
          </a:p>
        </p:txBody>
      </p:sp>
      <p:sp>
        <p:nvSpPr>
          <p:cNvPr id="4" name="Tijdelijke aanduiding voor tekst 3"/>
          <p:cNvSpPr>
            <a:spLocks noGrp="1"/>
          </p:cNvSpPr>
          <p:nvPr>
            <p:ph type="body" sz="quarter" idx="10"/>
          </p:nvPr>
        </p:nvSpPr>
        <p:spPr>
          <a:xfrm>
            <a:off x="1513743" y="3425583"/>
            <a:ext cx="2460037" cy="269389"/>
          </a:xfrm>
        </p:spPr>
        <p:txBody>
          <a:bodyPr/>
          <a:lstStyle/>
          <a:p>
            <a:r>
              <a:rPr lang="nl-NL" dirty="0" smtClean="0"/>
              <a:t>Bonn</a:t>
            </a:r>
            <a:endParaRPr lang="nl-NL" dirty="0"/>
          </a:p>
        </p:txBody>
      </p:sp>
      <p:sp>
        <p:nvSpPr>
          <p:cNvPr id="5" name="Tijdelijke aanduiding voor tekst 4"/>
          <p:cNvSpPr>
            <a:spLocks noGrp="1"/>
          </p:cNvSpPr>
          <p:nvPr>
            <p:ph type="body" sz="quarter" idx="11"/>
          </p:nvPr>
        </p:nvSpPr>
        <p:spPr>
          <a:xfrm>
            <a:off x="1547664" y="3937620"/>
            <a:ext cx="2460037" cy="300023"/>
          </a:xfrm>
        </p:spPr>
        <p:txBody>
          <a:bodyPr/>
          <a:lstStyle/>
          <a:p>
            <a:r>
              <a:rPr lang="nl-NL" dirty="0" err="1" smtClean="0"/>
              <a:t>March</a:t>
            </a:r>
            <a:r>
              <a:rPr lang="nl-NL" dirty="0" smtClean="0"/>
              <a:t> 25, 2013</a:t>
            </a:r>
            <a:endParaRPr lang="nl-NL"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337220"/>
            <a:ext cx="1656184" cy="3491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1" y="348550"/>
            <a:ext cx="1440160" cy="280449"/>
          </a:xfrm>
          <a:prstGeom prst="rect">
            <a:avLst/>
          </a:prstGeom>
        </p:spPr>
      </p:pic>
    </p:spTree>
    <p:extLst>
      <p:ext uri="{BB962C8B-B14F-4D97-AF65-F5344CB8AC3E}">
        <p14:creationId xmlns:p14="http://schemas.microsoft.com/office/powerpoint/2010/main" val="2790632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537"/>
            <a:ext cx="7776864" cy="297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67544" y="2929508"/>
            <a:ext cx="7632848" cy="2685529"/>
          </a:xfrm>
          <a:prstGeom prst="rect">
            <a:avLst/>
          </a:prstGeom>
        </p:spPr>
      </p:pic>
    </p:spTree>
    <p:extLst>
      <p:ext uri="{BB962C8B-B14F-4D97-AF65-F5344CB8AC3E}">
        <p14:creationId xmlns:p14="http://schemas.microsoft.com/office/powerpoint/2010/main" val="199318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Further</a:t>
            </a:r>
            <a:r>
              <a:rPr lang="nl-NL" dirty="0" smtClean="0"/>
              <a:t> </a:t>
            </a:r>
            <a:r>
              <a:rPr lang="nl-NL" dirty="0" err="1" smtClean="0"/>
              <a:t>conclusions</a:t>
            </a:r>
            <a:endParaRPr lang="en-US" dirty="0"/>
          </a:p>
        </p:txBody>
      </p:sp>
      <p:sp>
        <p:nvSpPr>
          <p:cNvPr id="3" name="Content Placeholder 2"/>
          <p:cNvSpPr>
            <a:spLocks noGrp="1"/>
          </p:cNvSpPr>
          <p:nvPr>
            <p:ph sz="quarter" idx="11"/>
          </p:nvPr>
        </p:nvSpPr>
        <p:spPr/>
        <p:txBody>
          <a:bodyPr/>
          <a:lstStyle/>
          <a:p>
            <a:pPr marL="0" indent="0">
              <a:buNone/>
            </a:pPr>
            <a:r>
              <a:rPr lang="en-GB" dirty="0"/>
              <a:t>Advantages of using TRMs</a:t>
            </a:r>
            <a:endParaRPr lang="en-US" dirty="0"/>
          </a:p>
          <a:p>
            <a:r>
              <a:rPr lang="en-GB" dirty="0" smtClean="0"/>
              <a:t>Particularly suitable for technology management and related policy</a:t>
            </a:r>
            <a:endParaRPr lang="en-US" sz="1500" dirty="0"/>
          </a:p>
          <a:p>
            <a:r>
              <a:rPr lang="en-GB" dirty="0" smtClean="0"/>
              <a:t>The </a:t>
            </a:r>
            <a:r>
              <a:rPr lang="en-GB" dirty="0"/>
              <a:t>strong consensus-building element </a:t>
            </a:r>
            <a:r>
              <a:rPr lang="en-GB" dirty="0" smtClean="0"/>
              <a:t>useful for CTC&amp;N?</a:t>
            </a:r>
            <a:endParaRPr lang="en-US" sz="1500" dirty="0"/>
          </a:p>
          <a:p>
            <a:r>
              <a:rPr lang="en-GB" dirty="0" smtClean="0"/>
              <a:t>Flexibility, adaptability: strength for Technology Mechanism with diversity of country contexts and technologies</a:t>
            </a:r>
            <a:endParaRPr lang="en-US" sz="1500" dirty="0"/>
          </a:p>
          <a:p>
            <a:pPr marL="0" indent="0">
              <a:buNone/>
            </a:pPr>
            <a:endParaRPr lang="en-US" sz="1600" dirty="0"/>
          </a:p>
          <a:p>
            <a:pPr marL="0" indent="0">
              <a:buNone/>
            </a:pPr>
            <a:r>
              <a:rPr lang="en-GB" dirty="0" smtClean="0"/>
              <a:t>Limitations </a:t>
            </a:r>
            <a:r>
              <a:rPr lang="en-GB" dirty="0"/>
              <a:t>of using TRMs</a:t>
            </a:r>
            <a:endParaRPr lang="en-US" dirty="0"/>
          </a:p>
          <a:p>
            <a:r>
              <a:rPr lang="en-GB" dirty="0" smtClean="0"/>
              <a:t>Risk of ‘lock-in’ or tunnel vision through consensus building</a:t>
            </a:r>
            <a:r>
              <a:rPr lang="en-GB" dirty="0"/>
              <a:t>. </a:t>
            </a:r>
            <a:endParaRPr lang="en-GB" dirty="0" smtClean="0"/>
          </a:p>
          <a:p>
            <a:r>
              <a:rPr lang="en-GB" dirty="0" smtClean="0"/>
              <a:t>Alignment </a:t>
            </a:r>
            <a:r>
              <a:rPr lang="en-GB" dirty="0"/>
              <a:t>with existing (governmental) plans and strategies. </a:t>
            </a:r>
            <a:endParaRPr lang="en-US" sz="1500" dirty="0"/>
          </a:p>
          <a:p>
            <a:pPr lvl="1"/>
            <a:r>
              <a:rPr lang="en-GB" dirty="0" smtClean="0"/>
              <a:t>Create culture </a:t>
            </a:r>
            <a:r>
              <a:rPr lang="en-GB" dirty="0"/>
              <a:t>of </a:t>
            </a:r>
            <a:r>
              <a:rPr lang="en-GB" dirty="0" smtClean="0"/>
              <a:t>openness</a:t>
            </a:r>
            <a:endParaRPr lang="en-US" sz="1200" dirty="0"/>
          </a:p>
          <a:p>
            <a:pPr lvl="1"/>
            <a:r>
              <a:rPr lang="en-GB" dirty="0"/>
              <a:t>Follow-up: </a:t>
            </a:r>
            <a:r>
              <a:rPr lang="en-GB" dirty="0" smtClean="0"/>
              <a:t>iteration</a:t>
            </a:r>
            <a:r>
              <a:rPr lang="en-GB" dirty="0"/>
              <a:t>, </a:t>
            </a:r>
            <a:r>
              <a:rPr lang="en-GB" dirty="0" smtClean="0"/>
              <a:t>refinement, monitoring, </a:t>
            </a:r>
            <a:r>
              <a:rPr lang="en-GB" dirty="0"/>
              <a:t>updating </a:t>
            </a:r>
            <a:r>
              <a:rPr lang="en-GB" dirty="0" smtClean="0"/>
              <a:t>outcomes</a:t>
            </a:r>
          </a:p>
          <a:p>
            <a:pPr lvl="1"/>
            <a:r>
              <a:rPr lang="en-GB" dirty="0" smtClean="0"/>
              <a:t>Integration </a:t>
            </a:r>
            <a:r>
              <a:rPr lang="en-GB" dirty="0"/>
              <a:t>with broader policy </a:t>
            </a:r>
            <a:r>
              <a:rPr lang="en-GB" dirty="0" smtClean="0"/>
              <a:t>strategy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spTree>
    <p:extLst>
      <p:ext uri="{BB962C8B-B14F-4D97-AF65-F5344CB8AC3E}">
        <p14:creationId xmlns:p14="http://schemas.microsoft.com/office/powerpoint/2010/main" val="326699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Profile of </a:t>
            </a:r>
            <a:r>
              <a:rPr lang="nl-NL" dirty="0" err="1" smtClean="0"/>
              <a:t>adaptation</a:t>
            </a:r>
            <a:r>
              <a:rPr lang="nl-NL" dirty="0" smtClean="0"/>
              <a:t> </a:t>
            </a:r>
            <a:r>
              <a:rPr lang="nl-NL" dirty="0" err="1" smtClean="0"/>
              <a:t>TRMs</a:t>
            </a:r>
            <a:endParaRPr lang="en-US" dirty="0"/>
          </a:p>
        </p:txBody>
      </p:sp>
      <p:sp>
        <p:nvSpPr>
          <p:cNvPr id="3" name="Content Placeholder 2"/>
          <p:cNvSpPr>
            <a:spLocks noGrp="1"/>
          </p:cNvSpPr>
          <p:nvPr>
            <p:ph sz="quarter" idx="11"/>
          </p:nvPr>
        </p:nvSpPr>
        <p:spPr/>
        <p:txBody>
          <a:bodyPr/>
          <a:lstStyle/>
          <a:p>
            <a:r>
              <a:rPr lang="nl-NL" dirty="0" err="1" smtClean="0"/>
              <a:t>Only</a:t>
            </a:r>
            <a:r>
              <a:rPr lang="nl-NL" dirty="0" smtClean="0"/>
              <a:t> 11 out of 159</a:t>
            </a:r>
          </a:p>
          <a:p>
            <a:pPr lvl="1"/>
            <a:r>
              <a:rPr lang="nl-NL" dirty="0" smtClean="0"/>
              <a:t>Water resources (8)</a:t>
            </a:r>
          </a:p>
          <a:p>
            <a:pPr lvl="1"/>
            <a:r>
              <a:rPr lang="nl-NL" dirty="0" err="1" smtClean="0"/>
              <a:t>Coastal</a:t>
            </a:r>
            <a:r>
              <a:rPr lang="nl-NL" dirty="0" smtClean="0"/>
              <a:t> zones (1)</a:t>
            </a:r>
          </a:p>
          <a:p>
            <a:pPr lvl="1"/>
            <a:r>
              <a:rPr lang="nl-NL" dirty="0" smtClean="0"/>
              <a:t>Public health (1)</a:t>
            </a:r>
          </a:p>
          <a:p>
            <a:pPr lvl="1"/>
            <a:r>
              <a:rPr lang="nl-NL" dirty="0" err="1" smtClean="0"/>
              <a:t>Generic</a:t>
            </a:r>
            <a:r>
              <a:rPr lang="nl-NL" dirty="0" smtClean="0"/>
              <a:t> (1)</a:t>
            </a:r>
          </a:p>
          <a:p>
            <a:pPr lvl="1"/>
            <a:endParaRPr lang="nl-NL" dirty="0"/>
          </a:p>
          <a:p>
            <a:r>
              <a:rPr lang="nl-NL" dirty="0" smtClean="0"/>
              <a:t>OECD: 5</a:t>
            </a:r>
          </a:p>
          <a:p>
            <a:pPr lvl="1"/>
            <a:r>
              <a:rPr lang="nl-NL" dirty="0" err="1" smtClean="0"/>
              <a:t>Various</a:t>
            </a:r>
            <a:r>
              <a:rPr lang="nl-NL" dirty="0" smtClean="0"/>
              <a:t> </a:t>
            </a:r>
            <a:r>
              <a:rPr lang="nl-NL" dirty="0" err="1" smtClean="0"/>
              <a:t>techs</a:t>
            </a:r>
            <a:r>
              <a:rPr lang="nl-NL" dirty="0" smtClean="0"/>
              <a:t>. </a:t>
            </a:r>
          </a:p>
          <a:p>
            <a:pPr lvl="1"/>
            <a:r>
              <a:rPr lang="nl-NL" dirty="0" err="1" smtClean="0"/>
              <a:t>Relatively</a:t>
            </a:r>
            <a:r>
              <a:rPr lang="nl-NL" dirty="0" smtClean="0"/>
              <a:t> </a:t>
            </a:r>
            <a:r>
              <a:rPr lang="nl-NL" dirty="0" err="1" smtClean="0"/>
              <a:t>elaborate</a:t>
            </a:r>
            <a:endParaRPr lang="nl-NL" dirty="0" smtClean="0"/>
          </a:p>
          <a:p>
            <a:endParaRPr lang="nl-NL" dirty="0" smtClean="0"/>
          </a:p>
          <a:p>
            <a:r>
              <a:rPr lang="nl-NL" dirty="0" smtClean="0"/>
              <a:t>Non-OECD: 5 </a:t>
            </a:r>
          </a:p>
          <a:p>
            <a:pPr lvl="1"/>
            <a:r>
              <a:rPr lang="nl-NL" dirty="0" err="1" smtClean="0"/>
              <a:t>All</a:t>
            </a:r>
            <a:r>
              <a:rPr lang="nl-NL" dirty="0" smtClean="0"/>
              <a:t> on water</a:t>
            </a:r>
          </a:p>
          <a:p>
            <a:pPr lvl="1"/>
            <a:r>
              <a:rPr lang="nl-NL" dirty="0" err="1" smtClean="0"/>
              <a:t>Relatively</a:t>
            </a:r>
            <a:r>
              <a:rPr lang="nl-NL" dirty="0" smtClean="0"/>
              <a:t> </a:t>
            </a:r>
            <a:r>
              <a:rPr lang="nl-NL" dirty="0" err="1" smtClean="0"/>
              <a:t>concise</a:t>
            </a:r>
            <a:endParaRPr lang="nl-NL"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grpSp>
        <p:nvGrpSpPr>
          <p:cNvPr id="5" name="Group 4"/>
          <p:cNvGrpSpPr/>
          <p:nvPr/>
        </p:nvGrpSpPr>
        <p:grpSpPr>
          <a:xfrm>
            <a:off x="3775933" y="2209428"/>
            <a:ext cx="4932885" cy="3149480"/>
            <a:chOff x="3775933" y="2209428"/>
            <a:chExt cx="4932885" cy="314948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8831">
              <a:off x="3775933" y="2337660"/>
              <a:ext cx="2313373" cy="298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402" y="2209428"/>
              <a:ext cx="2158348" cy="279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98425">
              <a:off x="6428614" y="2409406"/>
              <a:ext cx="2280204" cy="294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472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Why</a:t>
            </a:r>
            <a:r>
              <a:rPr lang="nl-NL" dirty="0" smtClean="0"/>
              <a:t> </a:t>
            </a:r>
            <a:r>
              <a:rPr lang="nl-NL" dirty="0" err="1" smtClean="0"/>
              <a:t>so</a:t>
            </a:r>
            <a:r>
              <a:rPr lang="nl-NL" dirty="0" smtClean="0"/>
              <a:t> few </a:t>
            </a:r>
            <a:r>
              <a:rPr lang="nl-NL" dirty="0" err="1" smtClean="0"/>
              <a:t>adaptation</a:t>
            </a:r>
            <a:r>
              <a:rPr lang="nl-NL" dirty="0" smtClean="0"/>
              <a:t> </a:t>
            </a:r>
            <a:r>
              <a:rPr lang="nl-NL" dirty="0" err="1" smtClean="0"/>
              <a:t>TRMs</a:t>
            </a:r>
            <a:r>
              <a:rPr lang="nl-NL" dirty="0" smtClean="0"/>
              <a:t>? </a:t>
            </a:r>
            <a:endParaRPr lang="en-US" dirty="0"/>
          </a:p>
        </p:txBody>
      </p:sp>
      <p:sp>
        <p:nvSpPr>
          <p:cNvPr id="3" name="Content Placeholder 2"/>
          <p:cNvSpPr>
            <a:spLocks noGrp="1"/>
          </p:cNvSpPr>
          <p:nvPr>
            <p:ph sz="quarter" idx="11"/>
          </p:nvPr>
        </p:nvSpPr>
        <p:spPr/>
        <p:txBody>
          <a:bodyPr/>
          <a:lstStyle/>
          <a:p>
            <a:pPr marL="0" indent="0">
              <a:buNone/>
            </a:pPr>
            <a:r>
              <a:rPr lang="nl-NL" dirty="0" err="1" smtClean="0"/>
              <a:t>Not</a:t>
            </a:r>
            <a:r>
              <a:rPr lang="nl-NL" dirty="0" smtClean="0"/>
              <a:t> </a:t>
            </a:r>
            <a:r>
              <a:rPr lang="nl-NL" dirty="0" err="1" smtClean="0"/>
              <a:t>analysed</a:t>
            </a:r>
            <a:r>
              <a:rPr lang="nl-NL" dirty="0" smtClean="0"/>
              <a:t> </a:t>
            </a:r>
            <a:r>
              <a:rPr lang="nl-NL" dirty="0" err="1" smtClean="0"/>
              <a:t>thoroughly</a:t>
            </a:r>
            <a:r>
              <a:rPr lang="nl-NL" dirty="0" smtClean="0"/>
              <a:t>, but </a:t>
            </a:r>
            <a:r>
              <a:rPr lang="nl-NL" dirty="0" err="1" smtClean="0"/>
              <a:t>speculating</a:t>
            </a:r>
            <a:r>
              <a:rPr lang="nl-NL" dirty="0" smtClean="0"/>
              <a:t>:</a:t>
            </a:r>
          </a:p>
          <a:p>
            <a:pPr marL="0" indent="0">
              <a:buNone/>
            </a:pPr>
            <a:endParaRPr lang="nl-NL" dirty="0" smtClean="0"/>
          </a:p>
          <a:p>
            <a:r>
              <a:rPr lang="nl-NL" dirty="0" smtClean="0"/>
              <a:t>Generally more attention </a:t>
            </a:r>
            <a:r>
              <a:rPr lang="nl-NL" dirty="0" err="1" smtClean="0"/>
              <a:t>for</a:t>
            </a:r>
            <a:r>
              <a:rPr lang="nl-NL" dirty="0" smtClean="0"/>
              <a:t> </a:t>
            </a:r>
            <a:r>
              <a:rPr lang="nl-NL" dirty="0" err="1" smtClean="0"/>
              <a:t>mitigation</a:t>
            </a:r>
            <a:endParaRPr lang="nl-NL" dirty="0" smtClean="0"/>
          </a:p>
          <a:p>
            <a:endParaRPr lang="nl-NL" dirty="0" smtClean="0"/>
          </a:p>
          <a:p>
            <a:r>
              <a:rPr lang="nl-NL" dirty="0" err="1" smtClean="0"/>
              <a:t>Less</a:t>
            </a:r>
            <a:r>
              <a:rPr lang="nl-NL" dirty="0" smtClean="0"/>
              <a:t> prominent </a:t>
            </a:r>
            <a:r>
              <a:rPr lang="nl-NL" dirty="0" err="1" smtClean="0"/>
              <a:t>role</a:t>
            </a:r>
            <a:r>
              <a:rPr lang="nl-NL" dirty="0" smtClean="0"/>
              <a:t> of </a:t>
            </a:r>
            <a:r>
              <a:rPr lang="nl-NL" dirty="0" err="1" smtClean="0"/>
              <a:t>technology</a:t>
            </a:r>
            <a:r>
              <a:rPr lang="nl-NL" dirty="0" smtClean="0"/>
              <a:t> (</a:t>
            </a:r>
            <a:r>
              <a:rPr lang="nl-NL" dirty="0" err="1" smtClean="0"/>
              <a:t>development</a:t>
            </a:r>
            <a:r>
              <a:rPr lang="nl-NL" dirty="0" smtClean="0"/>
              <a:t>)</a:t>
            </a:r>
          </a:p>
          <a:p>
            <a:endParaRPr lang="nl-NL" dirty="0" smtClean="0"/>
          </a:p>
          <a:p>
            <a:r>
              <a:rPr lang="nl-NL" dirty="0" err="1" smtClean="0"/>
              <a:t>Underrepresentation</a:t>
            </a:r>
            <a:r>
              <a:rPr lang="nl-NL" dirty="0" smtClean="0"/>
              <a:t> in </a:t>
            </a:r>
            <a:r>
              <a:rPr lang="nl-NL" dirty="0" err="1" smtClean="0"/>
              <a:t>our</a:t>
            </a:r>
            <a:r>
              <a:rPr lang="nl-NL" dirty="0" smtClean="0"/>
              <a:t> </a:t>
            </a:r>
            <a:r>
              <a:rPr lang="nl-NL" dirty="0" err="1" smtClean="0"/>
              <a:t>selection</a:t>
            </a:r>
            <a:r>
              <a:rPr lang="nl-NL" dirty="0" smtClean="0"/>
              <a:t>? </a:t>
            </a:r>
            <a:r>
              <a:rPr lang="nl-NL" dirty="0" err="1" smtClean="0"/>
              <a:t>Hidden</a:t>
            </a:r>
            <a:r>
              <a:rPr lang="nl-NL" dirty="0" smtClean="0"/>
              <a:t> </a:t>
            </a:r>
            <a:r>
              <a:rPr lang="nl-NL" dirty="0" err="1" smtClean="0"/>
              <a:t>adaptation</a:t>
            </a:r>
            <a:r>
              <a:rPr lang="nl-NL" dirty="0" smtClean="0"/>
              <a:t> </a:t>
            </a:r>
            <a:r>
              <a:rPr lang="nl-NL" dirty="0" err="1" smtClean="0"/>
              <a:t>TRMs</a:t>
            </a:r>
            <a:r>
              <a:rPr lang="nl-NL" dirty="0" smtClean="0"/>
              <a:t>? </a:t>
            </a:r>
          </a:p>
          <a:p>
            <a:pPr lvl="1"/>
            <a:r>
              <a:rPr lang="nl-NL" dirty="0" err="1" smtClean="0"/>
              <a:t>Not</a:t>
            </a:r>
            <a:r>
              <a:rPr lang="nl-NL" dirty="0" smtClean="0"/>
              <a:t> </a:t>
            </a:r>
            <a:r>
              <a:rPr lang="nl-NL" dirty="0" err="1" smtClean="0"/>
              <a:t>explicitly</a:t>
            </a:r>
            <a:r>
              <a:rPr lang="nl-NL" dirty="0" smtClean="0"/>
              <a:t> </a:t>
            </a:r>
            <a:r>
              <a:rPr lang="nl-NL" dirty="0" err="1" smtClean="0"/>
              <a:t>climate</a:t>
            </a:r>
            <a:r>
              <a:rPr lang="nl-NL" dirty="0" smtClean="0"/>
              <a:t> change</a:t>
            </a:r>
          </a:p>
          <a:p>
            <a:pPr lvl="1"/>
            <a:r>
              <a:rPr lang="nl-NL" dirty="0" err="1"/>
              <a:t>Not</a:t>
            </a:r>
            <a:r>
              <a:rPr lang="nl-NL" dirty="0"/>
              <a:t> </a:t>
            </a:r>
            <a:r>
              <a:rPr lang="nl-NL" dirty="0" err="1"/>
              <a:t>explicitly</a:t>
            </a:r>
            <a:r>
              <a:rPr lang="nl-NL" dirty="0"/>
              <a:t> </a:t>
            </a:r>
            <a:r>
              <a:rPr lang="nl-NL" dirty="0" err="1"/>
              <a:t>adaptation</a:t>
            </a:r>
            <a:endParaRPr lang="nl-NL" dirty="0"/>
          </a:p>
          <a:p>
            <a:pPr lvl="1"/>
            <a:r>
              <a:rPr lang="nl-NL" dirty="0" err="1" smtClean="0"/>
              <a:t>Not</a:t>
            </a:r>
            <a:r>
              <a:rPr lang="nl-NL" dirty="0" smtClean="0"/>
              <a:t> </a:t>
            </a:r>
            <a:r>
              <a:rPr lang="nl-NL" dirty="0" err="1" smtClean="0"/>
              <a:t>explicitly</a:t>
            </a:r>
            <a:r>
              <a:rPr lang="nl-NL" dirty="0" smtClean="0"/>
              <a:t> TRM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spTree>
    <p:extLst>
      <p:ext uri="{BB962C8B-B14F-4D97-AF65-F5344CB8AC3E}">
        <p14:creationId xmlns:p14="http://schemas.microsoft.com/office/powerpoint/2010/main" val="2159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However</a:t>
            </a:r>
            <a:r>
              <a:rPr lang="nl-NL" dirty="0" smtClean="0"/>
              <a:t>, </a:t>
            </a:r>
            <a:r>
              <a:rPr lang="nl-NL" dirty="0" err="1"/>
              <a:t>a</a:t>
            </a:r>
            <a:r>
              <a:rPr lang="nl-NL" dirty="0" err="1" smtClean="0"/>
              <a:t>daptation</a:t>
            </a:r>
            <a:r>
              <a:rPr lang="nl-NL" dirty="0" smtClean="0"/>
              <a:t> </a:t>
            </a:r>
            <a:r>
              <a:rPr lang="nl-NL" dirty="0" err="1" smtClean="0"/>
              <a:t>TRMs</a:t>
            </a:r>
            <a:r>
              <a:rPr lang="nl-NL" dirty="0" smtClean="0"/>
              <a:t> </a:t>
            </a:r>
            <a:r>
              <a:rPr lang="nl-NL" dirty="0" err="1" smtClean="0"/>
              <a:t>could</a:t>
            </a:r>
            <a:r>
              <a:rPr lang="nl-NL" dirty="0" smtClean="0"/>
              <a:t> </a:t>
            </a:r>
            <a:r>
              <a:rPr lang="nl-NL" dirty="0" err="1" smtClean="0"/>
              <a:t>be</a:t>
            </a:r>
            <a:r>
              <a:rPr lang="nl-NL" dirty="0" smtClean="0"/>
              <a:t> </a:t>
            </a:r>
            <a:r>
              <a:rPr lang="nl-NL" dirty="0" err="1" smtClean="0"/>
              <a:t>very</a:t>
            </a:r>
            <a:r>
              <a:rPr lang="nl-NL" dirty="0" smtClean="0"/>
              <a:t> </a:t>
            </a:r>
            <a:r>
              <a:rPr lang="nl-NL" dirty="0" err="1" smtClean="0"/>
              <a:t>useful</a:t>
            </a:r>
            <a:endParaRPr lang="en-US" dirty="0"/>
          </a:p>
        </p:txBody>
      </p:sp>
      <p:sp>
        <p:nvSpPr>
          <p:cNvPr id="3" name="Content Placeholder 2"/>
          <p:cNvSpPr>
            <a:spLocks noGrp="1"/>
          </p:cNvSpPr>
          <p:nvPr>
            <p:ph sz="quarter" idx="11"/>
          </p:nvPr>
        </p:nvSpPr>
        <p:spPr/>
        <p:txBody>
          <a:bodyPr/>
          <a:lstStyle/>
          <a:p>
            <a:endParaRPr lang="nl-NL" dirty="0" smtClean="0"/>
          </a:p>
          <a:p>
            <a:r>
              <a:rPr lang="nl-NL" dirty="0" smtClean="0"/>
              <a:t>Tech transfer in </a:t>
            </a:r>
            <a:r>
              <a:rPr lang="nl-NL" dirty="0" err="1" smtClean="0"/>
              <a:t>broad</a:t>
            </a:r>
            <a:r>
              <a:rPr lang="nl-NL" dirty="0" smtClean="0"/>
              <a:t> sense</a:t>
            </a:r>
          </a:p>
          <a:p>
            <a:endParaRPr lang="nl-NL" dirty="0" smtClean="0"/>
          </a:p>
          <a:p>
            <a:r>
              <a:rPr lang="nl-NL" dirty="0" err="1" smtClean="0"/>
              <a:t>Importance</a:t>
            </a:r>
            <a:r>
              <a:rPr lang="nl-NL" dirty="0" smtClean="0"/>
              <a:t> of </a:t>
            </a:r>
            <a:r>
              <a:rPr lang="nl-NL" dirty="0" err="1" smtClean="0"/>
              <a:t>knowing</a:t>
            </a:r>
            <a:r>
              <a:rPr lang="nl-NL" dirty="0" smtClean="0"/>
              <a:t> context </a:t>
            </a:r>
            <a:r>
              <a:rPr lang="nl-NL" dirty="0" smtClean="0"/>
              <a:t>and </a:t>
            </a:r>
            <a:r>
              <a:rPr lang="nl-NL" dirty="0" err="1" smtClean="0"/>
              <a:t>capabilities</a:t>
            </a:r>
            <a:r>
              <a:rPr lang="nl-NL" smtClean="0"/>
              <a:t> in </a:t>
            </a:r>
            <a:r>
              <a:rPr lang="nl-NL" dirty="0" err="1" smtClean="0"/>
              <a:t>receiving</a:t>
            </a:r>
            <a:r>
              <a:rPr lang="nl-NL" dirty="0" smtClean="0"/>
              <a:t> country</a:t>
            </a:r>
          </a:p>
          <a:p>
            <a:endParaRPr lang="nl-NL" dirty="0" smtClean="0"/>
          </a:p>
          <a:p>
            <a:r>
              <a:rPr lang="nl-NL" dirty="0" smtClean="0"/>
              <a:t>Stakeholder engagement on </a:t>
            </a:r>
            <a:r>
              <a:rPr lang="nl-NL" dirty="0" err="1" smtClean="0"/>
              <a:t>both</a:t>
            </a:r>
            <a:r>
              <a:rPr lang="nl-NL" dirty="0" smtClean="0"/>
              <a:t> sides</a:t>
            </a:r>
          </a:p>
          <a:p>
            <a:endParaRPr lang="nl-NL" dirty="0"/>
          </a:p>
          <a:p>
            <a:pPr marL="0" indent="0" algn="ctr">
              <a:buNone/>
            </a:pPr>
            <a:endParaRPr lang="nl-NL" sz="2400" i="1" dirty="0" smtClean="0"/>
          </a:p>
          <a:p>
            <a:pPr marL="0" indent="0" algn="ctr">
              <a:buNone/>
            </a:pPr>
            <a:r>
              <a:rPr lang="nl-NL" sz="2400" i="1" dirty="0" err="1" smtClean="0"/>
              <a:t>So</a:t>
            </a:r>
            <a:r>
              <a:rPr lang="nl-NL" sz="2400" i="1" dirty="0" smtClean="0"/>
              <a:t>: A case </a:t>
            </a:r>
            <a:r>
              <a:rPr lang="nl-NL" sz="2400" i="1" dirty="0" err="1" smtClean="0"/>
              <a:t>for</a:t>
            </a:r>
            <a:r>
              <a:rPr lang="nl-NL" sz="2400" i="1" dirty="0" smtClean="0"/>
              <a:t> the TEC! </a:t>
            </a:r>
            <a:endParaRPr lang="en-US"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spTree>
    <p:extLst>
      <p:ext uri="{BB962C8B-B14F-4D97-AF65-F5344CB8AC3E}">
        <p14:creationId xmlns:p14="http://schemas.microsoft.com/office/powerpoint/2010/main" val="116970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0" y="0"/>
            <a:ext cx="919162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el 38"/>
          <p:cNvSpPr>
            <a:spLocks noGrp="1"/>
          </p:cNvSpPr>
          <p:nvPr>
            <p:ph type="title"/>
          </p:nvPr>
        </p:nvSpPr>
        <p:spPr/>
        <p:txBody>
          <a:bodyPr/>
          <a:lstStyle/>
          <a:p>
            <a:r>
              <a:rPr lang="en-US" dirty="0" smtClean="0"/>
              <a:t>Thank you for your attention </a:t>
            </a:r>
            <a:endParaRPr lang="en-US" dirty="0"/>
          </a:p>
        </p:txBody>
      </p:sp>
      <p:sp>
        <p:nvSpPr>
          <p:cNvPr id="19" name="Tijdelijke aanduiding voor inhoud 18"/>
          <p:cNvSpPr>
            <a:spLocks noGrp="1"/>
          </p:cNvSpPr>
          <p:nvPr>
            <p:ph sz="quarter" idx="11"/>
          </p:nvPr>
        </p:nvSpPr>
        <p:spPr>
          <a:xfrm>
            <a:off x="1007604" y="1705372"/>
            <a:ext cx="7574574" cy="1296144"/>
          </a:xfrm>
        </p:spPr>
        <p:txBody>
          <a:bodyPr/>
          <a:lstStyle/>
          <a:p>
            <a:r>
              <a:rPr lang="en-US" sz="1600" b="0" dirty="0" smtClean="0"/>
              <a:t>Marc Londo (ECN) londo@ecn.nl </a:t>
            </a:r>
          </a:p>
          <a:p>
            <a:r>
              <a:rPr lang="nl-NL" sz="1600" b="0" dirty="0" smtClean="0"/>
              <a:t>Elliott More (</a:t>
            </a:r>
            <a:r>
              <a:rPr lang="nl-NL" sz="1600" b="0" dirty="0" err="1" smtClean="0"/>
              <a:t>IfM</a:t>
            </a:r>
            <a:r>
              <a:rPr lang="nl-NL" sz="1600" b="0" dirty="0" smtClean="0"/>
              <a:t>) egm27@cam.ac.uk</a:t>
            </a:r>
          </a:p>
          <a:p>
            <a:r>
              <a:rPr lang="nl-NL" sz="1600" b="0" dirty="0" smtClean="0"/>
              <a:t>Rob Phaal (</a:t>
            </a:r>
            <a:r>
              <a:rPr lang="nl-NL" sz="1600" b="0" dirty="0" err="1" smtClean="0"/>
              <a:t>IfM</a:t>
            </a:r>
            <a:r>
              <a:rPr lang="nl-NL" sz="1600" b="0" dirty="0" smtClean="0"/>
              <a:t>)</a:t>
            </a:r>
          </a:p>
          <a:p>
            <a:r>
              <a:rPr lang="nl-NL" sz="1600" b="0" dirty="0" smtClean="0"/>
              <a:t>Laura </a:t>
            </a:r>
            <a:r>
              <a:rPr lang="nl-NL" sz="1600" b="0" dirty="0" err="1" smtClean="0"/>
              <a:t>Würtenberger</a:t>
            </a:r>
            <a:r>
              <a:rPr lang="nl-NL" sz="1600" b="0" dirty="0" smtClean="0"/>
              <a:t> (ECN)</a:t>
            </a:r>
            <a:endParaRPr lang="en-US" sz="1600" b="0" dirty="0" smtClean="0"/>
          </a:p>
          <a:p>
            <a:endParaRPr lang="en-US" sz="1600" dirty="0"/>
          </a:p>
        </p:txBody>
      </p:sp>
      <p:sp>
        <p:nvSpPr>
          <p:cNvPr id="9" name="Tijdelijke aanduiding voor inhoud 14"/>
          <p:cNvSpPr txBox="1">
            <a:spLocks/>
          </p:cNvSpPr>
          <p:nvPr/>
        </p:nvSpPr>
        <p:spPr>
          <a:xfrm>
            <a:off x="1007604" y="3790042"/>
            <a:ext cx="2988332" cy="1763601"/>
          </a:xfrm>
          <a:prstGeom prst="rect">
            <a:avLst/>
          </a:prstGeom>
        </p:spPr>
        <p:txBody>
          <a:bodyPr vert="horz" wrap="square" lIns="0" tIns="0" rIns="0" bIns="0" rtlCol="0">
            <a:noAutofit/>
          </a:bodyPr>
          <a:lstStyle>
            <a:lvl1pPr marL="0" indent="0" algn="l" defTabSz="966612" rtl="0" eaLnBrk="1" latinLnBrk="0" hangingPunct="1">
              <a:lnSpc>
                <a:spcPct val="105000"/>
              </a:lnSpc>
              <a:spcBef>
                <a:spcPts val="0"/>
              </a:spcBef>
              <a:spcAft>
                <a:spcPts val="200"/>
              </a:spcAft>
              <a:buClr>
                <a:schemeClr val="bg2"/>
              </a:buClr>
              <a:buSzPct val="100000"/>
              <a:buFontTx/>
              <a:buNone/>
              <a:defRPr sz="1200" b="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tabLst>
                <a:tab pos="1524000" algn="l"/>
              </a:tabLst>
            </a:pPr>
            <a:r>
              <a:rPr lang="en-US" b="1" dirty="0" smtClean="0"/>
              <a:t>ECN</a:t>
            </a:r>
            <a:br>
              <a:rPr lang="en-US" b="1" dirty="0" smtClean="0"/>
            </a:br>
            <a:r>
              <a:rPr lang="en-US" dirty="0" err="1" smtClean="0"/>
              <a:t>Westerduinweg</a:t>
            </a:r>
            <a:r>
              <a:rPr lang="en-US" dirty="0" smtClean="0"/>
              <a:t> 3	P.O. Box 1</a:t>
            </a:r>
          </a:p>
          <a:p>
            <a:pPr>
              <a:tabLst>
                <a:tab pos="1524000" algn="l"/>
              </a:tabLst>
            </a:pPr>
            <a:r>
              <a:rPr lang="en-US" dirty="0" smtClean="0"/>
              <a:t>1755 LE </a:t>
            </a:r>
            <a:r>
              <a:rPr lang="en-US" dirty="0" err="1" smtClean="0"/>
              <a:t>Petten</a:t>
            </a:r>
            <a:r>
              <a:rPr lang="en-US" dirty="0" smtClean="0"/>
              <a:t>	1755 ZG </a:t>
            </a:r>
            <a:r>
              <a:rPr lang="en-US" dirty="0" err="1" smtClean="0"/>
              <a:t>Petten</a:t>
            </a:r>
            <a:endParaRPr lang="en-US" dirty="0" smtClean="0"/>
          </a:p>
          <a:p>
            <a:pPr>
              <a:tabLst>
                <a:tab pos="1524000" algn="l"/>
              </a:tabLst>
            </a:pPr>
            <a:r>
              <a:rPr lang="en-US" dirty="0" smtClean="0"/>
              <a:t>The Netherlands	The Netherlands</a:t>
            </a:r>
          </a:p>
          <a:p>
            <a:pPr>
              <a:tabLst>
                <a:tab pos="1524000" algn="l"/>
              </a:tabLst>
            </a:pPr>
            <a:r>
              <a:rPr lang="en-US" dirty="0" smtClean="0"/>
              <a:t> </a:t>
            </a:r>
          </a:p>
          <a:p>
            <a:pPr>
              <a:tabLst>
                <a:tab pos="1524000" algn="l"/>
              </a:tabLst>
            </a:pPr>
            <a:r>
              <a:rPr lang="en-US" dirty="0" smtClean="0"/>
              <a:t>T +31 88 515 49 49	info@ecn.nl</a:t>
            </a:r>
          </a:p>
          <a:p>
            <a:pPr>
              <a:tabLst>
                <a:tab pos="1524000" algn="l"/>
              </a:tabLst>
            </a:pPr>
            <a:r>
              <a:rPr lang="en-US" dirty="0" smtClean="0"/>
              <a:t>F +31 88 515 44 80	</a:t>
            </a:r>
            <a:r>
              <a:rPr lang="en-US" b="1" dirty="0" smtClean="0"/>
              <a:t>www.ecn.nl</a:t>
            </a:r>
            <a:endParaRPr lang="en-US" b="1" dirty="0"/>
          </a:p>
        </p:txBody>
      </p:sp>
      <p:sp>
        <p:nvSpPr>
          <p:cNvPr id="2" name="Rectangle 1"/>
          <p:cNvSpPr/>
          <p:nvPr/>
        </p:nvSpPr>
        <p:spPr>
          <a:xfrm>
            <a:off x="6444208" y="3765288"/>
            <a:ext cx="2376264" cy="1754326"/>
          </a:xfrm>
          <a:prstGeom prst="rect">
            <a:avLst/>
          </a:prstGeom>
        </p:spPr>
        <p:txBody>
          <a:bodyPr wrap="square">
            <a:spAutoFit/>
          </a:bodyPr>
          <a:lstStyle/>
          <a:p>
            <a:r>
              <a:rPr lang="en-US" sz="1200" b="1" dirty="0"/>
              <a:t>University of </a:t>
            </a:r>
            <a:r>
              <a:rPr lang="en-US" sz="1200" b="1" dirty="0" smtClean="0"/>
              <a:t>Cambridge</a:t>
            </a:r>
          </a:p>
          <a:p>
            <a:r>
              <a:rPr lang="en-US" sz="1200" dirty="0" smtClean="0"/>
              <a:t>Institute </a:t>
            </a:r>
            <a:r>
              <a:rPr lang="en-US" sz="1200" dirty="0"/>
              <a:t>for Manufacturing</a:t>
            </a:r>
            <a:br>
              <a:rPr lang="en-US" sz="1200" dirty="0"/>
            </a:br>
            <a:endParaRPr lang="en-US" sz="1200" dirty="0" smtClean="0"/>
          </a:p>
          <a:p>
            <a:r>
              <a:rPr lang="en-US" sz="1200" dirty="0" smtClean="0"/>
              <a:t>17 </a:t>
            </a:r>
            <a:r>
              <a:rPr lang="en-US" sz="1200" dirty="0"/>
              <a:t>Charles Babbage Road</a:t>
            </a:r>
            <a:br>
              <a:rPr lang="en-US" sz="1200" dirty="0"/>
            </a:br>
            <a:r>
              <a:rPr lang="en-US" sz="1200" dirty="0"/>
              <a:t>Cambridge CB3 0FS</a:t>
            </a:r>
            <a:br>
              <a:rPr lang="en-US" sz="1200" dirty="0"/>
            </a:br>
            <a:r>
              <a:rPr lang="en-US" sz="1200" dirty="0" smtClean="0"/>
              <a:t>UK</a:t>
            </a:r>
            <a:r>
              <a:rPr lang="en-US" sz="1200" dirty="0"/>
              <a:t/>
            </a:r>
            <a:br>
              <a:rPr lang="en-US" sz="1200" dirty="0"/>
            </a:br>
            <a:endParaRPr lang="en-US" sz="1200" dirty="0" smtClean="0"/>
          </a:p>
          <a:p>
            <a:r>
              <a:rPr lang="en-US" sz="1200" dirty="0" smtClean="0"/>
              <a:t>T +44 (0)1223 765824</a:t>
            </a:r>
          </a:p>
          <a:p>
            <a:r>
              <a:rPr lang="en-US" sz="1200" b="1" dirty="0" smtClean="0"/>
              <a:t>www.ifm.eng.com.ac.uk</a:t>
            </a:r>
            <a:endParaRPr lang="en-US" sz="1200" b="1" dirty="0"/>
          </a:p>
        </p:txBody>
      </p:sp>
    </p:spTree>
    <p:extLst>
      <p:ext uri="{BB962C8B-B14F-4D97-AF65-F5344CB8AC3E}">
        <p14:creationId xmlns:p14="http://schemas.microsoft.com/office/powerpoint/2010/main" val="3376639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Contents</a:t>
            </a:r>
            <a:endParaRPr lang="en-US" dirty="0"/>
          </a:p>
        </p:txBody>
      </p:sp>
      <p:sp>
        <p:nvSpPr>
          <p:cNvPr id="3" name="Content Placeholder 2"/>
          <p:cNvSpPr>
            <a:spLocks noGrp="1"/>
          </p:cNvSpPr>
          <p:nvPr>
            <p:ph sz="quarter" idx="11"/>
          </p:nvPr>
        </p:nvSpPr>
        <p:spPr/>
        <p:txBody>
          <a:bodyPr/>
          <a:lstStyle/>
          <a:p>
            <a:r>
              <a:rPr lang="en-GB" dirty="0" smtClean="0"/>
              <a:t>Highlights of the background paper for the TEC</a:t>
            </a:r>
          </a:p>
          <a:p>
            <a:endParaRPr lang="en-GB" i="1" dirty="0"/>
          </a:p>
          <a:p>
            <a:r>
              <a:rPr lang="en-GB" dirty="0" smtClean="0"/>
              <a:t>Some thoughts on TRMs and adaptation</a:t>
            </a:r>
            <a:r>
              <a:rPr lang="en-GB" i="1" dirty="0" smtClean="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713484"/>
            <a:ext cx="6588224" cy="283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12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69" y="157200"/>
            <a:ext cx="5948295" cy="989655"/>
          </a:xfrm>
        </p:spPr>
        <p:txBody>
          <a:bodyPr/>
          <a:lstStyle/>
          <a:p>
            <a:r>
              <a:rPr lang="nl-NL" dirty="0" err="1" smtClean="0"/>
              <a:t>What</a:t>
            </a:r>
            <a:r>
              <a:rPr lang="nl-NL" dirty="0" smtClean="0"/>
              <a:t> are Technology </a:t>
            </a:r>
            <a:r>
              <a:rPr lang="nl-NL" dirty="0" err="1" smtClean="0"/>
              <a:t>Roadmaps</a:t>
            </a:r>
            <a:r>
              <a:rPr lang="nl-NL" dirty="0" smtClean="0"/>
              <a:t>? </a:t>
            </a:r>
            <a:endParaRPr lang="en-US" dirty="0"/>
          </a:p>
        </p:txBody>
      </p:sp>
      <p:sp>
        <p:nvSpPr>
          <p:cNvPr id="3" name="Content Placeholder 2"/>
          <p:cNvSpPr>
            <a:spLocks noGrp="1"/>
          </p:cNvSpPr>
          <p:nvPr>
            <p:ph sz="quarter" idx="11"/>
          </p:nvPr>
        </p:nvSpPr>
        <p:spPr/>
        <p:txBody>
          <a:bodyPr/>
          <a:lstStyle/>
          <a:p>
            <a:pPr marL="0" indent="0">
              <a:buNone/>
            </a:pPr>
            <a:endParaRPr lang="en-US" dirty="0" smtClean="0"/>
          </a:p>
          <a:p>
            <a:pPr marL="0" indent="0">
              <a:buNone/>
            </a:pPr>
            <a:r>
              <a:rPr lang="en-US" dirty="0" smtClean="0"/>
              <a:t>A </a:t>
            </a:r>
            <a:r>
              <a:rPr lang="en-US" dirty="0"/>
              <a:t>Technology Roadmap (TRM) serves as a coherent basis for specific technology development and transfer </a:t>
            </a:r>
            <a:r>
              <a:rPr lang="en-US" dirty="0" smtClean="0"/>
              <a:t>activities, providing</a:t>
            </a:r>
          </a:p>
          <a:p>
            <a:r>
              <a:rPr lang="en-US" dirty="0" smtClean="0"/>
              <a:t>a </a:t>
            </a:r>
            <a:r>
              <a:rPr lang="en-US" dirty="0"/>
              <a:t>common (preferably quantifiable) objective, </a:t>
            </a:r>
            <a:endParaRPr lang="en-US" dirty="0" smtClean="0"/>
          </a:p>
          <a:p>
            <a:r>
              <a:rPr lang="en-US" dirty="0" smtClean="0"/>
              <a:t>time-specific </a:t>
            </a:r>
            <a:r>
              <a:rPr lang="en-US" dirty="0"/>
              <a:t>milestones </a:t>
            </a:r>
            <a:endParaRPr lang="en-US" dirty="0" smtClean="0"/>
          </a:p>
          <a:p>
            <a:r>
              <a:rPr lang="en-US" dirty="0" smtClean="0"/>
              <a:t>and </a:t>
            </a:r>
            <a:r>
              <a:rPr lang="en-US" dirty="0"/>
              <a:t>a consistent set of concrete actions; </a:t>
            </a:r>
            <a:endParaRPr lang="en-US" dirty="0" smtClean="0"/>
          </a:p>
          <a:p>
            <a:pPr marL="0" indent="0">
              <a:buNone/>
            </a:pPr>
            <a:endParaRPr lang="en-US" dirty="0" smtClean="0"/>
          </a:p>
          <a:p>
            <a:r>
              <a:rPr lang="en-US" dirty="0" smtClean="0"/>
              <a:t>… and is developed </a:t>
            </a:r>
            <a:r>
              <a:rPr lang="en-US" dirty="0"/>
              <a:t>jointly with </a:t>
            </a:r>
            <a:endParaRPr lang="en-US" dirty="0" smtClean="0"/>
          </a:p>
          <a:p>
            <a:pPr marL="0" indent="0">
              <a:buNone/>
            </a:pPr>
            <a:r>
              <a:rPr lang="en-US" dirty="0"/>
              <a:t> </a:t>
            </a:r>
            <a:r>
              <a:rPr lang="en-US" dirty="0" smtClean="0"/>
              <a:t>    relevant stakeholders</a:t>
            </a:r>
            <a:r>
              <a:rPr lang="en-US" dirty="0"/>
              <a:t>, </a:t>
            </a:r>
            <a:endParaRPr lang="en-US" dirty="0" smtClean="0"/>
          </a:p>
          <a:p>
            <a:r>
              <a:rPr lang="en-US" dirty="0" smtClean="0"/>
              <a:t>who </a:t>
            </a:r>
            <a:r>
              <a:rPr lang="en-US" dirty="0"/>
              <a:t>commit to their roles </a:t>
            </a:r>
            <a:endParaRPr lang="en-US" dirty="0" smtClean="0"/>
          </a:p>
          <a:p>
            <a:pPr marL="0" indent="0">
              <a:buNone/>
            </a:pPr>
            <a:r>
              <a:rPr lang="en-US" dirty="0"/>
              <a:t> </a:t>
            </a:r>
            <a:r>
              <a:rPr lang="en-US" dirty="0" smtClean="0"/>
              <a:t>    in </a:t>
            </a:r>
            <a:r>
              <a:rPr lang="en-US" dirty="0"/>
              <a:t>the TRM implementation. </a:t>
            </a:r>
          </a:p>
        </p:txBody>
      </p:sp>
      <p:grpSp>
        <p:nvGrpSpPr>
          <p:cNvPr id="4" name="Group 3"/>
          <p:cNvGrpSpPr>
            <a:grpSpLocks noChangeAspect="1"/>
          </p:cNvGrpSpPr>
          <p:nvPr/>
        </p:nvGrpSpPr>
        <p:grpSpPr>
          <a:xfrm>
            <a:off x="5362016" y="2857500"/>
            <a:ext cx="3781984" cy="2857500"/>
            <a:chOff x="2560" y="2353444"/>
            <a:chExt cx="3710186" cy="2803252"/>
          </a:xfrm>
        </p:grpSpPr>
        <p:pic>
          <p:nvPicPr>
            <p:cNvPr id="5" name="Picture 4" descr="http://www.hotel-bookings.nl/images/266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 y="2353444"/>
              <a:ext cx="3710186" cy="2803252"/>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1747766" y="2835797"/>
              <a:ext cx="590320" cy="1703972"/>
            </a:xfrm>
            <a:custGeom>
              <a:avLst/>
              <a:gdLst>
                <a:gd name="connsiteX0" fmla="*/ 590320 w 590320"/>
                <a:gd name="connsiteY0" fmla="*/ 1666755 h 1703972"/>
                <a:gd name="connsiteX1" fmla="*/ 462999 w 590320"/>
                <a:gd name="connsiteY1" fmla="*/ 1701479 h 1703972"/>
                <a:gd name="connsiteX2" fmla="*/ 428275 w 590320"/>
                <a:gd name="connsiteY2" fmla="*/ 1597307 h 1703972"/>
                <a:gd name="connsiteX3" fmla="*/ 416700 w 590320"/>
                <a:gd name="connsiteY3" fmla="*/ 1562583 h 1703972"/>
                <a:gd name="connsiteX4" fmla="*/ 381976 w 590320"/>
                <a:gd name="connsiteY4" fmla="*/ 1354238 h 1703972"/>
                <a:gd name="connsiteX5" fmla="*/ 358826 w 590320"/>
                <a:gd name="connsiteY5" fmla="*/ 1331089 h 1703972"/>
                <a:gd name="connsiteX6" fmla="*/ 347252 w 590320"/>
                <a:gd name="connsiteY6" fmla="*/ 1296365 h 1703972"/>
                <a:gd name="connsiteX7" fmla="*/ 254654 w 590320"/>
                <a:gd name="connsiteY7" fmla="*/ 1215342 h 1703972"/>
                <a:gd name="connsiteX8" fmla="*/ 219930 w 590320"/>
                <a:gd name="connsiteY8" fmla="*/ 1203768 h 1703972"/>
                <a:gd name="connsiteX9" fmla="*/ 196781 w 590320"/>
                <a:gd name="connsiteY9" fmla="*/ 1180618 h 1703972"/>
                <a:gd name="connsiteX10" fmla="*/ 127333 w 590320"/>
                <a:gd name="connsiteY10" fmla="*/ 1157469 h 1703972"/>
                <a:gd name="connsiteX11" fmla="*/ 92609 w 590320"/>
                <a:gd name="connsiteY11" fmla="*/ 1145894 h 1703972"/>
                <a:gd name="connsiteX12" fmla="*/ 57885 w 590320"/>
                <a:gd name="connsiteY12" fmla="*/ 1076446 h 1703972"/>
                <a:gd name="connsiteX13" fmla="*/ 23161 w 590320"/>
                <a:gd name="connsiteY13" fmla="*/ 1006998 h 1703972"/>
                <a:gd name="connsiteX14" fmla="*/ 11586 w 590320"/>
                <a:gd name="connsiteY14" fmla="*/ 914400 h 1703972"/>
                <a:gd name="connsiteX15" fmla="*/ 11 w 590320"/>
                <a:gd name="connsiteY15" fmla="*/ 856527 h 1703972"/>
                <a:gd name="connsiteX16" fmla="*/ 23161 w 590320"/>
                <a:gd name="connsiteY16" fmla="*/ 671332 h 1703972"/>
                <a:gd name="connsiteX17" fmla="*/ 46310 w 590320"/>
                <a:gd name="connsiteY17" fmla="*/ 636608 h 1703972"/>
                <a:gd name="connsiteX18" fmla="*/ 81034 w 590320"/>
                <a:gd name="connsiteY18" fmla="*/ 416689 h 1703972"/>
                <a:gd name="connsiteX19" fmla="*/ 92609 w 590320"/>
                <a:gd name="connsiteY19" fmla="*/ 381965 h 1703972"/>
                <a:gd name="connsiteX20" fmla="*/ 127333 w 590320"/>
                <a:gd name="connsiteY20" fmla="*/ 358816 h 1703972"/>
                <a:gd name="connsiteX21" fmla="*/ 138907 w 590320"/>
                <a:gd name="connsiteY21" fmla="*/ 324092 h 1703972"/>
                <a:gd name="connsiteX22" fmla="*/ 162057 w 590320"/>
                <a:gd name="connsiteY22" fmla="*/ 300942 h 1703972"/>
                <a:gd name="connsiteX23" fmla="*/ 173631 w 590320"/>
                <a:gd name="connsiteY23" fmla="*/ 254644 h 1703972"/>
                <a:gd name="connsiteX24" fmla="*/ 196781 w 590320"/>
                <a:gd name="connsiteY24" fmla="*/ 185195 h 1703972"/>
                <a:gd name="connsiteX25" fmla="*/ 208356 w 590320"/>
                <a:gd name="connsiteY25" fmla="*/ 150471 h 1703972"/>
                <a:gd name="connsiteX26" fmla="*/ 243080 w 590320"/>
                <a:gd name="connsiteY26" fmla="*/ 115747 h 1703972"/>
                <a:gd name="connsiteX27" fmla="*/ 254654 w 590320"/>
                <a:gd name="connsiteY27" fmla="*/ 81023 h 1703972"/>
                <a:gd name="connsiteX28" fmla="*/ 185206 w 590320"/>
                <a:gd name="connsiteY28" fmla="*/ 57874 h 1703972"/>
                <a:gd name="connsiteX29" fmla="*/ 150482 w 590320"/>
                <a:gd name="connsiteY29" fmla="*/ 46299 h 1703972"/>
                <a:gd name="connsiteX30" fmla="*/ 104183 w 590320"/>
                <a:gd name="connsiteY30" fmla="*/ 0 h 170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0320" h="1703972">
                  <a:moveTo>
                    <a:pt x="590320" y="1666755"/>
                  </a:moveTo>
                  <a:cubicBezTo>
                    <a:pt x="572158" y="1674020"/>
                    <a:pt x="483473" y="1714275"/>
                    <a:pt x="462999" y="1701479"/>
                  </a:cubicBezTo>
                  <a:cubicBezTo>
                    <a:pt x="462995" y="1701477"/>
                    <a:pt x="434063" y="1614671"/>
                    <a:pt x="428275" y="1597307"/>
                  </a:cubicBezTo>
                  <a:lnTo>
                    <a:pt x="416700" y="1562583"/>
                  </a:lnTo>
                  <a:cubicBezTo>
                    <a:pt x="408394" y="1438001"/>
                    <a:pt x="436292" y="1422133"/>
                    <a:pt x="381976" y="1354238"/>
                  </a:cubicBezTo>
                  <a:cubicBezTo>
                    <a:pt x="375159" y="1345717"/>
                    <a:pt x="366543" y="1338805"/>
                    <a:pt x="358826" y="1331089"/>
                  </a:cubicBezTo>
                  <a:cubicBezTo>
                    <a:pt x="354968" y="1319514"/>
                    <a:pt x="347252" y="1308566"/>
                    <a:pt x="347252" y="1296365"/>
                  </a:cubicBezTo>
                  <a:cubicBezTo>
                    <a:pt x="347252" y="1190530"/>
                    <a:pt x="407931" y="1232373"/>
                    <a:pt x="254654" y="1215342"/>
                  </a:cubicBezTo>
                  <a:cubicBezTo>
                    <a:pt x="243079" y="1211484"/>
                    <a:pt x="230392" y="1210045"/>
                    <a:pt x="219930" y="1203768"/>
                  </a:cubicBezTo>
                  <a:cubicBezTo>
                    <a:pt x="210572" y="1198153"/>
                    <a:pt x="206542" y="1185498"/>
                    <a:pt x="196781" y="1180618"/>
                  </a:cubicBezTo>
                  <a:cubicBezTo>
                    <a:pt x="174956" y="1169705"/>
                    <a:pt x="150482" y="1165185"/>
                    <a:pt x="127333" y="1157469"/>
                  </a:cubicBezTo>
                  <a:lnTo>
                    <a:pt x="92609" y="1145894"/>
                  </a:lnTo>
                  <a:cubicBezTo>
                    <a:pt x="63515" y="1058614"/>
                    <a:pt x="102761" y="1166197"/>
                    <a:pt x="57885" y="1076446"/>
                  </a:cubicBezTo>
                  <a:cubicBezTo>
                    <a:pt x="9964" y="980604"/>
                    <a:pt x="89503" y="1106512"/>
                    <a:pt x="23161" y="1006998"/>
                  </a:cubicBezTo>
                  <a:cubicBezTo>
                    <a:pt x="19303" y="976132"/>
                    <a:pt x="16316" y="945144"/>
                    <a:pt x="11586" y="914400"/>
                  </a:cubicBezTo>
                  <a:cubicBezTo>
                    <a:pt x="8594" y="894956"/>
                    <a:pt x="11" y="876200"/>
                    <a:pt x="11" y="856527"/>
                  </a:cubicBezTo>
                  <a:cubicBezTo>
                    <a:pt x="11" y="832219"/>
                    <a:pt x="-1288" y="720230"/>
                    <a:pt x="23161" y="671332"/>
                  </a:cubicBezTo>
                  <a:cubicBezTo>
                    <a:pt x="29382" y="658890"/>
                    <a:pt x="38594" y="648183"/>
                    <a:pt x="46310" y="636608"/>
                  </a:cubicBezTo>
                  <a:cubicBezTo>
                    <a:pt x="59756" y="461812"/>
                    <a:pt x="41977" y="533859"/>
                    <a:pt x="81034" y="416689"/>
                  </a:cubicBezTo>
                  <a:cubicBezTo>
                    <a:pt x="84892" y="405114"/>
                    <a:pt x="82457" y="388733"/>
                    <a:pt x="92609" y="381965"/>
                  </a:cubicBezTo>
                  <a:lnTo>
                    <a:pt x="127333" y="358816"/>
                  </a:lnTo>
                  <a:cubicBezTo>
                    <a:pt x="131191" y="347241"/>
                    <a:pt x="132630" y="334554"/>
                    <a:pt x="138907" y="324092"/>
                  </a:cubicBezTo>
                  <a:cubicBezTo>
                    <a:pt x="144522" y="314734"/>
                    <a:pt x="157177" y="310703"/>
                    <a:pt x="162057" y="300942"/>
                  </a:cubicBezTo>
                  <a:cubicBezTo>
                    <a:pt x="169171" y="286714"/>
                    <a:pt x="169060" y="269881"/>
                    <a:pt x="173631" y="254644"/>
                  </a:cubicBezTo>
                  <a:cubicBezTo>
                    <a:pt x="180643" y="231271"/>
                    <a:pt x="189064" y="208345"/>
                    <a:pt x="196781" y="185195"/>
                  </a:cubicBezTo>
                  <a:cubicBezTo>
                    <a:pt x="200639" y="173620"/>
                    <a:pt x="199729" y="159098"/>
                    <a:pt x="208356" y="150471"/>
                  </a:cubicBezTo>
                  <a:lnTo>
                    <a:pt x="243080" y="115747"/>
                  </a:lnTo>
                  <a:cubicBezTo>
                    <a:pt x="246938" y="104172"/>
                    <a:pt x="263281" y="89650"/>
                    <a:pt x="254654" y="81023"/>
                  </a:cubicBezTo>
                  <a:cubicBezTo>
                    <a:pt x="237399" y="63769"/>
                    <a:pt x="208355" y="65590"/>
                    <a:pt x="185206" y="57874"/>
                  </a:cubicBezTo>
                  <a:lnTo>
                    <a:pt x="150482" y="46299"/>
                  </a:lnTo>
                  <a:cubicBezTo>
                    <a:pt x="122547" y="4396"/>
                    <a:pt x="139775" y="17796"/>
                    <a:pt x="10418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spTree>
    <p:extLst>
      <p:ext uri="{BB962C8B-B14F-4D97-AF65-F5344CB8AC3E}">
        <p14:creationId xmlns:p14="http://schemas.microsoft.com/office/powerpoint/2010/main" val="337984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What</a:t>
            </a:r>
            <a:r>
              <a:rPr lang="nl-NL" dirty="0" smtClean="0"/>
              <a:t> are </a:t>
            </a:r>
            <a:r>
              <a:rPr lang="nl-NL" dirty="0" err="1" smtClean="0"/>
              <a:t>technology</a:t>
            </a:r>
            <a:r>
              <a:rPr lang="nl-NL" dirty="0" smtClean="0"/>
              <a:t> </a:t>
            </a:r>
            <a:r>
              <a:rPr lang="nl-NL" dirty="0" err="1" smtClean="0"/>
              <a:t>roadmaps</a:t>
            </a:r>
            <a:r>
              <a:rPr lang="nl-NL" dirty="0" smtClean="0"/>
              <a:t>?</a:t>
            </a:r>
            <a:endParaRPr lang="en-US" dirty="0"/>
          </a:p>
        </p:txBody>
      </p:sp>
      <p:sp>
        <p:nvSpPr>
          <p:cNvPr id="3" name="Content Placeholder 2"/>
          <p:cNvSpPr>
            <a:spLocks noGrp="1"/>
          </p:cNvSpPr>
          <p:nvPr>
            <p:ph sz="quarter" idx="11"/>
          </p:nvPr>
        </p:nvSpPr>
        <p:spPr/>
        <p:txBody>
          <a:bodyPr/>
          <a:lstStyle/>
          <a:p>
            <a:r>
              <a:rPr lang="en-GB" dirty="0" smtClean="0"/>
              <a:t>Strategic </a:t>
            </a:r>
            <a:r>
              <a:rPr lang="en-GB" dirty="0"/>
              <a:t>planning </a:t>
            </a:r>
            <a:r>
              <a:rPr lang="en-GB" dirty="0" smtClean="0"/>
              <a:t>tool in development </a:t>
            </a:r>
            <a:r>
              <a:rPr lang="en-GB" dirty="0"/>
              <a:t>and diffusion of </a:t>
            </a:r>
            <a:r>
              <a:rPr lang="en-GB" dirty="0" smtClean="0"/>
              <a:t>technologies</a:t>
            </a:r>
          </a:p>
          <a:p>
            <a:pPr lvl="1"/>
            <a:r>
              <a:rPr lang="en-GB" dirty="0" smtClean="0"/>
              <a:t>At </a:t>
            </a:r>
            <a:r>
              <a:rPr lang="en-GB" dirty="0"/>
              <a:t>corporate level </a:t>
            </a:r>
            <a:r>
              <a:rPr lang="en-GB" dirty="0" smtClean="0"/>
              <a:t>(</a:t>
            </a:r>
            <a:r>
              <a:rPr lang="nl-NL" dirty="0" err="1" smtClean="0"/>
              <a:t>its</a:t>
            </a:r>
            <a:r>
              <a:rPr lang="nl-NL" dirty="0" smtClean="0"/>
              <a:t> </a:t>
            </a:r>
            <a:r>
              <a:rPr lang="nl-NL" dirty="0" err="1" smtClean="0"/>
              <a:t>origin</a:t>
            </a:r>
            <a:r>
              <a:rPr lang="nl-NL" dirty="0" smtClean="0"/>
              <a:t>)</a:t>
            </a:r>
            <a:endParaRPr lang="en-US" dirty="0"/>
          </a:p>
          <a:p>
            <a:pPr lvl="1"/>
            <a:r>
              <a:rPr lang="en-GB" dirty="0" smtClean="0"/>
              <a:t>At </a:t>
            </a:r>
            <a:r>
              <a:rPr lang="en-GB" dirty="0"/>
              <a:t>sector </a:t>
            </a:r>
            <a:r>
              <a:rPr lang="en-GB" dirty="0" smtClean="0"/>
              <a:t>level</a:t>
            </a:r>
          </a:p>
          <a:p>
            <a:pPr lvl="1"/>
            <a:r>
              <a:rPr lang="en-GB" dirty="0" smtClean="0"/>
              <a:t>For (supra)national innovation policy </a:t>
            </a:r>
            <a:endParaRPr lang="en-GB" dirty="0"/>
          </a:p>
          <a:p>
            <a:pPr marL="240596" lvl="1" indent="0">
              <a:buNone/>
            </a:pPr>
            <a:endParaRPr lang="en-US" dirty="0"/>
          </a:p>
          <a:p>
            <a:r>
              <a:rPr lang="en-GB" dirty="0" smtClean="0"/>
              <a:t>Not strictly defined: open, flexible </a:t>
            </a:r>
          </a:p>
          <a:p>
            <a:pPr lvl="1"/>
            <a:r>
              <a:rPr lang="en-GB" dirty="0" smtClean="0"/>
              <a:t>In scope</a:t>
            </a:r>
          </a:p>
          <a:p>
            <a:pPr lvl="1"/>
            <a:r>
              <a:rPr lang="en-GB" dirty="0" smtClean="0"/>
              <a:t>In process</a:t>
            </a:r>
          </a:p>
          <a:p>
            <a:pPr lvl="1"/>
            <a:r>
              <a:rPr lang="en-GB" dirty="0" smtClean="0"/>
              <a:t>In result</a:t>
            </a:r>
            <a:endParaRPr lang="en-US" dirty="0"/>
          </a:p>
          <a:p>
            <a:pPr marL="0" indent="0">
              <a:buNone/>
            </a:pPr>
            <a:endParaRPr lang="en-US" dirty="0"/>
          </a:p>
          <a:p>
            <a:r>
              <a:rPr lang="en-GB" dirty="0" smtClean="0"/>
              <a:t>Common objectives: </a:t>
            </a:r>
          </a:p>
          <a:p>
            <a:pPr lvl="1"/>
            <a:r>
              <a:rPr lang="en-GB" dirty="0" smtClean="0"/>
              <a:t>Provide </a:t>
            </a:r>
            <a:r>
              <a:rPr lang="en-GB" dirty="0"/>
              <a:t>strategic focus, </a:t>
            </a:r>
            <a:endParaRPr lang="en-GB" dirty="0" smtClean="0"/>
          </a:p>
          <a:p>
            <a:pPr lvl="1"/>
            <a:r>
              <a:rPr lang="en-GB" dirty="0" smtClean="0"/>
              <a:t>Mobilise </a:t>
            </a:r>
            <a:r>
              <a:rPr lang="en-GB" dirty="0"/>
              <a:t>relevant actors/stakeholders </a:t>
            </a:r>
            <a:endParaRPr lang="en-GB" dirty="0" smtClean="0"/>
          </a:p>
          <a:p>
            <a:pPr lvl="1"/>
            <a:r>
              <a:rPr lang="en-GB" dirty="0" smtClean="0"/>
              <a:t>Create </a:t>
            </a:r>
            <a:r>
              <a:rPr lang="en-GB" dirty="0"/>
              <a:t>coherence in their </a:t>
            </a:r>
            <a:r>
              <a:rPr lang="en-GB" dirty="0" smtClean="0"/>
              <a:t>actions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pic>
        <p:nvPicPr>
          <p:cNvPr id="5" name="Picture 4"/>
          <p:cNvPicPr>
            <a:picLocks noChangeAspect="1"/>
          </p:cNvPicPr>
          <p:nvPr/>
        </p:nvPicPr>
        <p:blipFill>
          <a:blip r:embed="rId3"/>
          <a:stretch>
            <a:fillRect/>
          </a:stretch>
        </p:blipFill>
        <p:spPr>
          <a:xfrm>
            <a:off x="4684514" y="2857500"/>
            <a:ext cx="4459486" cy="2810635"/>
          </a:xfrm>
          <a:prstGeom prst="rect">
            <a:avLst/>
          </a:prstGeom>
        </p:spPr>
      </p:pic>
    </p:spTree>
    <p:extLst>
      <p:ext uri="{BB962C8B-B14F-4D97-AF65-F5344CB8AC3E}">
        <p14:creationId xmlns:p14="http://schemas.microsoft.com/office/powerpoint/2010/main" val="30506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t>
            </a:r>
            <a:br>
              <a:rPr lang="en-US" dirty="0" smtClean="0"/>
            </a:br>
            <a:r>
              <a:rPr lang="en-US" dirty="0" smtClean="0"/>
              <a:t>Technology Roadmaps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sp>
        <p:nvSpPr>
          <p:cNvPr id="3" name="Content Placeholder 2"/>
          <p:cNvSpPr>
            <a:spLocks noGrp="1"/>
          </p:cNvSpPr>
          <p:nvPr>
            <p:ph sz="quarter" idx="11"/>
          </p:nvPr>
        </p:nvSpPr>
        <p:spPr/>
        <p:txBody>
          <a:bodyPr/>
          <a:lstStyle/>
          <a:p>
            <a:r>
              <a:rPr lang="en-US" dirty="0" smtClean="0"/>
              <a:t>What is a quality roadmap?</a:t>
            </a:r>
          </a:p>
          <a:p>
            <a:pPr lvl="1"/>
            <a:r>
              <a:rPr lang="en-US" dirty="0" smtClean="0"/>
              <a:t>Process</a:t>
            </a:r>
          </a:p>
          <a:p>
            <a:pPr lvl="1"/>
            <a:r>
              <a:rPr lang="en-US" dirty="0" smtClean="0"/>
              <a:t>Document</a:t>
            </a:r>
          </a:p>
          <a:p>
            <a:pPr lvl="1"/>
            <a:r>
              <a:rPr lang="en-US" dirty="0" smtClean="0"/>
              <a:t>Visual Representation</a:t>
            </a:r>
            <a:endParaRPr lang="en-US" dirty="0"/>
          </a:p>
          <a:p>
            <a:pPr lvl="1"/>
            <a:endParaRPr lang="en-US" dirty="0" smtClean="0"/>
          </a:p>
          <a:p>
            <a:pPr lvl="1"/>
            <a:endParaRPr lang="en-US" dirty="0" smtClean="0"/>
          </a:p>
          <a:p>
            <a:r>
              <a:rPr lang="en-US" dirty="0" smtClean="0"/>
              <a:t>Evaluation criteria:</a:t>
            </a:r>
          </a:p>
          <a:p>
            <a:pPr lvl="1"/>
            <a:r>
              <a:rPr lang="en-US" dirty="0" smtClean="0"/>
              <a:t>Credibility</a:t>
            </a:r>
          </a:p>
          <a:p>
            <a:pPr lvl="1"/>
            <a:r>
              <a:rPr lang="en-US" dirty="0" smtClean="0"/>
              <a:t>Desirability</a:t>
            </a:r>
          </a:p>
          <a:p>
            <a:pPr lvl="1"/>
            <a:r>
              <a:rPr lang="en-US" dirty="0" smtClean="0"/>
              <a:t>Utility</a:t>
            </a:r>
          </a:p>
          <a:p>
            <a:pPr lvl="1"/>
            <a:r>
              <a:rPr lang="en-US" dirty="0" smtClean="0"/>
              <a:t>Adaptability</a:t>
            </a:r>
          </a:p>
          <a:p>
            <a:pPr marL="240596" lvl="1" indent="0">
              <a:buNone/>
            </a:pPr>
            <a:endParaRPr lang="en-US" dirty="0" smtClean="0"/>
          </a:p>
          <a:p>
            <a:endParaRPr lang="en-US" dirty="0"/>
          </a:p>
        </p:txBody>
      </p:sp>
      <p:sp>
        <p:nvSpPr>
          <p:cNvPr id="5" name="AutoShape 2" descr="http://c810422.r22.cf2.rackcdn.com/wp-content/uploads/2008/12/kaseya-managed-services-roadmap.jpg"/>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c810422.r22.cf2.rackcdn.com/wp-content/uploads/2008/12/kaseya-managed-services-roadmap.jpg"/>
          <p:cNvSpPr>
            <a:spLocks noChangeAspect="1" noChangeArrowheads="1"/>
          </p:cNvSpPr>
          <p:nvPr/>
        </p:nvSpPr>
        <p:spPr bwMode="auto">
          <a:xfrm>
            <a:off x="307975" y="-16383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687" y="1705372"/>
            <a:ext cx="34385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2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Possible</a:t>
            </a:r>
            <a:r>
              <a:rPr lang="nl-NL" dirty="0" smtClean="0"/>
              <a:t> </a:t>
            </a:r>
            <a:r>
              <a:rPr lang="nl-NL" dirty="0" err="1" smtClean="0"/>
              <a:t>relation</a:t>
            </a:r>
            <a:r>
              <a:rPr lang="nl-NL" dirty="0" smtClean="0"/>
              <a:t> </a:t>
            </a:r>
            <a:r>
              <a:rPr lang="nl-NL" dirty="0" err="1" smtClean="0"/>
              <a:t>with</a:t>
            </a:r>
            <a:r>
              <a:rPr lang="nl-NL" dirty="0" smtClean="0"/>
              <a:t> </a:t>
            </a:r>
            <a:br>
              <a:rPr lang="nl-NL" dirty="0" smtClean="0"/>
            </a:br>
            <a:r>
              <a:rPr lang="nl-NL" dirty="0" smtClean="0"/>
              <a:t>TEC and Technology Transfer</a:t>
            </a:r>
            <a:endParaRPr lang="en-US" dirty="0"/>
          </a:p>
        </p:txBody>
      </p:sp>
      <p:sp>
        <p:nvSpPr>
          <p:cNvPr id="3" name="Content Placeholder 2"/>
          <p:cNvSpPr>
            <a:spLocks noGrp="1"/>
          </p:cNvSpPr>
          <p:nvPr>
            <p:ph sz="quarter" idx="11"/>
          </p:nvPr>
        </p:nvSpPr>
        <p:spPr/>
        <p:txBody>
          <a:bodyPr/>
          <a:lstStyle/>
          <a:p>
            <a:r>
              <a:rPr lang="nl-NL" dirty="0" err="1" smtClean="0"/>
              <a:t>Safeguard</a:t>
            </a:r>
            <a:r>
              <a:rPr lang="nl-NL" dirty="0" smtClean="0"/>
              <a:t> ‘</a:t>
            </a:r>
            <a:r>
              <a:rPr lang="nl-NL" dirty="0" err="1" smtClean="0"/>
              <a:t>demand-driven</a:t>
            </a:r>
            <a:r>
              <a:rPr lang="nl-NL" dirty="0" smtClean="0"/>
              <a:t>’ </a:t>
            </a:r>
            <a:r>
              <a:rPr lang="nl-NL" dirty="0" err="1" smtClean="0"/>
              <a:t>nature</a:t>
            </a:r>
            <a:r>
              <a:rPr lang="nl-NL" dirty="0" smtClean="0"/>
              <a:t> of TT</a:t>
            </a:r>
          </a:p>
          <a:p>
            <a:endParaRPr lang="nl-NL" dirty="0"/>
          </a:p>
          <a:p>
            <a:r>
              <a:rPr lang="nl-NL" dirty="0" err="1" smtClean="0"/>
              <a:t>Improve</a:t>
            </a:r>
            <a:r>
              <a:rPr lang="nl-NL" dirty="0" smtClean="0"/>
              <a:t> </a:t>
            </a:r>
            <a:r>
              <a:rPr lang="nl-NL" dirty="0" err="1" smtClean="0"/>
              <a:t>coherence</a:t>
            </a:r>
            <a:r>
              <a:rPr lang="nl-NL" dirty="0" smtClean="0"/>
              <a:t> in TT </a:t>
            </a:r>
            <a:r>
              <a:rPr lang="nl-NL" dirty="0" err="1" smtClean="0"/>
              <a:t>activities</a:t>
            </a:r>
            <a:endParaRPr lang="nl-NL" dirty="0" smtClean="0"/>
          </a:p>
          <a:p>
            <a:endParaRPr lang="nl-NL" dirty="0"/>
          </a:p>
          <a:p>
            <a:r>
              <a:rPr lang="nl-NL" dirty="0" err="1" smtClean="0"/>
              <a:t>Improve</a:t>
            </a:r>
            <a:r>
              <a:rPr lang="nl-NL" dirty="0" smtClean="0"/>
              <a:t> stakeholder support and engagement (private and public </a:t>
            </a:r>
            <a:r>
              <a:rPr lang="nl-NL" dirty="0" err="1" smtClean="0"/>
              <a:t>parties</a:t>
            </a:r>
            <a:r>
              <a:rPr lang="nl-NL" dirty="0" smtClean="0"/>
              <a:t>)</a:t>
            </a:r>
          </a:p>
          <a:p>
            <a:endParaRPr lang="nl-NL" dirty="0"/>
          </a:p>
          <a:p>
            <a:r>
              <a:rPr lang="nl-NL" dirty="0" smtClean="0"/>
              <a:t>Follow-up </a:t>
            </a:r>
            <a:r>
              <a:rPr lang="nl-NL" dirty="0" err="1" smtClean="0"/>
              <a:t>to</a:t>
            </a:r>
            <a:r>
              <a:rPr lang="nl-NL" dirty="0" smtClean="0"/>
              <a:t> </a:t>
            </a:r>
            <a:r>
              <a:rPr lang="nl-NL" dirty="0" err="1" smtClean="0"/>
              <a:t>TNAs</a:t>
            </a:r>
            <a:r>
              <a:rPr lang="nl-NL" dirty="0" smtClean="0"/>
              <a:t>?</a:t>
            </a:r>
          </a:p>
          <a:p>
            <a:endParaRPr lang="nl-NL" dirty="0"/>
          </a:p>
          <a:p>
            <a:endParaRPr lang="nl-NL" dirty="0" smtClean="0"/>
          </a:p>
        </p:txBody>
      </p:sp>
      <p:pic>
        <p:nvPicPr>
          <p:cNvPr id="4" name="Picture 3"/>
          <p:cNvPicPr>
            <a:picLocks noChangeAspect="1"/>
          </p:cNvPicPr>
          <p:nvPr/>
        </p:nvPicPr>
        <p:blipFill>
          <a:blip r:embed="rId2"/>
          <a:stretch>
            <a:fillRect/>
          </a:stretch>
        </p:blipFill>
        <p:spPr>
          <a:xfrm>
            <a:off x="5162578" y="3235605"/>
            <a:ext cx="3995936" cy="24900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spTree>
    <p:extLst>
      <p:ext uri="{BB962C8B-B14F-4D97-AF65-F5344CB8AC3E}">
        <p14:creationId xmlns:p14="http://schemas.microsoft.com/office/powerpoint/2010/main" val="9196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TRM review </a:t>
            </a:r>
            <a:r>
              <a:rPr lang="nl-NL" dirty="0" err="1" smtClean="0"/>
              <a:t>for</a:t>
            </a:r>
            <a:r>
              <a:rPr lang="nl-NL" dirty="0" smtClean="0"/>
              <a:t> TEC</a:t>
            </a:r>
            <a:endParaRPr lang="en-US" dirty="0"/>
          </a:p>
        </p:txBody>
      </p:sp>
      <p:sp>
        <p:nvSpPr>
          <p:cNvPr id="3" name="Content Placeholder 2"/>
          <p:cNvSpPr>
            <a:spLocks noGrp="1"/>
          </p:cNvSpPr>
          <p:nvPr>
            <p:ph sz="quarter" idx="11"/>
          </p:nvPr>
        </p:nvSpPr>
        <p:spPr/>
        <p:txBody>
          <a:bodyPr/>
          <a:lstStyle/>
          <a:p>
            <a:r>
              <a:rPr lang="nl-NL" dirty="0" smtClean="0"/>
              <a:t>Inventory and </a:t>
            </a:r>
            <a:r>
              <a:rPr lang="nl-NL" dirty="0" err="1" smtClean="0"/>
              <a:t>selection</a:t>
            </a:r>
            <a:r>
              <a:rPr lang="nl-NL" dirty="0" smtClean="0"/>
              <a:t> of </a:t>
            </a:r>
            <a:r>
              <a:rPr lang="nl-NL" dirty="0" err="1" smtClean="0"/>
              <a:t>TRMs</a:t>
            </a:r>
            <a:r>
              <a:rPr lang="nl-NL" dirty="0" smtClean="0"/>
              <a:t> on </a:t>
            </a:r>
            <a:r>
              <a:rPr lang="nl-NL" dirty="0" err="1" smtClean="0"/>
              <a:t>climate</a:t>
            </a:r>
            <a:r>
              <a:rPr lang="nl-NL" dirty="0" smtClean="0"/>
              <a:t> change </a:t>
            </a:r>
            <a:r>
              <a:rPr lang="nl-NL" dirty="0" err="1" smtClean="0"/>
              <a:t>mitigation</a:t>
            </a:r>
            <a:r>
              <a:rPr lang="nl-NL" dirty="0" smtClean="0"/>
              <a:t> and </a:t>
            </a:r>
            <a:r>
              <a:rPr lang="nl-NL" dirty="0" err="1" smtClean="0"/>
              <a:t>adaptation</a:t>
            </a:r>
            <a:r>
              <a:rPr lang="nl-NL" dirty="0" smtClean="0"/>
              <a:t> </a:t>
            </a:r>
            <a:r>
              <a:rPr lang="nl-NL" dirty="0" err="1" smtClean="0"/>
              <a:t>technologies</a:t>
            </a:r>
            <a:r>
              <a:rPr lang="nl-NL" dirty="0" smtClean="0"/>
              <a:t>: 159 </a:t>
            </a:r>
            <a:r>
              <a:rPr lang="nl-NL" dirty="0" err="1" smtClean="0"/>
              <a:t>documents</a:t>
            </a:r>
            <a:endParaRPr lang="nl-NL" dirty="0" smtClean="0"/>
          </a:p>
          <a:p>
            <a:endParaRPr lang="nl-NL" dirty="0"/>
          </a:p>
          <a:p>
            <a:r>
              <a:rPr lang="nl-NL" dirty="0" smtClean="0"/>
              <a:t>Analysis:</a:t>
            </a:r>
          </a:p>
          <a:p>
            <a:pPr lvl="1"/>
            <a:r>
              <a:rPr lang="nl-NL" dirty="0" smtClean="0"/>
              <a:t>Technology</a:t>
            </a:r>
          </a:p>
          <a:p>
            <a:pPr lvl="1"/>
            <a:r>
              <a:rPr lang="nl-NL" dirty="0" err="1" smtClean="0"/>
              <a:t>Geographical</a:t>
            </a:r>
            <a:r>
              <a:rPr lang="nl-NL" dirty="0" smtClean="0"/>
              <a:t> source</a:t>
            </a:r>
          </a:p>
          <a:p>
            <a:pPr lvl="1"/>
            <a:r>
              <a:rPr lang="nl-NL" dirty="0" err="1" smtClean="0"/>
              <a:t>Geographical</a:t>
            </a:r>
            <a:r>
              <a:rPr lang="nl-NL" dirty="0" smtClean="0"/>
              <a:t> </a:t>
            </a:r>
            <a:r>
              <a:rPr lang="nl-NL" dirty="0" err="1" smtClean="0"/>
              <a:t>coverage</a:t>
            </a:r>
            <a:endParaRPr lang="nl-NL" dirty="0" smtClean="0"/>
          </a:p>
          <a:p>
            <a:pPr lvl="1"/>
            <a:r>
              <a:rPr lang="nl-NL" dirty="0" err="1" smtClean="0"/>
              <a:t>Year</a:t>
            </a:r>
            <a:r>
              <a:rPr lang="nl-NL" dirty="0" smtClean="0"/>
              <a:t> of </a:t>
            </a:r>
            <a:r>
              <a:rPr lang="nl-NL" dirty="0" err="1" smtClean="0"/>
              <a:t>publication</a:t>
            </a:r>
            <a:endParaRPr lang="nl-NL" dirty="0" smtClean="0"/>
          </a:p>
          <a:p>
            <a:pPr lvl="1"/>
            <a:r>
              <a:rPr lang="nl-NL" dirty="0" smtClean="0"/>
              <a:t>Time horizon</a:t>
            </a:r>
          </a:p>
          <a:p>
            <a:pPr lvl="1"/>
            <a:r>
              <a:rPr lang="nl-NL" dirty="0" smtClean="0"/>
              <a:t>Authoring </a:t>
            </a:r>
            <a:r>
              <a:rPr lang="nl-NL" dirty="0" err="1" smtClean="0"/>
              <a:t>organisation</a:t>
            </a:r>
            <a:endParaRPr lang="nl-NL" dirty="0" smtClean="0"/>
          </a:p>
          <a:p>
            <a:pPr lvl="1"/>
            <a:r>
              <a:rPr lang="nl-NL" dirty="0" err="1" smtClean="0"/>
              <a:t>Substantive</a:t>
            </a:r>
            <a:r>
              <a:rPr lang="nl-NL" dirty="0" smtClean="0"/>
              <a:t> </a:t>
            </a:r>
            <a:r>
              <a:rPr lang="nl-NL" dirty="0" err="1" smtClean="0"/>
              <a:t>elements</a:t>
            </a:r>
            <a:endParaRPr lang="nl-NL" dirty="0" smtClean="0"/>
          </a:p>
          <a:p>
            <a:pPr lvl="2"/>
            <a:r>
              <a:rPr lang="nl-NL" dirty="0" err="1" smtClean="0"/>
              <a:t>Process</a:t>
            </a:r>
            <a:r>
              <a:rPr lang="nl-NL" dirty="0" smtClean="0"/>
              <a:t> </a:t>
            </a:r>
            <a:r>
              <a:rPr lang="nl-NL" dirty="0" err="1" smtClean="0"/>
              <a:t>description</a:t>
            </a:r>
            <a:r>
              <a:rPr lang="nl-NL" dirty="0" smtClean="0"/>
              <a:t>		</a:t>
            </a:r>
            <a:r>
              <a:rPr lang="nl-NL" dirty="0" err="1" smtClean="0"/>
              <a:t>Specs</a:t>
            </a:r>
            <a:r>
              <a:rPr lang="nl-NL" dirty="0" smtClean="0"/>
              <a:t>. of </a:t>
            </a:r>
            <a:r>
              <a:rPr lang="nl-NL" dirty="0" err="1" smtClean="0"/>
              <a:t>engaged</a:t>
            </a:r>
            <a:r>
              <a:rPr lang="nl-NL" dirty="0" smtClean="0"/>
              <a:t> stakeholders</a:t>
            </a:r>
          </a:p>
          <a:p>
            <a:pPr lvl="2"/>
            <a:r>
              <a:rPr lang="nl-NL" dirty="0" err="1" smtClean="0"/>
              <a:t>Quantifiable</a:t>
            </a:r>
            <a:r>
              <a:rPr lang="nl-NL" dirty="0" smtClean="0"/>
              <a:t> targets		Actions </a:t>
            </a:r>
            <a:r>
              <a:rPr lang="nl-NL" dirty="0" err="1" smtClean="0"/>
              <a:t>assigned</a:t>
            </a:r>
            <a:endParaRPr lang="nl-NL" dirty="0" smtClean="0"/>
          </a:p>
          <a:p>
            <a:pPr lvl="2"/>
            <a:r>
              <a:rPr lang="nl-NL" dirty="0" smtClean="0"/>
              <a:t>Visual </a:t>
            </a:r>
            <a:r>
              <a:rPr lang="nl-NL" dirty="0" err="1" smtClean="0"/>
              <a:t>representation</a:t>
            </a:r>
            <a:r>
              <a:rPr lang="nl-NL" dirty="0" smtClean="0"/>
              <a:t>		Plan </a:t>
            </a:r>
            <a:r>
              <a:rPr lang="nl-NL" dirty="0" err="1" smtClean="0"/>
              <a:t>for</a:t>
            </a:r>
            <a:r>
              <a:rPr lang="nl-NL" dirty="0" smtClean="0"/>
              <a:t> update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pic>
        <p:nvPicPr>
          <p:cNvPr id="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3088" y="2209428"/>
            <a:ext cx="5029192" cy="239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81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findings</a:t>
            </a:r>
            <a:endParaRPr lang="en-US" dirty="0"/>
          </a:p>
        </p:txBody>
      </p:sp>
      <p:sp>
        <p:nvSpPr>
          <p:cNvPr id="3" name="Content Placeholder 2"/>
          <p:cNvSpPr>
            <a:spLocks noGrp="1"/>
          </p:cNvSpPr>
          <p:nvPr>
            <p:ph sz="quarter" idx="11"/>
          </p:nvPr>
        </p:nvSpPr>
        <p:spPr/>
        <p:txBody>
          <a:bodyPr/>
          <a:lstStyle/>
          <a:p>
            <a:r>
              <a:rPr lang="en-US" dirty="0" smtClean="0"/>
              <a:t>Mitigation technologies dominate over adaptation</a:t>
            </a:r>
          </a:p>
          <a:p>
            <a:r>
              <a:rPr lang="en-US" dirty="0" smtClean="0"/>
              <a:t>Geographical source: Annex-1 </a:t>
            </a:r>
            <a:r>
              <a:rPr lang="en-US" dirty="0"/>
              <a:t>countries </a:t>
            </a:r>
            <a:r>
              <a:rPr lang="en-US" dirty="0" smtClean="0"/>
              <a:t>and IGOs</a:t>
            </a:r>
            <a:endParaRPr lang="en-US" dirty="0"/>
          </a:p>
          <a:p>
            <a:r>
              <a:rPr lang="en-US" dirty="0" smtClean="0"/>
              <a:t>TRMs on renewables energy technologies more recent than others</a:t>
            </a:r>
          </a:p>
          <a:p>
            <a:r>
              <a:rPr lang="en-US" dirty="0" smtClean="0"/>
              <a:t>IGO and Industry main authors</a:t>
            </a:r>
            <a:endParaRPr lang="en-US" dirty="0"/>
          </a:p>
          <a:p>
            <a:r>
              <a:rPr lang="en-US" dirty="0" smtClean="0"/>
              <a:t>Very </a:t>
            </a:r>
            <a:r>
              <a:rPr lang="en-US" dirty="0"/>
              <a:t>few </a:t>
            </a:r>
            <a:r>
              <a:rPr lang="en-US" dirty="0" smtClean="0"/>
              <a:t>“quality” TRMs (based </a:t>
            </a:r>
            <a:r>
              <a:rPr lang="en-US" dirty="0"/>
              <a:t>on six substantive </a:t>
            </a:r>
            <a:r>
              <a:rPr lang="en-US" dirty="0" smtClean="0"/>
              <a:t>elements)</a:t>
            </a:r>
          </a:p>
          <a:p>
            <a:endParaRPr lang="en-US" dirty="0"/>
          </a:p>
          <a:p>
            <a:r>
              <a:rPr lang="en-US" dirty="0" smtClean="0"/>
              <a:t>Need </a:t>
            </a:r>
            <a:r>
              <a:rPr lang="en-US" dirty="0"/>
              <a:t>for guidance </a:t>
            </a:r>
          </a:p>
          <a:p>
            <a:pPr marL="0" indent="0">
              <a:buNone/>
              <a:tabLst>
                <a:tab pos="265113" algn="l"/>
              </a:tabLst>
            </a:pPr>
            <a:r>
              <a:rPr lang="en-US" dirty="0" smtClean="0"/>
              <a:t>	in </a:t>
            </a:r>
            <a:r>
              <a:rPr lang="en-US" dirty="0"/>
              <a:t>order to improve </a:t>
            </a:r>
            <a:endParaRPr lang="en-US" dirty="0" smtClean="0"/>
          </a:p>
          <a:p>
            <a:pPr marL="0" indent="0">
              <a:buNone/>
              <a:tabLst>
                <a:tab pos="265113" algn="l"/>
              </a:tabLst>
            </a:pPr>
            <a:r>
              <a:rPr lang="en-US" dirty="0" smtClean="0"/>
              <a:t>	the </a:t>
            </a:r>
            <a:r>
              <a:rPr lang="en-US" dirty="0"/>
              <a:t>quality of TRMs. </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642" y="3289549"/>
            <a:ext cx="5123492" cy="242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73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Good</a:t>
            </a:r>
            <a:r>
              <a:rPr lang="nl-NL" dirty="0" smtClean="0"/>
              <a:t> </a:t>
            </a:r>
            <a:r>
              <a:rPr lang="nl-NL" dirty="0" err="1" smtClean="0"/>
              <a:t>practice</a:t>
            </a:r>
            <a:r>
              <a:rPr lang="nl-NL" dirty="0" smtClean="0"/>
              <a:t> </a:t>
            </a:r>
            <a:r>
              <a:rPr lang="nl-NL" dirty="0" err="1" smtClean="0"/>
              <a:t>examples</a:t>
            </a:r>
            <a:endParaRPr lang="en-US" dirty="0"/>
          </a:p>
        </p:txBody>
      </p:sp>
      <p:sp>
        <p:nvSpPr>
          <p:cNvPr id="3" name="Content Placeholder 2"/>
          <p:cNvSpPr>
            <a:spLocks noGrp="1"/>
          </p:cNvSpPr>
          <p:nvPr>
            <p:ph sz="quarter" idx="11"/>
          </p:nvPr>
        </p:nvSpPr>
        <p:spPr/>
        <p:txBody>
          <a:bodyPr/>
          <a:lstStyle/>
          <a:p>
            <a:r>
              <a:rPr lang="nl-NL" dirty="0" smtClean="0"/>
              <a:t>IEA: </a:t>
            </a:r>
          </a:p>
          <a:p>
            <a:pPr lvl="1"/>
            <a:r>
              <a:rPr lang="nl-NL" dirty="0" smtClean="0"/>
              <a:t>Comprehensive set of consistent </a:t>
            </a:r>
            <a:r>
              <a:rPr lang="nl-NL" dirty="0" err="1" smtClean="0"/>
              <a:t>TRMs</a:t>
            </a:r>
            <a:r>
              <a:rPr lang="nl-NL" dirty="0" smtClean="0"/>
              <a:t>, </a:t>
            </a:r>
          </a:p>
          <a:p>
            <a:pPr lvl="1"/>
            <a:r>
              <a:rPr lang="nl-NL" dirty="0" err="1" smtClean="0"/>
              <a:t>Guidance</a:t>
            </a:r>
            <a:r>
              <a:rPr lang="nl-NL" dirty="0" smtClean="0"/>
              <a:t> document</a:t>
            </a:r>
          </a:p>
          <a:p>
            <a:endParaRPr lang="nl-NL" dirty="0"/>
          </a:p>
          <a:p>
            <a:r>
              <a:rPr lang="nl-NL" dirty="0" err="1" smtClean="0"/>
              <a:t>Various</a:t>
            </a:r>
            <a:r>
              <a:rPr lang="nl-NL" dirty="0" smtClean="0"/>
              <a:t> </a:t>
            </a:r>
            <a:r>
              <a:rPr lang="nl-NL" dirty="0" err="1" smtClean="0"/>
              <a:t>good</a:t>
            </a:r>
            <a:r>
              <a:rPr lang="nl-NL" dirty="0" smtClean="0"/>
              <a:t> </a:t>
            </a:r>
            <a:r>
              <a:rPr lang="nl-NL" dirty="0" err="1" smtClean="0"/>
              <a:t>elements</a:t>
            </a:r>
            <a:r>
              <a:rPr lang="nl-NL" dirty="0" smtClean="0"/>
              <a:t> in </a:t>
            </a:r>
            <a:r>
              <a:rPr lang="nl-NL" dirty="0" err="1" smtClean="0"/>
              <a:t>several</a:t>
            </a:r>
            <a:r>
              <a:rPr lang="nl-NL" dirty="0" smtClean="0"/>
              <a:t> </a:t>
            </a:r>
            <a:r>
              <a:rPr lang="nl-NL" dirty="0" err="1" smtClean="0"/>
              <a:t>TRMs</a:t>
            </a:r>
            <a:r>
              <a:rPr lang="nl-NL" dirty="0" smtClean="0"/>
              <a:t> </a:t>
            </a:r>
            <a:r>
              <a:rPr lang="nl-NL" dirty="0" err="1" smtClean="0"/>
              <a:t>identified</a:t>
            </a:r>
            <a:endParaRPr lang="nl-NL" dirty="0" smtClean="0"/>
          </a:p>
          <a:p>
            <a:endParaRPr lang="nl-NL"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546" y="775401"/>
            <a:ext cx="1512168" cy="318793"/>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2578">
            <a:off x="6138675" y="1765382"/>
            <a:ext cx="2600396" cy="369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21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lank">
  <a:themeElements>
    <a:clrScheme name="Aangepast 2">
      <a:dk1>
        <a:sysClr val="windowText" lastClr="000000"/>
      </a:dk1>
      <a:lt1>
        <a:srgbClr val="FFFFFF"/>
      </a:lt1>
      <a:dk2>
        <a:srgbClr val="5F6062"/>
      </a:dk2>
      <a:lt2>
        <a:srgbClr val="FF0000"/>
      </a:lt2>
      <a:accent1>
        <a:srgbClr val="000000"/>
      </a:accent1>
      <a:accent2>
        <a:srgbClr val="FFFF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Aangepast 5">
      <a:dk1>
        <a:sysClr val="windowText" lastClr="000000"/>
      </a:dk1>
      <a:lt1>
        <a:sysClr val="window" lastClr="FFFFFF"/>
      </a:lt1>
      <a:dk2>
        <a:srgbClr val="5F6062"/>
      </a:dk2>
      <a:lt2>
        <a:srgbClr val="FF0000"/>
      </a:lt2>
      <a:accent1>
        <a:srgbClr val="000000"/>
      </a:accent1>
      <a:accent2>
        <a:srgbClr val="E3E3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Aangepast 4">
      <a:dk1>
        <a:sysClr val="windowText" lastClr="000000"/>
      </a:dk1>
      <a:lt1>
        <a:sysClr val="window" lastClr="FFFFFF"/>
      </a:lt1>
      <a:dk2>
        <a:srgbClr val="5F6062"/>
      </a:dk2>
      <a:lt2>
        <a:srgbClr val="FF0000"/>
      </a:lt2>
      <a:accent1>
        <a:srgbClr val="000000"/>
      </a:accent1>
      <a:accent2>
        <a:srgbClr val="FFFF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1117</TotalTime>
  <Words>866</Words>
  <Application>Microsoft Office PowerPoint</Application>
  <PresentationFormat>On-screen Show (16:10)</PresentationFormat>
  <Paragraphs>184</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Technology Roadmapping and the Technology Mechanism</vt:lpstr>
      <vt:lpstr>Contents</vt:lpstr>
      <vt:lpstr>What are Technology Roadmaps? </vt:lpstr>
      <vt:lpstr>What are technology roadmaps?</vt:lpstr>
      <vt:lpstr>Evaluating  Technology Roadmaps</vt:lpstr>
      <vt:lpstr>Possible relation with  TEC and Technology Transfer</vt:lpstr>
      <vt:lpstr>TRM review for TEC</vt:lpstr>
      <vt:lpstr>Key findings</vt:lpstr>
      <vt:lpstr>Good practice examples</vt:lpstr>
      <vt:lpstr>PowerPoint Presentation</vt:lpstr>
      <vt:lpstr>Further conclusions</vt:lpstr>
      <vt:lpstr>Profile of adaptation TRMs</vt:lpstr>
      <vt:lpstr>Why so few adaptation TRMs? </vt:lpstr>
      <vt:lpstr>However, adaptation TRMs could be very useful</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Roadmapping and the Technology Mechanism</dc:title>
  <dc:creator>Londo, H.M. (Marc)</dc:creator>
  <cp:lastModifiedBy>Londo, H.M. (Marc)</cp:lastModifiedBy>
  <cp:revision>81</cp:revision>
  <dcterms:created xsi:type="dcterms:W3CDTF">2012-09-04T06:43:10Z</dcterms:created>
  <dcterms:modified xsi:type="dcterms:W3CDTF">2013-03-21T15:04:37Z</dcterms:modified>
</cp:coreProperties>
</file>