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6"/>
  </p:notesMasterIdLst>
  <p:handoutMasterIdLst>
    <p:handoutMasterId r:id="rId17"/>
  </p:handoutMasterIdLst>
  <p:sldIdLst>
    <p:sldId id="323" r:id="rId2"/>
    <p:sldId id="329" r:id="rId3"/>
    <p:sldId id="355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56" r:id="rId14"/>
    <p:sldId id="354" r:id="rId15"/>
  </p:sldIdLst>
  <p:sldSz cx="9144000" cy="6858000" type="screen4x3"/>
  <p:notesSz cx="67945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9" autoAdjust="0"/>
    <p:restoredTop sz="93509" autoAdjust="0"/>
  </p:normalViewPr>
  <p:slideViewPr>
    <p:cSldViewPr snapToGrid="0" snapToObjects="1">
      <p:cViewPr>
        <p:scale>
          <a:sx n="60" d="100"/>
          <a:sy n="60" d="100"/>
        </p:scale>
        <p:origin x="-64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4" d="100"/>
          <a:sy n="84" d="100"/>
        </p:scale>
        <p:origin x="-1890" y="-78"/>
      </p:cViewPr>
      <p:guideLst>
        <p:guide orient="horz" pos="312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AC6D23D-71D4-400F-934C-4249398EE12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6861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349D66E-A405-4862-B485-0F89588BA7D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854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39267-A5B0-429A-8060-A2CED2AFDDF9}" type="slidenum">
              <a:rPr lang="en-GB"/>
              <a:pPr/>
              <a:t>1</a:t>
            </a:fld>
            <a:endParaRPr lang="en-GB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04D63-E3E8-4D7E-8BDC-BDC4C73653B8}" type="slidenum">
              <a:rPr lang="en-GB" smtClean="0">
                <a:latin typeface="Arial" charset="0"/>
                <a:cs typeface="Arial" charset="0"/>
              </a:rPr>
              <a:pPr/>
              <a:t>13</a:t>
            </a:fld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6463" y="4724400"/>
            <a:ext cx="4981575" cy="3921125"/>
          </a:xfrm>
          <a:noFill/>
          <a:ln/>
        </p:spPr>
        <p:txBody>
          <a:bodyPr lIns="87547" tIns="43005" rIns="87547" bIns="43005"/>
          <a:lstStyle/>
          <a:p>
            <a:pPr eaLnBrk="1" hangingPunct="1"/>
            <a:endParaRPr lang="en-US" smtClean="0"/>
          </a:p>
        </p:txBody>
      </p:sp>
      <p:sp>
        <p:nvSpPr>
          <p:cNvPr id="276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9025" y="868363"/>
            <a:ext cx="4618038" cy="346233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09F330-F833-4887-B7CC-78857D6CC1EB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205D22-D016-4AC2-8E55-05D554B82F4C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49D66E-A405-4862-B485-0F89588BA7D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5938" y="295275"/>
            <a:ext cx="5961062" cy="1000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GB" noProof="0" smtClean="0"/>
              <a:t>Click to edit Master title style</a:t>
            </a:r>
            <a:endParaRPr lang="en-GB" altLang="en-GB" noProof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2450" y="1871663"/>
            <a:ext cx="8286750" cy="360362"/>
          </a:xfrm>
        </p:spPr>
        <p:txBody>
          <a:bodyPr/>
          <a:lstStyle>
            <a:lvl1pPr>
              <a:defRPr b="1">
                <a:solidFill>
                  <a:srgbClr val="FF6600"/>
                </a:solidFill>
              </a:defRPr>
            </a:lvl1pPr>
          </a:lstStyle>
          <a:p>
            <a:pPr lvl="0"/>
            <a:r>
              <a:rPr lang="en-US" altLang="en-GB" noProof="0" smtClean="0"/>
              <a:t>Click to edit Master subtitle style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7526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6869" name="Picture 5" descr="Us_pos_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27" b="19583"/>
          <a:stretch>
            <a:fillRect/>
          </a:stretch>
        </p:blipFill>
        <p:spPr bwMode="auto">
          <a:xfrm>
            <a:off x="6248400" y="304800"/>
            <a:ext cx="2716213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01" y="6237287"/>
            <a:ext cx="18145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468" y="6113462"/>
            <a:ext cx="1389063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8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http://gallery.mailchimp.com/62de7f5e9cca2e9e337f163cb/images/US_The_Sussex_Energy_Group_RGB_Flint.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211888"/>
            <a:ext cx="1181100" cy="60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82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304800"/>
            <a:ext cx="2079625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938" y="304800"/>
            <a:ext cx="6091237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07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09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355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4038" y="1871663"/>
            <a:ext cx="4065587" cy="369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2025" y="1871663"/>
            <a:ext cx="4067175" cy="3690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771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01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94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6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414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55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498725" y="3336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GB" sz="2400">
              <a:solidFill>
                <a:srgbClr val="0A383C"/>
              </a:solidFill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498725" y="31083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endParaRPr lang="en-GB" altLang="en-GB" sz="2400">
              <a:solidFill>
                <a:srgbClr val="0A383C"/>
              </a:solidFill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15938" y="304800"/>
            <a:ext cx="596106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title style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4038" y="1871663"/>
            <a:ext cx="8285162" cy="369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17526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35848" name="Picture 8" descr="Us_pos_CMYK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27" b="19583"/>
          <a:stretch>
            <a:fillRect/>
          </a:stretch>
        </p:blipFill>
        <p:spPr bwMode="auto">
          <a:xfrm>
            <a:off x="6248400" y="304800"/>
            <a:ext cx="2716213" cy="1023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A383C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>
          <a:solidFill>
            <a:srgbClr val="0A383C"/>
          </a:solidFill>
          <a:latin typeface="+mn-lt"/>
          <a:ea typeface="+mn-ea"/>
          <a:cs typeface="+mn-cs"/>
        </a:defRPr>
      </a:lvl1pPr>
      <a:lvl2pPr marL="381000" indent="-1905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har char="•"/>
        <a:defRPr sz="2200">
          <a:solidFill>
            <a:srgbClr val="0A383C"/>
          </a:solidFill>
          <a:latin typeface="+mn-lt"/>
        </a:defRPr>
      </a:lvl2pPr>
      <a:lvl3pPr marL="5715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Font typeface="Symbol" pitchFamily="18" charset="2"/>
        <a:buChar char="-"/>
        <a:defRPr sz="2200">
          <a:solidFill>
            <a:srgbClr val="0A383C"/>
          </a:solidFill>
          <a:latin typeface="+mn-lt"/>
        </a:defRPr>
      </a:lvl3pPr>
      <a:lvl4pPr marL="762000" algn="l" rtl="0" eaLnBrk="1" fontAlgn="base" hangingPunct="1">
        <a:spcBef>
          <a:spcPct val="20000"/>
        </a:spcBef>
        <a:spcAft>
          <a:spcPct val="0"/>
        </a:spcAft>
        <a:defRPr sz="2200">
          <a:solidFill>
            <a:srgbClr val="0A383C"/>
          </a:solidFill>
          <a:latin typeface="+mn-lt"/>
        </a:defRPr>
      </a:lvl4pPr>
      <a:lvl5pPr marL="2247900" indent="-1295400" algn="l" rtl="0" eaLnBrk="1" fontAlgn="base" hangingPunct="1">
        <a:spcBef>
          <a:spcPct val="20000"/>
        </a:spcBef>
        <a:spcAft>
          <a:spcPct val="0"/>
        </a:spcAft>
        <a:defRPr sz="2200">
          <a:solidFill>
            <a:srgbClr val="0A383C"/>
          </a:solidFill>
          <a:latin typeface="+mn-lt"/>
        </a:defRPr>
      </a:lvl5pPr>
      <a:lvl6pPr marL="2705100" indent="-1295400" algn="l" rtl="0" eaLnBrk="1" fontAlgn="base" hangingPunct="1">
        <a:spcBef>
          <a:spcPct val="20000"/>
        </a:spcBef>
        <a:spcAft>
          <a:spcPct val="0"/>
        </a:spcAft>
        <a:defRPr sz="2200">
          <a:solidFill>
            <a:srgbClr val="0A383C"/>
          </a:solidFill>
          <a:latin typeface="+mn-lt"/>
        </a:defRPr>
      </a:lvl6pPr>
      <a:lvl7pPr marL="3162300" indent="-1295400" algn="l" rtl="0" eaLnBrk="1" fontAlgn="base" hangingPunct="1">
        <a:spcBef>
          <a:spcPct val="20000"/>
        </a:spcBef>
        <a:spcAft>
          <a:spcPct val="0"/>
        </a:spcAft>
        <a:defRPr sz="2200">
          <a:solidFill>
            <a:srgbClr val="0A383C"/>
          </a:solidFill>
          <a:latin typeface="+mn-lt"/>
        </a:defRPr>
      </a:lvl7pPr>
      <a:lvl8pPr marL="3619500" indent="-1295400" algn="l" rtl="0" eaLnBrk="1" fontAlgn="base" hangingPunct="1">
        <a:spcBef>
          <a:spcPct val="20000"/>
        </a:spcBef>
        <a:spcAft>
          <a:spcPct val="0"/>
        </a:spcAft>
        <a:defRPr sz="2200">
          <a:solidFill>
            <a:srgbClr val="0A383C"/>
          </a:solidFill>
          <a:latin typeface="+mn-lt"/>
        </a:defRPr>
      </a:lvl8pPr>
      <a:lvl9pPr marL="4076700" indent="-1295400" algn="l" rtl="0" eaLnBrk="1" fontAlgn="base" hangingPunct="1">
        <a:spcBef>
          <a:spcPct val="20000"/>
        </a:spcBef>
        <a:spcAft>
          <a:spcPct val="0"/>
        </a:spcAft>
        <a:defRPr sz="2200">
          <a:solidFill>
            <a:srgbClr val="0A383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.p.byrne@sussex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sussex.ac.uk/sussexenergygroup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tyndall.ac.uk/" TargetMode="External"/><Relationship Id="rId4" Type="http://schemas.openxmlformats.org/officeDocument/2006/relationships/hyperlink" Target="http://www.steps-centre.or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23925" y="1751013"/>
            <a:ext cx="7327900" cy="3768725"/>
          </a:xfr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/>
            <a:r>
              <a:rPr lang="en-GB" sz="2400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Research, development and demonstration of environmentally sound mitigation technologies </a:t>
            </a:r>
            <a:r>
              <a:rPr lang="en-GB" sz="24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4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24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2400" dirty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8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Dr Rob Byrne</a:t>
            </a:r>
            <a:br>
              <a:rPr lang="en-GB" sz="18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8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18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6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Research Fellow</a:t>
            </a:r>
            <a:br>
              <a:rPr lang="en-GB" sz="16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Sussex Energy Group, STEPS Centre and Tyndall Centre for Climate Change </a:t>
            </a:r>
            <a: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Research</a:t>
            </a:r>
            <a:b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6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16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  <a:hlinkClick r:id="rId3"/>
              </a:rPr>
              <a:t>r.p.byrne@sussex.ac.uk</a:t>
            </a:r>
            <a:r>
              <a:rPr lang="en-GB" sz="14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14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4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GB" sz="14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Thematic dialogue on research, development and demonstration of environmentally sound technologies</a:t>
            </a:r>
            <a:b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Technology Executive Committee Sixth Meeting</a:t>
            </a:r>
            <a:b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</a:br>
            <a:r>
              <a:rPr lang="en-GB" sz="14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27 June 2013, Bonn, Germany</a:t>
            </a:r>
            <a:endParaRPr lang="en-US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95288" y="295275"/>
            <a:ext cx="608171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A383C"/>
                </a:solidFill>
                <a:latin typeface="Arial" charset="0"/>
              </a:defRPr>
            </a:lvl9pPr>
          </a:lstStyle>
          <a:p>
            <a:endParaRPr lang="en-US" b="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Success story I</a:t>
            </a:r>
            <a:br>
              <a:rPr lang="en-GB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0" dirty="0" smtClean="0">
                <a:latin typeface="Calibri" pitchFamily="34" charset="0"/>
                <a:cs typeface="Calibri" pitchFamily="34" charset="0"/>
              </a:rPr>
              <a:t>China photovoltaic (PV) case (Gallagher and Zhang 2013)</a:t>
            </a:r>
            <a:endParaRPr lang="en-GB" sz="2000" b="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Long experience with PV (started with space applications)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Use in rural areas in 1970s, manufacturing in 1980s (4.5 MW pa)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Demand in Japan and Germany spurred </a:t>
            </a:r>
            <a:r>
              <a:rPr lang="en-GB" dirty="0" err="1" smtClean="0">
                <a:latin typeface="Calibri" pitchFamily="34" charset="0"/>
                <a:cs typeface="Calibri" pitchFamily="34" charset="0"/>
              </a:rPr>
              <a:t>Suntech</a:t>
            </a:r>
            <a:r>
              <a:rPr lang="en-GB" dirty="0" smtClean="0">
                <a:latin typeface="Calibri" pitchFamily="34" charset="0"/>
                <a:cs typeface="Calibri" pitchFamily="34" charset="0"/>
              </a:rPr>
              <a:t> to establish 10 MW plant in 2002, China leading PV producer 2007</a:t>
            </a:r>
          </a:p>
          <a:p>
            <a:pPr marL="742950" lvl="1" indent="-361950">
              <a:buFont typeface="Calibri" pitchFamily="34" charset="0"/>
              <a:buChar char="–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Licensing, recruited foreign skills, returned Chinese engineers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Relationships with foreign expertise led to collaborative R&amp;D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Chinese industrial PV clusters led to local collaborative efforts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Acquisition of, and investment in, foreign firms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Success story II</a:t>
            </a:r>
            <a:br>
              <a:rPr lang="en-GB" dirty="0" smtClean="0">
                <a:latin typeface="Calibri" pitchFamily="34" charset="0"/>
                <a:cs typeface="Calibri" pitchFamily="34" charset="0"/>
              </a:rPr>
            </a:br>
            <a:r>
              <a:rPr lang="en-GB" sz="2000" b="0" dirty="0" smtClean="0">
                <a:latin typeface="Calibri" pitchFamily="34" charset="0"/>
                <a:cs typeface="Calibri" pitchFamily="34" charset="0"/>
              </a:rPr>
              <a:t>Kenya solar home systems (SHSs) case (Byrne 2011)</a:t>
            </a:r>
            <a:endParaRPr lang="en-GB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Over 300,000 SHSs in Kenya now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Birth of market in mid-1980s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From 1990s, Energy Alternatives Africa managed many projects</a:t>
            </a:r>
          </a:p>
          <a:p>
            <a:pPr marL="736600" lvl="1" indent="-35560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Donor-funded, multi-stakeholder market and technology RD&amp;D</a:t>
            </a:r>
          </a:p>
          <a:p>
            <a:pPr marL="736600" lvl="1" indent="-35560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Articulated market demand and supply chain</a:t>
            </a:r>
          </a:p>
          <a:p>
            <a:pPr marL="736600" lvl="1" indent="-35560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Some technology development success</a:t>
            </a:r>
          </a:p>
          <a:p>
            <a:pPr marL="736600" lvl="1" indent="-35560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Lighting Africa built on this, other players now in the market</a:t>
            </a:r>
          </a:p>
          <a:p>
            <a:pPr marL="355600" indent="-35560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Chinese interest in PV manufacture failed but Dutch-Kenyan joint venture now in </a:t>
            </a:r>
            <a:r>
              <a:rPr lang="en-GB" b="1" dirty="0" err="1" smtClean="0">
                <a:latin typeface="Calibri" pitchFamily="34" charset="0"/>
                <a:cs typeface="Calibri" pitchFamily="34" charset="0"/>
              </a:rPr>
              <a:t>Naivasha</a:t>
            </a:r>
            <a:endParaRPr lang="en-GB" b="1" dirty="0" smtClean="0">
              <a:latin typeface="Calibri" pitchFamily="34" charset="0"/>
              <a:cs typeface="Calibri" pitchFamily="34" charset="0"/>
            </a:endParaRPr>
          </a:p>
          <a:p>
            <a:pPr marL="355600" indent="-35560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Climate Innovation </a:t>
            </a:r>
            <a:r>
              <a:rPr lang="en-GB" b="1" dirty="0" err="1" smtClean="0">
                <a:latin typeface="Calibri" pitchFamily="34" charset="0"/>
                <a:cs typeface="Calibri" pitchFamily="34" charset="0"/>
              </a:rPr>
              <a:t>Center</a:t>
            </a:r>
            <a:r>
              <a:rPr lang="en-GB" b="1" dirty="0" smtClean="0">
                <a:latin typeface="Calibri" pitchFamily="34" charset="0"/>
                <a:cs typeface="Calibri" pitchFamily="34" charset="0"/>
              </a:rPr>
              <a:t> underway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Lessons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Projects and programmes plus public and private funding/finance</a:t>
            </a:r>
          </a:p>
          <a:p>
            <a:pPr marL="725488" lvl="1" indent="-363538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Multi-stakeholder</a:t>
            </a:r>
          </a:p>
          <a:p>
            <a:pPr marL="725488" lvl="1" indent="-363538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Patience needed to build innovation systems</a:t>
            </a:r>
          </a:p>
          <a:p>
            <a:pPr marL="725488" lvl="1" indent="-363538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Linking and incremental learning</a:t>
            </a:r>
          </a:p>
          <a:p>
            <a:pPr marL="725488" lvl="1" indent="-363538">
              <a:buFont typeface="Calibri" pitchFamily="34" charset="0"/>
              <a:buChar char="–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Protectionism, incentives, monitoring, ‘correction’</a:t>
            </a:r>
          </a:p>
          <a:p>
            <a:pPr marL="361950" indent="-361950"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Care over rent-seeking and political-economic influence (e.g. see Schmitz et al 2013)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68313" y="2636838"/>
            <a:ext cx="8059737" cy="2520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r>
              <a:rPr lang="en-GB" sz="3200" b="1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Thank you</a:t>
            </a: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endParaRPr lang="en-GB" sz="2800" b="1" dirty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r>
              <a:rPr lang="en-GB" sz="20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  <a:hlinkClick r:id="rId3"/>
              </a:rPr>
              <a:t>http://www.sussex.ac.uk/sussexenergygroup</a:t>
            </a:r>
            <a:endParaRPr lang="en-GB" sz="2000" dirty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r>
              <a:rPr lang="en-GB" sz="20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  <a:hlinkClick r:id="rId4"/>
              </a:rPr>
              <a:t>http://www.steps-centre.org</a:t>
            </a:r>
            <a:endParaRPr lang="en-GB" sz="2000" dirty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r>
              <a:rPr lang="en-GB" sz="2000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  <a:hlinkClick r:id="rId5"/>
              </a:rPr>
              <a:t>http://www.tyndall.ac.uk/</a:t>
            </a:r>
            <a:endParaRPr lang="en-GB" sz="2000" dirty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endParaRPr lang="en-GB" sz="2400" b="1" dirty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endParaRPr lang="en-GB" sz="2400" b="1" dirty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233363" indent="-233363" algn="ctr" eaLnBrk="0" hangingPunct="0">
              <a:spcBef>
                <a:spcPct val="20000"/>
              </a:spcBef>
              <a:tabLst>
                <a:tab pos="341313" algn="l"/>
              </a:tabLst>
            </a:pPr>
            <a:r>
              <a:rPr lang="en-GB" sz="2400" b="1" dirty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pic>
        <p:nvPicPr>
          <p:cNvPr id="14339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50100" y="6237288"/>
            <a:ext cx="18145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76675" y="6113463"/>
            <a:ext cx="1389063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2" descr="http://gallery.mailchimp.com/62de7f5e9cca2e9e337f163cb/images/US_The_Sussex_Energy_Group_RGB_Flint.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7950" y="6211888"/>
            <a:ext cx="1181100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References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95288" y="1455037"/>
            <a:ext cx="8443912" cy="4910137"/>
          </a:xfrm>
        </p:spPr>
        <p:txBody>
          <a:bodyPr/>
          <a:lstStyle/>
          <a:p>
            <a:pPr marL="361950" indent="-361950"/>
            <a:r>
              <a:rPr lang="en-GB" sz="20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Byrne, R. (2011) 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Learning drivers: rural electrification regime building in Kenya and Tanzania</a:t>
            </a:r>
            <a:r>
              <a:rPr lang="en-GB" sz="20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, doctoral thesis, SPRU, University of Sussex, Brighton</a:t>
            </a:r>
          </a:p>
          <a:p>
            <a:pPr marL="361950" indent="-361950"/>
            <a:r>
              <a:rPr lang="en-GB" sz="20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Gallagher, K. and F. Zhang (2013) 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Innovation and Technology Transfer Across Global Value Chains: Evidence from China’s PV Industry</a:t>
            </a:r>
            <a:r>
              <a:rPr lang="en-GB" sz="20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, Climate Strategies, Cambridge, forthcoming</a:t>
            </a:r>
          </a:p>
          <a:p>
            <a:pPr marL="361950" indent="-361950"/>
            <a:r>
              <a:rPr lang="en-GB" sz="20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Schmitz, H., O. Johnson and T. Altenburg (2013) “Rent Management – The Heart of Green Industrial Policy”, </a:t>
            </a:r>
            <a:r>
              <a:rPr lang="en-GB" sz="2000" i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Working Paper </a:t>
            </a:r>
            <a:r>
              <a:rPr lang="en-GB" sz="2000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418, Institute of Development Studies, Brighton, April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folHlink"/>
                </a:solidFill>
                <a:latin typeface="Calibri" pitchFamily="34" charset="0"/>
                <a:cs typeface="Calibri" pitchFamily="34" charset="0"/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Research, Development and Demonstration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1000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Opportunities and challenges in RD&amp;D of ESTs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1000" b="1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Gaps in RD&amp;D of ESTs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1000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Role of finance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1000" b="1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Rationale and drivers for RD&amp;D of ESTs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1000" b="1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Success stories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1000" b="1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en-US" sz="2000" b="1" dirty="0" smtClean="0">
                <a:solidFill>
                  <a:schemeClr val="hlink"/>
                </a:solidFill>
                <a:latin typeface="Calibri" pitchFamily="34" charset="0"/>
                <a:cs typeface="Calibri" pitchFamily="34" charset="0"/>
              </a:rPr>
              <a:t>Lessons</a:t>
            </a:r>
          </a:p>
          <a:p>
            <a:pPr marL="355600" indent="-355600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endParaRPr lang="en-US" sz="2000" b="1" dirty="0" smtClean="0">
              <a:solidFill>
                <a:schemeClr val="hlink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Research, Development and Demonstration (RD&amp;D)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RD&amp;D more than about technologies, also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For understanding needs of groups of people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How technologies can meet those needs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What roles of different actors can be</a:t>
            </a:r>
          </a:p>
          <a:p>
            <a:pPr marL="742950" lvl="1" indent="-361950">
              <a:buFont typeface="Calibri" pitchFamily="34" charset="0"/>
              <a:buChar char="–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Collaborative RD&amp;D for environmentally sound technologies (ESTs)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Not just private sector collaborations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Also, public sector, civil society and groups of people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 in RD&amp;D of ESTs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Technological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Improve, lower costs, develop deployment approaches</a:t>
            </a:r>
          </a:p>
          <a:p>
            <a:pPr marL="742950" lvl="1" indent="-361950">
              <a:buFont typeface="Calibri" pitchFamily="34" charset="0"/>
              <a:buChar char="–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Development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Contribute to building capabilities &amp; industrialisation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Improve energy-service access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Avoid carbon lock-in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Challenges in RD&amp;D of ESTs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Weak capabilities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Strong capabilities needed for adoption etc. of ESTs</a:t>
            </a:r>
          </a:p>
          <a:p>
            <a:pPr marL="742950" lvl="1" indent="-361950">
              <a:buFont typeface="Calibri" pitchFamily="34" charset="0"/>
              <a:buChar char="–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Weak innovation systems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Strong innovation systems needed for absorptive capacity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Also to develop and create ESTs</a:t>
            </a:r>
          </a:p>
          <a:p>
            <a:pPr marL="361950" indent="-361950">
              <a:buFont typeface="Calibri" pitchFamily="34" charset="0"/>
              <a:buChar char="–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Urgency of action</a:t>
            </a:r>
            <a:endParaRPr lang="en-GB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Gaps in RD&amp;D of ESTs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Especially acute in Less Developed Countries (LDCs)</a:t>
            </a:r>
          </a:p>
          <a:p>
            <a:pPr marL="725488" lvl="1" indent="-363538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ESTs tend to be developed for (and in) industrialised and middle-income markets</a:t>
            </a:r>
          </a:p>
          <a:p>
            <a:pPr marL="725488" lvl="1" indent="-363538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Need better understanding of contexts of poor and marginalised groups, in LDCs in particular</a:t>
            </a:r>
          </a:p>
          <a:p>
            <a:pPr marL="1071563" lvl="2" indent="-346075">
              <a:buFont typeface="Calibri" pitchFamily="34" charset="0"/>
              <a:buChar char="−"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Understand how these groups access services in context</a:t>
            </a:r>
          </a:p>
          <a:p>
            <a:pPr marL="1071563" lvl="2" indent="-346075">
              <a:buFont typeface="Calibri" pitchFamily="34" charset="0"/>
              <a:buChar char="−"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Develop more effective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Role of finance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Finance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Where markets are working, finance helps ‘scale’ adoption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Encourage RD&amp;D in particular directions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Funding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Where markets not working, funding is more critical</a:t>
            </a:r>
          </a:p>
          <a:p>
            <a:pPr marL="1071563" lvl="2" indent="-346075">
              <a:buFont typeface="Calibri" pitchFamily="34" charset="0"/>
              <a:buChar char="−"/>
            </a:pPr>
            <a:r>
              <a:rPr lang="en-GB" sz="2000" dirty="0" smtClean="0">
                <a:latin typeface="Calibri" pitchFamily="34" charset="0"/>
                <a:cs typeface="Calibri" pitchFamily="34" charset="0"/>
              </a:rPr>
              <a:t>Enables learning to evolve delivery methods (market or others)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Micro-finance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Problematic in some LDCs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Some interesting progress using M-PESA platform in Kenya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Rationale for collaborative RD&amp;D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Public good nature of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Climate change mitigation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Innovation systems for ESTs in general</a:t>
            </a:r>
          </a:p>
          <a:p>
            <a:pPr marL="361950" indent="-361950"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Potential to create new markets and grow existing ones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Foreign firms benefit from local knowledge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Public money to mitigate risks</a:t>
            </a:r>
          </a:p>
          <a:p>
            <a:pPr marL="742950" lvl="1" indent="-361950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Civil society etc. to articulate needs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Drivers for collaborative RD&amp;D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If markets already attractive, foreign firms more likely to collaborate with local ones (and other actors – public, etc.)</a:t>
            </a:r>
          </a:p>
          <a:p>
            <a:pPr marL="361950" indent="-361950"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  <a:cs typeface="Calibri" pitchFamily="34" charset="0"/>
            </a:endParaRPr>
          </a:p>
          <a:p>
            <a:pPr marL="361950" indent="-361950">
              <a:buFont typeface="Arial" pitchFamily="34" charset="0"/>
              <a:buChar char="•"/>
            </a:pPr>
            <a:r>
              <a:rPr lang="en-GB" b="1" dirty="0" smtClean="0">
                <a:latin typeface="Calibri" pitchFamily="34" charset="0"/>
                <a:cs typeface="Calibri" pitchFamily="34" charset="0"/>
              </a:rPr>
              <a:t>If markets less attractive (or less certain, non-existent), policy can be a driver to stipulate or initiate collaborative RD&amp;D</a:t>
            </a:r>
          </a:p>
          <a:p>
            <a:pPr marL="725488" lvl="1" indent="-363538">
              <a:buFont typeface="Calibri" pitchFamily="34" charset="0"/>
              <a:buChar char="–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Public good nature demands public money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- SEG-STEPS-Tyndall template">
  <a:themeElements>
    <a:clrScheme name="SEG sussex template 1">
      <a:dk1>
        <a:srgbClr val="000000"/>
      </a:dk1>
      <a:lt1>
        <a:srgbClr val="004846"/>
      </a:lt1>
      <a:dk2>
        <a:srgbClr val="FFFFFF"/>
      </a:dk2>
      <a:lt2>
        <a:srgbClr val="808080"/>
      </a:lt2>
      <a:accent1>
        <a:srgbClr val="9BB9BA"/>
      </a:accent1>
      <a:accent2>
        <a:srgbClr val="658E92"/>
      </a:accent2>
      <a:accent3>
        <a:srgbClr val="AAB1B0"/>
      </a:accent3>
      <a:accent4>
        <a:srgbClr val="000000"/>
      </a:accent4>
      <a:accent5>
        <a:srgbClr val="CBD9D9"/>
      </a:accent5>
      <a:accent6>
        <a:srgbClr val="5B8084"/>
      </a:accent6>
      <a:hlink>
        <a:srgbClr val="326065"/>
      </a:hlink>
      <a:folHlink>
        <a:srgbClr val="10393E"/>
      </a:folHlink>
    </a:clrScheme>
    <a:fontScheme name="SEG sussex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158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1588" cap="flat" cmpd="sng" algn="ctr">
          <a:solidFill>
            <a:srgbClr val="FFFF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EG sussex template 1">
        <a:dk1>
          <a:srgbClr val="000000"/>
        </a:dk1>
        <a:lt1>
          <a:srgbClr val="004846"/>
        </a:lt1>
        <a:dk2>
          <a:srgbClr val="FFFFFF"/>
        </a:dk2>
        <a:lt2>
          <a:srgbClr val="808080"/>
        </a:lt2>
        <a:accent1>
          <a:srgbClr val="9BB9BA"/>
        </a:accent1>
        <a:accent2>
          <a:srgbClr val="658E92"/>
        </a:accent2>
        <a:accent3>
          <a:srgbClr val="AAB1B0"/>
        </a:accent3>
        <a:accent4>
          <a:srgbClr val="000000"/>
        </a:accent4>
        <a:accent5>
          <a:srgbClr val="CBD9D9"/>
        </a:accent5>
        <a:accent6>
          <a:srgbClr val="5B8084"/>
        </a:accent6>
        <a:hlink>
          <a:srgbClr val="326065"/>
        </a:hlink>
        <a:folHlink>
          <a:srgbClr val="103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G sussex template 2">
        <a:dk1>
          <a:srgbClr val="FFCC00"/>
        </a:dk1>
        <a:lt1>
          <a:srgbClr val="FF9900"/>
        </a:lt1>
        <a:dk2>
          <a:srgbClr val="FF6600"/>
        </a:dk2>
        <a:lt2>
          <a:srgbClr val="FFFD00"/>
        </a:lt2>
        <a:accent1>
          <a:srgbClr val="008080"/>
        </a:accent1>
        <a:accent2>
          <a:srgbClr val="33CCCC"/>
        </a:accent2>
        <a:accent3>
          <a:srgbClr val="FFB8AA"/>
        </a:accent3>
        <a:accent4>
          <a:srgbClr val="DA8200"/>
        </a:accent4>
        <a:accent5>
          <a:srgbClr val="AAC0C0"/>
        </a:accent5>
        <a:accent6>
          <a:srgbClr val="2DB9B9"/>
        </a:accent6>
        <a:hlink>
          <a:srgbClr val="00FFFF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SEG-STEPS-Tyndall template</Template>
  <TotalTime>334</TotalTime>
  <Words>693</Words>
  <Application>Microsoft Office PowerPoint</Application>
  <PresentationFormat>On-screen Show (4:3)</PresentationFormat>
  <Paragraphs>125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Presentation - SEG-STEPS-Tyndall template</vt:lpstr>
      <vt:lpstr>Research, development and demonstration of environmentally sound mitigation technologies   Dr Rob Byrne  Research Fellow Sussex Energy Group, STEPS Centre and Tyndall Centre for Climate Change Research  r.p.byrne@sussex.ac.uk  Thematic dialogue on research, development and demonstration of environmentally sound technologies Technology Executive Committee Sixth Meeting 27 June 2013, Bonn, Germany</vt:lpstr>
      <vt:lpstr>Overview</vt:lpstr>
      <vt:lpstr>Research, Development and Demonstration (RD&amp;D)</vt:lpstr>
      <vt:lpstr>Opportunities in RD&amp;D of ESTs</vt:lpstr>
      <vt:lpstr>Challenges in RD&amp;D of ESTs</vt:lpstr>
      <vt:lpstr>Gaps in RD&amp;D of ESTs</vt:lpstr>
      <vt:lpstr>Role of finance</vt:lpstr>
      <vt:lpstr>Rationale for collaborative RD&amp;D</vt:lpstr>
      <vt:lpstr>Drivers for collaborative RD&amp;D</vt:lpstr>
      <vt:lpstr>Success story I China photovoltaic (PV) case (Gallagher and Zhang 2013)</vt:lpstr>
      <vt:lpstr>Success story II Kenya solar home systems (SHSs) case (Byrne 2011)</vt:lpstr>
      <vt:lpstr>Lessons</vt:lpstr>
      <vt:lpstr>PowerPoint Presentation</vt:lpstr>
      <vt:lpstr>References</vt:lpstr>
    </vt:vector>
  </TitlesOfParts>
  <Company>University of Sussex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 Byrne</dc:creator>
  <cp:lastModifiedBy>UNFCCC</cp:lastModifiedBy>
  <cp:revision>113</cp:revision>
  <dcterms:created xsi:type="dcterms:W3CDTF">2011-01-22T16:20:15Z</dcterms:created>
  <dcterms:modified xsi:type="dcterms:W3CDTF">2013-06-25T06:26:45Z</dcterms:modified>
</cp:coreProperties>
</file>