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51" r:id="rId5"/>
    <p:sldMasterId id="2147483652" r:id="rId6"/>
  </p:sldMasterIdLst>
  <p:notesMasterIdLst>
    <p:notesMasterId r:id="rId38"/>
  </p:notesMasterIdLst>
  <p:handoutMasterIdLst>
    <p:handoutMasterId r:id="rId39"/>
  </p:handoutMasterIdLst>
  <p:sldIdLst>
    <p:sldId id="335" r:id="rId7"/>
    <p:sldId id="365" r:id="rId8"/>
    <p:sldId id="36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266" r:id="rId37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3" autoAdjust="0"/>
    <p:restoredTop sz="96370" autoAdjust="0"/>
  </p:normalViewPr>
  <p:slideViewPr>
    <p:cSldViewPr>
      <p:cViewPr varScale="1">
        <p:scale>
          <a:sx n="76" d="100"/>
          <a:sy n="76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986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5896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75207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20220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8415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93684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25915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0513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1F812F-6AE6-4F2A-94A3-DA924A35C68C}" type="slidenum">
              <a:rPr lang="en-GB" altLang="ja-JP" smtClean="0"/>
              <a:pPr>
                <a:spcBef>
                  <a:spcPct val="0"/>
                </a:spcBef>
              </a:pPr>
              <a:t>19</a:t>
            </a:fld>
            <a:endParaRPr lang="en-GB" altLang="ja-JP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88822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4AF2A-AE99-4A55-8C9F-A26F9759E455}" type="slidenum">
              <a:rPr lang="en-GB" altLang="ja-JP" smtClean="0"/>
              <a:pPr>
                <a:spcBef>
                  <a:spcPct val="0"/>
                </a:spcBef>
              </a:pPr>
              <a:t>20</a:t>
            </a:fld>
            <a:endParaRPr lang="en-GB" altLang="ja-JP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4747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64068E-117D-4F73-9827-FB0B504FA481}" type="slidenum">
              <a:rPr lang="en-GB" altLang="ja-JP" smtClean="0"/>
              <a:pPr>
                <a:spcBef>
                  <a:spcPct val="0"/>
                </a:spcBef>
              </a:pPr>
              <a:t>21</a:t>
            </a:fld>
            <a:endParaRPr lang="en-GB" altLang="ja-JP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2526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D18793-CE43-4986-A38D-4DB54D41FA23}" type="slidenum">
              <a:rPr lang="en-GB" altLang="ja-JP" smtClean="0"/>
              <a:pPr>
                <a:spcBef>
                  <a:spcPct val="0"/>
                </a:spcBef>
              </a:pPr>
              <a:t>4</a:t>
            </a:fld>
            <a:endParaRPr lang="en-GB" altLang="ja-JP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7872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5DC14A-304E-4F68-AED1-7369C8E8DB55}" type="slidenum">
              <a:rPr lang="en-GB" altLang="ja-JP" smtClean="0"/>
              <a:pPr>
                <a:spcBef>
                  <a:spcPct val="0"/>
                </a:spcBef>
              </a:pPr>
              <a:t>22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061046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25A7C6-2FEB-47D7-8FED-410A08A54912}" type="slidenum">
              <a:rPr lang="en-GB" altLang="ja-JP" smtClean="0"/>
              <a:pPr>
                <a:spcBef>
                  <a:spcPct val="0"/>
                </a:spcBef>
              </a:pPr>
              <a:t>23</a:t>
            </a:fld>
            <a:endParaRPr lang="en-GB" altLang="ja-JP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68678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6FF15B-9ADB-4A5B-BD4E-C795E80D3D06}" type="slidenum">
              <a:rPr lang="en-GB" altLang="ja-JP" smtClean="0"/>
              <a:pPr>
                <a:spcBef>
                  <a:spcPct val="0"/>
                </a:spcBef>
              </a:pPr>
              <a:t>24</a:t>
            </a:fld>
            <a:endParaRPr lang="en-GB" altLang="ja-JP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756887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9E8417-6573-4DFB-B21B-859ADD1BD28D}" type="slidenum">
              <a:rPr lang="en-GB" altLang="ja-JP" smtClean="0"/>
              <a:pPr>
                <a:spcBef>
                  <a:spcPct val="0"/>
                </a:spcBef>
              </a:pPr>
              <a:t>25</a:t>
            </a:fld>
            <a:endParaRPr lang="en-GB" altLang="ja-JP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57591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77E86-B2CB-41FF-8849-F5ABDA3E6E37}" type="slidenum">
              <a:rPr lang="en-GB" altLang="ja-JP" smtClean="0"/>
              <a:pPr>
                <a:spcBef>
                  <a:spcPct val="0"/>
                </a:spcBef>
              </a:pPr>
              <a:t>26</a:t>
            </a:fld>
            <a:endParaRPr lang="en-GB" altLang="ja-JP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032284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DE3F6F-AECC-48B9-9836-B7CF109002C1}" type="slidenum">
              <a:rPr lang="en-GB" altLang="ja-JP" smtClean="0"/>
              <a:pPr>
                <a:spcBef>
                  <a:spcPct val="0"/>
                </a:spcBef>
              </a:pPr>
              <a:t>27</a:t>
            </a:fld>
            <a:endParaRPr lang="en-GB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2412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054C4C-4E45-47CC-9595-FA4EB7DCD68D}" type="slidenum">
              <a:rPr lang="en-GB" altLang="ja-JP" smtClean="0"/>
              <a:pPr>
                <a:spcBef>
                  <a:spcPct val="0"/>
                </a:spcBef>
              </a:pPr>
              <a:t>28</a:t>
            </a:fld>
            <a:endParaRPr lang="en-GB" altLang="ja-JP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73420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BE152-DE3A-473C-8CC8-8E052795B0E4}" type="slidenum">
              <a:rPr lang="en-GB" altLang="ja-JP" smtClean="0"/>
              <a:pPr>
                <a:spcBef>
                  <a:spcPct val="0"/>
                </a:spcBef>
              </a:pPr>
              <a:t>29</a:t>
            </a:fld>
            <a:endParaRPr lang="en-GB" altLang="ja-JP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99189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E3505B-90BA-4965-B276-C639B5C5EFB2}" type="slidenum">
              <a:rPr lang="en-GB" altLang="ja-JP" smtClean="0"/>
              <a:pPr>
                <a:spcBef>
                  <a:spcPct val="0"/>
                </a:spcBef>
              </a:pPr>
              <a:t>30</a:t>
            </a:fld>
            <a:endParaRPr lang="en-GB" altLang="ja-JP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4180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03C549-136D-452E-8D19-38650AF9B71B}" type="slidenum">
              <a:rPr lang="en-GB" altLang="ja-JP" smtClean="0"/>
              <a:pPr>
                <a:spcBef>
                  <a:spcPct val="0"/>
                </a:spcBef>
              </a:pPr>
              <a:t>5</a:t>
            </a:fld>
            <a:endParaRPr lang="en-GB" altLang="ja-JP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348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82B5B2-4C39-4011-9DA2-73A5ACA409D9}" type="slidenum">
              <a:rPr lang="en-GB" altLang="ja-JP" smtClean="0"/>
              <a:pPr>
                <a:spcBef>
                  <a:spcPct val="0"/>
                </a:spcBef>
              </a:pPr>
              <a:t>6</a:t>
            </a:fld>
            <a:endParaRPr lang="en-GB" altLang="ja-JP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0051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060CB2-9A7F-4410-A104-2542A3E900BA}" type="slidenum">
              <a:rPr lang="en-GB" altLang="ja-JP" smtClean="0"/>
              <a:pPr>
                <a:spcBef>
                  <a:spcPct val="0"/>
                </a:spcBef>
              </a:pPr>
              <a:t>7</a:t>
            </a:fld>
            <a:endParaRPr lang="en-GB" altLang="ja-JP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6450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5382D0-0EFA-465E-850D-55319E0BFA3D}" type="slidenum">
              <a:rPr lang="en-GB" altLang="ja-JP" smtClean="0"/>
              <a:pPr>
                <a:spcBef>
                  <a:spcPct val="0"/>
                </a:spcBef>
              </a:pPr>
              <a:t>8</a:t>
            </a:fld>
            <a:endParaRPr lang="en-GB" altLang="ja-JP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419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9534C-9927-48D9-BA13-AD18B834B034}" type="slidenum">
              <a:rPr lang="en-GB" altLang="ja-JP" smtClean="0"/>
              <a:pPr>
                <a:spcBef>
                  <a:spcPct val="0"/>
                </a:spcBef>
              </a:pPr>
              <a:t>9</a:t>
            </a:fld>
            <a:endParaRPr lang="en-GB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695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4D9B8E-4FAA-4A95-A183-0756DEA21B48}" type="slidenum">
              <a:rPr lang="en-GB" altLang="ja-JP" smtClean="0"/>
              <a:pPr>
                <a:spcBef>
                  <a:spcPct val="0"/>
                </a:spcBef>
              </a:pPr>
              <a:t>10</a:t>
            </a:fld>
            <a:endParaRPr lang="en-GB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7867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4DA0ED-ACAB-4E9B-A588-EEA9A1B53D11}" type="slidenum">
              <a:rPr lang="en-GB" altLang="ja-JP" smtClean="0"/>
              <a:pPr>
                <a:spcBef>
                  <a:spcPct val="0"/>
                </a:spcBef>
              </a:pPr>
              <a:t>11</a:t>
            </a:fld>
            <a:endParaRPr lang="en-GB" altLang="ja-JP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821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F98A-9DB3-4AD1-804D-D3BE61F3E7B6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94079706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home_copyright.shtml" TargetMode="External"/><Relationship Id="rId2" Type="http://schemas.openxmlformats.org/officeDocument/2006/relationships/hyperlink" Target="http://www.ipcc-nggip.iges.or.jp/ma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ipcc.ch/home_disclaimer.s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98760" y="2290727"/>
            <a:ext cx="4551040" cy="286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ru-RU" sz="2800" b="1" kern="0" dirty="0"/>
              <a:t>ОБЕСПЕЧЕНИЕ КАЧЕСТВА / КОНТРОЛЬ КАЧЕСТВА И ПРОВЕРКА ДОСТОВЕРНОСТИ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051720" y="6505575"/>
            <a:ext cx="5814343" cy="179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771801" y="6261099"/>
            <a:ext cx="360040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g-Cyrl-TJ" altLang="en-US" sz="1200" b="1" i="0" dirty="0"/>
              <a:t>Консультативная группа экспертов (КГЭ)</a:t>
            </a:r>
            <a:endParaRPr lang="de-DE" altLang="en-US" sz="1200" b="1" i="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3990" y="116632"/>
            <a:ext cx="7918450" cy="100806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Эффективная практика</a:t>
            </a:r>
            <a:endParaRPr lang="en-GB" altLang="ja-JP" dirty="0">
              <a:latin typeface="+mj-lt"/>
              <a:ea typeface="MS PGothic" pitchFamily="50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3572" y="1268760"/>
            <a:ext cx="7928868" cy="4525963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ru-RU" altLang="zh-CN" dirty="0">
                <a:latin typeface="Arial" panose="020B0604020202020204" pitchFamily="34" charset="0"/>
                <a:ea typeface="SimSun" panose="02010600030101010101" pitchFamily="2" charset="-122"/>
              </a:rPr>
              <a:t>Национальные инвентаризации выбросов и абсорбции антропогенных Парниковых Газов, которые соответствует </a:t>
            </a:r>
            <a:r>
              <a:rPr lang="ru-RU" altLang="zh-CN" b="1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эффективной практике </a:t>
            </a:r>
            <a:r>
              <a:rPr lang="ru-RU" altLang="zh-CN" dirty="0">
                <a:latin typeface="Arial" panose="020B0604020202020204" pitchFamily="34" charset="0"/>
                <a:ea typeface="SimSun" panose="02010600030101010101" pitchFamily="2" charset="-122"/>
              </a:rPr>
              <a:t>- это</a:t>
            </a:r>
          </a:p>
          <a:p>
            <a:pPr>
              <a:lnSpc>
                <a:spcPct val="130000"/>
              </a:lnSpc>
              <a:defRPr/>
            </a:pPr>
            <a:endParaRPr lang="en-GB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714375" indent="-444500">
              <a:lnSpc>
                <a:spcPct val="130000"/>
              </a:lnSpc>
              <a:buFontTx/>
              <a:buChar char="-"/>
              <a:defRPr/>
            </a:pPr>
            <a:r>
              <a:rPr lang="ru-RU" altLang="ja-JP" dirty="0">
                <a:latin typeface="Arial" panose="020B0604020202020204" pitchFamily="34" charset="0"/>
                <a:ea typeface="SimSun" panose="02010600030101010101" pitchFamily="2" charset="-122"/>
              </a:rPr>
              <a:t>те, которые </a:t>
            </a:r>
            <a:r>
              <a:rPr lang="ru-RU" altLang="ja-JP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содержат, насколько об этом можно судить, ни переоценки, ни недооценки</a:t>
            </a:r>
            <a:r>
              <a:rPr lang="ru-RU" altLang="ja-JP" dirty="0">
                <a:latin typeface="Arial" panose="020B0604020202020204" pitchFamily="34" charset="0"/>
                <a:ea typeface="SimSun" panose="02010600030101010101" pitchFamily="2" charset="-122"/>
              </a:rPr>
              <a:t>, и </a:t>
            </a:r>
            <a:endParaRPr lang="en-US" altLang="ja-JP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714375" indent="-444500">
              <a:lnSpc>
                <a:spcPct val="130000"/>
              </a:lnSpc>
              <a:buFontTx/>
              <a:buChar char="-"/>
              <a:defRPr/>
            </a:pPr>
            <a:r>
              <a:rPr lang="ru-RU" altLang="zh-CN" dirty="0">
                <a:latin typeface="Arial" panose="020B0604020202020204" pitchFamily="34" charset="0"/>
                <a:ea typeface="SimSun" panose="02010600030101010101" pitchFamily="2" charset="-122"/>
              </a:rPr>
              <a:t>в</a:t>
            </a:r>
            <a:r>
              <a:rPr lang="en-US" altLang="ja-JP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ru-RU" altLang="ja-JP" dirty="0">
                <a:latin typeface="Arial" panose="020B0604020202020204" pitchFamily="34" charset="0"/>
                <a:ea typeface="SimSun" panose="02010600030101010101" pitchFamily="2" charset="-122"/>
              </a:rPr>
              <a:t>которых</a:t>
            </a:r>
            <a:r>
              <a:rPr lang="en-US" altLang="ja-JP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ja-JP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неопределенности уменьшены настолько, насколько это практически возможно.</a:t>
            </a:r>
          </a:p>
          <a:p>
            <a:pPr marL="714375" indent="-444500">
              <a:lnSpc>
                <a:spcPct val="130000"/>
              </a:lnSpc>
              <a:buFontTx/>
              <a:buChar char="-"/>
              <a:defRPr/>
            </a:pPr>
            <a:endParaRPr lang="en-GB" altLang="ja-JP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051720" y="6505575"/>
            <a:ext cx="5814343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8222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3990" y="44624"/>
            <a:ext cx="7918450" cy="100806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Что нам необходимо?</a:t>
            </a:r>
            <a:endParaRPr lang="en-GB" altLang="ja-JP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920880" cy="452596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g-Cyrl-TJ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Эффективная система ОК/ КК</a:t>
            </a: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Инструменты для сосредоточения ресурсов на том, где мы получаем максимальную выгоду</a:t>
            </a: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Анализ ключевых категорий</a:t>
            </a: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Управление неопределенностями</a:t>
            </a: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30000"/>
              </a:lnSpc>
            </a:pP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План инвентаризации, охватывающий ОК/ КК, сроки, результаты и участие заинтересованных сторон</a:t>
            </a: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30000"/>
              </a:lnSpc>
            </a:pP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Последовательное управление для достижения этой цели</a:t>
            </a: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051720" y="6505575"/>
            <a:ext cx="5814343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746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3990" y="44624"/>
            <a:ext cx="7918450" cy="100806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Что такое «Контроль качества»?</a:t>
            </a:r>
            <a:endParaRPr lang="ja-JP" alt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686"/>
            <a:ext cx="8568951" cy="458725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Это система регулярных технических мероприятий, предназначенных для оценки и поддержания качества инвентаризации по мере его составления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Выполняется персоналом, задействованным в составлении инвентаризации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tg-Cyrl-TJ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Система КК предназначена для 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Проведения регулярных и последовательных проверок для обеспечения целостности, правильности и полноты данных; </a:t>
            </a: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Выявления и устранения ошибок и упущений; </a:t>
            </a: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Документирования и архивизации материалов инвентаризации и регистрации всей деятельности по КК.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12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225761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990" y="44624"/>
            <a:ext cx="7918450" cy="100806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Что такое «Обеспечение качества»?</a:t>
            </a:r>
            <a:endParaRPr lang="en-GB" altLang="ja-JP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1270000"/>
            <a:ext cx="7918077" cy="44116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Это плановая система обзорных процедур, осуществляемых персоналом, который непосредственно не участвует в процессе компиляции / составления инвентаризации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) </a:t>
            </a:r>
          </a:p>
          <a:p>
            <a:pPr>
              <a:lnSpc>
                <a:spcPct val="130000"/>
              </a:lnSpc>
            </a:pP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Должно осуществляться на базе законченной инвентаризации согласно процедурам осуществления КК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Проверка выполнения измеримых задач</a:t>
            </a: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Обеспечение того, чтобы инвентаризации содержала по возможности самые лучшие оценки выбросов и поглотителей с учетом существующего уровня знаний и имеющихся данных</a:t>
            </a: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Поддержка эффективности программы по КК. 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12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52543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7918450" cy="100806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Что такое «проверка достоверности»?</a:t>
            </a:r>
            <a:endParaRPr lang="en-GB" altLang="ja-JP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35694" y="908720"/>
            <a:ext cx="8384778" cy="453208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Комплекс мер и процедур, проводимых во время планирования и разработки, либо после составления инвентаризации, призванный помочь доказать надежность инвентаризации при применении её в установленных целях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Меры, которые включают в себя поверхностную инвентаризацию и использование независимых данных, включая сравнение с оценками, выполненными другими составителями инвентаризации или с использованием альтернативных методов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Проверка достоверности мер является составной частью, как КК (Контроля качества), так и ОК (Обеспечения качества)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13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4"/>
            <a:ext cx="5670327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169047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85379" y="17244"/>
            <a:ext cx="8408168" cy="30777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ja-JP" sz="14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Начать новую оценку, основываясь на опыте предыдущих инвентаризаций (если есть)</a:t>
            </a:r>
            <a:endParaRPr lang="en-US" altLang="ja-JP" sz="14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797815" y="1087299"/>
            <a:ext cx="3224212" cy="30777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g-Cyrl-TJ" altLang="ja-JP" sz="14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Определите ключевые категории</a:t>
            </a:r>
            <a:endParaRPr lang="en-US" altLang="ja-JP" sz="14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795963" y="1660525"/>
            <a:ext cx="3233737" cy="95410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ja-JP" sz="14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Выберите методы с учетом сбора данных, неопределенности и согласованности временных рядов.</a:t>
            </a:r>
            <a:endParaRPr lang="en-US" altLang="ja-JP" sz="14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845175" y="3803650"/>
            <a:ext cx="3065463" cy="1169551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ja-JP" sz="14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Соберите данные и оцените выбросы / абсорбцию, обеспечивая надлежащую ОК / КК и согласованность временных рядов</a:t>
            </a:r>
            <a:endParaRPr lang="en-US" altLang="ja-JP" sz="14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146675" y="5862638"/>
            <a:ext cx="3205163" cy="738664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ja-JP" sz="14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Составление инвентаризации: с учетом согласованности временных рядов и ОК / КК</a:t>
            </a:r>
            <a:endParaRPr lang="en-US" altLang="ja-JP" sz="14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71525" y="5873750"/>
            <a:ext cx="3500438" cy="738664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ja-JP" sz="14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Провести анализ неопределенности: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ja-JP" sz="14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Оцените входные данные и оценить инвентаризацию в целом</a:t>
            </a:r>
            <a:endParaRPr lang="en-US" altLang="ja-JP" sz="14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03200" y="3833813"/>
            <a:ext cx="2882900" cy="52322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g-Cyrl-TJ" altLang="ja-JP" sz="14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Провести анализ ключевых категорий</a:t>
            </a:r>
            <a:endParaRPr lang="en-US" altLang="ja-JP" sz="14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90500" y="1946275"/>
            <a:ext cx="2871788" cy="78483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kumimoji="1" lang="ru-RU" altLang="ja-JP" b="1" dirty="0">
                <a:solidFill>
                  <a:srgbClr val="5F8591"/>
                </a:solidFill>
                <a:ea typeface="ＭＳ Ｐゴシック" pitchFamily="50" charset="-128"/>
              </a:rPr>
              <a:t>Проверьте / Просмотрите инвентаризации посредством </a:t>
            </a:r>
            <a:r>
              <a:rPr kumimoji="1" lang="ru-RU" altLang="ja-JP" b="1" dirty="0">
                <a:solidFill>
                  <a:srgbClr val="5F85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ОК</a:t>
            </a:r>
            <a:endParaRPr kumimoji="1" lang="en-US" altLang="ja-JP" b="1" dirty="0">
              <a:solidFill>
                <a:srgbClr val="5F859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90500" y="1249079"/>
            <a:ext cx="2879725" cy="30777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g-Cyrl-TJ" altLang="ja-JP" sz="14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Отчет по инвентаризации</a:t>
            </a:r>
            <a:endParaRPr lang="en-US" altLang="ja-JP" sz="14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614474" y="1898629"/>
            <a:ext cx="1839912" cy="954107"/>
          </a:xfrm>
          <a:prstGeom prst="rect">
            <a:avLst/>
          </a:prstGeom>
          <a:solidFill>
            <a:srgbClr val="5F8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marL="4763" indent="-4763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ja-JP" sz="1400" b="1" dirty="0">
                <a:solidFill>
                  <a:srgbClr val="FFFF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Сделайте необходимые исправления (если есть)</a:t>
            </a:r>
            <a:endParaRPr lang="en-US" altLang="ja-JP" sz="1400" b="1" dirty="0">
              <a:solidFill>
                <a:srgbClr val="FFFF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770313" y="5148263"/>
            <a:ext cx="1771650" cy="584775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kumimoji="1" lang="tg-Cyrl-TJ" altLang="ja-JP" sz="1600" b="1" dirty="0">
                <a:solidFill>
                  <a:srgbClr val="5F85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КК Проверка и</a:t>
            </a:r>
          </a:p>
          <a:p>
            <a:pPr marL="342900" indent="-3429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kumimoji="1" lang="tg-Cyrl-TJ" altLang="ja-JP" sz="1600" b="1" dirty="0">
                <a:solidFill>
                  <a:srgbClr val="5F85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Документация</a:t>
            </a:r>
            <a:endParaRPr kumimoji="1" lang="en-US" altLang="ja-JP" sz="1600" b="1" dirty="0">
              <a:solidFill>
                <a:srgbClr val="5F859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</p:txBody>
      </p:sp>
      <p:cxnSp>
        <p:nvCxnSpPr>
          <p:cNvPr id="60429" name="AutoShape 13"/>
          <p:cNvCxnSpPr>
            <a:cxnSpLocks noChangeShapeType="1"/>
            <a:stCxn id="60418" idx="3"/>
            <a:endCxn id="60419" idx="0"/>
          </p:cNvCxnSpPr>
          <p:nvPr/>
        </p:nvCxnSpPr>
        <p:spPr bwMode="auto">
          <a:xfrm flipH="1">
            <a:off x="7409921" y="171133"/>
            <a:ext cx="1383626" cy="916166"/>
          </a:xfrm>
          <a:prstGeom prst="curvedConnector4">
            <a:avLst>
              <a:gd name="adj1" fmla="val -16522"/>
              <a:gd name="adj2" fmla="val 58398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AutoShape 14"/>
          <p:cNvCxnSpPr>
            <a:cxnSpLocks noChangeShapeType="1"/>
            <a:stCxn id="60419" idx="2"/>
            <a:endCxn id="60420" idx="0"/>
          </p:cNvCxnSpPr>
          <p:nvPr/>
        </p:nvCxnSpPr>
        <p:spPr bwMode="auto">
          <a:xfrm rot="16200000" flipH="1">
            <a:off x="7278652" y="1526344"/>
            <a:ext cx="265449" cy="291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1" name="AutoShape 15"/>
          <p:cNvCxnSpPr>
            <a:cxnSpLocks noChangeShapeType="1"/>
            <a:stCxn id="60420" idx="2"/>
            <a:endCxn id="60421" idx="0"/>
          </p:cNvCxnSpPr>
          <p:nvPr/>
        </p:nvCxnSpPr>
        <p:spPr bwMode="auto">
          <a:xfrm rot="5400000">
            <a:off x="6800861" y="3191679"/>
            <a:ext cx="1189018" cy="349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780088" y="3090863"/>
            <a:ext cx="3286125" cy="338554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buFont typeface="Wingdings" pitchFamily="2" charset="2"/>
              <a:buNone/>
              <a:defRPr/>
            </a:pPr>
            <a:r>
              <a:rPr kumimoji="1" lang="tg-Cyrl-TJ" altLang="ja-JP" sz="1600" b="1" dirty="0">
                <a:solidFill>
                  <a:srgbClr val="5F85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КК Проверка и Документация</a:t>
            </a:r>
            <a:endParaRPr kumimoji="1" lang="en-US" altLang="ja-JP" sz="1600" b="1" dirty="0">
              <a:solidFill>
                <a:srgbClr val="5F859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</p:txBody>
      </p:sp>
      <p:cxnSp>
        <p:nvCxnSpPr>
          <p:cNvPr id="60433" name="AutoShape 17"/>
          <p:cNvCxnSpPr>
            <a:cxnSpLocks noChangeShapeType="1"/>
            <a:stCxn id="60421" idx="2"/>
            <a:endCxn id="60422" idx="0"/>
          </p:cNvCxnSpPr>
          <p:nvPr/>
        </p:nvCxnSpPr>
        <p:spPr bwMode="auto">
          <a:xfrm rot="5400000">
            <a:off x="6618864" y="5103594"/>
            <a:ext cx="889437" cy="6286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5791200" y="5195888"/>
            <a:ext cx="3286125" cy="338554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buFont typeface="Wingdings" pitchFamily="2" charset="2"/>
              <a:buNone/>
              <a:defRPr/>
            </a:pPr>
            <a:r>
              <a:rPr kumimoji="1" lang="tg-Cyrl-TJ" altLang="ja-JP" sz="1600" b="1" dirty="0">
                <a:solidFill>
                  <a:srgbClr val="5F85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КК Проверка и Документация</a:t>
            </a:r>
            <a:endParaRPr kumimoji="1" lang="en-US" altLang="ja-JP" sz="1600" b="1" dirty="0">
              <a:solidFill>
                <a:srgbClr val="5F859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</p:txBody>
      </p:sp>
      <p:cxnSp>
        <p:nvCxnSpPr>
          <p:cNvPr id="60435" name="AutoShape 19"/>
          <p:cNvCxnSpPr>
            <a:cxnSpLocks noChangeShapeType="1"/>
            <a:stCxn id="60422" idx="1"/>
            <a:endCxn id="60423" idx="3"/>
          </p:cNvCxnSpPr>
          <p:nvPr/>
        </p:nvCxnSpPr>
        <p:spPr bwMode="auto">
          <a:xfrm rot="10800000" flipV="1">
            <a:off x="4271963" y="6231970"/>
            <a:ext cx="874712" cy="111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6" name="AutoShape 20"/>
          <p:cNvCxnSpPr>
            <a:cxnSpLocks noChangeShapeType="1"/>
            <a:stCxn id="60423" idx="0"/>
            <a:endCxn id="60424" idx="2"/>
          </p:cNvCxnSpPr>
          <p:nvPr/>
        </p:nvCxnSpPr>
        <p:spPr bwMode="auto">
          <a:xfrm rot="16200000" flipV="1">
            <a:off x="1324839" y="4676845"/>
            <a:ext cx="1516717" cy="87709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766763" y="4914900"/>
            <a:ext cx="1771650" cy="584775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kumimoji="1" lang="tg-Cyrl-TJ" altLang="ja-JP" sz="1600" b="1" dirty="0">
                <a:solidFill>
                  <a:srgbClr val="5F85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КК Проверка и</a:t>
            </a:r>
          </a:p>
          <a:p>
            <a:pPr marL="342900" indent="-3429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kumimoji="1" lang="tg-Cyrl-TJ" altLang="ja-JP" sz="1600" b="1" dirty="0">
                <a:solidFill>
                  <a:srgbClr val="5F85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Документация</a:t>
            </a:r>
            <a:endParaRPr kumimoji="1" lang="en-US" altLang="ja-JP" sz="1600" b="1" dirty="0">
              <a:solidFill>
                <a:srgbClr val="5F859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</p:txBody>
      </p:sp>
      <p:cxnSp>
        <p:nvCxnSpPr>
          <p:cNvPr id="60438" name="AutoShape 22"/>
          <p:cNvCxnSpPr>
            <a:cxnSpLocks noChangeShapeType="1"/>
            <a:stCxn id="60424" idx="0"/>
            <a:endCxn id="60425" idx="2"/>
          </p:cNvCxnSpPr>
          <p:nvPr/>
        </p:nvCxnSpPr>
        <p:spPr bwMode="auto">
          <a:xfrm rot="16200000" flipV="1">
            <a:off x="1084168" y="3273331"/>
            <a:ext cx="1102708" cy="1825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722313" y="3022600"/>
            <a:ext cx="1771650" cy="584775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kumimoji="1" lang="tg-Cyrl-TJ" altLang="ja-JP" sz="1600" b="1" dirty="0">
                <a:solidFill>
                  <a:srgbClr val="5F85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КК Проверка и</a:t>
            </a:r>
          </a:p>
          <a:p>
            <a:pPr marL="342900" indent="-3429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kumimoji="1" lang="tg-Cyrl-TJ" altLang="ja-JP" sz="1600" b="1" dirty="0">
                <a:solidFill>
                  <a:srgbClr val="5F85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Документация</a:t>
            </a:r>
            <a:endParaRPr kumimoji="1" lang="en-US" altLang="ja-JP" sz="1600" b="1" dirty="0">
              <a:solidFill>
                <a:srgbClr val="5F859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</p:txBody>
      </p:sp>
      <p:cxnSp>
        <p:nvCxnSpPr>
          <p:cNvPr id="60440" name="AutoShape 24"/>
          <p:cNvCxnSpPr>
            <a:cxnSpLocks noChangeShapeType="1"/>
            <a:stCxn id="60425" idx="0"/>
            <a:endCxn id="60426" idx="2"/>
          </p:cNvCxnSpPr>
          <p:nvPr/>
        </p:nvCxnSpPr>
        <p:spPr bwMode="auto">
          <a:xfrm rot="5400000" flipH="1" flipV="1">
            <a:off x="1433669" y="1749582"/>
            <a:ext cx="389419" cy="396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1" name="AutoShape 25"/>
          <p:cNvCxnSpPr>
            <a:cxnSpLocks noChangeShapeType="1"/>
            <a:stCxn id="60426" idx="0"/>
            <a:endCxn id="60418" idx="1"/>
          </p:cNvCxnSpPr>
          <p:nvPr/>
        </p:nvCxnSpPr>
        <p:spPr bwMode="auto">
          <a:xfrm rot="16200000" flipV="1">
            <a:off x="468898" y="87614"/>
            <a:ext cx="1077946" cy="1244984"/>
          </a:xfrm>
          <a:prstGeom prst="curvedConnector4">
            <a:avLst>
              <a:gd name="adj1" fmla="val 42862"/>
              <a:gd name="adj2" fmla="val 134015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2" name="AutoShape 26"/>
          <p:cNvCxnSpPr>
            <a:cxnSpLocks noChangeShapeType="1"/>
            <a:stCxn id="60427" idx="3"/>
            <a:endCxn id="60420" idx="1"/>
          </p:cNvCxnSpPr>
          <p:nvPr/>
        </p:nvCxnSpPr>
        <p:spPr bwMode="auto">
          <a:xfrm flipV="1">
            <a:off x="5454386" y="2137579"/>
            <a:ext cx="341577" cy="2381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3" name="AutoShape 27"/>
          <p:cNvCxnSpPr>
            <a:cxnSpLocks noChangeShapeType="1"/>
            <a:stCxn id="60425" idx="3"/>
          </p:cNvCxnSpPr>
          <p:nvPr/>
        </p:nvCxnSpPr>
        <p:spPr bwMode="auto">
          <a:xfrm flipV="1">
            <a:off x="3062288" y="2271713"/>
            <a:ext cx="523875" cy="66977"/>
          </a:xfrm>
          <a:prstGeom prst="straightConnector1">
            <a:avLst/>
          </a:prstGeom>
          <a:noFill/>
          <a:ln w="38100">
            <a:solidFill>
              <a:srgbClr val="FF99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4" name="AutoShape 28"/>
          <p:cNvCxnSpPr>
            <a:cxnSpLocks noChangeShapeType="1"/>
            <a:stCxn id="60424" idx="3"/>
            <a:endCxn id="60427" idx="1"/>
          </p:cNvCxnSpPr>
          <p:nvPr/>
        </p:nvCxnSpPr>
        <p:spPr bwMode="auto">
          <a:xfrm flipV="1">
            <a:off x="3086100" y="2375683"/>
            <a:ext cx="528374" cy="171974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5" name="AutoShape 29"/>
          <p:cNvCxnSpPr>
            <a:cxnSpLocks noChangeShapeType="1"/>
            <a:stCxn id="60428" idx="2"/>
          </p:cNvCxnSpPr>
          <p:nvPr/>
        </p:nvCxnSpPr>
        <p:spPr bwMode="auto">
          <a:xfrm rot="16200000" flipH="1">
            <a:off x="4356388" y="6032787"/>
            <a:ext cx="601087" cy="15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6" name="Line 30"/>
          <p:cNvSpPr>
            <a:spLocks noChangeShapeType="1"/>
          </p:cNvSpPr>
          <p:nvPr/>
        </p:nvSpPr>
        <p:spPr bwMode="auto">
          <a:xfrm flipV="1">
            <a:off x="6326982" y="4685507"/>
            <a:ext cx="736600" cy="9525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 flipV="1">
            <a:off x="7409921" y="6547581"/>
            <a:ext cx="736600" cy="9525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48" name="Oval 32"/>
          <p:cNvSpPr>
            <a:spLocks noChangeArrowheads="1"/>
          </p:cNvSpPr>
          <p:nvPr/>
        </p:nvSpPr>
        <p:spPr bwMode="auto">
          <a:xfrm>
            <a:off x="3436938" y="2840038"/>
            <a:ext cx="2122487" cy="2011362"/>
          </a:xfrm>
          <a:prstGeom prst="ellipse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g-Cyrl-TJ" altLang="ja-JP" sz="20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Цикл </a:t>
            </a:r>
            <a:endParaRPr lang="en-US" altLang="ja-JP" sz="20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g-Cyrl-TJ" altLang="ja-JP" sz="20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разработки </a:t>
            </a:r>
            <a:endParaRPr lang="en-US" altLang="ja-JP" sz="20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g-Cyrl-TJ" altLang="ja-JP" sz="2000" b="1" dirty="0">
                <a:solidFill>
                  <a:srgbClr val="5F859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инвентаризации</a:t>
            </a:r>
            <a:endParaRPr lang="ja-JP" altLang="en-US" sz="2000" b="1" dirty="0">
              <a:solidFill>
                <a:srgbClr val="5F859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268288" y="388019"/>
            <a:ext cx="8642350" cy="707886"/>
          </a:xfrm>
          <a:prstGeom prst="rect">
            <a:avLst/>
          </a:prstGeom>
          <a:solidFill>
            <a:srgbClr val="5F8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ja-JP" sz="2000" b="1" dirty="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ОК/ КК и проверка достоверности должны быть неотъемлемой частью процесса инвентаризации</a:t>
            </a:r>
            <a:endParaRPr lang="en-US" altLang="ja-JP" sz="2000" b="1" dirty="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23080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0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autoRev="1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autoRev="1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autoRev="1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autoRev="1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autoRev="1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autoRev="1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8" dur="500" autoRev="1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autoRev="1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autoRev="1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3" dur="500" autoRev="1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autoRev="1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autoRev="1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8" dur="500" autoRev="1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autoRev="1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autoRev="1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autoRev="1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63" dur="500" autoRev="1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autoRev="1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autoRev="1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autoRev="1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68" dur="500" autoRev="1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autoRev="1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1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1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19" grpId="0" animBg="1"/>
      <p:bldP spid="60420" grpId="0" animBg="1"/>
      <p:bldP spid="60421" grpId="0" animBg="1"/>
      <p:bldP spid="60422" grpId="0" animBg="1"/>
      <p:bldP spid="60423" grpId="0" animBg="1"/>
      <p:bldP spid="60424" grpId="0" animBg="1"/>
      <p:bldP spid="60425" grpId="0" animBg="1"/>
      <p:bldP spid="60425" grpId="1" animBg="1"/>
      <p:bldP spid="60426" grpId="0" animBg="1"/>
      <p:bldP spid="60427" grpId="0" animBg="1"/>
      <p:bldP spid="60427" grpId="1" animBg="1"/>
      <p:bldP spid="60427" grpId="2" animBg="1"/>
      <p:bldP spid="60428" grpId="0" animBg="1"/>
      <p:bldP spid="60428" grpId="1" animBg="1"/>
      <p:bldP spid="60432" grpId="0" animBg="1"/>
      <p:bldP spid="60432" grpId="1" animBg="1"/>
      <p:bldP spid="60434" grpId="0" animBg="1"/>
      <p:bldP spid="60434" grpId="1" animBg="1"/>
      <p:bldP spid="60437" grpId="0" animBg="1"/>
      <p:bldP spid="60437" grpId="1" animBg="1"/>
      <p:bldP spid="60439" grpId="0" animBg="1"/>
      <p:bldP spid="60439" grpId="1" animBg="1"/>
      <p:bldP spid="60448" grpId="0" animBg="1"/>
      <p:bldP spid="604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44624"/>
            <a:ext cx="7918450" cy="100806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Практические соображения</a:t>
            </a:r>
            <a:endParaRPr lang="en-GB" altLang="ja-JP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36340" y="1340768"/>
            <a:ext cx="7883774" cy="106521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ja-JP" dirty="0">
                <a:ea typeface="MS PGothic" pitchFamily="50" charset="-128"/>
              </a:rPr>
              <a:t>Стремление достичь баланса в отношении обоих требований</a:t>
            </a:r>
            <a:endParaRPr lang="en-US" altLang="ja-JP" dirty="0">
              <a:latin typeface="+mn-lt"/>
              <a:ea typeface="MS PGothic" pitchFamily="50" charset="-128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36341" y="4653136"/>
            <a:ext cx="7883772" cy="81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sz="1800" dirty="0">
                <a:latin typeface="+mn-lt"/>
                <a:ea typeface="MS PGothic" pitchFamily="50" charset="-128"/>
              </a:rPr>
              <a:t>Стремление достичь непрерывного уточнения инвентаризационных оценок</a:t>
            </a:r>
            <a:endParaRPr lang="en-US" altLang="ja-JP" sz="1800" dirty="0">
              <a:latin typeface="+mn-lt"/>
              <a:ea typeface="MS PGothic" pitchFamily="50" charset="-128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3995738" y="3438922"/>
            <a:ext cx="1135062" cy="84455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rgbClr val="5492CD"/>
                </a:solidFill>
                <a:latin typeface="Frutiger LT Pro 57 Condensed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rgbClr val="5B92E5"/>
                </a:solidFill>
                <a:latin typeface="Frutiger LT Pro 57 Condensed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rgbClr val="5B92E5"/>
                </a:solidFill>
                <a:latin typeface="Frutiger LT Pro 57 Condensed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rgbClr val="5B92E5"/>
                </a:solidFill>
                <a:latin typeface="Frutiger LT Pro 57 Condensed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B92E5"/>
                </a:solidFill>
                <a:latin typeface="Frutiger LT Pro 57 Condensed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971550" y="2276872"/>
            <a:ext cx="7561264" cy="1141412"/>
            <a:chOff x="744" y="2909"/>
            <a:chExt cx="4763" cy="719"/>
          </a:xfrm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3135" y="2909"/>
              <a:ext cx="2372" cy="633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auto" hangingPunct="1">
                <a:lnSpc>
                  <a:spcPts val="25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kumimoji="1" lang="tg-Cyrl-TJ" altLang="ja-JP" sz="2400" b="1" kern="0" dirty="0">
                  <a:solidFill>
                    <a:schemeClr val="tx2">
                      <a:lumMod val="75000"/>
                    </a:schemeClr>
                  </a:solidFill>
                  <a:ea typeface="MS PGothic" panose="020B0600070205080204" pitchFamily="34" charset="-128"/>
                </a:rPr>
                <a:t>Требования ОК</a:t>
              </a:r>
              <a:r>
                <a: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</a:p>
            <a:p>
              <a:pPr lvl="0" algn="ctr" eaLnBrk="1" fontAlgn="auto" hangingPunct="1">
                <a:lnSpc>
                  <a:spcPts val="25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kumimoji="1" lang="tg-Cyrl-TJ" altLang="ja-JP" sz="1800" b="1" kern="0" dirty="0">
                  <a:solidFill>
                    <a:schemeClr val="tx2">
                      <a:lumMod val="75000"/>
                    </a:schemeClr>
                  </a:solidFill>
                  <a:ea typeface="MS PGothic" pitchFamily="50" charset="-128"/>
                </a:rPr>
                <a:t>своевременность </a:t>
              </a:r>
            </a:p>
            <a:p>
              <a:pPr lvl="0" algn="ctr" eaLnBrk="1" fontAlgn="auto" hangingPunct="1">
                <a:lnSpc>
                  <a:spcPts val="25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kumimoji="1" lang="tg-Cyrl-TJ" altLang="ja-JP" sz="1800" b="1" kern="0" dirty="0">
                  <a:solidFill>
                    <a:schemeClr val="tx2">
                      <a:lumMod val="75000"/>
                    </a:schemeClr>
                  </a:solidFill>
                  <a:ea typeface="MS PGothic" pitchFamily="50" charset="-128"/>
                </a:rPr>
                <a:t>экономическая эффективность</a:t>
              </a:r>
              <a:r>
                <a:rPr kumimoji="1" lang="en-US" altLang="ja-JP" sz="1800" b="1" kern="0" dirty="0">
                  <a:solidFill>
                    <a:schemeClr val="tx2">
                      <a:lumMod val="75000"/>
                    </a:schemeClr>
                  </a:solidFill>
                  <a:ea typeface="MS PGothic" pitchFamily="50" charset="-128"/>
                </a:rPr>
                <a:t>  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744" y="2946"/>
              <a:ext cx="4120" cy="682"/>
              <a:chOff x="746" y="2000"/>
              <a:chExt cx="4120" cy="682"/>
            </a:xfrm>
          </p:grpSpPr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1169" y="2601"/>
                <a:ext cx="3697" cy="81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rgbClr val="5492CD"/>
                    </a:solidFill>
                    <a:latin typeface="Frutiger LT Pro 57 Condensed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rgbClr val="5B92E5"/>
                    </a:solidFill>
                    <a:latin typeface="Frutiger LT Pro 57 Condensed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rgbClr val="5B92E5"/>
                    </a:solidFill>
                    <a:latin typeface="Frutiger LT Pro 57 Condensed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rgbClr val="5B92E5"/>
                    </a:solidFill>
                    <a:latin typeface="Frutiger LT Pro 57 Condensed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rgbClr val="5B92E5"/>
                    </a:solidFill>
                    <a:latin typeface="Frutiger LT Pro 57 Condensed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5B92E5"/>
                    </a:solidFill>
                    <a:latin typeface="Frutiger LT Pro 57 Condensed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5B92E5"/>
                    </a:solidFill>
                    <a:latin typeface="Frutiger LT Pro 57 Condensed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5B92E5"/>
                    </a:solidFill>
                    <a:latin typeface="Frutiger LT Pro 57 Condensed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5B92E5"/>
                    </a:solidFill>
                    <a:latin typeface="Frutiger LT Pro 57 Condensed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>
                <a:off x="746" y="2000"/>
                <a:ext cx="2223" cy="601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tg-Cyrl-TJ" altLang="ja-JP" sz="2400" b="1" kern="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MS PGothic" pitchFamily="50" charset="-128"/>
                  </a:rPr>
                  <a:t>Требования КК </a:t>
                </a:r>
                <a:endParaRPr kumimoji="1" lang="en-US" altLang="ja-JP" sz="2400" b="1" kern="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MS PGothic" pitchFamily="50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tg-Cyrl-TJ" altLang="ja-JP" sz="1800" b="1" kern="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MS PGothic" pitchFamily="50" charset="-128"/>
                  </a:rPr>
                  <a:t>повышенная точность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tg-Cyrl-TJ" altLang="ja-JP" sz="1800" b="1" kern="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MS PGothic" pitchFamily="50" charset="-128"/>
                  </a:rPr>
                  <a:t>пониженная неопределенность</a:t>
                </a:r>
                <a:endParaRPr kumimoji="1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uLnTx/>
                  <a:uFillTx/>
                  <a:latin typeface="Arial" panose="020B0604020202020204" pitchFamily="34" charset="0"/>
                  <a:ea typeface="MS PGothic" pitchFamily="50" charset="-128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15</a:t>
            </a:r>
            <a:endParaRPr lang="en-US" dirty="0"/>
          </a:p>
        </p:txBody>
      </p:sp>
      <p:sp>
        <p:nvSpPr>
          <p:cNvPr id="12" name="Rectangle 36"/>
          <p:cNvSpPr txBox="1">
            <a:spLocks noChangeArrowheads="1"/>
          </p:cNvSpPr>
          <p:nvPr/>
        </p:nvSpPr>
        <p:spPr>
          <a:xfrm>
            <a:off x="2051720" y="6505575"/>
            <a:ext cx="5814343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13" name="Rectangle 37"/>
          <p:cNvSpPr txBox="1">
            <a:spLocks noChangeArrowheads="1"/>
          </p:cNvSpPr>
          <p:nvPr/>
        </p:nvSpPr>
        <p:spPr>
          <a:xfrm>
            <a:off x="2400921" y="6261099"/>
            <a:ext cx="3971279" cy="2695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888821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80" grpId="0" build="p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167358"/>
            <a:ext cx="7918450" cy="74136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Практические соображения</a:t>
            </a:r>
            <a:endParaRPr lang="en-GB" altLang="ja-JP" dirty="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179512" y="764704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1" lang="ru-RU" altLang="ja-JP" sz="1800" dirty="0">
                <a:latin typeface="+mn-lt"/>
                <a:ea typeface="MS PGothic" pitchFamily="50" charset="-128"/>
              </a:rPr>
              <a:t>Постарайтесь определить, на чем сфокусировать более интенсивный анализ и обзор. Для этого необходимо задать несколько вопросов, например</a:t>
            </a:r>
            <a:r>
              <a:rPr kumimoji="1" lang="en-US" altLang="ja-JP" sz="1800" dirty="0">
                <a:latin typeface="+mn-lt"/>
                <a:ea typeface="MS PGothic" pitchFamily="50" charset="-128"/>
              </a:rPr>
              <a:t>:</a:t>
            </a:r>
          </a:p>
          <a:p>
            <a:pPr marL="539750" indent="-285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kumimoji="1" lang="ru-RU" altLang="ja-JP" sz="1600" dirty="0">
                <a:latin typeface="+mn-lt"/>
                <a:ea typeface="MS PGothic" pitchFamily="50" charset="-128"/>
              </a:rPr>
              <a:t>Является ли этот источник / поглотитель ключевой категорией</a:t>
            </a:r>
            <a:r>
              <a:rPr kumimoji="1" lang="en-US" altLang="ja-JP" sz="1600" dirty="0">
                <a:latin typeface="+mn-lt"/>
                <a:ea typeface="MS PGothic" pitchFamily="50" charset="-128"/>
              </a:rPr>
              <a:t>?</a:t>
            </a:r>
          </a:p>
          <a:p>
            <a:pPr marL="539750" indent="-285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kumimoji="1" lang="ru-RU" altLang="ja-JP" sz="1600" dirty="0">
                <a:latin typeface="+mn-lt"/>
                <a:ea typeface="MS PGothic" pitchFamily="50" charset="-128"/>
              </a:rPr>
              <a:t>Были ли причины достаточно вескими для выявления данной категории как ключевой? Например</a:t>
            </a:r>
            <a:r>
              <a:rPr kumimoji="1" lang="en-US" altLang="ja-JP" sz="1600" dirty="0">
                <a:latin typeface="+mn-lt"/>
                <a:ea typeface="MS PGothic" pitchFamily="50" charset="-128"/>
              </a:rPr>
              <a:t>:</a:t>
            </a:r>
          </a:p>
          <a:p>
            <a:pPr marL="1077913" lvl="2" indent="-3429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kumimoji="1" lang="ru-RU" altLang="ja-JP" sz="1600" dirty="0">
                <a:latin typeface="+mn-lt"/>
                <a:ea typeface="MS PGothic" pitchFamily="50" charset="-128"/>
              </a:rPr>
              <a:t>Присутствует ли достаточно явная неопределенность, имеющая отношение к оценкам по данной категории</a:t>
            </a:r>
            <a:r>
              <a:rPr kumimoji="1" lang="en-US" altLang="ja-JP" sz="1600" dirty="0">
                <a:latin typeface="+mn-lt"/>
                <a:ea typeface="MS PGothic" pitchFamily="50" charset="-128"/>
              </a:rPr>
              <a:t>?</a:t>
            </a:r>
          </a:p>
          <a:p>
            <a:pPr marL="1077913" lvl="2" indent="-3429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kumimoji="1" lang="ru-RU" altLang="ja-JP" sz="1600" dirty="0">
                <a:latin typeface="+mn-lt"/>
                <a:ea typeface="MS PGothic" pitchFamily="50" charset="-128"/>
              </a:rPr>
              <a:t>Существуют ли значительные изменения характеристик данной категории, такие как изменения в технологии или практике управления</a:t>
            </a:r>
            <a:r>
              <a:rPr kumimoji="1" lang="en-US" altLang="ja-JP" sz="1600" dirty="0">
                <a:latin typeface="+mn-lt"/>
                <a:ea typeface="MS PGothic" pitchFamily="50" charset="-128"/>
              </a:rPr>
              <a:t>?</a:t>
            </a:r>
          </a:p>
          <a:p>
            <a:pPr marL="539750" lvl="1" indent="-285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kumimoji="1" lang="ru-RU" altLang="ja-JP" sz="1600" dirty="0">
                <a:latin typeface="+mn-lt"/>
                <a:ea typeface="MS PGothic" pitchFamily="50" charset="-128"/>
              </a:rPr>
              <a:t>Используется ли в данной методологии приемы комплексного моделирования или значительные объемы данных из других баз данных</a:t>
            </a:r>
            <a:r>
              <a:rPr kumimoji="1" lang="en-US" altLang="ja-JP" sz="1600" dirty="0">
                <a:latin typeface="+mn-lt"/>
                <a:ea typeface="MS PGothic" pitchFamily="50" charset="-128"/>
              </a:rPr>
              <a:t>?</a:t>
            </a:r>
          </a:p>
          <a:p>
            <a:pPr marL="285750" indent="-28575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1" lang="ru-RU" altLang="ja-JP" sz="1800" dirty="0">
                <a:latin typeface="+mn-lt"/>
                <a:ea typeface="MS PGothic" pitchFamily="50" charset="-128"/>
              </a:rPr>
              <a:t>Нет разницы между конфиденциальными и публично доступными данными; и те и другие должны сопровождаться описанием методик измерения и расчета, и шагов, предпринятых при проверке и верификации полученных значений</a:t>
            </a:r>
            <a:r>
              <a:rPr kumimoji="1" lang="en-US" altLang="ja-JP" sz="1800" dirty="0">
                <a:latin typeface="+mn-lt"/>
                <a:ea typeface="MS PGothic" pitchFamily="50" charset="-128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16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907704" y="6505575"/>
            <a:ext cx="5958359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1026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839069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3990" y="44624"/>
            <a:ext cx="7918450" cy="857250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Основные элементы</a:t>
            </a:r>
            <a:endParaRPr lang="en-GB" altLang="ja-JP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1874"/>
            <a:ext cx="8424936" cy="4386461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>
                <a:ea typeface="MS PGothic" pitchFamily="50" charset="-128"/>
              </a:rPr>
              <a:t>Участие составителя инвентаризации, ответственного за </a:t>
            </a:r>
            <a:r>
              <a:rPr lang="en-US" altLang="ja-JP" dirty="0">
                <a:latin typeface="+mn-lt"/>
                <a:ea typeface="MS PGothic" pitchFamily="50" charset="-128"/>
              </a:rPr>
              <a:t>:</a:t>
            </a: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>
                <a:ea typeface="MS PGothic" pitchFamily="50" charset="-128"/>
              </a:rPr>
              <a:t>координацию деятельности по ОК/КК и проверке достоверности, и </a:t>
            </a:r>
            <a:r>
              <a:rPr lang="tg-Cyrl-TJ" altLang="ja-JP" dirty="0">
                <a:ea typeface="MS PGothic" pitchFamily="50" charset="-128"/>
              </a:rPr>
              <a:t>распределение ролей/обязанностей по инвентаризации</a:t>
            </a:r>
            <a:endParaRPr lang="en-US" altLang="ja-JP" dirty="0">
              <a:latin typeface="+mn-lt"/>
              <a:ea typeface="MS PGothic" pitchFamily="50" charset="-128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>
                <a:ea typeface="MS PGothic" pitchFamily="50" charset="-128"/>
              </a:rPr>
              <a:t>План по ОК/КК;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>
                <a:ea typeface="MS PGothic" pitchFamily="50" charset="-128"/>
              </a:rPr>
              <a:t>Общие процедуры КК, применимые ко всем инвентаризационным категориям; 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>
                <a:ea typeface="MS PGothic" pitchFamily="50" charset="-128"/>
              </a:rPr>
              <a:t>Процедуры КК по конкретной категории источников; 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>
                <a:ea typeface="MS PGothic" pitchFamily="50" charset="-128"/>
              </a:rPr>
              <a:t>Процедуры обзора ОК; 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>
                <a:ea typeface="MS PGothic" pitchFamily="50" charset="-128"/>
              </a:rPr>
              <a:t>Взаимодействие системы ОК/КК с анализом неопределенностей; Деятельность по проверке достоверности; 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>
                <a:ea typeface="MS PGothic" pitchFamily="50" charset="-128"/>
              </a:rPr>
              <a:t>Процедуры отчетности, документирования и архивации.</a:t>
            </a:r>
            <a:endParaRPr lang="en-US" altLang="ja-JP" dirty="0">
              <a:latin typeface="+mn-lt"/>
              <a:ea typeface="MS PGothic" pitchFamily="50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17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051720" y="6505575"/>
            <a:ext cx="5814343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90113046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7918450" cy="100806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Роли и обязанности</a:t>
            </a:r>
            <a:endParaRPr lang="en-GB" altLang="ja-JP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311" y="1268760"/>
            <a:ext cx="7911699" cy="407511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tg-Cyrl-TJ" altLang="ja-JP" dirty="0"/>
              <a:t>Составитель инвентаризации должен</a:t>
            </a:r>
            <a:r>
              <a:rPr lang="en-US" altLang="ja-JP" dirty="0"/>
              <a:t> </a:t>
            </a:r>
            <a:r>
              <a:rPr lang="ru-RU" altLang="ja-JP" dirty="0"/>
              <a:t>нести ответственность </a:t>
            </a:r>
            <a:r>
              <a:rPr lang="en-US" altLang="ja-JP" dirty="0">
                <a:latin typeface="+mn-lt"/>
              </a:rPr>
              <a:t>: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en-US" altLang="ja-JP" dirty="0">
              <a:latin typeface="+mn-lt"/>
            </a:endParaRP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за координацию учрежденных и процедурных мероприятий по работе над инвентаризацией</a:t>
            </a:r>
            <a:r>
              <a:rPr lang="en-US" altLang="ja-JP" dirty="0">
                <a:latin typeface="+mn-lt"/>
              </a:rPr>
              <a:t>.</a:t>
            </a: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endParaRPr lang="en-US" altLang="ja-JP" dirty="0">
              <a:latin typeface="+mn-lt"/>
            </a:endParaRP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за определение конкретных обязанностей и мероприятий по планированию, подготовке и управлению работой над инвентаризацией</a:t>
            </a:r>
            <a:r>
              <a:rPr lang="en-US" altLang="ja-JP" dirty="0">
                <a:latin typeface="+mn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18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76930541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US" sz="1600" dirty="0"/>
          </a:p>
          <a:p>
            <a:r>
              <a:rPr lang="ru-RU" sz="1600" dirty="0"/>
              <a:t>Эти презентационные материалы призваны разъяснить содержание Руководящих принципов МГЭИК от 2006 г.</a:t>
            </a:r>
            <a:r>
              <a:rPr lang="en-IE" sz="1600" dirty="0"/>
              <a:t>:</a:t>
            </a:r>
          </a:p>
          <a:p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основаны на презентациях (за исключением презентации по ОК / КК), представленных Группой технической поддержки Целевой группы по национальным кадастрам парниковых газов Межправительственной группы экспертов по изменению климата (ГТП ЦГИ МГЭИК) в рамках </a:t>
            </a:r>
            <a:r>
              <a:rPr lang="ru-RU" sz="1600" i="1" dirty="0"/>
              <a:t>Африканского регионального семинара по созданию устойчивых национальных систем по управлению кадастрами парниковых газов и использованию Руководящих принципов МГЭИК от 2006 года для национальных кадастров парниковых газов </a:t>
            </a:r>
            <a:r>
              <a:rPr lang="ru-RU" sz="1600" dirty="0"/>
              <a:t>(</a:t>
            </a:r>
            <a:r>
              <a:rPr lang="ru-RU" sz="1600" dirty="0" err="1"/>
              <a:t>Свакопмунд</a:t>
            </a:r>
            <a:r>
              <a:rPr lang="ru-RU" sz="1600" dirty="0"/>
              <a:t>, Намибия, 24-28 апреля 2017 г.)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не было объектом официального процесса обзора со стороны МГЭИК </a:t>
            </a:r>
            <a:r>
              <a:rPr lang="en-IE" sz="1600" dirty="0">
                <a:hlinkClick r:id="rId2"/>
              </a:rPr>
              <a:t>http://www.ipcc.ch/pdf/ipcc-principles/ipcc-principles-appendix-a-final.pdf</a:t>
            </a:r>
            <a:r>
              <a:rPr lang="en-IE" sz="1600" dirty="0"/>
              <a:t>; </a:t>
            </a:r>
            <a:r>
              <a:rPr lang="tg-Cyrl-TJ" sz="1600" dirty="0"/>
              <a:t>и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будут обновляться время от времени</a:t>
            </a:r>
            <a:r>
              <a:rPr lang="en-IE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54" y="5438401"/>
            <a:ext cx="7212291" cy="590097"/>
          </a:xfrm>
          <a:prstGeom prst="rect">
            <a:avLst/>
          </a:prstGeom>
        </p:spPr>
      </p:pic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67642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3990" y="93316"/>
            <a:ext cx="7918450" cy="88741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План ОК/КК</a:t>
            </a:r>
            <a:endParaRPr lang="en-GB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8784976" cy="4896544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План ОК/КК является фундаментальным элементом системы</a:t>
            </a: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План должен включать в себя график интервалов времени, зарезервированного для деятельности по ОК/КК</a:t>
            </a: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Ключевым компонентом плана ОК/КК является список требований к качеству данных</a:t>
            </a:r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(</a:t>
            </a:r>
            <a:r>
              <a:rPr lang="tg-Cyrl-TJ" altLang="ja-JP" dirty="0"/>
              <a:t>желательно измеримый</a:t>
            </a:r>
            <a:r>
              <a:rPr lang="en-US" altLang="ja-JP" dirty="0">
                <a:latin typeface="+mn-lt"/>
              </a:rPr>
              <a:t>)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эффективную практику согласования изменений в процедурах и ответной реакции на полученный опыт</a:t>
            </a:r>
            <a:endParaRPr lang="en-US" altLang="ja-JP" dirty="0">
              <a:latin typeface="+mn-lt"/>
            </a:endParaRP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1600" dirty="0"/>
              <a:t>Периодический пересмотр и обзор плана ОК/КК является важным элементом, стимулирующим непрерывное улучшение кадастра</a:t>
            </a:r>
            <a:r>
              <a:rPr lang="en-US" altLang="ja-JP" sz="1600" dirty="0">
                <a:latin typeface="+mn-lt"/>
              </a:rPr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Может оказаться полезным ссылаться на соответствующие стандарты и руководящие принципы, опубликованные прочими группами, вовлеченными в разработку инвентаризаций</a:t>
            </a:r>
            <a:r>
              <a:rPr lang="en-US" altLang="ja-JP" dirty="0">
                <a:latin typeface="+mn-lt"/>
              </a:rPr>
              <a:t>.</a:t>
            </a:r>
          </a:p>
          <a:p>
            <a:pPr marL="539750" lvl="1" indent="-269875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1600" dirty="0">
                <a:ea typeface="+mn-ea"/>
                <a:cs typeface="+mn-cs"/>
              </a:rPr>
              <a:t>К примеру, Международная организация по стандартизации (ISO) ввела спецификации для количественных показателей, мониторинга и отчетности по выбросам и поглощениям парниковых газов (ISO 14064) для организаций</a:t>
            </a:r>
            <a:r>
              <a:rPr lang="en-US" altLang="ja-JP" sz="1600" dirty="0">
                <a:ea typeface="+mn-ea"/>
                <a:cs typeface="+mn-cs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19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76547339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46" y="116632"/>
            <a:ext cx="8413750" cy="847725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Общие процедуры КК</a:t>
            </a:r>
            <a:endParaRPr lang="en-GB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946581"/>
            <a:ext cx="8496943" cy="474999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Общие процедуры КК включают в себя общие аспекты</a:t>
            </a:r>
            <a:r>
              <a:rPr lang="en-US" altLang="ja-JP" dirty="0"/>
              <a:t> </a:t>
            </a:r>
            <a:r>
              <a:rPr lang="tg-Cyrl-TJ" altLang="ja-JP" dirty="0"/>
              <a:t>проверки качества</a:t>
            </a:r>
            <a:r>
              <a:rPr lang="ru-RU" altLang="ja-JP" dirty="0"/>
              <a:t>, применимые ко всем инвентаризационным категориям источника/поглотителя:</a:t>
            </a:r>
            <a:endParaRPr lang="en-US" altLang="ja-JP" dirty="0">
              <a:latin typeface="+mn-lt"/>
            </a:endParaRP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Расчёты</a:t>
            </a: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Обработка данных</a:t>
            </a: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Полнота</a:t>
            </a: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Документирование</a:t>
            </a:r>
            <a:endParaRPr lang="en-US" altLang="ja-JP" dirty="0">
              <a:latin typeface="+mn-lt"/>
            </a:endParaRP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sz="1600" dirty="0"/>
              <a:t>В зависимости от количества данных, которые необходимо проверять для некоторых категорий источников, рекомендуется осуществлять, по возможности, автоматизированные проверки</a:t>
            </a:r>
            <a:endParaRPr lang="en-US" altLang="ja-JP" sz="400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sz="1600" dirty="0"/>
              <a:t>В тех случаях, когда оценки готовятся внешними консультантами или агентствами, составитель инвентаризации должен обеспечить</a:t>
            </a:r>
            <a:r>
              <a:rPr lang="en-US" altLang="ja-JP" sz="1600" dirty="0"/>
              <a:t>,</a:t>
            </a:r>
            <a:r>
              <a:rPr lang="ru-RU" altLang="ja-JP" sz="1600" dirty="0"/>
              <a:t> что </a:t>
            </a:r>
            <a:r>
              <a:rPr lang="en-US" altLang="ja-JP" sz="1600" dirty="0">
                <a:latin typeface="+mn-lt"/>
              </a:rPr>
              <a:t>: </a:t>
            </a:r>
          </a:p>
          <a:p>
            <a:pPr marL="539750" lvl="1" indent="-269875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1600" dirty="0">
                <a:ea typeface="+mn-ea"/>
                <a:cs typeface="+mn-cs"/>
              </a:rPr>
              <a:t>Консультанты / агентства осведомлены о процедурах контроля качества, и</a:t>
            </a:r>
            <a:endParaRPr lang="en-US" altLang="ja-JP" sz="1600" dirty="0">
              <a:ea typeface="+mn-ea"/>
              <a:cs typeface="+mn-cs"/>
            </a:endParaRPr>
          </a:p>
          <a:p>
            <a:pPr marL="539750" lvl="1" indent="-269875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1600" dirty="0">
                <a:ea typeface="+mn-ea"/>
                <a:cs typeface="+mn-cs"/>
              </a:rPr>
              <a:t>Эти процедуры выполняются и записываются</a:t>
            </a:r>
            <a:r>
              <a:rPr lang="en-US" altLang="ja-JP" sz="1600" dirty="0">
                <a:ea typeface="+mn-ea"/>
                <a:cs typeface="+mn-cs"/>
              </a:rPr>
              <a:t>.</a:t>
            </a:r>
          </a:p>
        </p:txBody>
      </p:sp>
      <p:sp>
        <p:nvSpPr>
          <p:cNvPr id="6" name="テキスト ボックス 3"/>
          <p:cNvSpPr txBox="1"/>
          <p:nvPr/>
        </p:nvSpPr>
        <p:spPr>
          <a:xfrm>
            <a:off x="3977902" y="1700808"/>
            <a:ext cx="4554538" cy="20621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rgbClr val="33339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kern="0" dirty="0">
                <a:solidFill>
                  <a:srgbClr val="FFFFFF"/>
                </a:solidFill>
                <a:ea typeface="MS PGothic" panose="020B0600070205080204" pitchFamily="34" charset="-128"/>
              </a:rPr>
              <a:t>См. Таблицу 6.1 в главе 6 Тома 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kern="0" dirty="0">
                <a:solidFill>
                  <a:srgbClr val="FFFFFF"/>
                </a:solidFill>
                <a:ea typeface="MS PGothic" panose="020B0600070205080204" pitchFamily="34" charset="-128"/>
              </a:rPr>
              <a:t>Проверки, предложенные в этой таблице, должны применяться независимо от типов данных, используемых для составления инвентаризационных оценок.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ja-JP" sz="1600" kern="0" dirty="0">
              <a:solidFill>
                <a:srgbClr val="FFFFFF"/>
              </a:solidFill>
              <a:ea typeface="MS PGothic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kern="0" dirty="0">
                <a:solidFill>
                  <a:srgbClr val="FFFFFF"/>
                </a:solidFill>
                <a:ea typeface="MS PGothic" panose="020B0600070205080204" pitchFamily="34" charset="-128"/>
              </a:rPr>
              <a:t>См. Также Приложение 6A.1 «Контрольные списки контроля качества» в Главе 6, Том 1.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/>
              </a:rPr>
              <a:t>20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1979712" y="6505575"/>
            <a:ext cx="5886351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771801" y="6261100"/>
            <a:ext cx="3600400" cy="23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53799250"/>
      </p:ext>
    </p:extLst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5170"/>
            <a:ext cx="7632848" cy="6233266"/>
          </a:xfrm>
          <a:prstGeom prst="rect">
            <a:avLst/>
          </a:prstGeom>
        </p:spPr>
      </p:pic>
      <p:sp>
        <p:nvSpPr>
          <p:cNvPr id="5" name="テキスト ボックス 2"/>
          <p:cNvSpPr txBox="1"/>
          <p:nvPr/>
        </p:nvSpPr>
        <p:spPr>
          <a:xfrm>
            <a:off x="5940152" y="58352"/>
            <a:ext cx="3141265" cy="9233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800" kern="0" dirty="0">
                <a:solidFill>
                  <a:srgbClr val="FFFFFF"/>
                </a:solidFill>
                <a:ea typeface="MS PGothic" panose="020B0600070205080204" pitchFamily="34" charset="-128"/>
              </a:rPr>
              <a:t>Для получения более подробной информации см. Том 1, Глава 6.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2190" y="648879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21</a:t>
            </a:r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1763688" y="6563367"/>
            <a:ext cx="6030367" cy="457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27784" y="6300961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60825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7" y="116632"/>
            <a:ext cx="8582025" cy="864046"/>
          </a:xfrm>
        </p:spPr>
        <p:txBody>
          <a:bodyPr/>
          <a:lstStyle/>
          <a:p>
            <a:pPr>
              <a:defRPr/>
            </a:pPr>
            <a:r>
              <a:rPr lang="ru-RU" altLang="ja-JP" dirty="0"/>
              <a:t>Процедуры КК для конкретных категорий</a:t>
            </a:r>
            <a:endParaRPr lang="en-GB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68952" cy="41783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tg-Cyrl-TJ" altLang="ja-JP" dirty="0"/>
              <a:t>Дополняют общие процедуры КК</a:t>
            </a: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Направлены на отдельные типы данных, использованных в методах для индивидуальных категорий источников или поглотителей</a:t>
            </a: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Процедуры для конкретных категорий применяются от случая к случаю и направлены</a:t>
            </a:r>
            <a:r>
              <a:rPr lang="en-US" altLang="ja-JP" dirty="0"/>
              <a:t> </a:t>
            </a:r>
            <a:r>
              <a:rPr lang="tg-Cyrl-TJ" altLang="ja-JP" dirty="0"/>
              <a:t>на</a:t>
            </a:r>
            <a:r>
              <a:rPr lang="en-US" altLang="ja-JP" dirty="0">
                <a:latin typeface="+mn-lt"/>
              </a:rPr>
              <a:t>:</a:t>
            </a: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tg-Cyrl-TJ" altLang="ja-JP" dirty="0"/>
              <a:t>Ключевые категории</a:t>
            </a:r>
            <a:endParaRPr lang="en-US" altLang="ja-JP" dirty="0">
              <a:latin typeface="+mn-lt"/>
            </a:endParaRP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Категории, для которых имели место пересмотры методологий или данных</a:t>
            </a:r>
            <a:endParaRPr lang="en-US" altLang="ja-JP" dirty="0">
              <a:latin typeface="+mn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1046" y="5123894"/>
            <a:ext cx="680878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1" lang="ru-RU" altLang="ja-JP" sz="1800" dirty="0">
                <a:solidFill>
                  <a:srgbClr val="FFFFFF"/>
                </a:solidFill>
                <a:ea typeface="MS PGothic" panose="020B0600070205080204" pitchFamily="34" charset="-128"/>
              </a:rPr>
              <a:t>См. Также Приложение 6A.1 «Контрольные списки контроля качества» в Главе 6, Тома 1.</a:t>
            </a:r>
            <a:endParaRPr kumimoji="1" lang="ja-JP" altLang="en-US" sz="1800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22</a:t>
            </a:r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274092" y="6484937"/>
            <a:ext cx="5610276" cy="1299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63222187"/>
      </p:ext>
    </p:extLst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829" y="116632"/>
            <a:ext cx="8448675" cy="864046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Процедуры ОК</a:t>
            </a:r>
            <a:endParaRPr lang="en-GB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76" y="1266825"/>
            <a:ext cx="7837364" cy="450373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Обеспечение качества включает в себя деятельность, выходящую за рамки фактического составления инвентаризации, предпочтительно, выполняемая сторонними рецензентами, которые не имеют прямого отношения к составителю национальных инвентаризаций</a:t>
            </a: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tabLst>
                <a:tab pos="539750" algn="l"/>
              </a:tabLst>
              <a:defRPr/>
            </a:pPr>
            <a:r>
              <a:rPr lang="tg-Cyrl-TJ" altLang="ja-JP" dirty="0"/>
              <a:t>Экспертная рецензия</a:t>
            </a: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tabLst>
                <a:tab pos="539750" algn="l"/>
              </a:tabLst>
              <a:defRPr/>
            </a:pPr>
            <a:r>
              <a:rPr lang="tg-Cyrl-TJ" altLang="ja-JP" dirty="0"/>
              <a:t>Аудиты</a:t>
            </a: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tg-Cyrl-TJ" altLang="ja-JP" dirty="0"/>
              <a:t>Приоритет должен быть отдан </a:t>
            </a:r>
            <a:r>
              <a:rPr lang="en-US" altLang="ja-JP" dirty="0">
                <a:latin typeface="+mn-lt"/>
              </a:rPr>
              <a:t>:</a:t>
            </a:r>
          </a:p>
          <a:p>
            <a:pPr marL="539750" lvl="1" indent="-269875">
              <a:lnSpc>
                <a:spcPct val="130000"/>
              </a:lnSpc>
              <a:spcBef>
                <a:spcPts val="0"/>
              </a:spcBef>
              <a:buFontTx/>
              <a:buChar char="-"/>
              <a:tabLst>
                <a:tab pos="539750" algn="l"/>
              </a:tabLst>
              <a:defRPr/>
            </a:pPr>
            <a:r>
              <a:rPr lang="ru-RU" altLang="ja-JP" dirty="0">
                <a:ea typeface="+mn-ea"/>
                <a:cs typeface="+mn-cs"/>
              </a:rPr>
              <a:t>Ключевым категориям</a:t>
            </a:r>
          </a:p>
          <a:p>
            <a:pPr marL="539750" lvl="1" indent="-269875">
              <a:lnSpc>
                <a:spcPct val="130000"/>
              </a:lnSpc>
              <a:spcBef>
                <a:spcPts val="0"/>
              </a:spcBef>
              <a:buFontTx/>
              <a:buChar char="-"/>
              <a:tabLst>
                <a:tab pos="539750" algn="l"/>
              </a:tabLst>
              <a:defRPr/>
            </a:pPr>
            <a:r>
              <a:rPr lang="ru-RU" altLang="ja-JP" dirty="0">
                <a:ea typeface="+mn-ea"/>
                <a:cs typeface="+mn-cs"/>
              </a:rPr>
              <a:t>Категориям, в рамках которых имели место существенные изменения, касающиеся методов или данных</a:t>
            </a:r>
            <a:endParaRPr lang="en-US" altLang="ja-JP" dirty="0"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23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87549996"/>
      </p:ext>
    </p:extLst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2" y="44674"/>
            <a:ext cx="8528050" cy="1008062"/>
          </a:xfrm>
        </p:spPr>
        <p:txBody>
          <a:bodyPr/>
          <a:lstStyle/>
          <a:p>
            <a:pPr>
              <a:defRPr/>
            </a:pPr>
            <a:r>
              <a:rPr lang="ru-RU" altLang="ja-JP" dirty="0"/>
              <a:t>ОК / КК и оценки неопределенностей</a:t>
            </a:r>
            <a:endParaRPr lang="en-GB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327151"/>
            <a:ext cx="7920880" cy="455012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Предоставляет ценную обратную связь друг другу о критических компонентах инвентаризационных оценок и источниках данных, которые</a:t>
            </a:r>
            <a:r>
              <a:rPr lang="en-US" altLang="ja-JP" dirty="0">
                <a:latin typeface="+mn-lt"/>
              </a:rPr>
              <a:t>:</a:t>
            </a:r>
          </a:p>
          <a:p>
            <a:pPr marL="446088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Влияют на уровень неопределенности и качество инвентаризации</a:t>
            </a:r>
            <a:endParaRPr lang="en-US" altLang="ja-JP" dirty="0">
              <a:latin typeface="+mn-lt"/>
            </a:endParaRPr>
          </a:p>
          <a:p>
            <a:pPr marL="446088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и поэтому должны быть объектом первостепенного внимания при работах над улучшением кадастра</a:t>
            </a:r>
            <a:endParaRPr lang="en-US" altLang="ja-JP" dirty="0"/>
          </a:p>
          <a:p>
            <a:pPr marL="176213" indent="0"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Анализ неопределенности может дать представление о</a:t>
            </a:r>
            <a:r>
              <a:rPr lang="en-US" altLang="ja-JP" dirty="0">
                <a:latin typeface="+mn-lt"/>
              </a:rPr>
              <a:t>:</a:t>
            </a:r>
          </a:p>
          <a:p>
            <a:pPr marL="446088" lvl="1" indent="-269875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tg-Cyrl-TJ" altLang="ja-JP" dirty="0">
                <a:ea typeface="+mn-ea"/>
                <a:cs typeface="+mn-cs"/>
              </a:rPr>
              <a:t>Слабых местах вычислений</a:t>
            </a:r>
            <a:endParaRPr lang="en-US" altLang="ja-JP" dirty="0">
              <a:ea typeface="+mn-ea"/>
              <a:cs typeface="+mn-cs"/>
            </a:endParaRPr>
          </a:p>
          <a:p>
            <a:pPr marL="446088" lvl="1" indent="-269875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>
                <a:ea typeface="+mn-ea"/>
                <a:cs typeface="+mn-cs"/>
              </a:rPr>
              <a:t>Чувствительности оценки для разных значений</a:t>
            </a:r>
            <a:endParaRPr lang="en-US" altLang="ja-JP" dirty="0">
              <a:ea typeface="+mn-ea"/>
              <a:cs typeface="+mn-cs"/>
            </a:endParaRPr>
          </a:p>
          <a:p>
            <a:pPr marL="446088" lvl="1" indent="-269875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>
                <a:ea typeface="+mn-ea"/>
                <a:cs typeface="+mn-cs"/>
              </a:rPr>
              <a:t>Выявлении основных вкладов в неопределенность</a:t>
            </a:r>
            <a:endParaRPr lang="en-US" altLang="ja-JP" dirty="0"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24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5714524"/>
      </p:ext>
    </p:extLst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44624"/>
            <a:ext cx="8315325" cy="100806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Проверка достоверности</a:t>
            </a:r>
            <a:endParaRPr lang="en-GB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7920880" cy="36798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Деятельность по проверке достоверности даёт странам информацию по улучшениям их инвентаризации</a:t>
            </a: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en-US" altLang="ja-JP" dirty="0">
              <a:latin typeface="+mn-lt"/>
            </a:endParaRP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tg-Cyrl-TJ" altLang="ja-JP" dirty="0"/>
              <a:t>Сравнение национальных оценок</a:t>
            </a:r>
            <a:endParaRPr lang="en-US" altLang="ja-JP" dirty="0">
              <a:latin typeface="+mn-lt"/>
            </a:endParaRPr>
          </a:p>
          <a:p>
            <a:pPr lvl="2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/>
              <a:t>Применение различных методов (уровней)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/>
              <a:t>Сравнение с независимо составленными оценками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/>
              <a:t>Сравнение показателей интенсивности между странами</a:t>
            </a:r>
            <a:endParaRPr lang="en-US" altLang="ja-JP" dirty="0">
              <a:latin typeface="+mn-lt"/>
            </a:endParaRPr>
          </a:p>
          <a:p>
            <a:pPr lvl="2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ja-JP" dirty="0">
              <a:latin typeface="+mn-lt"/>
            </a:endParaRPr>
          </a:p>
          <a:p>
            <a:pPr marL="539750" lvl="1" indent="-269875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tg-Cyrl-TJ" dirty="0"/>
              <a:t>Сравнение с атмосферными измерениями</a:t>
            </a:r>
            <a:endParaRPr lang="en-US" altLang="ja-JP" dirty="0"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25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4"/>
            <a:ext cx="5742335" cy="352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91628302"/>
      </p:ext>
    </p:extLst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265" y="44624"/>
            <a:ext cx="8152135" cy="864096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Документация, Архивация и Отчетность</a:t>
            </a:r>
            <a:endParaRPr lang="en-GB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339" y="1280120"/>
            <a:ext cx="7896101" cy="430912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Эффективная практика заключается в документировании и архивации всей информации, имеющей отношение к планированию, подготовке и управлению деятельности по инвентаризации</a:t>
            </a:r>
            <a:endParaRPr lang="en-US" altLang="ja-JP" dirty="0">
              <a:latin typeface="+mn-lt"/>
            </a:endParaRP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dirty="0"/>
              <a:t>Учёт процедур ОК / КК является важной информацией, позволяющей постоянно улучшать оценки инвентаризации</a:t>
            </a:r>
            <a:r>
              <a:rPr lang="en-US" altLang="ja-JP" dirty="0">
                <a:latin typeface="+mn-lt"/>
              </a:rPr>
              <a:t>.</a:t>
            </a:r>
          </a:p>
          <a:p>
            <a:pPr marL="539750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endParaRPr lang="en-US" altLang="ja-JP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ja-JP" dirty="0"/>
              <a:t>Эффективная практика заключается в составлении краткого отчета об осуществленной деятельности по ОК/КК и основных выводах в качестве дополнения к национальной инвентаризации каждой страны</a:t>
            </a:r>
            <a:endParaRPr lang="en-US" altLang="ja-JP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26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43671402"/>
      </p:ext>
    </p:extLst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3990" y="44624"/>
            <a:ext cx="7918450" cy="864047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Ресурсы</a:t>
            </a:r>
            <a:endParaRPr lang="en-GB" altLang="ja-JP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tg-Cyrl-TJ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Сколько требуется</a:t>
            </a:r>
            <a:r>
              <a:rPr lang="en-GB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?</a:t>
            </a:r>
          </a:p>
          <a:p>
            <a:pPr>
              <a:lnSpc>
                <a:spcPct val="130000"/>
              </a:lnSpc>
            </a:pP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Что можно выполнить в случае с крайне ограниченным бюджетом</a:t>
            </a:r>
            <a:r>
              <a:rPr lang="en-GB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?</a:t>
            </a:r>
          </a:p>
          <a:p>
            <a:pPr>
              <a:lnSpc>
                <a:spcPct val="130000"/>
              </a:lnSpc>
            </a:pP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Как можно реализовать более 2000 страниц Руководящих принципов  2006 года с минимальными ресурсами, малым количеством опытных лиц и скудным бюджетом</a:t>
            </a:r>
            <a:r>
              <a:rPr lang="en-GB" altLang="ja-JP" dirty="0">
                <a:latin typeface="Arial" panose="020B0604020202020204" pitchFamily="34" charset="0"/>
                <a:ea typeface="MS PGothic" panose="020B0600070205080204" pitchFamily="34" charset="-128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27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835696" y="6505575"/>
            <a:ext cx="6030367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65400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7918450" cy="864046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Если ресурсы ограничены</a:t>
            </a:r>
            <a:r>
              <a:rPr lang="en-GB" altLang="ja-JP" dirty="0"/>
              <a:t>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670"/>
            <a:ext cx="8640960" cy="496860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ja-JP" sz="2000" dirty="0">
                <a:latin typeface="Arial" panose="020B0604020202020204" pitchFamily="34" charset="0"/>
                <a:ea typeface="MS PGothic" panose="020B0600070205080204" pitchFamily="34" charset="-128"/>
              </a:rPr>
              <a:t>Примерно 15-20 категорий составляют 95% выбросов</a:t>
            </a:r>
            <a:endParaRPr lang="en-GB" altLang="ja-JP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sz="2000" dirty="0">
                <a:latin typeface="Arial" panose="020B0604020202020204" pitchFamily="34" charset="0"/>
                <a:ea typeface="MS PGothic" panose="020B0600070205080204" pitchFamily="34" charset="-128"/>
              </a:rPr>
              <a:t>Определите их и сконцентрируйте ресурсы на них (Анализ ключевых категорий</a:t>
            </a:r>
            <a:r>
              <a:rPr lang="en-GB" altLang="ja-JP" sz="2000" dirty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  <a:p>
            <a:pPr marL="539750">
              <a:lnSpc>
                <a:spcPct val="130000"/>
              </a:lnSpc>
              <a:buFontTx/>
              <a:buChar char="-"/>
            </a:pPr>
            <a:endParaRPr lang="en-GB" altLang="ja-JP" sz="5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sz="2000" dirty="0">
                <a:latin typeface="Arial" panose="020B0604020202020204" pitchFamily="34" charset="0"/>
                <a:ea typeface="MS PGothic" panose="020B0600070205080204" pitchFamily="34" charset="-128"/>
              </a:rPr>
              <a:t>Использовать методы «Уровня 1» для других источников</a:t>
            </a:r>
            <a:endParaRPr lang="en-GB" altLang="ja-JP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39750">
              <a:lnSpc>
                <a:spcPct val="130000"/>
              </a:lnSpc>
              <a:buFontTx/>
              <a:buChar char="-"/>
            </a:pPr>
            <a:endParaRPr lang="en-GB" altLang="ja-JP" sz="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sz="2000" dirty="0">
                <a:latin typeface="Arial" panose="020B0604020202020204" pitchFamily="34" charset="0"/>
                <a:ea typeface="MS PGothic" panose="020B0600070205080204" pitchFamily="34" charset="-128"/>
              </a:rPr>
              <a:t>Основное усилие - сбор данных о деятельности - используйте значения по умолчанию для коэффициентов выбросов.</a:t>
            </a:r>
            <a:endParaRPr lang="en-GB" altLang="ja-JP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539750">
              <a:lnSpc>
                <a:spcPct val="130000"/>
              </a:lnSpc>
              <a:buFontTx/>
              <a:buChar char="-"/>
            </a:pPr>
            <a:endParaRPr lang="en-GB" altLang="ja-JP" sz="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sz="2000" dirty="0">
                <a:latin typeface="Arial" panose="020B0604020202020204" pitchFamily="34" charset="0"/>
                <a:ea typeface="MS PGothic" panose="020B0600070205080204" pitchFamily="34" charset="-128"/>
              </a:rPr>
              <a:t>Обратитесь к уже собранной национальной статистике, сотрудничайте в сборе новых данных</a:t>
            </a:r>
            <a:endParaRPr lang="en-US" altLang="ja-JP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endParaRPr lang="en-GB" altLang="ja-JP" sz="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lnSpc>
                <a:spcPct val="130000"/>
              </a:lnSpc>
            </a:pPr>
            <a:r>
              <a:rPr lang="ru-RU" altLang="ja-JP" sz="2000" dirty="0">
                <a:latin typeface="Arial" panose="020B0604020202020204" pitchFamily="34" charset="0"/>
                <a:ea typeface="MS PGothic" panose="020B0600070205080204" pitchFamily="34" charset="-128"/>
              </a:rPr>
              <a:t>Можно использовать международные источники данных (МЭА, ФАО, ИКАО и т.д.)</a:t>
            </a:r>
            <a:endParaRPr lang="en-GB" altLang="ja-JP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28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4"/>
            <a:ext cx="5526311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4013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IE" sz="1600" dirty="0"/>
          </a:p>
          <a:p>
            <a:endParaRPr lang="en-IE" sz="1600" dirty="0"/>
          </a:p>
          <a:p>
            <a:r>
              <a:rPr lang="ru-RU" sz="1600" dirty="0"/>
              <a:t>Если вы желаете использовать эти материалы для презентации тем или иным образом (например, использовать некоторые или все эти слайды в своей презентации в ходе какого-нибудь семинаре), просьба, сообщить об этом ГТП ЦГИ посредством</a:t>
            </a:r>
            <a:r>
              <a:rPr lang="en-IE" sz="1600" dirty="0"/>
              <a:t> </a:t>
            </a:r>
            <a:r>
              <a:rPr lang="en-IE" sz="1600" dirty="0">
                <a:hlinkClick r:id="rId2"/>
              </a:rPr>
              <a:t>http://www.ipcc-nggip.iges.or.jp/mail</a:t>
            </a:r>
            <a:r>
              <a:rPr lang="en-IE" sz="1600" dirty="0"/>
              <a:t>. </a:t>
            </a:r>
            <a:r>
              <a:rPr lang="ru-RU" sz="1600" dirty="0"/>
              <a:t>Также ознакомьтесь с примечаниями, размещенными на следующих сайтах</a:t>
            </a:r>
            <a:r>
              <a:rPr lang="en-IE" sz="1600" dirty="0"/>
              <a:t>.</a:t>
            </a:r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Авторское право</a:t>
            </a:r>
            <a:r>
              <a:rPr lang="en-IE" sz="1600" dirty="0"/>
              <a:t>: </a:t>
            </a:r>
            <a:r>
              <a:rPr lang="en-IE" sz="1600" dirty="0">
                <a:hlinkClick r:id="rId3"/>
              </a:rPr>
              <a:t>http://www.ipcc.ch/home_copyright.shtml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Отказ от ответственности</a:t>
            </a:r>
            <a:r>
              <a:rPr lang="en-IE" sz="1600" dirty="0"/>
              <a:t>: </a:t>
            </a:r>
            <a:r>
              <a:rPr lang="en-IE" sz="1600" dirty="0">
                <a:hlinkClick r:id="rId4"/>
              </a:rPr>
              <a:t>http://www.ipcc.ch/home_disclaimer.shtml</a:t>
            </a:r>
            <a:endParaRPr lang="en-IE" sz="1600" dirty="0"/>
          </a:p>
          <a:p>
            <a:r>
              <a:rPr lang="ru-RU" sz="1600" dirty="0"/>
              <a:t>КГЭ признает вклад ГТП ЦГИ МГЭИК и выражает им свою признательность</a:t>
            </a:r>
            <a:r>
              <a:rPr lang="en-US" sz="1600" dirty="0"/>
              <a:t>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5854" y="5316163"/>
            <a:ext cx="7212291" cy="590097"/>
          </a:xfrm>
          <a:prstGeom prst="rect">
            <a:avLst/>
          </a:prstGeom>
        </p:spPr>
      </p:pic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3526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6304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8362"/>
            <a:ext cx="7918450" cy="768350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Резюме</a:t>
            </a:r>
            <a:endParaRPr lang="en-GB" altLang="ja-JP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34145" y="852240"/>
            <a:ext cx="8539161" cy="4896544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Инвентаризации должны быть достоверными и правдоподобными: они должны быть высокого качества</a:t>
            </a:r>
            <a:r>
              <a:rPr lang="en-GB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Эффективная практика помогает разрабатывать качественные инвентаризации</a:t>
            </a:r>
            <a:r>
              <a:rPr lang="en-GB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Помните об индикаторах качества «Прозрачность - Полнота -Согласованность- Сопоставимость - Точность».</a:t>
            </a: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ОК / КК и проверка достоверности должны быть неотъемлемой частью процесса инвентаризации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tg-Cyrl-TJ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Стремитесь достичь баланса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g-Cyrl-TJ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в отношении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tg-Cyrl-TJ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требований КК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539750">
              <a:lnSpc>
                <a:spcPct val="130000"/>
              </a:lnSpc>
              <a:buFontTx/>
              <a:buChar char="-"/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требований к своевременности и экономической эффективности</a:t>
            </a:r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Первоначальное планирование и надлежащий менеджмент имеет важное значение.</a:t>
            </a:r>
          </a:p>
          <a:p>
            <a:pPr>
              <a:lnSpc>
                <a:spcPct val="130000"/>
              </a:lnSpc>
            </a:pPr>
            <a:r>
              <a:rPr lang="ru-RU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Ограниченные ресурсы не являются препятствием для составления инвентаризации парниковых газов.</a:t>
            </a: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GB" altLang="ja-JP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29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4"/>
            <a:ext cx="5742335" cy="3118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60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g-Cyrl-TJ" sz="4000" dirty="0">
                <a:ea typeface="ＭＳ Ｐゴシック" pitchFamily="34" charset="-128"/>
              </a:rPr>
              <a:t>Благодарю за внимание!</a:t>
            </a:r>
            <a:endParaRPr lang="en-US" sz="3600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123728" y="6505574"/>
            <a:ext cx="5742335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g-Cyrl-TJ" altLang="en-US" sz="1200" b="1" i="0" dirty="0"/>
              <a:t>Консультативная группа экспертов (КГЭ)</a:t>
            </a:r>
            <a:endParaRPr lang="de-DE" altLang="en-US" sz="1200" b="1" i="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7056" y="260648"/>
            <a:ext cx="7918450" cy="504056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Чего мы хотим?</a:t>
            </a:r>
            <a:endParaRPr lang="en-GB" altLang="ja-JP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77057" y="1268761"/>
            <a:ext cx="7918450" cy="4536504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ru-RU" altLang="ja-JP" dirty="0">
                <a:latin typeface="+mj-lt"/>
              </a:rPr>
              <a:t>В целом: качественная инвентаризация антропогенных выбросов и абсорбции парниковых газов, которая убедительна</a:t>
            </a:r>
            <a:r>
              <a:rPr lang="en-GB" altLang="ja-JP" dirty="0">
                <a:latin typeface="+mj-lt"/>
              </a:rPr>
              <a:t> </a:t>
            </a:r>
            <a:r>
              <a:rPr lang="ru-RU" altLang="ja-JP" dirty="0">
                <a:latin typeface="+mj-lt"/>
              </a:rPr>
              <a:t>и заслуживает доверия</a:t>
            </a:r>
            <a:endParaRPr lang="en-GB" altLang="ja-JP" dirty="0">
              <a:latin typeface="+mj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endParaRPr lang="en-GB" altLang="ja-JP" dirty="0">
              <a:latin typeface="+mj-lt"/>
            </a:endParaRPr>
          </a:p>
          <a:p>
            <a:pPr>
              <a:lnSpc>
                <a:spcPct val="130000"/>
              </a:lnSpc>
              <a:defRPr/>
            </a:pPr>
            <a:r>
              <a:rPr lang="tg-Cyrl-TJ" altLang="ja-JP" dirty="0">
                <a:latin typeface="+mj-lt"/>
              </a:rPr>
              <a:t>Индикаторы качества </a:t>
            </a:r>
            <a:r>
              <a:rPr lang="en-GB" altLang="ja-JP" dirty="0">
                <a:latin typeface="+mj-lt"/>
              </a:rPr>
              <a:t>: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ja-JP" dirty="0">
                <a:latin typeface="+mj-lt"/>
              </a:rPr>
              <a:t>Прозрачность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ja-JP" dirty="0">
                <a:latin typeface="+mj-lt"/>
              </a:rPr>
              <a:t>Полнота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ja-JP" dirty="0">
                <a:latin typeface="+mj-lt"/>
              </a:rPr>
              <a:t>Согласованность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ja-JP" dirty="0">
                <a:latin typeface="+mj-lt"/>
              </a:rPr>
              <a:t>Сопоставимость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ja-JP" dirty="0">
                <a:latin typeface="+mj-lt"/>
              </a:rPr>
              <a:t>Точность</a:t>
            </a:r>
            <a:endParaRPr lang="en-GB" altLang="ja-JP" dirty="0"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750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3990" y="260648"/>
            <a:ext cx="7918450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zh-CN" dirty="0"/>
              <a:t>Прозрачность</a:t>
            </a:r>
            <a:endParaRPr lang="en-GB" altLang="zh-CN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2735" y="913634"/>
            <a:ext cx="8640959" cy="4900613"/>
          </a:xfrm>
        </p:spPr>
        <p:txBody>
          <a:bodyPr/>
          <a:lstStyle/>
          <a:p>
            <a:pPr algn="just">
              <a:lnSpc>
                <a:spcPct val="130000"/>
              </a:lnSpc>
              <a:defRPr/>
            </a:pPr>
            <a:r>
              <a:rPr lang="ru-RU" altLang="zh-CN" dirty="0">
                <a:ea typeface="SimSun" pitchFamily="2" charset="-122"/>
              </a:rPr>
              <a:t>Существует достаточная и четкая документация, позволяющая отдельным лицам или группам, не являющимся составителями инвентаризаций, понять, как инвентаризация была составлена, и убедиться, что она соответствует требованиям </a:t>
            </a:r>
            <a:r>
              <a:rPr lang="ru-RU" altLang="zh-CN" i="1" dirty="0">
                <a:ea typeface="SimSun" pitchFamily="2" charset="-122"/>
              </a:rPr>
              <a:t>эффективной практики </a:t>
            </a:r>
            <a:r>
              <a:rPr lang="ru-RU" altLang="zh-CN" dirty="0">
                <a:ea typeface="SimSun" pitchFamily="2" charset="-122"/>
              </a:rPr>
              <a:t>для национальных инвентаризаций выбросов парниковых газов.</a:t>
            </a:r>
            <a:endParaRPr lang="en-GB" altLang="zh-CN" dirty="0">
              <a:latin typeface="+mn-lt"/>
              <a:ea typeface="SimSun" pitchFamily="2" charset="-122"/>
            </a:endParaRPr>
          </a:p>
          <a:p>
            <a:pPr>
              <a:lnSpc>
                <a:spcPct val="130000"/>
              </a:lnSpc>
              <a:defRPr/>
            </a:pPr>
            <a:endParaRPr lang="en-GB" altLang="zh-CN" i="1" u="sng" dirty="0">
              <a:solidFill>
                <a:schemeClr val="tx2">
                  <a:lumMod val="75000"/>
                </a:schemeClr>
              </a:solidFill>
              <a:ea typeface="SimSun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zh-CN" b="1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Соответствующие главы в Руководящих принципах МГЭИК 2006 года</a:t>
            </a:r>
            <a:endParaRPr lang="en-GB" altLang="zh-CN" b="1" i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zh-CN" dirty="0">
                <a:ea typeface="SimSun" pitchFamily="2" charset="-122"/>
              </a:rPr>
              <a:t>Глава 8, Руководство по отчетности и таблицы, Том 1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zh-CN" dirty="0">
                <a:ea typeface="SimSun" pitchFamily="2" charset="-122"/>
              </a:rPr>
              <a:t>Глава 6, ОК / КК и проверка достоверности, Том 1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zh-CN" dirty="0">
                <a:ea typeface="SimSun" pitchFamily="2" charset="-122"/>
              </a:rPr>
              <a:t>Соответствующие главы (отраслевое руководство), Том 2 Том, 3 Том 4 и Том 5</a:t>
            </a:r>
            <a:endParaRPr lang="en-GB" altLang="zh-CN" dirty="0">
              <a:latin typeface="+mn-lt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835696" y="6505575"/>
            <a:ext cx="6030367" cy="1349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11236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" y="44624"/>
            <a:ext cx="7918450" cy="10080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zh-CN" dirty="0"/>
              <a:t>Полнота</a:t>
            </a:r>
            <a:endParaRPr lang="en-GB" altLang="zh-CN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686"/>
            <a:ext cx="8712968" cy="4525963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ru-RU" altLang="zh-CN" dirty="0">
                <a:ea typeface="SimSun" pitchFamily="2" charset="-122"/>
              </a:rPr>
              <a:t>Оценки приводятся для всех соответствующих категорий источников и поглотителей, а также газов. Географические зоны в рамках национальной инвентаризации парниковых газов рекомендуются к использованию в рамках Руководящих принципов. Там, где элементы отсутствуют, их отсутствие должно быть четко задокументировано вместе с обоснованием исключения.</a:t>
            </a:r>
            <a:endParaRPr lang="en-GB" altLang="zh-CN" dirty="0">
              <a:latin typeface="+mn-lt"/>
              <a:ea typeface="SimSun" pitchFamily="2" charset="-122"/>
            </a:endParaRPr>
          </a:p>
          <a:p>
            <a:pPr>
              <a:lnSpc>
                <a:spcPct val="130000"/>
              </a:lnSpc>
              <a:defRPr/>
            </a:pPr>
            <a:endParaRPr lang="en-GB" altLang="zh-CN" i="1" u="sng" dirty="0">
              <a:solidFill>
                <a:srgbClr val="C00000"/>
              </a:solidFill>
              <a:ea typeface="SimSun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zh-CN" b="1" i="1" u="sng" dirty="0">
                <a:solidFill>
                  <a:schemeClr val="tx2"/>
                </a:solidFill>
              </a:rPr>
              <a:t>Соответствующие главы в Руководящих принципах МГЭИК 2006 года</a:t>
            </a:r>
            <a:endParaRPr lang="en-GB" altLang="zh-CN" b="1" i="1" u="sng" dirty="0">
              <a:solidFill>
                <a:schemeClr val="tx2"/>
              </a:solidFill>
            </a:endParaRP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zh-CN" dirty="0">
                <a:ea typeface="SimSun" pitchFamily="2" charset="-122"/>
              </a:rPr>
              <a:t>Глава 8, Руководство по отчетности и таблицы, Том 1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zh-CN" dirty="0">
                <a:ea typeface="SimSun" pitchFamily="2" charset="-122"/>
              </a:rPr>
              <a:t>Соответствующие главы (отраслевое руководство), Том 2 Том, 3 Том 4 и Том 5</a:t>
            </a:r>
            <a:endParaRPr lang="en-GB" altLang="zh-CN" dirty="0">
              <a:ea typeface="SimSun" pitchFamily="2" charset="-122"/>
            </a:endParaRPr>
          </a:p>
          <a:p>
            <a:pPr indent="0">
              <a:lnSpc>
                <a:spcPct val="130000"/>
              </a:lnSpc>
              <a:buNone/>
              <a:defRPr/>
            </a:pPr>
            <a:endParaRPr lang="en-GB" altLang="zh-CN" dirty="0">
              <a:latin typeface="+mn-lt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789939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2" y="44624"/>
            <a:ext cx="7918450" cy="10080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zh-CN" dirty="0"/>
              <a:t>Согласованность</a:t>
            </a:r>
            <a:endParaRPr lang="en-GB" altLang="zh-CN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712968" cy="5032375"/>
          </a:xfrm>
        </p:spPr>
        <p:txBody>
          <a:bodyPr/>
          <a:lstStyle/>
          <a:p>
            <a:pPr algn="just">
              <a:lnSpc>
                <a:spcPct val="130000"/>
              </a:lnSpc>
              <a:defRPr/>
            </a:pPr>
            <a:r>
              <a:rPr lang="ru-RU" altLang="zh-CN" dirty="0">
                <a:ea typeface="SimSun" pitchFamily="2" charset="-122"/>
              </a:rPr>
              <a:t>Оценки для разных лет инвентаризации, газов и категорий сделаны таким образом, чтобы различия в результатах между годами и категориями отражали реальные различия в выбросах. Годовые тенденции инвентаризации, насколько это возможно, должны рассчитываться с использованием одного и того же метода и источников данных во все годы и должны отражать реальные годовые колебания выбросов или абсорбции, и не подвергаться изменениям, вызванным методологическими различиями.</a:t>
            </a:r>
            <a:endParaRPr lang="en-US" altLang="zh-CN" dirty="0">
              <a:ea typeface="SimSun" pitchFamily="2" charset="-122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endParaRPr lang="en-GB" altLang="zh-CN" i="1" u="sng" dirty="0">
              <a:solidFill>
                <a:srgbClr val="C00000"/>
              </a:solidFill>
              <a:ea typeface="SimSun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zh-CN" b="1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Соответствующие главы в Руководящих принципах МГЭИК 2006 года</a:t>
            </a:r>
            <a:endParaRPr lang="en-GB" altLang="zh-CN" b="1" i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tg-Cyrl-TJ" altLang="zh-CN" dirty="0">
                <a:ea typeface="SimSun" pitchFamily="2" charset="-122"/>
              </a:rPr>
              <a:t>Глава 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en-GB" altLang="zh-CN" dirty="0">
                <a:latin typeface="+mn-lt"/>
                <a:ea typeface="SimSun" pitchFamily="2" charset="-122"/>
              </a:rPr>
              <a:t>2: </a:t>
            </a:r>
            <a:r>
              <a:rPr lang="tg-Cyrl-TJ" altLang="zh-CN" dirty="0">
                <a:ea typeface="SimSun" pitchFamily="2" charset="-122"/>
              </a:rPr>
              <a:t>Подходы к сбору данных</a:t>
            </a:r>
            <a:r>
              <a:rPr lang="en-GB" altLang="zh-CN" dirty="0">
                <a:latin typeface="+mn-lt"/>
                <a:ea typeface="SimSun" pitchFamily="2" charset="-122"/>
              </a:rPr>
              <a:t>, </a:t>
            </a:r>
            <a:r>
              <a:rPr lang="tg-Cyrl-TJ" altLang="zh-CN" dirty="0">
                <a:ea typeface="SimSun" pitchFamily="2" charset="-122"/>
              </a:rPr>
              <a:t>Том 1</a:t>
            </a:r>
            <a:endParaRPr lang="en-US" altLang="zh-CN" dirty="0">
              <a:ea typeface="SimSun" pitchFamily="2" charset="-122"/>
            </a:endParaRP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tg-Cyrl-TJ" altLang="zh-CN" dirty="0">
                <a:ea typeface="SimSun" pitchFamily="2" charset="-122"/>
              </a:rPr>
              <a:t>Глава 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en-GB" altLang="zh-CN" dirty="0">
                <a:latin typeface="+mn-lt"/>
                <a:ea typeface="SimSun" pitchFamily="2" charset="-122"/>
              </a:rPr>
              <a:t>4: </a:t>
            </a:r>
            <a:r>
              <a:rPr lang="ru-RU" altLang="zh-CN" dirty="0">
                <a:ea typeface="SimSun" pitchFamily="2" charset="-122"/>
              </a:rPr>
              <a:t>Методологический выбор и определение ключевых категорий</a:t>
            </a:r>
            <a:r>
              <a:rPr lang="en-GB" altLang="zh-CN" dirty="0">
                <a:latin typeface="+mn-lt"/>
                <a:ea typeface="SimSun" pitchFamily="2" charset="-122"/>
              </a:rPr>
              <a:t>, </a:t>
            </a:r>
            <a:r>
              <a:rPr lang="tg-Cyrl-TJ" altLang="zh-CN" dirty="0">
                <a:ea typeface="SimSun" pitchFamily="2" charset="-122"/>
              </a:rPr>
              <a:t>Том 1</a:t>
            </a:r>
            <a:endParaRPr lang="en-GB" altLang="zh-CN" dirty="0">
              <a:latin typeface="+mn-lt"/>
              <a:ea typeface="SimSun" pitchFamily="2" charset="-122"/>
            </a:endParaRP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tg-Cyrl-TJ" altLang="zh-CN" dirty="0">
                <a:ea typeface="SimSun" pitchFamily="2" charset="-122"/>
              </a:rPr>
              <a:t>Глава </a:t>
            </a:r>
            <a:r>
              <a:rPr lang="en-GB" altLang="zh-CN" dirty="0">
                <a:latin typeface="+mn-lt"/>
                <a:ea typeface="SimSun" pitchFamily="2" charset="-122"/>
              </a:rPr>
              <a:t>5: </a:t>
            </a:r>
            <a:r>
              <a:rPr lang="tg-Cyrl-TJ" altLang="zh-CN" dirty="0">
                <a:ea typeface="SimSun" pitchFamily="2" charset="-122"/>
              </a:rPr>
              <a:t>Согласованность временного ряда</a:t>
            </a:r>
            <a:r>
              <a:rPr lang="en-GB" altLang="zh-CN" dirty="0">
                <a:latin typeface="+mn-lt"/>
                <a:ea typeface="SimSun" pitchFamily="2" charset="-122"/>
              </a:rPr>
              <a:t>, </a:t>
            </a:r>
            <a:r>
              <a:rPr lang="tg-Cyrl-TJ" altLang="zh-CN" dirty="0">
                <a:ea typeface="SimSun" pitchFamily="2" charset="-122"/>
              </a:rPr>
              <a:t>Том 1</a:t>
            </a:r>
            <a:endParaRPr lang="en-GB" altLang="zh-CN" dirty="0">
              <a:latin typeface="+mn-lt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55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939110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44624"/>
            <a:ext cx="7918450" cy="1008062"/>
          </a:xfrm>
        </p:spPr>
        <p:txBody>
          <a:bodyPr/>
          <a:lstStyle/>
          <a:p>
            <a:pPr>
              <a:defRPr/>
            </a:pPr>
            <a:r>
              <a:rPr lang="tg-Cyrl-TJ" altLang="zh-CN" dirty="0"/>
              <a:t>Сопоставимость</a:t>
            </a:r>
            <a:endParaRPr lang="en-GB" altLang="zh-CN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0133" y="1268760"/>
            <a:ext cx="8672347" cy="4525963"/>
          </a:xfrm>
        </p:spPr>
        <p:txBody>
          <a:bodyPr/>
          <a:lstStyle/>
          <a:p>
            <a:pPr algn="just">
              <a:lnSpc>
                <a:spcPct val="130000"/>
              </a:lnSpc>
              <a:defRPr/>
            </a:pPr>
            <a:r>
              <a:rPr lang="ru-RU" altLang="zh-CN" dirty="0">
                <a:ea typeface="SimSun" pitchFamily="2" charset="-122"/>
              </a:rPr>
              <a:t>Национальная инвентаризация парниковых газов представлена таким образом, чтобы её можно было сравнить с национальными инвентаризациями парниковых газов для других стран. Эта сопоставимость должна быть отражена в надлежащем выборе ключевых категорий и в использовании руководящих принципов и таблиц для отчетности, а также в использовании классификации и определения категорий выбросов и абсорбции.</a:t>
            </a:r>
            <a:endParaRPr lang="en-US" altLang="zh-CN" dirty="0">
              <a:ea typeface="SimSun" pitchFamily="2" charset="-122"/>
            </a:endParaRPr>
          </a:p>
          <a:p>
            <a:pPr marL="0" indent="0" algn="just">
              <a:lnSpc>
                <a:spcPct val="130000"/>
              </a:lnSpc>
              <a:buNone/>
              <a:defRPr/>
            </a:pPr>
            <a:endParaRPr lang="en-GB" altLang="zh-CN" i="1" u="sng" dirty="0">
              <a:solidFill>
                <a:srgbClr val="C00000"/>
              </a:solidFill>
              <a:ea typeface="SimSun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zh-CN" b="1" i="1" u="sng" dirty="0">
                <a:solidFill>
                  <a:schemeClr val="tx2"/>
                </a:solidFill>
              </a:rPr>
              <a:t>Соответствующие главы в Руководящих принципах МГЭИК 2006 года</a:t>
            </a:r>
            <a:endParaRPr lang="en-GB" altLang="zh-CN" b="1" i="1" u="sng" dirty="0">
              <a:solidFill>
                <a:schemeClr val="tx2"/>
              </a:solidFill>
            </a:endParaRP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ru-RU" altLang="zh-CN" dirty="0">
                <a:ea typeface="SimSun" pitchFamily="2" charset="-122"/>
              </a:rPr>
              <a:t>Глава 8, Руководство по отчетности и таблицы, Том 1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endParaRPr lang="en-GB" altLang="zh-CN" dirty="0">
              <a:ea typeface="SimSun" pitchFamily="2" charset="-122"/>
            </a:endParaRPr>
          </a:p>
          <a:p>
            <a:pPr>
              <a:lnSpc>
                <a:spcPct val="130000"/>
              </a:lnSpc>
              <a:buFontTx/>
              <a:buChar char="-"/>
              <a:defRPr/>
            </a:pPr>
            <a:endParaRPr lang="en-GB" altLang="zh-CN" dirty="0"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0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059650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44624"/>
            <a:ext cx="7918450" cy="1008062"/>
          </a:xfrm>
        </p:spPr>
        <p:txBody>
          <a:bodyPr/>
          <a:lstStyle/>
          <a:p>
            <a:pPr>
              <a:defRPr/>
            </a:pPr>
            <a:r>
              <a:rPr lang="tg-Cyrl-TJ" altLang="zh-CN" dirty="0"/>
              <a:t>Точность</a:t>
            </a:r>
            <a:endParaRPr lang="en-GB" altLang="zh-CN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08720"/>
            <a:ext cx="8784976" cy="4968552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ru-RU" altLang="zh-CN" dirty="0">
                <a:ea typeface="SimSun" pitchFamily="2" charset="-122"/>
              </a:rPr>
              <a:t>Национальная инвентаризация Парниковых Газов, которая не содержат, насколько об этом можно судить, ни переоценки, ни недооценки, и в которой неопределенности уменьшены настолько, насколько это практически возможно</a:t>
            </a:r>
            <a:r>
              <a:rPr lang="en-US" altLang="zh-CN" dirty="0">
                <a:ea typeface="SimSun" pitchFamily="2" charset="-122"/>
              </a:rPr>
              <a:t>.</a:t>
            </a:r>
          </a:p>
          <a:p>
            <a:pPr>
              <a:lnSpc>
                <a:spcPct val="130000"/>
              </a:lnSpc>
              <a:defRPr/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zh-CN" dirty="0">
                <a:ea typeface="SimSun" pitchFamily="2" charset="-122"/>
              </a:rPr>
              <a:t>Это означает, что необходимо приложить все усилия, чтобы устранить предвзятость /искажение инвентаризационных оценок.</a:t>
            </a:r>
          </a:p>
          <a:p>
            <a:pPr>
              <a:lnSpc>
                <a:spcPct val="130000"/>
              </a:lnSpc>
              <a:defRPr/>
            </a:pPr>
            <a:endParaRPr lang="en-GB" altLang="zh-CN" dirty="0">
              <a:latin typeface="+mn-lt"/>
              <a:ea typeface="SimSun" pitchFamily="2" charset="-122"/>
            </a:endParaRPr>
          </a:p>
          <a:p>
            <a:pPr>
              <a:lnSpc>
                <a:spcPct val="130000"/>
              </a:lnSpc>
              <a:defRPr/>
            </a:pPr>
            <a:endParaRPr lang="en-GB" altLang="zh-CN" i="1" u="sng" dirty="0">
              <a:solidFill>
                <a:srgbClr val="C00000"/>
              </a:solidFill>
              <a:ea typeface="SimSun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zh-CN" b="1" i="1" u="sng" dirty="0">
                <a:solidFill>
                  <a:schemeClr val="tx2"/>
                </a:solidFill>
              </a:rPr>
              <a:t>Соответствующие главы в Руководящих принципах МГЭИК 2006 года</a:t>
            </a:r>
            <a:endParaRPr lang="en-GB" altLang="zh-CN" b="1" i="1" u="sng" dirty="0">
              <a:solidFill>
                <a:schemeClr val="tx2"/>
              </a:solidFill>
            </a:endParaRP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tg-Cyrl-TJ" altLang="zh-CN" dirty="0">
                <a:ea typeface="SimSun" pitchFamily="2" charset="-122"/>
              </a:rPr>
              <a:t>Глава</a:t>
            </a:r>
            <a:r>
              <a:rPr lang="en-GB" altLang="zh-CN" dirty="0">
                <a:latin typeface="+mn-lt"/>
                <a:ea typeface="SimSun" pitchFamily="2" charset="-122"/>
              </a:rPr>
              <a:t>2, </a:t>
            </a:r>
            <a:r>
              <a:rPr lang="tg-Cyrl-TJ" altLang="zh-CN" dirty="0">
                <a:ea typeface="SimSun" pitchFamily="2" charset="-122"/>
              </a:rPr>
              <a:t>Подходы к сбору данных</a:t>
            </a:r>
            <a:r>
              <a:rPr lang="en-GB" altLang="zh-CN" dirty="0">
                <a:latin typeface="+mn-lt"/>
                <a:ea typeface="SimSun" pitchFamily="2" charset="-122"/>
              </a:rPr>
              <a:t>, </a:t>
            </a:r>
            <a:r>
              <a:rPr lang="tg-Cyrl-TJ" altLang="zh-CN" dirty="0">
                <a:ea typeface="SimSun" pitchFamily="2" charset="-122"/>
              </a:rPr>
              <a:t>Том</a:t>
            </a:r>
            <a:r>
              <a:rPr lang="en-GB" altLang="zh-CN" dirty="0">
                <a:latin typeface="+mn-lt"/>
                <a:ea typeface="SimSun" pitchFamily="2" charset="-122"/>
              </a:rPr>
              <a:t> 1 </a:t>
            </a:r>
          </a:p>
          <a:p>
            <a:pPr marL="539750">
              <a:lnSpc>
                <a:spcPct val="130000"/>
              </a:lnSpc>
              <a:buFontTx/>
              <a:buChar char="-"/>
              <a:defRPr/>
            </a:pPr>
            <a:r>
              <a:rPr lang="tg-Cyrl-TJ" altLang="zh-CN" dirty="0">
                <a:ea typeface="SimSun" pitchFamily="2" charset="-122"/>
              </a:rPr>
              <a:t>Глава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en-GB" altLang="zh-CN" dirty="0">
                <a:latin typeface="+mn-lt"/>
                <a:ea typeface="SimSun" pitchFamily="2" charset="-122"/>
              </a:rPr>
              <a:t>3, </a:t>
            </a:r>
            <a:r>
              <a:rPr lang="tg-Cyrl-TJ" altLang="zh-CN" dirty="0">
                <a:ea typeface="SimSun" pitchFamily="2" charset="-122"/>
              </a:rPr>
              <a:t>Неопределенности</a:t>
            </a:r>
            <a:r>
              <a:rPr lang="en-GB" altLang="zh-CN" dirty="0">
                <a:latin typeface="+mn-lt"/>
                <a:ea typeface="SimSun" pitchFamily="2" charset="-122"/>
              </a:rPr>
              <a:t>, </a:t>
            </a:r>
            <a:r>
              <a:rPr lang="tg-Cyrl-TJ" altLang="zh-CN" dirty="0">
                <a:ea typeface="SimSun" pitchFamily="2" charset="-122"/>
              </a:rPr>
              <a:t>Том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en-GB" altLang="zh-CN" dirty="0">
                <a:latin typeface="+mn-lt"/>
                <a:ea typeface="SimSun" pitchFamily="2" charset="-122"/>
              </a:rPr>
              <a:t>1 </a:t>
            </a:r>
            <a:r>
              <a:rPr lang="ru-RU" altLang="zh-CN" dirty="0">
                <a:ea typeface="SimSun" pitchFamily="2" charset="-122"/>
              </a:rPr>
              <a:t>и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ru-RU" altLang="zh-CN" dirty="0">
                <a:ea typeface="SimSun" pitchFamily="2" charset="-122"/>
              </a:rPr>
              <a:t>соответствующие главы (отраслевое руководство), Том 2 Том, 3 Том 4 и Том 5</a:t>
            </a:r>
            <a:endParaRPr lang="en-GB" altLang="zh-CN" dirty="0">
              <a:latin typeface="+mn-lt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4"/>
            <a:ext cx="5670327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672412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FB7D729065347B070178D832B8AFD" ma:contentTypeVersion="13" ma:contentTypeDescription="Create a new document." ma:contentTypeScope="" ma:versionID="efb46ff42e3aab7b5e49b329542e4eb1">
  <xsd:schema xmlns:xsd="http://www.w3.org/2001/XMLSchema" xmlns:xs="http://www.w3.org/2001/XMLSchema" xmlns:p="http://schemas.microsoft.com/office/2006/metadata/properties" xmlns:ns3="d51b9139-623a-4f88-aa00-837ed8ae6948" xmlns:ns4="b02ce08a-42f1-4a25-9214-d58ae9d2239a" targetNamespace="http://schemas.microsoft.com/office/2006/metadata/properties" ma:root="true" ma:fieldsID="8a391459cc74355c529f0f9e567dcb5e" ns3:_="" ns4:_="">
    <xsd:import namespace="d51b9139-623a-4f88-aa00-837ed8ae6948"/>
    <xsd:import namespace="b02ce08a-42f1-4a25-9214-d58ae9d223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b9139-623a-4f88-aa00-837ed8ae69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ce08a-42f1-4a25-9214-d58ae9d22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EAECE-9857-42A0-BDF9-730C4A6A07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60D9A-5CE4-445B-A660-4CBB8F4792B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02ce08a-42f1-4a25-9214-d58ae9d2239a"/>
    <ds:schemaRef ds:uri="http://schemas.openxmlformats.org/package/2006/metadata/core-properties"/>
    <ds:schemaRef ds:uri="http://schemas.microsoft.com/office/2006/documentManagement/types"/>
    <ds:schemaRef ds:uri="d51b9139-623a-4f88-aa00-837ed8ae694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C5799D-E504-4B39-96C9-18F180847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1b9139-623a-4f88-aa00-837ed8ae6948"/>
    <ds:schemaRef ds:uri="b02ce08a-42f1-4a25-9214-d58ae9d22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2639</Words>
  <Application>Microsoft Office PowerPoint</Application>
  <PresentationFormat>On-screen Show (4:3)</PresentationFormat>
  <Paragraphs>354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Wingdings</vt:lpstr>
      <vt:lpstr> UNFCCC PowerPoint</vt:lpstr>
      <vt:lpstr>UNFCCC quote</vt:lpstr>
      <vt:lpstr>UNFCCC_Master 70pt title</vt:lpstr>
      <vt:lpstr>      </vt:lpstr>
      <vt:lpstr>Предисловие, Авторское право и Отказ от ответственности</vt:lpstr>
      <vt:lpstr>Предисловие, Авторское право и Отказ от ответственности</vt:lpstr>
      <vt:lpstr>Чего мы хотим?</vt:lpstr>
      <vt:lpstr>Прозрачность</vt:lpstr>
      <vt:lpstr>Полнота</vt:lpstr>
      <vt:lpstr>Согласованность</vt:lpstr>
      <vt:lpstr>Сопоставимость</vt:lpstr>
      <vt:lpstr>Точность</vt:lpstr>
      <vt:lpstr>Эффективная практика</vt:lpstr>
      <vt:lpstr>Что нам необходимо?</vt:lpstr>
      <vt:lpstr>Что такое «Контроль качества»?</vt:lpstr>
      <vt:lpstr>Что такое «Обеспечение качества»?</vt:lpstr>
      <vt:lpstr>Что такое «проверка достоверности»?</vt:lpstr>
      <vt:lpstr>PowerPoint Presentation</vt:lpstr>
      <vt:lpstr>Практические соображения</vt:lpstr>
      <vt:lpstr>Практические соображения</vt:lpstr>
      <vt:lpstr>Основные элементы</vt:lpstr>
      <vt:lpstr>Роли и обязанности</vt:lpstr>
      <vt:lpstr>План ОК/КК</vt:lpstr>
      <vt:lpstr>Общие процедуры КК</vt:lpstr>
      <vt:lpstr>PowerPoint Presentation</vt:lpstr>
      <vt:lpstr>Процедуры КК для конкретных категорий</vt:lpstr>
      <vt:lpstr>Процедуры ОК</vt:lpstr>
      <vt:lpstr>ОК / КК и оценки неопределенностей</vt:lpstr>
      <vt:lpstr>Проверка достоверности</vt:lpstr>
      <vt:lpstr>Документация, Архивация и Отчетность</vt:lpstr>
      <vt:lpstr>Ресурсы</vt:lpstr>
      <vt:lpstr>Если ресурсы ограничены:</vt:lpstr>
      <vt:lpstr>Резюме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2015-02-18T16:07:10Z</dcterms:created>
  <dcterms:modified xsi:type="dcterms:W3CDTF">2020-08-06T11:21:30Z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0x010100ED7FB7D729065347B070178D832B8AFD</vt:lpwstr>
  </property>
  <property fmtid="{D5CDD505-2E9C-101B-9397-08002B2CF9AE}" pid="3" name="_dlc_DocIdItemGuid">
    <vt:lpwstr>e3b3f97c-6f48-4126-921b-edccda4e92a8</vt:lpwstr>
  </property>
</Properties>
</file>