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5" r:id="rId4"/>
    <p:sldMasterId id="2147483757" r:id="rId5"/>
  </p:sldMasterIdLst>
  <p:notesMasterIdLst>
    <p:notesMasterId r:id="rId15"/>
  </p:notesMasterIdLst>
  <p:sldIdLst>
    <p:sldId id="257" r:id="rId6"/>
    <p:sldId id="259" r:id="rId7"/>
    <p:sldId id="260" r:id="rId8"/>
    <p:sldId id="261" r:id="rId9"/>
    <p:sldId id="258" r:id="rId10"/>
    <p:sldId id="262" r:id="rId11"/>
    <p:sldId id="420" r:id="rId12"/>
    <p:sldId id="421" r:id="rId13"/>
    <p:sldId id="423" r:id="rId14"/>
  </p:sldIdLst>
  <p:sldSz cx="121920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1"/>
    <p:restoredTop sz="94712"/>
  </p:normalViewPr>
  <p:slideViewPr>
    <p:cSldViewPr snapToGrid="0" snapToObjects="1">
      <p:cViewPr varScale="1">
        <p:scale>
          <a:sx n="68" d="100"/>
          <a:sy n="68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09BC-7060-2A46-ADC1-06206D401DF0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A1385-B1F9-D248-89FE-423774B0E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7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0649-A55B-4729-A584-715DE08DED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72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0649-A55B-4729-A584-715DE08DED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066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0649-A55B-4729-A584-715DE08DED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55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0649-A55B-4729-A584-715DE08DED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414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F0649-A55B-4729-A584-715DE08DED8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19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A1385-B1F9-D248-89FE-423774B0E9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9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A1385-B1F9-D248-89FE-423774B0E9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A1385-B1F9-D248-89FE-423774B0E9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02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A1385-B1F9-D248-89FE-423774B0E9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4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98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7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7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92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4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5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61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44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6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9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65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638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65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A931BF-40E3-E544-90B3-C11DC0B632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"/>
            <a:ext cx="12192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5" name="Picture 7" descr="IPCClogoWMOUNEP_BL.ai">
            <a:extLst>
              <a:ext uri="{FF2B5EF4-FFF2-40B4-BE49-F238E27FC236}">
                <a16:creationId xmlns:a16="http://schemas.microsoft.com/office/drawing/2014/main" id="{B3D95CDC-E88D-C949-BD34-80D43CD9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917" y="5791200"/>
            <a:ext cx="63224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304800"/>
            <a:ext cx="11410199" cy="800100"/>
          </a:xfrm>
        </p:spPr>
        <p:txBody>
          <a:bodyPr anchor="t">
            <a:normAutofit/>
          </a:bodyPr>
          <a:lstStyle>
            <a:lvl1pPr algn="l">
              <a:defRPr sz="2200" b="0" i="0" baseline="0">
                <a:solidFill>
                  <a:srgbClr val="4073A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11410200" cy="4608000"/>
          </a:xfrm>
        </p:spPr>
        <p:txBody>
          <a:bodyPr/>
          <a:lstStyle>
            <a:lvl1pPr marL="144000" marR="0" indent="-14400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4073AC"/>
              </a:buClr>
              <a:buSzTx/>
              <a:buFont typeface="Arial"/>
              <a:buChar char="•"/>
              <a:tabLst/>
              <a:defRPr kumimoji="0" lang="fr-CH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defRPr>
            </a:lvl1pPr>
            <a:lvl2pPr marL="144000" marR="0" indent="-1440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073AC"/>
              </a:buClr>
              <a:buSzPct val="90000"/>
              <a:buFont typeface="Arial"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cs typeface="Verdana"/>
              </a:defRPr>
            </a:lvl2pPr>
            <a:lvl3pPr marL="144000" indent="-144000">
              <a:buClr>
                <a:srgbClr val="4073AC"/>
              </a:buClr>
              <a:buFont typeface="Arial"/>
              <a:buChar char="•"/>
              <a:tabLst/>
              <a:defRPr sz="1800" b="0" i="0" baseline="0">
                <a:latin typeface="Verdana"/>
                <a:cs typeface="Verdana"/>
              </a:defRPr>
            </a:lvl3pPr>
            <a:lvl4pPr>
              <a:defRPr sz="1800" b="0" i="0">
                <a:latin typeface="Frutiger 57Cn"/>
                <a:cs typeface="Frutiger 57Cn"/>
              </a:defRPr>
            </a:lvl4pPr>
            <a:lvl5pPr>
              <a:defRPr sz="1800" b="0" i="0">
                <a:latin typeface="Frutiger 57Cn"/>
                <a:cs typeface="Frutiger 57Cn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25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0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0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40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55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4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9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42EBD1D-B1D3-4DF3-9144-B5623910E9A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26/11/2020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4D10BC-DC70-41AA-8BB7-C640EAA88F8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9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9732-77D3-294E-A6F4-E8E613FE9004}" type="datetimeFigureOut">
              <a:rPr lang="en-US" smtClean="0"/>
              <a:t>26/11/2020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5AAC-9973-1649-99B5-1250171BC6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1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46" y="6128868"/>
            <a:ext cx="3730416" cy="574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6303" y="3684239"/>
            <a:ext cx="3353646" cy="135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357" y="3265980"/>
            <a:ext cx="10334171" cy="2318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Scenarios compatible with the LTGG considered in the IPCC 2018-19 special reports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Information and knowledge gaps addressed in the IPCC 2018-19 Special Reports with regard to scenarios to achieve the LTGG and the range of associated impacts</a:t>
            </a: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 algn="l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Challenges and opportunities for achieving the LTGG, as identified in the IPCC 2018-19 Special Reports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101" y="643804"/>
            <a:ext cx="9144000" cy="751061"/>
          </a:xfrm>
          <a:prstGeom prst="rect">
            <a:avLst/>
          </a:prstGeom>
          <a:solidFill>
            <a:srgbClr val="FFFFFF">
              <a:alpha val="2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1523424" y="6667029"/>
            <a:ext cx="5125027" cy="12518"/>
          </a:xfrm>
          <a:prstGeom prst="line">
            <a:avLst/>
          </a:prstGeom>
          <a:ln>
            <a:solidFill>
              <a:srgbClr val="42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73" y="-17221"/>
            <a:ext cx="9144577" cy="809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E0CBEE-A2A3-6E47-AD9F-958A9AB4E7B9}"/>
              </a:ext>
            </a:extLst>
          </p:cNvPr>
          <p:cNvSpPr/>
          <p:nvPr/>
        </p:nvSpPr>
        <p:spPr>
          <a:xfrm>
            <a:off x="638558" y="962770"/>
            <a:ext cx="107550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Overview of new knowledge on the LTGG emerging form the IPCC 2018-19 Special Reports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Presentation: Piers Forster (UK), Kirsten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</a:rPr>
              <a:t>Zickfeld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 (Canada)</a:t>
            </a:r>
          </a:p>
          <a:p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 Q&amp;A: Pauline Dube (Botswana), Michael Taylor (Jamaica)</a:t>
            </a:r>
          </a:p>
          <a:p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</a:rPr>
              <a:t>(all are authors of the IPCC SR1.5 report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</a:p>
          <a:p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GB" dirty="0"/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0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46" y="6128868"/>
            <a:ext cx="3730416" cy="574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6303" y="3684239"/>
            <a:ext cx="3353646" cy="135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101" y="643804"/>
            <a:ext cx="9144000" cy="751061"/>
          </a:xfrm>
          <a:prstGeom prst="rect">
            <a:avLst/>
          </a:prstGeom>
          <a:solidFill>
            <a:srgbClr val="FFFFFF">
              <a:alpha val="2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1523424" y="6667029"/>
            <a:ext cx="5125027" cy="12518"/>
          </a:xfrm>
          <a:prstGeom prst="line">
            <a:avLst/>
          </a:prstGeom>
          <a:ln>
            <a:solidFill>
              <a:srgbClr val="42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73" y="-17221"/>
            <a:ext cx="9144577" cy="809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E0CBEE-A2A3-6E47-AD9F-958A9AB4E7B9}"/>
              </a:ext>
            </a:extLst>
          </p:cNvPr>
          <p:cNvSpPr/>
          <p:nvPr/>
        </p:nvSpPr>
        <p:spPr>
          <a:xfrm>
            <a:off x="1531573" y="1432577"/>
            <a:ext cx="9136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dirty="0">
                <a:solidFill>
                  <a:srgbClr val="0070C0"/>
                </a:solidFill>
              </a:rPr>
              <a:t> The talk covers:</a:t>
            </a:r>
          </a:p>
          <a:p>
            <a:pPr algn="l"/>
            <a:endParaRPr lang="en-GB" sz="2800" dirty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Global warming to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Link between regional and global warming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CO</a:t>
            </a:r>
            <a:r>
              <a:rPr lang="en-GB" sz="2800" baseline="-25000" dirty="0">
                <a:solidFill>
                  <a:srgbClr val="0070C0"/>
                </a:solidFill>
              </a:rPr>
              <a:t>2</a:t>
            </a:r>
            <a:r>
              <a:rPr lang="en-GB" sz="2800" dirty="0">
                <a:solidFill>
                  <a:srgbClr val="0070C0"/>
                </a:solidFill>
              </a:rPr>
              <a:t> and non-CO</a:t>
            </a:r>
            <a:r>
              <a:rPr lang="en-GB" sz="2800" baseline="-25000" dirty="0">
                <a:solidFill>
                  <a:srgbClr val="0070C0"/>
                </a:solidFill>
              </a:rPr>
              <a:t>2</a:t>
            </a:r>
            <a:r>
              <a:rPr lang="en-GB" sz="2800" dirty="0">
                <a:solidFill>
                  <a:srgbClr val="0070C0"/>
                </a:solidFill>
              </a:rPr>
              <a:t> emission requirements for LTGG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Overshoot and stabilisation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Remaining carbon budgets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algn="l"/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4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46" y="6128868"/>
            <a:ext cx="3730416" cy="574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6303" y="3684239"/>
            <a:ext cx="3353646" cy="135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1523424" y="6667029"/>
            <a:ext cx="5125027" cy="12518"/>
          </a:xfrm>
          <a:prstGeom prst="line">
            <a:avLst/>
          </a:prstGeom>
          <a:ln>
            <a:solidFill>
              <a:srgbClr val="42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0B8F4-59E9-2E4B-A7AA-E029572F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3513"/>
            <a:ext cx="9144000" cy="558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0B451A-B097-944A-A2FA-A89101A0DFA0}"/>
              </a:ext>
            </a:extLst>
          </p:cNvPr>
          <p:cNvSpPr txBox="1"/>
          <p:nvPr/>
        </p:nvSpPr>
        <p:spPr>
          <a:xfrm>
            <a:off x="1914508" y="6102268"/>
            <a:ext cx="4342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IPCC SR1.5 Report Figure 1.2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39A2A-456E-2D4E-99CF-FDF71974E9A0}"/>
              </a:ext>
            </a:extLst>
          </p:cNvPr>
          <p:cNvSpPr txBox="1"/>
          <p:nvPr/>
        </p:nvSpPr>
        <p:spPr>
          <a:xfrm>
            <a:off x="1708067" y="178453"/>
            <a:ext cx="877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70C0"/>
                </a:solidFill>
              </a:rPr>
              <a:t>The best estimate of global warming from human-emissions was between 1.1 and 1.2</a:t>
            </a:r>
            <a:r>
              <a:rPr lang="en-GB" sz="2000" baseline="30000" dirty="0">
                <a:solidFill>
                  <a:srgbClr val="0070C0"/>
                </a:solidFill>
              </a:rPr>
              <a:t>o</a:t>
            </a:r>
            <a:r>
              <a:rPr lang="en-GB" sz="2000" dirty="0">
                <a:solidFill>
                  <a:srgbClr val="0070C0"/>
                </a:solidFill>
              </a:rPr>
              <a:t>C above preindustrial levels in 2020 using SR1.5 methods and approximately matched the observed warming   </a:t>
            </a:r>
          </a:p>
        </p:txBody>
      </p:sp>
    </p:spTree>
    <p:extLst>
      <p:ext uri="{BB962C8B-B14F-4D97-AF65-F5344CB8AC3E}">
        <p14:creationId xmlns:p14="http://schemas.microsoft.com/office/powerpoint/2010/main" val="966028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46" y="6128868"/>
            <a:ext cx="3730416" cy="574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6303" y="3684239"/>
            <a:ext cx="3353646" cy="135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1523424" y="6667029"/>
            <a:ext cx="5125027" cy="12518"/>
          </a:xfrm>
          <a:prstGeom prst="line">
            <a:avLst/>
          </a:prstGeom>
          <a:ln>
            <a:solidFill>
              <a:srgbClr val="42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A0B451A-B097-944A-A2FA-A89101A0DFA0}"/>
              </a:ext>
            </a:extLst>
          </p:cNvPr>
          <p:cNvSpPr txBox="1"/>
          <p:nvPr/>
        </p:nvSpPr>
        <p:spPr>
          <a:xfrm>
            <a:off x="1524001" y="6227358"/>
            <a:ext cx="433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IPCC SR1.5 Figure 1.2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95D175-826D-9D4B-91C9-1E353EBA9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629" y="995069"/>
            <a:ext cx="8775864" cy="486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B39A2A-456E-2D4E-99CF-FDF71974E9A0}"/>
              </a:ext>
            </a:extLst>
          </p:cNvPr>
          <p:cNvSpPr txBox="1"/>
          <p:nvPr/>
        </p:nvSpPr>
        <p:spPr>
          <a:xfrm>
            <a:off x="1684797" y="215143"/>
            <a:ext cx="8775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People are already living with climate change. Most impacts are expected to scale with warming level</a:t>
            </a:r>
          </a:p>
        </p:txBody>
      </p:sp>
    </p:spTree>
    <p:extLst>
      <p:ext uri="{BB962C8B-B14F-4D97-AF65-F5344CB8AC3E}">
        <p14:creationId xmlns:p14="http://schemas.microsoft.com/office/powerpoint/2010/main" val="371487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246" y="6128868"/>
            <a:ext cx="3730416" cy="5746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56303" y="3684239"/>
            <a:ext cx="3353646" cy="1355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5034" y="2708458"/>
            <a:ext cx="2272369" cy="412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5034" y="3090020"/>
            <a:ext cx="2272369" cy="412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4101" y="643804"/>
            <a:ext cx="9144000" cy="751061"/>
          </a:xfrm>
          <a:prstGeom prst="rect">
            <a:avLst/>
          </a:prstGeom>
          <a:solidFill>
            <a:srgbClr val="FFFFFF">
              <a:alpha val="2117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73272" y="1030913"/>
            <a:ext cx="6686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Cumulative emissions of CO</a:t>
            </a:r>
            <a:r>
              <a:rPr lang="en-US" sz="2000" baseline="-250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and future non-CO</a:t>
            </a:r>
            <a:r>
              <a:rPr lang="en-US" sz="2000" baseline="-250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radiative forcing determine the probability of limiting warming to 1.5°C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743937" y="820427"/>
            <a:ext cx="5242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srgbClr val="5B9BD5"/>
                </a:solidFill>
                <a:latin typeface="Calibri"/>
                <a:ea typeface="+mn-ea"/>
                <a:cs typeface="+mn-cs"/>
              </a:rPr>
              <a:t>SPM1|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256" y="1914526"/>
            <a:ext cx="7469489" cy="413511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05" y="1905001"/>
            <a:ext cx="7299521" cy="415187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780" y="1913509"/>
            <a:ext cx="7030395" cy="418565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04" y="1948424"/>
            <a:ext cx="7011018" cy="414972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86" y="1928821"/>
            <a:ext cx="6967090" cy="41208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305426" y="2466976"/>
            <a:ext cx="4095749" cy="358266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44980" y="1835642"/>
            <a:ext cx="1068804" cy="2793509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79296" y="1903701"/>
            <a:ext cx="1716479" cy="31350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7"/>
          <a:stretch/>
        </p:blipFill>
        <p:spPr>
          <a:xfrm>
            <a:off x="1743937" y="3561043"/>
            <a:ext cx="2636988" cy="2469150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2813785" y="2141004"/>
            <a:ext cx="1059488" cy="90388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3333919" y="3044890"/>
            <a:ext cx="0" cy="43843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973904" y="2549752"/>
            <a:ext cx="3097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Faster immediate CO</a:t>
            </a:r>
            <a:r>
              <a:rPr lang="en-US" sz="1800" baseline="-25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 </a:t>
            </a:r>
            <a:r>
              <a:rPr lang="en-US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emission reductions limit cumulative CO</a:t>
            </a:r>
            <a:r>
              <a:rPr lang="en-US" sz="1800" baseline="-25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2 </a:t>
            </a:r>
            <a:r>
              <a:rPr lang="en-US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emissions</a:t>
            </a:r>
            <a:endParaRPr lang="en-US" sz="1800" baseline="-25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29" y="3551518"/>
            <a:ext cx="2585210" cy="2502856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5356065" y="2264713"/>
            <a:ext cx="5303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Maximum temperature rise is determined by cumulative net CO2 emissions and net non-CO2 radiative forcing due to methane, nitrous oxide, aerosols and other anthropogenic forcing agents.</a:t>
            </a:r>
            <a:endParaRPr lang="en-US" sz="1800" baseline="-25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8042" y="3432743"/>
            <a:ext cx="5505007" cy="26311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76932" y="3453058"/>
            <a:ext cx="2883771" cy="26311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79" y="3578519"/>
            <a:ext cx="2638572" cy="2478980"/>
          </a:xfrm>
          <a:prstGeom prst="rect">
            <a:avLst/>
          </a:prstGeom>
        </p:spPr>
      </p:pic>
      <p:cxnSp>
        <p:nvCxnSpPr>
          <p:cNvPr id="56" name="Connecteur droit 55"/>
          <p:cNvCxnSpPr/>
          <p:nvPr/>
        </p:nvCxnSpPr>
        <p:spPr>
          <a:xfrm flipH="1" flipV="1">
            <a:off x="1523424" y="6667029"/>
            <a:ext cx="5125027" cy="12518"/>
          </a:xfrm>
          <a:prstGeom prst="line">
            <a:avLst/>
          </a:prstGeom>
          <a:ln>
            <a:solidFill>
              <a:srgbClr val="4271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73" y="-17221"/>
            <a:ext cx="9144577" cy="8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31997 -0.2011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-100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5" grpId="0" animBg="1"/>
      <p:bldP spid="36" grpId="0" animBg="1"/>
      <p:bldP spid="38" grpId="0" animBg="1"/>
      <p:bldP spid="45" grpId="0"/>
      <p:bldP spid="45" grpId="1"/>
      <p:bldP spid="51" grpId="0"/>
      <p:bldP spid="51" grpId="1"/>
      <p:bldP spid="51" grpId="2"/>
      <p:bldP spid="49" grpId="0" animBg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AE1EDA0-B37B-DE4F-978D-39093A47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97" y="1420557"/>
            <a:ext cx="7320658" cy="51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8">
            <a:extLst>
              <a:ext uri="{FF2B5EF4-FFF2-40B4-BE49-F238E27FC236}">
                <a16:creationId xmlns:a16="http://schemas.microsoft.com/office/drawing/2014/main" id="{EE136A3F-51F2-EA49-9A08-F1C5869EA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24" y="6200120"/>
            <a:ext cx="3730416" cy="5746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41103-F2C1-4A4B-849E-89ACA8C5D4BE}"/>
              </a:ext>
            </a:extLst>
          </p:cNvPr>
          <p:cNvSpPr txBox="1"/>
          <p:nvPr/>
        </p:nvSpPr>
        <p:spPr>
          <a:xfrm>
            <a:off x="972279" y="6258234"/>
            <a:ext cx="803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IPCC SR1.5 Figure 1.4, SRCCL Chapter 6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A7AA9-F887-6D49-904F-0CDC55F0785E}"/>
              </a:ext>
            </a:extLst>
          </p:cNvPr>
          <p:cNvSpPr txBox="1"/>
          <p:nvPr/>
        </p:nvSpPr>
        <p:spPr>
          <a:xfrm>
            <a:off x="1684797" y="165328"/>
            <a:ext cx="877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0070C0"/>
                </a:solidFill>
              </a:rPr>
              <a:t>Eventual warming depends on cumulative CO2 emissions. 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Exceeding temperature limits will have additional impacts and require net CO2 removals to reverse warming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E33E6A-9177-9B40-871D-9B8C6C2530FE}"/>
              </a:ext>
            </a:extLst>
          </p:cNvPr>
          <p:cNvSpPr txBox="1"/>
          <p:nvPr/>
        </p:nvSpPr>
        <p:spPr>
          <a:xfrm>
            <a:off x="8631862" y="2066047"/>
            <a:ext cx="2111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800" dirty="0">
                <a:solidFill>
                  <a:srgbClr val="0070C0"/>
                </a:solidFill>
              </a:rPr>
              <a:t>Approx. 220 GtCO</a:t>
            </a:r>
            <a:r>
              <a:rPr lang="en-GB" sz="1800" baseline="-25000" dirty="0">
                <a:solidFill>
                  <a:srgbClr val="0070C0"/>
                </a:solidFill>
              </a:rPr>
              <a:t>2</a:t>
            </a:r>
            <a:r>
              <a:rPr lang="en-GB" sz="1800" dirty="0">
                <a:solidFill>
                  <a:srgbClr val="0070C0"/>
                </a:solidFill>
              </a:rPr>
              <a:t> of removals would be needed to address an overshoot of 0.1</a:t>
            </a:r>
            <a:r>
              <a:rPr lang="en-GB" sz="1800" baseline="30000" dirty="0">
                <a:solidFill>
                  <a:srgbClr val="0070C0"/>
                </a:solidFill>
              </a:rPr>
              <a:t>o</a:t>
            </a:r>
            <a:r>
              <a:rPr lang="en-GB" sz="1800" dirty="0">
                <a:solidFill>
                  <a:srgbClr val="0070C0"/>
                </a:solidFill>
              </a:rPr>
              <a:t>C</a:t>
            </a:r>
            <a:r>
              <a:rPr lang="en-GB" sz="1800" dirty="0"/>
              <a:t> </a:t>
            </a:r>
          </a:p>
          <a:p>
            <a:pPr algn="l"/>
            <a:endParaRPr lang="en-GB" sz="1800" dirty="0"/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Temperature overshoot could cause some irreversible impacts</a:t>
            </a:r>
          </a:p>
          <a:p>
            <a:pPr algn="l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9886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2B80E6-27BC-A34E-959F-05BA8162B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84" y="304800"/>
            <a:ext cx="10173793" cy="800100"/>
          </a:xfrm>
        </p:spPr>
        <p:txBody>
          <a:bodyPr>
            <a:noAutofit/>
          </a:bodyPr>
          <a:lstStyle/>
          <a:p>
            <a:r>
              <a:rPr lang="en-GB" sz="2400" dirty="0"/>
              <a:t>Emissions need to stay within a remaining carbon budget to keep temperatures below a given warming level but uncertainty in climate response affects the chance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A47CE7-8653-6946-8288-C45D3B0BF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5000" y="1510460"/>
            <a:ext cx="5678978" cy="4164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 the end of 2017:</a:t>
            </a:r>
          </a:p>
          <a:p>
            <a:pPr marL="0" indent="0">
              <a:buNone/>
            </a:pPr>
            <a:r>
              <a:rPr lang="en-US" b="1" dirty="0"/>
              <a:t>580 GtCO</a:t>
            </a:r>
            <a:r>
              <a:rPr lang="en-US" b="1" baseline="-25000" dirty="0"/>
              <a:t>2 </a:t>
            </a:r>
            <a:r>
              <a:rPr lang="en-US" b="1" dirty="0"/>
              <a:t>remained in the budget  for 50% probability of staying below 1.5</a:t>
            </a:r>
            <a:r>
              <a:rPr lang="en-US" b="1" baseline="30000" dirty="0"/>
              <a:t>o</a:t>
            </a:r>
            <a:r>
              <a:rPr lang="en-US" b="1" dirty="0"/>
              <a:t>C</a:t>
            </a:r>
          </a:p>
          <a:p>
            <a:pPr marL="0" indent="0">
              <a:buNone/>
            </a:pPr>
            <a:endParaRPr lang="en-US" sz="2000" b="1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dirty="0"/>
              <a:t>420 GtCO</a:t>
            </a:r>
            <a:r>
              <a:rPr lang="en-US" baseline="-25000" dirty="0"/>
              <a:t>2 </a:t>
            </a:r>
            <a:r>
              <a:rPr lang="en-US" dirty="0"/>
              <a:t>remained in the budget  for 67% probability of staying below 1.5</a:t>
            </a:r>
            <a:r>
              <a:rPr lang="en-US" baseline="30000" dirty="0"/>
              <a:t>o</a:t>
            </a:r>
            <a:r>
              <a:rPr lang="en-US" dirty="0"/>
              <a:t>C. Meeting this budget would stay below 1.5</a:t>
            </a:r>
            <a:r>
              <a:rPr lang="en-US" baseline="30000" dirty="0"/>
              <a:t>o</a:t>
            </a:r>
            <a:r>
              <a:rPr lang="en-US" dirty="0"/>
              <a:t>C in all but the highest climate sensitivity worlds </a:t>
            </a: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Permafrost and other Earth system feedbacks could add warming equivalent to 100 GtCO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over the century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C9B00-D36C-9E4B-80CB-A977A36AAC6A}"/>
              </a:ext>
            </a:extLst>
          </p:cNvPr>
          <p:cNvSpPr/>
          <p:nvPr/>
        </p:nvSpPr>
        <p:spPr>
          <a:xfrm rot="16200000">
            <a:off x="7728291" y="3572845"/>
            <a:ext cx="2642653" cy="15347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white"/>
                </a:solidFill>
                <a:latin typeface="Myriad Pro" panose="020B0503030403020204" pitchFamily="34" charset="0"/>
              </a:rPr>
              <a:t>Warming to date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2200 ± 320 GtCO</a:t>
            </a:r>
            <a:r>
              <a:rPr lang="en-US" sz="2000" b="1" baseline="-25000" dirty="0">
                <a:solidFill>
                  <a:prstClr val="white"/>
                </a:solidFill>
                <a:latin typeface="Calibri" panose="020F0502020204030204"/>
              </a:rPr>
              <a:t>2</a:t>
            </a:r>
            <a:r>
              <a:rPr lang="en-GB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GB" b="1" dirty="0">
              <a:solidFill>
                <a:prstClr val="white"/>
              </a:solidFill>
              <a:latin typeface="Myriad Pro" panose="020B0503030403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prstClr val="white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39BB4-F392-F94C-9C50-95D51BB8AFD3}"/>
              </a:ext>
            </a:extLst>
          </p:cNvPr>
          <p:cNvSpPr/>
          <p:nvPr/>
        </p:nvSpPr>
        <p:spPr>
          <a:xfrm>
            <a:off x="8285917" y="2550881"/>
            <a:ext cx="1519758" cy="458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Myriad Pro" panose="020B0503030403020204" pitchFamily="34" charset="0"/>
              </a:rPr>
              <a:t>Future non-CO</a:t>
            </a:r>
            <a:r>
              <a:rPr lang="en-GB" sz="1600" baseline="-25000" dirty="0">
                <a:solidFill>
                  <a:prstClr val="white"/>
                </a:solidFill>
                <a:latin typeface="Myriad Pro" panose="020B0503030403020204" pitchFamily="34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89A08-7100-9642-AF03-23B66D00B6E0}"/>
              </a:ext>
            </a:extLst>
          </p:cNvPr>
          <p:cNvSpPr txBox="1"/>
          <p:nvPr/>
        </p:nvSpPr>
        <p:spPr>
          <a:xfrm>
            <a:off x="7983281" y="1794560"/>
            <a:ext cx="209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Myriad Pro" panose="020B0503030403020204" pitchFamily="34" charset="0"/>
                <a:ea typeface="+mn-ea"/>
                <a:cs typeface="+mn-cs"/>
              </a:rPr>
              <a:t>Remaining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Myriad Pro" panose="020B0503030403020204" pitchFamily="34" charset="0"/>
                <a:ea typeface="+mn-ea"/>
                <a:cs typeface="+mn-cs"/>
              </a:rPr>
              <a:t>CO</a:t>
            </a:r>
            <a:r>
              <a:rPr lang="en-GB" sz="1800" baseline="-25000" dirty="0">
                <a:solidFill>
                  <a:srgbClr val="5B9BD5">
                    <a:lumMod val="75000"/>
                  </a:srgbClr>
                </a:solidFill>
                <a:latin typeface="Myriad Pro" panose="020B0503030403020204" pitchFamily="34" charset="0"/>
                <a:ea typeface="+mn-ea"/>
                <a:cs typeface="+mn-cs"/>
              </a:rPr>
              <a:t>2</a:t>
            </a:r>
            <a:r>
              <a:rPr lang="en-GB" sz="1800" dirty="0">
                <a:solidFill>
                  <a:srgbClr val="5B9BD5">
                    <a:lumMod val="75000"/>
                  </a:srgbClr>
                </a:solidFill>
                <a:latin typeface="Myriad Pro" panose="020B0503030403020204" pitchFamily="34" charset="0"/>
                <a:ea typeface="+mn-ea"/>
                <a:cs typeface="+mn-cs"/>
              </a:rPr>
              <a:t> warming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E0DFBA9-CB19-8B42-88FE-91F466A82F84}"/>
              </a:ext>
            </a:extLst>
          </p:cNvPr>
          <p:cNvGrpSpPr/>
          <p:nvPr/>
        </p:nvGrpSpPr>
        <p:grpSpPr>
          <a:xfrm>
            <a:off x="8282248" y="1186681"/>
            <a:ext cx="2373017" cy="4982306"/>
            <a:chOff x="6548376" y="1359878"/>
            <a:chExt cx="2373017" cy="498230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E1900BE-DD76-2F4C-A629-44218B640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7867" y="1359878"/>
              <a:ext cx="0" cy="49823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403693-8B28-4C41-86D1-C172C5F2F97D}"/>
                </a:ext>
              </a:extLst>
            </p:cNvPr>
            <p:cNvSpPr txBox="1"/>
            <p:nvPr/>
          </p:nvSpPr>
          <p:spPr>
            <a:xfrm rot="16200000">
              <a:off x="6920428" y="3668326"/>
              <a:ext cx="3031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Global warming level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67D8F9-8982-CD44-99B3-12539EE9889F}"/>
                </a:ext>
              </a:extLst>
            </p:cNvPr>
            <p:cNvSpPr txBox="1"/>
            <p:nvPr/>
          </p:nvSpPr>
          <p:spPr>
            <a:xfrm>
              <a:off x="8114660" y="5597070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0</a:t>
              </a:r>
              <a:r>
                <a:rPr lang="en-GB" baseline="30000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o</a:t>
              </a:r>
              <a:r>
                <a:rPr lang="en-GB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C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41B314D-D1C8-884E-942C-C011B361879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376" y="5831460"/>
              <a:ext cx="1576412" cy="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9E98685-1459-4649-93CE-C3451921EAE0}"/>
                </a:ext>
              </a:extLst>
            </p:cNvPr>
            <p:cNvCxnSpPr>
              <a:cxnSpLocks/>
            </p:cNvCxnSpPr>
            <p:nvPr/>
          </p:nvCxnSpPr>
          <p:spPr>
            <a:xfrm>
              <a:off x="6552046" y="1895900"/>
              <a:ext cx="156344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2586CC-A3CE-5A45-B2D9-048B0A0012AF}"/>
                </a:ext>
              </a:extLst>
            </p:cNvPr>
            <p:cNvSpPr txBox="1"/>
            <p:nvPr/>
          </p:nvSpPr>
          <p:spPr>
            <a:xfrm>
              <a:off x="8024994" y="1683656"/>
              <a:ext cx="8963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1.5</a:t>
              </a:r>
              <a:r>
                <a:rPr lang="en-GB" baseline="30000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o</a:t>
              </a:r>
              <a:r>
                <a:rPr lang="en-GB" dirty="0">
                  <a:solidFill>
                    <a:prstClr val="black"/>
                  </a:solidFill>
                  <a:latin typeface="Myriad Pro" panose="020B0503030403020204" pitchFamily="34" charset="0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1CFED8-2FEE-5048-83B1-55618887C4EA}"/>
              </a:ext>
            </a:extLst>
          </p:cNvPr>
          <p:cNvSpPr txBox="1"/>
          <p:nvPr/>
        </p:nvSpPr>
        <p:spPr>
          <a:xfrm>
            <a:off x="3037491" y="5674804"/>
            <a:ext cx="432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Calibri" panose="020F0502020204030204"/>
                <a:ea typeface="+mn-ea"/>
                <a:cs typeface="+mn-cs"/>
              </a:rPr>
              <a:t>Approx. 42 GtCO</a:t>
            </a:r>
            <a:r>
              <a:rPr lang="en-GB" sz="1800" baseline="-25000" dirty="0">
                <a:latin typeface="Calibri" panose="020F0502020204030204"/>
                <a:ea typeface="+mn-ea"/>
                <a:cs typeface="+mn-cs"/>
              </a:rPr>
              <a:t>2 </a:t>
            </a:r>
            <a:r>
              <a:rPr lang="en-GB" sz="1800" dirty="0">
                <a:latin typeface="Calibri" panose="020F0502020204030204"/>
                <a:ea typeface="+mn-ea"/>
                <a:cs typeface="+mn-cs"/>
              </a:rPr>
              <a:t>currently emitted per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2B67E0-9CD5-F94E-800C-68BD191A50F8}"/>
              </a:ext>
            </a:extLst>
          </p:cNvPr>
          <p:cNvSpPr txBox="1"/>
          <p:nvPr/>
        </p:nvSpPr>
        <p:spPr>
          <a:xfrm>
            <a:off x="1524001" y="6371222"/>
            <a:ext cx="803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IPCC SR1.5 Chapter 2</a:t>
            </a:r>
          </a:p>
        </p:txBody>
      </p:sp>
    </p:spTree>
    <p:extLst>
      <p:ext uri="{BB962C8B-B14F-4D97-AF65-F5344CB8AC3E}">
        <p14:creationId xmlns:p14="http://schemas.microsoft.com/office/powerpoint/2010/main" val="409196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2B80E6-27BC-A34E-959F-05BA8162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Conclusions 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A47CE7-8653-6946-8288-C45D3B0BFF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81750" y="907630"/>
            <a:ext cx="9134751" cy="5493171"/>
          </a:xfrm>
        </p:spPr>
        <p:txBody>
          <a:bodyPr>
            <a:noAutofit/>
          </a:bodyPr>
          <a:lstStyle/>
          <a:p>
            <a:r>
              <a:rPr lang="en-GB" sz="2000" dirty="0"/>
              <a:t>Long-term temperatures depend on cumulative CO</a:t>
            </a:r>
            <a:r>
              <a:rPr lang="en-GB" sz="2000" baseline="-25000" dirty="0"/>
              <a:t>2</a:t>
            </a:r>
            <a:r>
              <a:rPr lang="en-GB" sz="2000" dirty="0"/>
              <a:t> emissions and level of non-CO2 emission reductions</a:t>
            </a:r>
          </a:p>
          <a:p>
            <a:pPr>
              <a:spcBef>
                <a:spcPts val="1000"/>
              </a:spcBef>
            </a:pPr>
            <a:r>
              <a:rPr lang="en-GB" sz="2000" dirty="0"/>
              <a:t>Parts of the world are already experiencing higher temperatures than the LTGG temperature limits</a:t>
            </a:r>
          </a:p>
          <a:p>
            <a:pPr>
              <a:spcBef>
                <a:spcPts val="1000"/>
              </a:spcBef>
            </a:pPr>
            <a:r>
              <a:rPr lang="en-GB" sz="2000" dirty="0"/>
              <a:t>To meet the LTGG temperature limits </a:t>
            </a:r>
            <a:r>
              <a:rPr lang="en-GB" sz="2000" b="1" dirty="0"/>
              <a:t>rapid</a:t>
            </a:r>
            <a:r>
              <a:rPr lang="en-GB" sz="2000" dirty="0"/>
              <a:t> emission reduction to net-zero CO</a:t>
            </a:r>
            <a:r>
              <a:rPr lang="en-GB" sz="2000" baseline="-25000" dirty="0"/>
              <a:t>2</a:t>
            </a:r>
            <a:r>
              <a:rPr lang="en-GB" sz="2000" dirty="0"/>
              <a:t> is needed as well as deep reductions in non-CO</a:t>
            </a:r>
            <a:r>
              <a:rPr lang="en-GB" sz="2000" baseline="-25000" dirty="0"/>
              <a:t>2</a:t>
            </a:r>
            <a:r>
              <a:rPr lang="en-GB" sz="2000" dirty="0"/>
              <a:t> GHGs </a:t>
            </a:r>
          </a:p>
          <a:p>
            <a:pPr>
              <a:spcBef>
                <a:spcPts val="1000"/>
              </a:spcBef>
            </a:pPr>
            <a:r>
              <a:rPr lang="en-GB" sz="2000" dirty="0"/>
              <a:t>Meeting the LTGG temperature limit in an overshoot scenario could cause additional impacts that take decades to many centuries to reverse</a:t>
            </a:r>
          </a:p>
          <a:p>
            <a:pPr>
              <a:spcBef>
                <a:spcPts val="1000"/>
              </a:spcBef>
            </a:pPr>
            <a:r>
              <a:rPr lang="en-GB" sz="2000" dirty="0"/>
              <a:t>Geophysical factors that make meeting the LTGG more challenging are:</a:t>
            </a:r>
          </a:p>
          <a:p>
            <a:pPr marL="342900" lvl="2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</a:rPr>
              <a:t>If we are in a high climate sensitivity world</a:t>
            </a:r>
          </a:p>
          <a:p>
            <a:pPr marL="342900" lvl="2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</a:rPr>
              <a:t>Future climate risk to land-based carbon dioxide removals</a:t>
            </a:r>
          </a:p>
          <a:p>
            <a:pPr marL="342900" lvl="2" indent="-342900">
              <a:spcBef>
                <a:spcPts val="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accent1"/>
                </a:solidFill>
              </a:rPr>
              <a:t>Other Earth system feedbacks such as GHG release from land systems</a:t>
            </a:r>
          </a:p>
        </p:txBody>
      </p:sp>
    </p:spTree>
    <p:extLst>
      <p:ext uri="{BB962C8B-B14F-4D97-AF65-F5344CB8AC3E}">
        <p14:creationId xmlns:p14="http://schemas.microsoft.com/office/powerpoint/2010/main" val="79437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2B80E6-27BC-A34E-959F-05BA8162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Conclusions 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4381EB-3656-904A-99B4-D6FFE8F4DD09}"/>
              </a:ext>
            </a:extLst>
          </p:cNvPr>
          <p:cNvSpPr/>
          <p:nvPr/>
        </p:nvSpPr>
        <p:spPr>
          <a:xfrm>
            <a:off x="2289958" y="1293244"/>
            <a:ext cx="78199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>
              <a:spcAft>
                <a:spcPts val="0"/>
              </a:spcAft>
            </a:pPr>
            <a:r>
              <a:rPr lang="en-GB" sz="800">
                <a:solidFill>
                  <a:schemeClr val="accent1"/>
                </a:solidFill>
                <a:latin typeface="Times New Roman" panose="02020603050405020304" pitchFamily="18" charset="0"/>
              </a:rPr>
              <a:t> </a:t>
            </a:r>
            <a:r>
              <a:rPr lang="en-GB">
                <a:solidFill>
                  <a:schemeClr val="accent1"/>
                </a:solidFill>
                <a:latin typeface="Cambria"/>
                <a:cs typeface="Cambria"/>
              </a:rPr>
              <a:t>Reaching the </a:t>
            </a:r>
            <a:r>
              <a:rPr lang="en-GB" dirty="0">
                <a:solidFill>
                  <a:schemeClr val="accent1"/>
                </a:solidFill>
                <a:latin typeface="Cambria"/>
                <a:cs typeface="Cambria"/>
              </a:rPr>
              <a:t>ultimate LTGG may well imply achieving global sustainability, which requires significant transformative change in human systems.</a:t>
            </a:r>
          </a:p>
          <a:p>
            <a:pPr algn="l">
              <a:spcAft>
                <a:spcPts val="0"/>
              </a:spcAft>
            </a:pPr>
            <a:r>
              <a:rPr lang="en-GB" dirty="0">
                <a:solidFill>
                  <a:schemeClr val="accent1"/>
                </a:solidFill>
                <a:latin typeface="Cambria"/>
                <a:cs typeface="Cambria"/>
              </a:rPr>
              <a:t> </a:t>
            </a:r>
          </a:p>
          <a:p>
            <a:pPr algn="l">
              <a:spcAft>
                <a:spcPts val="0"/>
              </a:spcAft>
            </a:pPr>
            <a:endParaRPr lang="en-GB" sz="280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endParaRPr lang="en-GB" sz="2800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GB" dirty="0">
                <a:solidFill>
                  <a:schemeClr val="accent1"/>
                </a:solidFill>
                <a:latin typeface="Cambria" panose="02040503050406030204" pitchFamily="18" charset="0"/>
              </a:rPr>
              <a:t>*</a:t>
            </a:r>
            <a:r>
              <a:rPr lang="en-GB" dirty="0">
                <a:latin typeface="Cambria" panose="02040503050406030204" pitchFamily="18" charset="0"/>
              </a:rPr>
              <a:t>Global sustainability entails environmental sustainability; Social equity; and Economic prosperity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103-F2C1-4A4B-849E-89ACA8C5D4BE}"/>
              </a:ext>
            </a:extLst>
          </p:cNvPr>
          <p:cNvSpPr txBox="1"/>
          <p:nvPr/>
        </p:nvSpPr>
        <p:spPr>
          <a:xfrm>
            <a:off x="972279" y="5154286"/>
            <a:ext cx="10472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IPCC SR1.5 SPM (Fig. SPM.3b, Fig. SPM.4, D.6, D.6.3, D.7.4), SROCC SPM (C.4, C.4.7) </a:t>
            </a:r>
          </a:p>
        </p:txBody>
      </p:sp>
    </p:spTree>
    <p:extLst>
      <p:ext uri="{BB962C8B-B14F-4D97-AF65-F5344CB8AC3E}">
        <p14:creationId xmlns:p14="http://schemas.microsoft.com/office/powerpoint/2010/main" val="29898099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BA0EA37C524408285A1C9A42F5C5B" ma:contentTypeVersion="13" ma:contentTypeDescription="Create a new document." ma:contentTypeScope="" ma:versionID="234e2fd5db959bdee2d033a8be79779c">
  <xsd:schema xmlns:xsd="http://www.w3.org/2001/XMLSchema" xmlns:xs="http://www.w3.org/2001/XMLSchema" xmlns:p="http://schemas.microsoft.com/office/2006/metadata/properties" xmlns:ns3="b8d58d29-7ef5-4d30-a300-adc4ba94d452" xmlns:ns4="a192e9d0-a43a-4c8d-a30d-a7e46d931758" targetNamespace="http://schemas.microsoft.com/office/2006/metadata/properties" ma:root="true" ma:fieldsID="e3d3f681d1468746bd32df97543ca62f" ns3:_="" ns4:_="">
    <xsd:import namespace="b8d58d29-7ef5-4d30-a300-adc4ba94d452"/>
    <xsd:import namespace="a192e9d0-a43a-4c8d-a30d-a7e46d9317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58d29-7ef5-4d30-a300-adc4ba94d4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2e9d0-a43a-4c8d-a30d-a7e46d931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F5C02-23E4-4035-A33F-36A7F924F2C8}">
  <ds:schemaRefs>
    <ds:schemaRef ds:uri="http://purl.org/dc/terms/"/>
    <ds:schemaRef ds:uri="a192e9d0-a43a-4c8d-a30d-a7e46d93175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8d58d29-7ef5-4d30-a300-adc4ba94d45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B613C2-3F88-464B-8B02-3A52E58DAF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1C521-1027-455E-AC66-F9409440E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d58d29-7ef5-4d30-a300-adc4ba94d452"/>
    <ds:schemaRef ds:uri="a192e9d0-a43a-4c8d-a30d-a7e46d931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4318</TotalTime>
  <Words>561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Frutiger 57Cn</vt:lpstr>
      <vt:lpstr>Myriad Pro</vt:lpstr>
      <vt:lpstr>Source Sans Pro</vt:lpstr>
      <vt:lpstr>Times New Roman</vt:lpstr>
      <vt:lpstr>Verdana</vt:lpstr>
      <vt:lpstr>Thème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Emissions need to stay within a remaining carbon budget to keep temperatures below a given warming level but uncertainty in climate response affects the chance </vt:lpstr>
      <vt:lpstr>Conclusions  </vt:lpstr>
      <vt:lpstr>Conclusions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Zickfeld</dc:creator>
  <cp:lastModifiedBy>Esmeralda Fratta di Rickli</cp:lastModifiedBy>
  <cp:revision>45</cp:revision>
  <dcterms:created xsi:type="dcterms:W3CDTF">2020-11-17T05:16:54Z</dcterms:created>
  <dcterms:modified xsi:type="dcterms:W3CDTF">2020-11-26T10:16:49Z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0x010100C35BA0EA37C524408285A1C9A42F5C5B</vt:lpwstr>
  </property>
</Properties>
</file>