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4070" r:id="rId5"/>
  </p:sldMasterIdLst>
  <p:notesMasterIdLst>
    <p:notesMasterId r:id="rId22"/>
  </p:notesMasterIdLst>
  <p:handoutMasterIdLst>
    <p:handoutMasterId r:id="rId23"/>
  </p:handoutMasterIdLst>
  <p:sldIdLst>
    <p:sldId id="522" r:id="rId6"/>
    <p:sldId id="561" r:id="rId7"/>
    <p:sldId id="562" r:id="rId8"/>
    <p:sldId id="550" r:id="rId9"/>
    <p:sldId id="564" r:id="rId10"/>
    <p:sldId id="551" r:id="rId11"/>
    <p:sldId id="553" r:id="rId12"/>
    <p:sldId id="552" r:id="rId13"/>
    <p:sldId id="554" r:id="rId14"/>
    <p:sldId id="555" r:id="rId15"/>
    <p:sldId id="557" r:id="rId16"/>
    <p:sldId id="565" r:id="rId17"/>
    <p:sldId id="559" r:id="rId18"/>
    <p:sldId id="560" r:id="rId19"/>
    <p:sldId id="563" r:id="rId20"/>
    <p:sldId id="523" r:id="rId21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manau" initials="s" lastIdx="1" clrIdx="0">
    <p:extLst>
      <p:ext uri="{19B8F6BF-5375-455C-9EA6-DF929625EA0E}">
        <p15:presenceInfo xmlns:p15="http://schemas.microsoft.com/office/powerpoint/2012/main" userId="shermanau" providerId="None"/>
      </p:ext>
    </p:extLst>
  </p:cmAuthor>
  <p:cmAuthor id="2" name="Blain" initials="DB" lastIdx="3" clrIdx="1">
    <p:extLst>
      <p:ext uri="{19B8F6BF-5375-455C-9EA6-DF929625EA0E}">
        <p15:presenceInfo xmlns:p15="http://schemas.microsoft.com/office/powerpoint/2012/main" userId="Bl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EF6933"/>
    <a:srgbClr val="EE8434"/>
    <a:srgbClr val="5492E5"/>
    <a:srgbClr val="5492CD"/>
    <a:srgbClr val="EFD933"/>
    <a:srgbClr val="F9CA6B"/>
    <a:srgbClr val="CB0022"/>
    <a:srgbClr val="FF500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B6A20-B6E0-4DF3-88F9-4BE237DA9D3B}" v="73" dt="2022-09-01T13:21:53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116" autoAdjust="0"/>
  </p:normalViewPr>
  <p:slideViewPr>
    <p:cSldViewPr snapToGrid="0">
      <p:cViewPr varScale="1">
        <p:scale>
          <a:sx n="99" d="100"/>
          <a:sy n="99" d="100"/>
        </p:scale>
        <p:origin x="19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o federici" userId="9de09c822f254df3" providerId="LiveId" clId="{E1EB6A20-B6E0-4DF3-88F9-4BE237DA9D3B}"/>
    <pc:docChg chg="custSel modSld">
      <pc:chgData name="sandro federici" userId="9de09c822f254df3" providerId="LiveId" clId="{E1EB6A20-B6E0-4DF3-88F9-4BE237DA9D3B}" dt="2022-09-01T14:01:23.458" v="1186" actId="20577"/>
      <pc:docMkLst>
        <pc:docMk/>
      </pc:docMkLst>
      <pc:sldChg chg="modSp mod">
        <pc:chgData name="sandro federici" userId="9de09c822f254df3" providerId="LiveId" clId="{E1EB6A20-B6E0-4DF3-88F9-4BE237DA9D3B}" dt="2022-09-01T13:12:05.097" v="316" actId="6549"/>
        <pc:sldMkLst>
          <pc:docMk/>
          <pc:sldMk cId="2769329186" sldId="522"/>
        </pc:sldMkLst>
        <pc:spChg chg="mod">
          <ac:chgData name="sandro federici" userId="9de09c822f254df3" providerId="LiveId" clId="{E1EB6A20-B6E0-4DF3-88F9-4BE237DA9D3B}" dt="2022-09-01T13:12:05.097" v="316" actId="6549"/>
          <ac:spMkLst>
            <pc:docMk/>
            <pc:sldMk cId="2769329186" sldId="522"/>
            <ac:spMk id="2" creationId="{00000000-0000-0000-0000-000000000000}"/>
          </ac:spMkLst>
        </pc:spChg>
      </pc:sldChg>
      <pc:sldChg chg="modSp mod">
        <pc:chgData name="sandro federici" userId="9de09c822f254df3" providerId="LiveId" clId="{E1EB6A20-B6E0-4DF3-88F9-4BE237DA9D3B}" dt="2022-09-01T14:01:23.458" v="1186" actId="20577"/>
        <pc:sldMkLst>
          <pc:docMk/>
          <pc:sldMk cId="4190154229" sldId="523"/>
        </pc:sldMkLst>
        <pc:spChg chg="mod">
          <ac:chgData name="sandro federici" userId="9de09c822f254df3" providerId="LiveId" clId="{E1EB6A20-B6E0-4DF3-88F9-4BE237DA9D3B}" dt="2022-09-01T14:01:23.458" v="1186" actId="20577"/>
          <ac:spMkLst>
            <pc:docMk/>
            <pc:sldMk cId="4190154229" sldId="523"/>
            <ac:spMk id="2" creationId="{00000000-0000-0000-0000-000000000000}"/>
          </ac:spMkLst>
        </pc:spChg>
      </pc:sldChg>
      <pc:sldChg chg="modSp mod">
        <pc:chgData name="sandro federici" userId="9de09c822f254df3" providerId="LiveId" clId="{E1EB6A20-B6E0-4DF3-88F9-4BE237DA9D3B}" dt="2022-09-01T13:22:04.340" v="578" actId="798"/>
        <pc:sldMkLst>
          <pc:docMk/>
          <pc:sldMk cId="490812595" sldId="551"/>
        </pc:sldMkLst>
        <pc:graphicFrameChg chg="mod modGraphic">
          <ac:chgData name="sandro federici" userId="9de09c822f254df3" providerId="LiveId" clId="{E1EB6A20-B6E0-4DF3-88F9-4BE237DA9D3B}" dt="2022-09-01T13:22:04.340" v="578" actId="798"/>
          <ac:graphicFrameMkLst>
            <pc:docMk/>
            <pc:sldMk cId="490812595" sldId="551"/>
            <ac:graphicFrameMk id="3" creationId="{E93E7D02-25A2-59D3-3C71-6BB700BE064A}"/>
          </ac:graphicFrameMkLst>
        </pc:graphicFrameChg>
      </pc:sldChg>
      <pc:sldChg chg="modSp mod">
        <pc:chgData name="sandro federici" userId="9de09c822f254df3" providerId="LiveId" clId="{E1EB6A20-B6E0-4DF3-88F9-4BE237DA9D3B}" dt="2022-09-01T13:16:31.575" v="535" actId="12789"/>
        <pc:sldMkLst>
          <pc:docMk/>
          <pc:sldMk cId="541053894" sldId="561"/>
        </pc:sldMkLst>
        <pc:spChg chg="mod">
          <ac:chgData name="sandro federici" userId="9de09c822f254df3" providerId="LiveId" clId="{E1EB6A20-B6E0-4DF3-88F9-4BE237DA9D3B}" dt="2022-09-01T13:11:51.819" v="291" actId="20577"/>
          <ac:spMkLst>
            <pc:docMk/>
            <pc:sldMk cId="541053894" sldId="561"/>
            <ac:spMk id="2" creationId="{6A2E1BB8-671A-B721-ED0A-0DE5E0753BC9}"/>
          </ac:spMkLst>
        </pc:spChg>
        <pc:spChg chg="mod">
          <ac:chgData name="sandro federici" userId="9de09c822f254df3" providerId="LiveId" clId="{E1EB6A20-B6E0-4DF3-88F9-4BE237DA9D3B}" dt="2022-09-01T13:16:31.575" v="535" actId="12789"/>
          <ac:spMkLst>
            <pc:docMk/>
            <pc:sldMk cId="541053894" sldId="561"/>
            <ac:spMk id="3" creationId="{713ADB59-1566-DE2E-B7FB-D0AD977820CC}"/>
          </ac:spMkLst>
        </pc:spChg>
      </pc:sldChg>
      <pc:sldChg chg="modSp">
        <pc:chgData name="sandro federici" userId="9de09c822f254df3" providerId="LiveId" clId="{E1EB6A20-B6E0-4DF3-88F9-4BE237DA9D3B}" dt="2022-09-01T13:18:50.435" v="571" actId="20577"/>
        <pc:sldMkLst>
          <pc:docMk/>
          <pc:sldMk cId="25939145" sldId="562"/>
        </pc:sldMkLst>
        <pc:spChg chg="mod">
          <ac:chgData name="sandro federici" userId="9de09c822f254df3" providerId="LiveId" clId="{E1EB6A20-B6E0-4DF3-88F9-4BE237DA9D3B}" dt="2022-09-01T13:18:34.588" v="562" actId="6549"/>
          <ac:spMkLst>
            <pc:docMk/>
            <pc:sldMk cId="25939145" sldId="562"/>
            <ac:spMk id="8" creationId="{C333A2EF-47B5-090E-691D-865F8E0EBC91}"/>
          </ac:spMkLst>
        </pc:spChg>
        <pc:spChg chg="mod">
          <ac:chgData name="sandro federici" userId="9de09c822f254df3" providerId="LiveId" clId="{E1EB6A20-B6E0-4DF3-88F9-4BE237DA9D3B}" dt="2022-09-01T13:18:50.435" v="571" actId="20577"/>
          <ac:spMkLst>
            <pc:docMk/>
            <pc:sldMk cId="25939145" sldId="562"/>
            <ac:spMk id="14" creationId="{030A44BF-E049-7F9E-9130-14B550EA6A86}"/>
          </ac:spMkLst>
        </pc:spChg>
      </pc:sldChg>
      <pc:sldChg chg="modSp mod">
        <pc:chgData name="sandro federici" userId="9de09c822f254df3" providerId="LiveId" clId="{E1EB6A20-B6E0-4DF3-88F9-4BE237DA9D3B}" dt="2022-09-01T13:44:38.283" v="974" actId="20577"/>
        <pc:sldMkLst>
          <pc:docMk/>
          <pc:sldMk cId="1506970243" sldId="563"/>
        </pc:sldMkLst>
        <pc:spChg chg="mod">
          <ac:chgData name="sandro federici" userId="9de09c822f254df3" providerId="LiveId" clId="{E1EB6A20-B6E0-4DF3-88F9-4BE237DA9D3B}" dt="2022-09-01T13:44:38.283" v="974" actId="20577"/>
          <ac:spMkLst>
            <pc:docMk/>
            <pc:sldMk cId="1506970243" sldId="563"/>
            <ac:spMk id="3" creationId="{713ADB59-1566-DE2E-B7FB-D0AD977820CC}"/>
          </ac:spMkLst>
        </pc:spChg>
      </pc:sldChg>
      <pc:sldChg chg="modSp mod">
        <pc:chgData name="sandro federici" userId="9de09c822f254df3" providerId="LiveId" clId="{E1EB6A20-B6E0-4DF3-88F9-4BE237DA9D3B}" dt="2022-09-01T13:25:46.775" v="581" actId="20577"/>
        <pc:sldMkLst>
          <pc:docMk/>
          <pc:sldMk cId="3431433585" sldId="564"/>
        </pc:sldMkLst>
        <pc:spChg chg="mod">
          <ac:chgData name="sandro federici" userId="9de09c822f254df3" providerId="LiveId" clId="{E1EB6A20-B6E0-4DF3-88F9-4BE237DA9D3B}" dt="2022-09-01T13:25:46.775" v="581" actId="20577"/>
          <ac:spMkLst>
            <pc:docMk/>
            <pc:sldMk cId="3431433585" sldId="564"/>
            <ac:spMk id="2" creationId="{E1E23E6D-1EEC-0E52-512E-33DA1525CB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FDA663-6B58-4C64-85D7-5B8D4E0A1F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561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11CC14-D109-462E-A840-07371AD1D5CB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02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8867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CC14-D109-462E-A840-07371AD1D5CB}" type="slidenum">
              <a:rPr lang="en-GB" altLang="ja-JP" smtClean="0"/>
              <a:pPr>
                <a:defRPr/>
              </a:pPr>
              <a:t>4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0291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74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ja-JP" altLang="ja-JP">
              <a:ea typeface="ＭＳ Ｐゴシック" pitchFamily="50" charset="-128"/>
            </a:endParaRPr>
          </a:p>
        </p:txBody>
      </p:sp>
      <p:pic>
        <p:nvPicPr>
          <p:cNvPr id="6" name="Picture 12" descr="IPCCLogoBlue_RGB_72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16563"/>
            <a:ext cx="6159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71563" y="0"/>
            <a:ext cx="807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ja-JP" sz="2400">
                <a:solidFill>
                  <a:schemeClr val="bg1"/>
                </a:solidFill>
                <a:latin typeface="Frutiger LT Pro 57 Condensed"/>
                <a:ea typeface="ＭＳ Ｐゴシック" pitchFamily="50" charset="-128"/>
              </a:rPr>
              <a:t>Task Force on National Greenhouse Gas Inventories</a:t>
            </a:r>
            <a:endParaRPr lang="en-GB" altLang="ja-JP" sz="2400">
              <a:solidFill>
                <a:schemeClr val="bg1"/>
              </a:solidFill>
              <a:latin typeface="Frutiger LT Pro 57 Condensed"/>
              <a:ea typeface="ＭＳ Ｐゴシック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130425"/>
            <a:ext cx="8072462" cy="1470025"/>
          </a:xfrm>
        </p:spPr>
        <p:txBody>
          <a:bodyPr/>
          <a:lstStyle>
            <a:lvl1pPr algn="r">
              <a:defRPr sz="4400" b="1" i="0" cap="none" spc="0">
                <a:ln>
                  <a:noFill/>
                </a:ln>
                <a:solidFill>
                  <a:srgbClr val="990002"/>
                </a:solidFill>
                <a:effectLst/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3886200"/>
            <a:ext cx="8072462" cy="1752600"/>
          </a:xfrm>
        </p:spPr>
        <p:txBody>
          <a:bodyPr/>
          <a:lstStyle>
            <a:lvl1pPr marL="0" indent="0" algn="r">
              <a:buFontTx/>
              <a:buNone/>
              <a:defRPr b="1" i="0">
                <a:solidFill>
                  <a:srgbClr val="5492CD"/>
                </a:solidFill>
                <a:latin typeface="Frutiger LT Pro 57 Condensed" pitchFamily="34" charset="0"/>
              </a:defRPr>
            </a:lvl1pPr>
          </a:lstStyle>
          <a:p>
            <a:r>
              <a:rPr lang="ja-JP" altLang="en-US"/>
              <a:t>マスタ サブタイトルの書式設定</a:t>
            </a:r>
            <a:endParaRPr lang="en-GB" dirty="0"/>
          </a:p>
        </p:txBody>
      </p:sp>
      <p:pic>
        <p:nvPicPr>
          <p:cNvPr id="9" name="図 8" descr="http://www.iges.or.jp/files/access/images/hayama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5"/>
          <a:srcRect b="14817"/>
          <a:stretch/>
        </p:blipFill>
        <p:spPr>
          <a:xfrm>
            <a:off x="0" y="0"/>
            <a:ext cx="582867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1020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D05F-C5C1-42C6-8FA6-02122CDB9B1A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09913679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163513"/>
            <a:ext cx="1979612" cy="596265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3" y="163513"/>
            <a:ext cx="5788025" cy="596265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CE3F-B012-44A5-B75F-8440C52CB2A7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100518611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71B6-5B5A-45D4-82BB-8113A1BFC230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57050058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600200"/>
            <a:ext cx="7634287" cy="4525963"/>
          </a:xfrm>
        </p:spPr>
        <p:txBody>
          <a:bodyPr/>
          <a:lstStyle/>
          <a:p>
            <a:pPr lvl="0"/>
            <a:r>
              <a:rPr lang="ja-JP" altLang="en-US" noProof="0"/>
              <a:t>アイコンをクリックして表を追加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8454-7990-41E2-90BA-09F9B5D84741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22463972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Ø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GB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E0D7-2661-4DE4-959F-27CE666AF65D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21233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ea typeface="ＭＳ Ｐゴシック" pitchFamily="50" charset="-128"/>
            </a:endParaRPr>
          </a:p>
        </p:txBody>
      </p:sp>
      <p:pic>
        <p:nvPicPr>
          <p:cNvPr id="4" name="Picture 7" descr="IPCClogoWMOUNEP_B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PCClogoWMOUNEP_WH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4818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819400"/>
          </a:xfrm>
        </p:spPr>
        <p:txBody>
          <a:bodyPr anchor="t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ja-JP" altLang="en-US" noProof="0"/>
              <a:t>マスタ タイトルの書式設定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8931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the title of your presentation]</a:t>
            </a:r>
            <a:br>
              <a:rPr lang="en-US" dirty="0"/>
            </a:br>
            <a:r>
              <a:rPr lang="en-US" dirty="0"/>
              <a:t>[name of the event]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en-US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[Name of the presenter] </a:t>
            </a:r>
            <a:r>
              <a:rPr lang="fr-CH" dirty="0"/>
              <a:t>[Professional </a:t>
            </a:r>
            <a:r>
              <a:rPr lang="fr-CH" dirty="0" err="1"/>
              <a:t>title</a:t>
            </a:r>
            <a:r>
              <a:rPr lang="fr-CH" dirty="0"/>
              <a:t>]</a:t>
            </a:r>
          </a:p>
          <a:p>
            <a:r>
              <a:rPr lang="fr-CH" dirty="0"/>
              <a:t>[Date, place]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19800"/>
            <a:ext cx="4876800" cy="7485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Date, place</a:t>
            </a:r>
          </a:p>
        </p:txBody>
      </p:sp>
      <p:pic>
        <p:nvPicPr>
          <p:cNvPr id="6" name="図 5" descr="http://www.iges.or.jp/files/access/images/hayama.jp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4"/>
          <a:srcRect b="14817"/>
          <a:stretch/>
        </p:blipFill>
        <p:spPr>
          <a:xfrm>
            <a:off x="0" y="0"/>
            <a:ext cx="582867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6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87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11/1/2022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92CD"/>
                </a:solidFill>
              </a:defRPr>
            </a:lvl1pPr>
            <a:lvl2pPr>
              <a:defRPr>
                <a:solidFill>
                  <a:srgbClr val="5492CD"/>
                </a:solidFill>
              </a:defRPr>
            </a:lvl2pPr>
            <a:lvl3pPr>
              <a:defRPr>
                <a:solidFill>
                  <a:srgbClr val="5492CD"/>
                </a:solidFill>
              </a:defRPr>
            </a:lvl3pPr>
            <a:lvl4pPr>
              <a:defRPr>
                <a:solidFill>
                  <a:srgbClr val="5492CD"/>
                </a:solidFill>
              </a:defRPr>
            </a:lvl4pPr>
            <a:lvl5pPr>
              <a:defRPr>
                <a:solidFill>
                  <a:srgbClr val="5492CD"/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DC73-1F51-47EC-982D-42EDA8CE97E4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17074662"/>
      </p:ext>
    </p:extLst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11/1/2022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4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11/1/2022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9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5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051-1052-4F0E-BA61-1F4EB2F24122}" type="datetimeFigureOut">
              <a:rPr lang="en-US" smtClean="0"/>
              <a:pPr/>
              <a:t>11/1/2022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153122"/>
            <a:ext cx="4267200" cy="65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95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0A93-1734-4CDE-B884-852EB83737BF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41848267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5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063" y="160020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9287-C716-473B-8768-C4FC934D4242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02103141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EA70-AC09-4778-B57A-0570561A9199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13962993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8EAF-58E8-4492-8472-42D2466E8412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93463994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5924-2DD9-424F-A156-322DE09FDDAD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95183363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4A48-C57F-4935-896A-F05A1E248CEF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16602116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69963" y="622776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5825" y="622776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ACA3-FF0D-403E-890C-E8C89030C128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500953488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IPCCLogoBlue_RGB_72PPI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000750"/>
            <a:ext cx="38735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63513"/>
            <a:ext cx="7918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GB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2513" y="1600200"/>
            <a:ext cx="7634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 altLang="ja-JP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75" y="6572250"/>
            <a:ext cx="642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AD25F27-B112-463A-97A0-91F2B8832FB0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</p:sldLayoutIdLst>
  <p:transition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latin typeface="Frutiger LT Pro 57 Condense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990002"/>
          </a:solidFill>
          <a:effectLst>
            <a:outerShdw blurRad="38100" dist="38100" dir="2700000" algn="tl">
              <a:srgbClr val="C0C0C0"/>
            </a:outerShdw>
          </a:effectLst>
          <a:latin typeface="Frutiger LT Pro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 i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5492CD"/>
          </a:solidFill>
          <a:latin typeface="Frutiger LT Pro 57 Condense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5B92E5"/>
          </a:solidFill>
          <a:latin typeface="Frutiger LT Pro 57 Condensed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5B92E5"/>
          </a:solidFill>
          <a:latin typeface="Frutiger LT Pro 57 Condensed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rgbClr val="5B92E5"/>
          </a:solidFill>
          <a:latin typeface="Frutiger LT Pro 57 Condensed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5B92E5"/>
          </a:solidFill>
          <a:latin typeface="Frutiger LT Pro 57 Condense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date and place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BEF-F59C-4021-B0E4-D01E3F18D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0034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rgbClr val="0034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rgbClr val="0034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rgbClr val="0034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rgbClr val="0034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rgbClr val="003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21009"/>
            <a:ext cx="9144000" cy="1880075"/>
          </a:xfrm>
        </p:spPr>
        <p:txBody>
          <a:bodyPr>
            <a:noAutofit/>
          </a:bodyPr>
          <a:lstStyle/>
          <a:p>
            <a:r>
              <a:rPr lang="en-GB" altLang="ja-JP" sz="4000" b="1" dirty="0">
                <a:ea typeface="ＭＳ Ｐゴシック" pitchFamily="50" charset="-128"/>
              </a:rPr>
              <a:t>IPCC Inventory Software:</a:t>
            </a:r>
            <a:br>
              <a:rPr lang="en-GB" altLang="ja-JP" sz="4000" b="1" dirty="0">
                <a:ea typeface="ＭＳ Ｐゴシック" pitchFamily="50" charset="-128"/>
              </a:rPr>
            </a:br>
            <a:r>
              <a:rPr lang="en-GB" altLang="ja-JP" sz="4000" b="1" dirty="0">
                <a:ea typeface="ＭＳ Ｐゴシック" pitchFamily="50" charset="-128"/>
              </a:rPr>
              <a:t>IPPU Updates</a:t>
            </a:r>
            <a:endParaRPr lang="en-US" sz="4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633" y="4264622"/>
            <a:ext cx="8442664" cy="1547726"/>
          </a:xfrm>
        </p:spPr>
        <p:txBody>
          <a:bodyPr>
            <a:noAutofit/>
          </a:bodyPr>
          <a:lstStyle/>
          <a:p>
            <a:pPr lvl="0" algn="r"/>
            <a:r>
              <a:rPr lang="en-GB" sz="2000" b="1" i="1" dirty="0">
                <a:solidFill>
                  <a:srgbClr val="FFFFFF"/>
                </a:solidFill>
                <a:latin typeface="Arial Narrow"/>
              </a:rPr>
              <a:t>IPCC TFI Side-event </a:t>
            </a:r>
          </a:p>
          <a:p>
            <a:pPr lvl="0" algn="r"/>
            <a:r>
              <a:rPr lang="en-GB" sz="2000" b="1" i="1" dirty="0">
                <a:solidFill>
                  <a:srgbClr val="FFFFFF"/>
                </a:solidFill>
                <a:latin typeface="Arial Narrow"/>
              </a:rPr>
              <a:t>UNFCCC COP27</a:t>
            </a:r>
          </a:p>
          <a:p>
            <a:pPr lvl="0" algn="r"/>
            <a:r>
              <a:rPr lang="en-GB" sz="2000" i="1" dirty="0">
                <a:solidFill>
                  <a:srgbClr val="FFFFFF"/>
                </a:solidFill>
                <a:latin typeface="Arial Narrow"/>
              </a:rPr>
              <a:t>Sharm el-Sheikh, Egypt</a:t>
            </a:r>
            <a:r>
              <a:rPr lang="en-GB" sz="2200" i="1" dirty="0">
                <a:solidFill>
                  <a:srgbClr val="FFFFFF"/>
                </a:solidFill>
                <a:latin typeface="Arial Narrow"/>
              </a:rPr>
              <a:t> </a:t>
            </a:r>
          </a:p>
          <a:p>
            <a:pPr lvl="0" algn="r"/>
            <a:r>
              <a:rPr lang="en-GB" sz="2000" i="1" dirty="0">
                <a:solidFill>
                  <a:srgbClr val="FFFFFF"/>
                </a:solidFill>
                <a:latin typeface="Arial Narrow"/>
              </a:rPr>
              <a:t> November 2022</a:t>
            </a:r>
          </a:p>
          <a:p>
            <a:pPr lvl="0" algn="r"/>
            <a:r>
              <a:rPr lang="en-GB" sz="2000" i="1" dirty="0">
                <a:solidFill>
                  <a:srgbClr val="FFFFFF"/>
                </a:solidFill>
                <a:latin typeface="Arial Narrow"/>
              </a:rPr>
              <a:t> </a:t>
            </a:r>
            <a:endParaRPr lang="en-US" sz="2200" i="1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6932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71" y="153888"/>
            <a:ext cx="7462457" cy="904892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2.D Non-Energy Products from Fuels </a:t>
            </a:r>
            <a:b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2.E Electronics Industry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50945E-D405-82B1-28DA-315D976A8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00877"/>
              </p:ext>
            </p:extLst>
          </p:nvPr>
        </p:nvGraphicFramePr>
        <p:xfrm>
          <a:off x="428189" y="1274846"/>
          <a:ext cx="8455929" cy="4628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1798">
                  <a:extLst>
                    <a:ext uri="{9D8B030D-6E8A-4147-A177-3AD203B41FA5}">
                      <a16:colId xmlns:a16="http://schemas.microsoft.com/office/drawing/2014/main" val="2504525503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880905480"/>
                    </a:ext>
                  </a:extLst>
                </a:gridCol>
                <a:gridCol w="1116530">
                  <a:extLst>
                    <a:ext uri="{9D8B030D-6E8A-4147-A177-3AD203B41FA5}">
                      <a16:colId xmlns:a16="http://schemas.microsoft.com/office/drawing/2014/main" val="769964527"/>
                    </a:ext>
                  </a:extLst>
                </a:gridCol>
                <a:gridCol w="1867301">
                  <a:extLst>
                    <a:ext uri="{9D8B030D-6E8A-4147-A177-3AD203B41FA5}">
                      <a16:colId xmlns:a16="http://schemas.microsoft.com/office/drawing/2014/main" val="3174346046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3408282417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966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Tiers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5623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1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3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91368"/>
                  </a:ext>
                </a:extLst>
              </a:tr>
              <a:tr h="286052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2.D - Non-Energy Products from Fuels and Solvent Use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1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85508"/>
                  </a:ext>
                </a:extLst>
              </a:tr>
              <a:tr h="2399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2.D.1 - Lubricant Use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  <a:latin typeface="Arial Narrow" panose="020B0606020202030204" pitchFamily="34" charset="0"/>
                        </a:rPr>
                        <a:t>  1 </a:t>
                      </a:r>
                      <a:r>
                        <a:rPr lang="en-GB" sz="1200" b="0" u="none" strike="noStrike">
                          <a:effectLst/>
                          <a:latin typeface="Arial Narrow" panose="020B0606020202030204" pitchFamily="34" charset="0"/>
                        </a:rPr>
                        <a:t>(1 worksheet for default and CS EFs)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(no Tier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425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2.D.2 - Paraffin Wax Use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 1</a:t>
                      </a:r>
                      <a:r>
                        <a:rPr lang="en-US" sz="1200" b="1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(1 worksheet for default and CS EFs)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64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2.D.3 - Solvent Use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-- </a:t>
                      </a:r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(no guidance) 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926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2.D.4 - Other (please specify)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1 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(generic guidance AD x EF)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29448"/>
                  </a:ext>
                </a:extLst>
              </a:tr>
              <a:tr h="30962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2.E - Electronics Industry 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467134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2.E.1 - Integrated Circuit or Semiconductor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1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(AD x EF)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6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(2 for managers: F-gas and by-products, 2 for Tier 2a: F-gas and by-products, 2 for Tier 2b: F-gas and by-products)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-- </a:t>
                      </a:r>
                    </a:p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(plant-specific data)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01339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2.E.2 - TFT Flat Panel Display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1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(same as 2.E.1)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6</a:t>
                      </a:r>
                    </a:p>
                    <a:p>
                      <a:pPr algn="ctr" fontAlgn="b"/>
                      <a:r>
                        <a:rPr lang="pt-BR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(same as 2.E.1)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263286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2.E.3 - Photovoltaics 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>
                          <a:effectLst/>
                          <a:latin typeface="Arial Narrow" panose="020B0606020202030204" pitchFamily="34" charset="0"/>
                        </a:rPr>
                        <a:t> 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1</a:t>
                      </a:r>
                    </a:p>
                    <a:p>
                      <a:pPr algn="ctr" fontAlgn="b"/>
                      <a:r>
                        <a:rPr lang="pt-BR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(same as 2.E.1)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6</a:t>
                      </a:r>
                    </a:p>
                    <a:p>
                      <a:pPr algn="ctr" fontAlgn="b"/>
                      <a:r>
                        <a:rPr lang="pt-BR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(same as 2.E.1)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7185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2.E.4 - Heat Transfer Fluid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  <a:latin typeface="Arial Narrow" panose="020B0606020202030204" pitchFamily="34" charset="0"/>
                        </a:rPr>
                        <a:t> 1 </a:t>
                      </a:r>
                    </a:p>
                    <a:p>
                      <a:pPr algn="ctr" fontAlgn="b"/>
                      <a:r>
                        <a:rPr lang="en-GB" sz="1200" b="0" u="none" strike="noStrike">
                          <a:effectLst/>
                          <a:latin typeface="Arial Narrow" panose="020B0606020202030204" pitchFamily="34" charset="0"/>
                        </a:rPr>
                        <a:t>(EF approach)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1 </a:t>
                      </a:r>
                    </a:p>
                    <a:p>
                      <a:pPr algn="ctr" fontAlgn="b"/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(mass-balance approach)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-- </a:t>
                      </a:r>
                    </a:p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(no Tier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88814"/>
                  </a:ext>
                </a:extLst>
              </a:tr>
              <a:tr h="3509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2.E.5 - Other (please specify)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1*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1</a:t>
                      </a:r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 (generic worksheet AD x EF)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86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4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16" y="153887"/>
            <a:ext cx="7457511" cy="596884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2.F Product Uses as Substitutes for ODS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0E57F9-4F96-E78F-32E9-AFBC88E9B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63324"/>
              </p:ext>
            </p:extLst>
          </p:nvPr>
        </p:nvGraphicFramePr>
        <p:xfrm>
          <a:off x="253349" y="890086"/>
          <a:ext cx="8637302" cy="5077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1285">
                  <a:extLst>
                    <a:ext uri="{9D8B030D-6E8A-4147-A177-3AD203B41FA5}">
                      <a16:colId xmlns:a16="http://schemas.microsoft.com/office/drawing/2014/main" val="119134900"/>
                    </a:ext>
                  </a:extLst>
                </a:gridCol>
                <a:gridCol w="856563">
                  <a:extLst>
                    <a:ext uri="{9D8B030D-6E8A-4147-A177-3AD203B41FA5}">
                      <a16:colId xmlns:a16="http://schemas.microsoft.com/office/drawing/2014/main" val="3138044762"/>
                    </a:ext>
                  </a:extLst>
                </a:gridCol>
                <a:gridCol w="1427332">
                  <a:extLst>
                    <a:ext uri="{9D8B030D-6E8A-4147-A177-3AD203B41FA5}">
                      <a16:colId xmlns:a16="http://schemas.microsoft.com/office/drawing/2014/main" val="472150613"/>
                    </a:ext>
                  </a:extLst>
                </a:gridCol>
                <a:gridCol w="1823721">
                  <a:extLst>
                    <a:ext uri="{9D8B030D-6E8A-4147-A177-3AD203B41FA5}">
                      <a16:colId xmlns:a16="http://schemas.microsoft.com/office/drawing/2014/main" val="848724226"/>
                    </a:ext>
                  </a:extLst>
                </a:gridCol>
                <a:gridCol w="868401">
                  <a:extLst>
                    <a:ext uri="{9D8B030D-6E8A-4147-A177-3AD203B41FA5}">
                      <a16:colId xmlns:a16="http://schemas.microsoft.com/office/drawing/2014/main" val="2315050507"/>
                    </a:ext>
                  </a:extLst>
                </a:gridCol>
              </a:tblGrid>
              <a:tr h="2726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305189"/>
                  </a:ext>
                </a:extLst>
              </a:tr>
              <a:tr h="272627">
                <a:tc v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Tiers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17843"/>
                  </a:ext>
                </a:extLst>
              </a:tr>
              <a:tr h="27262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1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2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3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50482"/>
                  </a:ext>
                </a:extLst>
              </a:tr>
              <a:tr h="370272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2.F - Product Uses as Substitutes for Ozone Depleting Substances (ODS)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400" b="1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38071"/>
                  </a:ext>
                </a:extLst>
              </a:tr>
              <a:tr h="31763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2.F.1 - Refrigeration and Air Conditioning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874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2.F.1.a - Refrigeration and Stationary Air</a:t>
                      </a:r>
                    </a:p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Conditioning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1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(default/spreadsheet model,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Tier 1a/b)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3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(1 for parameters,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for Tier 2a EF-approach,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for Tier 2b mass-balance)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--</a:t>
                      </a: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(no Tier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782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2.F.1.b - Mobile Air Conditioning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1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(same as 2.F.1a)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3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(same as 2.F.1a)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14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2.F.2 - Foam Blowing Agents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(default/spreadsheet,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for closed cells,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for open cells)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4</a:t>
                      </a:r>
                    </a:p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(2 for open cell parameters and Tier 2 estimation, 2 for closed cell parameters and estimation)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71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2.F.3 - Fire Protection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1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(default/spreadsheet)</a:t>
                      </a:r>
                      <a:endParaRPr lang="en-GB" sz="12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-- </a:t>
                      </a:r>
                    </a:p>
                    <a:p>
                      <a:pPr algn="ctr" fontAlgn="ctr"/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(no Tier 2 and Tier 3)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75074"/>
                  </a:ext>
                </a:extLst>
              </a:tr>
              <a:tr h="37227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2.F.4 - Aerosols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>
                          <a:effectLst/>
                          <a:latin typeface="Arial Narrow" panose="020B0606020202030204" pitchFamily="34" charset="0"/>
                        </a:rPr>
                        <a:t> 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1  </a:t>
                      </a:r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(default and CS application and data)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--</a:t>
                      </a: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(no Tier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772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2.F.5 - Solvents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 (default)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2 </a:t>
                      </a:r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(1 for parameters, 1 for estimation)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7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2.F.6 - Other Applications (please specify)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(1 for emissive applications, 1 for contained applications)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 </a:t>
                      </a: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(no Tier 2 and Tier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87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12" y="76885"/>
            <a:ext cx="8138026" cy="625759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2.G Other Product Manufacture and Use (1)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61185E-CD75-C5E2-6133-1E190FDE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52578"/>
              </p:ext>
            </p:extLst>
          </p:nvPr>
        </p:nvGraphicFramePr>
        <p:xfrm>
          <a:off x="406430" y="779646"/>
          <a:ext cx="8528591" cy="5186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8397">
                  <a:extLst>
                    <a:ext uri="{9D8B030D-6E8A-4147-A177-3AD203B41FA5}">
                      <a16:colId xmlns:a16="http://schemas.microsoft.com/office/drawing/2014/main" val="1307392020"/>
                    </a:ext>
                  </a:extLst>
                </a:gridCol>
                <a:gridCol w="693019">
                  <a:extLst>
                    <a:ext uri="{9D8B030D-6E8A-4147-A177-3AD203B41FA5}">
                      <a16:colId xmlns:a16="http://schemas.microsoft.com/office/drawing/2014/main" val="1701747583"/>
                    </a:ext>
                  </a:extLst>
                </a:gridCol>
                <a:gridCol w="1722923">
                  <a:extLst>
                    <a:ext uri="{9D8B030D-6E8A-4147-A177-3AD203B41FA5}">
                      <a16:colId xmlns:a16="http://schemas.microsoft.com/office/drawing/2014/main" val="2598820697"/>
                    </a:ext>
                  </a:extLst>
                </a:gridCol>
                <a:gridCol w="1126156">
                  <a:extLst>
                    <a:ext uri="{9D8B030D-6E8A-4147-A177-3AD203B41FA5}">
                      <a16:colId xmlns:a16="http://schemas.microsoft.com/office/drawing/2014/main" val="2855610992"/>
                    </a:ext>
                  </a:extLst>
                </a:gridCol>
                <a:gridCol w="1598096">
                  <a:extLst>
                    <a:ext uri="{9D8B030D-6E8A-4147-A177-3AD203B41FA5}">
                      <a16:colId xmlns:a16="http://schemas.microsoft.com/office/drawing/2014/main" val="1706973790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595069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Tiers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7132312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1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71836"/>
                  </a:ext>
                </a:extLst>
              </a:tr>
              <a:tr h="31227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2.G - Other Product Manufacture and Use </a:t>
                      </a:r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2580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2.G.1 - Electrical Equipment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-- </a:t>
                      </a:r>
                    </a:p>
                    <a:p>
                      <a:pPr algn="ctr" fontAlgn="t"/>
                      <a:r>
                        <a:rPr lang="en-GB" sz="1200" dirty="0">
                          <a:latin typeface="Arial Narrow" panose="020B0606020202030204" pitchFamily="34" charset="0"/>
                        </a:rPr>
                        <a:t>(at the level of category 2.G.1 only Tier 3 method can be used which is mass-balance for utility level)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07459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2.G.1.a - Manufacture of Electrical Equipment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(default and country-specific)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(3 for mass-balance,</a:t>
                      </a:r>
                    </a:p>
                    <a:p>
                      <a:pPr 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4 for EF approach)</a:t>
                      </a:r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75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(capture/reduction)</a:t>
                      </a:r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488907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2.G.1.b - Use of Electrical Equipment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(default and country-specific)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(1</a:t>
                      </a: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 for mass-balance,</a:t>
                      </a:r>
                    </a:p>
                    <a:p>
                      <a:pPr algn="ctr"/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 1 for EF approach)</a:t>
                      </a:r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4834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(capture/reduction)</a:t>
                      </a:r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6686493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2.G.1.c - Disposal of Electrical Equipment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(default)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(specific for disposal)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 Narrow" panose="020B0606020202030204" pitchFamily="34" charset="0"/>
                        </a:rPr>
                        <a:t>6 </a:t>
                      </a: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(3 for mass-balance,</a:t>
                      </a:r>
                    </a:p>
                    <a:p>
                      <a:pPr algn="ctr"/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 3 for EF approach)</a:t>
                      </a:r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5184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(capture/reduction)</a:t>
                      </a:r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0505941"/>
                  </a:ext>
                </a:extLst>
              </a:tr>
              <a:tr h="25095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2.G.2 - SF6 and PFCs from Other Product Uses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3576797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2.G.2.a - Military Applications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(AD x EF)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(mass-balance)</a:t>
                      </a:r>
                      <a:endParaRPr lang="en-GB" sz="1200" b="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--</a:t>
                      </a:r>
                    </a:p>
                    <a:p>
                      <a:pPr algn="ctr"/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(no Tier 3)</a:t>
                      </a:r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3864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(capture/reduction)</a:t>
                      </a:r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10464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2.G.2.b - Accelerators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(default)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(by accelerator)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 (mass-balance)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6942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(capture/reduction)</a:t>
                      </a:r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810823"/>
                  </a:ext>
                </a:extLst>
              </a:tr>
              <a:tr h="3895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2.G.2.c - Other (please specify)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4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(1 for adiabatic uses, </a:t>
                      </a: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1 for sound-proof glazing, </a:t>
                      </a: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1 for other applications, </a:t>
                      </a: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1 for capture/reduction)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-- </a:t>
                      </a:r>
                    </a:p>
                    <a:p>
                      <a:pPr algn="ctr" fontAlgn="t"/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(no Tier 2 and Tier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7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2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13" y="153887"/>
            <a:ext cx="8234582" cy="837515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2.G Other Product Manufacture and Use (2)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61185E-CD75-C5E2-6133-1E190FDE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06471"/>
              </p:ext>
            </p:extLst>
          </p:nvPr>
        </p:nvGraphicFramePr>
        <p:xfrm>
          <a:off x="307704" y="1414642"/>
          <a:ext cx="8528592" cy="3291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406">
                  <a:extLst>
                    <a:ext uri="{9D8B030D-6E8A-4147-A177-3AD203B41FA5}">
                      <a16:colId xmlns:a16="http://schemas.microsoft.com/office/drawing/2014/main" val="1307392020"/>
                    </a:ext>
                  </a:extLst>
                </a:gridCol>
                <a:gridCol w="943276">
                  <a:extLst>
                    <a:ext uri="{9D8B030D-6E8A-4147-A177-3AD203B41FA5}">
                      <a16:colId xmlns:a16="http://schemas.microsoft.com/office/drawing/2014/main" val="1682732110"/>
                    </a:ext>
                  </a:extLst>
                </a:gridCol>
                <a:gridCol w="1694046">
                  <a:extLst>
                    <a:ext uri="{9D8B030D-6E8A-4147-A177-3AD203B41FA5}">
                      <a16:colId xmlns:a16="http://schemas.microsoft.com/office/drawing/2014/main" val="2254913758"/>
                    </a:ext>
                  </a:extLst>
                </a:gridCol>
                <a:gridCol w="1181446">
                  <a:extLst>
                    <a:ext uri="{9D8B030D-6E8A-4147-A177-3AD203B41FA5}">
                      <a16:colId xmlns:a16="http://schemas.microsoft.com/office/drawing/2014/main" val="1140024797"/>
                    </a:ext>
                  </a:extLst>
                </a:gridCol>
                <a:gridCol w="1013418">
                  <a:extLst>
                    <a:ext uri="{9D8B030D-6E8A-4147-A177-3AD203B41FA5}">
                      <a16:colId xmlns:a16="http://schemas.microsoft.com/office/drawing/2014/main" val="3793289642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5069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Tiers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32312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1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3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71836"/>
                  </a:ext>
                </a:extLst>
              </a:tr>
              <a:tr h="252132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2.G - Other Product Manufacture and Use </a:t>
                      </a:r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580910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2.G.3 - N2O from Product Uses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009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2.G.3.a - Medical Applications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(1 for estimation based on quantities in Years T and T-1,</a:t>
                      </a:r>
                    </a:p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1 for capture/reduction)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 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(no Tier 2 and Tier 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52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2.G.3.b - Propellant for pressure and aerosol</a:t>
                      </a:r>
                    </a:p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   products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(same as 2.G.3.a)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395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2.G.3.c - Other (Please specify)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2 </a:t>
                      </a:r>
                    </a:p>
                    <a:p>
                      <a:pPr algn="ctr" fontAlgn="t"/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(same as 2.G.3.a)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t"/>
                      <a:endParaRPr lang="en-GB" sz="1200" b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57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2.G.4 - Other (Please specify)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MS UI Gothic" panose="020B0600070205080204" pitchFamily="34" charset="-128"/>
                          <a:cs typeface="+mn-cs"/>
                        </a:rPr>
                        <a:t>2  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MS UI Gothic" panose="020B0600070205080204" pitchFamily="34" charset="-128"/>
                          <a:cs typeface="+mn-cs"/>
                        </a:rPr>
                        <a:t>(1 generic worksheet AD x EF, 1 capture/reduction)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3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9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163512"/>
            <a:ext cx="7457511" cy="837515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2.H Other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178810-43C8-B1D7-A624-2647F6E4B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50827"/>
              </p:ext>
            </p:extLst>
          </p:nvPr>
        </p:nvGraphicFramePr>
        <p:xfrm>
          <a:off x="685226" y="1222408"/>
          <a:ext cx="7540326" cy="2120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0303">
                  <a:extLst>
                    <a:ext uri="{9D8B030D-6E8A-4147-A177-3AD203B41FA5}">
                      <a16:colId xmlns:a16="http://schemas.microsoft.com/office/drawing/2014/main" val="4103164905"/>
                    </a:ext>
                  </a:extLst>
                </a:gridCol>
                <a:gridCol w="1245196">
                  <a:extLst>
                    <a:ext uri="{9D8B030D-6E8A-4147-A177-3AD203B41FA5}">
                      <a16:colId xmlns:a16="http://schemas.microsoft.com/office/drawing/2014/main" val="2877663403"/>
                    </a:ext>
                  </a:extLst>
                </a:gridCol>
                <a:gridCol w="919552">
                  <a:extLst>
                    <a:ext uri="{9D8B030D-6E8A-4147-A177-3AD203B41FA5}">
                      <a16:colId xmlns:a16="http://schemas.microsoft.com/office/drawing/2014/main" val="527784623"/>
                    </a:ext>
                  </a:extLst>
                </a:gridCol>
                <a:gridCol w="1050333">
                  <a:extLst>
                    <a:ext uri="{9D8B030D-6E8A-4147-A177-3AD203B41FA5}">
                      <a16:colId xmlns:a16="http://schemas.microsoft.com/office/drawing/2014/main" val="2053477847"/>
                    </a:ext>
                  </a:extLst>
                </a:gridCol>
                <a:gridCol w="984942">
                  <a:extLst>
                    <a:ext uri="{9D8B030D-6E8A-4147-A177-3AD203B41FA5}">
                      <a16:colId xmlns:a16="http://schemas.microsoft.com/office/drawing/2014/main" val="3800156506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7255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Tiers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39424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1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2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49872"/>
                  </a:ext>
                </a:extLst>
              </a:tr>
              <a:tr h="264996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2.H - Other 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25652437"/>
                  </a:ext>
                </a:extLst>
              </a:tr>
              <a:tr h="2099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2.H.1 - Pulp and Paper Industry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2*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MS UI Gothic" panose="020B0600070205080204" pitchFamily="34" charset="-128"/>
                          <a:cs typeface="+mn-cs"/>
                        </a:rPr>
                        <a:t>2 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MS UI Gothic" panose="020B0600070205080204" pitchFamily="34" charset="-128"/>
                          <a:cs typeface="+mn-cs"/>
                        </a:rPr>
                        <a:t> 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MS UI Gothic" panose="020B0600070205080204" pitchFamily="34" charset="-128"/>
                          <a:cs typeface="+mn-cs"/>
                        </a:rPr>
                        <a:t>(1 generic worksheet AD x EF,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MS UI Gothic" panose="020B0600070205080204" pitchFamily="34" charset="-128"/>
                          <a:cs typeface="+mn-cs"/>
                        </a:rPr>
                        <a:t>1 capture/reduction)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21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2.H.2 - Food and Beverages Industry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2*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same as 2.H.1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58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2.H.3 - Other (please specify)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2*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same as 2.H.1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4406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261ADD-775C-CE9C-2153-4F9CD26F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58" y="3511497"/>
            <a:ext cx="7628483" cy="14262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>
                <a:latin typeface="Arial Narrow" panose="020B0606020202030204" pitchFamily="34" charset="0"/>
              </a:rPr>
              <a:t>* Implements generic equation (AD x EF). No default values are provided in the 2006 IPCC Guidelines </a:t>
            </a:r>
          </a:p>
          <a:p>
            <a:pPr marL="0" indent="0">
              <a:buNone/>
            </a:pPr>
            <a:r>
              <a:rPr lang="en-GB" sz="1800" i="1" dirty="0">
                <a:latin typeface="Arial Narrow" panose="020B0606020202030204" pitchFamily="34" charset="0"/>
              </a:rPr>
              <a:t>(NMVOCs emissions from Pulp and Paper Industry and Food and Beverage Industry in the Revised 1996 IPCC Guidelines)</a:t>
            </a:r>
          </a:p>
        </p:txBody>
      </p:sp>
    </p:spTree>
    <p:extLst>
      <p:ext uri="{BB962C8B-B14F-4D97-AF65-F5344CB8AC3E}">
        <p14:creationId xmlns:p14="http://schemas.microsoft.com/office/powerpoint/2010/main" val="18845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1BB8-671A-B721-ED0A-0DE5E075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163513"/>
            <a:ext cx="7918450" cy="917730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DB59-1566-DE2E-B7FB-D0AD97782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8" y="1167608"/>
            <a:ext cx="8170324" cy="4751929"/>
          </a:xfrm>
        </p:spPr>
        <p:txBody>
          <a:bodyPr/>
          <a:lstStyle/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600" b="1" dirty="0">
                <a:latin typeface="Arial Narrow" panose="020B0606020202030204" pitchFamily="34" charset="0"/>
              </a:rPr>
              <a:t>All IPPU methods provided in the 2006 IPCC Guidelines are implemented in the IPCC Inventory Software </a:t>
            </a:r>
            <a:r>
              <a:rPr lang="en-GB" sz="2600" dirty="0">
                <a:latin typeface="Arial Narrow" panose="020B0606020202030204" pitchFamily="34" charset="0"/>
              </a:rPr>
              <a:t>(i.e. all equations in Volume 3 of the 2006 IPCC Guidelines)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600" b="1" dirty="0">
                <a:latin typeface="Arial Narrow" panose="020B0606020202030204" pitchFamily="34" charset="0"/>
              </a:rPr>
              <a:t>Flexibility of the IPCC Inventory Software to meet national circumstances is ensured </a:t>
            </a:r>
            <a:r>
              <a:rPr lang="en-GB" sz="2600" dirty="0">
                <a:latin typeface="Arial Narrow" panose="020B0606020202030204" pitchFamily="34" charset="0"/>
              </a:rPr>
              <a:t>(as per a Tiered approach)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600" b="1" dirty="0">
                <a:latin typeface="Arial Narrow" panose="020B0606020202030204" pitchFamily="34" charset="0"/>
              </a:rPr>
              <a:t>Sub-national reporting allows tracking specific activities/emissions within a national GHG inventory</a:t>
            </a:r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600" b="1" dirty="0">
                <a:latin typeface="Arial Narrow" panose="020B0606020202030204" pitchFamily="34" charset="0"/>
              </a:rPr>
              <a:t>The Guidebook for IPPU sector to guide users in implementing each and every IPCC method in IPPU is under preparation</a:t>
            </a:r>
          </a:p>
        </p:txBody>
      </p:sp>
    </p:spTree>
    <p:extLst>
      <p:ext uri="{BB962C8B-B14F-4D97-AF65-F5344CB8AC3E}">
        <p14:creationId xmlns:p14="http://schemas.microsoft.com/office/powerpoint/2010/main" val="150697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2908269"/>
            <a:ext cx="8640000" cy="2359922"/>
          </a:xfrm>
        </p:spPr>
        <p:txBody>
          <a:bodyPr>
            <a:noAutofit/>
          </a:bodyPr>
          <a:lstStyle/>
          <a:p>
            <a:r>
              <a:rPr lang="en-US" sz="6000" b="1" dirty="0"/>
              <a:t>Thank you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3300" dirty="0"/>
              <a:t>Users’ feedback is most welcome!</a:t>
            </a:r>
            <a:br>
              <a:rPr lang="en-US" sz="3300" dirty="0"/>
            </a:br>
            <a:r>
              <a:rPr lang="en-US" sz="3300" dirty="0"/>
              <a:t>Please provide it at: </a:t>
            </a:r>
            <a:r>
              <a:rPr lang="en-US" sz="3300" i="1" u="sng" dirty="0"/>
              <a:t>ipcc-software@iges.or.jp</a:t>
            </a:r>
          </a:p>
        </p:txBody>
      </p:sp>
    </p:spTree>
    <p:extLst>
      <p:ext uri="{BB962C8B-B14F-4D97-AF65-F5344CB8AC3E}">
        <p14:creationId xmlns:p14="http://schemas.microsoft.com/office/powerpoint/2010/main" val="419015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1BB8-671A-B721-ED0A-0DE5E075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163513"/>
            <a:ext cx="5765444" cy="827799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IPPU Main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DB59-1566-DE2E-B7FB-D0AD97782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61" y="991312"/>
            <a:ext cx="8035877" cy="5291013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GB" sz="2400" b="1" dirty="0">
                <a:latin typeface="Arial Narrow" panose="020B0606020202030204" pitchFamily="34" charset="0"/>
              </a:rPr>
              <a:t>Implementation of higher Tiers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 Narrow" panose="020B0606020202030204" pitchFamily="34" charset="0"/>
              </a:rPr>
              <a:t>Higher Tiers mean more disaggregated data are needed, i.e. technology-specific EFs and plant-specific data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 Narrow" panose="020B0606020202030204" pitchFamily="34" charset="0"/>
              </a:rPr>
              <a:t>A user may use a mix of Tiers within the same category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sz="2400" b="1" dirty="0">
                <a:latin typeface="Arial Narrow" panose="020B0606020202030204" pitchFamily="34" charset="0"/>
              </a:rPr>
              <a:t>Introduction of a category subdivisions (e.g. national, region, plant, etc.)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GB" sz="2200" dirty="0">
                <a:latin typeface="Arial Narrow" panose="020B0606020202030204" pitchFamily="34" charset="0"/>
              </a:rPr>
              <a:t>A user can enter a single subdivision (e.g., a national level) or many user-defined sub-divisions (e.g., prefectures or facilities)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sz="2400" b="1" dirty="0">
                <a:latin typeface="Arial Narrow" panose="020B0606020202030204" pitchFamily="34" charset="0"/>
              </a:rPr>
              <a:t>More possibilities to select user-defined technologies, production processes and materials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200" dirty="0">
                <a:latin typeface="Arial Narrow" panose="020B0606020202030204" pitchFamily="34" charset="0"/>
              </a:rPr>
              <a:t>Users can disaggregate each category according to its national circumstances according to country-specific technologies, production processes and input materials, and to enter country- or plant-specific values (EFs and parameters)</a:t>
            </a:r>
            <a:endParaRPr lang="en-GB" sz="2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124F3-55A1-98A8-A216-95A1584CB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37"/>
          <a:stretch/>
        </p:blipFill>
        <p:spPr>
          <a:xfrm>
            <a:off x="0" y="1079339"/>
            <a:ext cx="9144000" cy="4956409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87DDEC3-8E46-2002-BC9C-2D82CDEAAFC7}"/>
              </a:ext>
            </a:extLst>
          </p:cNvPr>
          <p:cNvSpPr/>
          <p:nvPr/>
        </p:nvSpPr>
        <p:spPr>
          <a:xfrm>
            <a:off x="143644" y="330572"/>
            <a:ext cx="1862805" cy="612648"/>
          </a:xfrm>
          <a:prstGeom prst="wedgeRoundRectCallout">
            <a:avLst>
              <a:gd name="adj1" fmla="val 26836"/>
              <a:gd name="adj2" fmla="val 241003"/>
              <a:gd name="adj3" fmla="val 16667"/>
            </a:avLst>
          </a:prstGeom>
          <a:solidFill>
            <a:schemeClr val="bg1">
              <a:alpha val="0"/>
            </a:schemeClr>
          </a:solidFill>
          <a:ln>
            <a:solidFill>
              <a:srgbClr val="EF6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Sub-divisions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333A2EF-47B5-090E-691D-865F8E0EBC91}"/>
              </a:ext>
            </a:extLst>
          </p:cNvPr>
          <p:cNvSpPr/>
          <p:nvPr/>
        </p:nvSpPr>
        <p:spPr>
          <a:xfrm>
            <a:off x="2179321" y="330572"/>
            <a:ext cx="2084727" cy="612648"/>
          </a:xfrm>
          <a:prstGeom prst="wedgeRoundRectCallout">
            <a:avLst>
              <a:gd name="adj1" fmla="val -12060"/>
              <a:gd name="adj2" fmla="val 88181"/>
              <a:gd name="adj3" fmla="val 16667"/>
            </a:avLst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Worksheets Menu (Tiers)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AF87F8-6D8B-9234-7695-4A61D51BE028}"/>
              </a:ext>
            </a:extLst>
          </p:cNvPr>
          <p:cNvSpPr/>
          <p:nvPr/>
        </p:nvSpPr>
        <p:spPr>
          <a:xfrm>
            <a:off x="1396351" y="1971056"/>
            <a:ext cx="1122681" cy="104372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EF6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30A44BF-E049-7F9E-9130-14B550EA6A86}"/>
              </a:ext>
            </a:extLst>
          </p:cNvPr>
          <p:cNvSpPr/>
          <p:nvPr/>
        </p:nvSpPr>
        <p:spPr>
          <a:xfrm>
            <a:off x="4436919" y="330572"/>
            <a:ext cx="2369126" cy="612648"/>
          </a:xfrm>
          <a:prstGeom prst="wedgeRoundRectCallout">
            <a:avLst>
              <a:gd name="adj1" fmla="val -83320"/>
              <a:gd name="adj2" fmla="val 222481"/>
              <a:gd name="adj3" fmla="val 16667"/>
            </a:avLst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Default or User-defined process/technology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631F962-D28D-F2B5-CB2D-FE667A21B040}"/>
              </a:ext>
            </a:extLst>
          </p:cNvPr>
          <p:cNvSpPr/>
          <p:nvPr/>
        </p:nvSpPr>
        <p:spPr>
          <a:xfrm>
            <a:off x="2519032" y="1965628"/>
            <a:ext cx="1134919" cy="11995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40BF83-904A-C3DD-FA54-701E6E436106}"/>
              </a:ext>
            </a:extLst>
          </p:cNvPr>
          <p:cNvSpPr/>
          <p:nvPr/>
        </p:nvSpPr>
        <p:spPr>
          <a:xfrm>
            <a:off x="1485813" y="1238016"/>
            <a:ext cx="2620894" cy="2871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4AC475-7521-BA72-7301-D68F2832DF09}"/>
              </a:ext>
            </a:extLst>
          </p:cNvPr>
          <p:cNvSpPr/>
          <p:nvPr/>
        </p:nvSpPr>
        <p:spPr>
          <a:xfrm>
            <a:off x="4264048" y="1808619"/>
            <a:ext cx="2205643" cy="13565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DD914F0-4E97-DC43-005C-4B9C4AE5494D}"/>
              </a:ext>
            </a:extLst>
          </p:cNvPr>
          <p:cNvSpPr/>
          <p:nvPr/>
        </p:nvSpPr>
        <p:spPr>
          <a:xfrm>
            <a:off x="6964679" y="330572"/>
            <a:ext cx="1950670" cy="612648"/>
          </a:xfrm>
          <a:prstGeom prst="wedgeRoundRectCallout">
            <a:avLst>
              <a:gd name="adj1" fmla="val -79039"/>
              <a:gd name="adj2" fmla="val 194329"/>
              <a:gd name="adj3" fmla="val 16667"/>
            </a:avLst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Default or User-defined parameter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8243BC-1E77-301D-87A5-1755704C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4801" y="6035748"/>
            <a:ext cx="5235605" cy="555645"/>
          </a:xfrm>
        </p:spPr>
        <p:txBody>
          <a:bodyPr/>
          <a:lstStyle/>
          <a:p>
            <a:pPr algn="r"/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Example of a Worksheet</a:t>
            </a:r>
          </a:p>
        </p:txBody>
      </p:sp>
    </p:spTree>
    <p:extLst>
      <p:ext uri="{BB962C8B-B14F-4D97-AF65-F5344CB8AC3E}">
        <p14:creationId xmlns:p14="http://schemas.microsoft.com/office/powerpoint/2010/main" val="259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4" grpId="0" animBg="1"/>
      <p:bldP spid="16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47" y="153122"/>
            <a:ext cx="7744691" cy="809404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IPPU Worksheets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F2FB12-3F2D-6375-8846-ED22E7640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57304"/>
              </p:ext>
            </p:extLst>
          </p:nvPr>
        </p:nvGraphicFramePr>
        <p:xfrm>
          <a:off x="462014" y="1041750"/>
          <a:ext cx="7623208" cy="5333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8668">
                  <a:extLst>
                    <a:ext uri="{9D8B030D-6E8A-4147-A177-3AD203B41FA5}">
                      <a16:colId xmlns:a16="http://schemas.microsoft.com/office/drawing/2014/main" val="1156650043"/>
                    </a:ext>
                  </a:extLst>
                </a:gridCol>
                <a:gridCol w="1424540">
                  <a:extLst>
                    <a:ext uri="{9D8B030D-6E8A-4147-A177-3AD203B41FA5}">
                      <a16:colId xmlns:a16="http://schemas.microsoft.com/office/drawing/2014/main" val="4257603896"/>
                    </a:ext>
                  </a:extLst>
                </a:gridCol>
              </a:tblGrid>
              <a:tr h="7543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838041"/>
                  </a:ext>
                </a:extLst>
              </a:tr>
              <a:tr h="39551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  <a:latin typeface="Arial Narrow" panose="020B0606020202030204" pitchFamily="34" charset="0"/>
                        </a:rPr>
                        <a:t>    2 - Industrial Processes and Product Use (IPPU)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28502"/>
                  </a:ext>
                </a:extLst>
              </a:tr>
              <a:tr h="473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Arial Narrow" panose="020B0606020202030204" pitchFamily="34" charset="0"/>
                        </a:rPr>
                        <a:t>  2.A - Mineral Industry 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299317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  2.B - Chemical Industry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626836"/>
                  </a:ext>
                </a:extLst>
              </a:tr>
              <a:tr h="5091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Arial Narrow" panose="020B0606020202030204" pitchFamily="34" charset="0"/>
                        </a:rPr>
                        <a:t>  2.C - Metal Industry 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806099"/>
                  </a:ext>
                </a:extLst>
              </a:tr>
              <a:tr h="4281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2.D - Non-Energy Products from Fuels and Solvent Use 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12594"/>
                  </a:ext>
                </a:extLst>
              </a:tr>
              <a:tr h="45670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Arial Narrow" panose="020B0606020202030204" pitchFamily="34" charset="0"/>
                        </a:rPr>
                        <a:t>  2.E - Electronics Industry 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535555"/>
                  </a:ext>
                </a:extLst>
              </a:tr>
              <a:tr h="4576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Arial Narrow" panose="020B0606020202030204" pitchFamily="34" charset="0"/>
                        </a:rPr>
                        <a:t>  2.F - Product Uses as Substitutes for Ozone Depleting Substances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865391"/>
                  </a:ext>
                </a:extLst>
              </a:tr>
              <a:tr h="456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 Narrow" panose="020B0606020202030204" pitchFamily="34" charset="0"/>
                        </a:rPr>
                        <a:t>  2.G - Other Product Manufacture and Use 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842726"/>
                  </a:ext>
                </a:extLst>
              </a:tr>
              <a:tr h="456701">
                <a:tc>
                  <a:txBody>
                    <a:bodyPr/>
                    <a:lstStyle/>
                    <a:p>
                      <a:r>
                        <a:rPr lang="en-GB" sz="1800" b="1" u="none" strike="noStrike" dirty="0">
                          <a:effectLst/>
                          <a:latin typeface="Arial Narrow" panose="020B0606020202030204" pitchFamily="34" charset="0"/>
                        </a:rPr>
                        <a:t>  2.H - Other 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801248"/>
                  </a:ext>
                </a:extLst>
              </a:tr>
              <a:tr h="456701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018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0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81" y="172810"/>
            <a:ext cx="7457511" cy="741282"/>
          </a:xfrm>
        </p:spPr>
        <p:txBody>
          <a:bodyPr/>
          <a:lstStyle/>
          <a:p>
            <a:r>
              <a:rPr lang="en-GB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2.A Mineral Industry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F2FB12-3F2D-6375-8846-ED22E7640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71749"/>
              </p:ext>
            </p:extLst>
          </p:nvPr>
        </p:nvGraphicFramePr>
        <p:xfrm>
          <a:off x="232139" y="1014118"/>
          <a:ext cx="8679722" cy="4829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190">
                  <a:extLst>
                    <a:ext uri="{9D8B030D-6E8A-4147-A177-3AD203B41FA5}">
                      <a16:colId xmlns:a16="http://schemas.microsoft.com/office/drawing/2014/main" val="1156650043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1049807327"/>
                    </a:ext>
                  </a:extLst>
                </a:gridCol>
                <a:gridCol w="1283822">
                  <a:extLst>
                    <a:ext uri="{9D8B030D-6E8A-4147-A177-3AD203B41FA5}">
                      <a16:colId xmlns:a16="http://schemas.microsoft.com/office/drawing/2014/main" val="3720755969"/>
                    </a:ext>
                  </a:extLst>
                </a:gridCol>
                <a:gridCol w="34925">
                  <a:extLst>
                    <a:ext uri="{9D8B030D-6E8A-4147-A177-3AD203B41FA5}">
                      <a16:colId xmlns:a16="http://schemas.microsoft.com/office/drawing/2014/main" val="2092255042"/>
                    </a:ext>
                  </a:extLst>
                </a:gridCol>
                <a:gridCol w="1070265">
                  <a:extLst>
                    <a:ext uri="{9D8B030D-6E8A-4147-A177-3AD203B41FA5}">
                      <a16:colId xmlns:a16="http://schemas.microsoft.com/office/drawing/2014/main" val="2946380158"/>
                    </a:ext>
                  </a:extLst>
                </a:gridCol>
                <a:gridCol w="1471947">
                  <a:extLst>
                    <a:ext uri="{9D8B030D-6E8A-4147-A177-3AD203B41FA5}">
                      <a16:colId xmlns:a16="http://schemas.microsoft.com/office/drawing/2014/main" val="3421197206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95793"/>
                  </a:ext>
                </a:extLst>
              </a:tr>
              <a:tr h="329688">
                <a:tc v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Tiers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290793"/>
                  </a:ext>
                </a:extLst>
              </a:tr>
              <a:tr h="343365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1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2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3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94122"/>
                  </a:ext>
                </a:extLst>
              </a:tr>
              <a:tr h="178757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2.A - Mineral Industry 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651677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2.A.1 - Cement production </a:t>
                      </a:r>
                    </a:p>
                    <a:p>
                      <a:pPr algn="l" fontAlgn="t"/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(cement AD, ExIm, default EF)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(clinker AD, CKD)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(plant-specific AD, emissions total)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8603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(capture/reduction for all Tiers)</a:t>
                      </a:r>
                      <a:endParaRPr lang="en-GB" sz="1200" b="0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0143345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     </a:t>
                      </a:r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2.A.2 - Lime production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1 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(default EFs)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(LKD, correction)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(plant-specific AD)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788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US" sz="1200" b="0" dirty="0">
                          <a:latin typeface="Arial Narrow" panose="020B0606020202030204" pitchFamily="34" charset="0"/>
                        </a:rPr>
                        <a:t>(capture/reduction)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12089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2.A.3 - Glass Production 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(worksheet for Tier 1 and 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 </a:t>
                      </a:r>
                    </a:p>
                    <a:p>
                      <a:pPr algn="ctr"/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(for each furnace)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6066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 </a:t>
                      </a:r>
                      <a:r>
                        <a:rPr lang="en-US" sz="1200" b="1" u="none" strike="noStrike" dirty="0"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US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(capture/reduction)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810646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  <a:latin typeface="Arial Narrow" panose="020B0606020202030204" pitchFamily="34" charset="0"/>
                        </a:rPr>
                        <a:t>      2.A.4 - Other Process Uses of Carbonates </a:t>
                      </a:r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88978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2.A.4.a - Ceramics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2  </a:t>
                      </a:r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(worksheets can be used for all Tiers: Tier 1 – defaults, Tier 2 – data on limestone/dolomite use, Tier 3 – carbonates AD, calcination)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873741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2.A.4.b - Other Uses of Soda Ash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2  </a:t>
                      </a:r>
                      <a:r>
                        <a:rPr kumimoji="1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(worksheets can be used for all Tiers, same as 2A4a)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56336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2.A.4.c - Non Metallurgical Magnesia Production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2  </a:t>
                      </a:r>
                      <a:r>
                        <a:rPr kumimoji="1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(worksheets can be used for all Tiers, same as 2A4a)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4316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2.A.4.d - Other (please specify)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2 </a:t>
                      </a:r>
                      <a:r>
                        <a:rPr kumimoji="1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(worksheets can be used for all Tiers, same as 2A4a),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 </a:t>
                      </a:r>
                      <a:r>
                        <a:rPr kumimoji="1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(for reporting issues)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3004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2.A.5 - Other (please specify)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2*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2  </a:t>
                      </a:r>
                      <a:r>
                        <a:rPr kumimoji="1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(1 generic worksheet AD x EF,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capture/reduction)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547844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62BC9-4E2A-0D0C-D8DA-D038673E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90" y="5936481"/>
            <a:ext cx="6085557" cy="638567"/>
          </a:xfrm>
        </p:spPr>
        <p:txBody>
          <a:bodyPr/>
          <a:lstStyle/>
          <a:p>
            <a:pPr marL="0" indent="0">
              <a:buNone/>
            </a:pPr>
            <a:r>
              <a:rPr lang="en-GB" sz="1600" b="1" i="1" dirty="0">
                <a:latin typeface="Arial Narrow" panose="020B0606020202030204" pitchFamily="34" charset="0"/>
              </a:rPr>
              <a:t>* Implements generic equation (AD x EF). No default values are provided in the 2006 IPCC Guidelines</a:t>
            </a:r>
          </a:p>
        </p:txBody>
      </p:sp>
    </p:spTree>
    <p:extLst>
      <p:ext uri="{BB962C8B-B14F-4D97-AF65-F5344CB8AC3E}">
        <p14:creationId xmlns:p14="http://schemas.microsoft.com/office/powerpoint/2010/main" val="34314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39" y="163513"/>
            <a:ext cx="7457511" cy="804031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2.B Chemical Industry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3E7D02-25A2-59D3-3C71-6BB700BE0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58352"/>
              </p:ext>
            </p:extLst>
          </p:nvPr>
        </p:nvGraphicFramePr>
        <p:xfrm>
          <a:off x="341832" y="1087274"/>
          <a:ext cx="8460336" cy="4803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7031">
                  <a:extLst>
                    <a:ext uri="{9D8B030D-6E8A-4147-A177-3AD203B41FA5}">
                      <a16:colId xmlns:a16="http://schemas.microsoft.com/office/drawing/2014/main" val="1116461908"/>
                    </a:ext>
                  </a:extLst>
                </a:gridCol>
                <a:gridCol w="991402">
                  <a:extLst>
                    <a:ext uri="{9D8B030D-6E8A-4147-A177-3AD203B41FA5}">
                      <a16:colId xmlns:a16="http://schemas.microsoft.com/office/drawing/2014/main" val="331297708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473252045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3523895598"/>
                    </a:ext>
                  </a:extLst>
                </a:gridCol>
                <a:gridCol w="1044206">
                  <a:extLst>
                    <a:ext uri="{9D8B030D-6E8A-4147-A177-3AD203B41FA5}">
                      <a16:colId xmlns:a16="http://schemas.microsoft.com/office/drawing/2014/main" val="1479823710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4095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Tiers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52745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1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91953"/>
                  </a:ext>
                </a:extLst>
              </a:tr>
              <a:tr h="290237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 2.B - Chemical Industry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96988"/>
                  </a:ext>
                </a:extLst>
              </a:tr>
              <a:tr h="24602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2.B.1 - Ammonia Production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2 </a:t>
                      </a:r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(1 for all Tiers, where Tier 3 plant-specific, 1 for capture/reduction)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03902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2.B.2 - Nitric Acid Production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(AD x EF)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(AD x EF plus abatement)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(measurements)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108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(capture/reduction)</a:t>
                      </a:r>
                      <a:endParaRPr lang="en-GB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2828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2.B.3 - Adipic Acid Production 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3</a:t>
                      </a:r>
                    </a:p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(same as 2.B.2)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(same as 2.B.2)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</a:t>
                      </a:r>
                    </a:p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(measurements)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499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(capture/reduction)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5353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2.B.4 - Caprolactam, Glyoxal and Glyoxylic Acid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Production 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3</a:t>
                      </a:r>
                    </a:p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(same as 2.B.2)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</a:p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(same as 2.B.2)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(measurements)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55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(capture/reduction)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32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2.B.5 - </a:t>
                      </a:r>
                      <a:r>
                        <a:rPr lang="en-GB" sz="1400" b="1" u="none" strike="noStrike" noProof="0" dirty="0">
                          <a:effectLst/>
                          <a:latin typeface="Arial Narrow" panose="020B0606020202030204" pitchFamily="34" charset="0"/>
                        </a:rPr>
                        <a:t>Carbide</a:t>
                      </a:r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Production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>
                          <a:effectLst/>
                          <a:latin typeface="Arial Narrow" panose="020B0606020202030204" pitchFamily="34" charset="0"/>
                        </a:rPr>
                        <a:t> 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3 </a:t>
                      </a:r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(for all Tiers same equation, where Tier 3 plant-specific data.1 worksheet for carbide production, 1 for carbide use in acetylene, 1 for capture/reduction 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4971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2.B.6 - Titanium Dioxide Production 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3</a:t>
                      </a:r>
                    </a:p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(AD x EF)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(carbon content and oxidation)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</a:t>
                      </a:r>
                    </a:p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(no Tier 3)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09312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(capture/reduction)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762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2.B.7 - Soda Ash Production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2 </a:t>
                      </a:r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(same equation for two tiers, 1 worksheet for capture/reduction)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(measurements)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8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27" y="155325"/>
            <a:ext cx="7457511" cy="778974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2.B Chemical Industry - Petrochemicals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C61FC4-770A-D419-274C-BB9F52338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39718"/>
              </p:ext>
            </p:extLst>
          </p:nvPr>
        </p:nvGraphicFramePr>
        <p:xfrm>
          <a:off x="471638" y="1022256"/>
          <a:ext cx="8401033" cy="4813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457">
                  <a:extLst>
                    <a:ext uri="{9D8B030D-6E8A-4147-A177-3AD203B41FA5}">
                      <a16:colId xmlns:a16="http://schemas.microsoft.com/office/drawing/2014/main" val="287833673"/>
                    </a:ext>
                  </a:extLst>
                </a:gridCol>
                <a:gridCol w="855500">
                  <a:extLst>
                    <a:ext uri="{9D8B030D-6E8A-4147-A177-3AD203B41FA5}">
                      <a16:colId xmlns:a16="http://schemas.microsoft.com/office/drawing/2014/main" val="3712647093"/>
                    </a:ext>
                  </a:extLst>
                </a:gridCol>
                <a:gridCol w="1184541">
                  <a:extLst>
                    <a:ext uri="{9D8B030D-6E8A-4147-A177-3AD203B41FA5}">
                      <a16:colId xmlns:a16="http://schemas.microsoft.com/office/drawing/2014/main" val="575179998"/>
                    </a:ext>
                  </a:extLst>
                </a:gridCol>
                <a:gridCol w="1344358">
                  <a:extLst>
                    <a:ext uri="{9D8B030D-6E8A-4147-A177-3AD203B41FA5}">
                      <a16:colId xmlns:a16="http://schemas.microsoft.com/office/drawing/2014/main" val="2410007905"/>
                    </a:ext>
                  </a:extLst>
                </a:gridCol>
                <a:gridCol w="1333177">
                  <a:extLst>
                    <a:ext uri="{9D8B030D-6E8A-4147-A177-3AD203B41FA5}">
                      <a16:colId xmlns:a16="http://schemas.microsoft.com/office/drawing/2014/main" val="2573912747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366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Tiers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46738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1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2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3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04525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2.B.8 - Petrochemical and Carbon Black Production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1257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2.B.8.a - Methanol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(AD, feedstock, technologies)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(combustion, flares, vents + CH4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atm.measurement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4245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(1 for CO2,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for CH4)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(only CO2, mass-balance approach)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63522"/>
                  </a:ext>
                </a:extLst>
              </a:tr>
              <a:tr h="212912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(capture/reduction)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504530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2.B.8.b - Ethylene 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9</a:t>
                      </a:r>
                    </a:p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8255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130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99518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2.B.8.c - Ethylene Dichloride and Vinyl Chloride</a:t>
                      </a:r>
                    </a:p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Monomer 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9</a:t>
                      </a:r>
                    </a:p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352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6309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8780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2.B.8.d - Ethylene Oxide 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9</a:t>
                      </a:r>
                    </a:p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3586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95647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47943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2.B.8.e - Acrylonitrile 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9</a:t>
                      </a:r>
                    </a:p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4723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9335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133186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2.B.8.f - Carbon Black 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9</a:t>
                      </a:r>
                    </a:p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38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6808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90091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1EE60-EBF7-3444-AA63-A40658FA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27" y="5923700"/>
            <a:ext cx="6843662" cy="3431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800" b="1" i="1" dirty="0">
                <a:latin typeface="Arial Narrow" panose="020B0606020202030204" pitchFamily="34" charset="0"/>
              </a:rPr>
              <a:t>The same guidance for all 2.B.8 sub-categories – 2.B.8. a, b, c, d, e, f</a:t>
            </a:r>
          </a:p>
        </p:txBody>
      </p:sp>
    </p:spTree>
    <p:extLst>
      <p:ext uri="{BB962C8B-B14F-4D97-AF65-F5344CB8AC3E}">
        <p14:creationId xmlns:p14="http://schemas.microsoft.com/office/powerpoint/2010/main" val="8166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88" y="115387"/>
            <a:ext cx="8378658" cy="856765"/>
          </a:xfrm>
        </p:spPr>
        <p:txBody>
          <a:bodyPr/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2.B Chemical Industry - Fluorochemicals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54FD71-CD7E-4D08-8956-12521455B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08945"/>
              </p:ext>
            </p:extLst>
          </p:nvPr>
        </p:nvGraphicFramePr>
        <p:xfrm>
          <a:off x="271329" y="1097640"/>
          <a:ext cx="8601341" cy="303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6764">
                  <a:extLst>
                    <a:ext uri="{9D8B030D-6E8A-4147-A177-3AD203B41FA5}">
                      <a16:colId xmlns:a16="http://schemas.microsoft.com/office/drawing/2014/main" val="287833673"/>
                    </a:ext>
                  </a:extLst>
                </a:gridCol>
                <a:gridCol w="1145406">
                  <a:extLst>
                    <a:ext uri="{9D8B030D-6E8A-4147-A177-3AD203B41FA5}">
                      <a16:colId xmlns:a16="http://schemas.microsoft.com/office/drawing/2014/main" val="2552085893"/>
                    </a:ext>
                  </a:extLst>
                </a:gridCol>
                <a:gridCol w="1078029">
                  <a:extLst>
                    <a:ext uri="{9D8B030D-6E8A-4147-A177-3AD203B41FA5}">
                      <a16:colId xmlns:a16="http://schemas.microsoft.com/office/drawing/2014/main" val="2762701090"/>
                    </a:ext>
                  </a:extLst>
                </a:gridCol>
                <a:gridCol w="1225579">
                  <a:extLst>
                    <a:ext uri="{9D8B030D-6E8A-4147-A177-3AD203B41FA5}">
                      <a16:colId xmlns:a16="http://schemas.microsoft.com/office/drawing/2014/main" val="4103525017"/>
                    </a:ext>
                  </a:extLst>
                </a:gridCol>
                <a:gridCol w="112333">
                  <a:extLst>
                    <a:ext uri="{9D8B030D-6E8A-4147-A177-3AD203B41FA5}">
                      <a16:colId xmlns:a16="http://schemas.microsoft.com/office/drawing/2014/main" val="2269441817"/>
                    </a:ext>
                  </a:extLst>
                </a:gridCol>
                <a:gridCol w="1923230">
                  <a:extLst>
                    <a:ext uri="{9D8B030D-6E8A-4147-A177-3AD203B41FA5}">
                      <a16:colId xmlns:a16="http://schemas.microsoft.com/office/drawing/2014/main" val="502291676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67404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Tiers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53583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1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3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04525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2.B.9 - Fluorochemical Production 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3722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2.B.9.a - By-product emissions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(1 for HFC-23,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 for other F-gases)</a:t>
                      </a:r>
                      <a:endParaRPr lang="en-GB" sz="1200" b="1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(for HFC-23 based on efficiencies)</a:t>
                      </a:r>
                      <a:endParaRPr lang="en-GB" sz="1200" b="1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(1 for HFC-23 direct method,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for HFC-23 proxy method,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HFC-23 monitoring method, 1 for other F-gases direct,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for others proxy method 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(1 for HFC-23 direct method,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for HFC-23 proxy method,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HFC-23 monitoring method, 1 for other F-gases direct,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for others proxy method 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8372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(capture/reduction)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631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2.B.9.b - Fugitive Emissions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2 </a:t>
                      </a:r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(for all others, 1 capture/reduction)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GB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[under development]</a:t>
                      </a:r>
                    </a:p>
                    <a:p>
                      <a:pPr algn="ctr" fontAlgn="b"/>
                      <a:r>
                        <a:rPr lang="en-GB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17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2.B.10 - Other (Please specify)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2  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(1 generic worksheet AD x EF, 1 capture/reduction)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22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3E6D-1EEC-0E52-512E-33DA1525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163513"/>
            <a:ext cx="7457511" cy="80774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2.C Metal Industry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D195DE-20AB-175B-8572-642624D69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69273"/>
              </p:ext>
            </p:extLst>
          </p:nvPr>
        </p:nvGraphicFramePr>
        <p:xfrm>
          <a:off x="451205" y="1047804"/>
          <a:ext cx="8241589" cy="4838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5435">
                  <a:extLst>
                    <a:ext uri="{9D8B030D-6E8A-4147-A177-3AD203B41FA5}">
                      <a16:colId xmlns:a16="http://schemas.microsoft.com/office/drawing/2014/main" val="3646850883"/>
                    </a:ext>
                  </a:extLst>
                </a:gridCol>
                <a:gridCol w="866273">
                  <a:extLst>
                    <a:ext uri="{9D8B030D-6E8A-4147-A177-3AD203B41FA5}">
                      <a16:colId xmlns:a16="http://schemas.microsoft.com/office/drawing/2014/main" val="2614486816"/>
                    </a:ext>
                  </a:extLst>
                </a:gridCol>
                <a:gridCol w="1318661">
                  <a:extLst>
                    <a:ext uri="{9D8B030D-6E8A-4147-A177-3AD203B41FA5}">
                      <a16:colId xmlns:a16="http://schemas.microsoft.com/office/drawing/2014/main" val="809216137"/>
                    </a:ext>
                  </a:extLst>
                </a:gridCol>
                <a:gridCol w="1799925">
                  <a:extLst>
                    <a:ext uri="{9D8B030D-6E8A-4147-A177-3AD203B41FA5}">
                      <a16:colId xmlns:a16="http://schemas.microsoft.com/office/drawing/2014/main" val="426082926"/>
                    </a:ext>
                  </a:extLst>
                </a:gridCol>
                <a:gridCol w="1441295">
                  <a:extLst>
                    <a:ext uri="{9D8B030D-6E8A-4147-A177-3AD203B41FA5}">
                      <a16:colId xmlns:a16="http://schemas.microsoft.com/office/drawing/2014/main" val="449151972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Number of Worksheets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7697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Total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IPCC Tiers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695839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IPCC Category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1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2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Tier 3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34147"/>
                  </a:ext>
                </a:extLst>
              </a:tr>
              <a:tr h="19050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2.C - Metal Industry 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0540903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2.C.1 - Iron and Steel Production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(1 for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Iron&amp;Steel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for Coke in Energy – CO2, CH4 EF)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(2 for Coke in Energy, 1 for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Iron&amp;Steel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1 for Sinter, 1 for Pellets, 1 for DRI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– CO2 mass-balance)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--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(plant-specific data and measurements)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818731"/>
                  </a:ext>
                </a:extLst>
              </a:tr>
              <a:tr h="26867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(capture/reduction)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50882406"/>
                  </a:ext>
                </a:extLst>
              </a:tr>
              <a:tr h="211543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2.C.2 - Ferroalloys Production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(AD x EF)</a:t>
                      </a:r>
                      <a:endParaRPr lang="en-GB" sz="1200" b="1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(for reducing agents EF)</a:t>
                      </a:r>
                      <a:endParaRPr lang="en-GB" sz="1200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(for reducing agents CC)</a:t>
                      </a:r>
                      <a:endParaRPr lang="en-GB" sz="1200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900070"/>
                  </a:ext>
                </a:extLst>
              </a:tr>
              <a:tr h="211543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GB" sz="1200" dirty="0">
                          <a:latin typeface="Arial Narrow" panose="020B0606020202030204" pitchFamily="34" charset="0"/>
                        </a:rPr>
                        <a:t> (ore, slag, products, non-products, summary)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39711868"/>
                  </a:ext>
                </a:extLst>
              </a:tr>
              <a:tr h="211543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(capture/reduction)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909677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2.C.3 - Aluminium production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9</a:t>
                      </a: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200" dirty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dirty="0">
                          <a:latin typeface="Arial Narrow" panose="020B0606020202030204" pitchFamily="34" charset="0"/>
                        </a:rPr>
                        <a:t>(1 for CO1, 1 for PFCs)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(for Tier 2/3 for CO2 for Soderberg and Prebake, and for PFCs for Slope and Overvoltage)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6421258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GB" sz="1200" dirty="0">
                          <a:latin typeface="Arial Narrow" panose="020B0606020202030204" pitchFamily="34" charset="0"/>
                        </a:rPr>
                        <a:t> (capture/reduction)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6198114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2.C.4 - </a:t>
                      </a:r>
                      <a:r>
                        <a:rPr lang="en-GB" sz="1400" b="1" u="none" strike="noStrike" noProof="0" dirty="0">
                          <a:effectLst/>
                          <a:latin typeface="Arial Narrow" panose="020B0606020202030204" pitchFamily="34" charset="0"/>
                        </a:rPr>
                        <a:t>Magnesium</a:t>
                      </a:r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production 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5 </a:t>
                      </a: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GB" sz="1200" dirty="0">
                          <a:latin typeface="Arial Narrow" panose="020B0606020202030204" pitchFamily="34" charset="0"/>
                        </a:rPr>
                        <a:t> (1 for CO1, 1 for SF6)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 for CO1, 1 for SF6)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-- </a:t>
                      </a:r>
                    </a:p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(measurements)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3906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GB" sz="1200" dirty="0">
                          <a:latin typeface="Arial Narrow" panose="020B0606020202030204" pitchFamily="34" charset="0"/>
                        </a:rPr>
                        <a:t> (capture/reduction)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34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2.C.5 - Lead Production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2 </a:t>
                      </a:r>
                      <a:r>
                        <a:rPr lang="en-US" sz="1200" b="0" u="none" strike="noStrike" dirty="0">
                          <a:effectLst/>
                          <a:latin typeface="Arial Narrow" panose="020B0606020202030204" pitchFamily="34" charset="0"/>
                        </a:rPr>
                        <a:t> (1 AD x EF, </a:t>
                      </a:r>
                    </a:p>
                    <a:p>
                      <a:pPr algn="ctr" fontAlgn="t"/>
                      <a:r>
                        <a:rPr lang="en-US" sz="1200" b="0" u="none" strike="noStrike" dirty="0">
                          <a:effectLst/>
                          <a:latin typeface="Arial Narrow" panose="020B0606020202030204" pitchFamily="34" charset="0"/>
                        </a:rPr>
                        <a:t>1 capture/reduction)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-- 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(mass-balance of CC)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-- </a:t>
                      </a:r>
                    </a:p>
                    <a:p>
                      <a:pPr algn="ctr" fontAlgn="b"/>
                      <a:r>
                        <a:rPr lang="en-GB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(measurements)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18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2.C.6 - Zinc Production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2 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>
                          <a:effectLst/>
                          <a:latin typeface="Arial Narrow" panose="020B0606020202030204" pitchFamily="34" charset="0"/>
                        </a:rPr>
                        <a:t> 2 </a:t>
                      </a:r>
                      <a:r>
                        <a:rPr lang="en-GB" sz="1200" b="0" u="none" strike="noStrike">
                          <a:effectLst/>
                          <a:latin typeface="Arial Narrow" panose="020B0606020202030204" pitchFamily="34" charset="0"/>
                        </a:rPr>
                        <a:t>(same as 2.C.5)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--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UI Gothic" panose="020B0600070205080204" pitchFamily="34" charset="-128"/>
                        </a:rPr>
                        <a:t>(same as 2.C.5)</a:t>
                      </a:r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dirty="0">
                          <a:effectLst/>
                          <a:latin typeface="Arial Narrow" panose="020B0606020202030204" pitchFamily="34" charset="0"/>
                        </a:rPr>
                        <a:t>-- </a:t>
                      </a:r>
                      <a:r>
                        <a:rPr lang="en-US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US" sz="1200" b="0" u="none" strike="noStrike" dirty="0">
                          <a:effectLst/>
                          <a:latin typeface="Arial Narrow" panose="020B0606020202030204" pitchFamily="34" charset="0"/>
                        </a:rPr>
                        <a:t>(same as 2.C.5)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86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    2.C.7 - Other (please specify)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2*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UI Gothic" panose="020B0600070205080204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MS UI Gothic" panose="020B0600070205080204" pitchFamily="34" charset="-128"/>
                          <a:cs typeface="+mn-cs"/>
                        </a:rPr>
                        <a:t>2  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MS UI Gothic" panose="020B0600070205080204" pitchFamily="34" charset="-128"/>
                          <a:cs typeface="+mn-cs"/>
                        </a:rPr>
                        <a:t>(1 generic worksheet AD x EF, 1 capture/reduction)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42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5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omotion_Introduction_20070913">
  <a:themeElements>
    <a:clrScheme name="Promotion_Introduction_200709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motion_Introduction_200709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motion_Introduction_200709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motion_Introduction_200709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motion_Introduction_200709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273309EA794D47B623F3D2AA1ABC4C" ma:contentTypeVersion="4" ma:contentTypeDescription="Create a new document." ma:contentTypeScope="" ma:versionID="2a548179319f52a4e5072bb0a94cf085">
  <xsd:schema xmlns:xsd="http://www.w3.org/2001/XMLSchema" xmlns:xs="http://www.w3.org/2001/XMLSchema" xmlns:p="http://schemas.microsoft.com/office/2006/metadata/properties" xmlns:ns2="735141c6-fa34-463e-949d-9db9ad8707b3" targetNamespace="http://schemas.microsoft.com/office/2006/metadata/properties" ma:root="true" ma:fieldsID="e0850beaa044c87e571bbc0c946ef528" ns2:_="">
    <xsd:import namespace="735141c6-fa34-463e-949d-9db9ad8707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141c6-fa34-463e-949d-9db9ad8707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91B980-D0D4-44E1-855A-DDD6E0296350}"/>
</file>

<file path=customXml/itemProps2.xml><?xml version="1.0" encoding="utf-8"?>
<ds:datastoreItem xmlns:ds="http://schemas.openxmlformats.org/officeDocument/2006/customXml" ds:itemID="{A899936F-9918-4911-A2FD-0A2166542A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82E13-F5B0-464E-912B-99627880C6F2}">
  <ds:schemaRefs>
    <ds:schemaRef ds:uri="http://purl.org/dc/terms/"/>
    <ds:schemaRef ds:uri="7f057436-1a6a-476c-9790-573363df4129"/>
    <ds:schemaRef ds:uri="http://schemas.microsoft.com/office/2006/documentManagement/types"/>
    <ds:schemaRef ds:uri="efd3dff1-40cb-44f1-9761-0d9bf0d80891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01_Intro_IPCC_2010_JICA</Template>
  <TotalTime>12677</TotalTime>
  <Words>2981</Words>
  <Application>Microsoft Office PowerPoint</Application>
  <PresentationFormat>On-screen Show (4:3)</PresentationFormat>
  <Paragraphs>539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Frutiger LT Pro 57 Condensed</vt:lpstr>
      <vt:lpstr>Arial</vt:lpstr>
      <vt:lpstr>Arial Narrow</vt:lpstr>
      <vt:lpstr>Courier New</vt:lpstr>
      <vt:lpstr>Wingdings</vt:lpstr>
      <vt:lpstr>Promotion_Introduction_20070913</vt:lpstr>
      <vt:lpstr>Office テーマ</vt:lpstr>
      <vt:lpstr>IPCC Inventory Software: IPPU Updates</vt:lpstr>
      <vt:lpstr>IPPU Main Updates</vt:lpstr>
      <vt:lpstr>Example of a Worksheet</vt:lpstr>
      <vt:lpstr>IPPU Worksheets</vt:lpstr>
      <vt:lpstr>2.A Mineral Industry</vt:lpstr>
      <vt:lpstr>2.B Chemical Industry</vt:lpstr>
      <vt:lpstr>2.B Chemical Industry - Petrochemicals</vt:lpstr>
      <vt:lpstr>2.B Chemical Industry - Fluorochemicals</vt:lpstr>
      <vt:lpstr>2.C Metal Industry</vt:lpstr>
      <vt:lpstr>2.D Non-Energy Products from Fuels  2.E Electronics Industry</vt:lpstr>
      <vt:lpstr>2.F Product Uses as Substitutes for ODS</vt:lpstr>
      <vt:lpstr>2.G Other Product Manufacture and Use (1)</vt:lpstr>
      <vt:lpstr>2.G Other Product Manufacture and Use (2)</vt:lpstr>
      <vt:lpstr>2.H Other</vt:lpstr>
      <vt:lpstr>Summary</vt:lpstr>
      <vt:lpstr>Thank you  Users’ feedback is most welcome! Please provide it at: ipcc-software@iges.or.jp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&amp; Objectives</dc:title>
  <dc:creator>Simon Eggleston</dc:creator>
  <cp:lastModifiedBy>Pavel Shermanau</cp:lastModifiedBy>
  <cp:revision>783</cp:revision>
  <dcterms:created xsi:type="dcterms:W3CDTF">2006-10-09T17:01:38Z</dcterms:created>
  <dcterms:modified xsi:type="dcterms:W3CDTF">2022-11-01T02:29:18Z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0x0101004C273309EA794D47B623F3D2AA1ABC4C</vt:lpwstr>
  </property>
</Properties>
</file>