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4070" r:id="rId2"/>
  </p:sldMasterIdLst>
  <p:notesMasterIdLst>
    <p:notesMasterId r:id="rId23"/>
  </p:notesMasterIdLst>
  <p:handoutMasterIdLst>
    <p:handoutMasterId r:id="rId24"/>
  </p:handoutMasterIdLst>
  <p:sldIdLst>
    <p:sldId id="522" r:id="rId3"/>
    <p:sldId id="404" r:id="rId4"/>
    <p:sldId id="409" r:id="rId5"/>
    <p:sldId id="556" r:id="rId6"/>
    <p:sldId id="553" r:id="rId7"/>
    <p:sldId id="555" r:id="rId8"/>
    <p:sldId id="567" r:id="rId9"/>
    <p:sldId id="566" r:id="rId10"/>
    <p:sldId id="549" r:id="rId11"/>
    <p:sldId id="543" r:id="rId12"/>
    <p:sldId id="544" r:id="rId13"/>
    <p:sldId id="545" r:id="rId14"/>
    <p:sldId id="546" r:id="rId15"/>
    <p:sldId id="547" r:id="rId16"/>
    <p:sldId id="568" r:id="rId17"/>
    <p:sldId id="571" r:id="rId18"/>
    <p:sldId id="572" r:id="rId19"/>
    <p:sldId id="569" r:id="rId20"/>
    <p:sldId id="565" r:id="rId21"/>
    <p:sldId id="523" r:id="rId22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manau" initials="s" lastIdx="2" clrIdx="0">
    <p:extLst>
      <p:ext uri="{19B8F6BF-5375-455C-9EA6-DF929625EA0E}">
        <p15:presenceInfo xmlns:p15="http://schemas.microsoft.com/office/powerpoint/2012/main" userId="shermanau" providerId="None"/>
      </p:ext>
    </p:extLst>
  </p:cmAuthor>
  <p:cmAuthor id="2" name="Kiyoto Tanabe" initials="KT" lastIdx="1" clrIdx="1">
    <p:extLst>
      <p:ext uri="{19B8F6BF-5375-455C-9EA6-DF929625EA0E}">
        <p15:presenceInfo xmlns:p15="http://schemas.microsoft.com/office/powerpoint/2012/main" userId="S::tanabe@ipcctfi.onmicrosoft.com::09264c1f-eddb-4b99-af57-50ba02ead7a6" providerId="AD"/>
      </p:ext>
    </p:extLst>
  </p:cmAuthor>
  <p:cmAuthor id="3" name="sandro federici" initials="sf" lastIdx="4" clrIdx="2">
    <p:extLst>
      <p:ext uri="{19B8F6BF-5375-455C-9EA6-DF929625EA0E}">
        <p15:presenceInfo xmlns:p15="http://schemas.microsoft.com/office/powerpoint/2012/main" userId="9de09c822f254d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933"/>
    <a:srgbClr val="3399FF"/>
    <a:srgbClr val="F9CA6B"/>
    <a:srgbClr val="EF6933"/>
    <a:srgbClr val="FF5001"/>
    <a:srgbClr val="EE8434"/>
    <a:srgbClr val="5492CD"/>
    <a:srgbClr val="4CD677"/>
    <a:srgbClr val="CB0022"/>
    <a:srgbClr val="549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A2C74-A464-40B2-8B86-140338189EE2}" v="42" dt="2022-10-28T16:39:09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5905" autoAdjust="0"/>
  </p:normalViewPr>
  <p:slideViewPr>
    <p:cSldViewPr snapToGrid="0">
      <p:cViewPr varScale="1">
        <p:scale>
          <a:sx n="97" d="100"/>
          <a:sy n="97" d="100"/>
        </p:scale>
        <p:origin x="12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federici" userId="9de09c822f254df3" providerId="LiveId" clId="{EEAA2C74-A464-40B2-8B86-140338189EE2}"/>
    <pc:docChg chg="undo redo custSel addSld delSld modSld sldOrd">
      <pc:chgData name="sandro federici" userId="9de09c822f254df3" providerId="LiveId" clId="{EEAA2C74-A464-40B2-8B86-140338189EE2}" dt="2022-10-28T16:39:19.293" v="716" actId="6549"/>
      <pc:docMkLst>
        <pc:docMk/>
      </pc:docMkLst>
      <pc:sldChg chg="modSp mod">
        <pc:chgData name="sandro federici" userId="9de09c822f254df3" providerId="LiveId" clId="{EEAA2C74-A464-40B2-8B86-140338189EE2}" dt="2022-10-26T06:32:28.494" v="194" actId="20577"/>
        <pc:sldMkLst>
          <pc:docMk/>
          <pc:sldMk cId="1917649037" sldId="543"/>
        </pc:sldMkLst>
        <pc:graphicFrameChg chg="modGraphic">
          <ac:chgData name="sandro federici" userId="9de09c822f254df3" providerId="LiveId" clId="{EEAA2C74-A464-40B2-8B86-140338189EE2}" dt="2022-10-26T06:32:28.494" v="194" actId="20577"/>
          <ac:graphicFrameMkLst>
            <pc:docMk/>
            <pc:sldMk cId="1917649037" sldId="543"/>
            <ac:graphicFrameMk id="2" creationId="{439AC3F2-4060-CDA1-CE11-199A0EF504F0}"/>
          </ac:graphicFrameMkLst>
        </pc:graphicFrameChg>
      </pc:sldChg>
      <pc:sldChg chg="addSp delSp modSp mod">
        <pc:chgData name="sandro federici" userId="9de09c822f254df3" providerId="LiveId" clId="{EEAA2C74-A464-40B2-8B86-140338189EE2}" dt="2022-10-26T06:38:06.919" v="242" actId="478"/>
        <pc:sldMkLst>
          <pc:docMk/>
          <pc:sldMk cId="640156544" sldId="544"/>
        </pc:sldMkLst>
        <pc:spChg chg="add del">
          <ac:chgData name="sandro federici" userId="9de09c822f254df3" providerId="LiveId" clId="{EEAA2C74-A464-40B2-8B86-140338189EE2}" dt="2022-10-26T06:38:06.919" v="242" actId="478"/>
          <ac:spMkLst>
            <pc:docMk/>
            <pc:sldMk cId="640156544" sldId="544"/>
            <ac:spMk id="7" creationId="{E99397EB-8826-D075-C602-3A10D97EE517}"/>
          </ac:spMkLst>
        </pc:spChg>
        <pc:graphicFrameChg chg="modGraphic">
          <ac:chgData name="sandro federici" userId="9de09c822f254df3" providerId="LiveId" clId="{EEAA2C74-A464-40B2-8B86-140338189EE2}" dt="2022-10-26T06:34:40.236" v="221" actId="20577"/>
          <ac:graphicFrameMkLst>
            <pc:docMk/>
            <pc:sldMk cId="640156544" sldId="544"/>
            <ac:graphicFrameMk id="2" creationId="{439AC3F2-4060-CDA1-CE11-199A0EF504F0}"/>
          </ac:graphicFrameMkLst>
        </pc:graphicFrameChg>
      </pc:sldChg>
      <pc:sldChg chg="modSp mod">
        <pc:chgData name="sandro federici" userId="9de09c822f254df3" providerId="LiveId" clId="{EEAA2C74-A464-40B2-8B86-140338189EE2}" dt="2022-10-28T16:20:50.340" v="426"/>
        <pc:sldMkLst>
          <pc:docMk/>
          <pc:sldMk cId="3378961102" sldId="545"/>
        </pc:sldMkLst>
        <pc:graphicFrameChg chg="mod modGraphic">
          <ac:chgData name="sandro federici" userId="9de09c822f254df3" providerId="LiveId" clId="{EEAA2C74-A464-40B2-8B86-140338189EE2}" dt="2022-10-28T16:20:50.340" v="426"/>
          <ac:graphicFrameMkLst>
            <pc:docMk/>
            <pc:sldMk cId="3378961102" sldId="545"/>
            <ac:graphicFrameMk id="2" creationId="{439AC3F2-4060-CDA1-CE11-199A0EF504F0}"/>
          </ac:graphicFrameMkLst>
        </pc:graphicFrameChg>
      </pc:sldChg>
      <pc:sldChg chg="modSp mod">
        <pc:chgData name="sandro federici" userId="9de09c822f254df3" providerId="LiveId" clId="{EEAA2C74-A464-40B2-8B86-140338189EE2}" dt="2022-10-28T16:22:43.918" v="477" actId="20577"/>
        <pc:sldMkLst>
          <pc:docMk/>
          <pc:sldMk cId="268458737" sldId="546"/>
        </pc:sldMkLst>
        <pc:graphicFrameChg chg="modGraphic">
          <ac:chgData name="sandro federici" userId="9de09c822f254df3" providerId="LiveId" clId="{EEAA2C74-A464-40B2-8B86-140338189EE2}" dt="2022-10-28T16:22:43.918" v="477" actId="20577"/>
          <ac:graphicFrameMkLst>
            <pc:docMk/>
            <pc:sldMk cId="268458737" sldId="546"/>
            <ac:graphicFrameMk id="2" creationId="{439AC3F2-4060-CDA1-CE11-199A0EF504F0}"/>
          </ac:graphicFrameMkLst>
        </pc:graphicFrameChg>
      </pc:sldChg>
      <pc:sldChg chg="addSp modSp mod">
        <pc:chgData name="sandro federici" userId="9de09c822f254df3" providerId="LiveId" clId="{EEAA2C74-A464-40B2-8B86-140338189EE2}" dt="2022-10-28T16:24:40.628" v="525" actId="20577"/>
        <pc:sldMkLst>
          <pc:docMk/>
          <pc:sldMk cId="1177930737" sldId="547"/>
        </pc:sldMkLst>
        <pc:spChg chg="add mod">
          <ac:chgData name="sandro federici" userId="9de09c822f254df3" providerId="LiveId" clId="{EEAA2C74-A464-40B2-8B86-140338189EE2}" dt="2022-10-28T16:24:40.628" v="525" actId="20577"/>
          <ac:spMkLst>
            <pc:docMk/>
            <pc:sldMk cId="1177930737" sldId="547"/>
            <ac:spMk id="3" creationId="{58D2699E-0A61-7252-3BC7-AFE05D1E1C44}"/>
          </ac:spMkLst>
        </pc:spChg>
        <pc:spChg chg="mod">
          <ac:chgData name="sandro federici" userId="9de09c822f254df3" providerId="LiveId" clId="{EEAA2C74-A464-40B2-8B86-140338189EE2}" dt="2022-10-25T14:40:07.946" v="124" actId="242"/>
          <ac:spMkLst>
            <pc:docMk/>
            <pc:sldMk cId="1177930737" sldId="547"/>
            <ac:spMk id="7" creationId="{7DDCD581-E7E0-0A58-2DBC-C0A79AC2F33B}"/>
          </ac:spMkLst>
        </pc:spChg>
        <pc:graphicFrameChg chg="mod modGraphic">
          <ac:chgData name="sandro federici" userId="9de09c822f254df3" providerId="LiveId" clId="{EEAA2C74-A464-40B2-8B86-140338189EE2}" dt="2022-10-26T06:36:44.576" v="235"/>
          <ac:graphicFrameMkLst>
            <pc:docMk/>
            <pc:sldMk cId="1177930737" sldId="547"/>
            <ac:graphicFrameMk id="2" creationId="{439AC3F2-4060-CDA1-CE11-199A0EF504F0}"/>
          </ac:graphicFrameMkLst>
        </pc:graphicFrameChg>
      </pc:sldChg>
      <pc:sldChg chg="modSp mod">
        <pc:chgData name="sandro federici" userId="9de09c822f254df3" providerId="LiveId" clId="{EEAA2C74-A464-40B2-8B86-140338189EE2}" dt="2022-10-26T01:17:50.585" v="130" actId="6549"/>
        <pc:sldMkLst>
          <pc:docMk/>
          <pc:sldMk cId="2673717568" sldId="567"/>
        </pc:sldMkLst>
        <pc:spChg chg="mod">
          <ac:chgData name="sandro federici" userId="9de09c822f254df3" providerId="LiveId" clId="{EEAA2C74-A464-40B2-8B86-140338189EE2}" dt="2022-10-26T01:17:50.585" v="130" actId="6549"/>
          <ac:spMkLst>
            <pc:docMk/>
            <pc:sldMk cId="2673717568" sldId="567"/>
            <ac:spMk id="3" creationId="{E75407A6-F6DD-EDA1-F725-9E10F0950D5A}"/>
          </ac:spMkLst>
        </pc:spChg>
      </pc:sldChg>
      <pc:sldChg chg="modSp mod">
        <pc:chgData name="sandro federici" userId="9de09c822f254df3" providerId="LiveId" clId="{EEAA2C74-A464-40B2-8B86-140338189EE2}" dt="2022-10-26T06:37:14.125" v="240" actId="207"/>
        <pc:sldMkLst>
          <pc:docMk/>
          <pc:sldMk cId="832347400" sldId="568"/>
        </pc:sldMkLst>
        <pc:graphicFrameChg chg="mod modGraphic">
          <ac:chgData name="sandro federici" userId="9de09c822f254df3" providerId="LiveId" clId="{EEAA2C74-A464-40B2-8B86-140338189EE2}" dt="2022-10-26T06:37:14.125" v="240" actId="207"/>
          <ac:graphicFrameMkLst>
            <pc:docMk/>
            <pc:sldMk cId="832347400" sldId="568"/>
            <ac:graphicFrameMk id="6" creationId="{BD3543D5-6073-08A2-B1F9-81CBBC55FCB5}"/>
          </ac:graphicFrameMkLst>
        </pc:graphicFrameChg>
      </pc:sldChg>
      <pc:sldChg chg="modSp mod">
        <pc:chgData name="sandro federici" userId="9de09c822f254df3" providerId="LiveId" clId="{EEAA2C74-A464-40B2-8B86-140338189EE2}" dt="2022-10-28T16:29:50.320" v="624" actId="12789"/>
        <pc:sldMkLst>
          <pc:docMk/>
          <pc:sldMk cId="1149410338" sldId="569"/>
        </pc:sldMkLst>
        <pc:spChg chg="mod">
          <ac:chgData name="sandro federici" userId="9de09c822f254df3" providerId="LiveId" clId="{EEAA2C74-A464-40B2-8B86-140338189EE2}" dt="2022-10-28T16:29:50.320" v="624" actId="12789"/>
          <ac:spMkLst>
            <pc:docMk/>
            <pc:sldMk cId="1149410338" sldId="569"/>
            <ac:spMk id="2" creationId="{538DA660-97FD-F284-376F-6D3258E91B40}"/>
          </ac:spMkLst>
        </pc:spChg>
      </pc:sldChg>
      <pc:sldChg chg="modSp del mod ord">
        <pc:chgData name="sandro federici" userId="9de09c822f254df3" providerId="LiveId" clId="{EEAA2C74-A464-40B2-8B86-140338189EE2}" dt="2022-10-28T16:33:14.581" v="694" actId="47"/>
        <pc:sldMkLst>
          <pc:docMk/>
          <pc:sldMk cId="3698122048" sldId="570"/>
        </pc:sldMkLst>
        <pc:graphicFrameChg chg="modGraphic">
          <ac:chgData name="sandro federici" userId="9de09c822f254df3" providerId="LiveId" clId="{EEAA2C74-A464-40B2-8B86-140338189EE2}" dt="2022-10-26T06:35:02.710" v="225" actId="20577"/>
          <ac:graphicFrameMkLst>
            <pc:docMk/>
            <pc:sldMk cId="3698122048" sldId="570"/>
            <ac:graphicFrameMk id="4" creationId="{6B588572-E9FA-2AFF-6DBA-CD8766095434}"/>
          </ac:graphicFrameMkLst>
        </pc:graphicFrameChg>
      </pc:sldChg>
      <pc:sldChg chg="modSp mod ord">
        <pc:chgData name="sandro federici" userId="9de09c822f254df3" providerId="LiveId" clId="{EEAA2C74-A464-40B2-8B86-140338189EE2}" dt="2022-10-28T16:29:10.263" v="618"/>
        <pc:sldMkLst>
          <pc:docMk/>
          <pc:sldMk cId="1156418742" sldId="571"/>
        </pc:sldMkLst>
        <pc:graphicFrameChg chg="modGraphic">
          <ac:chgData name="sandro federici" userId="9de09c822f254df3" providerId="LiveId" clId="{EEAA2C74-A464-40B2-8B86-140338189EE2}" dt="2022-10-26T01:24:26.659" v="153" actId="207"/>
          <ac:graphicFrameMkLst>
            <pc:docMk/>
            <pc:sldMk cId="1156418742" sldId="571"/>
            <ac:graphicFrameMk id="5" creationId="{FB0B37B9-178F-8876-DCF8-898DB7D831B0}"/>
          </ac:graphicFrameMkLst>
        </pc:graphicFrameChg>
      </pc:sldChg>
      <pc:sldChg chg="modSp add mod">
        <pc:chgData name="sandro federici" userId="9de09c822f254df3" providerId="LiveId" clId="{EEAA2C74-A464-40B2-8B86-140338189EE2}" dt="2022-10-28T16:39:19.293" v="716" actId="6549"/>
        <pc:sldMkLst>
          <pc:docMk/>
          <pc:sldMk cId="299736833" sldId="572"/>
        </pc:sldMkLst>
        <pc:spChg chg="mod">
          <ac:chgData name="sandro federici" userId="9de09c822f254df3" providerId="LiveId" clId="{EEAA2C74-A464-40B2-8B86-140338189EE2}" dt="2022-10-28T16:24:54.554" v="557" actId="6549"/>
          <ac:spMkLst>
            <pc:docMk/>
            <pc:sldMk cId="299736833" sldId="572"/>
            <ac:spMk id="16" creationId="{83990B3F-8CFF-7683-C7D3-E0C23832B295}"/>
          </ac:spMkLst>
        </pc:spChg>
        <pc:graphicFrameChg chg="mod modGraphic">
          <ac:chgData name="sandro federici" userId="9de09c822f254df3" providerId="LiveId" clId="{EEAA2C74-A464-40B2-8B86-140338189EE2}" dt="2022-10-28T16:39:19.293" v="716" actId="6549"/>
          <ac:graphicFrameMkLst>
            <pc:docMk/>
            <pc:sldMk cId="299736833" sldId="572"/>
            <ac:graphicFrameMk id="6" creationId="{BD3543D5-6073-08A2-B1F9-81CBBC55FCB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7346C-863E-415A-A740-C09F638C2E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F8D1F51-8DD9-46D0-991B-5C00F700B4B2}">
      <dgm:prSet custT="1"/>
      <dgm:spPr/>
      <dgm:t>
        <a:bodyPr/>
        <a:lstStyle/>
        <a:p>
          <a:r>
            <a:rPr kumimoji="1" lang="en-US" altLang="en-US" sz="3300" dirty="0">
              <a:latin typeface="+mj-lt"/>
            </a:rPr>
            <a:t>Subnational disaggregation at a category level</a:t>
          </a:r>
          <a:endParaRPr kumimoji="1" lang="ja-JP" altLang="en-US" sz="3300" dirty="0">
            <a:latin typeface="+mj-lt"/>
          </a:endParaRPr>
        </a:p>
      </dgm:t>
    </dgm:pt>
    <dgm:pt modelId="{F759622C-0553-4F6C-B9BA-32E16307BAAD}" type="parTrans" cxnId="{2CF035B4-4732-4940-98CD-89C822DF1CC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4E2301B9-8964-4C63-BF0A-CEA883C36F2C}" type="sibTrans" cxnId="{2CF035B4-4732-4940-98CD-89C822DF1CC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94D88D0A-C88F-492B-9D13-D93038F6F626}">
      <dgm:prSet custT="1"/>
      <dgm:spPr/>
      <dgm:t>
        <a:bodyPr/>
        <a:lstStyle/>
        <a:p>
          <a:r>
            <a:rPr kumimoji="1" lang="en-US" altLang="en-US" sz="3300" dirty="0">
              <a:latin typeface="+mj-lt"/>
            </a:rPr>
            <a:t>Fuel Manager</a:t>
          </a:r>
          <a:endParaRPr kumimoji="1" lang="ja-JP" altLang="en-US" sz="3300" dirty="0">
            <a:latin typeface="+mj-lt"/>
          </a:endParaRPr>
        </a:p>
      </dgm:t>
    </dgm:pt>
    <dgm:pt modelId="{E0EB8702-934F-4185-8FC6-BA4DFFE9E61F}" type="parTrans" cxnId="{F1A01292-6AC8-4C07-B2E2-01724E689FB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F29F0BA8-3474-45B0-ABD9-F69CDCAFFB15}" type="sibTrans" cxnId="{F1A01292-6AC8-4C07-B2E2-01724E689FB1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5C8CCAC7-42E4-45C1-A55E-EA7A848AA408}">
      <dgm:prSet custT="1"/>
      <dgm:spPr/>
      <dgm:t>
        <a:bodyPr/>
        <a:lstStyle/>
        <a:p>
          <a:r>
            <a:rPr kumimoji="1" lang="en-US" altLang="en-US" sz="3300" dirty="0">
              <a:latin typeface="+mj-lt"/>
            </a:rPr>
            <a:t>Higher Tiers methods in 2006 IPCC  Guidelines (Volume 2)</a:t>
          </a:r>
          <a:endParaRPr kumimoji="1" lang="ja-JP" altLang="en-US" sz="3300" dirty="0">
            <a:latin typeface="+mj-lt"/>
          </a:endParaRPr>
        </a:p>
      </dgm:t>
    </dgm:pt>
    <dgm:pt modelId="{C046B84A-71FE-4316-9661-73541B6D04E0}" type="parTrans" cxnId="{5B69EA18-8B6B-4FC4-AC69-EEE68137F690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FD55E577-FD5B-4AB8-8E89-72746916F856}" type="sibTrans" cxnId="{5B69EA18-8B6B-4FC4-AC69-EEE68137F690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8D3CB877-A330-48E4-B9B8-262F0770609C}">
      <dgm:prSet custT="1"/>
      <dgm:spPr/>
      <dgm:t>
        <a:bodyPr/>
        <a:lstStyle/>
        <a:p>
          <a:r>
            <a:rPr kumimoji="1" lang="en-US" altLang="en-US" sz="3300" dirty="0">
              <a:latin typeface="+mj-lt"/>
            </a:rPr>
            <a:t>Improvements in worksheet structure and layout</a:t>
          </a:r>
          <a:endParaRPr kumimoji="1" lang="ja-JP" altLang="en-US" sz="3300" dirty="0">
            <a:latin typeface="+mj-lt"/>
          </a:endParaRPr>
        </a:p>
      </dgm:t>
    </dgm:pt>
    <dgm:pt modelId="{88A6C7B9-9570-40B2-A04B-61DB8F95A7DE}" type="parTrans" cxnId="{5DAF512D-4BE2-4FE8-AFDB-75610BC18BC3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C9BD6FDF-0E1D-4674-8008-15B8D7381087}" type="sibTrans" cxnId="{5DAF512D-4BE2-4FE8-AFDB-75610BC18BC3}">
      <dgm:prSet/>
      <dgm:spPr/>
      <dgm:t>
        <a:bodyPr/>
        <a:lstStyle/>
        <a:p>
          <a:endParaRPr kumimoji="1" lang="ja-JP" altLang="en-US">
            <a:latin typeface="+mj-lt"/>
          </a:endParaRPr>
        </a:p>
      </dgm:t>
    </dgm:pt>
    <dgm:pt modelId="{33008A3D-45B5-4527-931B-EDCB75750C0C}" type="pres">
      <dgm:prSet presAssocID="{9027346C-863E-415A-A740-C09F638C2EF7}" presName="Name0" presStyleCnt="0">
        <dgm:presLayoutVars>
          <dgm:chMax val="7"/>
          <dgm:chPref val="7"/>
          <dgm:dir/>
        </dgm:presLayoutVars>
      </dgm:prSet>
      <dgm:spPr/>
    </dgm:pt>
    <dgm:pt modelId="{CAF3B0BD-DE64-47B6-A3CD-8FBF9FCAD3C5}" type="pres">
      <dgm:prSet presAssocID="{9027346C-863E-415A-A740-C09F638C2EF7}" presName="Name1" presStyleCnt="0"/>
      <dgm:spPr/>
    </dgm:pt>
    <dgm:pt modelId="{B1F32283-FAD5-48DD-A180-DE24B7AAD416}" type="pres">
      <dgm:prSet presAssocID="{9027346C-863E-415A-A740-C09F638C2EF7}" presName="cycle" presStyleCnt="0"/>
      <dgm:spPr/>
    </dgm:pt>
    <dgm:pt modelId="{AA1D9B7E-D519-4111-810A-4B8633822F97}" type="pres">
      <dgm:prSet presAssocID="{9027346C-863E-415A-A740-C09F638C2EF7}" presName="srcNode" presStyleLbl="node1" presStyleIdx="0" presStyleCnt="4"/>
      <dgm:spPr/>
    </dgm:pt>
    <dgm:pt modelId="{DE658733-1813-41A1-96B6-7256BBF7D71F}" type="pres">
      <dgm:prSet presAssocID="{9027346C-863E-415A-A740-C09F638C2EF7}" presName="conn" presStyleLbl="parChTrans1D2" presStyleIdx="0" presStyleCnt="1"/>
      <dgm:spPr/>
    </dgm:pt>
    <dgm:pt modelId="{4E1B162D-3E5D-44EF-A8CB-E71E4A2E3192}" type="pres">
      <dgm:prSet presAssocID="{9027346C-863E-415A-A740-C09F638C2EF7}" presName="extraNode" presStyleLbl="node1" presStyleIdx="0" presStyleCnt="4"/>
      <dgm:spPr/>
    </dgm:pt>
    <dgm:pt modelId="{6207F029-90A7-4255-BDCB-1CA2ECEE88CA}" type="pres">
      <dgm:prSet presAssocID="{9027346C-863E-415A-A740-C09F638C2EF7}" presName="dstNode" presStyleLbl="node1" presStyleIdx="0" presStyleCnt="4"/>
      <dgm:spPr/>
    </dgm:pt>
    <dgm:pt modelId="{1DAB62A1-B28F-4EA9-AD03-E07FC83C1E1A}" type="pres">
      <dgm:prSet presAssocID="{9F8D1F51-8DD9-46D0-991B-5C00F700B4B2}" presName="text_1" presStyleLbl="node1" presStyleIdx="0" presStyleCnt="4" custScaleX="98258" custScaleY="76793">
        <dgm:presLayoutVars>
          <dgm:bulletEnabled val="1"/>
        </dgm:presLayoutVars>
      </dgm:prSet>
      <dgm:spPr/>
    </dgm:pt>
    <dgm:pt modelId="{BB85197C-F4C0-4A59-8076-4237D6DE2082}" type="pres">
      <dgm:prSet presAssocID="{9F8D1F51-8DD9-46D0-991B-5C00F700B4B2}" presName="accent_1" presStyleCnt="0"/>
      <dgm:spPr/>
    </dgm:pt>
    <dgm:pt modelId="{34E44DCA-71D1-4268-8C8E-B9AF4301ECEE}" type="pres">
      <dgm:prSet presAssocID="{9F8D1F51-8DD9-46D0-991B-5C00F700B4B2}" presName="accentRepeatNode" presStyleLbl="solidFgAcc1" presStyleIdx="0" presStyleCnt="4"/>
      <dgm:spPr/>
    </dgm:pt>
    <dgm:pt modelId="{52B0F7F3-4B9F-487B-8367-BF9597B51FCC}" type="pres">
      <dgm:prSet presAssocID="{94D88D0A-C88F-492B-9D13-D93038F6F626}" presName="text_2" presStyleLbl="node1" presStyleIdx="1" presStyleCnt="4" custScaleX="98730" custScaleY="76793">
        <dgm:presLayoutVars>
          <dgm:bulletEnabled val="1"/>
        </dgm:presLayoutVars>
      </dgm:prSet>
      <dgm:spPr/>
    </dgm:pt>
    <dgm:pt modelId="{360EFEEF-60C2-4E34-873F-ECF87FF707DF}" type="pres">
      <dgm:prSet presAssocID="{94D88D0A-C88F-492B-9D13-D93038F6F626}" presName="accent_2" presStyleCnt="0"/>
      <dgm:spPr/>
    </dgm:pt>
    <dgm:pt modelId="{0F536346-F24F-4E52-A3D9-37548C4B505A}" type="pres">
      <dgm:prSet presAssocID="{94D88D0A-C88F-492B-9D13-D93038F6F626}" presName="accentRepeatNode" presStyleLbl="solidFgAcc1" presStyleIdx="1" presStyleCnt="4"/>
      <dgm:spPr/>
    </dgm:pt>
    <dgm:pt modelId="{47C9C5BC-08CC-4B0C-A27A-6A466A844F38}" type="pres">
      <dgm:prSet presAssocID="{5C8CCAC7-42E4-45C1-A55E-EA7A848AA408}" presName="text_3" presStyleLbl="node1" presStyleIdx="2" presStyleCnt="4" custScaleX="98730" custScaleY="133108">
        <dgm:presLayoutVars>
          <dgm:bulletEnabled val="1"/>
        </dgm:presLayoutVars>
      </dgm:prSet>
      <dgm:spPr/>
    </dgm:pt>
    <dgm:pt modelId="{959B39B7-947D-4B4A-8F43-CF71794E6290}" type="pres">
      <dgm:prSet presAssocID="{5C8CCAC7-42E4-45C1-A55E-EA7A848AA408}" presName="accent_3" presStyleCnt="0"/>
      <dgm:spPr/>
    </dgm:pt>
    <dgm:pt modelId="{521FB1B4-C111-481C-9713-934B009BCD5C}" type="pres">
      <dgm:prSet presAssocID="{5C8CCAC7-42E4-45C1-A55E-EA7A848AA408}" presName="accentRepeatNode" presStyleLbl="solidFgAcc1" presStyleIdx="2" presStyleCnt="4"/>
      <dgm:spPr/>
    </dgm:pt>
    <dgm:pt modelId="{BB5CBDCD-4A9D-4D0A-BC53-8D7CAB9AA3A3}" type="pres">
      <dgm:prSet presAssocID="{8D3CB877-A330-48E4-B9B8-262F0770609C}" presName="text_4" presStyleLbl="node1" presStyleIdx="3" presStyleCnt="4" custScaleX="98258" custScaleY="130751">
        <dgm:presLayoutVars>
          <dgm:bulletEnabled val="1"/>
        </dgm:presLayoutVars>
      </dgm:prSet>
      <dgm:spPr/>
    </dgm:pt>
    <dgm:pt modelId="{281C944F-E84E-4A99-ABB8-944715131887}" type="pres">
      <dgm:prSet presAssocID="{8D3CB877-A330-48E4-B9B8-262F0770609C}" presName="accent_4" presStyleCnt="0"/>
      <dgm:spPr/>
    </dgm:pt>
    <dgm:pt modelId="{83EE5387-3E8A-4552-8370-FB887AC0519D}" type="pres">
      <dgm:prSet presAssocID="{8D3CB877-A330-48E4-B9B8-262F0770609C}" presName="accentRepeatNode" presStyleLbl="solidFgAcc1" presStyleIdx="3" presStyleCnt="4"/>
      <dgm:spPr/>
    </dgm:pt>
  </dgm:ptLst>
  <dgm:cxnLst>
    <dgm:cxn modelId="{C578B818-52D5-4DBF-8DEB-20058AC0D973}" type="presOf" srcId="{9027346C-863E-415A-A740-C09F638C2EF7}" destId="{33008A3D-45B5-4527-931B-EDCB75750C0C}" srcOrd="0" destOrd="0" presId="urn:microsoft.com/office/officeart/2008/layout/VerticalCurvedList"/>
    <dgm:cxn modelId="{5B69EA18-8B6B-4FC4-AC69-EEE68137F690}" srcId="{9027346C-863E-415A-A740-C09F638C2EF7}" destId="{5C8CCAC7-42E4-45C1-A55E-EA7A848AA408}" srcOrd="2" destOrd="0" parTransId="{C046B84A-71FE-4316-9661-73541B6D04E0}" sibTransId="{FD55E577-FD5B-4AB8-8E89-72746916F856}"/>
    <dgm:cxn modelId="{A1EAB824-90BD-474B-BA25-4CB5B3494EFF}" type="presOf" srcId="{4E2301B9-8964-4C63-BF0A-CEA883C36F2C}" destId="{DE658733-1813-41A1-96B6-7256BBF7D71F}" srcOrd="0" destOrd="0" presId="urn:microsoft.com/office/officeart/2008/layout/VerticalCurvedList"/>
    <dgm:cxn modelId="{5DAF512D-4BE2-4FE8-AFDB-75610BC18BC3}" srcId="{9027346C-863E-415A-A740-C09F638C2EF7}" destId="{8D3CB877-A330-48E4-B9B8-262F0770609C}" srcOrd="3" destOrd="0" parTransId="{88A6C7B9-9570-40B2-A04B-61DB8F95A7DE}" sibTransId="{C9BD6FDF-0E1D-4674-8008-15B8D7381087}"/>
    <dgm:cxn modelId="{9D72A841-84D5-4B7E-9156-2D31A457E774}" type="presOf" srcId="{94D88D0A-C88F-492B-9D13-D93038F6F626}" destId="{52B0F7F3-4B9F-487B-8367-BF9597B51FCC}" srcOrd="0" destOrd="0" presId="urn:microsoft.com/office/officeart/2008/layout/VerticalCurvedList"/>
    <dgm:cxn modelId="{17D1AD63-5042-4814-8430-44C5B345EBA7}" type="presOf" srcId="{9F8D1F51-8DD9-46D0-991B-5C00F700B4B2}" destId="{1DAB62A1-B28F-4EA9-AD03-E07FC83C1E1A}" srcOrd="0" destOrd="0" presId="urn:microsoft.com/office/officeart/2008/layout/VerticalCurvedList"/>
    <dgm:cxn modelId="{405CF25A-314A-4267-8CCB-60253DDD6BC7}" type="presOf" srcId="{8D3CB877-A330-48E4-B9B8-262F0770609C}" destId="{BB5CBDCD-4A9D-4D0A-BC53-8D7CAB9AA3A3}" srcOrd="0" destOrd="0" presId="urn:microsoft.com/office/officeart/2008/layout/VerticalCurvedList"/>
    <dgm:cxn modelId="{F1A01292-6AC8-4C07-B2E2-01724E689FB1}" srcId="{9027346C-863E-415A-A740-C09F638C2EF7}" destId="{94D88D0A-C88F-492B-9D13-D93038F6F626}" srcOrd="1" destOrd="0" parTransId="{E0EB8702-934F-4185-8FC6-BA4DFFE9E61F}" sibTransId="{F29F0BA8-3474-45B0-ABD9-F69CDCAFFB15}"/>
    <dgm:cxn modelId="{633F60AD-7F5D-45BC-8707-3AFD2942A10F}" type="presOf" srcId="{5C8CCAC7-42E4-45C1-A55E-EA7A848AA408}" destId="{47C9C5BC-08CC-4B0C-A27A-6A466A844F38}" srcOrd="0" destOrd="0" presId="urn:microsoft.com/office/officeart/2008/layout/VerticalCurvedList"/>
    <dgm:cxn modelId="{2CF035B4-4732-4940-98CD-89C822DF1CC1}" srcId="{9027346C-863E-415A-A740-C09F638C2EF7}" destId="{9F8D1F51-8DD9-46D0-991B-5C00F700B4B2}" srcOrd="0" destOrd="0" parTransId="{F759622C-0553-4F6C-B9BA-32E16307BAAD}" sibTransId="{4E2301B9-8964-4C63-BF0A-CEA883C36F2C}"/>
    <dgm:cxn modelId="{E71C860D-D5B3-403E-A4A6-3A7D0816A19C}" type="presParOf" srcId="{33008A3D-45B5-4527-931B-EDCB75750C0C}" destId="{CAF3B0BD-DE64-47B6-A3CD-8FBF9FCAD3C5}" srcOrd="0" destOrd="0" presId="urn:microsoft.com/office/officeart/2008/layout/VerticalCurvedList"/>
    <dgm:cxn modelId="{7B3B0AFC-005C-4BCF-9A03-63E571013A60}" type="presParOf" srcId="{CAF3B0BD-DE64-47B6-A3CD-8FBF9FCAD3C5}" destId="{B1F32283-FAD5-48DD-A180-DE24B7AAD416}" srcOrd="0" destOrd="0" presId="urn:microsoft.com/office/officeart/2008/layout/VerticalCurvedList"/>
    <dgm:cxn modelId="{5A00C7AB-0DC8-417F-8184-BB4816A667D9}" type="presParOf" srcId="{B1F32283-FAD5-48DD-A180-DE24B7AAD416}" destId="{AA1D9B7E-D519-4111-810A-4B8633822F97}" srcOrd="0" destOrd="0" presId="urn:microsoft.com/office/officeart/2008/layout/VerticalCurvedList"/>
    <dgm:cxn modelId="{34A6D91B-D22A-4D9D-BA06-207A949039D6}" type="presParOf" srcId="{B1F32283-FAD5-48DD-A180-DE24B7AAD416}" destId="{DE658733-1813-41A1-96B6-7256BBF7D71F}" srcOrd="1" destOrd="0" presId="urn:microsoft.com/office/officeart/2008/layout/VerticalCurvedList"/>
    <dgm:cxn modelId="{F1F1732B-C225-4495-A18E-C4513068BACA}" type="presParOf" srcId="{B1F32283-FAD5-48DD-A180-DE24B7AAD416}" destId="{4E1B162D-3E5D-44EF-A8CB-E71E4A2E3192}" srcOrd="2" destOrd="0" presId="urn:microsoft.com/office/officeart/2008/layout/VerticalCurvedList"/>
    <dgm:cxn modelId="{6C6B37B7-5BA9-4F21-A7A7-504EAF41AF24}" type="presParOf" srcId="{B1F32283-FAD5-48DD-A180-DE24B7AAD416}" destId="{6207F029-90A7-4255-BDCB-1CA2ECEE88CA}" srcOrd="3" destOrd="0" presId="urn:microsoft.com/office/officeart/2008/layout/VerticalCurvedList"/>
    <dgm:cxn modelId="{003C26CF-CD4E-4245-A353-25A9E1D1CFE1}" type="presParOf" srcId="{CAF3B0BD-DE64-47B6-A3CD-8FBF9FCAD3C5}" destId="{1DAB62A1-B28F-4EA9-AD03-E07FC83C1E1A}" srcOrd="1" destOrd="0" presId="urn:microsoft.com/office/officeart/2008/layout/VerticalCurvedList"/>
    <dgm:cxn modelId="{04A401D4-F335-4B8C-BE11-30639288F711}" type="presParOf" srcId="{CAF3B0BD-DE64-47B6-A3CD-8FBF9FCAD3C5}" destId="{BB85197C-F4C0-4A59-8076-4237D6DE2082}" srcOrd="2" destOrd="0" presId="urn:microsoft.com/office/officeart/2008/layout/VerticalCurvedList"/>
    <dgm:cxn modelId="{73A622ED-6069-427C-B989-69C14B3ED40B}" type="presParOf" srcId="{BB85197C-F4C0-4A59-8076-4237D6DE2082}" destId="{34E44DCA-71D1-4268-8C8E-B9AF4301ECEE}" srcOrd="0" destOrd="0" presId="urn:microsoft.com/office/officeart/2008/layout/VerticalCurvedList"/>
    <dgm:cxn modelId="{A753D342-3651-43D9-B115-E1197EC36807}" type="presParOf" srcId="{CAF3B0BD-DE64-47B6-A3CD-8FBF9FCAD3C5}" destId="{52B0F7F3-4B9F-487B-8367-BF9597B51FCC}" srcOrd="3" destOrd="0" presId="urn:microsoft.com/office/officeart/2008/layout/VerticalCurvedList"/>
    <dgm:cxn modelId="{73A0C4C6-B36A-43F6-B380-4E76A64809E7}" type="presParOf" srcId="{CAF3B0BD-DE64-47B6-A3CD-8FBF9FCAD3C5}" destId="{360EFEEF-60C2-4E34-873F-ECF87FF707DF}" srcOrd="4" destOrd="0" presId="urn:microsoft.com/office/officeart/2008/layout/VerticalCurvedList"/>
    <dgm:cxn modelId="{53185DC9-A0C5-4FFE-AEB7-E9C339894E5F}" type="presParOf" srcId="{360EFEEF-60C2-4E34-873F-ECF87FF707DF}" destId="{0F536346-F24F-4E52-A3D9-37548C4B505A}" srcOrd="0" destOrd="0" presId="urn:microsoft.com/office/officeart/2008/layout/VerticalCurvedList"/>
    <dgm:cxn modelId="{03080712-04E9-43F7-8558-A1D7B1D794BD}" type="presParOf" srcId="{CAF3B0BD-DE64-47B6-A3CD-8FBF9FCAD3C5}" destId="{47C9C5BC-08CC-4B0C-A27A-6A466A844F38}" srcOrd="5" destOrd="0" presId="urn:microsoft.com/office/officeart/2008/layout/VerticalCurvedList"/>
    <dgm:cxn modelId="{6103DD16-740A-402B-9C02-AEADD1B9AFED}" type="presParOf" srcId="{CAF3B0BD-DE64-47B6-A3CD-8FBF9FCAD3C5}" destId="{959B39B7-947D-4B4A-8F43-CF71794E6290}" srcOrd="6" destOrd="0" presId="urn:microsoft.com/office/officeart/2008/layout/VerticalCurvedList"/>
    <dgm:cxn modelId="{C486F2B4-5AED-4199-9745-4C471CCEB959}" type="presParOf" srcId="{959B39B7-947D-4B4A-8F43-CF71794E6290}" destId="{521FB1B4-C111-481C-9713-934B009BCD5C}" srcOrd="0" destOrd="0" presId="urn:microsoft.com/office/officeart/2008/layout/VerticalCurvedList"/>
    <dgm:cxn modelId="{78082A30-5D7D-4F97-B668-DCAC3D29193C}" type="presParOf" srcId="{CAF3B0BD-DE64-47B6-A3CD-8FBF9FCAD3C5}" destId="{BB5CBDCD-4A9D-4D0A-BC53-8D7CAB9AA3A3}" srcOrd="7" destOrd="0" presId="urn:microsoft.com/office/officeart/2008/layout/VerticalCurvedList"/>
    <dgm:cxn modelId="{84904489-FF37-423E-84AF-B5BEC23E5035}" type="presParOf" srcId="{CAF3B0BD-DE64-47B6-A3CD-8FBF9FCAD3C5}" destId="{281C944F-E84E-4A99-ABB8-944715131887}" srcOrd="8" destOrd="0" presId="urn:microsoft.com/office/officeart/2008/layout/VerticalCurvedList"/>
    <dgm:cxn modelId="{13F329FC-6959-4868-8B98-1F0F0953ADD5}" type="presParOf" srcId="{281C944F-E84E-4A99-ABB8-944715131887}" destId="{83EE5387-3E8A-4552-8370-FB887AC051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58733-1813-41A1-96B6-7256BBF7D71F}">
      <dsp:nvSpPr>
        <dsp:cNvPr id="0" name=""/>
        <dsp:cNvSpPr/>
      </dsp:nvSpPr>
      <dsp:spPr>
        <a:xfrm>
          <a:off x="-5143522" y="-791594"/>
          <a:ext cx="6154090" cy="6154090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B62A1-B28F-4EA9-AD03-E07FC83C1E1A}">
      <dsp:nvSpPr>
        <dsp:cNvPr id="0" name=""/>
        <dsp:cNvSpPr/>
      </dsp:nvSpPr>
      <dsp:spPr>
        <a:xfrm>
          <a:off x="610915" y="433005"/>
          <a:ext cx="7919997" cy="53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300" kern="1200" dirty="0">
              <a:latin typeface="+mj-lt"/>
            </a:rPr>
            <a:t>Subnational disaggregation at a category level</a:t>
          </a:r>
          <a:endParaRPr kumimoji="1" lang="ja-JP" altLang="en-US" sz="3300" kern="1200" dirty="0">
            <a:latin typeface="+mj-lt"/>
          </a:endParaRPr>
        </a:p>
      </dsp:txBody>
      <dsp:txXfrm>
        <a:off x="610915" y="433005"/>
        <a:ext cx="7919997" cy="539998"/>
      </dsp:txXfrm>
    </dsp:sp>
    <dsp:sp modelId="{34E44DCA-71D1-4268-8C8E-B9AF4301ECEE}">
      <dsp:nvSpPr>
        <dsp:cNvPr id="0" name=""/>
        <dsp:cNvSpPr/>
      </dsp:nvSpPr>
      <dsp:spPr>
        <a:xfrm>
          <a:off x="101217" y="263512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0F7F3-4B9F-487B-8367-BF9597B51FCC}">
      <dsp:nvSpPr>
        <dsp:cNvPr id="0" name=""/>
        <dsp:cNvSpPr/>
      </dsp:nvSpPr>
      <dsp:spPr>
        <a:xfrm>
          <a:off x="992486" y="1487969"/>
          <a:ext cx="7560009" cy="53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300" kern="1200" dirty="0">
              <a:latin typeface="+mj-lt"/>
            </a:rPr>
            <a:t>Fuel Manager</a:t>
          </a:r>
          <a:endParaRPr kumimoji="1" lang="ja-JP" altLang="en-US" sz="3300" kern="1200" dirty="0">
            <a:latin typeface="+mj-lt"/>
          </a:endParaRPr>
        </a:p>
      </dsp:txBody>
      <dsp:txXfrm>
        <a:off x="992486" y="1487969"/>
        <a:ext cx="7560009" cy="539998"/>
      </dsp:txXfrm>
    </dsp:sp>
    <dsp:sp modelId="{0F536346-F24F-4E52-A3D9-37548C4B505A}">
      <dsp:nvSpPr>
        <dsp:cNvPr id="0" name=""/>
        <dsp:cNvSpPr/>
      </dsp:nvSpPr>
      <dsp:spPr>
        <a:xfrm>
          <a:off x="504370" y="1318476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9C5BC-08CC-4B0C-A27A-6A466A844F38}">
      <dsp:nvSpPr>
        <dsp:cNvPr id="0" name=""/>
        <dsp:cNvSpPr/>
      </dsp:nvSpPr>
      <dsp:spPr>
        <a:xfrm>
          <a:off x="992486" y="2344933"/>
          <a:ext cx="7560009" cy="935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300" kern="1200" dirty="0">
              <a:latin typeface="+mj-lt"/>
            </a:rPr>
            <a:t>Higher Tiers methods in 2006 IPCC  Guidelines (Volume 2)</a:t>
          </a:r>
          <a:endParaRPr kumimoji="1" lang="ja-JP" altLang="en-US" sz="3300" kern="1200" dirty="0">
            <a:latin typeface="+mj-lt"/>
          </a:endParaRPr>
        </a:p>
      </dsp:txBody>
      <dsp:txXfrm>
        <a:off x="992486" y="2344933"/>
        <a:ext cx="7560009" cy="935998"/>
      </dsp:txXfrm>
    </dsp:sp>
    <dsp:sp modelId="{521FB1B4-C111-481C-9713-934B009BCD5C}">
      <dsp:nvSpPr>
        <dsp:cNvPr id="0" name=""/>
        <dsp:cNvSpPr/>
      </dsp:nvSpPr>
      <dsp:spPr>
        <a:xfrm>
          <a:off x="504370" y="2373440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CBDCD-4A9D-4D0A-BC53-8D7CAB9AA3A3}">
      <dsp:nvSpPr>
        <dsp:cNvPr id="0" name=""/>
        <dsp:cNvSpPr/>
      </dsp:nvSpPr>
      <dsp:spPr>
        <a:xfrm>
          <a:off x="610915" y="3408184"/>
          <a:ext cx="7919997" cy="919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5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300" kern="1200" dirty="0">
              <a:latin typeface="+mj-lt"/>
            </a:rPr>
            <a:t>Improvements in worksheet structure and layout</a:t>
          </a:r>
          <a:endParaRPr kumimoji="1" lang="ja-JP" altLang="en-US" sz="3300" kern="1200" dirty="0">
            <a:latin typeface="+mj-lt"/>
          </a:endParaRPr>
        </a:p>
      </dsp:txBody>
      <dsp:txXfrm>
        <a:off x="610915" y="3408184"/>
        <a:ext cx="7919997" cy="919424"/>
      </dsp:txXfrm>
    </dsp:sp>
    <dsp:sp modelId="{83EE5387-3E8A-4552-8370-FB887AC0519D}">
      <dsp:nvSpPr>
        <dsp:cNvPr id="0" name=""/>
        <dsp:cNvSpPr/>
      </dsp:nvSpPr>
      <dsp:spPr>
        <a:xfrm>
          <a:off x="101217" y="3428404"/>
          <a:ext cx="878984" cy="87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FDA663-6B58-4C64-85D7-5B8D4E0A1F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61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08:30:02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1,'12'1,"-1"0,0 1,1 0,12 5,22 4,36 4,-41-7,0-2,43 2,339-9,-404 2,0 1,-1 1,24 6,-20-4,40 5,165-8,-122-3,-80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08:30:02.2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32,'128'-9,"-44"0,801-4,-557 15,-180-2,-122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2:09:56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60,'1'-2,"0"1,0-1,0 1,0-1,0 1,1 0,-1 0,0 0,1 0,-1 0,1 0,-1 0,1 0,-1 0,1 0,0 1,-1-1,4 0,-1-1,17-5,1 0,0 1,0 1,0 1,36-2,118 5,-105 3,-35-2,-1 2,0 2,-1 1,1 2,46 15,-10-1,-25-7,48 20,-58-20,0-2,0-2,1-1,0-2,0-2,1-1,69-2,835-4,-916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2:09:37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0,'1668'0,"-1617"3,67 11,-24-2,-7-2,127 8,-137-19,-33-1,54 6,-84-1,0 0,0 1,14 5,16 5,20-2,-45-10,0 2,0 0,22 9,-40-13,-1 0,1 0,-1 0,1 0,-1 0,0 0,1 1,-1-1,0 0,1 0,-1 0,1 1,-1-1,0 0,0 0,1 1,-1-1,0 0,1 1,-1-1,0 0,0 1,0-1,1 1,-1-1,-8 5,-19-2,27-3,-37 5,-68 17,-19 3,81-21,7-1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2:09:18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1,'2423'0,"-2414"0,-1 0,1 0,0 1,-1 0,0 1,15 4,2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2:08:59.2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58,'1788'0,"-1723"-3,121-22,-113 12,82-3,-112 15,-6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3:03:30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87,'415'-11,"634"-8,-726 21,-305-2,5 1,0-1,0-1,0-2,0 0,0-1,27-8,-21 2,1 3,0 0,0 2,44-3,125 8,-98 2,77 13,-10-1,-41-14,-90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3:28:14.5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0 117,'45'-2,"59"-11,22-1,344 12,-242 4,-88-1,154-3,-263-1,0-2,0 0,-1-3,50-16,-46 13,1 2,0 2,0 1,51-2,147 8,-105 3,563-3,-656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13:28:54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32,'199'-14,"-22"-1,612 13,-394 4,805-2,-1162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11CC14-D109-462E-A840-07371AD1D5CB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02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10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9200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100" b="0" u="none" strike="noStrike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Tier 2 for Civil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45603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sz="1100" b="0" u="none" strike="noStrike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37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100" b="0" u="none" strike="noStrike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6546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100" b="0" u="none" strike="noStrike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14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732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ja-JP" sz="2400">
                <a:solidFill>
                  <a:schemeClr val="bg1"/>
                </a:solidFill>
                <a:latin typeface="Frutiger LT Pro 57 Condensed"/>
                <a:ea typeface="ＭＳ Ｐゴシック" pitchFamily="50" charset="-128"/>
              </a:rPr>
              <a:t>Task Force on National Greenhouse Gas Inventories</a:t>
            </a:r>
            <a:endParaRPr lang="en-GB" altLang="ja-JP" sz="2400">
              <a:solidFill>
                <a:schemeClr val="bg1"/>
              </a:solidFill>
              <a:latin typeface="Frutiger LT Pro 57 Condensed"/>
              <a:ea typeface="ＭＳ Ｐゴシック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en-GB" dirty="0"/>
          </a:p>
        </p:txBody>
      </p:sp>
      <p:pic>
        <p:nvPicPr>
          <p:cNvPr id="9" name="図 8" descr="http://www.iges.or.jp/files/access/images/hayama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5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020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D05F-C5C1-42C6-8FA6-02122CDB9B1A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09913679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CE3F-B012-44A5-B75F-8440C52CB2A7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100518611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71B6-5B5A-45D4-82BB-8113A1BFC230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57050058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8454-7990-41E2-90BA-09F9B5D84741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22463972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E0D7-2661-4DE4-959F-27CE666AF65D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1233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pic>
        <p:nvPicPr>
          <p:cNvPr id="4" name="Picture 7" descr="IPCClogoWMOUNEP_B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PCClogoWMOUNEP_W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818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 anchor="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ja-JP" altLang="en-US" noProof="0"/>
              <a:t>マスタ タイトルの書式設定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893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00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Date, place</a:t>
            </a:r>
          </a:p>
        </p:txBody>
      </p:sp>
      <p:pic>
        <p:nvPicPr>
          <p:cNvPr id="6" name="図 5" descr="http://www.iges.or.jp/files/access/images/hayama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4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DC73-1F51-47EC-982D-42EDA8CE97E4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17074662"/>
      </p:ext>
    </p:extLst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4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9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11/6/2022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5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0A93-1734-4CDE-B884-852EB83737BF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4184826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9287-C716-473B-8768-C4FC934D4242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02103141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EA70-AC09-4778-B57A-0570561A9199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13962993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8EAF-58E8-4492-8472-42D2466E8412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93463994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5924-2DD9-424F-A156-322DE09FDDAD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95183363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4A48-C57F-4935-896A-F05A1E248CEF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16602116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ACA3-FF0D-403E-890C-E8C89030C128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00953488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AD25F27-B112-463A-97A0-91F2B8832FB0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cc-nggip.iges.or.jp/index.html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NULL"/><Relationship Id="rId18" Type="http://schemas.openxmlformats.org/officeDocument/2006/relationships/customXml" Target="../ink/ink8.xml"/><Relationship Id="rId3" Type="http://schemas.openxmlformats.org/officeDocument/2006/relationships/customXml" Target="../ink/ink3.xml"/><Relationship Id="rId21" Type="http://schemas.openxmlformats.org/officeDocument/2006/relationships/customXml" Target="../ink/ink9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../media/image22.png"/><Relationship Id="rId2" Type="http://schemas.openxmlformats.org/officeDocument/2006/relationships/image" Target="../media/image15.png"/><Relationship Id="rId16" Type="http://schemas.openxmlformats.org/officeDocument/2006/relationships/image" Target="NUL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customXml" Target="../ink/ink7.xm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5.xml"/><Relationship Id="rId14" Type="http://schemas.openxmlformats.org/officeDocument/2006/relationships/image" Target="../media/image21.png"/><Relationship Id="rId2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20240"/>
            <a:ext cx="9143998" cy="1110727"/>
          </a:xfrm>
        </p:spPr>
        <p:txBody>
          <a:bodyPr>
            <a:noAutofit/>
          </a:bodyPr>
          <a:lstStyle/>
          <a:p>
            <a:r>
              <a:rPr lang="en-GB" altLang="ja-JP" sz="3300" b="1" dirty="0">
                <a:ea typeface="ＭＳ Ｐゴシック" pitchFamily="50" charset="-128"/>
              </a:rPr>
              <a:t>IPCC Inventory Software for National GHG inventories Overview of the Energy Sector 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90643"/>
            <a:ext cx="9143999" cy="2088407"/>
          </a:xfrm>
        </p:spPr>
        <p:txBody>
          <a:bodyPr>
            <a:noAutofit/>
          </a:bodyPr>
          <a:lstStyle/>
          <a:p>
            <a:pPr algn="r"/>
            <a:r>
              <a:rPr lang="en-US" altLang="ja-JP" sz="2400" dirty="0">
                <a:latin typeface="+mj-lt"/>
              </a:rPr>
              <a:t>IPCC TFI Side Event</a:t>
            </a:r>
          </a:p>
          <a:p>
            <a:pPr algn="r"/>
            <a:r>
              <a:rPr lang="en-US" altLang="ja-JP" sz="2400" dirty="0">
                <a:latin typeface="+mj-lt"/>
              </a:rPr>
              <a:t>Sharm el-Sheikh - Climate Change Conference</a:t>
            </a:r>
          </a:p>
          <a:p>
            <a:pPr algn="r"/>
            <a:r>
              <a:rPr lang="en-US" altLang="ja-JP" sz="2400" dirty="0">
                <a:latin typeface="+mj-lt"/>
              </a:rPr>
              <a:t>UNFCCC COP27 </a:t>
            </a:r>
          </a:p>
          <a:p>
            <a:pPr algn="r"/>
            <a:r>
              <a:rPr lang="en-US" altLang="ja-JP" sz="2400" dirty="0">
                <a:latin typeface="+mj-lt"/>
              </a:rPr>
              <a:t>November 2022 </a:t>
            </a:r>
          </a:p>
        </p:txBody>
      </p:sp>
    </p:spTree>
    <p:extLst>
      <p:ext uri="{BB962C8B-B14F-4D97-AF65-F5344CB8AC3E}">
        <p14:creationId xmlns:p14="http://schemas.microsoft.com/office/powerpoint/2010/main" val="2769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"/>
    </mc:Choice>
    <mc:Fallback xmlns="">
      <p:transition spd="slow" advTm="15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US" altLang="ja-JP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[sectoral approach]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91776"/>
              </p:ext>
            </p:extLst>
          </p:nvPr>
        </p:nvGraphicFramePr>
        <p:xfrm>
          <a:off x="252000" y="555514"/>
          <a:ext cx="8640000" cy="53907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677581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121249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33371">
                  <a:extLst>
                    <a:ext uri="{9D8B030D-6E8A-4147-A177-3AD203B41FA5}">
                      <a16:colId xmlns:a16="http://schemas.microsoft.com/office/drawing/2014/main" val="789598883"/>
                    </a:ext>
                  </a:extLst>
                </a:gridCol>
                <a:gridCol w="1358791">
                  <a:extLst>
                    <a:ext uri="{9D8B030D-6E8A-4147-A177-3AD203B41FA5}">
                      <a16:colId xmlns:a16="http://schemas.microsoft.com/office/drawing/2014/main" val="3476883542"/>
                    </a:ext>
                  </a:extLst>
                </a:gridCol>
                <a:gridCol w="1121249">
                  <a:extLst>
                    <a:ext uri="{9D8B030D-6E8A-4147-A177-3AD203B41FA5}">
                      <a16:colId xmlns:a16="http://schemas.microsoft.com/office/drawing/2014/main" val="2400334772"/>
                    </a:ext>
                  </a:extLst>
                </a:gridCol>
              </a:tblGrid>
              <a:tr h="140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8946"/>
                  </a:ext>
                </a:extLst>
              </a:tr>
              <a:tr h="20322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32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3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1.A.1 - Energy Industries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GB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1.A.1.a - Main Activity Electricity and Heat Production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1.A.1.a.i - Electricity Generation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168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1.A.1.a.ii - Combined Heat and Power Generation (CHP)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1.A.1.a.iii - Heat Plants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2168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1.A.1.b - Petroleum Refining 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2168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1.A.1.c - Manufacture of Solid Fuels and Other Energy Industries</a:t>
                      </a:r>
                      <a:endParaRPr kumimoji="1" 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1.A.1.c.i - Manufacture of Solid Fuels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    1.A.1.c.ii - Other Energy Industries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1.A.2 - Manufacturing Industries and Construction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091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   1.A.2.a - Iron and Steel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0727267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1.A.2.b - Non-Ferrous Metals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6308049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1.A.2.c - Chemicals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5038302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1.A.2.d - Pulp, Paper and Print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0309267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1.A.2.e - Food Processing, Beverages and Tobacco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9243455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1.A.2.f - Non-Metallic Minerals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984685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1.A.2.g - Transport Equipment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0944376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1.A.2.h - Machinery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0253514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1.A.2.i - Mining (excluding fuels) and Quarrying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3848790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1.A.2.j - Wood and wood products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0471622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1.A.2.k - Construction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4595811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1.A.2.l - Textile and Leather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6341098"/>
                  </a:ext>
                </a:extLst>
              </a:tr>
              <a:tr h="2032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1.A.2.m - Non-specified Industry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81804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51ABFE-F4A1-BE2E-8CF7-D876B2ACCC61}"/>
              </a:ext>
            </a:extLst>
          </p:cNvPr>
          <p:cNvSpPr txBox="1"/>
          <p:nvPr/>
        </p:nvSpPr>
        <p:spPr>
          <a:xfrm>
            <a:off x="252000" y="5946283"/>
            <a:ext cx="86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  Stationary combustion Tiers 1 &amp; 2 do not stratify by technology-specific EFs (thus, variable T is “unspecified” and variable “P” is “100”%)</a:t>
            </a:r>
          </a:p>
        </p:txBody>
      </p:sp>
    </p:spTree>
    <p:extLst>
      <p:ext uri="{BB962C8B-B14F-4D97-AF65-F5344CB8AC3E}">
        <p14:creationId xmlns:p14="http://schemas.microsoft.com/office/powerpoint/2010/main" val="19176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39833"/>
              </p:ext>
            </p:extLst>
          </p:nvPr>
        </p:nvGraphicFramePr>
        <p:xfrm>
          <a:off x="252000" y="0"/>
          <a:ext cx="8640000" cy="63792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7759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864308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149311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149311">
                  <a:extLst>
                    <a:ext uri="{9D8B030D-6E8A-4147-A177-3AD203B41FA5}">
                      <a16:colId xmlns:a16="http://schemas.microsoft.com/office/drawing/2014/main" val="1893926446"/>
                    </a:ext>
                  </a:extLst>
                </a:gridCol>
                <a:gridCol w="1149311">
                  <a:extLst>
                    <a:ext uri="{9D8B030D-6E8A-4147-A177-3AD203B41FA5}">
                      <a16:colId xmlns:a16="http://schemas.microsoft.com/office/drawing/2014/main" val="1643333180"/>
                    </a:ext>
                  </a:extLst>
                </a:gridCol>
              </a:tblGrid>
              <a:tr h="2048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3007"/>
                  </a:ext>
                </a:extLst>
              </a:tr>
              <a:tr h="20487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48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1.A.3 - Transport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1.A.3.a - Civil Aviation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LTO vs Cruise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4876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1.A.3.a.i - International Aviation </a:t>
                      </a:r>
                      <a:r>
                        <a:rPr kumimoji="1" lang="en-GB" sz="11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(International Bunkers)</a:t>
                      </a:r>
                      <a:endParaRPr kumimoji="1" lang="en-GB" sz="13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04876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7843"/>
                  </a:ext>
                </a:extLst>
              </a:tr>
              <a:tr h="218661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1.A.3.a.ii - Domestic Aviation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18661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92442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1.A.3.b - Road Transportation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Vehicle type &amp; ECT**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AD: km travelled per Operating conditions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1.A.3.b.i - Cars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2* (+1)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ECT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Operating conditions and Km </a:t>
                      </a:r>
                      <a:r>
                        <a:rPr kumimoji="1" lang="en-US" altLang="ja-JP" sz="13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travelle</a:t>
                      </a: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1.A.3.b.i.1 - Passenger cars with 3-way catalysts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(+1)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1.A.3.b.i.2 - Passenger cars without 3-way catalysts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(+1)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1.A.3.b.ii - Light-duty trucks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2* (+1)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1.A.3.b.ii.1 - Light-duty trucks with 3-way catalysts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(+1)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5091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1.A.3.b.ii.2 - Light-duty trucks without 3-way catalysts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(+1)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0727267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1.A.3.b.iii - Heavy-duty trucks and buses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(+1)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6308049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1.A.3.b.iv - Motorcycles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(+1)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5038302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1.A.3.b.v - Evaporative emissions from vehicles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309267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1.A.3.b.vi - Urea-based catalysts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43455"/>
                  </a:ext>
                </a:extLst>
              </a:tr>
              <a:tr h="3414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1.A.3.c - Railways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Locomotive type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AD: Engine power per load factor per hour</a:t>
                      </a:r>
                      <a:endParaRPr kumimoji="1" lang="ja-JP" alt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48897"/>
                  </a:ext>
                </a:extLst>
              </a:tr>
              <a:tr h="20487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1.A.3.c - Railways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984685"/>
                  </a:ext>
                </a:extLst>
              </a:tr>
              <a:tr h="544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1.A.3.d - Water-borne Navigation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Vessel/Engine type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44376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1.A.3.d.i - International water-borne navigation </a:t>
                      </a:r>
                      <a:r>
                        <a:rPr kumimoji="1" lang="en-GB" sz="11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(International bunkers)</a:t>
                      </a:r>
                      <a:endParaRPr kumimoji="1" lang="en-GB" sz="13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253514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1.A.3.d.ii - Domestic Water-borne Navigation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848790"/>
                  </a:ext>
                </a:extLst>
              </a:tr>
              <a:tr h="20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1.A.3.e - Other Transportation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716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1.A.3.e.i - Pipeline Transport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95811"/>
                  </a:ext>
                </a:extLst>
              </a:tr>
              <a:tr h="2048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1.A.3.e.ii - Off-road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Vehicle/Equipment type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AD: Engine power per load factor per hour</a:t>
                      </a:r>
                      <a:endParaRPr kumimoji="1" lang="en-US" altLang="ja-JP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56733"/>
                  </a:ext>
                </a:extLst>
              </a:tr>
              <a:tr h="20487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1.A.3.e.ii - Off-road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410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9397EB-8826-D075-C602-3A10D97EE517}"/>
              </a:ext>
            </a:extLst>
          </p:cNvPr>
          <p:cNvSpPr txBox="1"/>
          <p:nvPr/>
        </p:nvSpPr>
        <p:spPr>
          <a:xfrm>
            <a:off x="967740" y="6379210"/>
            <a:ext cx="720852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(+1)   Additional Tab for validating fuel consumption data</a:t>
            </a:r>
          </a:p>
        </p:txBody>
      </p:sp>
    </p:spTree>
    <p:extLst>
      <p:ext uri="{BB962C8B-B14F-4D97-AF65-F5344CB8AC3E}">
        <p14:creationId xmlns:p14="http://schemas.microsoft.com/office/powerpoint/2010/main" val="6401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US" altLang="ja-JP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[sectoral approach]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02889"/>
              </p:ext>
            </p:extLst>
          </p:nvPr>
        </p:nvGraphicFramePr>
        <p:xfrm>
          <a:off x="252000" y="1192594"/>
          <a:ext cx="8640001" cy="44728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20840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906920">
                  <a:extLst>
                    <a:ext uri="{9D8B030D-6E8A-4147-A177-3AD203B41FA5}">
                      <a16:colId xmlns:a16="http://schemas.microsoft.com/office/drawing/2014/main" val="1713958702"/>
                    </a:ext>
                  </a:extLst>
                </a:gridCol>
                <a:gridCol w="864308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149311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149311">
                  <a:extLst>
                    <a:ext uri="{9D8B030D-6E8A-4147-A177-3AD203B41FA5}">
                      <a16:colId xmlns:a16="http://schemas.microsoft.com/office/drawing/2014/main" val="1893926446"/>
                    </a:ext>
                  </a:extLst>
                </a:gridCol>
                <a:gridCol w="1149311">
                  <a:extLst>
                    <a:ext uri="{9D8B030D-6E8A-4147-A177-3AD203B41FA5}">
                      <a16:colId xmlns:a16="http://schemas.microsoft.com/office/drawing/2014/main" val="1643333180"/>
                    </a:ext>
                  </a:extLst>
                </a:gridCol>
              </a:tblGrid>
              <a:tr h="20398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29625"/>
                  </a:ext>
                </a:extLst>
              </a:tr>
              <a:tr h="203989">
                <a:tc gridSpan="2"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398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7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1.A.4 - Other Sectors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533"/>
                  </a:ext>
                </a:extLst>
              </a:tr>
              <a:tr h="7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1.A.4.a - Commercial/Institutional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39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1.A.4.b - Residential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177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1.A.4.c - Agriculture/Forestry/Fishing/Fish Farms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39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   1.A.4.c.i - Stationary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2177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   1.A.4.c.ii - Off-road Vehicles and Other Machinery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2177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   1.A.4.c.iii – Fishing (mobile combustion)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2039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1.A.5 - Non-Specified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2039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1.A.5.a - Stationary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2039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1.A.5.b - Mobile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091"/>
                  </a:ext>
                </a:extLst>
              </a:tr>
              <a:tr h="203989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   1.A.5.b.i - Mobile (</a:t>
                      </a:r>
                      <a:r>
                        <a:rPr lang="en-GB" sz="130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TimesNewRomanPS-ItalicMT"/>
                        </a:rPr>
                        <a:t>aviation component)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27267"/>
                  </a:ext>
                </a:extLst>
              </a:tr>
              <a:tr h="203989"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4701"/>
                  </a:ext>
                </a:extLst>
              </a:tr>
              <a:tr h="2039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   1.A.5.b.ii - Mobile </a:t>
                      </a:r>
                      <a:r>
                        <a:rPr lang="en-GB" sz="130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TimesNewRomanPS-ItalicMT"/>
                        </a:rPr>
                        <a:t>(water-borne component)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08049"/>
                  </a:ext>
                </a:extLst>
              </a:tr>
              <a:tr h="2039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   1.A.5.b.iii - Mobile </a:t>
                      </a:r>
                      <a:r>
                        <a:rPr lang="en-GB" sz="130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TimesNewRomanPS-ItalicMT"/>
                        </a:rPr>
                        <a:t>(other)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i="1"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road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</a:t>
                      </a: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038302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i="1" dirty="0"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off-road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674022"/>
                  </a:ext>
                </a:extLst>
              </a:tr>
              <a:tr h="20398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1.A.5.c - Multilateral Operations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i="1" dirty="0"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aviation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09267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90709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i="1" dirty="0"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waterborne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0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9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988BB6B-434D-B975-22D3-B53CB3F29D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US" altLang="ja-JP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[sectoral approach]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27516"/>
              </p:ext>
            </p:extLst>
          </p:nvPr>
        </p:nvGraphicFramePr>
        <p:xfrm>
          <a:off x="252000" y="1706944"/>
          <a:ext cx="8640001" cy="34441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31667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1893926446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1643333180"/>
                    </a:ext>
                  </a:extLst>
                </a:gridCol>
              </a:tblGrid>
              <a:tr h="2039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06825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1.B.1 - Solid Fuels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1.B.1.a - Coal mining and handling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1.B.1.a.i - Underground mines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1.B.1.a.i.1 - Mining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1.B.1.a.i.2 - Post-mining seam gas emissions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21771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1.B.1.a.i.3 - Abandoned underground mines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21771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3255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1.B.1.a.i.4 - Flaring of drained CH</a:t>
                      </a:r>
                      <a:r>
                        <a:rPr lang="en-GB" sz="13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4</a:t>
                      </a: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or conversion of CH</a:t>
                      </a:r>
                      <a:r>
                        <a:rPr lang="en-GB" sz="13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4</a:t>
                      </a: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to CO</a:t>
                      </a:r>
                      <a:r>
                        <a:rPr lang="en-GB" sz="13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2 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1.B.1.a.ii - Surface mines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1.B.1.a.ii.1 - Mining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091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1.B.1.a.ii.2 - Post-mining seam gas emissions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2726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1.B.1.b - Uncontrolled combustion and burning coal dumps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0804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1.B.1.c - Solid fuel transformation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1****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383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30C008-5F76-1366-08C8-82E1F318022E}"/>
              </a:ext>
            </a:extLst>
          </p:cNvPr>
          <p:cNvSpPr txBox="1"/>
          <p:nvPr/>
        </p:nvSpPr>
        <p:spPr>
          <a:xfrm>
            <a:off x="251999" y="5151056"/>
            <a:ext cx="864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at Tier 2: AD by Coal Rank, while EF by Emission rate before closure and Time since closure,</a:t>
            </a:r>
          </a:p>
          <a:p>
            <a:r>
              <a:rPr lang="en-GB" sz="1100" dirty="0">
                <a:solidFill>
                  <a:srgbClr val="FF0000"/>
                </a:solidFill>
              </a:rPr>
              <a:t>at Tier 3 historical emissions corrected by an emission factor and by methane recovery</a:t>
            </a:r>
          </a:p>
        </p:txBody>
      </p:sp>
    </p:spTree>
    <p:extLst>
      <p:ext uri="{BB962C8B-B14F-4D97-AF65-F5344CB8AC3E}">
        <p14:creationId xmlns:p14="http://schemas.microsoft.com/office/powerpoint/2010/main" val="2684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439AC3F2-4060-CDA1-CE11-199A0EF50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85656"/>
              </p:ext>
            </p:extLst>
          </p:nvPr>
        </p:nvGraphicFramePr>
        <p:xfrm>
          <a:off x="251999" y="651510"/>
          <a:ext cx="8640001" cy="5554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31667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1893926446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1643333180"/>
                    </a:ext>
                  </a:extLst>
                </a:gridCol>
              </a:tblGrid>
              <a:tr h="2039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85066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1.B.2 - Oil and Natural Gas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0926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1.B.2.a - Oil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243455"/>
                  </a:ext>
                </a:extLst>
              </a:tr>
              <a:tr h="203989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1.B.2.a.i - Venting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4685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24822"/>
                  </a:ext>
                </a:extLst>
              </a:tr>
              <a:tr h="203989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1.B.2.a.ii - Flaring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44376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1" u="none" strike="noStrike" kern="12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15831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1.B.2.a.iii - All Other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25351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1.B.2.a.iii.1 - Exploration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848790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1.B.2.a.iii.2 - Production and Upgrading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71622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1.B.2.a.iii.3 - Transport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95811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1.B.2.a.iii.4 - Refining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4109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1.B.2.a.iii.5 - Distribution of oil products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7358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1.B.2.a.iii.6 - Other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8814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1.B.2.b - Natural Gas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6127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1.B.2.b.i - Venting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3024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1.B.2.b.ii - Flaring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655381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1.B.2.b.iii - All Other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300" b="0" i="1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82011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1.B.2.b.iii.1 - Exploration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57560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1.B.2.b.iii.2 - Production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9710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1.B.2.b.iii.3 - Processing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35006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1.B.2.b.iii.4 - Transmission and Storage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028642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1.B.2.b.iii.5 - Distribution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74942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      1.B.2.b.iii.6 - Other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63556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1.B.3 - Other emissions from Energy Production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1****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805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DCD581-E7E0-0A58-2DBC-C0A79AC2F33B}"/>
              </a:ext>
            </a:extLst>
          </p:cNvPr>
          <p:cNvSpPr txBox="1"/>
          <p:nvPr/>
        </p:nvSpPr>
        <p:spPr>
          <a:xfrm>
            <a:off x="1016627" y="6206490"/>
            <a:ext cx="5328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Tier 2 AD are quantity of gas vented/flared and its composition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8D2699E-0A61-7252-3BC7-AFE05D1E1C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US" altLang="ja-JP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[sectoral approach]</a:t>
            </a:r>
            <a:endParaRPr lang="ja-JP" alt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GB" sz="2200" b="1" i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[sectoral approach]</a:t>
            </a:r>
          </a:p>
        </p:txBody>
      </p:sp>
      <p:graphicFrame>
        <p:nvGraphicFramePr>
          <p:cNvPr id="6" name="表 4">
            <a:extLst>
              <a:ext uri="{FF2B5EF4-FFF2-40B4-BE49-F238E27FC236}">
                <a16:creationId xmlns:a16="http://schemas.microsoft.com/office/drawing/2014/main" id="{BD3543D5-6073-08A2-B1F9-81CBBC55F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26888"/>
              </p:ext>
            </p:extLst>
          </p:nvPr>
        </p:nvGraphicFramePr>
        <p:xfrm>
          <a:off x="252000" y="2242058"/>
          <a:ext cx="8640001" cy="2373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31667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1893926446"/>
                    </a:ext>
                  </a:extLst>
                </a:gridCol>
                <a:gridCol w="1092867">
                  <a:extLst>
                    <a:ext uri="{9D8B030D-6E8A-4147-A177-3AD203B41FA5}">
                      <a16:colId xmlns:a16="http://schemas.microsoft.com/office/drawing/2014/main" val="1643333180"/>
                    </a:ext>
                  </a:extLst>
                </a:gridCol>
              </a:tblGrid>
              <a:tr h="2039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92464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1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1.C.1. – Transport of CO</a:t>
                      </a:r>
                      <a:r>
                        <a:rPr kumimoji="1" lang="en-GB" sz="1300" b="1" kern="12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ja-JP" alt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1.C.1.a. Pipelines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1.C.1.b. Ships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1.C.1.c Other (please specify)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1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1.C.2. Injection and Storage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1.C.2.a Injection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66346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1.C.2.b Storage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12278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1.C.3. Other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US" altLang="ja-JP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34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GB" sz="2200" b="1" i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[reference approach]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B0B37B9-178F-8876-DCF8-898DB7D8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81142"/>
              </p:ext>
            </p:extLst>
          </p:nvPr>
        </p:nvGraphicFramePr>
        <p:xfrm>
          <a:off x="252000" y="2797937"/>
          <a:ext cx="8640001" cy="12759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64823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738554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  <a:gridCol w="5436624">
                  <a:extLst>
                    <a:ext uri="{9D8B030D-6E8A-4147-A177-3AD203B41FA5}">
                      <a16:colId xmlns:a16="http://schemas.microsoft.com/office/drawing/2014/main" val="451502968"/>
                    </a:ext>
                  </a:extLst>
                </a:gridCol>
              </a:tblGrid>
              <a:tr h="20398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Energy sector Reference approach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51134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Energy sector Reference approach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IPCC Tier (Equations)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24757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1" lang="en-GB" sz="1300" b="1" kern="1200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Reference Approach Data</a:t>
                      </a:r>
                      <a:endParaRPr kumimoji="1" lang="ja-JP" altLang="en-US" sz="1300" b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Estimating Excluded Carbon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34933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Comparison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5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41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GB" sz="2200" b="1" i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[Energy sector]</a:t>
            </a:r>
          </a:p>
        </p:txBody>
      </p:sp>
      <p:graphicFrame>
        <p:nvGraphicFramePr>
          <p:cNvPr id="6" name="表 4">
            <a:extLst>
              <a:ext uri="{FF2B5EF4-FFF2-40B4-BE49-F238E27FC236}">
                <a16:creationId xmlns:a16="http://schemas.microsoft.com/office/drawing/2014/main" id="{BD3543D5-6073-08A2-B1F9-81CBBC55F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81473"/>
              </p:ext>
            </p:extLst>
          </p:nvPr>
        </p:nvGraphicFramePr>
        <p:xfrm>
          <a:off x="252000" y="1367536"/>
          <a:ext cx="8640000" cy="41229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02904">
                  <a:extLst>
                    <a:ext uri="{9D8B030D-6E8A-4147-A177-3AD203B41FA5}">
                      <a16:colId xmlns:a16="http://schemas.microsoft.com/office/drawing/2014/main" val="6062321"/>
                    </a:ext>
                  </a:extLst>
                </a:gridCol>
                <a:gridCol w="1337096">
                  <a:extLst>
                    <a:ext uri="{9D8B030D-6E8A-4147-A177-3AD203B41FA5}">
                      <a16:colId xmlns:a16="http://schemas.microsoft.com/office/drawing/2014/main" val="626521596"/>
                    </a:ext>
                  </a:extLst>
                </a:gridCol>
              </a:tblGrid>
              <a:tr h="203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Number of Worksheets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92464"/>
                  </a:ext>
                </a:extLst>
              </a:tr>
              <a:tr h="20398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IPCC Category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62980"/>
                  </a:ext>
                </a:extLst>
              </a:tr>
              <a:tr h="15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1.A. - Fuel Combustion Activities </a:t>
                      </a:r>
                      <a:endParaRPr kumimoji="1" lang="en-GB" sz="1300" b="1" kern="1200" baseline="-250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975" indent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0488102"/>
                  </a:ext>
                </a:extLst>
              </a:tr>
              <a:tr h="15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1.A.1 - Energy Industries</a:t>
                      </a:r>
                      <a:endParaRPr kumimoji="1" lang="en-GB" sz="1300" b="1" kern="1200" baseline="-25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0" indent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8113405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游ゴシック" panose="020B0400000000000000" pitchFamily="50" charset="-128"/>
                        </a:rPr>
                        <a:t>   1.A.2 - Manufacturing Industries and Construction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402578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1.A.3 - Transport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435901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1.A.4 - Other Sectors </a:t>
                      </a:r>
                      <a:endParaRPr kumimoji="1" lang="en-GB" sz="13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31100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   1.A.5 - Non-Specified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00545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1.B. - Fugitive emissions from fuels</a:t>
                      </a:r>
                      <a:endParaRPr kumimoji="1" lang="en-GB" sz="1300" b="1" kern="1200" baseline="-25000" dirty="0">
                        <a:solidFill>
                          <a:srgbClr val="00B0F0"/>
                        </a:solidFill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580123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1.B.1 - Solid Fuels</a:t>
                      </a:r>
                      <a:endParaRPr lang="en-GB" sz="1300" dirty="0">
                        <a:effectLst/>
                        <a:latin typeface="Arial Narrow" panose="020B0606020202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695630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1.B.2 - Oil and Natural Gas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12190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1.B.3 - Other emissions from Energy Production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361032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1.C. - Carbon dioxide Transport and Storage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88477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1.C.1 - Transport of CO</a:t>
                      </a:r>
                      <a:r>
                        <a:rPr kumimoji="1" lang="en-GB" sz="1300" b="1" kern="1200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6668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1.C.2 - Injection and Storage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9082297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   1.C</a:t>
                      </a:r>
                      <a:r>
                        <a:rPr kumimoji="1" lang="en-GB" sz="1300" b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.3 </a:t>
                      </a:r>
                      <a:r>
                        <a:rPr kumimoji="1" lang="en-GB" sz="13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- Other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795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94840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Reference Approach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kern="1200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178445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1" lang="en-GB" sz="1300" b="1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Yu Mincho" panose="02020400000000000000" pitchFamily="18" charset="-128"/>
                          <a:cs typeface="Microsoft Sans Serif" panose="020B0604020202020204" pitchFamily="34" charset="0"/>
                        </a:rPr>
                        <a:t>TOTAL ENERGY SECTOR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43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map </a:t>
            </a:r>
            <a:r>
              <a:rPr lang="en-GB" sz="2200" b="1" i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[notes]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8DA660-97FD-F284-376F-6D3258E91B40}"/>
              </a:ext>
            </a:extLst>
          </p:cNvPr>
          <p:cNvSpPr txBox="1">
            <a:spLocks/>
          </p:cNvSpPr>
          <p:nvPr/>
        </p:nvSpPr>
        <p:spPr>
          <a:xfrm>
            <a:off x="252000" y="1989000"/>
            <a:ext cx="8640000" cy="288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*      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the use of worksheet at this aggregate level suits IPCC Tier 1 only, since the use of country-specific EFs requires reporting at subcategory level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**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      CH</a:t>
            </a:r>
            <a:r>
              <a:rPr lang="en-GB" sz="2200" kern="0" baseline="-25000" dirty="0">
                <a:solidFill>
                  <a:srgbClr val="285888"/>
                </a:solidFill>
                <a:latin typeface="Arial Narrow"/>
              </a:rPr>
              <a:t>4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 and N</a:t>
            </a:r>
            <a:r>
              <a:rPr lang="en-GB" sz="2200" kern="0" baseline="-25000" dirty="0">
                <a:solidFill>
                  <a:srgbClr val="285888"/>
                </a:solidFill>
                <a:latin typeface="Arial Narrow"/>
              </a:rPr>
              <a:t>2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O only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***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     CH</a:t>
            </a:r>
            <a:r>
              <a:rPr lang="en-GB" sz="2200" kern="0" baseline="-25000" dirty="0">
                <a:solidFill>
                  <a:srgbClr val="285888"/>
                </a:solidFill>
                <a:latin typeface="Arial Narrow"/>
              </a:rPr>
              <a:t>4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 only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GB" sz="1100" kern="0" dirty="0">
              <a:solidFill>
                <a:srgbClr val="285888"/>
              </a:solidFill>
              <a:latin typeface="Arial Narrow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GB" sz="2200" b="1" kern="0" dirty="0">
                <a:solidFill>
                  <a:srgbClr val="FF0000"/>
                </a:solidFill>
                <a:latin typeface="Arial Narrow"/>
              </a:rPr>
              <a:t>****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  Implements the generic IPCC equation, AD x EF. No default values are provided in the 2006 IPCC Guidelines. It accommodates Tier 3 when plant-specific data are used</a:t>
            </a:r>
          </a:p>
        </p:txBody>
      </p:sp>
    </p:spTree>
    <p:extLst>
      <p:ext uri="{BB962C8B-B14F-4D97-AF65-F5344CB8AC3E}">
        <p14:creationId xmlns:p14="http://schemas.microsoft.com/office/powerpoint/2010/main" val="114941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7A6-F6DD-EDA1-F725-9E10F0950D5A}"/>
              </a:ext>
            </a:extLst>
          </p:cNvPr>
          <p:cNvSpPr txBox="1">
            <a:spLocks/>
          </p:cNvSpPr>
          <p:nvPr/>
        </p:nvSpPr>
        <p:spPr>
          <a:xfrm>
            <a:off x="252000" y="1719000"/>
            <a:ext cx="8640000" cy="34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7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All methods in the 2006 IPCC Guidelines are implemented in the IPCC Inventory Software</a:t>
            </a:r>
          </a:p>
          <a:p>
            <a:pPr marL="360363" indent="0" algn="just" eaLnBrk="1" hangingPunct="1">
              <a:spcBef>
                <a:spcPts val="0"/>
              </a:spcBef>
              <a:buNone/>
            </a:pPr>
            <a:r>
              <a:rPr lang="en-US" sz="2200" i="1" kern="0" dirty="0">
                <a:solidFill>
                  <a:schemeClr val="tx1"/>
                </a:solidFill>
                <a:latin typeface="Arial Narrow"/>
              </a:rPr>
              <a:t>Thus, needed flexibility to deal with any national circumstances, as per IPCC tiered approach, is ensured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1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7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Subnational disaggregation</a:t>
            </a:r>
          </a:p>
          <a:p>
            <a:pPr marL="361950" indent="0" algn="just" eaLnBrk="1" hangingPunct="1">
              <a:spcBef>
                <a:spcPts val="0"/>
              </a:spcBef>
              <a:buNone/>
            </a:pPr>
            <a:r>
              <a:rPr lang="en-US" sz="2200" i="1" kern="0" dirty="0">
                <a:solidFill>
                  <a:schemeClr val="tx1"/>
                </a:solidFill>
                <a:latin typeface="Arial Narrow"/>
              </a:rPr>
              <a:t>Thus, </a:t>
            </a:r>
            <a:r>
              <a:rPr lang="en-GB" sz="2200" i="1" kern="0" dirty="0">
                <a:solidFill>
                  <a:schemeClr val="tx1"/>
                </a:solidFill>
                <a:latin typeface="Arial Narrow"/>
              </a:rPr>
              <a:t>tracking of specific activities/projects, and associated emission level &amp; trend, within a national GHG inventory is allowed</a:t>
            </a:r>
            <a:endParaRPr lang="en-US" sz="2200" i="1" kern="0" dirty="0">
              <a:solidFill>
                <a:schemeClr val="tx1"/>
              </a:solidFill>
              <a:latin typeface="Arial Narrow"/>
            </a:endParaRP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1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7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Energy sector Guidebook – version 1 under revision</a:t>
            </a:r>
          </a:p>
        </p:txBody>
      </p:sp>
    </p:spTree>
    <p:extLst>
      <p:ext uri="{BB962C8B-B14F-4D97-AF65-F5344CB8AC3E}">
        <p14:creationId xmlns:p14="http://schemas.microsoft.com/office/powerpoint/2010/main" val="13791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3DB5EB2-B8FA-27A3-09E3-8F463B0F3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091575"/>
              </p:ext>
            </p:extLst>
          </p:nvPr>
        </p:nvGraphicFramePr>
        <p:xfrm>
          <a:off x="263127" y="1242646"/>
          <a:ext cx="8640000" cy="457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D3A1E88F-860A-1D3A-295C-E21B543299E6}"/>
              </a:ext>
            </a:extLst>
          </p:cNvPr>
          <p:cNvSpPr txBox="1">
            <a:spLocks/>
          </p:cNvSpPr>
          <p:nvPr/>
        </p:nvSpPr>
        <p:spPr bwMode="auto">
          <a:xfrm>
            <a:off x="0" y="238441"/>
            <a:ext cx="9144000" cy="5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3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updates</a:t>
            </a:r>
            <a:endParaRPr lang="ja-JP" altLang="en-US" sz="33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50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606722"/>
            <a:ext cx="8458200" cy="1419368"/>
          </a:xfrm>
        </p:spPr>
        <p:txBody>
          <a:bodyPr>
            <a:noAutofit/>
          </a:bodyPr>
          <a:lstStyle/>
          <a:p>
            <a:r>
              <a:rPr lang="en-US" sz="6000" b="1" dirty="0"/>
              <a:t>Thank you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4258101"/>
            <a:ext cx="8610600" cy="6960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kumimoji="0" lang="en-US" altLang="ja-JP" kern="0" dirty="0">
                <a:solidFill>
                  <a:srgbClr val="0070C0"/>
                </a:solidFill>
                <a:latin typeface="Arial Narrow" panose="020B0606020202030204" pitchFamily="34" charset="0"/>
                <a:ea typeface="ＭＳ Ｐゴシック" pitchFamily="50" charset="-128"/>
                <a:cs typeface="Arial" pitchFamily="34" charset="0"/>
                <a:hlinkClick r:id="rId2"/>
              </a:rPr>
              <a:t>https://www.ipcc-nggip.iges.or.jp/index.html</a:t>
            </a:r>
            <a:r>
              <a:rPr kumimoji="0" lang="en-US" altLang="ja-JP" kern="0" dirty="0">
                <a:solidFill>
                  <a:srgbClr val="0070C0"/>
                </a:solidFill>
                <a:latin typeface="Arial Narrow" panose="020B0606020202030204" pitchFamily="34" charset="0"/>
                <a:ea typeface="ＭＳ Ｐゴシック" pitchFamily="50" charset="-128"/>
                <a:cs typeface="Arial" pitchFamily="34" charset="0"/>
              </a:rPr>
              <a:t> </a:t>
            </a:r>
          </a:p>
          <a:p>
            <a:endParaRPr lang="en-US" dirty="0">
              <a:latin typeface="+mj-lt"/>
            </a:endParaRPr>
          </a:p>
          <a:p>
            <a:pPr algn="r"/>
            <a:endParaRPr lang="en-US" dirty="0">
              <a:latin typeface="+mj-lt"/>
            </a:endParaRPr>
          </a:p>
          <a:p>
            <a:pPr algn="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15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4997847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16000"/>
              <a:buFont typeface="Arial" pitchFamily="34" charset="0"/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8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just" defTabSz="91440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kumimoji="0" lang="en-US" altLang="ja-JP" sz="2200" kern="0" dirty="0">
                <a:solidFill>
                  <a:srgbClr val="285888"/>
                </a:solidFill>
                <a:latin typeface="Arial Narrow"/>
              </a:rPr>
              <a:t>Subdivision’s Column allows to report at subnational level as well as to further disaggregate estimates according to e.g. drivers/stakeholders and/or relevant variables</a:t>
            </a:r>
            <a:endParaRPr kumimoji="1" lang="en-US" altLang="ja-JP" sz="2200" b="0" i="0" u="none" strike="noStrike" kern="0" cap="none" spc="0" normalizeH="0" baseline="0" noProof="0" dirty="0">
              <a:ln>
                <a:noFill/>
              </a:ln>
              <a:solidFill>
                <a:srgbClr val="285888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0732B6CF-BA4C-B61E-EB15-F8E4451CC8A7}"/>
              </a:ext>
            </a:extLst>
          </p:cNvPr>
          <p:cNvSpPr txBox="1">
            <a:spLocks/>
          </p:cNvSpPr>
          <p:nvPr/>
        </p:nvSpPr>
        <p:spPr bwMode="auto">
          <a:xfrm>
            <a:off x="1" y="222647"/>
            <a:ext cx="914399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i="0" u="none" strike="noStrike" kern="0" cap="none" spc="0" normalizeH="0" baseline="0" noProof="0" dirty="0">
                <a:ln>
                  <a:noFill/>
                </a:ln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Subnational disaggregation</a:t>
            </a:r>
            <a:endParaRPr kumimoji="1" lang="ja-JP" altLang="en-US" sz="3300" i="0" u="none" strike="noStrike" kern="0" cap="none" spc="0" normalizeH="0" baseline="0" noProof="0" dirty="0">
              <a:ln>
                <a:noFill/>
              </a:ln>
              <a:solidFill>
                <a:srgbClr val="99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A322D7-0F8C-E64C-79E4-2CEFEE2BD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647"/>
            <a:ext cx="9124950" cy="3848100"/>
          </a:xfrm>
          <a:prstGeom prst="rect">
            <a:avLst/>
          </a:prstGeom>
        </p:spPr>
      </p:pic>
      <p:sp>
        <p:nvSpPr>
          <p:cNvPr id="15" name="正方形/長方形 1">
            <a:extLst>
              <a:ext uri="{FF2B5EF4-FFF2-40B4-BE49-F238E27FC236}">
                <a16:creationId xmlns:a16="http://schemas.microsoft.com/office/drawing/2014/main" id="{91778652-20BB-1F1F-4BF8-129373412286}"/>
              </a:ext>
            </a:extLst>
          </p:cNvPr>
          <p:cNvSpPr/>
          <p:nvPr/>
        </p:nvSpPr>
        <p:spPr>
          <a:xfrm>
            <a:off x="1609391" y="2140841"/>
            <a:ext cx="527538" cy="2245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5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Fuel Manager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F003A30-24E8-6A65-EEB3-C36BEDF1F532}"/>
              </a:ext>
            </a:extLst>
          </p:cNvPr>
          <p:cNvSpPr txBox="1">
            <a:spLocks/>
          </p:cNvSpPr>
          <p:nvPr/>
        </p:nvSpPr>
        <p:spPr>
          <a:xfrm>
            <a:off x="252000" y="2349000"/>
            <a:ext cx="8640000" cy="216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>
                <a:solidFill>
                  <a:srgbClr val="285888"/>
                </a:solidFill>
                <a:latin typeface="Arial Narrow"/>
              </a:rPr>
              <a:t>Contains main parameters on fuels, i.e. fuel type, calorific value, carbon content- needed to estimate GHG emissions from combustion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>
              <a:solidFill>
                <a:srgbClr val="285888"/>
              </a:solidFill>
              <a:latin typeface="Arial Narrow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>
                <a:solidFill>
                  <a:srgbClr val="285888"/>
                </a:solidFill>
                <a:latin typeface="Arial Narrow"/>
              </a:rPr>
              <a:t>Allows input of user-defined fuels and their parameters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>
              <a:solidFill>
                <a:srgbClr val="285888"/>
              </a:solidFill>
              <a:latin typeface="Arial Narrow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>
                <a:solidFill>
                  <a:srgbClr val="285888"/>
                </a:solidFill>
                <a:latin typeface="Arial Narrow"/>
              </a:rPr>
              <a:t>Information from fuel manager transfers to all corresponding worksheets</a:t>
            </a:r>
            <a:endParaRPr lang="en-US" sz="2200" dirty="0">
              <a:solidFill>
                <a:srgbClr val="285888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869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94839E-94BA-8B57-8FF6-ADBF54D2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826"/>
            <a:ext cx="9144000" cy="557234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Fuel Manager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C2937-33DF-A42C-E24A-FD4408F8318D}"/>
              </a:ext>
            </a:extLst>
          </p:cNvPr>
          <p:cNvSpPr/>
          <p:nvPr/>
        </p:nvSpPr>
        <p:spPr>
          <a:xfrm>
            <a:off x="0" y="759385"/>
            <a:ext cx="1789386" cy="283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0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Higher 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7A6-F6DD-EDA1-F725-9E10F0950D5A}"/>
              </a:ext>
            </a:extLst>
          </p:cNvPr>
          <p:cNvSpPr txBox="1">
            <a:spLocks/>
          </p:cNvSpPr>
          <p:nvPr/>
        </p:nvSpPr>
        <p:spPr>
          <a:xfrm>
            <a:off x="252000" y="1269000"/>
            <a:ext cx="8640000" cy="43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kern="0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Stationary Combustion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	further disaggregation of estimates by technology type and its penetration rate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kern="0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Mobile Combustion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	further disaggregation of estimates by vehicle/equipment type, operating conditions/road type, and emission control technology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kern="0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Fugitive emissions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For coal: further disaggregation of estimates by coal rank and emissions rate before 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abandonment, 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For oil: </a:t>
            </a: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further disaggregation of 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venting and flaring </a:t>
            </a:r>
            <a:r>
              <a:rPr lang="en-US" sz="2200" kern="0" dirty="0">
                <a:solidFill>
                  <a:srgbClr val="285888"/>
                </a:solidFill>
                <a:latin typeface="Arial Narrow"/>
              </a:rPr>
              <a:t>estimates </a:t>
            </a: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by quantity of gas vented/flared and its composition</a:t>
            </a:r>
          </a:p>
        </p:txBody>
      </p:sp>
    </p:spTree>
    <p:extLst>
      <p:ext uri="{BB962C8B-B14F-4D97-AF65-F5344CB8AC3E}">
        <p14:creationId xmlns:p14="http://schemas.microsoft.com/office/powerpoint/2010/main" val="378307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990B3F-8CFF-7683-C7D3-E0C23832B295}"/>
              </a:ext>
            </a:extLst>
          </p:cNvPr>
          <p:cNvSpPr txBox="1">
            <a:spLocks/>
          </p:cNvSpPr>
          <p:nvPr/>
        </p:nvSpPr>
        <p:spPr>
          <a:xfrm>
            <a:off x="0" y="225510"/>
            <a:ext cx="9144000" cy="533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003466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3300" b="1" dirty="0">
                <a:solidFill>
                  <a:srgbClr val="99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Improvements in worksheet structure and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7A6-F6DD-EDA1-F725-9E10F0950D5A}"/>
              </a:ext>
            </a:extLst>
          </p:cNvPr>
          <p:cNvSpPr txBox="1">
            <a:spLocks/>
          </p:cNvSpPr>
          <p:nvPr/>
        </p:nvSpPr>
        <p:spPr>
          <a:xfrm>
            <a:off x="252000" y="1629000"/>
            <a:ext cx="8640000" cy="36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B92E5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B92E5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B92E5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Combination of Tiers within the same set of worksheets, where the structure of IPCC equations allows e.g. Stationary Combustion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Addition of (set of) worksheets for each different Tier, where IPCC equations do not allow combination of multiple tiers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166 worksheets in total available, among which the user selects those that better deal with national circumstances.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kern="0" dirty="0">
                <a:solidFill>
                  <a:srgbClr val="285888"/>
                </a:solidFill>
                <a:latin typeface="Arial Narrow"/>
              </a:rPr>
              <a:t>Such a large number allows any combinations of tiers to be composed to estimate GHG emissions from the Energy sector. </a:t>
            </a:r>
          </a:p>
          <a:p>
            <a:pPr marL="717550" indent="-355600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200" kern="0" dirty="0">
              <a:solidFill>
                <a:srgbClr val="285888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7371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8F98557-4347-4D22-990D-388D42117A61}"/>
              </a:ext>
            </a:extLst>
          </p:cNvPr>
          <p:cNvGrpSpPr/>
          <p:nvPr/>
        </p:nvGrpSpPr>
        <p:grpSpPr>
          <a:xfrm>
            <a:off x="20320" y="912314"/>
            <a:ext cx="9144000" cy="5339715"/>
            <a:chOff x="0" y="1000125"/>
            <a:chExt cx="9144000" cy="533971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4D0FEC-82DE-4257-9F70-D5156348F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00125"/>
              <a:ext cx="9144000" cy="5339715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23F0F7C-62F7-4E83-B6DD-1E38DD104E3B}"/>
                </a:ext>
              </a:extLst>
            </p:cNvPr>
            <p:cNvSpPr/>
            <p:nvPr/>
          </p:nvSpPr>
          <p:spPr>
            <a:xfrm>
              <a:off x="4158343" y="2677886"/>
              <a:ext cx="1197428" cy="143691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4A853F-4491-44A1-804B-B196BE65EFD1}"/>
                    </a:ext>
                  </a:extLst>
                </p14:cNvPr>
                <p14:cNvContentPartPr/>
                <p14:nvPr/>
              </p14:nvContentPartPr>
              <p14:xfrm>
                <a:off x="6716640" y="3362914"/>
                <a:ext cx="477720" cy="3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4A853F-4491-44A1-804B-B196BE65EF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62640" y="3254914"/>
                  <a:ext cx="585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14C772-174B-46C3-A802-A2D7649BC77E}"/>
                    </a:ext>
                  </a:extLst>
                </p14:cNvPr>
                <p14:cNvContentPartPr/>
                <p14:nvPr/>
              </p14:nvContentPartPr>
              <p14:xfrm>
                <a:off x="6683880" y="3645514"/>
                <a:ext cx="576000" cy="1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14C772-174B-46C3-A802-A2D7649BC7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7880" y="3573514"/>
                  <a:ext cx="647640" cy="155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" y="943"/>
            <a:ext cx="9123680" cy="533875"/>
          </a:xfrm>
        </p:spPr>
        <p:txBody>
          <a:bodyPr/>
          <a:lstStyle/>
          <a:p>
            <a:pPr algn="ctr"/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Improvements in worksheet structure and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C09F36-165B-40F9-9570-A6A13A2B08F7}"/>
              </a:ext>
            </a:extLst>
          </p:cNvPr>
          <p:cNvGrpSpPr/>
          <p:nvPr/>
        </p:nvGrpSpPr>
        <p:grpSpPr>
          <a:xfrm>
            <a:off x="404006" y="1412440"/>
            <a:ext cx="8473440" cy="5218943"/>
            <a:chOff x="670560" y="1049776"/>
            <a:chExt cx="8473440" cy="52189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DFD693-8A11-4EF1-8D15-EB427B4BE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560" y="1049776"/>
              <a:ext cx="8473440" cy="5218943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1BA4516-CF3C-4D4A-8DDF-8684BAEA8554}"/>
                </a:ext>
              </a:extLst>
            </p:cNvPr>
            <p:cNvSpPr/>
            <p:nvPr/>
          </p:nvSpPr>
          <p:spPr>
            <a:xfrm>
              <a:off x="1926771" y="2960914"/>
              <a:ext cx="261258" cy="95794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EAD4EF-E5D8-4D7E-B95C-63557A97E670}"/>
              </a:ext>
            </a:extLst>
          </p:cNvPr>
          <p:cNvGrpSpPr/>
          <p:nvPr/>
        </p:nvGrpSpPr>
        <p:grpSpPr>
          <a:xfrm>
            <a:off x="619409" y="887845"/>
            <a:ext cx="8524591" cy="5339714"/>
            <a:chOff x="0" y="190500"/>
            <a:chExt cx="12192000" cy="6477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39EEB1D-2F7C-4D6C-ADF7-206B51E90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90500"/>
              <a:ext cx="12192000" cy="6477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9FB19B4-F639-4411-9089-6A107AB3CF82}"/>
                </a:ext>
              </a:extLst>
            </p:cNvPr>
            <p:cNvSpPr/>
            <p:nvPr/>
          </p:nvSpPr>
          <p:spPr>
            <a:xfrm>
              <a:off x="3646714" y="3276600"/>
              <a:ext cx="751115" cy="13716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A34FAE4-CFDB-48D8-9636-3808487E2D2C}"/>
                </a:ext>
              </a:extLst>
            </p:cNvPr>
            <p:cNvSpPr/>
            <p:nvPr/>
          </p:nvSpPr>
          <p:spPr>
            <a:xfrm>
              <a:off x="5312228" y="4125686"/>
              <a:ext cx="1556658" cy="52251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DB48791-8D7C-EDA0-9985-BABF2BD78605}"/>
              </a:ext>
            </a:extLst>
          </p:cNvPr>
          <p:cNvSpPr txBox="1">
            <a:spLocks/>
          </p:cNvSpPr>
          <p:nvPr/>
        </p:nvSpPr>
        <p:spPr bwMode="auto">
          <a:xfrm>
            <a:off x="0" y="499211"/>
            <a:ext cx="9144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en-GB" sz="22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Stationary Combustion</a:t>
            </a:r>
          </a:p>
        </p:txBody>
      </p:sp>
    </p:spTree>
    <p:extLst>
      <p:ext uri="{BB962C8B-B14F-4D97-AF65-F5344CB8AC3E}">
        <p14:creationId xmlns:p14="http://schemas.microsoft.com/office/powerpoint/2010/main" val="21871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F8CD05E-4B55-4610-9308-1AE9B51B35DD}"/>
              </a:ext>
            </a:extLst>
          </p:cNvPr>
          <p:cNvGrpSpPr/>
          <p:nvPr/>
        </p:nvGrpSpPr>
        <p:grpSpPr>
          <a:xfrm>
            <a:off x="0" y="979394"/>
            <a:ext cx="9144000" cy="4305307"/>
            <a:chOff x="0" y="1313490"/>
            <a:chExt cx="9144000" cy="43053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53F528-0C73-4CE4-8638-1C7EABE9E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072"/>
            <a:stretch/>
          </p:blipFill>
          <p:spPr>
            <a:xfrm>
              <a:off x="0" y="1313490"/>
              <a:ext cx="9144000" cy="430530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56431D-8495-4172-B7D6-17B7D2B70589}"/>
                    </a:ext>
                  </a:extLst>
                </p14:cNvPr>
                <p14:cNvContentPartPr/>
                <p14:nvPr/>
              </p14:nvContentPartPr>
              <p14:xfrm>
                <a:off x="1432400" y="1847680"/>
                <a:ext cx="808920" cy="63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56431D-8495-4172-B7D6-17B7D2B705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8400" y="1740040"/>
                  <a:ext cx="91656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524F16-1F5F-47F1-8439-60F760C76249}"/>
              </a:ext>
            </a:extLst>
          </p:cNvPr>
          <p:cNvGrpSpPr/>
          <p:nvPr/>
        </p:nvGrpSpPr>
        <p:grpSpPr>
          <a:xfrm>
            <a:off x="10160" y="974720"/>
            <a:ext cx="9144000" cy="4689146"/>
            <a:chOff x="0" y="1366214"/>
            <a:chExt cx="9144000" cy="468914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0EEB47-2B17-48A2-9AEB-61F1BC4AAA8B}"/>
                </a:ext>
              </a:extLst>
            </p:cNvPr>
            <p:cNvGrpSpPr/>
            <p:nvPr/>
          </p:nvGrpSpPr>
          <p:grpSpPr>
            <a:xfrm>
              <a:off x="0" y="1366214"/>
              <a:ext cx="9144000" cy="4689146"/>
              <a:chOff x="0" y="190500"/>
              <a:chExt cx="12192000" cy="437134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D184C36-C30C-4432-BAB4-0D05389D32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2510"/>
              <a:stretch/>
            </p:blipFill>
            <p:spPr>
              <a:xfrm>
                <a:off x="0" y="190500"/>
                <a:ext cx="12192000" cy="4371340"/>
              </a:xfrm>
              <a:prstGeom prst="rect">
                <a:avLst/>
              </a:prstGeom>
            </p:spPr>
          </p:pic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5006019-FCDB-4069-94E4-E7AA57457905}"/>
                  </a:ext>
                </a:extLst>
              </p:cNvPr>
              <p:cNvSpPr/>
              <p:nvPr/>
            </p:nvSpPr>
            <p:spPr>
              <a:xfrm>
                <a:off x="5834743" y="3864430"/>
                <a:ext cx="5649686" cy="283028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70A65B-5AB5-46D8-AC50-B021EF49A1EF}"/>
                    </a:ext>
                  </a:extLst>
                </p14:cNvPr>
                <p14:cNvContentPartPr/>
                <p14:nvPr/>
              </p14:nvContentPartPr>
              <p14:xfrm>
                <a:off x="2437880" y="1980880"/>
                <a:ext cx="985320" cy="7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70A65B-5AB5-46D8-AC50-B021EF49A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4240" y="1872880"/>
                  <a:ext cx="109296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73B3E0-C607-4BE6-98FD-75DC2AA1C748}"/>
              </a:ext>
            </a:extLst>
          </p:cNvPr>
          <p:cNvGrpSpPr/>
          <p:nvPr/>
        </p:nvGrpSpPr>
        <p:grpSpPr>
          <a:xfrm>
            <a:off x="47174" y="1162473"/>
            <a:ext cx="9144000" cy="4941148"/>
            <a:chOff x="-15965" y="1195492"/>
            <a:chExt cx="9144000" cy="494114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7D72099-981F-4F9B-A0BC-365DAA342133}"/>
                </a:ext>
              </a:extLst>
            </p:cNvPr>
            <p:cNvGrpSpPr/>
            <p:nvPr/>
          </p:nvGrpSpPr>
          <p:grpSpPr>
            <a:xfrm>
              <a:off x="-15965" y="1195492"/>
              <a:ext cx="9144000" cy="4941148"/>
              <a:chOff x="0" y="190500"/>
              <a:chExt cx="12192000" cy="440327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670168F-A7A6-4175-AE0F-BFF320DF8D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32017"/>
              <a:stretch/>
            </p:blipFill>
            <p:spPr>
              <a:xfrm>
                <a:off x="0" y="190500"/>
                <a:ext cx="12192000" cy="4403271"/>
              </a:xfrm>
              <a:prstGeom prst="rect">
                <a:avLst/>
              </a:prstGeom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DE4FEB88-9F68-45A3-91A1-C947816F5A12}"/>
                  </a:ext>
                </a:extLst>
              </p:cNvPr>
              <p:cNvSpPr/>
              <p:nvPr/>
            </p:nvSpPr>
            <p:spPr>
              <a:xfrm>
                <a:off x="5159829" y="4278086"/>
                <a:ext cx="6368141" cy="239485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Callout: Line 26">
                <a:extLst>
                  <a:ext uri="{FF2B5EF4-FFF2-40B4-BE49-F238E27FC236}">
                    <a16:creationId xmlns:a16="http://schemas.microsoft.com/office/drawing/2014/main" id="{AE27CD8B-DE99-4FF1-B362-8A8C9332497D}"/>
                  </a:ext>
                </a:extLst>
              </p:cNvPr>
              <p:cNvSpPr/>
              <p:nvPr/>
            </p:nvSpPr>
            <p:spPr>
              <a:xfrm>
                <a:off x="1643745" y="2449286"/>
                <a:ext cx="1709056" cy="1730828"/>
              </a:xfrm>
              <a:prstGeom prst="borderCallout1">
                <a:avLst>
                  <a:gd name="adj1" fmla="val 1140"/>
                  <a:gd name="adj2" fmla="val 98673"/>
                  <a:gd name="adj3" fmla="val -37814"/>
                  <a:gd name="adj4" fmla="val 211349"/>
                </a:avLst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7C2D57-6B35-48AD-804D-76440C2A9DCC}"/>
                  </a:ext>
                </a:extLst>
              </p:cNvPr>
              <p:cNvSpPr txBox="1"/>
              <p:nvPr/>
            </p:nvSpPr>
            <p:spPr>
              <a:xfrm>
                <a:off x="5262980" y="1415143"/>
                <a:ext cx="3054683" cy="4114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Applying Filters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84A600-5ECE-45C7-A0BD-3E24A518F48E}"/>
                    </a:ext>
                  </a:extLst>
                </p14:cNvPr>
                <p14:cNvContentPartPr/>
                <p14:nvPr/>
              </p14:nvContentPartPr>
              <p14:xfrm>
                <a:off x="2387480" y="1858480"/>
                <a:ext cx="90828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84A600-5ECE-45C7-A0BD-3E24A518F4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33480" y="1750840"/>
                  <a:ext cx="10159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205568-B268-498A-9B71-0B378BA770D6}"/>
              </a:ext>
            </a:extLst>
          </p:cNvPr>
          <p:cNvGrpSpPr/>
          <p:nvPr/>
        </p:nvGrpSpPr>
        <p:grpSpPr>
          <a:xfrm>
            <a:off x="127364" y="1817451"/>
            <a:ext cx="8936445" cy="3467250"/>
            <a:chOff x="223519" y="1676400"/>
            <a:chExt cx="8936445" cy="34672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A3A36E-E3B4-4A3A-AEC8-C95B53B01281}"/>
                </a:ext>
              </a:extLst>
            </p:cNvPr>
            <p:cNvGrpSpPr/>
            <p:nvPr/>
          </p:nvGrpSpPr>
          <p:grpSpPr>
            <a:xfrm>
              <a:off x="223519" y="1676400"/>
              <a:ext cx="8936445" cy="3467250"/>
              <a:chOff x="0" y="190500"/>
              <a:chExt cx="12192000" cy="396784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4C79E6F-BE75-4442-9DC7-996FE961F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-1" b="38740"/>
              <a:stretch/>
            </p:blipFill>
            <p:spPr>
              <a:xfrm>
                <a:off x="0" y="190500"/>
                <a:ext cx="12192000" cy="3967843"/>
              </a:xfrm>
              <a:prstGeom prst="rect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E7E3ABA-81CE-402E-A749-361F0309F305}"/>
                  </a:ext>
                </a:extLst>
              </p:cNvPr>
              <p:cNvSpPr/>
              <p:nvPr/>
            </p:nvSpPr>
            <p:spPr>
              <a:xfrm>
                <a:off x="1883229" y="2492830"/>
                <a:ext cx="1426028" cy="1360714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6E5A9C5-E869-499C-BF6F-47EAF3A6C4ED}"/>
                  </a:ext>
                </a:extLst>
              </p:cNvPr>
              <p:cNvSpPr/>
              <p:nvPr/>
            </p:nvSpPr>
            <p:spPr>
              <a:xfrm>
                <a:off x="5181600" y="3799114"/>
                <a:ext cx="6368141" cy="239485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217221-9005-4F5F-80AE-1EED0802BBA8}"/>
                    </a:ext>
                  </a:extLst>
                </p14:cNvPr>
                <p14:cNvContentPartPr/>
                <p14:nvPr/>
              </p14:nvContentPartPr>
              <p14:xfrm>
                <a:off x="2529680" y="2163400"/>
                <a:ext cx="845280" cy="21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217221-9005-4F5F-80AE-1EED0802BB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5680" y="2055400"/>
                  <a:ext cx="952920" cy="236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EE5296F-ECB6-ECD8-E357-6D8DD20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" y="943"/>
            <a:ext cx="9123680" cy="533875"/>
          </a:xfrm>
        </p:spPr>
        <p:txBody>
          <a:bodyPr/>
          <a:lstStyle/>
          <a:p>
            <a:pPr algn="ctr"/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Improvements in worksheet structure and layout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FF35F3-EB57-DEAB-24A8-3F6734CC83D3}"/>
              </a:ext>
            </a:extLst>
          </p:cNvPr>
          <p:cNvSpPr txBox="1">
            <a:spLocks/>
          </p:cNvSpPr>
          <p:nvPr/>
        </p:nvSpPr>
        <p:spPr bwMode="auto">
          <a:xfrm>
            <a:off x="0" y="499211"/>
            <a:ext cx="9144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en-GB" sz="22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Road Transportation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E42A4-E90D-2A73-8BEE-2080DDC93CFB}"/>
              </a:ext>
            </a:extLst>
          </p:cNvPr>
          <p:cNvGrpSpPr/>
          <p:nvPr/>
        </p:nvGrpSpPr>
        <p:grpSpPr>
          <a:xfrm>
            <a:off x="47174" y="2127792"/>
            <a:ext cx="9144000" cy="2407920"/>
            <a:chOff x="0" y="1158240"/>
            <a:chExt cx="9144000" cy="24079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0BFD38-9764-B138-61A7-210E3F2CC09B}"/>
                </a:ext>
              </a:extLst>
            </p:cNvPr>
            <p:cNvGrpSpPr/>
            <p:nvPr/>
          </p:nvGrpSpPr>
          <p:grpSpPr>
            <a:xfrm>
              <a:off x="0" y="1158240"/>
              <a:ext cx="9144000" cy="2407920"/>
              <a:chOff x="0" y="0"/>
              <a:chExt cx="12192000" cy="32004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261924E-24D0-022E-AEF4-BCB0C7EB06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39145"/>
              <a:stretch/>
            </p:blipFill>
            <p:spPr>
              <a:xfrm>
                <a:off x="0" y="0"/>
                <a:ext cx="12192000" cy="3200400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A6D4660-AD26-95F9-EBC6-9C7CAE2D2B3C}"/>
                  </a:ext>
                </a:extLst>
              </p:cNvPr>
              <p:cNvSpPr/>
              <p:nvPr/>
            </p:nvSpPr>
            <p:spPr>
              <a:xfrm>
                <a:off x="1895707" y="1273098"/>
                <a:ext cx="2054480" cy="414878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2D0706-EFCE-5A5C-4BB4-299F19AEAAC9}"/>
                    </a:ext>
                  </a:extLst>
                </p14:cNvPr>
                <p14:cNvContentPartPr/>
                <p14:nvPr/>
              </p14:nvContentPartPr>
              <p14:xfrm>
                <a:off x="3484760" y="1482280"/>
                <a:ext cx="1078920" cy="3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FB3EE9-51F0-420C-A65D-2EA0D40D84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30760" y="1374280"/>
                  <a:ext cx="11865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8408DA-7C1F-30D0-4DF9-DD70B6A3F43B}"/>
              </a:ext>
            </a:extLst>
          </p:cNvPr>
          <p:cNvGrpSpPr/>
          <p:nvPr/>
        </p:nvGrpSpPr>
        <p:grpSpPr>
          <a:xfrm>
            <a:off x="47174" y="2110631"/>
            <a:ext cx="9144000" cy="3081068"/>
            <a:chOff x="1" y="3749040"/>
            <a:chExt cx="9144000" cy="311154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5A7822-C9E6-754B-E439-BBB56B4C63F9}"/>
                </a:ext>
              </a:extLst>
            </p:cNvPr>
            <p:cNvGrpSpPr/>
            <p:nvPr/>
          </p:nvGrpSpPr>
          <p:grpSpPr>
            <a:xfrm>
              <a:off x="1" y="3749040"/>
              <a:ext cx="9144000" cy="3111548"/>
              <a:chOff x="0" y="3535680"/>
              <a:chExt cx="9213981" cy="332490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AF91E91-C4F5-866D-FC0D-855E07392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9145"/>
              <a:stretch/>
            </p:blipFill>
            <p:spPr>
              <a:xfrm>
                <a:off x="0" y="3535680"/>
                <a:ext cx="9213981" cy="3324908"/>
              </a:xfrm>
              <a:prstGeom prst="rect">
                <a:avLst/>
              </a:prstGeom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CEA635F-9472-2E1F-8582-8200691C76CB}"/>
                  </a:ext>
                </a:extLst>
              </p:cNvPr>
              <p:cNvSpPr/>
              <p:nvPr/>
            </p:nvSpPr>
            <p:spPr>
              <a:xfrm>
                <a:off x="1432660" y="4837862"/>
                <a:ext cx="1552653" cy="250322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F2B0CD-651D-EBB5-2AD6-03D2E90F0D0D}"/>
                    </a:ext>
                  </a:extLst>
                </p14:cNvPr>
                <p14:cNvContentPartPr/>
                <p14:nvPr/>
              </p14:nvContentPartPr>
              <p14:xfrm>
                <a:off x="3515360" y="4194160"/>
                <a:ext cx="1052280" cy="42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E857FF-A8CE-48EF-A308-F3C663D6AA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61360" y="4086520"/>
                  <a:ext cx="1159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777C26-AD7E-E20D-0E39-8CA3797525A6}"/>
              </a:ext>
            </a:extLst>
          </p:cNvPr>
          <p:cNvGrpSpPr/>
          <p:nvPr/>
        </p:nvGrpSpPr>
        <p:grpSpPr>
          <a:xfrm>
            <a:off x="0" y="1285297"/>
            <a:ext cx="9144000" cy="3947795"/>
            <a:chOff x="0" y="1274445"/>
            <a:chExt cx="9144000" cy="394779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1927C1-5F4D-162E-1491-9937190BC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b="38392"/>
            <a:stretch/>
          </p:blipFill>
          <p:spPr>
            <a:xfrm>
              <a:off x="0" y="1274445"/>
              <a:ext cx="9144000" cy="394779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828D6A-D925-867B-62E2-28C4CE857131}"/>
                    </a:ext>
                  </a:extLst>
                </p14:cNvPr>
                <p14:cNvContentPartPr/>
                <p14:nvPr/>
              </p14:nvContentPartPr>
              <p14:xfrm>
                <a:off x="4724240" y="1837600"/>
                <a:ext cx="1007640" cy="1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D1FDD5-EB49-4627-99C7-F26E2EEFBF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70600" y="1729960"/>
                  <a:ext cx="1115280" cy="22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70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01_Intro_IPCC_2010_JICA</Template>
  <TotalTime>29759</TotalTime>
  <Words>2490</Words>
  <Application>Microsoft Office PowerPoint</Application>
  <PresentationFormat>On-screen Show (4:3)</PresentationFormat>
  <Paragraphs>477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Frutiger LT Pro 57 Condensed</vt:lpstr>
      <vt:lpstr>Arial</vt:lpstr>
      <vt:lpstr>Arial Narrow</vt:lpstr>
      <vt:lpstr>Wingdings</vt:lpstr>
      <vt:lpstr>Promotion_Introduction_20070913</vt:lpstr>
      <vt:lpstr>Office テーマ</vt:lpstr>
      <vt:lpstr>IPCC Inventory Software for National GHG inventories Overview of the Energy Sector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Improvements in worksheet structure and layout</vt:lpstr>
      <vt:lpstr>Improvements in worksheet structure and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&amp; Objectives</dc:title>
  <dc:creator>Simon Eggleston</dc:creator>
  <cp:lastModifiedBy>Sandro Federici</cp:lastModifiedBy>
  <cp:revision>969</cp:revision>
  <cp:lastPrinted>2021-09-08T06:52:40Z</cp:lastPrinted>
  <dcterms:created xsi:type="dcterms:W3CDTF">2006-10-09T17:01:38Z</dcterms:created>
  <dcterms:modified xsi:type="dcterms:W3CDTF">2022-11-06T08:48:09Z</dcterms:modified>
</cp:coreProperties>
</file>