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</p:sldMasterIdLst>
  <p:notesMasterIdLst>
    <p:notesMasterId r:id="rId62"/>
  </p:notesMasterIdLst>
  <p:handoutMasterIdLst>
    <p:handoutMasterId r:id="rId63"/>
  </p:handoutMasterIdLst>
  <p:sldIdLst>
    <p:sldId id="335" r:id="rId8"/>
    <p:sldId id="388" r:id="rId9"/>
    <p:sldId id="389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86" r:id="rId60"/>
    <p:sldId id="266" r:id="rId61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3" autoAdjust="0"/>
    <p:restoredTop sz="96370" autoAdjust="0"/>
  </p:normalViewPr>
  <p:slideViewPr>
    <p:cSldViewPr>
      <p:cViewPr>
        <p:scale>
          <a:sx n="75" d="100"/>
          <a:sy n="75" d="100"/>
        </p:scale>
        <p:origin x="-1432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865509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CB627F-CF96-474C-A648-3273EE65BC82}" type="slidenum">
              <a:rPr lang="en-GB" altLang="ja-JP" smtClean="0"/>
              <a:pPr eaLnBrk="1" hangingPunct="1"/>
              <a:t>26</a:t>
            </a:fld>
            <a:endParaRPr lang="en-GB" altLang="ja-JP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12369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4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8B8FA5-09B7-4A45-9766-87F4A1C9F814}" type="slidenum">
              <a:rPr lang="en-GB" altLang="ja-JP" smtClean="0"/>
              <a:pPr eaLnBrk="1" hangingPunct="1"/>
              <a:t>28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7366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1065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F7F6F7-27E6-4408-9968-311DE57014B5}" type="slidenum">
              <a:rPr lang="en-GB" altLang="ja-JP" smtClean="0"/>
              <a:pPr eaLnBrk="1" hangingPunct="1"/>
              <a:t>29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723751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5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63EB06-23B6-467A-AE31-B62550C6E622}" type="slidenum">
              <a:rPr lang="en-GB" altLang="ja-JP" smtClean="0"/>
              <a:pPr eaLnBrk="1" hangingPunct="1"/>
              <a:t>30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47540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5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63EB06-23B6-467A-AE31-B62550C6E622}" type="slidenum">
              <a:rPr lang="en-GB" altLang="ja-JP" smtClean="0"/>
              <a:pPr eaLnBrk="1" hangingPunct="1"/>
              <a:t>31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3984062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9B6C9A-F069-45D7-A1A4-BD0CBDD91F4B}" type="slidenum">
              <a:rPr lang="en-GB" altLang="ja-JP" smtClean="0"/>
              <a:pPr eaLnBrk="1" hangingPunct="1"/>
              <a:t>45</a:t>
            </a:fld>
            <a:endParaRPr lang="en-GB" altLang="ja-JP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3001796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1CC0D9-F070-4075-A943-809D3E4F9D65}" type="slidenum">
              <a:rPr lang="en-GB" altLang="ja-JP" smtClean="0"/>
              <a:pPr eaLnBrk="1" hangingPunct="1"/>
              <a:t>48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17261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F84E53-B007-403A-B9C0-052AAF4FD8CD}" type="slidenum">
              <a:rPr lang="en-GB" altLang="ja-JP" smtClean="0"/>
              <a:pPr eaLnBrk="1" hangingPunct="1"/>
              <a:t>53</a:t>
            </a:fld>
            <a:endParaRPr lang="en-GB" altLang="ja-JP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xmlns="" val="535825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7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/>
              <a:pPr eaLnBrk="1" hangingPunct="1"/>
              <a:t>4</a:t>
            </a:fld>
            <a:endParaRPr lang="en-GB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93607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857A5C-962E-4E23-8A71-CFFB96BAD389}" type="slidenum">
              <a:rPr lang="en-GB" altLang="ja-JP" smtClean="0"/>
              <a:pPr eaLnBrk="1" hangingPunct="1"/>
              <a:t>5</a:t>
            </a:fld>
            <a:endParaRPr lang="en-GB" altLang="ja-JP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417997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4C93E7-864F-4D4D-B3B0-7A88921C268F}" type="slidenum">
              <a:rPr lang="en-GB" altLang="ja-JP" smtClean="0"/>
              <a:pPr eaLnBrk="1" hangingPunct="1"/>
              <a:t>13</a:t>
            </a:fld>
            <a:endParaRPr lang="en-GB" altLang="ja-JP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30828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931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AFD2AB-38FF-46C1-8059-6D8C71124278}" type="slidenum">
              <a:rPr lang="en-GB" altLang="ja-JP" smtClean="0"/>
              <a:pPr eaLnBrk="1" hangingPunct="1"/>
              <a:t>20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221206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931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AFD2AB-38FF-46C1-8059-6D8C71124278}" type="slidenum">
              <a:rPr lang="en-GB" altLang="ja-JP" smtClean="0"/>
              <a:pPr eaLnBrk="1" hangingPunct="1"/>
              <a:t>21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275827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38420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983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96B85B-23FB-44FD-841F-6C32E1360F53}" type="slidenum">
              <a:rPr lang="en-GB" altLang="ja-JP" smtClean="0"/>
              <a:pPr eaLnBrk="1" hangingPunct="1"/>
              <a:t>23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500056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8953" indent="-2957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3005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6207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29409" indent="-23660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2611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5813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9015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2217" indent="-236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33E7BE-C24A-4DFF-AF77-1BBAC0BCE891}" type="slidenum">
              <a:rPr lang="en-GB" altLang="ja-JP" smtClean="0"/>
              <a:pPr eaLnBrk="1" hangingPunct="1"/>
              <a:t>25</a:t>
            </a:fld>
            <a:endParaRPr lang="en-GB" altLang="ja-JP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24152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90FC-5A31-4208-BE07-40E4886F33A4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268850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35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295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7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744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188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711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548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20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531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675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909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443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792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949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720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45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583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788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212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lpass.com/metaldoc/paper.aspx?docID=25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home_copyright.shtml" TargetMode="External"/><Relationship Id="rId2" Type="http://schemas.openxmlformats.org/officeDocument/2006/relationships/hyperlink" Target="http://www.ipcc-nggip.iges.or.jp/m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pcc.ch/home_disclaimer.s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91070" y="2699926"/>
            <a:ext cx="4292192" cy="278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ru-RU" sz="2800" b="1" kern="0" dirty="0"/>
              <a:t>Промышленные процессы и использование продуктов (ППИП)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1763688" y="6505575"/>
            <a:ext cx="6102375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g-Cyrl-TJ" altLang="en-US" sz="1200" b="1" i="0" dirty="0" smtClean="0"/>
              <a:t>Консультативная группа экспертов (КГЭ)</a:t>
            </a:r>
            <a:endParaRPr lang="de-DE" altLang="en-US" sz="1200" b="1" i="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929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24936" cy="67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5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299"/>
            <a:ext cx="9144000" cy="1055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7565"/>
            <a:ext cx="9144000" cy="5673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299"/>
            <a:ext cx="9144000" cy="1055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47563"/>
            <a:ext cx="9121380" cy="56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32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408"/>
            <a:ext cx="8856984" cy="67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1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136904" cy="90871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tg-Cyrl-TJ" altLang="ja-JP" sz="2400" dirty="0"/>
              <a:t>Газы ППИП</a:t>
            </a:r>
            <a:r>
              <a:rPr lang="en-GB" altLang="ja-JP" sz="2400" dirty="0" smtClean="0"/>
              <a:t> </a:t>
            </a:r>
            <a:r>
              <a:rPr lang="en-GB" altLang="ja-JP" sz="2400" dirty="0"/>
              <a:t>(CO</a:t>
            </a:r>
            <a:r>
              <a:rPr lang="en-GB" altLang="ja-JP" sz="2400" baseline="-25000" dirty="0"/>
              <a:t>2</a:t>
            </a:r>
            <a:r>
              <a:rPr lang="en-GB" altLang="ja-JP" sz="2400" dirty="0"/>
              <a:t>, CH</a:t>
            </a:r>
            <a:r>
              <a:rPr lang="en-GB" altLang="ja-JP" sz="2400" baseline="-25000" dirty="0"/>
              <a:t>4</a:t>
            </a:r>
            <a:r>
              <a:rPr lang="en-GB" altLang="ja-JP" sz="2400" dirty="0"/>
              <a:t>, N</a:t>
            </a:r>
            <a:r>
              <a:rPr lang="en-GB" altLang="ja-JP" sz="2400" baseline="-25000" dirty="0"/>
              <a:t>2</a:t>
            </a:r>
            <a:r>
              <a:rPr lang="en-GB" altLang="ja-JP" sz="2400" dirty="0"/>
              <a:t>O, HFCs, PFCs, SF</a:t>
            </a:r>
            <a:r>
              <a:rPr lang="en-GB" altLang="ja-JP" sz="2400" baseline="-25000" dirty="0"/>
              <a:t>6</a:t>
            </a:r>
            <a:r>
              <a:rPr lang="en-GB" altLang="ja-JP" sz="2400" dirty="0"/>
              <a:t> and NF</a:t>
            </a:r>
            <a:r>
              <a:rPr lang="en-GB" altLang="ja-JP" sz="2400" baseline="-25000" dirty="0"/>
              <a:t>3</a:t>
            </a:r>
            <a:r>
              <a:rPr lang="en-GB" altLang="ja-JP" sz="2400" dirty="0"/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908720"/>
            <a:ext cx="7920880" cy="4696201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tg-Cyrl-TJ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Целый ряд различных </a:t>
            </a:r>
            <a:r>
              <a:rPr lang="tg-Cyrl-TJ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газов</a:t>
            </a:r>
            <a:r>
              <a:rPr lang="en-US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</a:t>
            </a:r>
            <a:endParaRPr lang="en-US" altLang="ja-JP" sz="16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CO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CH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4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N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</a:t>
            </a:r>
          </a:p>
          <a:p>
            <a:pPr lvl="1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HFCs, PFCs, SF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6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Другие галогенированные газы</a:t>
            </a:r>
            <a:endParaRPr lang="en-US" altLang="ja-JP" sz="16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Прекурсоры </a:t>
            </a:r>
            <a:r>
              <a:rPr lang="tg-Cyrl-TJ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озона/аэрозолей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tg-Cyrl-TJ" altLang="ja-JP" sz="1600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например НМЛОС</a:t>
            </a:r>
            <a:r>
              <a:rPr lang="en-US" altLang="ja-JP" sz="16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  <a:endParaRPr lang="en-US" altLang="ja-JP" sz="1600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ja-JP" sz="1600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H</a:t>
            </a:r>
            <a:r>
              <a:rPr lang="en-US" altLang="ja-JP" sz="1600" b="1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 </a:t>
            </a:r>
            <a:r>
              <a:rPr lang="ru-RU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 </a:t>
            </a:r>
            <a:r>
              <a:rPr lang="ru-RU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газы включённые в Монреальский </a:t>
            </a:r>
            <a:r>
              <a:rPr lang="ru-RU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протокол</a:t>
            </a:r>
            <a:r>
              <a:rPr lang="en-US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tg-Cyrl-TJ" altLang="ja-JP" sz="1600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например</a:t>
            </a:r>
            <a:r>
              <a:rPr lang="en-US" altLang="ja-JP" sz="16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., </a:t>
            </a:r>
            <a:r>
              <a:rPr lang="tg-Cyrl-TJ" altLang="ja-JP" sz="1600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ХФУ</a:t>
            </a:r>
            <a:r>
              <a:rPr lang="en-US" altLang="ja-JP" sz="16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</a:t>
            </a:r>
            <a:r>
              <a:rPr lang="tg-Cyrl-TJ" altLang="ja-JP" sz="1600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ГХФУ</a:t>
            </a:r>
            <a:r>
              <a:rPr lang="en-US" altLang="ja-JP" sz="16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  <a:r>
              <a:rPr lang="ru-RU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ru-RU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не попадают в категорию ППИП</a:t>
            </a:r>
            <a:endParaRPr lang="en-US" altLang="ja-JP" sz="1600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 рамках РКИК ООН не включенные в приложении I </a:t>
            </a:r>
            <a:r>
              <a:rPr lang="ru-RU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Стороны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</a:t>
            </a:r>
            <a:endParaRPr lang="en-US" altLang="ja-JP" sz="16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следует сообщать </a:t>
            </a:r>
            <a:r>
              <a:rPr lang="tg-Cyrl-TJ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о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CO</a:t>
            </a:r>
            <a:r>
              <a:rPr lang="en-US" altLang="ja-JP" sz="1600" baseline="-250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CH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4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tg-Cyrl-TJ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N</a:t>
            </a:r>
            <a:r>
              <a:rPr lang="en-US" altLang="ja-JP" sz="1600" baseline="-250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</a:t>
            </a:r>
            <a:endParaRPr lang="en-US" altLang="ja-JP" sz="16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рекомендуется сообщать о 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HFCs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PFCs, SF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6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 прекурсорах</a:t>
            </a:r>
            <a:endParaRPr lang="en-US" altLang="ja-JP" sz="16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171450" indent="0" eaLnBrk="1" hangingPunct="1">
              <a:spcBef>
                <a:spcPts val="0"/>
              </a:spcBef>
              <a:buNone/>
              <a:defRPr/>
            </a:pPr>
            <a:endParaRPr lang="en-US" altLang="ja-JP" sz="16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914400"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ja-JP" sz="1400" b="1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Включение фторированных парниковых газов важно из-за их высокого потенциала глобального потепления (ПГП), значительного использования в промышленных процессах и в домашних хозяйствах, значительных возможностей для сокращения затрат на снижение выбросов</a:t>
            </a:r>
            <a:endParaRPr lang="en-US" altLang="ja-JP" sz="1400" b="1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691680" y="6505574"/>
            <a:ext cx="6174383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993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4937" cy="86113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dirty="0"/>
              <a:t>2A: </a:t>
            </a:r>
            <a:r>
              <a:rPr lang="ru-RU" dirty="0"/>
              <a:t>ВЫБРОСЫ ОТ ПРОИЗВОДСТВА МИНЕРАЛЬНЫХ МАТЕРИАЛОВ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52" y="1197002"/>
            <a:ext cx="8402205" cy="115187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карбонатсодержащих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соединений - известняка, доломита и др.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(CaCO</a:t>
            </a:r>
            <a:r>
              <a:rPr lang="en-GB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MgCO</a:t>
            </a:r>
            <a:r>
              <a:rPr lang="en-GB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Na</a:t>
            </a:r>
            <a:r>
              <a:rPr lang="en-GB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g-Cyrl-TJ" dirty="0">
                <a:latin typeface="Arial" panose="020B0604020202020204" pitchFamily="34" charset="0"/>
                <a:cs typeface="Arial" panose="020B0604020202020204" pitchFamily="34" charset="0"/>
              </a:rPr>
              <a:t>Выбросы диоксида углерода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5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9947368"/>
              </p:ext>
            </p:extLst>
          </p:nvPr>
        </p:nvGraphicFramePr>
        <p:xfrm>
          <a:off x="755576" y="2175030"/>
          <a:ext cx="7932889" cy="3842254"/>
        </p:xfrm>
        <a:graphic>
          <a:graphicData uri="http://schemas.openxmlformats.org/drawingml/2006/table">
            <a:tbl>
              <a:tblPr/>
              <a:tblGrid>
                <a:gridCol w="931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7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3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Код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Категория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КВ по умолчанию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2A1: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цемента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0.51 </a:t>
                      </a: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</a:t>
                      </a:r>
                      <a:r>
                        <a:rPr kumimoji="1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CO</a:t>
                      </a:r>
                      <a:r>
                        <a:rPr kumimoji="1" lang="en-GB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/</a:t>
                      </a: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 клинкера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2A2: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извести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0.75 </a:t>
                      </a: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</a:t>
                      </a:r>
                      <a:r>
                        <a:rPr kumimoji="1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CO</a:t>
                      </a:r>
                      <a:r>
                        <a:rPr kumimoji="1" lang="en-GB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/</a:t>
                      </a: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 известняка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2A3: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стекла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0.20 </a:t>
                      </a:r>
                      <a:r>
                        <a:rPr kumimoji="1" lang="tg-Cyrl-TJ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</a:t>
                      </a:r>
                      <a:r>
                        <a:rPr kumimoji="1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CO</a:t>
                      </a:r>
                      <a:r>
                        <a:rPr kumimoji="1" lang="en-GB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/</a:t>
                      </a: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 </a:t>
                      </a:r>
                      <a:r>
                        <a:rPr kumimoji="1" lang="tg-Cyrl-TJ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стекла</a:t>
                      </a:r>
                      <a:endParaRPr kumimoji="1" lang="ja-JP" altLang="ja-JP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2A4: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Другие способы использования карбонатов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2A4a: 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Керамика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Глава</a:t>
                      </a:r>
                      <a:r>
                        <a:rPr kumimoji="1" lang="en-US" altLang="ja-JP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GB" altLang="ja-JP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2.5</a:t>
                      </a:r>
                      <a:endParaRPr kumimoji="1" lang="ja-JP" altLang="ja-JP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2A4b: 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ru-RU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Другие методы использования кальцинированной соды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0.41 </a:t>
                      </a:r>
                      <a:r>
                        <a:rPr kumimoji="1" lang="tg-Cyrl-TJ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</a:t>
                      </a:r>
                      <a:r>
                        <a:rPr kumimoji="1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CO</a:t>
                      </a:r>
                      <a:r>
                        <a:rPr kumimoji="1" lang="en-GB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/ </a:t>
                      </a: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 кальцинированной соды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2A4c: 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明朝" pitchFamily="17" charset="-128"/>
                          <a:cs typeface="Times New Roman" pitchFamily="18" charset="0"/>
                        </a:rPr>
                        <a:t>Производство неметаллургического магния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0.52 </a:t>
                      </a:r>
                      <a:r>
                        <a:rPr kumimoji="1" lang="tg-Cyrl-TJ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</a:t>
                      </a:r>
                      <a:r>
                        <a:rPr kumimoji="1" lang="en-GB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CO</a:t>
                      </a:r>
                      <a:r>
                        <a:rPr kumimoji="1" lang="en-GB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 </a:t>
                      </a:r>
                      <a:r>
                        <a:rPr kumimoji="1" lang="tg-Cyrl-TJ" altLang="ja-JP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т. магнезита</a:t>
                      </a:r>
                      <a:endParaRPr kumimoji="1" lang="ja-JP" altLang="ja-JP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2A4d: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Другое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2A5: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Другое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14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267744" y="6505574"/>
            <a:ext cx="5598319" cy="2438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8565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13801"/>
            <a:ext cx="7759810" cy="5412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54" y="188640"/>
            <a:ext cx="6554063" cy="7331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2A1: </a:t>
            </a:r>
            <a:r>
              <a:rPr lang="tg-Cyrl-TJ" dirty="0"/>
              <a:t>Производство цемента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468" y="5341634"/>
            <a:ext cx="4678532" cy="884061"/>
          </a:xfrm>
        </p:spPr>
        <p:txBody>
          <a:bodyPr/>
          <a:lstStyle/>
          <a:p>
            <a:pPr marL="0" indent="0">
              <a:buNone/>
            </a:pPr>
            <a:r>
              <a:rPr lang="tg-Cyrl-TJ" sz="1600" b="1" u="sng" dirty="0">
                <a:latin typeface="Arial Narrow" panose="020B0606020202030204" pitchFamily="34" charset="0"/>
              </a:rPr>
              <a:t>Кальцинирование</a:t>
            </a:r>
            <a:r>
              <a:rPr lang="en-GB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CaCO3 </a:t>
            </a:r>
            <a:r>
              <a:rPr lang="en-GB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+(</a:t>
            </a:r>
            <a:r>
              <a:rPr lang="tg-Cyrl-TJ" sz="1600" b="1" i="1" dirty="0">
                <a:latin typeface="Arial Narrow" panose="020B0606020202030204" pitchFamily="34" charset="0"/>
              </a:rPr>
              <a:t>Тепло</a:t>
            </a:r>
            <a:r>
              <a:rPr lang="en-GB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= CaO+CO2 </a:t>
            </a:r>
            <a:r>
              <a:rPr lang="en-GB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tg-Cyrl-TJ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ППИП</a:t>
            </a:r>
            <a:r>
              <a:rPr lang="en-GB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en-GB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tg-Cyrl-TJ" sz="1600" b="1" u="sng" dirty="0">
                <a:latin typeface="Arial Narrow" panose="020B0606020202030204" pitchFamily="34" charset="0"/>
              </a:rPr>
              <a:t>Сжигание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tg-Cyrl-TJ" sz="1600" b="1" dirty="0">
                <a:latin typeface="Arial Narrow" panose="020B0606020202030204" pitchFamily="34" charset="0"/>
              </a:rPr>
              <a:t>Уголь/Газ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+O2=CO2 </a:t>
            </a:r>
            <a:r>
              <a:rPr lang="en-GB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+(</a:t>
            </a:r>
            <a:r>
              <a:rPr lang="tg-Cyrl-TJ" sz="1600" b="1" i="1" dirty="0">
                <a:latin typeface="Arial Narrow" panose="020B0606020202030204" pitchFamily="34" charset="0"/>
              </a:rPr>
              <a:t>Тепло</a:t>
            </a:r>
            <a:r>
              <a:rPr lang="en-GB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n-GB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tg-Cyrl-TJ" sz="1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Энергетика</a:t>
            </a:r>
            <a:r>
              <a:rPr lang="en-GB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en-GB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75656" y="6541005"/>
            <a:ext cx="7056784" cy="4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800" b="1" i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Изображение взято с сайта http://www.dscrusher.com/solutions/production-line/sand-cement-cogeneration-production-line.html (по состоянию на 1 марта 2015 г.)</a:t>
            </a:r>
            <a:endParaRPr lang="en-GB" sz="1200" kern="0" dirty="0"/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75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1" y="1217116"/>
            <a:ext cx="6690834" cy="1045346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5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2922"/>
            <a:ext cx="8794997" cy="7184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CO</a:t>
            </a:r>
            <a:r>
              <a:rPr lang="en-GB" altLang="ja-JP" baseline="-25000" dirty="0"/>
              <a:t>2</a:t>
            </a:r>
            <a:r>
              <a:rPr lang="en-GB" altLang="ja-JP" dirty="0"/>
              <a:t> </a:t>
            </a:r>
            <a:r>
              <a:rPr lang="ru-RU" altLang="ja-JP" dirty="0"/>
              <a:t>от производства цемента (Уровень 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69380"/>
            <a:ext cx="7992887" cy="4525963"/>
          </a:xfrm>
        </p:spPr>
        <p:txBody>
          <a:bodyPr/>
          <a:lstStyle/>
          <a:p>
            <a:pPr marL="0" lvl="0" indent="0">
              <a:spcAft>
                <a:spcPct val="30000"/>
              </a:spcAft>
              <a:buNone/>
            </a:pP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 </a:t>
            </a:r>
            <a:r>
              <a:rPr lang="tg-Cyrl-TJ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CO</a:t>
            </a:r>
            <a:r>
              <a:rPr lang="en-US" altLang="ja-JP" b="1" kern="1200" baseline="-250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= </a:t>
            </a:r>
            <a:r>
              <a:rPr lang="tg-Cyrl-TJ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ДД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tg-Cyrl-TJ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производство клинкера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x </a:t>
            </a:r>
            <a:r>
              <a:rPr lang="tg-Cyrl-TJ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КВ клинкер</a:t>
            </a:r>
            <a:endParaRPr lang="en-US" altLang="ja-JP" b="1" kern="12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0" indent="0">
              <a:spcAft>
                <a:spcPct val="30000"/>
              </a:spcAft>
              <a:buNone/>
            </a:pP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 </a:t>
            </a:r>
            <a:r>
              <a:rPr lang="tg-Cyrl-TJ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CO</a:t>
            </a:r>
            <a:r>
              <a:rPr lang="en-US" altLang="ja-JP" b="1" kern="1200" baseline="-250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= </a:t>
            </a: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[</a:t>
            </a:r>
            <a:r>
              <a:rPr lang="el-GR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Σ</a:t>
            </a: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en-US" altLang="ja-JP" b="1" kern="12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</a:t>
            </a:r>
            <a:r>
              <a:rPr lang="en-US" altLang="ja-JP" b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c,</a:t>
            </a:r>
            <a:r>
              <a:rPr lang="en-US" altLang="ja-JP" b="1" i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i</a:t>
            </a: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x </a:t>
            </a:r>
            <a:r>
              <a:rPr lang="en-US" altLang="ja-JP" b="1" kern="12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</a:t>
            </a:r>
            <a:r>
              <a:rPr lang="en-US" altLang="ja-JP" b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Cl,</a:t>
            </a:r>
            <a:r>
              <a:rPr lang="en-US" altLang="ja-JP" b="1" i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i</a:t>
            </a: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 – </a:t>
            </a:r>
            <a:r>
              <a:rPr lang="en-US" altLang="ja-JP" b="1" kern="12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Im</a:t>
            </a: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+ Ex] x </a:t>
            </a:r>
            <a:r>
              <a:rPr lang="en-US" altLang="ja-JP" b="1" kern="12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EF</a:t>
            </a:r>
            <a:r>
              <a:rPr lang="en-US" altLang="ja-JP" b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Clc</a:t>
            </a:r>
            <a:endParaRPr lang="en-US" altLang="ja-JP" b="1" kern="1200" baseline="-250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30000"/>
              </a:spcAft>
              <a:buNone/>
            </a:pPr>
            <a:endParaRPr lang="en-US" altLang="ja-JP" b="1" kern="1200" baseline="-250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800100" lvl="2" indent="0">
              <a:spcAft>
                <a:spcPct val="30000"/>
              </a:spcAft>
              <a:buNone/>
            </a:pPr>
            <a:r>
              <a:rPr lang="en-US" altLang="ja-JP" b="1" kern="12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</a:t>
            </a:r>
            <a:r>
              <a:rPr lang="en-US" altLang="ja-JP" b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c,</a:t>
            </a:r>
            <a:r>
              <a:rPr lang="en-US" altLang="ja-JP" b="1" i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i</a:t>
            </a: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- </a:t>
            </a:r>
            <a:r>
              <a:rPr lang="ru-RU" altLang="ja-JP" i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вес (масса) произведённого цемента3 типа i, тонны</a:t>
            </a:r>
            <a:endParaRPr lang="en-US" altLang="ja-JP" i="1" kern="12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800100" lvl="2" indent="0">
              <a:spcAft>
                <a:spcPct val="30000"/>
              </a:spcAft>
              <a:buNone/>
            </a:pPr>
            <a:r>
              <a:rPr lang="en-US" altLang="ja-JP" b="1" kern="12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</a:t>
            </a:r>
            <a:r>
              <a:rPr lang="en-US" altLang="ja-JP" b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Cl,</a:t>
            </a:r>
            <a:r>
              <a:rPr lang="en-US" altLang="ja-JP" b="1" i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i</a:t>
            </a:r>
            <a:r>
              <a:rPr lang="en-US" altLang="ja-JP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- </a:t>
            </a:r>
            <a:r>
              <a:rPr lang="ru-RU" altLang="ja-JP" i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фракция клинкера в цементе типа i, </a:t>
            </a:r>
            <a:r>
              <a:rPr lang="ru-RU" altLang="ja-JP" i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дробь</a:t>
            </a:r>
            <a:endParaRPr lang="en-US" altLang="ja-JP" i="1" kern="12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800100" lvl="2" indent="0">
              <a:spcAft>
                <a:spcPct val="30000"/>
              </a:spcAft>
              <a:buNone/>
            </a:pPr>
            <a:r>
              <a:rPr lang="en-US" altLang="ja-JP" b="1" kern="12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Im</a:t>
            </a:r>
            <a:r>
              <a:rPr lang="en-US" altLang="ja-JP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- </a:t>
            </a:r>
            <a:r>
              <a:rPr lang="ru-RU" dirty="0"/>
              <a:t>импорт клинкера для потребления, тонны </a:t>
            </a:r>
            <a:endParaRPr lang="en-US" altLang="ja-JP" i="1" kern="12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800100" lvl="2" indent="0">
              <a:spcAft>
                <a:spcPct val="30000"/>
              </a:spcAft>
              <a:buNone/>
            </a:pPr>
            <a:r>
              <a:rPr lang="en-US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Ex</a:t>
            </a:r>
            <a:r>
              <a:rPr lang="en-US" altLang="ja-JP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- </a:t>
            </a:r>
            <a:r>
              <a:rPr lang="tg-Cyrl-TJ" altLang="ja-JP" i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экспорт клинкера, тонны</a:t>
            </a:r>
            <a:endParaRPr lang="en-US" altLang="ja-JP" i="1" kern="12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800100" lvl="2" indent="0">
              <a:spcAft>
                <a:spcPct val="30000"/>
              </a:spcAft>
              <a:buNone/>
            </a:pPr>
            <a:r>
              <a:rPr lang="en-US" altLang="ja-JP" b="1" kern="12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EF</a:t>
            </a:r>
            <a:r>
              <a:rPr lang="en-US" altLang="ja-JP" b="1" kern="1200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Clc</a:t>
            </a:r>
            <a:r>
              <a:rPr lang="en-US" altLang="ja-JP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- </a:t>
            </a:r>
            <a:r>
              <a:rPr lang="tg-Cyrl-TJ" dirty="0"/>
              <a:t>коэффициент выбросов для клинкера</a:t>
            </a:r>
            <a:r>
              <a:rPr lang="en-US" altLang="ja-JP" i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</a:t>
            </a:r>
            <a:r>
              <a:rPr lang="tg-Cyrl-TJ" altLang="ja-JP" i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тонны </a:t>
            </a:r>
            <a:r>
              <a:rPr lang="en-US" altLang="ja-JP" i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CO2/</a:t>
            </a:r>
            <a:r>
              <a:rPr lang="tg-Cyrl-TJ" altLang="ja-JP" i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тонну клинкера </a:t>
            </a:r>
            <a:endParaRPr lang="en-US" altLang="ja-JP" i="1" kern="12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30000"/>
              </a:spcAft>
              <a:buNone/>
            </a:pPr>
            <a:endParaRPr lang="en-US" altLang="ja-JP" kern="12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altLang="ja-JP" b="1" kern="12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Коэффициент выбросов для клинкера, принятый по </a:t>
            </a:r>
            <a:r>
              <a:rPr lang="ru-RU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умолчанию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= </a:t>
            </a:r>
            <a:r>
              <a:rPr lang="en-US" altLang="ja-JP" dirty="0">
                <a:solidFill>
                  <a:srgbClr val="F89708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0.52 </a:t>
            </a:r>
            <a:r>
              <a:rPr lang="tg-Cyrl-TJ" kern="1200" dirty="0">
                <a:solidFill>
                  <a:srgbClr val="F89708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тонны</a:t>
            </a:r>
            <a:r>
              <a:rPr lang="en-US" dirty="0" smtClean="0"/>
              <a:t> </a:t>
            </a:r>
            <a:r>
              <a:rPr lang="en-US" altLang="ja-JP" kern="1200" dirty="0" smtClean="0">
                <a:solidFill>
                  <a:srgbClr val="F89708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CO</a:t>
            </a:r>
            <a:r>
              <a:rPr lang="en-US" altLang="ja-JP" kern="1200" baseline="-25000" dirty="0" smtClean="0">
                <a:solidFill>
                  <a:srgbClr val="F89708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kern="1200" dirty="0" smtClean="0">
                <a:solidFill>
                  <a:srgbClr val="F89708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/</a:t>
            </a:r>
            <a:r>
              <a:rPr lang="tg-Cyrl-TJ" altLang="ja-JP" kern="1200" dirty="0">
                <a:solidFill>
                  <a:srgbClr val="F89708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тонну клинкера</a:t>
            </a:r>
            <a:r>
              <a:rPr lang="en-US" altLang="ja-JP" kern="1200" dirty="0" smtClean="0">
                <a:solidFill>
                  <a:srgbClr val="F89708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endParaRPr lang="en-US" altLang="ja-JP" kern="1200" dirty="0">
              <a:solidFill>
                <a:srgbClr val="F89708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altLang="ja-JP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                                              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		(</a:t>
            </a:r>
            <a:r>
              <a:rPr lang="tg-Cyrl-TJ" altLang="ja-JP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скорректирован на ЦП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  <a:endParaRPr lang="en-US" altLang="ja-JP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16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817997" y="6480524"/>
            <a:ext cx="5526311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0320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8" y="116632"/>
            <a:ext cx="8771494" cy="7920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 smtClean="0"/>
              <a:t>Выбросы</a:t>
            </a:r>
            <a:r>
              <a:rPr lang="en-US" altLang="ja-JP" dirty="0" smtClean="0"/>
              <a:t> </a:t>
            </a:r>
            <a:r>
              <a:rPr lang="en-GB" altLang="ja-JP" dirty="0" smtClean="0"/>
              <a:t>CO</a:t>
            </a:r>
            <a:r>
              <a:rPr lang="en-GB" altLang="ja-JP" baseline="-25000" dirty="0" smtClean="0"/>
              <a:t>2</a:t>
            </a:r>
            <a:r>
              <a:rPr lang="en-GB" altLang="ja-JP" dirty="0" smtClean="0"/>
              <a:t> </a:t>
            </a:r>
            <a:r>
              <a:rPr lang="tg-Cyrl-TJ" altLang="ja-JP" dirty="0"/>
              <a:t>от производства </a:t>
            </a:r>
            <a:r>
              <a:rPr lang="tg-Cyrl-TJ" altLang="ja-JP" dirty="0" smtClean="0"/>
              <a:t>цемента</a:t>
            </a:r>
            <a:r>
              <a:rPr lang="en-US" altLang="ja-JP" dirty="0" smtClean="0"/>
              <a:t> </a:t>
            </a:r>
            <a:r>
              <a:rPr lang="en-GB" altLang="ja-JP" dirty="0" smtClean="0"/>
              <a:t>(</a:t>
            </a:r>
            <a:r>
              <a:rPr lang="tg-Cyrl-TJ" altLang="ja-JP" dirty="0"/>
              <a:t>Уровень </a:t>
            </a:r>
            <a:r>
              <a:rPr lang="en-GB" altLang="ja-JP" dirty="0" smtClean="0"/>
              <a:t>1</a:t>
            </a:r>
            <a:r>
              <a:rPr lang="en-GB" altLang="ja-JP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97154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tg-Cyrl-TJ" b="1" u="sng" dirty="0">
                <a:latin typeface="Arial" panose="020B0604020202020204" pitchFamily="34" charset="0"/>
                <a:cs typeface="Arial" panose="020B0604020202020204" pitchFamily="34" charset="0"/>
              </a:rPr>
              <a:t>Для оценки производства </a:t>
            </a:r>
            <a:r>
              <a:rPr lang="tg-Cyrl-TJ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клинкера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r">
              <a:buNone/>
            </a:pP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собрать национальные данные по следующим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направлениям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цемента по его типу (силикатный цемент,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кладочный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цемент и др.)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Фракция клинкера по типу цемента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Если подробная информация о типе цемента отсутствует, умножьте общее производство цемента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g-Cyrl-TJ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 0.75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смешанного / "кладочного" цемента много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g-Cyrl-TJ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0.95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в основном производится силикатный цемент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получить данные о количестве импортированного и экспортированного клинкера.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17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1720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89" y="1006007"/>
            <a:ext cx="8093227" cy="5003739"/>
          </a:xfrm>
        </p:spPr>
        <p:txBody>
          <a:bodyPr/>
          <a:lstStyle/>
          <a:p>
            <a:pPr marL="0" lvl="2" indent="0">
              <a:spcBef>
                <a:spcPts val="0"/>
              </a:spcBef>
              <a:buNone/>
            </a:pPr>
            <a:r>
              <a:rPr lang="ru-RU" altLang="ja-JP" sz="1400" b="1" u="sng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Уровень </a:t>
            </a:r>
            <a:r>
              <a:rPr lang="ru-RU" altLang="ja-JP" sz="1400" b="1" u="sng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ru-RU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включает Поправочный коэффициент для выбросов цементной пыли (ЦП), которые не возвращаются в обжиговую печь, которая считается «потерянной», и связанные с этим выбросы не учитываются клинкером:</a:t>
            </a:r>
            <a:endParaRPr lang="en-US" altLang="ja-JP" sz="14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en-US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              </a:t>
            </a:r>
            <a:r>
              <a:rPr lang="en-US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	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CO2 </a:t>
            </a:r>
            <a:r>
              <a:rPr lang="tg-Cyrl-TJ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</a:t>
            </a:r>
            <a:r>
              <a:rPr lang="en-US" altLang="ja-JP" b="1" kern="12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= </a:t>
            </a:r>
            <a:r>
              <a:rPr lang="en-US" altLang="ja-JP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</a:t>
            </a:r>
            <a:r>
              <a:rPr lang="en-US" altLang="ja-JP" b="1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cl</a:t>
            </a:r>
            <a:r>
              <a:rPr lang="en-US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x </a:t>
            </a:r>
            <a:r>
              <a:rPr lang="en-US" altLang="ja-JP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EF</a:t>
            </a:r>
            <a:r>
              <a:rPr lang="en-US" altLang="ja-JP" b="1" baseline="-250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cl</a:t>
            </a:r>
            <a:r>
              <a:rPr lang="en-US" altLang="ja-JP" b="1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x CF</a:t>
            </a:r>
            <a:r>
              <a:rPr lang="en-US" altLang="ja-JP" b="1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CKD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en-GB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        </a:t>
            </a:r>
            <a:r>
              <a:rPr lang="en-GB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		CFCKD </a:t>
            </a:r>
            <a:r>
              <a:rPr lang="en-GB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= 1 + (</a:t>
            </a:r>
            <a:r>
              <a:rPr lang="en-GB" altLang="ja-JP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Md</a:t>
            </a:r>
            <a:r>
              <a:rPr lang="en-GB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/ </a:t>
            </a:r>
            <a:r>
              <a:rPr lang="en-GB" altLang="ja-JP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Mcl</a:t>
            </a:r>
            <a:r>
              <a:rPr lang="en-GB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 * Cd * </a:t>
            </a:r>
            <a:r>
              <a:rPr lang="en-GB" altLang="ja-JP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Fd</a:t>
            </a:r>
            <a:r>
              <a:rPr lang="en-GB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* (</a:t>
            </a:r>
            <a:r>
              <a:rPr lang="en-GB" altLang="ja-JP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EFc</a:t>
            </a:r>
            <a:r>
              <a:rPr lang="en-GB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/ </a:t>
            </a:r>
            <a:r>
              <a:rPr lang="en-GB" altLang="ja-JP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EFcl</a:t>
            </a:r>
            <a:r>
              <a:rPr lang="en-GB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</a:p>
          <a:p>
            <a:pPr marL="0" lvl="2" indent="0">
              <a:spcBef>
                <a:spcPts val="0"/>
              </a:spcBef>
              <a:buNone/>
            </a:pPr>
            <a:endParaRPr lang="en-US" altLang="ja-JP" sz="14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914400" lvl="4" indent="0">
              <a:spcBef>
                <a:spcPts val="0"/>
              </a:spcBef>
              <a:buNone/>
            </a:pPr>
            <a:r>
              <a:rPr lang="en-US" altLang="ja-JP" sz="14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CFCKD</a:t>
            </a:r>
            <a:r>
              <a:rPr lang="en-US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- </a:t>
            </a:r>
            <a:r>
              <a:rPr lang="ru-RU" altLang="ja-JP" sz="1400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поправочный коэффициент для выбросов ЦП, относительные единицы</a:t>
            </a:r>
            <a:endParaRPr lang="en-US" altLang="ja-JP" sz="1400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914400" lvl="4" indent="0">
              <a:spcBef>
                <a:spcPts val="0"/>
              </a:spcBef>
              <a:buNone/>
            </a:pPr>
            <a:r>
              <a:rPr lang="en-US" altLang="ja-JP" sz="1400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Md</a:t>
            </a:r>
            <a:r>
              <a:rPr lang="en-US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- </a:t>
            </a:r>
            <a:r>
              <a:rPr lang="ru-RU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вес ЦП, не возвращённой в обжиговую печь, тонны</a:t>
            </a:r>
            <a:endParaRPr lang="en-US" altLang="ja-JP" sz="1400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914400" lvl="4" indent="0">
              <a:spcBef>
                <a:spcPts val="0"/>
              </a:spcBef>
              <a:buNone/>
            </a:pPr>
            <a:r>
              <a:rPr lang="en-US" altLang="ja-JP" sz="1400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Mcl</a:t>
            </a:r>
            <a:r>
              <a:rPr lang="en-US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- </a:t>
            </a:r>
            <a:r>
              <a:rPr lang="tg-Cyrl-TJ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вес произведённого клинкера, тонны</a:t>
            </a:r>
            <a:endParaRPr lang="en-US" altLang="ja-JP" sz="1400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914400" lvl="4" indent="0">
              <a:spcBef>
                <a:spcPts val="0"/>
              </a:spcBef>
              <a:buNone/>
            </a:pPr>
            <a:r>
              <a:rPr lang="en-US" altLang="ja-JP" sz="14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Cd</a:t>
            </a:r>
            <a:r>
              <a:rPr lang="en-US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- </a:t>
            </a:r>
            <a:r>
              <a:rPr lang="ru-RU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доля исходного карбоната в составе ЦП (т.е. перед кальцинированием), дробь </a:t>
            </a:r>
            <a:r>
              <a:rPr lang="en-US" altLang="ja-JP" sz="1400" b="1" dirty="0" err="1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Fd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 - </a:t>
            </a:r>
            <a:r>
              <a:rPr lang="ru-RU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доля кальцинированного исходного карбоната в составе ЦП, дробь</a:t>
            </a:r>
            <a:endParaRPr lang="en-US" altLang="ja-JP" sz="1400" i="1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914400" lvl="4" indent="0">
              <a:spcBef>
                <a:spcPts val="0"/>
              </a:spcBef>
              <a:buNone/>
            </a:pPr>
            <a:r>
              <a:rPr lang="en-US" altLang="ja-JP" sz="1400" b="1" dirty="0" err="1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EFc</a:t>
            </a:r>
            <a:r>
              <a:rPr lang="en-US" altLang="ja-JP" sz="14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- </a:t>
            </a:r>
            <a:r>
              <a:rPr lang="ru-RU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коэффициент выбросов для карбоната, тонны CO</a:t>
            </a:r>
            <a:r>
              <a:rPr lang="ru-RU" altLang="ja-JP" sz="14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ru-RU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/тонну карбоната </a:t>
            </a:r>
            <a:endParaRPr lang="en-US" altLang="ja-JP" sz="1400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914400" lvl="4" indent="0">
              <a:spcBef>
                <a:spcPts val="0"/>
              </a:spcBef>
              <a:buNone/>
            </a:pPr>
            <a:r>
              <a:rPr lang="en-US" altLang="ja-JP" sz="1400" b="1" dirty="0" err="1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EFcl</a:t>
            </a:r>
            <a:r>
              <a:rPr lang="en-US" altLang="ja-JP" sz="14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 - </a:t>
            </a:r>
            <a:r>
              <a:rPr lang="ru-RU" altLang="ja-JP" sz="14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коэффициент выбросов для клинкера без поправки на ЦП</a:t>
            </a:r>
            <a:r>
              <a:rPr lang="en-US" altLang="ja-JP" sz="14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(</a:t>
            </a:r>
            <a:r>
              <a:rPr lang="ru-RU" altLang="ja-JP" sz="14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т.е</a:t>
            </a:r>
            <a:r>
              <a:rPr lang="ru-RU" altLang="ja-JP" sz="1400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. 0,51 тонны CO</a:t>
            </a:r>
            <a:r>
              <a:rPr lang="ru-RU" altLang="ja-JP" sz="1400" i="1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ru-RU" altLang="ja-JP" sz="1400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/тонну клинкера</a:t>
            </a:r>
            <a:r>
              <a:rPr lang="en-US" altLang="ja-JP" sz="14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 </a:t>
            </a:r>
            <a:endParaRPr lang="en-US" altLang="ja-JP" sz="1400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en-US" altLang="ja-JP" sz="14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None/>
            </a:pPr>
            <a:endParaRPr lang="en-US" altLang="ja-JP" sz="14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75656" y="2037671"/>
            <a:ext cx="5829670" cy="1045346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5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50" y="143282"/>
            <a:ext cx="9144000" cy="8307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/>
              <a:t>Выбросы</a:t>
            </a:r>
            <a:r>
              <a:rPr lang="en-US" altLang="ja-JP" dirty="0"/>
              <a:t> </a:t>
            </a:r>
            <a:r>
              <a:rPr lang="en-GB" altLang="ja-JP" dirty="0"/>
              <a:t>CO</a:t>
            </a:r>
            <a:r>
              <a:rPr lang="en-GB" altLang="ja-JP" baseline="-25000" dirty="0"/>
              <a:t>2</a:t>
            </a:r>
            <a:r>
              <a:rPr lang="en-GB" altLang="ja-JP" dirty="0"/>
              <a:t> </a:t>
            </a:r>
            <a:r>
              <a:rPr lang="tg-Cyrl-TJ" altLang="ja-JP" dirty="0"/>
              <a:t>от производства цемента</a:t>
            </a:r>
            <a:r>
              <a:rPr lang="en-US" altLang="ja-JP" dirty="0"/>
              <a:t> </a:t>
            </a:r>
            <a:r>
              <a:rPr lang="en-GB" altLang="ja-JP" dirty="0"/>
              <a:t>(</a:t>
            </a:r>
            <a:r>
              <a:rPr lang="tg-Cyrl-TJ" altLang="ja-JP" dirty="0"/>
              <a:t>Уровень </a:t>
            </a:r>
            <a:r>
              <a:rPr lang="en-GB" altLang="ja-JP" dirty="0" smtClean="0"/>
              <a:t>2)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18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339752" y="6505574"/>
            <a:ext cx="5526311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5" y="6261100"/>
            <a:ext cx="3384376" cy="2357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614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3755"/>
            <a:ext cx="8734405" cy="88697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dirty="0"/>
              <a:t>Выбросы</a:t>
            </a:r>
            <a:r>
              <a:rPr lang="en-US" altLang="ja-JP" dirty="0"/>
              <a:t> </a:t>
            </a:r>
            <a:r>
              <a:rPr lang="en-GB" altLang="ja-JP" dirty="0"/>
              <a:t>CO</a:t>
            </a:r>
            <a:r>
              <a:rPr lang="en-GB" altLang="ja-JP" baseline="-25000" dirty="0"/>
              <a:t>2</a:t>
            </a:r>
            <a:r>
              <a:rPr lang="en-GB" altLang="ja-JP" dirty="0"/>
              <a:t> </a:t>
            </a:r>
            <a:r>
              <a:rPr lang="tg-Cyrl-TJ" altLang="ja-JP" dirty="0"/>
              <a:t>от производства цемента</a:t>
            </a:r>
            <a:r>
              <a:rPr lang="en-US" altLang="ja-JP" dirty="0"/>
              <a:t> </a:t>
            </a:r>
            <a:r>
              <a:rPr lang="en-GB" altLang="ja-JP" dirty="0"/>
              <a:t>(</a:t>
            </a:r>
            <a:r>
              <a:rPr lang="tg-Cyrl-TJ" altLang="ja-JP" dirty="0"/>
              <a:t>Уровень </a:t>
            </a:r>
            <a:r>
              <a:rPr lang="en-GB" altLang="ja-JP" dirty="0" smtClean="0"/>
              <a:t>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028489"/>
            <a:ext cx="8734404" cy="16936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Известняки </a:t>
            </a:r>
            <a:r>
              <a:rPr lang="ru-RU" dirty="0">
                <a:latin typeface="+mj-lt"/>
              </a:rPr>
              <a:t>и сланцы (сырье) также могут содержать долю органического углерода (</a:t>
            </a:r>
            <a:r>
              <a:rPr lang="ru-RU" dirty="0" err="1">
                <a:latin typeface="+mj-lt"/>
              </a:rPr>
              <a:t>кероген</a:t>
            </a:r>
            <a:r>
              <a:rPr lang="ru-RU" dirty="0">
                <a:latin typeface="+mj-lt"/>
              </a:rPr>
              <a:t>); другое сырье (например, летучая зола) может содержать углеродные остатки, которые при сжигании дают </a:t>
            </a:r>
            <a:r>
              <a:rPr lang="ru-RU" u="sng" dirty="0">
                <a:latin typeface="+mj-lt"/>
              </a:rPr>
              <a:t>дополнительный выброс </a:t>
            </a:r>
            <a:r>
              <a:rPr lang="ru-RU" dirty="0" smtClean="0">
                <a:latin typeface="+mj-lt"/>
              </a:rPr>
              <a:t>CO</a:t>
            </a:r>
            <a:r>
              <a:rPr lang="ru-RU" baseline="-25000" dirty="0" smtClean="0">
                <a:latin typeface="+mj-lt"/>
              </a:rPr>
              <a:t>2</a:t>
            </a:r>
            <a:endParaRPr lang="en-GB" baseline="-250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Необходимые </a:t>
            </a:r>
            <a:r>
              <a:rPr lang="ru-RU" dirty="0">
                <a:latin typeface="+mj-lt"/>
              </a:rPr>
              <a:t>подробные данные о карбонатном сырье на уровне завода (установки)</a:t>
            </a:r>
            <a:endParaRPr lang="en-GB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19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479" y="3288079"/>
            <a:ext cx="8133122" cy="22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US" sz="1600" dirty="0" smtClean="0"/>
          </a:p>
          <a:p>
            <a:r>
              <a:rPr lang="ru-RU" sz="1600" dirty="0" smtClean="0"/>
              <a:t>Эти </a:t>
            </a:r>
            <a:r>
              <a:rPr lang="ru-RU" sz="1600" dirty="0"/>
              <a:t>презентационные материалы призваны разъяснить содержание Руководящих принципов МГЭИК от 2006 г</a:t>
            </a:r>
            <a:r>
              <a:rPr lang="ru-RU" sz="1600" dirty="0" smtClean="0"/>
              <a:t>.</a:t>
            </a:r>
            <a:r>
              <a:rPr lang="en-IE" sz="1600" dirty="0" smtClean="0"/>
              <a:t>:</a:t>
            </a:r>
          </a:p>
          <a:p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 smtClean="0"/>
              <a:t>основаны </a:t>
            </a:r>
            <a:r>
              <a:rPr lang="ru-RU" sz="1600" dirty="0"/>
              <a:t>на презентациях (за исключением презентации по ОК / КК), представленных Группой технической поддержки Целевой группы по национальным кадастрам парниковых газов Межправительственной группы экспертов по изменению климата (ГТП ЦГИ МГЭИК) в рамках </a:t>
            </a:r>
            <a:r>
              <a:rPr lang="ru-RU" sz="1600" i="1" dirty="0"/>
              <a:t>Африканского регионального семинара по созданию устойчивых национальных систем по управлению кадастрами парниковых газов и использованию Руководящих принципов МГЭИК от 2006 года для национальных кадастров парниковых газов </a:t>
            </a:r>
            <a:r>
              <a:rPr lang="ru-RU" sz="1600" dirty="0"/>
              <a:t>(</a:t>
            </a:r>
            <a:r>
              <a:rPr lang="ru-RU" sz="1600" dirty="0" err="1"/>
              <a:t>Свакопмунд</a:t>
            </a:r>
            <a:r>
              <a:rPr lang="ru-RU" sz="1600" dirty="0"/>
              <a:t>, Намибия, 24-28 апреля 2017 г.)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не было объектом официального процесса обзора со стороны МГЭИК </a:t>
            </a:r>
            <a:r>
              <a:rPr lang="en-IE" sz="1600" dirty="0" smtClean="0">
                <a:hlinkClick r:id="rId2"/>
              </a:rPr>
              <a:t>http</a:t>
            </a:r>
            <a:r>
              <a:rPr lang="en-IE" sz="1600" dirty="0">
                <a:hlinkClick r:id="rId2"/>
              </a:rPr>
              <a:t>://www.ipcc.ch/pdf/ipcc-principles/ipcc-principles-appendix-a-final.pdf</a:t>
            </a:r>
            <a:r>
              <a:rPr lang="en-IE" sz="1600" dirty="0"/>
              <a:t>; </a:t>
            </a:r>
            <a:r>
              <a:rPr lang="tg-Cyrl-TJ" sz="1600" dirty="0"/>
              <a:t>и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будут обновляться время от времени</a:t>
            </a:r>
            <a:r>
              <a:rPr lang="en-IE" sz="1600" dirty="0" smtClean="0"/>
              <a:t>.</a:t>
            </a:r>
            <a:endParaRPr lang="en-IE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54" y="5438401"/>
            <a:ext cx="7212291" cy="590097"/>
          </a:xfrm>
          <a:prstGeom prst="rect">
            <a:avLst/>
          </a:prstGeom>
        </p:spPr>
      </p:pic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751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9"/>
            <a:ext cx="791845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2B: </a:t>
            </a:r>
            <a:r>
              <a:rPr lang="tg-Cyrl-TJ" altLang="ja-JP" dirty="0"/>
              <a:t>Химическая промышленность</a:t>
            </a:r>
            <a:endParaRPr lang="en-GB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4491451"/>
              </p:ext>
            </p:extLst>
          </p:nvPr>
        </p:nvGraphicFramePr>
        <p:xfrm>
          <a:off x="323528" y="1030815"/>
          <a:ext cx="8424936" cy="4265453"/>
        </p:xfrm>
        <a:graphic>
          <a:graphicData uri="http://schemas.openxmlformats.org/drawingml/2006/table">
            <a:tbl>
              <a:tblPr/>
              <a:tblGrid>
                <a:gridCol w="1008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36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26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15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64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Код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Категория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КВ по умолчанию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5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CO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N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O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CH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4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2B1: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аммиак</a:t>
                      </a:r>
                      <a:r>
                        <a:rPr kumimoji="1" lang="tg-Cyrl-TJ" altLang="ja-JP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Times New Roman" pitchFamily="18" charset="0"/>
                        </a:rPr>
                        <a:t>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2B2: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азотной кислоты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2B3: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адипиновой кислоты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2B4: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капролактама</a:t>
                      </a: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, </a:t>
                      </a:r>
                      <a:endParaRPr kumimoji="1" lang="en-GB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глиоксаля и</a:t>
                      </a:r>
                      <a:endParaRPr kumimoji="1" lang="en-GB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глиоксиловой кислоты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2B5: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карбида</a:t>
                      </a:r>
                      <a:endParaRPr kumimoji="1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GB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SiC</a:t>
                      </a:r>
                      <a:endParaRPr kumimoji="1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CaC</a:t>
                      </a:r>
                      <a:r>
                        <a:rPr kumimoji="1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endParaRPr kumimoji="1" lang="ja-JP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GB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2B6: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диоксида титана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2B7: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кальцинированной соды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20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0102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24382" y="260397"/>
            <a:ext cx="7918450" cy="50430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2B: </a:t>
            </a:r>
            <a:r>
              <a:rPr lang="tg-Cyrl-TJ" altLang="ja-JP" dirty="0"/>
              <a:t>Химическая промышленность</a:t>
            </a:r>
            <a:endParaRPr lang="en-GB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0546739"/>
              </p:ext>
            </p:extLst>
          </p:nvPr>
        </p:nvGraphicFramePr>
        <p:xfrm>
          <a:off x="367334" y="938762"/>
          <a:ext cx="8352928" cy="5063682"/>
        </p:xfrm>
        <a:graphic>
          <a:graphicData uri="http://schemas.openxmlformats.org/drawingml/2006/table">
            <a:tbl>
              <a:tblPr/>
              <a:tblGrid>
                <a:gridCol w="1197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7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39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15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Код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Категория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tg-Cyrl-TJ" altLang="ja-JP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КВ по умолчанию</a:t>
                      </a:r>
                      <a:endParaRPr kumimoji="1" lang="ja-JP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50" charset="-128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ookman Old Style" panose="02050604050505020204" pitchFamily="18" charset="0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50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CO</a:t>
                      </a:r>
                      <a:r>
                        <a:rPr kumimoji="1" lang="en-GB" altLang="ja-JP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CH</a:t>
                      </a:r>
                      <a:r>
                        <a:rPr kumimoji="1" lang="en-GB" altLang="ja-JP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4</a:t>
                      </a:r>
                      <a:endParaRPr kumimoji="1" lang="ja-JP" altLang="en-US" sz="1800" b="1" i="0" u="none" strike="noStrike" cap="none" normalizeH="0" baseline="-25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F-</a:t>
                      </a: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газы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2B8: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Нефтехимическое производство и производство </a:t>
                      </a:r>
                      <a:r>
                        <a:rPr kumimoji="1" lang="ru-RU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техуглерода</a:t>
                      </a:r>
                      <a:endParaRPr kumimoji="1" lang="ru-RU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latin typeface="+mj-lt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2B8a: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tg-Cyrl-TJ" dirty="0" smtClean="0"/>
                        <a:t>Метанол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2B8b: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tg-Cyrl-TJ" dirty="0" smtClean="0"/>
                        <a:t>Этилен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2B8c: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tg-Cyrl-TJ" dirty="0" smtClean="0"/>
                        <a:t>Этилендихлорид и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tg-Cyrl-TJ" dirty="0" smtClean="0"/>
                        <a:t>хлористый винил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2B8d: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tg-Cyrl-TJ" dirty="0" smtClean="0"/>
                        <a:t>Окись этилена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2B8e: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lang="tg-Cyrl-TJ" dirty="0" smtClean="0"/>
                        <a:t>Акрилонитрил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2B8f: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1" lang="tg-Cyrl-TJ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Техуглерод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</a:rPr>
                        <a:t>X</a:t>
                      </a: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1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2B9: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фторсодержащих соединений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latin typeface="+mj-lt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+mj-lt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  2B9a: 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lang="tg-Cyrl-TJ" dirty="0" smtClean="0"/>
                        <a:t>Выбросы побочных продуктов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  2B9b: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lang="tg-Cyrl-TJ" dirty="0" smtClean="0"/>
                        <a:t>Летучие выбросы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88214" y="6383336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21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051720" y="6505575"/>
            <a:ext cx="5518845" cy="548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595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123826"/>
            <a:ext cx="7961168" cy="78489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2B1: </a:t>
            </a:r>
            <a:r>
              <a:rPr lang="tg-Cyrl-TJ" dirty="0"/>
              <a:t>Производство аммиака</a:t>
            </a:r>
            <a:endParaRPr lang="en-GB" altLang="ja-JP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413" y="836712"/>
            <a:ext cx="8819075" cy="4871749"/>
          </a:xfrm>
        </p:spPr>
        <p:txBody>
          <a:bodyPr/>
          <a:lstStyle/>
          <a:p>
            <a:pPr>
              <a:defRPr/>
            </a:pPr>
            <a:r>
              <a:rPr lang="tg-Cyrl-TJ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 </a:t>
            </a:r>
            <a:r>
              <a:rPr lang="en-GB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CO</a:t>
            </a:r>
            <a:r>
              <a:rPr lang="en-GB" altLang="ja-JP" b="1" baseline="-250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GB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связаны с производством и использованием мочевины </a:t>
            </a:r>
            <a:r>
              <a:rPr lang="en-GB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</a:t>
            </a:r>
            <a:endParaRPr lang="en-GB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В Руководящих принципах от 1996 года </a:t>
            </a:r>
            <a:r>
              <a:rPr lang="en-GB" altLang="ja-JP" dirty="0" smtClean="0">
                <a:ea typeface="MS PGothic" pitchFamily="50" charset="-128"/>
              </a:rPr>
              <a:t>: </a:t>
            </a:r>
            <a:r>
              <a:rPr lang="ru-RU" altLang="ja-JP" dirty="0">
                <a:ea typeface="MS PGothic" pitchFamily="50" charset="-128"/>
              </a:rPr>
              <a:t>все эти выбросы были косвенно включены в выбросы CO</a:t>
            </a:r>
            <a:r>
              <a:rPr lang="ru-RU" altLang="ja-JP" baseline="-25000" dirty="0">
                <a:ea typeface="MS PGothic" pitchFamily="50" charset="-128"/>
              </a:rPr>
              <a:t>2</a:t>
            </a:r>
            <a:r>
              <a:rPr lang="ru-RU" altLang="ja-JP" dirty="0">
                <a:ea typeface="MS PGothic" pitchFamily="50" charset="-128"/>
              </a:rPr>
              <a:t> от производства аммиака</a:t>
            </a:r>
            <a:endParaRPr lang="en-GB" altLang="ja-JP" dirty="0">
              <a:ea typeface="MS PGothic" pitchFamily="50" charset="-128"/>
            </a:endParaRP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в РП от 2006 года</a:t>
            </a:r>
            <a:r>
              <a:rPr lang="en-US" altLang="ja-JP" dirty="0" smtClean="0">
                <a:ea typeface="MS PGothic" pitchFamily="50" charset="-128"/>
              </a:rPr>
              <a:t>: CO</a:t>
            </a:r>
            <a:r>
              <a:rPr lang="en-US" altLang="ja-JP" baseline="-25000" dirty="0" smtClean="0">
                <a:ea typeface="MS PGothic" pitchFamily="50" charset="-128"/>
              </a:rPr>
              <a:t>2</a:t>
            </a:r>
            <a:r>
              <a:rPr lang="ru-RU" altLang="ja-JP" dirty="0" smtClean="0">
                <a:ea typeface="MS PGothic" pitchFamily="50" charset="-128"/>
              </a:rPr>
              <a:t>, </a:t>
            </a:r>
            <a:r>
              <a:rPr lang="ru-RU" altLang="ja-JP" dirty="0">
                <a:ea typeface="MS PGothic" pitchFamily="50" charset="-128"/>
              </a:rPr>
              <a:t>извлеченный в процессе производства аммиака для производства мочевины, должен быть вычтен из выбросов CO2 "2B1 - Производство аммиака"</a:t>
            </a:r>
            <a:endParaRPr lang="en-US" altLang="ja-JP" dirty="0">
              <a:ea typeface="MS PGothic" pitchFamily="50" charset="-128"/>
            </a:endParaRPr>
          </a:p>
          <a:p>
            <a:pPr marL="0" indent="0">
              <a:buNone/>
              <a:defRPr/>
            </a:pP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 CO2 при использовании / сжигании мочевины следует указывать в той категории, в которой они происходят, </a:t>
            </a:r>
            <a:r>
              <a:rPr lang="ru-RU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например</a:t>
            </a:r>
            <a:r>
              <a:rPr lang="en-US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Использование катализаторов на основе мочевины (Энергетика - Автомобильный транспорт)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Применение мочевины для сельскохозяйственных почв (СХЛХДВЗ)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Сжигание продуктов на основе мочевины (Отходы)</a:t>
            </a:r>
            <a:r>
              <a:rPr lang="en-US" altLang="ja-JP" dirty="0" smtClean="0">
                <a:ea typeface="MS PGothic" pitchFamily="50" charset="-128"/>
              </a:rPr>
              <a:t>  </a:t>
            </a:r>
            <a:endParaRPr lang="en-US" altLang="ja-JP" dirty="0">
              <a:ea typeface="MS PGothic" pitchFamily="50" charset="-128"/>
            </a:endParaRPr>
          </a:p>
          <a:p>
            <a:pPr marL="0" indent="0">
              <a:buNone/>
              <a:defRPr/>
            </a:pP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Таким образом, в настоящее время должным образом учитывается мочевина, производимая на аммиачных заводах.</a:t>
            </a:r>
            <a:endParaRPr lang="en-GB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22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051720" y="6505575"/>
            <a:ext cx="5814343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3995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9"/>
            <a:ext cx="7560840" cy="5040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2C: </a:t>
            </a:r>
            <a:r>
              <a:rPr lang="tg-Cyrl-TJ" altLang="ja-JP" dirty="0"/>
              <a:t>Металлургическая промышленность</a:t>
            </a:r>
            <a:endParaRPr lang="en-GB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6364514"/>
              </p:ext>
            </p:extLst>
          </p:nvPr>
        </p:nvGraphicFramePr>
        <p:xfrm>
          <a:off x="683568" y="1518081"/>
          <a:ext cx="7776864" cy="3433602"/>
        </p:xfrm>
        <a:graphic>
          <a:graphicData uri="http://schemas.openxmlformats.org/drawingml/2006/table">
            <a:tbl>
              <a:tblPr/>
              <a:tblGrid>
                <a:gridCol w="1083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2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2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45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33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6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Код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g-Cyrl-TJ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Категория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CO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CH</a:t>
                      </a:r>
                      <a:r>
                        <a:rPr kumimoji="1" lang="en-GB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4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F-</a:t>
                      </a:r>
                      <a:r>
                        <a:rPr kumimoji="1" lang="tg-Cyrl-TJ" altLang="ja-JP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газы</a:t>
                      </a:r>
                      <a:endParaRPr kumimoji="1" lang="ja-JP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50" charset="-128"/>
                        <a:cs typeface="+mn-cs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2C1: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чугуна и стали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2C2: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ферросплавов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2C3: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алюминия</a:t>
                      </a:r>
                      <a:endParaRPr kumimoji="1" lang="ja-JP" altLang="ja-JP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2C4: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магния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2C5: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</a:t>
                      </a: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свинца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2C6: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цинка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2C7: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Прочее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23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2713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8745" y="5883563"/>
            <a:ext cx="5560826" cy="884061"/>
          </a:xfrm>
        </p:spPr>
        <p:txBody>
          <a:bodyPr/>
          <a:lstStyle/>
          <a:p>
            <a:pPr marL="0" indent="0">
              <a:buNone/>
            </a:pPr>
            <a:r>
              <a:rPr lang="tg-Cyrl-TJ" sz="1600" b="1" u="sng" dirty="0">
                <a:latin typeface="Arial Narrow" panose="020B0606020202030204" pitchFamily="34" charset="0"/>
              </a:rPr>
              <a:t>Производство железа</a:t>
            </a:r>
            <a:r>
              <a:rPr lang="en-GB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+ </a:t>
            </a:r>
            <a:r>
              <a:rPr lang="tg-Cyrl-TJ" sz="1600" b="1" dirty="0">
                <a:latin typeface="Arial Narrow" panose="020B0606020202030204" pitchFamily="34" charset="0"/>
              </a:rPr>
              <a:t>Железная </a:t>
            </a:r>
            <a:r>
              <a:rPr lang="tg-Cyrl-TJ" sz="1600" b="1" dirty="0" smtClean="0">
                <a:latin typeface="Arial Narrow" panose="020B0606020202030204" pitchFamily="34" charset="0"/>
              </a:rPr>
              <a:t>руда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 </a:t>
            </a:r>
            <a:r>
              <a:rPr lang="tg-Cyrl-TJ" sz="1600" b="1" dirty="0">
                <a:latin typeface="Arial Narrow" panose="020B0606020202030204" pitchFamily="34" charset="0"/>
              </a:rPr>
              <a:t>Железо + Уг. Газ </a:t>
            </a:r>
            <a:r>
              <a:rPr lang="en-GB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tg-Cyrl-TJ" sz="16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ППИП</a:t>
            </a:r>
            <a:r>
              <a:rPr lang="en-GB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en-GB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</a:t>
            </a:r>
            <a:r>
              <a:rPr lang="tg-Cyrl-TJ" sz="1600" b="1" dirty="0">
                <a:latin typeface="Arial Narrow" panose="020B0606020202030204" pitchFamily="34" charset="0"/>
              </a:rPr>
              <a:t>Кокс</a:t>
            </a:r>
            <a:endParaRPr lang="en-GB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r>
              <a:rPr lang="tg-Cyrl-TJ" sz="1600" b="1" u="sng" dirty="0">
                <a:latin typeface="Arial Narrow" panose="020B0606020202030204" pitchFamily="34" charset="0"/>
              </a:rPr>
              <a:t>Сжигание</a:t>
            </a:r>
            <a:r>
              <a:rPr lang="en-GB" sz="16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+ </a:t>
            </a:r>
            <a:r>
              <a:rPr lang="tg-Cyrl-TJ" sz="1600" b="1" dirty="0" smtClean="0">
                <a:latin typeface="Arial Narrow" panose="020B0606020202030204" pitchFamily="34" charset="0"/>
              </a:rPr>
              <a:t>Кислород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 </a:t>
            </a:r>
            <a:r>
              <a:rPr lang="tg-Cyrl-TJ" sz="1600" b="1" dirty="0">
                <a:latin typeface="Arial Narrow" panose="020B0606020202030204" pitchFamily="34" charset="0"/>
              </a:rPr>
              <a:t>Уг. </a:t>
            </a:r>
            <a:r>
              <a:rPr lang="tg-Cyrl-TJ" sz="1600" b="1" dirty="0" smtClean="0">
                <a:latin typeface="Arial Narrow" panose="020B0606020202030204" pitchFamily="34" charset="0"/>
              </a:rPr>
              <a:t>Газ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+ (</a:t>
            </a:r>
            <a:r>
              <a:rPr lang="tg-Cyrl-TJ" sz="1600" b="1" i="1" dirty="0">
                <a:latin typeface="Arial Narrow" panose="020B0606020202030204" pitchFamily="34" charset="0"/>
              </a:rPr>
              <a:t>Тепло</a:t>
            </a:r>
            <a:r>
              <a:rPr lang="en-GB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r>
              <a:rPr lang="en-GB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tg-Cyrl-TJ" sz="16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ППИП</a:t>
            </a:r>
            <a:r>
              <a:rPr lang="en-GB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en-GB" sz="1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0"/>
            <a:ext cx="5504508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tg-Cyrl-TJ" sz="800" b="1" i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Изображение доступно по ссылке </a:t>
            </a:r>
            <a:r>
              <a:rPr lang="en-GB" sz="800" dirty="0" smtClean="0">
                <a:latin typeface="Arial Narrow" panose="020B0606020202030204" pitchFamily="34" charset="0"/>
                <a:hlinkClick r:id="rId3"/>
              </a:rPr>
              <a:t>http</a:t>
            </a:r>
            <a:r>
              <a:rPr lang="en-GB" sz="800" dirty="0">
                <a:latin typeface="Arial Narrow" panose="020B0606020202030204" pitchFamily="34" charset="0"/>
                <a:hlinkClick r:id="rId3"/>
              </a:rPr>
              <a:t>://www.metalpass.com/metaldoc/paper.aspx?docID=251</a:t>
            </a:r>
            <a:r>
              <a:rPr kumimoji="0" lang="en-GB" sz="800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en-GB" sz="8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kumimoji="0" lang="ru-RU" sz="800" i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по состоянию на 1 марта 2015 г</a:t>
            </a:r>
            <a:r>
              <a:rPr kumimoji="0" lang="ru-RU" sz="8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r>
              <a:rPr kumimoji="0" lang="en-GB" sz="800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) </a:t>
            </a:r>
            <a:r>
              <a:rPr kumimoji="0" lang="en-GB" sz="1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GB" sz="1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n-GB" sz="1600" b="1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FontTx/>
              <a:buNone/>
            </a:pPr>
            <a:endParaRPr lang="en-GB" sz="12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552" y="5877566"/>
            <a:ext cx="3683351" cy="9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tg-Cyrl-TJ" sz="1600" b="1" u="sng" kern="0" dirty="0">
                <a:solidFill>
                  <a:schemeClr val="tx1"/>
                </a:solidFill>
                <a:latin typeface="Arial Narrow" panose="020B0606020202030204" pitchFamily="34" charset="0"/>
              </a:rPr>
              <a:t>Производство кокса</a:t>
            </a:r>
            <a:r>
              <a:rPr lang="en-GB" sz="1600" b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 </a:t>
            </a:r>
            <a:r>
              <a:rPr lang="en-GB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tg-Cyrl-TJ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Энергетика</a:t>
            </a:r>
            <a:r>
              <a:rPr lang="en-GB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en-GB" sz="1200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FontTx/>
              <a:buNone/>
            </a:pPr>
            <a:r>
              <a:rPr lang="tg-Cyrl-TJ" sz="1600" b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Уголь</a:t>
            </a:r>
            <a:r>
              <a:rPr lang="en-US" sz="1600" b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+ (</a:t>
            </a:r>
            <a:r>
              <a:rPr lang="tg-Cyrl-TJ" sz="1600" b="1" i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Тепло</a:t>
            </a:r>
            <a:r>
              <a:rPr lang="en-GB" sz="1600" b="1" i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r>
              <a:rPr lang="en-GB" sz="1600" b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= </a:t>
            </a:r>
            <a:r>
              <a:rPr lang="tg-Cyrl-TJ" sz="1600" b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Кокс</a:t>
            </a:r>
            <a:r>
              <a:rPr lang="en-US" sz="1600" b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+ </a:t>
            </a:r>
            <a:r>
              <a:rPr lang="tg-Cyrl-TJ" sz="1600" b="1" kern="0" dirty="0">
                <a:solidFill>
                  <a:schemeClr val="tx1"/>
                </a:solidFill>
                <a:latin typeface="Arial Narrow" panose="020B0606020202030204" pitchFamily="34" charset="0"/>
              </a:rPr>
              <a:t>углекислый газ</a:t>
            </a:r>
            <a:endParaRPr lang="en-GB" sz="1600" b="1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6566" y="5877566"/>
            <a:ext cx="862300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04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539552" y="730165"/>
            <a:ext cx="7920880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kumimoji="1" lang="ru-RU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Выбросы CO</a:t>
            </a:r>
            <a:r>
              <a:rPr kumimoji="1" lang="ru-RU" altLang="ja-JP" sz="1800" b="1" baseline="-250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2</a:t>
            </a:r>
            <a:r>
              <a:rPr kumimoji="1" lang="ru-RU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от производство чугуна и </a:t>
            </a:r>
            <a:r>
              <a:rPr kumimoji="1" lang="ru-RU" altLang="ja-JP" sz="1800" b="1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стали</a:t>
            </a:r>
            <a:r>
              <a:rPr kumimoji="1" lang="en-US" altLang="ja-JP" sz="1800" b="1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:</a:t>
            </a:r>
            <a:endParaRPr kumimoji="1" lang="en-US" altLang="ja-JP" sz="1000" b="1" dirty="0">
              <a:solidFill>
                <a:srgbClr val="5492CD"/>
              </a:solidFill>
              <a:latin typeface="+mj-lt"/>
              <a:ea typeface="ＭＳ Ｐゴシック" pitchFamily="50" charset="-128"/>
            </a:endParaRPr>
          </a:p>
          <a:p>
            <a:pPr eaLnBrk="1" hangingPunct="1">
              <a:spcAft>
                <a:spcPts val="0"/>
              </a:spcAft>
            </a:pPr>
            <a:r>
              <a:rPr kumimoji="1" lang="en-US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                  </a:t>
            </a:r>
            <a:r>
              <a:rPr lang="en-US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CO</a:t>
            </a:r>
            <a:r>
              <a:rPr lang="en-US" altLang="ja-JP" sz="1800" b="1" baseline="-250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2</a:t>
            </a:r>
            <a:r>
              <a:rPr lang="en-US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</a:t>
            </a:r>
            <a:r>
              <a:rPr lang="tg-Cyrl-TJ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Выбросы </a:t>
            </a:r>
            <a:r>
              <a:rPr kumimoji="1" lang="en-US" altLang="ja-JP" sz="1800" b="1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= </a:t>
            </a:r>
            <a:r>
              <a:rPr kumimoji="1" lang="el-GR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Σ</a:t>
            </a:r>
            <a:r>
              <a:rPr kumimoji="1" lang="en-US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  <a:cs typeface="Arial" pitchFamily="34" charset="0"/>
              </a:rPr>
              <a:t>(</a:t>
            </a:r>
            <a:r>
              <a:rPr kumimoji="1" lang="en-US" altLang="ja-JP" sz="1800" b="1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AD</a:t>
            </a:r>
            <a:r>
              <a:rPr kumimoji="1" lang="en-US" altLang="ja-JP" sz="1800" b="1" i="1" baseline="-25000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i</a:t>
            </a:r>
            <a:r>
              <a:rPr kumimoji="1" lang="en-US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x </a:t>
            </a:r>
            <a:r>
              <a:rPr kumimoji="1" lang="en-US" altLang="ja-JP" sz="1800" b="1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EF</a:t>
            </a:r>
            <a:r>
              <a:rPr kumimoji="1" lang="en-US" altLang="ja-JP" sz="1800" b="1" i="1" baseline="-25000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i</a:t>
            </a:r>
            <a:r>
              <a:rPr kumimoji="1" lang="en-US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)</a:t>
            </a:r>
          </a:p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kumimoji="1" lang="en-US" altLang="ja-JP" sz="1800" b="1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AD</a:t>
            </a:r>
            <a:r>
              <a:rPr kumimoji="1" lang="en-US" altLang="ja-JP" sz="1800" b="1" i="1" baseline="-25000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i</a:t>
            </a:r>
            <a:r>
              <a:rPr kumimoji="1" lang="en-US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- </a:t>
            </a:r>
            <a:r>
              <a:rPr kumimoji="1" lang="tg-Cyrl-TJ" altLang="ja-JP" sz="18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количество материала </a:t>
            </a:r>
            <a:r>
              <a:rPr kumimoji="1" lang="en-US" altLang="ja-JP" sz="1800" i="1" dirty="0" err="1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i</a:t>
            </a:r>
            <a:r>
              <a:rPr kumimoji="1" lang="en-US" altLang="ja-JP" sz="18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, </a:t>
            </a:r>
            <a:r>
              <a:rPr kumimoji="1" lang="tg-Cyrl-TJ" altLang="ja-JP" sz="18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тонн</a:t>
            </a:r>
            <a:endParaRPr kumimoji="1" lang="en-US" altLang="ja-JP" sz="1800" dirty="0">
              <a:solidFill>
                <a:srgbClr val="5492CD"/>
              </a:solidFill>
              <a:latin typeface="+mj-lt"/>
              <a:ea typeface="ＭＳ Ｐゴシック" pitchFamily="50" charset="-128"/>
            </a:endParaRPr>
          </a:p>
          <a:p>
            <a:pPr eaLnBrk="1" hangingPunct="1">
              <a:spcAft>
                <a:spcPts val="0"/>
              </a:spcAft>
              <a:buFont typeface="Wingdings" pitchFamily="2" charset="2"/>
              <a:buNone/>
            </a:pPr>
            <a:r>
              <a:rPr kumimoji="1" lang="en-US" altLang="ja-JP" sz="1800" b="1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EF</a:t>
            </a:r>
            <a:r>
              <a:rPr kumimoji="1" lang="en-US" altLang="ja-JP" sz="1800" b="1" i="1" baseline="-25000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i</a:t>
            </a:r>
            <a:r>
              <a:rPr kumimoji="1" lang="en-US" altLang="ja-JP" sz="1800" b="1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- </a:t>
            </a:r>
            <a:r>
              <a:rPr kumimoji="1" lang="ru-RU" altLang="ja-JP" sz="18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коэффициент выбросов при производстве материала </a:t>
            </a:r>
            <a:r>
              <a:rPr kumimoji="1" lang="en-US" altLang="ja-JP" sz="1800" i="1" dirty="0" err="1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i</a:t>
            </a:r>
            <a:r>
              <a:rPr kumimoji="1" lang="en-US" altLang="ja-JP" sz="18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, </a:t>
            </a:r>
            <a:br>
              <a:rPr kumimoji="1" lang="en-US" altLang="ja-JP" sz="18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</a:br>
            <a:r>
              <a:rPr kumimoji="1" lang="en-US" altLang="ja-JP" sz="18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</a:t>
            </a:r>
            <a:r>
              <a:rPr kumimoji="1" lang="en-US" altLang="ja-JP" sz="1800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		</a:t>
            </a:r>
            <a:r>
              <a:rPr kumimoji="1" lang="tg-Cyrl-TJ" altLang="ja-JP" sz="1800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тонны </a:t>
            </a:r>
            <a:r>
              <a:rPr kumimoji="1" lang="en-US" altLang="ja-JP" sz="1800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CO</a:t>
            </a:r>
            <a:r>
              <a:rPr kumimoji="1" lang="en-US" altLang="ja-JP" sz="1800" baseline="-25000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2</a:t>
            </a:r>
            <a:r>
              <a:rPr kumimoji="1" lang="en-US" altLang="ja-JP" sz="1800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/</a:t>
            </a:r>
            <a:r>
              <a:rPr kumimoji="1" lang="tg-Cyrl-TJ" altLang="ja-JP" sz="1800" dirty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на тонну произведенного материала</a:t>
            </a:r>
            <a:r>
              <a:rPr kumimoji="1" lang="en-US" altLang="ja-JP" sz="1800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</a:t>
            </a:r>
            <a:r>
              <a:rPr kumimoji="1" lang="en-US" altLang="ja-JP" sz="1800" i="1" dirty="0" err="1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i</a:t>
            </a:r>
            <a:r>
              <a:rPr kumimoji="1" lang="en-US" altLang="ja-JP" sz="1800" i="1" dirty="0" smtClean="0">
                <a:solidFill>
                  <a:srgbClr val="5492CD"/>
                </a:solidFill>
                <a:latin typeface="+mj-lt"/>
                <a:ea typeface="ＭＳ Ｐゴシック" pitchFamily="50" charset="-128"/>
              </a:rPr>
              <a:t> </a:t>
            </a:r>
            <a:endParaRPr kumimoji="1" lang="en-US" altLang="ja-JP" sz="1800" dirty="0">
              <a:solidFill>
                <a:srgbClr val="5492CD"/>
              </a:solidFill>
              <a:latin typeface="+mj-lt"/>
              <a:ea typeface="ＭＳ Ｐゴシック" pitchFamily="50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9672" y="1150710"/>
            <a:ext cx="3744415" cy="376603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5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425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-30065"/>
            <a:ext cx="9447009" cy="90552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altLang="ja-JP" sz="2400" dirty="0"/>
              <a:t>2C1: </a:t>
            </a:r>
            <a:r>
              <a:rPr lang="tg-Cyrl-TJ" altLang="ja-JP" sz="2400" dirty="0"/>
              <a:t>Выбросы </a:t>
            </a:r>
            <a:r>
              <a:rPr lang="en-GB" altLang="ja-JP" sz="2400" dirty="0" smtClean="0"/>
              <a:t>CO</a:t>
            </a:r>
            <a:r>
              <a:rPr lang="en-GB" altLang="ja-JP" sz="2400" baseline="-25000" dirty="0" smtClean="0"/>
              <a:t>2</a:t>
            </a:r>
            <a:r>
              <a:rPr lang="en-GB" altLang="ja-JP" sz="2400" dirty="0" smtClean="0"/>
              <a:t> </a:t>
            </a:r>
            <a:r>
              <a:rPr lang="ru-RU" altLang="ja-JP" sz="2400" dirty="0"/>
              <a:t>от производство чугуна и </a:t>
            </a:r>
            <a:r>
              <a:rPr lang="ru-RU" altLang="ja-JP" sz="2400" dirty="0" smtClean="0"/>
              <a:t>стали</a:t>
            </a:r>
            <a:r>
              <a:rPr lang="en-US" altLang="ja-JP" sz="2400" dirty="0" smtClean="0"/>
              <a:t> </a:t>
            </a:r>
            <a:r>
              <a:rPr lang="en-GB" altLang="ja-JP" sz="2400" dirty="0" smtClean="0"/>
              <a:t>(</a:t>
            </a:r>
            <a:r>
              <a:rPr lang="tg-Cyrl-TJ" altLang="ja-JP" sz="2400" dirty="0"/>
              <a:t>Уровень </a:t>
            </a:r>
            <a:r>
              <a:rPr lang="en-GB" altLang="ja-JP" sz="2400" dirty="0" smtClean="0"/>
              <a:t>1</a:t>
            </a:r>
            <a:r>
              <a:rPr lang="en-GB" altLang="ja-JP" sz="2400" dirty="0"/>
              <a:t>)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5377848"/>
              </p:ext>
            </p:extLst>
          </p:nvPr>
        </p:nvGraphicFramePr>
        <p:xfrm>
          <a:off x="143508" y="2591518"/>
          <a:ext cx="8712968" cy="42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09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3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398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tg-Cyrl-TJ" altLang="ja-JP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Способ производства стали</a:t>
                      </a:r>
                      <a:r>
                        <a:rPr kumimoji="1" lang="en-US" altLang="ja-JP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tg-Cyrl-TJ" altLang="ja-JP" sz="2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или процесс</a:t>
                      </a:r>
                      <a:endParaRPr lang="en-GB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g-Cyrl-TJ" sz="1800" dirty="0" smtClean="0">
                          <a:latin typeface="Arial Narrow" panose="020B0606020202030204" pitchFamily="34" charset="0"/>
                        </a:rPr>
                        <a:t>КВ по умолчанию</a:t>
                      </a:r>
                      <a:endParaRPr lang="fr-FR" sz="1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ja-JP" sz="1600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Глобальный средний КВ по умолчанию для стали</a:t>
                      </a:r>
                      <a:endParaRPr lang="fr-FR" sz="160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149">
                <a:tc v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тонны СО2 на тонну материала/продукции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8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</a:t>
                      </a:r>
                      <a:endParaRPr lang="fr-FR" sz="18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g-Cyrl-TJ" sz="1600" b="1" dirty="0" smtClean="0">
                          <a:latin typeface="Arial Narrow" panose="020B0606020202030204" pitchFamily="34" charset="0"/>
                        </a:rPr>
                        <a:t>Кислородный конвертер</a:t>
                      </a:r>
                      <a:endParaRPr lang="en-GB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 Narrow" panose="020B0606020202030204" pitchFamily="34" charset="0"/>
                        </a:rPr>
                        <a:t>1.46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1.06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g-Cyrl-TJ" sz="1600" b="1" dirty="0" smtClean="0">
                          <a:latin typeface="Arial Narrow" panose="020B0606020202030204" pitchFamily="34" charset="0"/>
                        </a:rPr>
                        <a:t>Электродуговая печь (ЭДП)</a:t>
                      </a:r>
                      <a:endParaRPr lang="en-GB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0.08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g-Cyrl-TJ" sz="1600" b="1" dirty="0" smtClean="0">
                          <a:latin typeface="Arial Narrow" panose="020B0606020202030204" pitchFamily="34" charset="0"/>
                        </a:rPr>
                        <a:t>Открытая подовая печь (ОПП) </a:t>
                      </a:r>
                      <a:endParaRPr lang="en-GB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1.72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g-Cyrl-TJ" sz="16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Производство чугуна 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1.35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ru-RU" altLang="ja-JP" sz="14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(Если данные о деятельности по производству стали для каждого процесса недоступны, умножьте общее производство стали на этот КВ)</a:t>
                      </a:r>
                      <a:endParaRPr lang="en-GB" sz="1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g-Cyrl-TJ" sz="1600" b="1" dirty="0" smtClean="0">
                          <a:latin typeface="Arial Narrow" panose="020B0606020202030204" pitchFamily="34" charset="0"/>
                        </a:rPr>
                        <a:t>Производство железа прямого восстановления</a:t>
                      </a:r>
                      <a:endParaRPr lang="en-GB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0.70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g-Cyrl-TJ" sz="1600" b="1" dirty="0" smtClean="0">
                          <a:latin typeface="Arial Narrow" panose="020B0606020202030204" pitchFamily="34" charset="0"/>
                        </a:rPr>
                        <a:t>Производство агломерата</a:t>
                      </a:r>
                      <a:endParaRPr lang="en-GB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0.20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g-Cyrl-TJ" sz="1600" b="1" dirty="0" smtClean="0">
                          <a:latin typeface="Arial Narrow" panose="020B0606020202030204" pitchFamily="34" charset="0"/>
                        </a:rPr>
                        <a:t>Производство окатышей</a:t>
                      </a:r>
                      <a:endParaRPr lang="en-GB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0.03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388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g-Cyrl-TJ" sz="1600" b="1" dirty="0" smtClean="0">
                          <a:latin typeface="Arial Narrow" panose="020B0606020202030204" pitchFamily="34" charset="0"/>
                        </a:rPr>
                        <a:t>Коксовая печь</a:t>
                      </a:r>
                      <a:r>
                        <a:rPr lang="en-GB" sz="1600" b="1" baseline="0" dirty="0" smtClean="0"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600" b="1" i="1" baseline="0" dirty="0" smtClean="0">
                          <a:latin typeface="Arial Narrow" panose="020B0606020202030204" pitchFamily="34" charset="0"/>
                        </a:rPr>
                        <a:t>следует сообщать в рамках раздела "Энергетика"</a:t>
                      </a:r>
                      <a:r>
                        <a:rPr lang="en-GB" sz="1600" b="1" baseline="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en-GB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Arial Narrow" panose="020B0606020202030204" pitchFamily="34" charset="0"/>
                        </a:rPr>
                        <a:t>0.56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05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786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3" name="Rectangle 13"/>
          <p:cNvSpPr>
            <a:spLocks noGrp="1" noChangeArrowheads="1"/>
          </p:cNvSpPr>
          <p:nvPr>
            <p:ph type="title"/>
          </p:nvPr>
        </p:nvSpPr>
        <p:spPr>
          <a:xfrm>
            <a:off x="467544" y="91945"/>
            <a:ext cx="9001125" cy="58261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altLang="ja-JP" dirty="0"/>
              <a:t>2C1: </a:t>
            </a:r>
            <a:r>
              <a:rPr lang="ru-RU" altLang="ja-JP" dirty="0"/>
              <a:t>ВЫБРОСЫ CO2 ОТ ПРОИЗВОДСТВА ЧУГУНА И СТАЛИ – УРОВЕНЬ 2</a:t>
            </a:r>
            <a:endParaRPr lang="en-GB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26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821" y="795164"/>
            <a:ext cx="5324475" cy="140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3" y="2132856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Где, для производства чугуна и стали: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E</a:t>
            </a:r>
            <a:r>
              <a:rPr lang="ru-RU" sz="1200" baseline="-25000" dirty="0" smtClean="0"/>
              <a:t>CO2</a:t>
            </a:r>
            <a:r>
              <a:rPr lang="ru-RU" sz="1200" baseline="-25000" dirty="0"/>
              <a:t>, </a:t>
            </a:r>
            <a:r>
              <a:rPr lang="ru-RU" sz="1200" baseline="-25000" dirty="0" err="1"/>
              <a:t>неэнерг</a:t>
            </a:r>
            <a:r>
              <a:rPr lang="ru-RU" sz="1200" baseline="-25000" dirty="0"/>
              <a:t>.</a:t>
            </a:r>
            <a:r>
              <a:rPr lang="ru-RU" sz="1200" dirty="0"/>
              <a:t> = выбросы СО2, которые должны учитываться в секторе ППИП, тонны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PC </a:t>
            </a:r>
            <a:r>
              <a:rPr lang="ru-RU" sz="1200" dirty="0"/>
              <a:t>= количество кокса, израсходованного для производства чугуна и стали (за исключением производства агломерата), тонны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err="1" smtClean="0"/>
              <a:t>COB</a:t>
            </a:r>
            <a:r>
              <a:rPr lang="ru-RU" sz="1200" baseline="-25000" dirty="0" err="1" smtClean="0"/>
              <a:t>a</a:t>
            </a:r>
            <a:r>
              <a:rPr lang="ru-RU" sz="1200" dirty="0" smtClean="0"/>
              <a:t> </a:t>
            </a:r>
            <a:r>
              <a:rPr lang="ru-RU" sz="1200" dirty="0"/>
              <a:t>= количество побочного продукта a интегрированной коксовой печи, израсходованного в доменной печи, тонны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CI </a:t>
            </a:r>
            <a:r>
              <a:rPr lang="ru-RU" sz="1200" dirty="0"/>
              <a:t>= количество угля, введенного прямо в доменную печь, </a:t>
            </a:r>
            <a:r>
              <a:rPr lang="ru-RU" sz="1200" dirty="0" smtClean="0"/>
              <a:t>тонны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L </a:t>
            </a:r>
            <a:r>
              <a:rPr lang="ru-RU" sz="1200" dirty="0"/>
              <a:t>= количество известняка, израсходованного для производства чугуна и стали, тонны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D </a:t>
            </a:r>
            <a:r>
              <a:rPr lang="ru-RU" sz="1200" dirty="0"/>
              <a:t>= количество доломита, израсходованного для производства чугуна и стали, тонны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CE </a:t>
            </a:r>
            <a:r>
              <a:rPr lang="ru-RU" sz="1200" dirty="0"/>
              <a:t>= количество углеродных электродов, израсходованных в ЭДП, тонны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err="1" smtClean="0"/>
              <a:t>O</a:t>
            </a:r>
            <a:r>
              <a:rPr lang="ru-RU" sz="1200" baseline="-25000" dirty="0" err="1" smtClean="0"/>
              <a:t>b</a:t>
            </a:r>
            <a:r>
              <a:rPr lang="ru-RU" sz="1200" dirty="0" smtClean="0"/>
              <a:t> </a:t>
            </a:r>
            <a:r>
              <a:rPr lang="ru-RU" sz="1200" dirty="0"/>
              <a:t>= количество других углеродсодержащих и технологических материалов b, израсходованных для производства чугуна и стали, таких как агломерат или отходы пластмасс, </a:t>
            </a:r>
            <a:r>
              <a:rPr lang="ru-RU" sz="1200" dirty="0" smtClean="0"/>
              <a:t>тонны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COG </a:t>
            </a:r>
            <a:r>
              <a:rPr lang="ru-RU" sz="1200" dirty="0"/>
              <a:t>= количество газа из камерных печей, израсходованного в доменной печи при производстве чугуна и стали, м3 (или другие единицы, например тонны или ГДж. Перевод единиц в соответствии с руководством в томе 2 (Энергетика)).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S </a:t>
            </a:r>
            <a:r>
              <a:rPr lang="ru-RU" sz="1200" dirty="0"/>
              <a:t>= количество выплавленной стали, тонны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IP </a:t>
            </a:r>
            <a:r>
              <a:rPr lang="ru-RU" sz="1200" dirty="0"/>
              <a:t>= количество выплавленного чугуна, не предназначенного для переплавки в сталь, тонны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smtClean="0"/>
              <a:t>BG </a:t>
            </a:r>
            <a:r>
              <a:rPr lang="ru-RU" sz="1200" dirty="0"/>
              <a:t>= количество газа из камерных печей, транспортированного с места производства, м3 (или другие единицы, например тонны или ГДж. Перевод единиц в соответствии с руководством в томе 2 (Энергетика). </a:t>
            </a:r>
            <a:endParaRPr lang="en-US" sz="1200" dirty="0" smtClean="0"/>
          </a:p>
          <a:p>
            <a:pPr lvl="1">
              <a:spcBef>
                <a:spcPts val="0"/>
              </a:spcBef>
            </a:pPr>
            <a:r>
              <a:rPr lang="ru-RU" sz="1200" dirty="0" err="1" smtClean="0"/>
              <a:t>C</a:t>
            </a:r>
            <a:r>
              <a:rPr lang="ru-RU" sz="1200" baseline="-25000" dirty="0" err="1" smtClean="0"/>
              <a:t>x</a:t>
            </a:r>
            <a:r>
              <a:rPr lang="ru-RU" sz="1200" dirty="0" smtClean="0"/>
              <a:t> </a:t>
            </a:r>
            <a:r>
              <a:rPr lang="ru-RU" sz="1200" dirty="0"/>
              <a:t>= углеродное содержание материала шихты или продукта x, тонны C/(единица для материала x) [например, тонны С/тонну]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2595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817" y="1011326"/>
            <a:ext cx="5753100" cy="2133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8536" y="764704"/>
            <a:ext cx="3103679" cy="51845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g-Cyrl-TJ" sz="1600" b="1" dirty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Уровень 1 </a:t>
            </a:r>
            <a:r>
              <a:rPr lang="ru-RU" sz="1600" b="1" dirty="0">
                <a:latin typeface="+mj-lt"/>
              </a:rPr>
              <a:t>использует основанные на технологии КВ по умолчанию для 4 основных технологий </a:t>
            </a:r>
            <a:r>
              <a:rPr lang="ru-RU" sz="1600" b="1" dirty="0" smtClean="0">
                <a:latin typeface="+mj-lt"/>
              </a:rPr>
              <a:t>производства</a:t>
            </a:r>
            <a:r>
              <a:rPr lang="en-GB" sz="1600" b="1" dirty="0" smtClean="0">
                <a:latin typeface="+mj-lt"/>
              </a:rPr>
              <a:t>: </a:t>
            </a:r>
            <a:r>
              <a:rPr lang="ru-RU" sz="1600" i="1" dirty="0">
                <a:latin typeface="+mj-lt"/>
              </a:rPr>
              <a:t>центральное предварительное спекание (CWPB) , боковое предварительное спекание (SWPB), горизонтальный метод Стада </a:t>
            </a:r>
            <a:r>
              <a:rPr lang="ru-RU" sz="1600" i="1" dirty="0" err="1">
                <a:latin typeface="+mj-lt"/>
              </a:rPr>
              <a:t>Содерберга</a:t>
            </a:r>
            <a:r>
              <a:rPr lang="ru-RU" sz="1600" i="1" dirty="0">
                <a:latin typeface="+mj-lt"/>
              </a:rPr>
              <a:t> (HSS) и вертикальный метод Стада </a:t>
            </a:r>
            <a:r>
              <a:rPr lang="ru-RU" sz="1600" i="1" dirty="0" err="1">
                <a:latin typeface="+mj-lt"/>
              </a:rPr>
              <a:t>Содерберга</a:t>
            </a:r>
            <a:r>
              <a:rPr lang="ru-RU" sz="1600" i="1" dirty="0">
                <a:latin typeface="+mj-lt"/>
              </a:rPr>
              <a:t> (VSS</a:t>
            </a:r>
            <a:r>
              <a:rPr lang="ru-RU" sz="1600" i="1" dirty="0" smtClean="0">
                <a:latin typeface="+mj-lt"/>
              </a:rPr>
              <a:t>)</a:t>
            </a:r>
            <a:endParaRPr lang="en-GB" sz="1600" b="1" dirty="0">
              <a:latin typeface="+mj-lt"/>
            </a:endParaRPr>
          </a:p>
          <a:p>
            <a:pPr marL="0" indent="0">
              <a:buNone/>
            </a:pPr>
            <a:r>
              <a:rPr lang="tg-Cyrl-TJ" sz="1600" b="1" dirty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</a:t>
            </a:r>
            <a:r>
              <a:rPr lang="en-GB" sz="1600" b="1" dirty="0" smtClean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r>
              <a:rPr lang="ru-RU" sz="1600" b="1" dirty="0">
                <a:latin typeface="+mj-lt"/>
              </a:rPr>
              <a:t>основан на прямых измерениях ПФУ по 4 технологиям и 2 различным </a:t>
            </a:r>
            <a:r>
              <a:rPr lang="ru-RU" sz="1600" b="1" dirty="0" smtClean="0">
                <a:latin typeface="+mj-lt"/>
              </a:rPr>
              <a:t>методам</a:t>
            </a:r>
            <a:r>
              <a:rPr lang="en-GB" sz="1600" b="1" dirty="0" smtClean="0">
                <a:latin typeface="+mj-lt"/>
              </a:rPr>
              <a:t>: </a:t>
            </a:r>
            <a:r>
              <a:rPr lang="ru-RU" sz="1600" i="1" dirty="0">
                <a:latin typeface="+mj-lt"/>
              </a:rPr>
              <a:t>Угловой коэффициент и коэффициент </a:t>
            </a:r>
            <a:r>
              <a:rPr lang="ru-RU" sz="1600" i="1" dirty="0" smtClean="0">
                <a:latin typeface="+mj-lt"/>
              </a:rPr>
              <a:t>перенапряжения</a:t>
            </a:r>
            <a:r>
              <a:rPr lang="en-GB" sz="1600" i="1" dirty="0" smtClean="0">
                <a:latin typeface="+mj-lt"/>
              </a:rPr>
              <a:t> (</a:t>
            </a:r>
            <a:r>
              <a:rPr lang="ru-RU" sz="1600" i="1" dirty="0">
                <a:latin typeface="+mj-lt"/>
              </a:rPr>
              <a:t>Связь между технологическими показателями анодного эффекта</a:t>
            </a:r>
            <a:r>
              <a:rPr lang="en-GB" sz="1600" i="1" dirty="0" smtClean="0">
                <a:latin typeface="+mj-lt"/>
              </a:rPr>
              <a:t>)</a:t>
            </a:r>
            <a:endParaRPr lang="en-GB" sz="1600" i="1" dirty="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5656" y="97127"/>
            <a:ext cx="8548344" cy="84482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2C3. </a:t>
            </a:r>
            <a:r>
              <a:rPr lang="tg-Cyrl-TJ" altLang="ja-JP" dirty="0"/>
              <a:t>Производство алюминия</a:t>
            </a:r>
            <a:r>
              <a:rPr lang="en-GB" altLang="ja-JP" dirty="0" smtClean="0"/>
              <a:t>– </a:t>
            </a:r>
            <a:r>
              <a:rPr lang="tg-Cyrl-TJ" altLang="ja-JP" dirty="0"/>
              <a:t>Выбросы ПФУ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27</a:t>
            </a:fld>
            <a:endParaRPr lang="en-US" dirty="0"/>
          </a:p>
        </p:txBody>
      </p:sp>
      <p:sp>
        <p:nvSpPr>
          <p:cNvPr id="10" name="Rectangle 36"/>
          <p:cNvSpPr txBox="1">
            <a:spLocks noChangeArrowheads="1"/>
          </p:cNvSpPr>
          <p:nvPr/>
        </p:nvSpPr>
        <p:spPr>
          <a:xfrm>
            <a:off x="2267744" y="6505575"/>
            <a:ext cx="5598319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1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7817" y="3301000"/>
            <a:ext cx="57531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2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66" y="28941"/>
            <a:ext cx="9000034" cy="79253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altLang="ja-JP" sz="2600" dirty="0" smtClean="0"/>
              <a:t>2D: </a:t>
            </a:r>
            <a:r>
              <a:rPr lang="ru-RU" sz="2400" dirty="0" smtClean="0"/>
              <a:t>Использование растворителей и неэнергетических продуктов из топлива </a:t>
            </a:r>
            <a:endParaRPr lang="en-GB" altLang="ja-JP" sz="2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670" y="821480"/>
            <a:ext cx="8531793" cy="32690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 </a:t>
            </a:r>
            <a:r>
              <a:rPr lang="ru-RU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ПГ от </a:t>
            </a:r>
            <a:r>
              <a:rPr lang="ru-RU" altLang="ja-JP" sz="1600" b="1" u="sng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использования</a:t>
            </a:r>
            <a:r>
              <a:rPr lang="ru-RU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неэнергетических продуктов (смазок, парафинов, ГСМ, растворителей), кроме</a:t>
            </a:r>
            <a:endParaRPr lang="en-GB" altLang="ja-JP" sz="16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g-Cyrl-TJ" sz="1600" dirty="0">
                <a:latin typeface="Arial" panose="020B0604020202020204" pitchFamily="34" charset="0"/>
                <a:cs typeface="Arial" panose="020B0604020202020204" pitchFamily="34" charset="0"/>
              </a:rPr>
              <a:t>сжигания в энергетических целях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качестве сырья или восстановителя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сжигания отработанных масел / смазок с / без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извлечения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(Сектор "Энергетика"/Сектор "Отходы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Небольшая часть неэнергетических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окисляется в процессе использования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g-Cyrl-TJ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Акцентируйтесь на прямых </a:t>
            </a:r>
            <a:r>
              <a:rPr lang="tg-Cyrl-TJ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выбросах</a:t>
            </a:r>
            <a:r>
              <a:rPr lang="en-US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GB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CO</a:t>
            </a:r>
            <a:r>
              <a:rPr lang="en-GB" altLang="ja-JP" sz="1600" b="1" baseline="-250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GB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ru-RU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 значительных выбросах НМЛОС / СО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которые в конечном итоге окисляются до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g-Cyrl-TJ" sz="1600" b="1" dirty="0">
                <a:latin typeface="Arial" panose="020B0604020202020204" pitchFamily="34" charset="0"/>
                <a:cs typeface="Arial" panose="020B0604020202020204" pitchFamily="34" charset="0"/>
              </a:rPr>
              <a:t>в атмосфере</a:t>
            </a:r>
            <a:endParaRPr lang="en-GB" altLang="ja-JP" sz="16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4891569"/>
              </p:ext>
            </p:extLst>
          </p:nvPr>
        </p:nvGraphicFramePr>
        <p:xfrm>
          <a:off x="564414" y="4015362"/>
          <a:ext cx="7750464" cy="2028825"/>
        </p:xfrm>
        <a:graphic>
          <a:graphicData uri="http://schemas.openxmlformats.org/drawingml/2006/table">
            <a:tbl>
              <a:tblPr/>
              <a:tblGrid>
                <a:gridCol w="822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3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6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Код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Категория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CO</a:t>
                      </a:r>
                      <a:r>
                        <a:rPr kumimoji="1" lang="en-GB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НМЛОС </a:t>
                      </a: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, </a:t>
                      </a: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CO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2D1: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Использование смазочных материалов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2D2: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Использование твердых парафинов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2D3: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Использование растворителей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2D4: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Прочее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и использование асфальта</a:t>
                      </a: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)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28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907704" y="6505575"/>
            <a:ext cx="5958359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9639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8162"/>
            <a:ext cx="7918450" cy="769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2E: </a:t>
            </a:r>
            <a:r>
              <a:rPr lang="tg-Cyrl-TJ" altLang="ja-JP" dirty="0"/>
              <a:t>Электронная промышленность</a:t>
            </a:r>
            <a:endParaRPr lang="en-GB" altLang="ja-JP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009" y="3519441"/>
            <a:ext cx="8159456" cy="233994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tg-Cyrl-TJ" b="1" u="sng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tg-Cyrl-TJ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Фторированные соединения используются во многих процессах современной электронной промышленности для плазменного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плавления сложных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схем, чистки реакционных камер и температурного контроля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Отдельные сектора электронной промышленности включают производство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плоскопанельных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дисплеев на тонкоплёночных транзисторах (ТПТ-ППД) и фотоэлектрические элементы (ФЭЭ)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1114584"/>
              </p:ext>
            </p:extLst>
          </p:nvPr>
        </p:nvGraphicFramePr>
        <p:xfrm>
          <a:off x="617290" y="938005"/>
          <a:ext cx="4888513" cy="2406015"/>
        </p:xfrm>
        <a:graphic>
          <a:graphicData uri="http://schemas.openxmlformats.org/drawingml/2006/table">
            <a:tbl>
              <a:tblPr/>
              <a:tblGrid>
                <a:gridCol w="778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9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Code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Category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2E1: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 микросхем или полупроводников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2E2: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Плоскопанельные дисплеи ТПТ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2E3: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Фотоэлементы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2E4: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Теплоносители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2E5: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Прочее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13021" y="1012336"/>
            <a:ext cx="2863156" cy="15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tg-Cyrl-TJ" sz="16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Газы</a:t>
            </a:r>
            <a:r>
              <a:rPr lang="en-GB" sz="1600" b="1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: 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CF4, C2F6, C3F8, c-C4F8, c-C4F8O, C4F6, C5F8, CHF3, CH2F2, </a:t>
            </a:r>
            <a:r>
              <a:rPr lang="tg-Cyrl-TJ" sz="16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Фторид азота(</a:t>
            </a:r>
            <a:r>
              <a:rPr lang="en-GB" sz="16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III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) (NF3), </a:t>
            </a:r>
            <a:r>
              <a:rPr lang="tg-Cyrl-TJ" sz="16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Фторид серы(</a:t>
            </a:r>
            <a:r>
              <a:rPr lang="en-GB" sz="16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VI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) (SF6)</a:t>
            </a:r>
            <a:endParaRPr lang="en-GB" sz="16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29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1285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IE" sz="1600" dirty="0" smtClean="0"/>
          </a:p>
          <a:p>
            <a:endParaRPr lang="en-IE" sz="1600" dirty="0"/>
          </a:p>
          <a:p>
            <a:r>
              <a:rPr lang="ru-RU" sz="1600" dirty="0"/>
              <a:t>Если вы </a:t>
            </a:r>
            <a:r>
              <a:rPr lang="ru-RU" sz="1600" dirty="0" smtClean="0"/>
              <a:t>желаете </a:t>
            </a:r>
            <a:r>
              <a:rPr lang="ru-RU" sz="1600" dirty="0"/>
              <a:t>использовать эти материалы для презентации тем или иным образом (например, использовать некоторые или все эти слайды в своей презентации в ходе какого-нибудь семинаре), просьба, сообщить об этом ГТП ЦГИ посредством</a:t>
            </a:r>
            <a:r>
              <a:rPr lang="en-IE" sz="1600" dirty="0" smtClean="0"/>
              <a:t> </a:t>
            </a:r>
            <a:r>
              <a:rPr lang="en-IE" sz="1600" dirty="0">
                <a:hlinkClick r:id="rId2"/>
              </a:rPr>
              <a:t>http://www.ipcc-nggip.iges.or.jp/mail</a:t>
            </a:r>
            <a:r>
              <a:rPr lang="en-IE" sz="1600" dirty="0"/>
              <a:t>. </a:t>
            </a:r>
            <a:r>
              <a:rPr lang="ru-RU" sz="1600" dirty="0"/>
              <a:t>Также ознакомьтесь с примечаниями, размещенными на следующих сайтах</a:t>
            </a:r>
            <a:r>
              <a:rPr lang="en-IE" sz="1600" dirty="0" smtClean="0"/>
              <a:t>.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Авторское </a:t>
            </a:r>
            <a:r>
              <a:rPr lang="tg-Cyrl-TJ" sz="1600" dirty="0" smtClean="0"/>
              <a:t>право</a:t>
            </a:r>
            <a:r>
              <a:rPr lang="en-IE" sz="1600" dirty="0" smtClean="0"/>
              <a:t>: </a:t>
            </a:r>
            <a:r>
              <a:rPr lang="en-IE" sz="1600" dirty="0">
                <a:hlinkClick r:id="rId3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Отказ от </a:t>
            </a:r>
            <a:r>
              <a:rPr lang="tg-Cyrl-TJ" sz="1600" dirty="0" smtClean="0"/>
              <a:t>ответственности</a:t>
            </a:r>
            <a:r>
              <a:rPr lang="en-IE" sz="1600" dirty="0" smtClean="0"/>
              <a:t>: </a:t>
            </a:r>
            <a:r>
              <a:rPr lang="en-IE" sz="1600" dirty="0">
                <a:hlinkClick r:id="rId4"/>
              </a:rPr>
              <a:t>http://www.ipcc.ch/home_disclaimer.shtml</a:t>
            </a:r>
            <a:endParaRPr lang="en-IE" sz="1600" dirty="0"/>
          </a:p>
          <a:p>
            <a:r>
              <a:rPr lang="ru-RU" sz="1600" dirty="0"/>
              <a:t>КГЭ признает вклад ГТП ЦГИ МГЭИК и выражает им свою признательность</a:t>
            </a:r>
            <a:r>
              <a:rPr lang="en-US" sz="1600" dirty="0" smtClean="0"/>
              <a:t>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854" y="5316163"/>
            <a:ext cx="7212291" cy="590097"/>
          </a:xfrm>
          <a:prstGeom prst="rect">
            <a:avLst/>
          </a:prstGeom>
        </p:spPr>
      </p:pic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730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013" y="44624"/>
            <a:ext cx="9144000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altLang="ja-JP" dirty="0" smtClean="0"/>
              <a:t>2F: </a:t>
            </a:r>
            <a:r>
              <a:rPr lang="ru-RU" altLang="ja-JP" dirty="0" smtClean="0"/>
              <a:t>Выбросы фторированных</a:t>
            </a:r>
            <a:r>
              <a:rPr lang="en-US" altLang="ja-JP" dirty="0" smtClean="0"/>
              <a:t> </a:t>
            </a:r>
            <a:r>
              <a:rPr lang="ru-RU" altLang="ja-JP" dirty="0" smtClean="0"/>
              <a:t>заменителей</a:t>
            </a:r>
            <a:r>
              <a:rPr lang="en-US" altLang="ja-JP" dirty="0" smtClean="0"/>
              <a:t> </a:t>
            </a:r>
            <a:r>
              <a:rPr lang="ru-RU" altLang="ja-JP" dirty="0" smtClean="0"/>
              <a:t/>
            </a:r>
            <a:br>
              <a:rPr lang="ru-RU" altLang="ja-JP" dirty="0" smtClean="0"/>
            </a:br>
            <a:r>
              <a:rPr lang="ru-RU" altLang="ja-JP" dirty="0" smtClean="0"/>
              <a:t>озоноразрушающих веществ</a:t>
            </a:r>
            <a:endParaRPr lang="en-GB" altLang="ja-JP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469179"/>
              </p:ext>
            </p:extLst>
          </p:nvPr>
        </p:nvGraphicFramePr>
        <p:xfrm>
          <a:off x="476649" y="1642991"/>
          <a:ext cx="8271815" cy="3855386"/>
        </p:xfrm>
        <a:graphic>
          <a:graphicData uri="http://schemas.openxmlformats.org/drawingml/2006/table">
            <a:tbl>
              <a:tblPr/>
              <a:tblGrid>
                <a:gridCol w="9807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81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47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47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6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Код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Категория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HFCs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ПФУ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2F1: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Кондиционирование и охлаждение воздуха</a:t>
                      </a:r>
                      <a:endParaRPr kumimoji="1" lang="tg-Cyrl-TJ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2F1a: 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Охлаждение и стационарное кондиционирование воздуха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2F1b: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Мобильное кондиционирование воздуха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2F2: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Пенообразователи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2F3: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Противопожарная защита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2F4: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Аэрозоли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2F5: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Растворители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2F6: 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Прочее</a:t>
                      </a:r>
                      <a:endParaRPr kumimoji="1" lang="ja-JP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  <a:cs typeface="Times New Roman" pitchFamily="18" charset="0"/>
                        </a:rPr>
                        <a:t>X</a:t>
                      </a: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30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051720" y="6505575"/>
            <a:ext cx="5814343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5" y="6261099"/>
            <a:ext cx="3384376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6710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69219"/>
            <a:ext cx="8712968" cy="5055479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g-Cyrl-TJ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Приложения или Субприложения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группы текущего и ожидаемого использования заменителей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ОРВ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sz="1600" b="1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Фактические выбросы </a:t>
            </a:r>
            <a:r>
              <a:rPr lang="ru-RU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 сравнении </a:t>
            </a:r>
            <a:r>
              <a:rPr lang="ru-RU" altLang="ja-JP" sz="1600" b="1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 потенциальными </a:t>
            </a:r>
            <a:r>
              <a:rPr lang="ru-RU" altLang="ja-JP" sz="1600" b="1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выбросами</a:t>
            </a:r>
            <a:r>
              <a:rPr lang="en-US" altLang="ja-JP" sz="1600" b="1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GB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(2006 </a:t>
            </a:r>
            <a:r>
              <a:rPr lang="ru-RU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 </a:t>
            </a:r>
            <a:r>
              <a:rPr lang="ru-RU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сравнении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GB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1996</a:t>
            </a:r>
            <a:r>
              <a:rPr lang="en-GB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ja-JP" sz="1600" b="1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g-Cyrl-TJ" altLang="ja-JP" sz="1600" b="1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Мгновенные </a:t>
            </a:r>
            <a:r>
              <a:rPr lang="tg-Cyrl-TJ" altLang="ja-JP" sz="1600" b="1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</a:t>
            </a:r>
            <a:r>
              <a:rPr lang="en-US" altLang="ja-JP" sz="1600" b="1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GB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ru-RU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 </a:t>
            </a:r>
            <a:r>
              <a:rPr lang="ru-RU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течение первых двух лет</a:t>
            </a:r>
            <a:r>
              <a:rPr lang="en-GB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 </a:t>
            </a:r>
            <a:r>
              <a:rPr lang="tg-Cyrl-TJ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 </a:t>
            </a:r>
            <a:r>
              <a:rPr lang="tg-Cyrl-TJ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Отсроченные выбросы</a:t>
            </a:r>
            <a:endParaRPr lang="en-US" altLang="ja-JP" sz="1600" b="1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altLang="ja-JP" sz="16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g-Cyrl-TJ" altLang="ja-JP" sz="1600" b="1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Банк</a:t>
            </a:r>
            <a:r>
              <a:rPr lang="en-GB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–</a:t>
            </a:r>
            <a:r>
              <a:rPr lang="en-GB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веществ, содержащихся в существующем оборудовании, химических хранилищах, пенах, других продуктах, еще не выделенных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атмосферу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(+</a:t>
            </a:r>
            <a:r>
              <a:rPr lang="tg-Cyrl-TJ" sz="1600" dirty="0">
                <a:latin typeface="Arial" panose="020B0604020202020204" pitchFamily="34" charset="0"/>
                <a:cs typeface="Arial" panose="020B0604020202020204" pitchFamily="34" charset="0"/>
              </a:rPr>
              <a:t> экспорт и импорт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tg-Cyrl-TJ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Подходы</a:t>
            </a:r>
            <a:r>
              <a:rPr lang="en-GB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 </a:t>
            </a:r>
            <a:endParaRPr lang="en-GB" altLang="ja-JP" sz="16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Коэффициент </a:t>
            </a:r>
            <a:r>
              <a:rPr lang="tg-Cyrl-TJ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выбросов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GB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(a</a:t>
            </a:r>
            <a:r>
              <a:rPr lang="en-GB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 </a:t>
            </a: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 </a:t>
            </a:r>
            <a:r>
              <a:rPr lang="tg-Cyrl-TJ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массово-балансовый </a:t>
            </a: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подход</a:t>
            </a:r>
            <a:r>
              <a:rPr lang="en-GB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GB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(b)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Уровень 1 и Уровень 2</a:t>
            </a:r>
            <a:endParaRPr lang="en-GB" altLang="ja-JP" sz="16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31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4"/>
            <a:ext cx="5742335" cy="189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4624"/>
            <a:ext cx="9144000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altLang="ja-JP" dirty="0" smtClean="0"/>
              <a:t>2F: </a:t>
            </a:r>
            <a:r>
              <a:rPr lang="ru-RU" altLang="ja-JP" dirty="0" smtClean="0"/>
              <a:t>Выбросы фторированных</a:t>
            </a:r>
            <a:r>
              <a:rPr lang="en-US" altLang="ja-JP" dirty="0" smtClean="0"/>
              <a:t> </a:t>
            </a:r>
            <a:r>
              <a:rPr lang="ru-RU" altLang="ja-JP" dirty="0" smtClean="0"/>
              <a:t>заменителей</a:t>
            </a:r>
            <a:r>
              <a:rPr lang="en-US" altLang="ja-JP" dirty="0" smtClean="0"/>
              <a:t> </a:t>
            </a:r>
            <a:r>
              <a:rPr lang="ru-RU" altLang="ja-JP" dirty="0" smtClean="0"/>
              <a:t/>
            </a:r>
            <a:br>
              <a:rPr lang="ru-RU" altLang="ja-JP" dirty="0" smtClean="0"/>
            </a:br>
            <a:r>
              <a:rPr lang="ru-RU" altLang="ja-JP" dirty="0" smtClean="0"/>
              <a:t>озоноразрушающих веществ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xmlns="" val="16791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0" y="81641"/>
            <a:ext cx="9001000" cy="53904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ru-RU" altLang="ja-JP" dirty="0"/>
              <a:t>Фактические выбросы в сравнении с потенциальными выбросами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64540" y="865164"/>
            <a:ext cx="8375590" cy="53014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Руководящие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МГЭИК 2006 г. содержат методы оценки </a:t>
            </a:r>
            <a:r>
              <a:rPr lang="ru-RU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фактических выбросов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заменителей ОРВ в отличие от подхода, основанного на потенциальных выбросах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МГЭИК 1996 г.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), с учетом временного интервала между использованием заменителей ОРВ и выбросами.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r>
              <a:rPr lang="ru-RU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потенциальных выбросов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предполагает, что все выбросы от деятельности происходят в текущем году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+ импорт - экспорт - уничтожение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игнорируя тот факт, что они будут происходить в течение многих лет, поэтому оценки могут стать очень неточными</a:t>
            </a:r>
            <a:endParaRPr lang="en-GB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altLang="zh-CN" sz="1200" b="1" i="1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g-Cyrl-TJ" altLang="zh-CN" sz="1600" b="1" u="sng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Пример</a:t>
            </a:r>
            <a:r>
              <a:rPr lang="en-GB" altLang="zh-CN" sz="1600" b="1" u="sng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Бытовой холодильник не выделяет или почти не выделяет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хладагент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утечки в течение срока его службы, и большая часть его запаса не выделяется до его утилизации через много лет после производства. Даже в этом случае утилизация может не повлечь за собой значительные выбросы, если хладагент и вспенивающий агент в холодильнике будут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использованы для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переработки или уничтожения.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altLang="zh-CN" sz="1200" i="1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g-Cyrl-TJ" sz="16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tg-Cyrl-TJ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фактических выбросов </a:t>
            </a:r>
            <a:r>
              <a:rPr lang="tg-Cyrl-TJ" sz="1600" b="1" dirty="0"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точно оценить выбросы заменителей ОРВ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zh-CN" sz="16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надлежащим образом решить проблему сокращения выбросов в рамках методов борьбы с выбросами</a:t>
            </a:r>
            <a:endParaRPr lang="en-GB" altLang="zh-CN" sz="16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32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0757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12" y="409574"/>
            <a:ext cx="7869238" cy="3143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/>
              <a:t>Банк</a:t>
            </a:r>
            <a:endParaRPr lang="en-GB" dirty="0"/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400771" y="1019174"/>
            <a:ext cx="8541784" cy="4983163"/>
            <a:chOff x="520" y="834"/>
            <a:chExt cx="5332" cy="3139"/>
          </a:xfrm>
        </p:grpSpPr>
        <p:sp>
          <p:nvSpPr>
            <p:cNvPr id="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520" y="834"/>
              <a:ext cx="5181" cy="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360" y="1477"/>
              <a:ext cx="2065" cy="22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360" y="1477"/>
              <a:ext cx="2065" cy="2253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2670" y="2211"/>
              <a:ext cx="153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tg-Cyrl-TJ" altLang="ja-JP" sz="30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ＭＳ Ｐゴシック" pitchFamily="50" charset="-128"/>
                </a:rPr>
                <a:t>Банк газа в оборудивании</a:t>
              </a:r>
              <a:endParaRPr lang="en-US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ＭＳ Ｐゴシック" pitchFamily="50" charset="-128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606" y="1781"/>
              <a:ext cx="604" cy="409"/>
            </a:xfrm>
            <a:custGeom>
              <a:avLst/>
              <a:gdLst>
                <a:gd name="T0" fmla="*/ 0 w 604"/>
                <a:gd name="T1" fmla="*/ 0 h 409"/>
                <a:gd name="T2" fmla="*/ 31 w 604"/>
                <a:gd name="T3" fmla="*/ 96 h 409"/>
                <a:gd name="T4" fmla="*/ 73 w 604"/>
                <a:gd name="T5" fmla="*/ 180 h 409"/>
                <a:gd name="T6" fmla="*/ 122 w 604"/>
                <a:gd name="T7" fmla="*/ 250 h 409"/>
                <a:gd name="T8" fmla="*/ 180 w 604"/>
                <a:gd name="T9" fmla="*/ 308 h 409"/>
                <a:gd name="T10" fmla="*/ 247 w 604"/>
                <a:gd name="T11" fmla="*/ 353 h 409"/>
                <a:gd name="T12" fmla="*/ 323 w 604"/>
                <a:gd name="T13" fmla="*/ 385 h 409"/>
                <a:gd name="T14" fmla="*/ 408 w 604"/>
                <a:gd name="T15" fmla="*/ 403 h 409"/>
                <a:gd name="T16" fmla="*/ 501 w 604"/>
                <a:gd name="T17" fmla="*/ 409 h 409"/>
                <a:gd name="T18" fmla="*/ 604 w 604"/>
                <a:gd name="T19" fmla="*/ 402 h 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4"/>
                <a:gd name="T31" fmla="*/ 0 h 409"/>
                <a:gd name="T32" fmla="*/ 604 w 604"/>
                <a:gd name="T33" fmla="*/ 409 h 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4" h="409">
                  <a:moveTo>
                    <a:pt x="0" y="0"/>
                  </a:moveTo>
                  <a:lnTo>
                    <a:pt x="31" y="96"/>
                  </a:lnTo>
                  <a:lnTo>
                    <a:pt x="73" y="180"/>
                  </a:lnTo>
                  <a:lnTo>
                    <a:pt x="122" y="250"/>
                  </a:lnTo>
                  <a:lnTo>
                    <a:pt x="180" y="308"/>
                  </a:lnTo>
                  <a:lnTo>
                    <a:pt x="247" y="353"/>
                  </a:lnTo>
                  <a:lnTo>
                    <a:pt x="323" y="385"/>
                  </a:lnTo>
                  <a:lnTo>
                    <a:pt x="408" y="403"/>
                  </a:lnTo>
                  <a:lnTo>
                    <a:pt x="501" y="409"/>
                  </a:lnTo>
                  <a:lnTo>
                    <a:pt x="604" y="402"/>
                  </a:lnTo>
                </a:path>
              </a:pathLst>
            </a:custGeom>
            <a:noFill/>
            <a:ln w="85725" cap="rnd">
              <a:solidFill>
                <a:srgbClr val="F89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F89708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171" y="2101"/>
              <a:ext cx="189" cy="172"/>
            </a:xfrm>
            <a:custGeom>
              <a:avLst/>
              <a:gdLst>
                <a:gd name="T0" fmla="*/ 0 w 189"/>
                <a:gd name="T1" fmla="*/ 0 h 172"/>
                <a:gd name="T2" fmla="*/ 189 w 189"/>
                <a:gd name="T3" fmla="*/ 52 h 172"/>
                <a:gd name="T4" fmla="*/ 34 w 189"/>
                <a:gd name="T5" fmla="*/ 172 h 172"/>
                <a:gd name="T6" fmla="*/ 0 w 18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"/>
                <a:gd name="T13" fmla="*/ 0 h 172"/>
                <a:gd name="T14" fmla="*/ 189 w 18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" h="172">
                  <a:moveTo>
                    <a:pt x="0" y="0"/>
                  </a:moveTo>
                  <a:lnTo>
                    <a:pt x="189" y="52"/>
                  </a:lnTo>
                  <a:lnTo>
                    <a:pt x="34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9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F89708"/>
                </a:solidFill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059" y="1410"/>
              <a:ext cx="9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g-Cyrl-TJ" altLang="ja-JP" sz="2400" b="1" dirty="0">
                  <a:solidFill>
                    <a:srgbClr val="5492CD"/>
                  </a:solidFill>
                  <a:latin typeface="Arial Narrow" panose="020B0606020202030204" pitchFamily="34" charset="0"/>
                  <a:ea typeface="ＭＳ Ｐゴシック" pitchFamily="50" charset="-128"/>
                </a:rPr>
                <a:t>Импорт газа</a:t>
              </a: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643" y="2454"/>
              <a:ext cx="564" cy="145"/>
            </a:xfrm>
            <a:custGeom>
              <a:avLst/>
              <a:gdLst>
                <a:gd name="T0" fmla="*/ 0 w 564"/>
                <a:gd name="T1" fmla="*/ 0 h 145"/>
                <a:gd name="T2" fmla="*/ 95 w 564"/>
                <a:gd name="T3" fmla="*/ 44 h 145"/>
                <a:gd name="T4" fmla="*/ 199 w 564"/>
                <a:gd name="T5" fmla="*/ 82 h 145"/>
                <a:gd name="T6" fmla="*/ 312 w 564"/>
                <a:gd name="T7" fmla="*/ 110 h 145"/>
                <a:gd name="T8" fmla="*/ 433 w 564"/>
                <a:gd name="T9" fmla="*/ 132 h 145"/>
                <a:gd name="T10" fmla="*/ 564 w 564"/>
                <a:gd name="T11" fmla="*/ 145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4"/>
                <a:gd name="T19" fmla="*/ 0 h 145"/>
                <a:gd name="T20" fmla="*/ 564 w 564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4" h="145">
                  <a:moveTo>
                    <a:pt x="0" y="0"/>
                  </a:moveTo>
                  <a:lnTo>
                    <a:pt x="95" y="44"/>
                  </a:lnTo>
                  <a:lnTo>
                    <a:pt x="199" y="82"/>
                  </a:lnTo>
                  <a:lnTo>
                    <a:pt x="312" y="110"/>
                  </a:lnTo>
                  <a:lnTo>
                    <a:pt x="433" y="132"/>
                  </a:lnTo>
                  <a:lnTo>
                    <a:pt x="564" y="145"/>
                  </a:lnTo>
                </a:path>
              </a:pathLst>
            </a:custGeom>
            <a:solidFill>
              <a:srgbClr val="F89708"/>
            </a:solidFill>
            <a:ln w="85725" cap="rnd">
              <a:solidFill>
                <a:srgbClr val="F89708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2182" y="2511"/>
              <a:ext cx="178" cy="174"/>
            </a:xfrm>
            <a:custGeom>
              <a:avLst/>
              <a:gdLst>
                <a:gd name="T0" fmla="*/ 6 w 178"/>
                <a:gd name="T1" fmla="*/ 0 h 174"/>
                <a:gd name="T2" fmla="*/ 178 w 178"/>
                <a:gd name="T3" fmla="*/ 93 h 174"/>
                <a:gd name="T4" fmla="*/ 0 w 178"/>
                <a:gd name="T5" fmla="*/ 174 h 174"/>
                <a:gd name="T6" fmla="*/ 6 w 178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174"/>
                <a:gd name="T14" fmla="*/ 178 w 178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174">
                  <a:moveTo>
                    <a:pt x="6" y="0"/>
                  </a:moveTo>
                  <a:lnTo>
                    <a:pt x="178" y="93"/>
                  </a:lnTo>
                  <a:lnTo>
                    <a:pt x="0" y="17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89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F89708"/>
                </a:solidFill>
              </a:endParaRP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696" y="2116"/>
              <a:ext cx="9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g-Cyrl-TJ" altLang="ja-JP" sz="2400" b="1" dirty="0">
                  <a:solidFill>
                    <a:srgbClr val="5492CD"/>
                  </a:solidFill>
                  <a:latin typeface="Arial Narrow" panose="020B0606020202030204" pitchFamily="34" charset="0"/>
                  <a:ea typeface="ＭＳ Ｐゴシック" pitchFamily="50" charset="-128"/>
                </a:rPr>
                <a:t>Импорт газа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53" y="2370"/>
              <a:ext cx="13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tg-Cyrl-TJ" altLang="ja-JP" sz="2400" b="1" dirty="0">
                  <a:solidFill>
                    <a:srgbClr val="5492CD"/>
                  </a:solidFill>
                  <a:latin typeface="Arial Narrow" panose="020B0606020202030204" pitchFamily="34" charset="0"/>
                  <a:ea typeface="ＭＳ Ｐゴシック" pitchFamily="50" charset="-128"/>
                </a:rPr>
                <a:t>в оборудовании</a:t>
              </a:r>
              <a:endParaRPr lang="en-US" altLang="ja-JP" sz="2000" dirty="0">
                <a:solidFill>
                  <a:srgbClr val="5492CD"/>
                </a:solidFill>
                <a:latin typeface="Arial Narrow" panose="020B0606020202030204" pitchFamily="34" charset="0"/>
                <a:ea typeface="ＭＳ Ｐゴシック" pitchFamily="50" charset="-128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4425" y="1651"/>
              <a:ext cx="714" cy="502"/>
            </a:xfrm>
            <a:custGeom>
              <a:avLst/>
              <a:gdLst>
                <a:gd name="T0" fmla="*/ 0 w 714"/>
                <a:gd name="T1" fmla="*/ 502 h 502"/>
                <a:gd name="T2" fmla="*/ 132 w 714"/>
                <a:gd name="T3" fmla="*/ 500 h 502"/>
                <a:gd name="T4" fmla="*/ 251 w 714"/>
                <a:gd name="T5" fmla="*/ 485 h 502"/>
                <a:gd name="T6" fmla="*/ 356 w 714"/>
                <a:gd name="T7" fmla="*/ 456 h 502"/>
                <a:gd name="T8" fmla="*/ 449 w 714"/>
                <a:gd name="T9" fmla="*/ 414 h 502"/>
                <a:gd name="T10" fmla="*/ 528 w 714"/>
                <a:gd name="T11" fmla="*/ 359 h 502"/>
                <a:gd name="T12" fmla="*/ 594 w 714"/>
                <a:gd name="T13" fmla="*/ 289 h 502"/>
                <a:gd name="T14" fmla="*/ 647 w 714"/>
                <a:gd name="T15" fmla="*/ 207 h 502"/>
                <a:gd name="T16" fmla="*/ 687 w 714"/>
                <a:gd name="T17" fmla="*/ 110 h 502"/>
                <a:gd name="T18" fmla="*/ 714 w 714"/>
                <a:gd name="T19" fmla="*/ 0 h 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4"/>
                <a:gd name="T31" fmla="*/ 0 h 502"/>
                <a:gd name="T32" fmla="*/ 714 w 714"/>
                <a:gd name="T33" fmla="*/ 502 h 5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4" h="502">
                  <a:moveTo>
                    <a:pt x="0" y="502"/>
                  </a:moveTo>
                  <a:lnTo>
                    <a:pt x="132" y="500"/>
                  </a:lnTo>
                  <a:lnTo>
                    <a:pt x="251" y="485"/>
                  </a:lnTo>
                  <a:lnTo>
                    <a:pt x="356" y="456"/>
                  </a:lnTo>
                  <a:lnTo>
                    <a:pt x="449" y="414"/>
                  </a:lnTo>
                  <a:lnTo>
                    <a:pt x="528" y="359"/>
                  </a:lnTo>
                  <a:lnTo>
                    <a:pt x="594" y="289"/>
                  </a:lnTo>
                  <a:lnTo>
                    <a:pt x="647" y="207"/>
                  </a:lnTo>
                  <a:lnTo>
                    <a:pt x="687" y="110"/>
                  </a:lnTo>
                  <a:lnTo>
                    <a:pt x="714" y="0"/>
                  </a:lnTo>
                </a:path>
              </a:pathLst>
            </a:custGeom>
            <a:noFill/>
            <a:ln w="85725" cap="rnd">
              <a:solidFill>
                <a:srgbClr val="F89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5050" y="1500"/>
              <a:ext cx="174" cy="182"/>
            </a:xfrm>
            <a:custGeom>
              <a:avLst/>
              <a:gdLst>
                <a:gd name="T0" fmla="*/ 174 w 174"/>
                <a:gd name="T1" fmla="*/ 182 h 182"/>
                <a:gd name="T2" fmla="*/ 104 w 174"/>
                <a:gd name="T3" fmla="*/ 0 h 182"/>
                <a:gd name="T4" fmla="*/ 0 w 174"/>
                <a:gd name="T5" fmla="*/ 165 h 182"/>
                <a:gd name="T6" fmla="*/ 174 w 174"/>
                <a:gd name="T7" fmla="*/ 182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82"/>
                <a:gd name="T14" fmla="*/ 174 w 174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82">
                  <a:moveTo>
                    <a:pt x="174" y="182"/>
                  </a:moveTo>
                  <a:lnTo>
                    <a:pt x="104" y="0"/>
                  </a:lnTo>
                  <a:lnTo>
                    <a:pt x="0" y="165"/>
                  </a:lnTo>
                  <a:lnTo>
                    <a:pt x="174" y="182"/>
                  </a:lnTo>
                  <a:close/>
                </a:path>
              </a:pathLst>
            </a:custGeom>
            <a:solidFill>
              <a:srgbClr val="F89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4739" y="1113"/>
              <a:ext cx="11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g-Cyrl-TJ" altLang="ja-JP" sz="2400" b="1" dirty="0">
                  <a:solidFill>
                    <a:srgbClr val="5492CD"/>
                  </a:solidFill>
                  <a:latin typeface="Arial Narrow" panose="020B0606020202030204" pitchFamily="34" charset="0"/>
                  <a:ea typeface="ＭＳ Ｐゴシック" pitchFamily="50" charset="-128"/>
                </a:rPr>
                <a:t>Экспорт газов</a:t>
              </a:r>
              <a:endParaRPr lang="en-US" altLang="ja-JP" sz="2000" dirty="0">
                <a:solidFill>
                  <a:srgbClr val="5492CD"/>
                </a:solidFill>
                <a:latin typeface="Arial Narrow" panose="020B0606020202030204" pitchFamily="34" charset="0"/>
                <a:ea typeface="ＭＳ Ｐゴシック" pitchFamily="50" charset="-128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4425" y="2757"/>
              <a:ext cx="622" cy="522"/>
            </a:xfrm>
            <a:custGeom>
              <a:avLst/>
              <a:gdLst>
                <a:gd name="T0" fmla="*/ 0 w 622"/>
                <a:gd name="T1" fmla="*/ 522 h 522"/>
                <a:gd name="T2" fmla="*/ 126 w 622"/>
                <a:gd name="T3" fmla="*/ 513 h 522"/>
                <a:gd name="T4" fmla="*/ 238 w 622"/>
                <a:gd name="T5" fmla="*/ 490 h 522"/>
                <a:gd name="T6" fmla="*/ 335 w 622"/>
                <a:gd name="T7" fmla="*/ 456 h 522"/>
                <a:gd name="T8" fmla="*/ 419 w 622"/>
                <a:gd name="T9" fmla="*/ 410 h 522"/>
                <a:gd name="T10" fmla="*/ 488 w 622"/>
                <a:gd name="T11" fmla="*/ 352 h 522"/>
                <a:gd name="T12" fmla="*/ 542 w 622"/>
                <a:gd name="T13" fmla="*/ 282 h 522"/>
                <a:gd name="T14" fmla="*/ 583 w 622"/>
                <a:gd name="T15" fmla="*/ 200 h 522"/>
                <a:gd name="T16" fmla="*/ 609 w 622"/>
                <a:gd name="T17" fmla="*/ 106 h 522"/>
                <a:gd name="T18" fmla="*/ 622 w 622"/>
                <a:gd name="T19" fmla="*/ 0 h 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2"/>
                <a:gd name="T31" fmla="*/ 0 h 522"/>
                <a:gd name="T32" fmla="*/ 622 w 622"/>
                <a:gd name="T33" fmla="*/ 522 h 5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2" h="522">
                  <a:moveTo>
                    <a:pt x="0" y="522"/>
                  </a:moveTo>
                  <a:lnTo>
                    <a:pt x="126" y="513"/>
                  </a:lnTo>
                  <a:lnTo>
                    <a:pt x="238" y="490"/>
                  </a:lnTo>
                  <a:lnTo>
                    <a:pt x="335" y="456"/>
                  </a:lnTo>
                  <a:lnTo>
                    <a:pt x="419" y="410"/>
                  </a:lnTo>
                  <a:lnTo>
                    <a:pt x="488" y="352"/>
                  </a:lnTo>
                  <a:lnTo>
                    <a:pt x="542" y="282"/>
                  </a:lnTo>
                  <a:lnTo>
                    <a:pt x="583" y="200"/>
                  </a:lnTo>
                  <a:lnTo>
                    <a:pt x="609" y="106"/>
                  </a:lnTo>
                  <a:lnTo>
                    <a:pt x="622" y="0"/>
                  </a:lnTo>
                </a:path>
              </a:pathLst>
            </a:custGeom>
            <a:noFill/>
            <a:ln w="85725" cap="rnd">
              <a:solidFill>
                <a:srgbClr val="F89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4960" y="2604"/>
              <a:ext cx="175" cy="177"/>
            </a:xfrm>
            <a:custGeom>
              <a:avLst/>
              <a:gdLst>
                <a:gd name="T0" fmla="*/ 175 w 175"/>
                <a:gd name="T1" fmla="*/ 171 h 177"/>
                <a:gd name="T2" fmla="*/ 81 w 175"/>
                <a:gd name="T3" fmla="*/ 0 h 177"/>
                <a:gd name="T4" fmla="*/ 0 w 175"/>
                <a:gd name="T5" fmla="*/ 177 h 177"/>
                <a:gd name="T6" fmla="*/ 175 w 175"/>
                <a:gd name="T7" fmla="*/ 171 h 1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"/>
                <a:gd name="T13" fmla="*/ 0 h 177"/>
                <a:gd name="T14" fmla="*/ 175 w 175"/>
                <a:gd name="T15" fmla="*/ 177 h 1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" h="177">
                  <a:moveTo>
                    <a:pt x="175" y="171"/>
                  </a:moveTo>
                  <a:lnTo>
                    <a:pt x="81" y="0"/>
                  </a:lnTo>
                  <a:lnTo>
                    <a:pt x="0" y="177"/>
                  </a:lnTo>
                  <a:lnTo>
                    <a:pt x="175" y="171"/>
                  </a:lnTo>
                  <a:close/>
                </a:path>
              </a:pathLst>
            </a:custGeom>
            <a:solidFill>
              <a:srgbClr val="F89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4606" y="2162"/>
              <a:ext cx="10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g-Cyrl-TJ" altLang="ja-JP" sz="2400" b="1" dirty="0">
                  <a:solidFill>
                    <a:srgbClr val="5492CD"/>
                  </a:solidFill>
                  <a:latin typeface="Arial Narrow" panose="020B0606020202030204" pitchFamily="34" charset="0"/>
                  <a:ea typeface="ＭＳ Ｐゴシック" pitchFamily="50" charset="-128"/>
                </a:rPr>
                <a:t>Экспорт газа</a:t>
              </a:r>
              <a:endParaRPr lang="en-US" altLang="ja-JP" sz="2000" dirty="0">
                <a:solidFill>
                  <a:srgbClr val="5492CD"/>
                </a:solidFill>
                <a:latin typeface="Arial Narrow" panose="020B0606020202030204" pitchFamily="34" charset="0"/>
                <a:ea typeface="ＭＳ Ｐゴシック" pitchFamily="50" charset="-128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4510" y="2405"/>
              <a:ext cx="12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g-Cyrl-TJ" altLang="ja-JP" sz="2400" b="1" dirty="0">
                  <a:solidFill>
                    <a:srgbClr val="5492CD"/>
                  </a:solidFill>
                  <a:latin typeface="Arial Narrow" panose="020B0606020202030204" pitchFamily="34" charset="0"/>
                  <a:ea typeface="ＭＳ Ｐゴシック" pitchFamily="50" charset="-128"/>
                </a:rPr>
                <a:t>в оборудовании</a:t>
              </a:r>
              <a:endParaRPr lang="en-US" altLang="ja-JP" sz="2000" dirty="0">
                <a:solidFill>
                  <a:srgbClr val="5492CD"/>
                </a:solidFill>
                <a:latin typeface="Arial Narrow" panose="020B0606020202030204" pitchFamily="34" charset="0"/>
                <a:ea typeface="ＭＳ Ｐゴシック" pitchFamily="50" charset="-128"/>
              </a:endParaRP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786" y="3387"/>
              <a:ext cx="14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g-Cyrl-TJ" altLang="ja-JP" sz="2400" b="1" dirty="0">
                  <a:solidFill>
                    <a:srgbClr val="5492CD"/>
                  </a:solidFill>
                  <a:latin typeface="Arial Narrow" panose="020B0606020202030204" pitchFamily="34" charset="0"/>
                  <a:ea typeface="ＭＳ Ｐゴシック" pitchFamily="50" charset="-128"/>
                </a:rPr>
                <a:t>Производство газа</a:t>
              </a:r>
              <a:endParaRPr lang="en-US" altLang="ja-JP" sz="2400" dirty="0">
                <a:solidFill>
                  <a:srgbClr val="5492CD"/>
                </a:solidFill>
                <a:latin typeface="Arial Narrow" panose="020B0606020202030204" pitchFamily="34" charset="0"/>
                <a:ea typeface="ＭＳ Ｐゴシック" pitchFamily="50" charset="-128"/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3334" y="1301"/>
              <a:ext cx="59" cy="176"/>
            </a:xfrm>
            <a:custGeom>
              <a:avLst/>
              <a:gdLst>
                <a:gd name="T0" fmla="*/ 59 w 59"/>
                <a:gd name="T1" fmla="*/ 176 h 176"/>
                <a:gd name="T2" fmla="*/ 33 w 59"/>
                <a:gd name="T3" fmla="*/ 146 h 176"/>
                <a:gd name="T4" fmla="*/ 15 w 59"/>
                <a:gd name="T5" fmla="*/ 113 h 176"/>
                <a:gd name="T6" fmla="*/ 4 w 59"/>
                <a:gd name="T7" fmla="*/ 77 h 176"/>
                <a:gd name="T8" fmla="*/ 0 w 59"/>
                <a:gd name="T9" fmla="*/ 40 h 176"/>
                <a:gd name="T10" fmla="*/ 3 w 59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76"/>
                <a:gd name="T20" fmla="*/ 59 w 59"/>
                <a:gd name="T21" fmla="*/ 176 h 1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76">
                  <a:moveTo>
                    <a:pt x="59" y="176"/>
                  </a:moveTo>
                  <a:lnTo>
                    <a:pt x="33" y="146"/>
                  </a:lnTo>
                  <a:lnTo>
                    <a:pt x="15" y="113"/>
                  </a:lnTo>
                  <a:lnTo>
                    <a:pt x="4" y="77"/>
                  </a:lnTo>
                  <a:lnTo>
                    <a:pt x="0" y="40"/>
                  </a:lnTo>
                  <a:lnTo>
                    <a:pt x="3" y="0"/>
                  </a:lnTo>
                </a:path>
              </a:pathLst>
            </a:custGeom>
            <a:noFill/>
            <a:ln w="85725" cap="rnd">
              <a:solidFill>
                <a:srgbClr val="F89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3247" y="1158"/>
              <a:ext cx="163" cy="195"/>
            </a:xfrm>
            <a:custGeom>
              <a:avLst/>
              <a:gdLst>
                <a:gd name="T0" fmla="*/ 0 w 163"/>
                <a:gd name="T1" fmla="*/ 131 h 195"/>
                <a:gd name="T2" fmla="*/ 146 w 163"/>
                <a:gd name="T3" fmla="*/ 0 h 195"/>
                <a:gd name="T4" fmla="*/ 163 w 163"/>
                <a:gd name="T5" fmla="*/ 195 h 195"/>
                <a:gd name="T6" fmla="*/ 0 w 163"/>
                <a:gd name="T7" fmla="*/ 131 h 1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195"/>
                <a:gd name="T14" fmla="*/ 163 w 163"/>
                <a:gd name="T15" fmla="*/ 195 h 1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195">
                  <a:moveTo>
                    <a:pt x="0" y="131"/>
                  </a:moveTo>
                  <a:lnTo>
                    <a:pt x="146" y="0"/>
                  </a:lnTo>
                  <a:lnTo>
                    <a:pt x="163" y="19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89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3012" y="888"/>
              <a:ext cx="7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g-Cyrl-TJ" altLang="ja-JP" sz="2400" b="1" dirty="0">
                  <a:solidFill>
                    <a:srgbClr val="FF0000"/>
                  </a:solidFill>
                  <a:latin typeface="Arial Narrow" panose="020B0606020202030204" pitchFamily="34" charset="0"/>
                  <a:ea typeface="ＭＳ Ｐゴシック" pitchFamily="50" charset="-128"/>
                </a:rPr>
                <a:t>Выбросы</a:t>
              </a:r>
              <a:endParaRPr lang="en-US" altLang="ja-JP" sz="2000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pitchFamily="50" charset="-128"/>
              </a:endParaRPr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1485" y="3063"/>
              <a:ext cx="723" cy="219"/>
            </a:xfrm>
            <a:custGeom>
              <a:avLst/>
              <a:gdLst>
                <a:gd name="T0" fmla="*/ 0 w 723"/>
                <a:gd name="T1" fmla="*/ 219 h 219"/>
                <a:gd name="T2" fmla="*/ 121 w 723"/>
                <a:gd name="T3" fmla="*/ 160 h 219"/>
                <a:gd name="T4" fmla="*/ 253 w 723"/>
                <a:gd name="T5" fmla="*/ 109 h 219"/>
                <a:gd name="T6" fmla="*/ 398 w 723"/>
                <a:gd name="T7" fmla="*/ 65 h 219"/>
                <a:gd name="T8" fmla="*/ 554 w 723"/>
                <a:gd name="T9" fmla="*/ 29 h 219"/>
                <a:gd name="T10" fmla="*/ 723 w 723"/>
                <a:gd name="T11" fmla="*/ 0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3"/>
                <a:gd name="T19" fmla="*/ 0 h 219"/>
                <a:gd name="T20" fmla="*/ 723 w 723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3" h="219">
                  <a:moveTo>
                    <a:pt x="0" y="219"/>
                  </a:moveTo>
                  <a:lnTo>
                    <a:pt x="121" y="160"/>
                  </a:lnTo>
                  <a:lnTo>
                    <a:pt x="253" y="109"/>
                  </a:lnTo>
                  <a:lnTo>
                    <a:pt x="398" y="65"/>
                  </a:lnTo>
                  <a:lnTo>
                    <a:pt x="554" y="29"/>
                  </a:lnTo>
                  <a:lnTo>
                    <a:pt x="723" y="0"/>
                  </a:lnTo>
                </a:path>
              </a:pathLst>
            </a:custGeom>
            <a:noFill/>
            <a:ln w="85725" cap="rnd">
              <a:solidFill>
                <a:srgbClr val="F897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176" y="2979"/>
              <a:ext cx="184" cy="174"/>
            </a:xfrm>
            <a:custGeom>
              <a:avLst/>
              <a:gdLst>
                <a:gd name="T0" fmla="*/ 20 w 184"/>
                <a:gd name="T1" fmla="*/ 174 h 174"/>
                <a:gd name="T2" fmla="*/ 184 w 184"/>
                <a:gd name="T3" fmla="*/ 66 h 174"/>
                <a:gd name="T4" fmla="*/ 0 w 184"/>
                <a:gd name="T5" fmla="*/ 0 h 174"/>
                <a:gd name="T6" fmla="*/ 20 w 184"/>
                <a:gd name="T7" fmla="*/ 174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74"/>
                <a:gd name="T14" fmla="*/ 184 w 184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74">
                  <a:moveTo>
                    <a:pt x="20" y="174"/>
                  </a:moveTo>
                  <a:lnTo>
                    <a:pt x="184" y="66"/>
                  </a:lnTo>
                  <a:lnTo>
                    <a:pt x="0" y="0"/>
                  </a:lnTo>
                  <a:lnTo>
                    <a:pt x="20" y="174"/>
                  </a:lnTo>
                  <a:close/>
                </a:path>
              </a:pathLst>
            </a:custGeom>
            <a:solidFill>
              <a:srgbClr val="F897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33</a:t>
            </a:fld>
            <a:endParaRPr lang="en-US" dirty="0"/>
          </a:p>
        </p:txBody>
      </p:sp>
      <p:sp>
        <p:nvSpPr>
          <p:cNvPr id="35" name="Rectangle 36"/>
          <p:cNvSpPr txBox="1">
            <a:spLocks noChangeArrowheads="1"/>
          </p:cNvSpPr>
          <p:nvPr/>
        </p:nvSpPr>
        <p:spPr>
          <a:xfrm>
            <a:off x="2199800" y="6505575"/>
            <a:ext cx="5666263" cy="100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36" name="Rectangle 37"/>
          <p:cNvSpPr txBox="1">
            <a:spLocks noChangeArrowheads="1"/>
          </p:cNvSpPr>
          <p:nvPr/>
        </p:nvSpPr>
        <p:spPr>
          <a:xfrm>
            <a:off x="2931907" y="6261100"/>
            <a:ext cx="3440293" cy="204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2423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4157092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/>
              <a:t>Банк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75000"/>
            <a:ext cx="8496944" cy="489654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Если имеют место отсроченные выбросы, то накопленная разница между количеством веществ, потреблённых в приложении или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субприложении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и количеством веществ, которые уже выделились в атмосферу, называется </a:t>
            </a:r>
            <a:r>
              <a:rPr lang="ru-RU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банком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кондиционирование воздуха и охлаждение, противопожарная защита, пены с закрытыми порами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g-Cyrl-TJ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Пенообразующее вещество 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вспениватель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 сохраняется в продуктах, которые уже захоронены, и оно продолжает быть частью банка, поскольку это химическое вещество было потреблено, но ещё не выделилось в атмосферу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размера банка приложения обычно проводится путём оценки исторического потребления химического вещества или с помощью подходящего коэффициента выбросов. Иногда можно оценить размер банка на основании детализованной информации о текущем запасе оборудования или продуктов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g-Cyrl-TJ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Мобильное кондиционирование воздуха, где автомобильная статистика может дать информацию о количестве автомашин по типу, возрасту и даже по наличию кондиционеров. Зная средний заряд, можно оценить банк без детального знания исторического потребления химических веществ, хотя этот способ, как правило, используется для перекрёстной проверки.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34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4"/>
            <a:ext cx="5742335" cy="352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100"/>
            <a:ext cx="3736950" cy="192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1348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781" y="-24982"/>
            <a:ext cx="7918450" cy="1008062"/>
          </a:xfrm>
        </p:spPr>
        <p:txBody>
          <a:bodyPr/>
          <a:lstStyle/>
          <a:p>
            <a:r>
              <a:rPr lang="ru-RU" sz="1200" i="1" dirty="0" smtClean="0">
                <a:solidFill>
                  <a:srgbClr val="5492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u-RU" sz="1200" i="1" u="sng" dirty="0" smtClean="0">
                <a:solidFill>
                  <a:srgbClr val="F897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Эффективная практика </a:t>
            </a:r>
            <a:r>
              <a:rPr lang="ru-RU" sz="1200" i="1" dirty="0">
                <a:solidFill>
                  <a:srgbClr val="5492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в рассмотрении количества и значимости субприложений, доступности данных и моделей выбросов ... для точных оценок выбросов составители инвентаризации, скорее всего, предпочтут оценивать выбросы для каждого субприложения в отдельности ... (Уровень 2 )</a:t>
            </a:r>
            <a:endParaRPr lang="en-GB" sz="1200" i="1" dirty="0">
              <a:solidFill>
                <a:srgbClr val="5492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29671"/>
            <a:ext cx="7295117" cy="5184837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251520" y="47287"/>
            <a:ext cx="770261" cy="72425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35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907704" y="6505574"/>
            <a:ext cx="5958359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115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1848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770" y="332657"/>
            <a:ext cx="8667750" cy="43204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2F: </a:t>
            </a:r>
            <a:r>
              <a:rPr lang="tg-Cyrl-TJ" altLang="ja-JP" dirty="0"/>
              <a:t>Субприложения</a:t>
            </a:r>
            <a:endParaRPr lang="en-GB" altLang="ja-JP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5162389"/>
              </p:ext>
            </p:extLst>
          </p:nvPr>
        </p:nvGraphicFramePr>
        <p:xfrm>
          <a:off x="0" y="1067338"/>
          <a:ext cx="9125194" cy="4774169"/>
        </p:xfrm>
        <a:graphic>
          <a:graphicData uri="http://schemas.openxmlformats.org/presentationml/2006/ole">
            <p:oleObj spid="_x0000_s1074" name="Document" r:id="rId3" imgW="8549279" imgH="4429545" progId="Word.Documen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36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4"/>
            <a:ext cx="5742335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630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972550" cy="7920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2F: </a:t>
            </a:r>
            <a:r>
              <a:rPr lang="tg-Cyrl-TJ" dirty="0"/>
              <a:t>Химические вещества и смеси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4451667"/>
              </p:ext>
            </p:extLst>
          </p:nvPr>
        </p:nvGraphicFramePr>
        <p:xfrm>
          <a:off x="228600" y="1428750"/>
          <a:ext cx="9715500" cy="4305300"/>
        </p:xfrm>
        <a:graphic>
          <a:graphicData uri="http://schemas.openxmlformats.org/presentationml/2006/ole">
            <p:oleObj spid="_x0000_s2099" name="Document" r:id="rId3" imgW="8549279" imgH="3819683" progId="Word.Documen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37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1763689" y="6505575"/>
            <a:ext cx="5580620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8498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216" y="62143"/>
            <a:ext cx="2496968" cy="91858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2F: </a:t>
            </a:r>
            <a:r>
              <a:rPr lang="tg-Cyrl-TJ" dirty="0"/>
              <a:t>Смеси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38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3846"/>
            <a:ext cx="4896544" cy="63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7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37" y="1412776"/>
            <a:ext cx="8756451" cy="3727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85" y="188641"/>
            <a:ext cx="9605639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2F: </a:t>
            </a:r>
            <a:r>
              <a:rPr lang="tg-Cyrl-TJ" altLang="ja-JP" dirty="0"/>
              <a:t>Уровни/Подходы и Данные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39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718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6912768" cy="816283"/>
          </a:xfrm>
        </p:spPr>
        <p:txBody>
          <a:bodyPr/>
          <a:lstStyle/>
          <a:p>
            <a:pPr>
              <a:defRPr/>
            </a:pPr>
            <a:r>
              <a:rPr lang="tg-Cyrl-TJ" altLang="ja-JP" dirty="0">
                <a:ea typeface="ＭＳ Ｐゴシック" pitchFamily="50" charset="-128"/>
              </a:rPr>
              <a:t>Содержание презентации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4719"/>
            <a:ext cx="8496944" cy="5291554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ru-RU" altLang="ja-JP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Важность </a:t>
            </a:r>
            <a:r>
              <a:rPr lang="ru-RU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ППИП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ru-RU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Что представляет собой сектор ППИП?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ru-RU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Категории ППИП</a:t>
            </a:r>
            <a:r>
              <a:rPr lang="en-US" altLang="ja-JP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600"/>
              </a:spcBef>
              <a:buNone/>
              <a:defRPr/>
            </a:pP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2A: </a:t>
            </a:r>
            <a:r>
              <a:rPr lang="ru-RU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Выбросы от производства минеральных материалов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600"/>
              </a:spcBef>
              <a:buNone/>
              <a:defRPr/>
            </a:pP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2B: </a:t>
            </a:r>
            <a:r>
              <a:rPr lang="tg-Cyrl-TJ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Выбросы химической промышленности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600"/>
              </a:spcBef>
              <a:buNone/>
              <a:defRPr/>
            </a:pP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2C: </a:t>
            </a:r>
            <a:r>
              <a:rPr lang="tg-Cyrl-TJ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Выбросы металлургической промышленности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600"/>
              </a:spcBef>
              <a:buNone/>
              <a:defRPr/>
            </a:pP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2D: </a:t>
            </a:r>
            <a:r>
              <a:rPr lang="ru-RU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растворителей и неэнергетических продуктов из топлива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600"/>
              </a:spcBef>
              <a:buNone/>
              <a:defRPr/>
            </a:pP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2E: </a:t>
            </a:r>
            <a:r>
              <a:rPr lang="tg-Cyrl-TJ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Выбросы электронной промышленности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600"/>
              </a:spcBef>
              <a:buNone/>
              <a:defRPr/>
            </a:pP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2F: </a:t>
            </a:r>
            <a:r>
              <a:rPr lang="ru-RU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Выбросы фторированных заменителей озоноразрушающих веществ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600"/>
              </a:spcBef>
              <a:buNone/>
              <a:defRPr/>
            </a:pP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2G: </a:t>
            </a:r>
            <a:r>
              <a:rPr lang="ru-RU" altLang="ja-JP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и использование других продуктов </a:t>
            </a:r>
            <a:r>
              <a:rPr lang="en-US" altLang="ja-JP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Электрическое уравнение, Военные приборы, Медицинские </a:t>
            </a:r>
            <a:r>
              <a:rPr lang="ru-RU" altLang="ja-JP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приборы</a:t>
            </a:r>
            <a:r>
              <a:rPr lang="en-US" altLang="ja-JP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ja-JP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g-Cyrl-TJ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Данные о деятельности ППИП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g-Cyrl-TJ" altLang="ja-JP" sz="17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40000"/>
              </a:spcBef>
              <a:buNone/>
              <a:defRPr/>
            </a:pPr>
            <a:endParaRPr lang="en-US" altLang="ja-JP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36690"/>
            <a:ext cx="6094909" cy="2115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6" y="6237312"/>
            <a:ext cx="4248472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0715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650" y="1268760"/>
            <a:ext cx="7851790" cy="4525963"/>
          </a:xfrm>
        </p:spPr>
        <p:txBody>
          <a:bodyPr/>
          <a:lstStyle/>
          <a:p>
            <a:pPr marL="0" indent="0">
              <a:buNone/>
            </a:pPr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Для мгновенных </a:t>
            </a:r>
            <a:r>
              <a:rPr lang="tg-Cyrl-TJ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(solvents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aerosols):</a:t>
            </a:r>
          </a:p>
          <a:p>
            <a:pPr marL="0" indent="0"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g-Cyrl-TJ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</a:t>
            </a:r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tg-Cyrl-TJ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осы </a:t>
            </a:r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 КВ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+ S</a:t>
            </a:r>
            <a:r>
              <a:rPr lang="en-GB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t-1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*(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 КВ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продаж химических веществ в текущем и предыдущем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t-1</a:t>
            </a:r>
          </a:p>
          <a:p>
            <a:pPr marL="400050" lvl="1" indent="0">
              <a:buNone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tg-Cyrl-TJ" b="1" i="1" dirty="0">
                <a:latin typeface="Arial" panose="020B0604020202020204" pitchFamily="34" charset="0"/>
                <a:cs typeface="Arial" panose="020B0604020202020204" pitchFamily="34" charset="0"/>
              </a:rPr>
              <a:t>КВ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двух лет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tg-Cyrl-TJ" i="1" dirty="0">
                <a:latin typeface="Arial" panose="020B0604020202020204" pitchFamily="34" charset="0"/>
                <a:cs typeface="Arial" panose="020B0604020202020204" pitchFamily="34" charset="0"/>
              </a:rPr>
              <a:t>КВ по умолчанию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0.5/0.5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0650" y="1692158"/>
            <a:ext cx="4604594" cy="805649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5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5" y="99427"/>
            <a:ext cx="8732853" cy="10080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2F4 / 2F5:     </a:t>
            </a:r>
            <a:r>
              <a:rPr lang="tg-Cyrl-TJ" dirty="0"/>
              <a:t>Аэрозоли</a:t>
            </a:r>
            <a:r>
              <a:rPr lang="en-GB" dirty="0" smtClean="0"/>
              <a:t>/ </a:t>
            </a:r>
            <a:r>
              <a:rPr lang="tg-Cyrl-TJ" dirty="0"/>
              <a:t>Растворители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40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262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3"/>
            <a:ext cx="8748464" cy="532559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tg-Cyrl-TJ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Пены с открытыми </a:t>
            </a:r>
            <a:r>
              <a:rPr lang="tg-Cyrl-TJ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порами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g-Cyrl-TJ" sz="1600" i="1" dirty="0">
                <a:latin typeface="Arial" panose="020B0604020202020204" pitchFamily="34" charset="0"/>
                <a:cs typeface="Arial" panose="020B0604020202020204" pitchFamily="34" charset="0"/>
              </a:rPr>
              <a:t>Многвенный выброс </a:t>
            </a:r>
            <a:r>
              <a:rPr lang="tg-Cyrl-TJ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g-Cyrl-TJ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Выбросы </a:t>
            </a:r>
            <a:r>
              <a:rPr lang="tg-Cyrl-TJ" sz="1600" b="1" dirty="0">
                <a:latin typeface="Arial" panose="020B0604020202020204" pitchFamily="34" charset="0"/>
                <a:cs typeface="Arial" panose="020B0604020202020204" pitchFamily="34" charset="0"/>
              </a:rPr>
              <a:t>ПГ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ГФУ, использованного при производстве </a:t>
            </a:r>
            <a:r>
              <a:rPr lang="tg-Cyrl-TJ" sz="1600" dirty="0"/>
              <a:t>новых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году t, тонны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tg-Cyrl-TJ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Пены с закрытыми порами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g-Cyrl-TJ" sz="1600" i="1" dirty="0">
                <a:latin typeface="Arial" panose="020B0604020202020204" pitchFamily="34" charset="0"/>
                <a:cs typeface="Arial" panose="020B0604020202020204" pitchFamily="34" charset="0"/>
              </a:rPr>
              <a:t>Отсроченный выброс ПГ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g-Cyrl-TJ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Выбросы </a:t>
            </a:r>
            <a:r>
              <a:rPr lang="tg-Cyrl-TJ" sz="1600" b="1" dirty="0">
                <a:latin typeface="Arial" panose="020B0604020202020204" pitchFamily="34" charset="0"/>
                <a:cs typeface="Arial" panose="020B0604020202020204" pitchFamily="34" charset="0"/>
              </a:rPr>
              <a:t>ПГ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*EF</a:t>
            </a:r>
            <a:r>
              <a:rPr lang="en-GB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FYL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Bankt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*EF</a:t>
            </a:r>
            <a:r>
              <a:rPr lang="en-GB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DLt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RDt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Mt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ГФУ, использованного при производстве ПЗП в году t, тонны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GB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FYL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/>
              <a:t>коэффициент выбросов для потерь в первом году, дробь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Bankt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заряд ГФУ, введенный в пены с закрытыми порами, выпущенные между годом t и t-n, тонны;</a:t>
            </a:r>
            <a:endParaRPr lang="en-GB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EFAL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/>
              <a:t>коэффициент годовых выбросов в результате потери, </a:t>
            </a:r>
            <a:r>
              <a:rPr lang="ru-RU" sz="1400" dirty="0" smtClean="0"/>
              <a:t>дробь</a:t>
            </a:r>
            <a:endParaRPr lang="en-GB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потери химического вещества в конце срока службы</a:t>
            </a:r>
            <a:endParaRPr lang="en-GB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выбросы ГФУ, предотвращенные путем извлечения или разрушения пен и их вспенивателей в году t, тонны;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3990" y="2912289"/>
            <a:ext cx="6262266" cy="559293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5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439898" y="1315439"/>
            <a:ext cx="3554997" cy="441665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5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90" y="117129"/>
            <a:ext cx="7918450" cy="8217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2F2: </a:t>
            </a:r>
            <a:r>
              <a:rPr lang="tg-Cyrl-TJ" dirty="0"/>
              <a:t>Пенообразователи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41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1708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968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72" y="57258"/>
            <a:ext cx="8386624" cy="9234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2F2: </a:t>
            </a:r>
            <a:r>
              <a:rPr lang="tg-Cyrl-TJ" dirty="0" smtClean="0"/>
              <a:t>ПЗП</a:t>
            </a:r>
            <a:r>
              <a:rPr lang="en-GB" dirty="0" smtClean="0"/>
              <a:t>: </a:t>
            </a:r>
            <a:r>
              <a:rPr lang="tg-Cyrl-TJ" dirty="0"/>
              <a:t>Коэффициенты выбросов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42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051720" y="6505574"/>
            <a:ext cx="5814343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56664"/>
            <a:ext cx="6779492" cy="55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6" y="1129198"/>
            <a:ext cx="8467288" cy="4951521"/>
          </a:xfrm>
        </p:spPr>
        <p:txBody>
          <a:bodyPr/>
          <a:lstStyle/>
          <a:p>
            <a:pPr marL="0" indent="0">
              <a:buNone/>
            </a:pPr>
            <a:r>
              <a:rPr lang="tg-Cyrl-TJ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2b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g-Cyrl-TJ" sz="1400" i="1" dirty="0">
                <a:latin typeface="Arial" panose="020B0604020202020204" pitchFamily="34" charset="0"/>
                <a:cs typeface="Arial" panose="020B0604020202020204" pitchFamily="34" charset="0"/>
              </a:rPr>
              <a:t>Массово-балансовый подход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g-Cyrl-TJ" sz="1200" dirty="0" smtClean="0"/>
              <a:t>Выбросы</a:t>
            </a:r>
            <a:r>
              <a:rPr lang="en-US" sz="1200" dirty="0" smtClean="0"/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g-Cyrl-TJ" sz="1200" dirty="0"/>
              <a:t>Годовые продажи </a:t>
            </a:r>
            <a:r>
              <a:rPr lang="tg-Cyrl-TJ" sz="1200" dirty="0" smtClean="0"/>
              <a:t>хладагента</a:t>
            </a:r>
            <a:r>
              <a:rPr lang="en-US" sz="1200" dirty="0" smtClean="0"/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tg-Cyrl-TJ" sz="1200" dirty="0"/>
              <a:t>Суммарный заряд нового оборудования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+ </a:t>
            </a:r>
            <a:r>
              <a:rPr lang="ru-RU" sz="1200" dirty="0"/>
              <a:t>Первоначальный суммарный заряд </a:t>
            </a:r>
            <a:r>
              <a:rPr lang="ru-RU" sz="1200" dirty="0" smtClean="0"/>
              <a:t>списываемого оборудования</a:t>
            </a:r>
            <a:r>
              <a:rPr lang="en-US" sz="1200" dirty="0" smtClean="0"/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g-Cyrl-TJ" sz="1200" dirty="0"/>
              <a:t>Целенаправленно разрушенное </a:t>
            </a:r>
            <a:r>
              <a:rPr lang="tg-Cyrl-TJ" sz="1200" dirty="0" smtClean="0"/>
              <a:t>количество</a:t>
            </a:r>
            <a:endParaRPr lang="en-US" sz="1200" dirty="0" smtClean="0"/>
          </a:p>
          <a:p>
            <a:pPr marL="0" indent="0">
              <a:buNone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При оценке ежегодных продаж нового хладагента, суммарного заряда нового оборудования и первоначальной суммарного заряда  списываемого оборудования, составители инвентаризации должны учитывать импорт и экспорт как химикатов, так и оборудования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g-Cyrl-TJ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g-Cyrl-TJ" sz="1400" i="1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выбросов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tg-Cyrl-TJ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E</a:t>
            </a:r>
            <a:r>
              <a:rPr lang="tg-Cyrl-TJ" sz="1400" dirty="0"/>
              <a:t>контейнеры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g-Cyrl-TJ" sz="1400" dirty="0"/>
              <a:t>заряд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tg-Cyrl-TJ" sz="1400" dirty="0"/>
              <a:t>срок службы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g-Cyrl-TJ" sz="1400" dirty="0"/>
              <a:t>конец срока службы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g-Cyrl-TJ" sz="1400" dirty="0"/>
              <a:t>контейнеры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RM* c/100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g-Cyrl-TJ" sz="1400" dirty="0"/>
              <a:t>заряд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= M * k/100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g-Cyrl-TJ" sz="1400" dirty="0"/>
              <a:t>срок службы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= B *x/100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g-Cyrl-TJ" sz="1400" dirty="0"/>
              <a:t>конец срока </a:t>
            </a:r>
            <a:r>
              <a:rPr lang="tg-Cyrl-TJ" sz="1400" dirty="0" smtClean="0"/>
              <a:t>службы</a:t>
            </a:r>
            <a:r>
              <a:rPr lang="en-US" sz="1400" dirty="0" smtClean="0"/>
              <a:t>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 * p/100 * (1- n/100)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7086" y="1718698"/>
            <a:ext cx="8251378" cy="781234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5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115616" y="4198967"/>
            <a:ext cx="6552727" cy="342894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solidFill>
              <a:srgbClr val="5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0" y="81440"/>
            <a:ext cx="9077299" cy="82768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2F1:  </a:t>
            </a:r>
            <a:r>
              <a:rPr lang="tg-Cyrl-TJ" sz="2400" dirty="0"/>
              <a:t>КОНДИЦИОНИРОВАНИЕ ВОЗДУХА И ОХЛАЖДЕНИЕ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5480" y="4651899"/>
            <a:ext cx="261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5492CD"/>
                </a:solidFill>
                <a:latin typeface="Arial Narrow" panose="020B0606020202030204" pitchFamily="34" charset="0"/>
              </a:rPr>
              <a:t>EFs: c, k, x, p, n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43</a:t>
            </a:fld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123728" y="6505574"/>
            <a:ext cx="5742335" cy="1803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2282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7631"/>
            <a:ext cx="4968552" cy="5727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7" y="126734"/>
            <a:ext cx="8824403" cy="49395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dirty="0"/>
              <a:t>2F1: </a:t>
            </a:r>
            <a:r>
              <a:rPr lang="tg-Cyrl-TJ" dirty="0" smtClean="0"/>
              <a:t>Кондиционирование воздуха и охлаждение </a:t>
            </a:r>
            <a:r>
              <a:rPr lang="en-GB" dirty="0" smtClean="0"/>
              <a:t>: </a:t>
            </a:r>
            <a:r>
              <a:rPr lang="tg-Cyrl-TJ" dirty="0"/>
              <a:t>Коэффициенты выбросов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8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0"/>
            <a:ext cx="8707437" cy="270603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tg-Cyrl-TJ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Нужна помощь</a:t>
            </a:r>
            <a:r>
              <a:rPr lang="en-GB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?</a:t>
            </a:r>
            <a:br>
              <a:rPr lang="en-GB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</a:br>
            <a:r>
              <a:rPr lang="en-GB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                            </a:t>
            </a:r>
            <a:r>
              <a:rPr lang="tg-Cyrl-TJ" altLang="ja-JP" sz="3200" dirty="0" smtClean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Без </a:t>
            </a:r>
            <a:r>
              <a:rPr lang="tg-Cyrl-TJ" altLang="ja-JP" sz="3200" dirty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паники</a:t>
            </a:r>
            <a:r>
              <a:rPr lang="en-GB" altLang="ja-JP" sz="3200" dirty="0" smtClean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!</a:t>
            </a:r>
            <a:r>
              <a:rPr lang="en-GB" altLang="ja-JP" sz="3200" dirty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/>
            </a:r>
            <a:br>
              <a:rPr lang="en-GB" altLang="ja-JP" sz="3200" dirty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</a:br>
            <a:r>
              <a:rPr lang="en-GB" altLang="ja-JP" sz="3200" dirty="0">
                <a:solidFill>
                  <a:srgbClr val="F89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 </a:t>
            </a:r>
            <a:r>
              <a:rPr lang="en-GB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                                      </a:t>
            </a:r>
            <a:r>
              <a:rPr lang="tg-Cyrl-TJ" altLang="ja-JP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Программное </a:t>
            </a:r>
            <a:r>
              <a:rPr lang="en-US" altLang="ja-JP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			                              </a:t>
            </a:r>
            <a:r>
              <a:rPr lang="tg-Cyrl-TJ" altLang="ja-JP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обеспечение </a:t>
            </a:r>
            <a:r>
              <a:rPr lang="tg-Cyrl-TJ" altLang="ja-JP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МГЭИК</a:t>
            </a:r>
            <a:r>
              <a:rPr lang="en-GB" altLang="ja-JP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/>
            </a:r>
            <a:br>
              <a:rPr lang="en-GB" altLang="ja-JP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</a:br>
            <a:r>
              <a:rPr lang="en-GB" altLang="ja-JP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 </a:t>
            </a:r>
            <a:r>
              <a:rPr lang="en-GB" altLang="ja-JP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                                         </a:t>
            </a:r>
            <a:r>
              <a:rPr lang="tg-Cyrl-TJ" altLang="ja-JP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спешит </a:t>
            </a:r>
            <a:r>
              <a:rPr lang="tg-Cyrl-TJ" altLang="ja-JP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на помощь</a:t>
            </a:r>
            <a:r>
              <a:rPr lang="en-GB" altLang="ja-JP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rPr>
              <a:t>!</a:t>
            </a:r>
            <a:endParaRPr lang="en-GB" altLang="ja-JP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585930" y="2755376"/>
            <a:ext cx="8162534" cy="3456384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Программное обеспечение МГЭИК для инвентаризации позволяет оценивать фактические выбросы, даже если у вас нет исторических данных</a:t>
            </a:r>
            <a:r>
              <a:rPr lang="ru-RU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.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(!) </a:t>
            </a: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Но вам нужно иметь следующие </a:t>
            </a:r>
            <a:r>
              <a:rPr lang="ru-RU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данные</a:t>
            </a:r>
            <a:r>
              <a:rPr lang="en-US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 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Год внедрения химического вещества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Отечественное производство химических веществ в текущем году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Импорт химических веществ в текущем году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Экспорт химических веществ в текущем году</a:t>
            </a:r>
          </a:p>
          <a:p>
            <a:pPr marL="742950" lvl="1" indent="-285750">
              <a:spcBef>
                <a:spcPct val="20000"/>
              </a:spcBef>
              <a:buFont typeface="+mj-lt"/>
              <a:buChar char="–"/>
              <a:defRPr/>
            </a:pPr>
            <a:r>
              <a:rPr lang="ru-RU" altLang="ja-JP" dirty="0">
                <a:ea typeface="MS PGothic" pitchFamily="50" charset="-128"/>
              </a:rPr>
              <a:t>Темпы роста продаж оборудования, в котором </a:t>
            </a:r>
            <a:r>
              <a:rPr lang="ru-RU" altLang="ja-JP" dirty="0" smtClean="0">
                <a:ea typeface="MS PGothic" pitchFamily="50" charset="-128"/>
              </a:rPr>
              <a:t>используются </a:t>
            </a:r>
            <a:r>
              <a:rPr lang="ru-RU" altLang="ja-JP" dirty="0">
                <a:ea typeface="MS PGothic" pitchFamily="50" charset="-128"/>
              </a:rPr>
              <a:t>химические вещества</a:t>
            </a:r>
            <a:endParaRPr lang="en-US" altLang="ja-JP" dirty="0">
              <a:ea typeface="MS PGothic" pitchFamily="50" charset="-128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7690171" y="115562"/>
            <a:ext cx="770261" cy="72425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45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833751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541" y="188640"/>
            <a:ext cx="5419309" cy="3363411"/>
          </a:xfrm>
        </p:spPr>
        <p:txBody>
          <a:bodyPr/>
          <a:lstStyle/>
          <a:p>
            <a:pPr marL="0" indent="0">
              <a:buNone/>
            </a:pPr>
            <a:r>
              <a:rPr lang="tg-Cyrl-TJ" sz="1600" b="1" u="sng" kern="1200" dirty="0">
                <a:solidFill>
                  <a:srgbClr val="5492CD"/>
                </a:solidFill>
                <a:latin typeface="Arial Narrow" panose="020B0606020202030204" pitchFamily="34" charset="0"/>
              </a:rPr>
              <a:t>Пример </a:t>
            </a:r>
            <a:r>
              <a:rPr lang="en-US" sz="1600" b="1" u="sng" kern="1200" dirty="0" smtClean="0">
                <a:solidFill>
                  <a:srgbClr val="5492CD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u="sng" kern="1200" dirty="0" smtClean="0">
                <a:solidFill>
                  <a:srgbClr val="5492CD"/>
                </a:solidFill>
                <a:latin typeface="Arial Narrow" panose="020B0606020202030204" pitchFamily="34" charset="0"/>
              </a:rPr>
              <a:t>1</a:t>
            </a:r>
            <a:r>
              <a:rPr lang="en-GB" sz="1600" b="1" u="sng" kern="1200" dirty="0">
                <a:solidFill>
                  <a:srgbClr val="5492CD"/>
                </a:solidFill>
                <a:latin typeface="Arial Narrow" panose="020B060602020203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стране X производство конкретного хладагента (ГФУ-143a) составляет 800 тонн с дополнительными 200 тоннами, которые поступают с импортном оборудованием, и общий объем потребления в 2005 году составил 1 000 тонн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Исходя из структуры потребления и знаний о годе внедрения хладагента (1998), можно оценить, что выбросы составят 461 тонну, при условии развития банков в течение предыдущих семи лет.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Банк в 2005 году оценивается в объеме 3 071 тонн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4" y="280569"/>
            <a:ext cx="2988073" cy="3641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07031"/>
            <a:ext cx="9023398" cy="217538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11960" y="5979297"/>
            <a:ext cx="4743629" cy="250954"/>
          </a:xfrm>
          <a:prstGeom prst="roundRect">
            <a:avLst/>
          </a:prstGeom>
          <a:noFill/>
          <a:ln>
            <a:solidFill>
              <a:srgbClr val="F89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46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23728" y="6583209"/>
            <a:ext cx="5742335" cy="56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006541" y="6338733"/>
            <a:ext cx="3365659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4490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74914"/>
            <a:ext cx="3316272" cy="28052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54679"/>
            <a:ext cx="8482107" cy="1196752"/>
          </a:xfrm>
        </p:spPr>
        <p:txBody>
          <a:bodyPr/>
          <a:lstStyle/>
          <a:p>
            <a:pPr marL="0" indent="0">
              <a:buNone/>
            </a:pPr>
            <a:r>
              <a:rPr lang="tg-Cyrl-TJ" sz="1600" b="1" u="sng" kern="1200" dirty="0" smtClean="0">
                <a:solidFill>
                  <a:srgbClr val="5492CD"/>
                </a:solidFill>
                <a:latin typeface="Arial Narrow" panose="020B0606020202030204" pitchFamily="34" charset="0"/>
              </a:rPr>
              <a:t>Пример</a:t>
            </a:r>
            <a:r>
              <a:rPr lang="en-US" sz="1600" b="1" u="sng" kern="1200" dirty="0" smtClean="0">
                <a:solidFill>
                  <a:srgbClr val="5492CD"/>
                </a:solidFill>
                <a:latin typeface="Arial Narrow" panose="020B0606020202030204" pitchFamily="34" charset="0"/>
              </a:rPr>
              <a:t> </a:t>
            </a:r>
            <a:r>
              <a:rPr lang="en-GB" sz="1600" b="1" u="sng" kern="1200" dirty="0" smtClean="0">
                <a:solidFill>
                  <a:srgbClr val="5492CD"/>
                </a:solidFill>
                <a:latin typeface="Arial Narrow" panose="020B0606020202030204" pitchFamily="34" charset="0"/>
              </a:rPr>
              <a:t>2</a:t>
            </a:r>
            <a:r>
              <a:rPr lang="en-GB" sz="1600" b="1" u="sng" kern="1200" dirty="0">
                <a:solidFill>
                  <a:srgbClr val="5492CD"/>
                </a:solidFill>
                <a:latin typeface="Arial Narrow" panose="020B060602020203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Страна Х импортировала только хладагент ГФУ-134а в 1997-2003 годах (производства и экспорта нет). Исходя из структуры потребления, можно оценить, что в 2013 году не было выбросов ПГ с учетом развития банка и выбросов от списанного оборудования.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377" y="1367384"/>
            <a:ext cx="4183633" cy="2812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187" y="4196092"/>
            <a:ext cx="8910803" cy="2181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1962" y="6381328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47</a:t>
            </a:fld>
            <a:endParaRPr lang="en-US" dirty="0"/>
          </a:p>
        </p:txBody>
      </p:sp>
      <p:sp>
        <p:nvSpPr>
          <p:cNvPr id="10" name="Rectangle 36"/>
          <p:cNvSpPr txBox="1">
            <a:spLocks noChangeArrowheads="1"/>
          </p:cNvSpPr>
          <p:nvPr/>
        </p:nvSpPr>
        <p:spPr>
          <a:xfrm>
            <a:off x="1979712" y="6584349"/>
            <a:ext cx="5598319" cy="240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11" name="Rectangle 37"/>
          <p:cNvSpPr txBox="1">
            <a:spLocks noChangeArrowheads="1"/>
          </p:cNvSpPr>
          <p:nvPr/>
        </p:nvSpPr>
        <p:spPr>
          <a:xfrm>
            <a:off x="2635251" y="6373237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3563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11" y="0"/>
            <a:ext cx="8866187" cy="7687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GB" altLang="ja-JP" dirty="0"/>
              <a:t>2G: </a:t>
            </a:r>
            <a:r>
              <a:rPr lang="ru-RU" dirty="0" smtClean="0"/>
              <a:t>Производство и использование других продуктов</a:t>
            </a:r>
            <a:endParaRPr lang="en-GB" altLang="ja-JP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11" y="3598136"/>
            <a:ext cx="8866187" cy="2543575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g-Cyrl-TJ" altLang="ja-JP" sz="1300" b="1" u="sng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</a:t>
            </a:r>
            <a:r>
              <a:rPr lang="en-US" altLang="ja-JP" sz="1300" b="1" u="sng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GB" altLang="ja-JP" sz="1300" b="1" u="sng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SF6 </a:t>
            </a:r>
            <a:r>
              <a:rPr lang="tg-Cyrl-TJ" altLang="ja-JP" sz="1300" b="1" u="sng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 </a:t>
            </a:r>
            <a:r>
              <a:rPr lang="tg-Cyrl-TJ" altLang="ja-JP" sz="1300" b="1" u="sng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ПФУ</a:t>
            </a:r>
            <a:r>
              <a:rPr lang="en-US" altLang="ja-JP" sz="1300" b="1" u="sng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tg-Cyrl-TJ" altLang="ja-JP" sz="1300" b="1" u="sng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от электрооборудования</a:t>
            </a:r>
            <a:r>
              <a:rPr lang="en-GB" altLang="ja-JP" sz="13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 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подстанции с газовой изоляцией (КПГИ) 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газовыми автоматическими выключателями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(ГАВ), высоковольтные линии передач с газовой изоляцией (ЛЭГИ), наружные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измерительные трансформаторы с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газовой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изоляцией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g-Cyrl-TJ" sz="1300" b="1" dirty="0">
                <a:latin typeface="Arial" panose="020B0604020202020204" pitchFamily="34" charset="0"/>
                <a:cs typeface="Arial" panose="020B0604020202020204" pitchFamily="34" charset="0"/>
              </a:rPr>
              <a:t>Военное оборудование 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наземные и бортовые воздушные радары,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авионика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системы наведения ракет, радиоэлектронное подавление, эхолокаторы, десантные амфибии, другие самолеты-разведчики, лазеры, в программе стратегической оборонной инициативы (СОИ) и самолеты-невидимку. ПФУ для охлаждения электродвигателей, например на кораблях и подводных лодках. </a:t>
            </a:r>
            <a:r>
              <a:rPr lang="ru-RU" altLang="ja-JP" sz="13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Косметические </a:t>
            </a:r>
            <a:r>
              <a:rPr lang="ru-RU" altLang="ja-JP" sz="13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 медицинские применения, исследовательские ускорители частиц</a:t>
            </a:r>
            <a:r>
              <a:rPr lang="en-GB" altLang="ja-JP" sz="13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.</a:t>
            </a:r>
            <a:endParaRPr lang="en-GB" altLang="ja-JP" sz="13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GB" altLang="ja-JP" sz="1300" b="1" u="sng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N2O</a:t>
            </a:r>
            <a:r>
              <a:rPr lang="en-GB" altLang="ja-JP" sz="13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 </a:t>
            </a:r>
            <a:r>
              <a:rPr lang="ru-RU" altLang="ja-JP" sz="13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Применение в медицине, Автогонки, </a:t>
            </a:r>
            <a:r>
              <a:rPr lang="ru-RU" altLang="ja-JP" sz="1300" b="1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Пропеллент</a:t>
            </a:r>
            <a:endParaRPr lang="en-GB" altLang="ja-JP" sz="13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8039433"/>
              </p:ext>
            </p:extLst>
          </p:nvPr>
        </p:nvGraphicFramePr>
        <p:xfrm>
          <a:off x="395535" y="889882"/>
          <a:ext cx="8590979" cy="2636440"/>
        </p:xfrm>
        <a:graphic>
          <a:graphicData uri="http://schemas.openxmlformats.org/drawingml/2006/table">
            <a:tbl>
              <a:tblPr/>
              <a:tblGrid>
                <a:gridCol w="814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33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6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8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7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Код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Категория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Код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</a:rPr>
                        <a:t>Категория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2G1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Электрооборудование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2G2c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Прочее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258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2G1a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Производство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2G3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N</a:t>
                      </a:r>
                      <a:r>
                        <a:rPr kumimoji="1" lang="en-GB" altLang="ja-JP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O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от использования</a:t>
                      </a: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tg-Cyrl-TJ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продуктов</a:t>
                      </a:r>
                      <a:endParaRPr kumimoji="1" lang="ja-JP" altLang="ja-JP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58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2G1b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Эксплуатация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2G3a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Применение в медицине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258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2G1c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Удаление</a:t>
                      </a: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в отходы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2G3b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Пропелленты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2G2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SF</a:t>
                      </a:r>
                      <a:r>
                        <a:rPr kumimoji="1" lang="en-GB" altLang="ja-JP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6</a:t>
                      </a:r>
                      <a:r>
                        <a:rPr kumimoji="1" lang="en-GB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/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ПФУ</a:t>
                      </a:r>
                      <a:r>
                        <a:rPr kumimoji="1" lang="en-GB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от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использования</a:t>
                      </a: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других продуктов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2G3c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Прочее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258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2G2a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Военное применение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2G4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Прочее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258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2G2b 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tg-Cyrl-TJ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50" charset="-128"/>
                          <a:cs typeface="Times New Roman" pitchFamily="18" charset="0"/>
                        </a:rPr>
                        <a:t>Ускорители</a:t>
                      </a:r>
                      <a:endParaRPr kumimoji="1" lang="ja-JP" altLang="ja-JP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62865" marR="6286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50" charset="-12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48</a:t>
            </a:fld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339752" y="6505574"/>
            <a:ext cx="5526311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9510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667" y="146089"/>
            <a:ext cx="9046333" cy="67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500"/>
              </a:lnSpc>
              <a:spcBef>
                <a:spcPct val="0"/>
              </a:spcBef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2pPr>
            <a:lvl3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3pPr>
            <a:lvl4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4pPr>
            <a:lvl5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5pPr>
            <a:lvl6pPr marL="4572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6pPr>
            <a:lvl7pPr marL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7pPr>
            <a:lvl8pPr marL="13716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8pPr>
            <a:lvl9pPr marL="18288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9pPr>
          </a:lstStyle>
          <a:p>
            <a:r>
              <a:rPr lang="ru-RU" altLang="ja-JP" sz="2400" dirty="0"/>
              <a:t>Данные о деятельности ППИП: перекрестные проверки</a:t>
            </a:r>
            <a:endParaRPr lang="en-GB" altLang="ja-JP" sz="2400" dirty="0"/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49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4"/>
            <a:ext cx="5742335" cy="279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848872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0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1875"/>
            <a:ext cx="8064396" cy="76080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ja-JP" dirty="0">
                <a:ea typeface="ＭＳ Ｐゴシック" pitchFamily="50" charset="-128"/>
              </a:rPr>
              <a:t>Значение для Сторон, не включенных в Приложение I</a:t>
            </a:r>
            <a:endParaRPr lang="en-GB" altLang="ja-JP" dirty="0">
              <a:ea typeface="ＭＳ Ｐゴシック" pitchFamily="50" charset="-128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268760"/>
            <a:ext cx="7975798" cy="4656256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Сектор ППИП считается менее значимым в сравнении с энергетикой и </a:t>
            </a:r>
            <a:r>
              <a:rPr lang="ru-RU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СХЛХДВЗ</a:t>
            </a:r>
            <a:endParaRPr lang="en-US" altLang="ja-JP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Ситуация варьируется от страны к стране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Источники ППИП могут стать значительными в будущем по мере роста экономики и отраслей развивающихся стран.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Включение оценок фторированных парниковых газов может внести существенный вклад в выбросы ППИП и повлиять на общие </a:t>
            </a:r>
            <a:r>
              <a:rPr lang="ru-RU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оценки</a:t>
            </a:r>
            <a:endParaRPr lang="en-US" altLang="ja-JP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Оценка выбросов ППИП важна для поиска возможностей с целью сокращения затрат на снижение выбросов парниковых газов.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</a:t>
            </a:fld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1808844" y="6505575"/>
            <a:ext cx="6246391" cy="3360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987824" y="6261099"/>
            <a:ext cx="3888432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g-Cyrl-TJ" altLang="en-US" sz="1200" b="1" i="0" dirty="0" smtClean="0"/>
              <a:t>Консультативная группа экспертов (КГЭ)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xmlns="" val="129777795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0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kern="1200" dirty="0"/>
              <a:t>Данные о деятельности ППИП: перекрестные проверки/КК</a:t>
            </a:r>
            <a:endParaRPr lang="en-GB" sz="2400" kern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9170"/>
            <a:ext cx="8280920" cy="3912833"/>
          </a:xfrm>
        </p:spPr>
        <p:txBody>
          <a:bodyPr/>
          <a:lstStyle/>
          <a:p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полноты данных </a:t>
            </a:r>
            <a:r>
              <a:rPr lang="tg-Cyrl-TJ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сальдо сырья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Подход к потенциальным выбросам для оценки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ГФУ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ПФУ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g-Cyrl-TJ" b="1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50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23728" y="6505575"/>
            <a:ext cx="5742335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265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6658" y="867598"/>
            <a:ext cx="8757830" cy="53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rgbClr val="5492CD"/>
                </a:solidFill>
                <a:latin typeface="Frutiger LT Pro 57 Condense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rgbClr val="5492CD"/>
                </a:solidFill>
                <a:latin typeface="Frutiger LT Pro 57 Condensed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5492CD"/>
                </a:solidFill>
                <a:latin typeface="Frutiger LT Pro 57 Condensed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rgbClr val="5492CD"/>
                </a:solidFill>
                <a:latin typeface="Frutiger LT Pro 57 Condensed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5492CD"/>
                </a:solidFill>
                <a:latin typeface="Frutiger LT Pro 57 Condensed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1257300" lvl="3" indent="0">
              <a:spcBef>
                <a:spcPts val="600"/>
              </a:spcBef>
              <a:buNone/>
              <a:defRPr/>
            </a:pPr>
            <a:r>
              <a:rPr lang="tg-Cyrl-TJ" sz="1600" b="1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 </a:t>
            </a:r>
            <a:r>
              <a:rPr lang="tg-Cyrl-TJ" sz="1600" b="1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</a:t>
            </a:r>
            <a:r>
              <a:rPr lang="en-GB" sz="1600" b="1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600" b="1" u="sng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поэтапного отказа от ХФУ и ГХФУ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статистика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и дистрибьюторы хладагентов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по утилизации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по Импорту / Экспорту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производителей</a:t>
            </a:r>
          </a:p>
          <a:p>
            <a:pPr marL="1543050" lvl="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0" lvl="3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tg-Cyrl-TJ" sz="1600" b="1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следует </a:t>
            </a:r>
            <a:r>
              <a:rPr lang="tg-Cyrl-TJ" sz="1600" b="1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</a:t>
            </a:r>
            <a:r>
              <a:rPr lang="en-GB" sz="1600" b="1" u="sng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600" b="1" u="sng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поэтапного отказа от зарядки нового оборудования и обслуживания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оборудования, утилизируемого для каждого типа применения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чистые хладагенты, проданные для зарядки нового оборудования и для обслуживания в различных секторах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Оборудование, произведенное на национальном уровне с использованием хладагентов ГФУ (для всех субприложений)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оборудования, использующего ГФУ (импорт и экспорт)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Хладагенты ГФУ, извлеченные для переработки или уничтожения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срок службы оборудования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Начальный заряд систем</a:t>
            </a:r>
            <a:endParaRPr lang="en-GB" sz="2000" b="1" u="sng" kern="0" dirty="0"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372" y="133738"/>
            <a:ext cx="9081628" cy="7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500"/>
              </a:lnSpc>
              <a:spcBef>
                <a:spcPct val="0"/>
              </a:spcBef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2pPr>
            <a:lvl3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3pPr>
            <a:lvl4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4pPr>
            <a:lvl5pPr eaLnBrk="1" hangingPunct="1">
              <a:lnSpc>
                <a:spcPts val="1500"/>
              </a:lnSpc>
              <a:spcBef>
                <a:spcPct val="0"/>
              </a:spcBef>
              <a:defRPr sz="1200">
                <a:solidFill>
                  <a:schemeClr val="tx2"/>
                </a:solidFill>
              </a:defRPr>
            </a:lvl5pPr>
            <a:lvl6pPr marL="4572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6pPr>
            <a:lvl7pPr marL="9144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7pPr>
            <a:lvl8pPr marL="13716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8pPr>
            <a:lvl9pPr marL="182880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ja-JP" dirty="0"/>
              <a:t>Данные о деятельности </a:t>
            </a:r>
            <a:r>
              <a:rPr lang="ru-RU" altLang="ja-JP" dirty="0" smtClean="0"/>
              <a:t>ППИП</a:t>
            </a:r>
            <a:r>
              <a:rPr lang="en-GB" dirty="0" smtClean="0"/>
              <a:t>: </a:t>
            </a:r>
            <a:r>
              <a:rPr lang="tg-Cyrl-TJ" dirty="0"/>
              <a:t>Сбор данных</a:t>
            </a:r>
            <a:r>
              <a:rPr lang="en-GB" dirty="0" smtClean="0"/>
              <a:t>– </a:t>
            </a:r>
            <a:r>
              <a:rPr lang="tg-Cyrl-TJ" dirty="0"/>
              <a:t>КОВ</a:t>
            </a:r>
            <a:endParaRPr lang="en-GB" altLang="ja-JP" dirty="0"/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51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339752" y="6505575"/>
            <a:ext cx="5526311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5901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288061"/>
            <a:ext cx="8892480" cy="5486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ja-JP" kern="1200" dirty="0"/>
              <a:t>Данные о деятельности ППИП: Конфиденциальность</a:t>
            </a:r>
            <a:endParaRPr lang="en-US" altLang="ja-JP" kern="1200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917" y="1124744"/>
            <a:ext cx="8052523" cy="4076902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6575" indent="-536575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Поставщики </a:t>
            </a: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данных могут ограничить доступ к информации, поскольку она конфиденциальна, </a:t>
            </a:r>
            <a:r>
              <a:rPr lang="ru-RU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не опубликована </a:t>
            </a: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или еще не доработана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536575" indent="-536575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536575" indent="-536575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Найти решения, чтобы преодолеть их опасения </a:t>
            </a:r>
            <a:r>
              <a:rPr lang="ru-RU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посредством</a:t>
            </a:r>
            <a:r>
              <a:rPr lang="en-US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1058863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разъяснения предполагаемого использования данных</a:t>
            </a:r>
          </a:p>
          <a:p>
            <a:pPr marL="1058863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письменного согласия в отношении уровня, на котором данные будут преданы гласности</a:t>
            </a:r>
          </a:p>
          <a:p>
            <a:pPr marL="1058863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выявления повышенной точности, которая может быть достигнута за счет ее использования в инвентаризациях</a:t>
            </a:r>
          </a:p>
          <a:p>
            <a:pPr marL="1058863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предложения сотрудничества для получения взаимоприемлемых наборов данных</a:t>
            </a:r>
          </a:p>
          <a:p>
            <a:pPr marL="1058863" lvl="1" indent="-34290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 / или отдать должное / выразить благодарность в инвентаризации за предоставленные данные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52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771801" y="6261099"/>
            <a:ext cx="360040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4900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31432"/>
            <a:ext cx="6196875" cy="6052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altLang="ja-JP" kern="1200" dirty="0"/>
              <a:t>Заключение/Выводы</a:t>
            </a:r>
            <a:endParaRPr lang="en-GB" altLang="ja-JP" kern="1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40482" y="856556"/>
            <a:ext cx="8724006" cy="509272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Разнообразие источников и газов в секторе </a:t>
            </a:r>
            <a:r>
              <a:rPr lang="ru-RU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ППИП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Сложно исчерпывающе включить все источники и газы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По </a:t>
            </a: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крайней мере, основные источники и газы (</a:t>
            </a:r>
            <a:r>
              <a:rPr lang="ru-RU" altLang="ja-JP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ключевые категории</a:t>
            </a: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 должны быть включены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Внимание к данным о деятельности</a:t>
            </a:r>
            <a:r>
              <a:rPr lang="en-US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Сложно собрать данные о </a:t>
            </a:r>
            <a:r>
              <a:rPr lang="ru-RU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деятельности</a:t>
            </a:r>
            <a:r>
              <a:rPr lang="en-US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ru-RU" altLang="ja-JP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входные / выходные данные, характерные для завода данные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  <a:endParaRPr lang="en-US" altLang="ja-JP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Распределение данных и двойной учет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Конфиденциальные данные от частных компаний</a:t>
            </a:r>
            <a:endParaRPr lang="en-US" altLang="ja-JP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endParaRPr lang="en-US" altLang="ja-JP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altLang="ja-JP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Различные </a:t>
            </a:r>
            <a:r>
              <a:rPr lang="ru-RU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возможности для сокращения выбросов парниковых газов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Захват и сокращение выбросов на </a:t>
            </a:r>
            <a:r>
              <a:rPr lang="ru-RU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предприятиях</a:t>
            </a:r>
            <a:r>
              <a:rPr lang="en-US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tg-Cyrl-TJ" altLang="ja-JP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уничтожение 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N</a:t>
            </a:r>
            <a:r>
              <a:rPr lang="en-US" altLang="ja-JP" i="1" baseline="-250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 </a:t>
            </a:r>
            <a:r>
              <a:rPr lang="ru-RU" altLang="ja-JP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на заводах по производству азотной кислоты </a:t>
            </a:r>
            <a:r>
              <a:rPr lang="en-US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  <a:endParaRPr lang="en-US" altLang="ja-JP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Восстановление в конце срока службы продукта и может быть переработано или уничтожено</a:t>
            </a:r>
            <a:r>
              <a:rPr lang="en-US" altLang="ja-JP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tg-Cyrl-TJ" altLang="ja-JP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ГХФУ в холодильниках</a:t>
            </a:r>
            <a:r>
              <a:rPr lang="en-US" altLang="ja-JP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  <a:endParaRPr lang="en-US" altLang="ja-JP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195736" y="6505575"/>
            <a:ext cx="5670327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9" y="6261099"/>
            <a:ext cx="3528392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27316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g-Cyrl-TJ" sz="4000" dirty="0">
                <a:ea typeface="ＭＳ Ｐゴシック" pitchFamily="34" charset="-128"/>
              </a:rPr>
              <a:t>Благодарю за внимание</a:t>
            </a:r>
            <a:endParaRPr lang="en-US" sz="3600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1907704" y="6505574"/>
            <a:ext cx="5958359" cy="2357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635251" y="6261099"/>
            <a:ext cx="3736950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g-Cyrl-TJ" altLang="en-US" sz="1200" b="1" i="0" dirty="0" smtClean="0"/>
              <a:t>Консультативная группа экспертов (КГЭ)</a:t>
            </a:r>
            <a:endParaRPr lang="de-DE" altLang="en-US" sz="1200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052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8255"/>
            <a:ext cx="7918450" cy="8460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dirty="0">
                <a:ea typeface="ＭＳ Ｐゴシック" pitchFamily="50" charset="-128"/>
              </a:rPr>
              <a:t>Сектор ППИП</a:t>
            </a:r>
            <a:endParaRPr lang="en-GB" dirty="0">
              <a:ea typeface="ＭＳ Ｐゴシック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022542"/>
          </a:xfrm>
        </p:spPr>
        <p:txBody>
          <a:bodyPr/>
          <a:lstStyle/>
          <a:p>
            <a:pPr marL="0" indent="0">
              <a:buNone/>
            </a:pPr>
            <a:r>
              <a:rPr lang="tg-Cyrl-TJ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ППИП - выбросы ПГ </a:t>
            </a:r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</a:p>
          <a:p>
            <a:pPr marL="400050" lvl="1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2. Использование парниковых газов в составе продуктов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6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1. </a:t>
            </a:r>
            <a:r>
              <a:rPr lang="ru-RU" altLang="ja-JP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Промышленные процессы химической или физической переработки материалов являются основными источниками выбросов ПГ</a:t>
            </a:r>
            <a:r>
              <a:rPr lang="en-US" altLang="ja-JP" sz="1600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</a:t>
            </a:r>
            <a:endParaRPr lang="en-US" altLang="ja-JP" sz="16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- </a:t>
            </a: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Химическая переработка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 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NH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3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+ O2 = 0.5 N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O↑ + 1.5 H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O </a:t>
            </a:r>
            <a:r>
              <a:rPr lang="en-US" altLang="ja-JP" sz="16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tg-Cyrl-TJ" altLang="ja-JP" sz="1600" i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производство азотной кислоты</a:t>
            </a:r>
            <a:r>
              <a:rPr lang="en-US" altLang="ja-JP" sz="1600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  <a:endParaRPr lang="en-US" altLang="ja-JP" sz="1600" i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- </a:t>
            </a: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Физические переработка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 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CaCO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3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+ 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</a:t>
            </a:r>
            <a:r>
              <a:rPr lang="tg-Cyrl-TJ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тепло</a:t>
            </a:r>
            <a:r>
              <a:rPr lang="en-US" altLang="ja-JP" sz="16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 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= </a:t>
            </a:r>
            <a:r>
              <a:rPr lang="en-US" altLang="ja-JP" sz="1600" dirty="0" err="1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CaO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+ CO</a:t>
            </a:r>
            <a:r>
              <a:rPr lang="en-US" altLang="ja-JP" sz="1600" baseline="-25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↑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2. </a:t>
            </a:r>
            <a:r>
              <a:rPr lang="ru-RU" sz="1600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Использование парниковых газов в составе продуктов - ПГ часто входят в состав таких продуктов, как холодильники, пены и аэрозольные баллоны.</a:t>
            </a:r>
            <a:endParaRPr lang="en-GB" sz="1600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400050" lvl="1" indent="0" algn="just">
              <a:buNone/>
            </a:pPr>
            <a:r>
              <a:rPr lang="tg-Cyrl-TJ" sz="1000" b="1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Примечание</a:t>
            </a:r>
            <a:r>
              <a:rPr lang="en-GB" sz="1000" b="1" i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 </a:t>
            </a:r>
            <a:r>
              <a:rPr lang="ru-RU" sz="1000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Отличительной особенностью такого использования продуктов является то, что почти во всех случаях между производством продукта и высвобождением парникового газа проходит достаточно долгое время. Это время отсрочки может варьироваться от нескольких недель (например, для аэрозольных баллонов) до нескольких десятков лет (для жёстких пенопластов). В некоторых сферах применения (например, в холодильных установках) фракция парниковых газов, входящая в состав изделия, может быть извлечена в конце срока использования изделия, а затем использована повторно либо уничтожена</a:t>
            </a:r>
            <a:r>
              <a:rPr lang="en-GB" sz="1000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6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979712" y="6505575"/>
            <a:ext cx="5886351" cy="2491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6" y="6237312"/>
            <a:ext cx="3960440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8631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29" y="1262848"/>
            <a:ext cx="7634287" cy="4525963"/>
          </a:xfrm>
        </p:spPr>
        <p:txBody>
          <a:bodyPr/>
          <a:lstStyle/>
          <a:p>
            <a:pPr marL="0" indent="0">
              <a:buNone/>
            </a:pPr>
            <a:r>
              <a:rPr lang="tg-Cyrl-TJ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Не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tg-Cyrl-TJ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имеют отношения</a:t>
            </a:r>
            <a:r>
              <a:rPr lang="en-US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tg-Cyrl-TJ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к </a:t>
            </a:r>
            <a:r>
              <a:rPr lang="tg-Cyrl-TJ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ППИП</a:t>
            </a:r>
            <a:r>
              <a:rPr lang="en-US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Выбросы от сжигания топлива в промышленном секторе в энергетических </a:t>
            </a:r>
            <a:r>
              <a:rPr lang="ru-RU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целях</a:t>
            </a:r>
            <a:r>
              <a:rPr lang="tg-Cyrl-TJ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(например, производство цемента</a:t>
            </a:r>
            <a:r>
              <a:rPr lang="en-US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 </a:t>
            </a:r>
            <a:r>
              <a:rPr lang="en-US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→ </a:t>
            </a:r>
            <a:r>
              <a:rPr lang="tg-Cyrl-TJ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Сектор энергетики</a:t>
            </a:r>
            <a:endParaRPr lang="en-US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Летучие выбросы в нефтяной / газовой промышленности </a:t>
            </a:r>
            <a:r>
              <a:rPr lang="en-US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→ </a:t>
            </a:r>
            <a:r>
              <a:rPr lang="tg-Cyrl-TJ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Сектор энергетики</a:t>
            </a:r>
            <a:endParaRPr lang="en-US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Сжигание растворителей и других продуктов без утилизации отходов в качестве топлива </a:t>
            </a:r>
            <a:r>
              <a:rPr lang="en-US" b="1" dirty="0" smtClean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→ </a:t>
            </a:r>
            <a:r>
              <a:rPr lang="tg-Cyrl-TJ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Сектор отходов</a:t>
            </a:r>
            <a:endParaRPr lang="en-US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148255"/>
            <a:ext cx="7918450" cy="846044"/>
          </a:xfrm>
        </p:spPr>
        <p:txBody>
          <a:bodyPr/>
          <a:lstStyle/>
          <a:p>
            <a:r>
              <a:rPr lang="tg-Cyrl-TJ" dirty="0">
                <a:ea typeface="ＭＳ Ｐゴシック" pitchFamily="50" charset="-128"/>
              </a:rPr>
              <a:t>Сектор ППИП</a:t>
            </a:r>
            <a:endParaRPr lang="en-GB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619672" y="6505575"/>
            <a:ext cx="6246391" cy="54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987824" y="6261099"/>
            <a:ext cx="4104456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0724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9563"/>
            <a:ext cx="8892480" cy="49201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tg-Cyrl-TJ" sz="2400" dirty="0" smtClean="0"/>
              <a:t>Разграничение</a:t>
            </a:r>
            <a:r>
              <a:rPr lang="en-GB" sz="2400" dirty="0" smtClean="0"/>
              <a:t>: </a:t>
            </a:r>
            <a:r>
              <a:rPr lang="tg-Cyrl-TJ" sz="2400" dirty="0"/>
              <a:t>ППИП в противоположность Энергетике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01579"/>
            <a:ext cx="8352928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Выбросы от сжигания топлива, полученного прямо или косвенно из исходного сырья для ППИП, как правило, относят к той части категории источника, к которой относится процесс (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исходного сырья). Обычно это категории источника 2В и 2С. Тем не менее, если полученное топливо транспортируют для сжигания в другой категории источника, то выбросы относят к соответствующей части категории источника в секторе «Энергетика» (обычно 1А1 или 1А2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g-Cyrl-TJ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доменный газ полностью сжигается в границах сталелитейной промышленности (например, для нагрева воздуха дутья, энергетических нужд предприятия или для металлообработки), то выбросы относят к подкатегории 2С1 источника ППИП. Если часть газа транспортируют на электростанцию или в расположенный поблизости кирпичный завод для производства тепла, то выбросы относят к подкатегории источников (1A2f или 1A1a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600" b="1" i="1" u="sng" dirty="0">
              <a:solidFill>
                <a:srgbClr val="F897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ru-RU" sz="1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Блок 1.1., Глава 1, Том 3, Руководящие принципы МГЭИК, 2006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8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1475656" y="6505575"/>
            <a:ext cx="6390407" cy="786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915816" y="6307665"/>
            <a:ext cx="4104456" cy="2993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0823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9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227204" y="6494910"/>
            <a:ext cx="6233228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 smtClean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2843808" y="6252122"/>
            <a:ext cx="4132486" cy="4238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 smtClean="0"/>
              <a:t>Консультативная группа экспертов (КГЭ)</a:t>
            </a:r>
            <a:endParaRPr lang="de-DE" altLang="en-US" sz="1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51354"/>
            <a:ext cx="8208912" cy="58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7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XPNSPWEK3DPS-467863604-214</_dlc_DocId>
    <_dlc_DocIdUrl xmlns="fd44d591-518f-414d-9c58-168d47e8a02c">
      <Url>https://process.unfccc.int/sites/CGE/_layouts/DocIdRedir.aspx?ID=XPNSPWEK3DPS-467863604-214</Url>
      <Description>XPNSPWEK3DPS-467863604-214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BDD674-91DA-47D6-810B-5A409D8A83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161A7E-A357-4F31-9B2D-5FDED7CA0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457665-4B63-40C7-8980-D85F4FDB3AC1}">
  <ds:schemaRefs>
    <ds:schemaRef ds:uri="http://schemas.microsoft.com/office/2006/metadata/properties"/>
    <ds:schemaRef ds:uri="http://schemas.microsoft.com/office/infopath/2007/PartnerControls"/>
    <ds:schemaRef ds:uri="fd44d591-518f-414d-9c58-168d47e8a02c"/>
  </ds:schemaRefs>
</ds:datastoreItem>
</file>

<file path=customXml/itemProps4.xml><?xml version="1.0" encoding="utf-8"?>
<ds:datastoreItem xmlns:ds="http://schemas.openxmlformats.org/officeDocument/2006/customXml" ds:itemID="{20150D03-21CD-4741-9B9F-19393737CDC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4544</Words>
  <Application>Microsoft Office PowerPoint</Application>
  <PresentationFormat>Экран (4:3)</PresentationFormat>
  <Paragraphs>741</Paragraphs>
  <Slides>54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 UNFCCC PowerPoint</vt:lpstr>
      <vt:lpstr>UNFCCC quote</vt:lpstr>
      <vt:lpstr>UNFCCC_Master 70pt title</vt:lpstr>
      <vt:lpstr>Document</vt:lpstr>
      <vt:lpstr>      </vt:lpstr>
      <vt:lpstr>Предисловие, Авторское право и Отказ от ответственности</vt:lpstr>
      <vt:lpstr>Предисловие, Авторское право и Отказ от ответственности</vt:lpstr>
      <vt:lpstr>Содержание презентации</vt:lpstr>
      <vt:lpstr>Значение для Сторон, не включенных в Приложение I</vt:lpstr>
      <vt:lpstr>Сектор ППИП</vt:lpstr>
      <vt:lpstr>Сектор ППИП</vt:lpstr>
      <vt:lpstr>Разграничение: ППИП в противоположность Энергетике</vt:lpstr>
      <vt:lpstr>Слайд 9</vt:lpstr>
      <vt:lpstr>Слайд 10</vt:lpstr>
      <vt:lpstr>Слайд 11</vt:lpstr>
      <vt:lpstr>Слайд 12</vt:lpstr>
      <vt:lpstr>Газы ППИП (CO2, CH4, N2O, HFCs, PFCs, SF6 and NF3)</vt:lpstr>
      <vt:lpstr>2A: ВЫБРОСЫ ОТ ПРОИЗВОДСТВА МИНЕРАЛЬНЫХ МАТЕРИАЛОВ</vt:lpstr>
      <vt:lpstr>2A1: Производство цемента</vt:lpstr>
      <vt:lpstr>CO2 от производства цемента (Уровень 1)</vt:lpstr>
      <vt:lpstr>Выбросы CO2 от производства цемента (Уровень 1)</vt:lpstr>
      <vt:lpstr>Выбросы CO2 от производства цемента (Уровень 2)</vt:lpstr>
      <vt:lpstr>Выбросы CO2 от производства цемента (Уровень 3)</vt:lpstr>
      <vt:lpstr>2B: Химическая промышленность</vt:lpstr>
      <vt:lpstr>2B: Химическая промышленность</vt:lpstr>
      <vt:lpstr>2B1: Производство аммиака</vt:lpstr>
      <vt:lpstr>2C: Металлургическая промышленность</vt:lpstr>
      <vt:lpstr>Слайд 24</vt:lpstr>
      <vt:lpstr>2C1: Выбросы CO2 от производство чугуна и стали (Уровень 1)</vt:lpstr>
      <vt:lpstr>2C1: ВЫБРОСЫ CO2 ОТ ПРОИЗВОДСТВА ЧУГУНА И СТАЛИ – УРОВЕНЬ 2</vt:lpstr>
      <vt:lpstr>2C3. Производство алюминия– Выбросы ПФУ</vt:lpstr>
      <vt:lpstr>2D: Использование растворителей и неэнергетических продуктов из топлива </vt:lpstr>
      <vt:lpstr>2E: Электронная промышленность</vt:lpstr>
      <vt:lpstr>2F: Выбросы фторированных заменителей  озоноразрушающих веществ</vt:lpstr>
      <vt:lpstr>2F: Выбросы фторированных заменителей  озоноразрушающих веществ</vt:lpstr>
      <vt:lpstr>Фактические выбросы в сравнении с потенциальными выбросами</vt:lpstr>
      <vt:lpstr>Банк</vt:lpstr>
      <vt:lpstr>Банк</vt:lpstr>
      <vt:lpstr>... Эффективная практика заключается в рассмотрении количества и значимости субприложений, доступности данных и моделей выбросов ... для точных оценок выбросов составители инвентаризации, скорее всего, предпочтут оценивать выбросы для каждого субприложения в отдельности ... (Уровень 2 )</vt:lpstr>
      <vt:lpstr>2F: Субприложения</vt:lpstr>
      <vt:lpstr>2F: Химические вещества и смеси</vt:lpstr>
      <vt:lpstr>2F: Смеси</vt:lpstr>
      <vt:lpstr>2F: Уровни/Подходы и Данные</vt:lpstr>
      <vt:lpstr>2F4 / 2F5:     Аэрозоли/ Растворители</vt:lpstr>
      <vt:lpstr>2F2: Пенообразователи</vt:lpstr>
      <vt:lpstr>2F2: ПЗП: Коэффициенты выбросов</vt:lpstr>
      <vt:lpstr>2F1:  КОНДИЦИОНИРОВАНИЕ ВОЗДУХА И ОХЛАЖДЕНИЕ </vt:lpstr>
      <vt:lpstr>2F1: Кондиционирование воздуха и охлаждение : Коэффициенты выбросов</vt:lpstr>
      <vt:lpstr>Нужна помощь?                             Без паники!                                        Программное                                  обеспечение МГЭИК                                           спешит на помощь!</vt:lpstr>
      <vt:lpstr>Слайд 46</vt:lpstr>
      <vt:lpstr>Слайд 47</vt:lpstr>
      <vt:lpstr>2G: Производство и использование других продуктов</vt:lpstr>
      <vt:lpstr>Слайд 49</vt:lpstr>
      <vt:lpstr>Данные о деятельности ППИП: перекрестные проверки/КК</vt:lpstr>
      <vt:lpstr>Слайд 51</vt:lpstr>
      <vt:lpstr>Данные о деятельности ППИП: Конфиденциальность</vt:lpstr>
      <vt:lpstr>Заключение/Выводы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2020-06-17T07:56:42Z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c58c985a-649f-4b38-a035-8aab3b68c584</vt:lpwstr>
  </property>
</Properties>
</file>