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4"/>
    <p:sldMasterId id="2147483651" r:id="rId5"/>
    <p:sldMasterId id="2147483652" r:id="rId6"/>
  </p:sldMasterIdLst>
  <p:notesMasterIdLst>
    <p:notesMasterId r:id="rId20"/>
  </p:notesMasterIdLst>
  <p:handoutMasterIdLst>
    <p:handoutMasterId r:id="rId21"/>
  </p:handoutMasterIdLst>
  <p:sldIdLst>
    <p:sldId id="335" r:id="rId7"/>
    <p:sldId id="347" r:id="rId8"/>
    <p:sldId id="346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266" r:id="rId19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66FF"/>
    <a:srgbClr val="4D4D4D"/>
    <a:srgbClr val="5F5F5F"/>
    <a:srgbClr val="777777"/>
    <a:srgbClr val="808080"/>
    <a:srgbClr val="1960AB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76" d="100"/>
          <a:sy n="76" d="100"/>
        </p:scale>
        <p:origin x="1458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96128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-128"/>
            </a:endParaRPr>
          </a:p>
        </p:txBody>
      </p:sp>
      <p:sp>
        <p:nvSpPr>
          <p:cNvPr id="37892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69919" indent="-296123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84491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58287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132084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605880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3079676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553473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4027269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740E7A64-2156-42A4-9D69-C200713E0022}" type="slidenum">
              <a:rPr lang="en-US" altLang="ja-JP" sz="1300">
                <a:ea typeface="ＭＳ Ｐゴシック" charset="-128"/>
              </a:rPr>
              <a:pPr eaLnBrk="1" hangingPunct="1">
                <a:spcBef>
                  <a:spcPct val="50000"/>
                </a:spcBef>
              </a:pPr>
              <a:t>7</a:t>
            </a:fld>
            <a:endParaRPr lang="en-US" altLang="ja-JP" sz="13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75731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-128"/>
            </a:endParaRPr>
          </a:p>
        </p:txBody>
      </p:sp>
      <p:sp>
        <p:nvSpPr>
          <p:cNvPr id="38916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69919" indent="-296123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84491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58287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132084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605880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3079676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553473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4027269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78C5531-C11D-4E44-88FF-62BECD7EE198}" type="slidenum">
              <a:rPr lang="en-US" altLang="ja-JP" sz="1300">
                <a:solidFill>
                  <a:prstClr val="black"/>
                </a:solidFill>
                <a:ea typeface="ＭＳ Ｐゴシック" charset="-128"/>
              </a:rPr>
              <a:pPr eaLnBrk="1" hangingPunct="1">
                <a:spcBef>
                  <a:spcPct val="50000"/>
                </a:spcBef>
              </a:pPr>
              <a:t>8</a:t>
            </a:fld>
            <a:endParaRPr lang="en-US" altLang="ja-JP" sz="1300">
              <a:solidFill>
                <a:prstClr val="black"/>
              </a:solidFill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409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ノート プレースホル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>
              <a:ea typeface="ＭＳ Ｐ明朝" charset="-128"/>
            </a:endParaRPr>
          </a:p>
        </p:txBody>
      </p:sp>
      <p:sp>
        <p:nvSpPr>
          <p:cNvPr id="41988" name="スライド番号プレースホル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1pPr>
            <a:lvl2pPr marL="769919" indent="-296123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2pPr>
            <a:lvl3pPr marL="1184491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3pPr>
            <a:lvl4pPr marL="1658287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4pPr>
            <a:lvl5pPr marL="2132084" indent="-236898" defTabSz="99036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5pPr>
            <a:lvl6pPr marL="2605880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6pPr>
            <a:lvl7pPr marL="3079676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7pPr>
            <a:lvl8pPr marL="3553473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8pPr>
            <a:lvl9pPr marL="4027269" indent="-236898" defTabSz="990366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itchFamily="18" charset="0"/>
                <a:ea typeface="ＭＳ Ｐ明朝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fld id="{6AA0B6B1-1DF9-4A0A-BD1C-B8EC6D38FED7}" type="slidenum">
              <a:rPr lang="en-US" altLang="ja-JP" sz="1300">
                <a:ea typeface="ＭＳ Ｐゴシック" charset="-128"/>
              </a:rPr>
              <a:pPr eaLnBrk="1" hangingPunct="1">
                <a:spcBef>
                  <a:spcPct val="50000"/>
                </a:spcBef>
              </a:pPr>
              <a:t>11</a:t>
            </a:fld>
            <a:endParaRPr lang="en-US" altLang="ja-JP" sz="130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8380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9144000" cy="80963"/>
          </a:xfrm>
          <a:prstGeom prst="rect">
            <a:avLst/>
          </a:prstGeom>
          <a:solidFill>
            <a:srgbClr val="558ED5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ja-JP">
              <a:solidFill>
                <a:srgbClr val="FFFFFF"/>
              </a:solidFill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GB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buSzPct val="116000"/>
              <a:buFont typeface="Arial" pitchFamily="34" charset="0"/>
              <a:buChar char="•"/>
              <a:defRPr sz="2800"/>
            </a:lvl1pPr>
            <a:lvl2pPr>
              <a:buFont typeface="Wingdings" pitchFamily="2" charset="2"/>
              <a:buChar char="v"/>
              <a:defRPr sz="2400"/>
            </a:lvl2pPr>
            <a:lvl3pPr>
              <a:buFont typeface="Wingdings" pitchFamily="2" charset="2"/>
              <a:buChar char="§"/>
              <a:defRPr sz="2000"/>
            </a:lvl3pPr>
            <a:lvl4pPr>
              <a:buFont typeface="Wingdings" pitchFamily="2" charset="2"/>
              <a:buChar char="Ø"/>
              <a:defRPr sz="1800"/>
            </a:lvl4pPr>
            <a:lvl5pPr>
              <a:buFont typeface="Arial" pitchFamily="34" charset="0"/>
              <a:buChar char="•"/>
              <a:defRPr sz="1800"/>
            </a:lvl5pPr>
          </a:lstStyle>
          <a:p>
            <a:pPr lvl="0"/>
            <a:r>
              <a:rPr lang="ja-JP" altLang="en-US" noProof="0"/>
              <a:t>マスター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  <a:endParaRPr lang="en-GB" noProof="0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pitchFamily="34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DD25F-E189-4FDE-9A12-920268D5CDCF}" type="slidenum">
              <a:rPr lang="ja-JP" altLang="en-GB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355204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.ch/home_copyright.shtml" TargetMode="External"/><Relationship Id="rId2" Type="http://schemas.openxmlformats.org/officeDocument/2006/relationships/hyperlink" Target="http://www.ipcc-nggip.iges.or.jp/mai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www.ipcc.ch/home_disclaimer.shtml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EFDB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pcc-nggip.iges.or.jp/meeting/meeting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EFDB/main.php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498106" y="2636912"/>
            <a:ext cx="3932152" cy="2645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lnSpc>
                <a:spcPts val="3500"/>
              </a:lnSpc>
              <a:defRPr/>
            </a:pPr>
            <a:r>
              <a:rPr lang="ru-RU" sz="2800" b="1" kern="0" dirty="0"/>
              <a:t>База данных коэффициентов выбросов МГЭИК (БДКВ)</a:t>
            </a:r>
            <a:endParaRPr lang="en-I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10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>
                <a:ea typeface="ＭＳ Ｐゴシック" pitchFamily="34" charset="-128"/>
              </a:rPr>
              <a:t>Наполнение/начальная загрузка данных БДКВ</a:t>
            </a:r>
            <a:br>
              <a:rPr lang="en-US" altLang="ja-JP" dirty="0">
                <a:ea typeface="ＭＳ Ｐゴシック" pitchFamily="34" charset="-128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599768" y="6272104"/>
            <a:ext cx="43672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10</a:t>
            </a:fld>
            <a:endParaRPr lang="en-US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3330456" y="764704"/>
            <a:ext cx="2341208" cy="1977810"/>
          </a:xfrm>
          <a:prstGeom prst="flowChartMagneticDisk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3200" b="1" kern="0" dirty="0">
                <a:solidFill>
                  <a:srgbClr val="FFFFFF"/>
                </a:solidFill>
                <a:latin typeface="+mj-lt"/>
              </a:rPr>
              <a:t>БДКВ</a:t>
            </a:r>
            <a:endParaRPr kumimoji="0" lang="en-GB" sz="3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pic>
        <p:nvPicPr>
          <p:cNvPr id="20" name="Picture 19" descr="Picture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831688"/>
            <a:ext cx="1152501" cy="20322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" name="Right Arrow 20"/>
          <p:cNvSpPr/>
          <p:nvPr/>
        </p:nvSpPr>
        <p:spPr>
          <a:xfrm>
            <a:off x="2142797" y="1402082"/>
            <a:ext cx="1135264" cy="722486"/>
          </a:xfrm>
          <a:prstGeom prst="rightArrow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000" b="1" kern="0" dirty="0">
                <a:solidFill>
                  <a:srgbClr val="FFFFFF"/>
                </a:solidFill>
                <a:latin typeface="+mj-lt"/>
                <a:ea typeface="ＭＳ Ｐゴシック" pitchFamily="50" charset="-128"/>
              </a:rPr>
              <a:t>Исходные значения</a:t>
            </a:r>
            <a:endParaRPr kumimoji="0" lang="en-GB" altLang="ja-JP" sz="1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</a:endParaRPr>
          </a:p>
        </p:txBody>
      </p: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3946144" y="4137161"/>
            <a:ext cx="1345935" cy="2099951"/>
            <a:chOff x="5837273" y="2105247"/>
            <a:chExt cx="1190848" cy="1904742"/>
          </a:xfrm>
        </p:grpSpPr>
        <p:sp>
          <p:nvSpPr>
            <p:cNvPr id="23" name="Flowchart: Process 22"/>
            <p:cNvSpPr/>
            <p:nvPr/>
          </p:nvSpPr>
          <p:spPr>
            <a:xfrm>
              <a:off x="5837273" y="2105247"/>
              <a:ext cx="1190847" cy="1828799"/>
            </a:xfrm>
            <a:prstGeom prst="flowChartProcess">
              <a:avLst/>
            </a:prstGeom>
            <a:solidFill>
              <a:srgbClr val="990002">
                <a:lumMod val="60000"/>
                <a:lumOff val="40000"/>
              </a:srgbClr>
            </a:solidFill>
            <a:ln w="42500" cap="flat" cmpd="sng" algn="ctr">
              <a:solidFill>
                <a:srgbClr val="990002"/>
              </a:solidFill>
              <a:prstDash val="soli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g-Cyrl-TJ" sz="1800" b="1" kern="0" dirty="0">
                  <a:solidFill>
                    <a:srgbClr val="FFFFFF"/>
                  </a:solidFill>
                  <a:latin typeface="+mj-lt"/>
                </a:rPr>
                <a:t>Редакционный совет (РС)</a:t>
              </a:r>
              <a:endPara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endParaRPr>
            </a:p>
          </p:txBody>
        </p:sp>
        <p:pic>
          <p:nvPicPr>
            <p:cNvPr id="24" name="Picture 4" descr="C:\Program Files\Microsoft Office\MEDIA\CAGCAT10\j0233018.wmf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64767" y="2995786"/>
              <a:ext cx="1163354" cy="101420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5" name="Right Arrow 24"/>
          <p:cNvSpPr/>
          <p:nvPr/>
        </p:nvSpPr>
        <p:spPr>
          <a:xfrm rot="16200000">
            <a:off x="3913874" y="3037146"/>
            <a:ext cx="1371795" cy="775623"/>
          </a:xfrm>
          <a:prstGeom prst="rightArrow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400" b="1" kern="0" dirty="0">
                <a:solidFill>
                  <a:srgbClr val="FFFFFF"/>
                </a:solidFill>
                <a:latin typeface="+mj-lt"/>
                <a:ea typeface="ＭＳ Ｐゴシック" pitchFamily="50" charset="-128"/>
              </a:rPr>
              <a:t>Принятые данные</a:t>
            </a:r>
            <a:endParaRPr kumimoji="0" lang="en-GB" altLang="ja-JP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  <a:cs typeface="+mn-cs"/>
            </a:endParaRPr>
          </a:p>
        </p:txBody>
      </p:sp>
      <p:sp>
        <p:nvSpPr>
          <p:cNvPr id="26" name="Flowchart: Process 25"/>
          <p:cNvSpPr/>
          <p:nvPr/>
        </p:nvSpPr>
        <p:spPr bwMode="auto">
          <a:xfrm>
            <a:off x="6660232" y="798488"/>
            <a:ext cx="1395779" cy="2016224"/>
          </a:xfrm>
          <a:prstGeom prst="flowChartProcess">
            <a:avLst/>
          </a:prstGeom>
          <a:solidFill>
            <a:srgbClr val="FFC000"/>
          </a:solidFill>
          <a:ln w="42500" cap="flat" cmpd="sng" algn="ctr">
            <a:solidFill>
              <a:srgbClr val="FFC000"/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2400" b="1" kern="0" dirty="0">
                <a:solidFill>
                  <a:srgbClr val="FFFFFF"/>
                </a:solidFill>
                <a:latin typeface="+mj-lt"/>
              </a:rPr>
              <a:t>Поставщик данных</a:t>
            </a:r>
            <a:endParaRPr kumimoji="0" lang="en-GB" sz="2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27" name="Right Arrow 26"/>
          <p:cNvSpPr/>
          <p:nvPr/>
        </p:nvSpPr>
        <p:spPr>
          <a:xfrm flipH="1">
            <a:off x="5292080" y="4764704"/>
            <a:ext cx="1152128" cy="649845"/>
          </a:xfrm>
          <a:prstGeom prst="rightArrow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400" b="1" kern="0" dirty="0">
                <a:solidFill>
                  <a:srgbClr val="FFFFFF"/>
                </a:solidFill>
                <a:ea typeface="ＭＳ Ｐゴシック" pitchFamily="50" charset="-128"/>
              </a:rPr>
              <a:t>Данные</a:t>
            </a:r>
            <a:endParaRPr kumimoji="0" lang="en-GB" altLang="ja-JP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  <a:cs typeface="+mn-cs"/>
            </a:endParaRPr>
          </a:p>
        </p:txBody>
      </p:sp>
      <p:sp>
        <p:nvSpPr>
          <p:cNvPr id="28" name="Flowchart: Process 27"/>
          <p:cNvSpPr/>
          <p:nvPr/>
        </p:nvSpPr>
        <p:spPr bwMode="auto">
          <a:xfrm>
            <a:off x="6444208" y="4137161"/>
            <a:ext cx="2060030" cy="2368414"/>
          </a:xfrm>
          <a:prstGeom prst="flowChartProcess">
            <a:avLst/>
          </a:prstGeom>
          <a:solidFill>
            <a:srgbClr val="004F00">
              <a:lumMod val="90000"/>
              <a:lumOff val="10000"/>
            </a:srgbClr>
          </a:solidFill>
          <a:ln w="42500" cap="flat" cmpd="sng" algn="ctr">
            <a:solidFill>
              <a:srgbClr val="004F00">
                <a:lumMod val="50000"/>
                <a:lumOff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sz="1400" b="1" kern="0" dirty="0">
                <a:solidFill>
                  <a:srgbClr val="FFFFFF"/>
                </a:solidFill>
                <a:latin typeface="+mj-lt"/>
              </a:rPr>
              <a:t>ГТП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- </a:t>
            </a:r>
            <a:r>
              <a:rPr lang="tg-Cyrl-TJ" sz="1400" b="1" kern="0" dirty="0">
                <a:solidFill>
                  <a:srgbClr val="FFFFFF"/>
                </a:solidFill>
                <a:latin typeface="+mj-lt"/>
              </a:rPr>
              <a:t>Первичная проверка предложенных данных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</a:rPr>
              <a:t>- </a:t>
            </a:r>
            <a:r>
              <a:rPr lang="ru-RU" sz="1400" b="1" kern="0" dirty="0">
                <a:solidFill>
                  <a:srgbClr val="FFFFFF"/>
                </a:solidFill>
                <a:latin typeface="+mj-lt"/>
              </a:rPr>
              <a:t>Сбор новых данных и подготовка предложений по данным</a:t>
            </a:r>
            <a:endParaRPr kumimoji="0" lang="en-GB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9" name="Flowchart: Process 28"/>
          <p:cNvSpPr/>
          <p:nvPr/>
        </p:nvSpPr>
        <p:spPr bwMode="auto">
          <a:xfrm>
            <a:off x="635001" y="4110856"/>
            <a:ext cx="1551206" cy="2016224"/>
          </a:xfrm>
          <a:prstGeom prst="flowChartProcess">
            <a:avLst/>
          </a:prstGeom>
          <a:solidFill>
            <a:srgbClr val="004F00">
              <a:lumMod val="90000"/>
              <a:lumOff val="10000"/>
            </a:srgbClr>
          </a:solidFill>
          <a:ln w="42500" cap="flat" cmpd="sng" algn="ctr">
            <a:solidFill>
              <a:srgbClr val="004F00">
                <a:lumMod val="50000"/>
                <a:lumOff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altLang="ja-JP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800" b="1" kern="0" dirty="0">
                <a:solidFill>
                  <a:srgbClr val="FFFFFF"/>
                </a:solidFill>
                <a:latin typeface="+mj-lt"/>
                <a:ea typeface="ＭＳ Ｐゴシック" pitchFamily="50" charset="-128"/>
              </a:rPr>
              <a:t>Совещание по вопросам данным</a:t>
            </a:r>
            <a:endParaRPr kumimoji="0" lang="en-GB" altLang="ja-JP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</a:endParaRPr>
          </a:p>
        </p:txBody>
      </p:sp>
      <p:sp>
        <p:nvSpPr>
          <p:cNvPr id="30" name="Left-Right Arrow 29"/>
          <p:cNvSpPr/>
          <p:nvPr/>
        </p:nvSpPr>
        <p:spPr>
          <a:xfrm rot="16200000">
            <a:off x="6696236" y="3138746"/>
            <a:ext cx="1296143" cy="648074"/>
          </a:xfrm>
          <a:prstGeom prst="leftRightArrow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400" b="1" kern="0" dirty="0">
                <a:solidFill>
                  <a:srgbClr val="FFFFFF"/>
                </a:solidFill>
                <a:latin typeface="+mj-lt"/>
                <a:ea typeface="ＭＳ Ｐゴシック" pitchFamily="50" charset="-128"/>
              </a:rPr>
              <a:t>Данные</a:t>
            </a:r>
            <a:endParaRPr kumimoji="0" lang="en-GB" altLang="ja-JP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  <a:cs typeface="+mn-cs"/>
            </a:endParaRPr>
          </a:p>
        </p:txBody>
      </p:sp>
      <p:sp>
        <p:nvSpPr>
          <p:cNvPr id="31" name="Right Arrow 12"/>
          <p:cNvSpPr/>
          <p:nvPr/>
        </p:nvSpPr>
        <p:spPr>
          <a:xfrm>
            <a:off x="2258214" y="4703385"/>
            <a:ext cx="1737722" cy="775623"/>
          </a:xfrm>
          <a:prstGeom prst="rightArrow">
            <a:avLst/>
          </a:prstGeom>
          <a:solidFill>
            <a:srgbClr val="C47900"/>
          </a:solidFill>
          <a:ln w="42500" cap="flat" cmpd="sng" algn="ctr">
            <a:solidFill>
              <a:srgbClr val="C47900">
                <a:shade val="50000"/>
              </a:srgbClr>
            </a:solidFill>
            <a:prstDash val="soli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g-Cyrl-TJ" altLang="ja-JP" sz="1400" b="1" kern="0" dirty="0">
                <a:solidFill>
                  <a:srgbClr val="FFFFFF"/>
                </a:solidFill>
                <a:ea typeface="ＭＳ Ｐゴシック" pitchFamily="50" charset="-128"/>
              </a:rPr>
              <a:t>Данные</a:t>
            </a:r>
            <a:endParaRPr kumimoji="0" lang="en-GB" altLang="ja-JP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50" charset="-128"/>
              <a:cs typeface="+mn-cs"/>
            </a:endParaRPr>
          </a:p>
        </p:txBody>
      </p:sp>
      <p:sp>
        <p:nvSpPr>
          <p:cNvPr id="32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33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99860723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ja-JP" dirty="0"/>
              <a:t>Критерии для включения новых данных</a:t>
            </a:r>
            <a:endParaRPr lang="en-US" altLang="ja-JP" dirty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764704"/>
            <a:ext cx="7867650" cy="4327525"/>
          </a:xfrm>
        </p:spPr>
        <p:txBody>
          <a:bodyPr/>
          <a:lstStyle/>
          <a:p>
            <a:pPr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tg-Cyrl-TJ" altLang="ja-JP" b="1" dirty="0">
                <a:latin typeface="+mj-lt"/>
                <a:ea typeface="ＭＳ Ｐゴシック" pitchFamily="50" charset="-128"/>
                <a:cs typeface="Arial" pitchFamily="34" charset="0"/>
              </a:rPr>
              <a:t>Достоверность</a:t>
            </a:r>
            <a:endParaRPr lang="en-US" altLang="ja-JP" sz="1800" b="1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Значение вряд ли изменится в пределах принятой неопределенности, если было проведено повторение исходной программы измерений или деятельности по моделированию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  <a:buSzPct val="100000"/>
              <a:defRPr/>
            </a:pPr>
            <a:r>
              <a:rPr lang="tg-Cyrl-TJ" altLang="ja-JP" b="1" dirty="0">
                <a:latin typeface="+mj-lt"/>
                <a:ea typeface="ＭＳ Ｐゴシック" pitchFamily="50" charset="-128"/>
                <a:cs typeface="Arial" pitchFamily="34" charset="0"/>
              </a:rPr>
              <a:t>Применимость</a:t>
            </a:r>
            <a:endParaRPr lang="en-US" altLang="ja-JP" sz="1800" b="1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Коэффициент выбросов может применяться только в том случае, если источник и его сочетание технологий, условий эксплуатации и окружающей среды, а также технологий борьбы с выбросами и контроля, при которых коэффициент выбросов был измерен или смоделирован, являются четкими и позволяют пользователю увидеть, как его можно применять.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algn="just">
              <a:lnSpc>
                <a:spcPct val="130000"/>
              </a:lnSpc>
              <a:buSzPct val="100000"/>
              <a:defRPr/>
            </a:pPr>
            <a:r>
              <a:rPr lang="tg-Cyrl-TJ" altLang="ja-JP" b="1" dirty="0">
                <a:latin typeface="+mj-lt"/>
                <a:ea typeface="ＭＳ Ｐゴシック" pitchFamily="50" charset="-128"/>
                <a:cs typeface="Arial" pitchFamily="34" charset="0"/>
              </a:rPr>
              <a:t>Документально подтверждённые данные</a:t>
            </a:r>
            <a:endParaRPr lang="en-US" altLang="ja-JP" sz="1800" b="1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Для оценки достоверности и применимости, как описано выше, должна быть предоставлена информация о доступе к исходному техническому справочному материалу</a:t>
            </a:r>
            <a:endParaRPr lang="en-GB" altLang="ja-JP" sz="1800" dirty="0">
              <a:latin typeface="+mj-lt"/>
              <a:ea typeface="ＭＳ Ｐゴシック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16416" y="6237312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5845366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3"/>
            <a:ext cx="8820472" cy="379958"/>
          </a:xfrm>
        </p:spPr>
        <p:txBody>
          <a:bodyPr/>
          <a:lstStyle/>
          <a:p>
            <a:pPr>
              <a:defRPr/>
            </a:pPr>
            <a:r>
              <a:rPr lang="ru-RU" altLang="ja-JP" dirty="0"/>
              <a:t>Повышение качества и совершенствование БДКВ</a:t>
            </a:r>
            <a:endParaRPr lang="en-GB" altLang="ja-JP" dirty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tg-Cyrl-TJ" altLang="ja-JP" dirty="0">
                <a:latin typeface="+mj-lt"/>
                <a:ea typeface="ＭＳ Ｐゴシック" pitchFamily="34" charset="-128"/>
              </a:rPr>
              <a:t>Наполнение/начальная загрузка данных БДКВ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С 2008 года проводятся совещания экспертов по сбору данных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lvl="2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Акцент на конкретных отраслях / категориях с целью выявления, выборки и утверждения данных для последующего включения в БДКВ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lvl="2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На таких совещаниях участвуют как поставщики данных, так и члены редакционного совета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Обращение к литературным источникам (например, рецензируемые статьи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 </a:t>
            </a:r>
            <a:r>
              <a:rPr lang="tg-Cyrl-TJ" altLang="ja-JP" dirty="0">
                <a:latin typeface="+mj-lt"/>
                <a:ea typeface="ＭＳ Ｐゴシック" pitchFamily="34" charset="-128"/>
              </a:rPr>
              <a:t>и документы</a:t>
            </a:r>
            <a:r>
              <a:rPr lang="en-US" altLang="ja-JP" sz="1800" dirty="0">
                <a:latin typeface="+mj-lt"/>
                <a:ea typeface="ＭＳ Ｐゴシック" pitchFamily="34" charset="-128"/>
              </a:rPr>
              <a:t>)</a:t>
            </a: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>
              <a:lnSpc>
                <a:spcPct val="130000"/>
              </a:lnSpc>
              <a:spcAft>
                <a:spcPts val="300"/>
              </a:spcAft>
            </a:pPr>
            <a:r>
              <a:rPr lang="tg-Cyrl-TJ" altLang="ja-JP" dirty="0">
                <a:latin typeface="+mj-lt"/>
                <a:ea typeface="ＭＳ Ｐゴシック" pitchFamily="34" charset="-128"/>
              </a:rPr>
              <a:t>Постоянно совершенствуется пользовательский интерфейс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marL="0" indent="0" eaLnBrk="1" hangingPunct="1">
              <a:lnSpc>
                <a:spcPct val="130000"/>
              </a:lnSpc>
              <a:spcAft>
                <a:spcPts val="300"/>
              </a:spcAft>
              <a:buNone/>
            </a:pPr>
            <a:endParaRPr lang="en-US" altLang="ja-JP" dirty="0">
              <a:latin typeface="Arial Narrow" panose="020B0606020202030204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72400" y="6165304"/>
            <a:ext cx="50405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11</a:t>
            </a:r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76331419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7063" y="2205038"/>
            <a:ext cx="7905377" cy="719906"/>
          </a:xfrm>
        </p:spPr>
        <p:txBody>
          <a:bodyPr/>
          <a:lstStyle/>
          <a:p>
            <a:pPr algn="ctr"/>
            <a:r>
              <a:rPr lang="tg-Cyrl-TJ" sz="4000" dirty="0">
                <a:ea typeface="ＭＳ Ｐゴシック" pitchFamily="34" charset="-128"/>
              </a:rPr>
              <a:t>Благодарю за внимание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381000" y="260648"/>
            <a:ext cx="8079432" cy="338554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Рамочная конвенция Организации Объединённых Наций об изменении климата</a:t>
            </a:r>
            <a:endParaRPr lang="en-US" sz="1600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US" sz="1600" dirty="0"/>
          </a:p>
          <a:p>
            <a:r>
              <a:rPr lang="ru-RU" sz="1600" dirty="0"/>
              <a:t>Эти презентационные материалы призваны разъяснить содержание Руководящих принципов МГЭИК от 2006 г.</a:t>
            </a:r>
            <a:r>
              <a:rPr lang="en-IE" sz="1600" dirty="0"/>
              <a:t>:</a:t>
            </a:r>
          </a:p>
          <a:p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основаны на презентациях (за исключением презентации по ОК / КК), представленных Группой технической поддержки Целевой группы по национальным кадастрам парниковых газов Межправительственной группы экспертов по изменению климата (ГТП ЦГИ МГЭИК) в рамках </a:t>
            </a:r>
            <a:r>
              <a:rPr lang="ru-RU" sz="1600" i="1" dirty="0"/>
              <a:t>Африканского регионального семинара по созданию устойчивых национальных систем по управлению кадастрами парниковых газов и использованию Руководящих принципов МГЭИК от 2006 года для национальных кадастров парниковых газов </a:t>
            </a:r>
            <a:r>
              <a:rPr lang="ru-RU" sz="1600" dirty="0"/>
              <a:t>(</a:t>
            </a:r>
            <a:r>
              <a:rPr lang="ru-RU" sz="1600" dirty="0" err="1"/>
              <a:t>Свакопмунд</a:t>
            </a:r>
            <a:r>
              <a:rPr lang="ru-RU" sz="1600" dirty="0"/>
              <a:t>, Намибия, 24-28 апреля 2017 г.)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не было объектом официального процесса обзора со стороны МГЭИК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</a:t>
            </a:r>
            <a:r>
              <a:rPr lang="tg-Cyrl-TJ" sz="1600" dirty="0"/>
              <a:t>и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ru-RU" sz="1600" dirty="0"/>
              <a:t>будут обновляться время от времени</a:t>
            </a:r>
            <a:r>
              <a:rPr lang="en-IE" sz="16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65854" y="5438401"/>
            <a:ext cx="7212291" cy="590097"/>
          </a:xfrm>
          <a:prstGeom prst="rect">
            <a:avLst/>
          </a:prstGeom>
        </p:spPr>
      </p:pic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53796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15817" y="6309320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66244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09562"/>
            <a:ext cx="8820472" cy="520465"/>
          </a:xfrm>
        </p:spPr>
        <p:txBody>
          <a:bodyPr>
            <a:normAutofit/>
          </a:bodyPr>
          <a:lstStyle/>
          <a:p>
            <a:r>
              <a:rPr lang="ru-RU" sz="2400" dirty="0"/>
              <a:t>Предисловие, Авторское право и Отказ от ответственности</a:t>
            </a:r>
            <a:endParaRPr lang="en-GB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endParaRPr lang="en-IE" sz="1600" dirty="0"/>
          </a:p>
          <a:p>
            <a:endParaRPr lang="en-IE" sz="1600" dirty="0"/>
          </a:p>
          <a:p>
            <a:r>
              <a:rPr lang="ru-RU" sz="1600" dirty="0"/>
              <a:t>Если вы желаете использовать эти материалы для презентации тем или иным образом (например, использовать некоторые или все эти слайды в своей презентации в ходе какого-нибудь семинаре), просьба, сообщить об этом ГТП ЦГИ посредством</a:t>
            </a:r>
            <a:r>
              <a:rPr lang="en-IE" sz="1600" dirty="0"/>
              <a:t> </a:t>
            </a:r>
            <a:r>
              <a:rPr lang="en-IE" sz="1600" dirty="0">
                <a:hlinkClick r:id="rId2"/>
              </a:rPr>
              <a:t>http://www.ipcc-nggip.iges.or.jp/mail</a:t>
            </a:r>
            <a:r>
              <a:rPr lang="en-IE" sz="1600" dirty="0"/>
              <a:t>. </a:t>
            </a:r>
            <a:r>
              <a:rPr lang="ru-RU" sz="1600" dirty="0"/>
              <a:t>Также ознакомьтесь с примечаниями, размещенными на следующих сайтах</a:t>
            </a:r>
            <a:r>
              <a:rPr lang="en-IE" sz="1600" dirty="0"/>
              <a:t>.</a:t>
            </a:r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Авторское право</a:t>
            </a:r>
            <a:r>
              <a:rPr lang="en-IE" sz="1600" dirty="0"/>
              <a:t>: </a:t>
            </a:r>
            <a:r>
              <a:rPr lang="en-IE" sz="1600" dirty="0">
                <a:hlinkClick r:id="rId3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tg-Cyrl-TJ" sz="1600" dirty="0"/>
              <a:t>Отказ от ответственности</a:t>
            </a:r>
            <a:r>
              <a:rPr lang="en-IE" sz="1600" dirty="0"/>
              <a:t>: </a:t>
            </a:r>
            <a:r>
              <a:rPr lang="en-IE" sz="1600" dirty="0">
                <a:hlinkClick r:id="rId4"/>
              </a:rPr>
              <a:t>http://www.ipcc.ch/home_disclaimer.shtml</a:t>
            </a:r>
            <a:endParaRPr lang="en-IE" sz="1600" dirty="0"/>
          </a:p>
          <a:p>
            <a:r>
              <a:rPr lang="ru-RU" sz="1600" dirty="0"/>
              <a:t>КГЭ признает вклад ГТП ЦГИ МГЭИК и выражает им свою признательность</a:t>
            </a:r>
            <a:r>
              <a:rPr lang="en-US" sz="1600" dirty="0"/>
              <a:t>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65854" y="5316163"/>
            <a:ext cx="7212291" cy="590097"/>
          </a:xfrm>
          <a:prstGeom prst="rect">
            <a:avLst/>
          </a:prstGeom>
        </p:spPr>
      </p:pic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53796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15817" y="6309320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38658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/>
              <a:t>БДКВ МГЭИК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35000" y="908720"/>
            <a:ext cx="7867650" cy="4327525"/>
          </a:xfrm>
        </p:spPr>
        <p:txBody>
          <a:bodyPr/>
          <a:lstStyle/>
          <a:p>
            <a:pPr marL="342900" lvl="1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ja-JP" dirty="0">
                <a:latin typeface="+mj-lt"/>
              </a:rPr>
              <a:t>Библиотека коэффициентов / параметров выбросов и других соответствующих данных с пояснительной/справочной документацией</a:t>
            </a:r>
            <a:endParaRPr lang="en-GB" altLang="ja-JP" sz="1800" dirty="0">
              <a:latin typeface="+mj-lt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–"/>
              <a:defRPr/>
            </a:pPr>
            <a:r>
              <a:rPr lang="ru-RU" altLang="ja-JP" dirty="0">
                <a:latin typeface="+mj-lt"/>
              </a:rPr>
              <a:t>Стандартные значения (значения по умолчанию) из Руководства МГЭИК</a:t>
            </a:r>
            <a:r>
              <a:rPr lang="en-GB" altLang="ja-JP" sz="1800" dirty="0">
                <a:latin typeface="+mj-lt"/>
              </a:rPr>
              <a:t> </a:t>
            </a: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–"/>
              <a:defRPr/>
            </a:pPr>
            <a:r>
              <a:rPr lang="ru-RU" altLang="ja-JP" dirty="0">
                <a:latin typeface="+mj-lt"/>
              </a:rPr>
              <a:t>Данные из рецензируемых научных работ</a:t>
            </a:r>
            <a:endParaRPr lang="en-GB" altLang="ja-JP" sz="1800" dirty="0">
              <a:latin typeface="+mj-lt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–"/>
              <a:defRPr/>
            </a:pPr>
            <a:r>
              <a:rPr lang="ru-RU" altLang="ja-JP" dirty="0">
                <a:latin typeface="+mj-lt"/>
              </a:rPr>
              <a:t>Данные из других публикаций (правительственные отчеты, отраслевые исследования и т.д.)</a:t>
            </a:r>
            <a:endParaRPr lang="en-GB" altLang="ja-JP" sz="1800" dirty="0">
              <a:latin typeface="+mj-lt"/>
            </a:endParaRPr>
          </a:p>
          <a:p>
            <a:pPr marL="457200" lvl="1" indent="0" algn="just">
              <a:lnSpc>
                <a:spcPct val="130000"/>
              </a:lnSpc>
              <a:buSzPct val="116000"/>
              <a:buNone/>
              <a:defRPr/>
            </a:pPr>
            <a:r>
              <a:rPr lang="en-GB" altLang="ja-JP" sz="1800" b="1" dirty="0">
                <a:solidFill>
                  <a:schemeClr val="tx2">
                    <a:lumMod val="75000"/>
                  </a:schemeClr>
                </a:solidFill>
                <a:latin typeface="+mj-lt"/>
                <a:hlinkClick r:id="rId2"/>
              </a:rPr>
              <a:t>http://www.ipcc-nggip.iges.or.jp/EFDB/</a:t>
            </a:r>
            <a:r>
              <a:rPr lang="en-GB" altLang="ja-JP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  <a:r>
              <a:rPr lang="en-US" altLang="ja-JP" sz="1800" b="1" dirty="0">
                <a:solidFill>
                  <a:schemeClr val="tx2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457200" lvl="1" indent="0" algn="just">
              <a:lnSpc>
                <a:spcPct val="130000"/>
              </a:lnSpc>
              <a:buSzPct val="116000"/>
              <a:buNone/>
              <a:defRPr/>
            </a:pPr>
            <a:endParaRPr lang="en-US" altLang="ja-JP" sz="1800" dirty="0">
              <a:latin typeface="+mj-lt"/>
            </a:endParaRPr>
          </a:p>
          <a:p>
            <a:pPr marL="342900" lvl="1" indent="-342900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ja-JP" dirty="0">
                <a:latin typeface="+mj-lt"/>
              </a:rPr>
              <a:t>Информационная платформа для обмена данными / информацией о коэффициентах выбросов и других параметрах, которые могут использоваться для оценки уровня выбросов / абсорбции парниковых газов (ПГ)</a:t>
            </a:r>
            <a:endParaRPr lang="en-US" altLang="ja-JP" sz="18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4</a:t>
            </a:fld>
            <a:endParaRPr lang="en-US" dirty="0"/>
          </a:p>
        </p:txBody>
      </p:sp>
      <p:sp>
        <p:nvSpPr>
          <p:cNvPr id="8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9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9771700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/>
              <a:t>БДКВ МГЭИК</a:t>
            </a:r>
            <a:endParaRPr kumimoji="1" lang="ja-JP" altLang="en-US" sz="3200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44602" y="868364"/>
            <a:ext cx="8275869" cy="4327525"/>
          </a:xfrm>
        </p:spPr>
        <p:txBody>
          <a:bodyPr/>
          <a:lstStyle/>
          <a:p>
            <a:pPr marL="342900" lvl="1" indent="-342900" algn="just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</a:pPr>
            <a:r>
              <a:rPr lang="ru-RU" altLang="ja-JP" dirty="0">
                <a:latin typeface="+mj-lt"/>
              </a:rPr>
              <a:t>База данных развивается динамичным образом: предложения по данным (например, добровольные представления со стороны составителей кадастров и исследователей) и усилия по сбору данных (например, встречи экспертов для сбора данных)</a:t>
            </a:r>
            <a:endParaRPr lang="en-GB" altLang="ja-JP" sz="1800" dirty="0">
              <a:latin typeface="+mj-lt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</a:rPr>
              <a:t>База данных открыта для любых предложений по данным</a:t>
            </a:r>
            <a:endParaRPr lang="en-GB" altLang="ja-JP" sz="1800" dirty="0">
              <a:latin typeface="+mj-lt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</a:rPr>
              <a:t>Предложения по данным - для включения в базу данных - рассматриваются Редакционным советом БДКВ </a:t>
            </a:r>
            <a:endParaRPr lang="en-US" altLang="ja-JP" dirty="0">
              <a:latin typeface="+mj-lt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</a:rPr>
              <a:t>Критерии для включения новых данных: достоверность, применимость и</a:t>
            </a:r>
            <a:r>
              <a:rPr lang="en-US" altLang="ja-JP" dirty="0">
                <a:latin typeface="+mj-lt"/>
              </a:rPr>
              <a:t> </a:t>
            </a:r>
            <a:r>
              <a:rPr lang="ru-RU" altLang="ja-JP" dirty="0">
                <a:latin typeface="+mj-lt"/>
              </a:rPr>
              <a:t>документально подтверждённые данные</a:t>
            </a:r>
            <a:endParaRPr lang="en-US" altLang="ja-JP" sz="1800" dirty="0">
              <a:latin typeface="+mj-lt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endParaRPr lang="en-US" altLang="ja-JP" sz="1800" dirty="0">
              <a:latin typeface="+mj-lt"/>
            </a:endParaRPr>
          </a:p>
          <a:p>
            <a:pPr lvl="0" algn="just">
              <a:lnSpc>
                <a:spcPct val="130000"/>
              </a:lnSpc>
              <a:spcAft>
                <a:spcPts val="300"/>
              </a:spcAft>
              <a:defRPr/>
            </a:pPr>
            <a:r>
              <a:rPr lang="ru-RU" altLang="ja-JP" dirty="0">
                <a:latin typeface="+mj-lt"/>
              </a:rPr>
              <a:t>Ежегодное собрание Редакционного совета: рассмотреть предложения по данным и обсудить, как улучшить / совершенствовать БДКВ</a:t>
            </a:r>
            <a:endParaRPr lang="en-GB" altLang="ja-JP" sz="1800" dirty="0">
              <a:latin typeface="+mj-lt"/>
            </a:endParaRPr>
          </a:p>
          <a:p>
            <a:pPr lvl="1" algn="just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</a:rPr>
              <a:t>Резюме встреч доступно на сайте ЦГИ </a:t>
            </a:r>
            <a:r>
              <a:rPr kumimoji="0" lang="en-US" altLang="ja-JP" sz="1800" b="1" dirty="0">
                <a:solidFill>
                  <a:srgbClr val="0070C0"/>
                </a:solidFill>
                <a:latin typeface="+mj-lt"/>
                <a:ea typeface="ＭＳ Ｐゴシック" pitchFamily="50" charset="-128"/>
                <a:cs typeface="Arial" pitchFamily="34" charset="0"/>
                <a:hlinkClick r:id="rId2"/>
              </a:rPr>
              <a:t>http://www.ipcc-nggip.iges.or.jp/meeting/meeting.html</a:t>
            </a:r>
            <a:endParaRPr kumimoji="0" lang="en-US" altLang="ja-JP" sz="1800" b="1" dirty="0">
              <a:solidFill>
                <a:srgbClr val="0070C0"/>
              </a:solidFill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marL="457200" lvl="1" indent="0" algn="just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/>
            </a:pPr>
            <a:endParaRPr kumimoji="0" lang="en-US" altLang="ja-JP" sz="1800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5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8392665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g-Cyrl-TJ" altLang="ja-JP" dirty="0"/>
              <a:t>Растущее значение</a:t>
            </a:r>
            <a:endParaRPr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29159" y="868364"/>
            <a:ext cx="8280920" cy="4327525"/>
          </a:xfrm>
        </p:spPr>
        <p:txBody>
          <a:bodyPr/>
          <a:lstStyle/>
          <a:p>
            <a:pPr algn="just">
              <a:spcAft>
                <a:spcPts val="600"/>
              </a:spcAft>
              <a:defRPr/>
            </a:pPr>
            <a:r>
              <a:rPr lang="ru-RU" altLang="ja-JP" sz="1600" dirty="0">
                <a:latin typeface="+mj-lt"/>
                <a:ea typeface="ＭＳ Ｐゴシック" pitchFamily="34" charset="-128"/>
              </a:rPr>
              <a:t>В контексте национальных сообщений Сторон, не включенных в приложение I, Консультативная группа экспертов (КГЭ) рекомендовала</a:t>
            </a:r>
            <a:r>
              <a:rPr lang="en-US" altLang="ja-JP" sz="1600" dirty="0">
                <a:latin typeface="+mj-lt"/>
                <a:ea typeface="ＭＳ Ｐゴシック" pitchFamily="34" charset="-128"/>
              </a:rPr>
              <a:t> </a:t>
            </a:r>
          </a:p>
          <a:p>
            <a:pPr lvl="1" algn="just">
              <a:spcAft>
                <a:spcPts val="600"/>
              </a:spcAft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sz="1600" kern="1200" dirty="0">
                <a:latin typeface="+mj-lt"/>
                <a:ea typeface="ＭＳ Ｐゴシック" charset="-128"/>
                <a:cs typeface="Arial" charset="0"/>
              </a:rPr>
              <a:t>Улучшение качества данных за счет расширения совместного использования коэффициентов выбросов по конкретной стране посредством </a:t>
            </a:r>
            <a:r>
              <a:rPr lang="ru-RU" altLang="ja-JP" sz="1600" b="1" kern="1200" dirty="0">
                <a:latin typeface="+mj-lt"/>
                <a:ea typeface="ＭＳ Ｐゴシック" charset="-128"/>
                <a:cs typeface="Arial" charset="0"/>
              </a:rPr>
              <a:t>базы данных коэффициентов выбросов </a:t>
            </a:r>
            <a:r>
              <a:rPr lang="ru-RU" altLang="ja-JP" sz="1600" kern="1200" dirty="0">
                <a:latin typeface="+mj-lt"/>
                <a:ea typeface="ＭＳ Ｐゴシック" charset="-128"/>
                <a:cs typeface="Arial" charset="0"/>
              </a:rPr>
              <a:t>МГЭИК и между Сторонами, не включенными в приложение I к Конвенции</a:t>
            </a:r>
            <a:r>
              <a:rPr lang="en-US" altLang="ja-JP" sz="1600" kern="1200" dirty="0">
                <a:latin typeface="+mj-lt"/>
                <a:ea typeface="ＭＳ Ｐゴシック" charset="-128"/>
                <a:cs typeface="Arial" charset="0"/>
              </a:rPr>
              <a:t> </a:t>
            </a:r>
            <a:r>
              <a:rPr lang="en-US" altLang="ja-JP" sz="1600" i="1" kern="1200" dirty="0">
                <a:latin typeface="+mj-lt"/>
                <a:ea typeface="ＭＳ Ｐゴシック" charset="-128"/>
                <a:cs typeface="Arial" charset="0"/>
              </a:rPr>
              <a:t>(FCCC/SBI/2011/5/Rev.1)</a:t>
            </a:r>
          </a:p>
          <a:p>
            <a:pPr algn="just">
              <a:spcAft>
                <a:spcPts val="600"/>
              </a:spcAft>
              <a:defRPr/>
            </a:pPr>
            <a:r>
              <a:rPr lang="en-US" altLang="ja-JP" sz="1600" dirty="0">
                <a:latin typeface="+mj-lt"/>
                <a:ea typeface="ＭＳ Ｐゴシック" pitchFamily="34" charset="-128"/>
              </a:rPr>
              <a:t> </a:t>
            </a:r>
            <a:r>
              <a:rPr lang="ru-RU" altLang="ja-JP" sz="1600" dirty="0">
                <a:latin typeface="+mj-lt"/>
                <a:ea typeface="ＭＳ Ｐゴシック" pitchFamily="34" charset="-128"/>
              </a:rPr>
              <a:t>Новые руководящие принципы представления отчетности о годовых кадастрах для Сторон, включенных в приложение I</a:t>
            </a:r>
            <a:r>
              <a:rPr lang="en-US" altLang="ja-JP" sz="1600" dirty="0">
                <a:latin typeface="+mj-lt"/>
                <a:ea typeface="ＭＳ Ｐゴシック" pitchFamily="34" charset="-128"/>
              </a:rPr>
              <a:t> </a:t>
            </a:r>
          </a:p>
          <a:p>
            <a:pPr lvl="1" algn="just">
              <a:spcAft>
                <a:spcPts val="600"/>
              </a:spcAft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sz="1600" dirty="0">
                <a:latin typeface="+mj-lt"/>
                <a:ea typeface="ＭＳ Ｐゴシック" pitchFamily="34" charset="-128"/>
              </a:rPr>
              <a:t>Если Сторонам, включенным в приложение I, не хватает какой-либо информации по конкретной стране, они могут также использовать коэффициенты / параметры выбросов или другие параметры, представленные в </a:t>
            </a:r>
            <a:r>
              <a:rPr lang="ru-RU" altLang="ja-JP" sz="1600" b="1" dirty="0">
                <a:latin typeface="+mj-lt"/>
                <a:ea typeface="ＭＳ Ｐゴシック" pitchFamily="34" charset="-128"/>
              </a:rPr>
              <a:t>базе данных коэффициентов выбросов МГЭИК</a:t>
            </a:r>
            <a:r>
              <a:rPr lang="ru-RU" altLang="ja-JP" sz="1600" dirty="0">
                <a:latin typeface="+mj-lt"/>
                <a:ea typeface="ＭＳ Ｐゴシック" pitchFamily="34" charset="-128"/>
              </a:rPr>
              <a:t>, если таковые имеются, при условии, что они могут продемонстрировать, что эти параметры соответствуют конкретным национальным условиям и являются более точными, чем данные по умолчанию, представленные в Руководящих принципах МГЭИК 2006 г.</a:t>
            </a:r>
            <a:r>
              <a:rPr lang="en-US" altLang="ja-JP" sz="1600" dirty="0">
                <a:latin typeface="+mj-lt"/>
                <a:ea typeface="ＭＳ Ｐゴシック" pitchFamily="34" charset="-128"/>
              </a:rPr>
              <a:t> </a:t>
            </a:r>
            <a:r>
              <a:rPr lang="en-US" altLang="ja-JP" sz="1600" i="1" dirty="0">
                <a:latin typeface="+mj-lt"/>
                <a:ea typeface="ＭＳ Ｐゴシック" pitchFamily="34" charset="-128"/>
              </a:rPr>
              <a:t>(Decision 24/CP.19)</a:t>
            </a:r>
          </a:p>
          <a:p>
            <a:pPr algn="just"/>
            <a:endParaRPr kumimoji="1" lang="ja-JP" alt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6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155518311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dirty="0"/>
              <a:t>Как получить доступ к БДКВ</a:t>
            </a:r>
            <a:endParaRPr lang="en-US" dirty="0"/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980728"/>
            <a:ext cx="8640959" cy="4327525"/>
          </a:xfrm>
        </p:spPr>
        <p:txBody>
          <a:bodyPr/>
          <a:lstStyle/>
          <a:p>
            <a:pPr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tg-Cyrl-TJ" altLang="ja-JP" dirty="0">
                <a:latin typeface="+mj-lt"/>
                <a:ea typeface="ＭＳ Ｐゴシック" pitchFamily="50" charset="-128"/>
                <a:cs typeface="Arial" pitchFamily="34" charset="0"/>
              </a:rPr>
              <a:t>Доступны два типа приложений</a:t>
            </a:r>
            <a:endParaRPr lang="en-US" altLang="ja-JP" sz="1800" b="1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tg-Cyrl-TJ" altLang="ja-JP" dirty="0">
                <a:latin typeface="+mj-lt"/>
                <a:ea typeface="ＭＳ Ｐゴシック" pitchFamily="34" charset="-128"/>
              </a:rPr>
              <a:t>Интернет-приложение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 </a:t>
            </a:r>
            <a:r>
              <a:rPr lang="en-US" altLang="ja-JP" sz="1800" dirty="0">
                <a:latin typeface="+mj-lt"/>
                <a:ea typeface="ＭＳ Ｐゴシック" pitchFamily="34" charset="-128"/>
              </a:rPr>
              <a:t>(</a:t>
            </a:r>
            <a:r>
              <a:rPr lang="en-US" altLang="ja-JP" sz="1800" b="1" dirty="0">
                <a:latin typeface="+mj-lt"/>
                <a:ea typeface="ＭＳ Ｐゴシック" pitchFamily="34" charset="-128"/>
                <a:hlinkClick r:id="rId3"/>
              </a:rPr>
              <a:t>http://www.ipcc-nggip.iges.or.jp/EFDB/main.php</a:t>
            </a:r>
            <a:r>
              <a:rPr lang="en-US" altLang="ja-JP" sz="1800" dirty="0">
                <a:latin typeface="+mj-lt"/>
                <a:ea typeface="ＭＳ Ｐゴシック" pitchFamily="34" charset="-128"/>
              </a:rPr>
              <a:t>)</a:t>
            </a: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В условиях отсутствия выхода в интернет</a:t>
            </a:r>
            <a:r>
              <a:rPr lang="en-US" altLang="ja-JP" dirty="0">
                <a:latin typeface="+mj-lt"/>
                <a:ea typeface="ＭＳ Ｐゴシック" pitchFamily="34" charset="-128"/>
              </a:rPr>
              <a:t> - </a:t>
            </a:r>
            <a:r>
              <a:rPr lang="tg-Cyrl-TJ" altLang="ja-JP" dirty="0">
                <a:latin typeface="+mj-lt"/>
                <a:ea typeface="ＭＳ Ｐゴシック" pitchFamily="34" charset="-128"/>
              </a:rPr>
              <a:t>Автономное приложение </a:t>
            </a:r>
            <a:r>
              <a:rPr lang="en-US" altLang="ja-JP" sz="1800" dirty="0">
                <a:latin typeface="+mj-lt"/>
                <a:ea typeface="ＭＳ Ｐゴシック" pitchFamily="34" charset="-128"/>
              </a:rPr>
              <a:t>(</a:t>
            </a:r>
            <a:r>
              <a:rPr lang="tg-Cyrl-TJ" altLang="ja-JP" dirty="0">
                <a:latin typeface="+mj-lt"/>
                <a:ea typeface="ＭＳ Ｐゴシック" pitchFamily="34" charset="-128"/>
              </a:rPr>
              <a:t>например, цифровой видеодиск</a:t>
            </a:r>
            <a:r>
              <a:rPr lang="en-US" altLang="ja-JP" sz="1800" dirty="0">
                <a:latin typeface="+mj-lt"/>
                <a:ea typeface="ＭＳ Ｐゴシック" pitchFamily="34" charset="-128"/>
              </a:rPr>
              <a:t>)</a:t>
            </a: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r>
              <a:rPr lang="ru-RU" altLang="ja-JP" dirty="0">
                <a:latin typeface="+mj-lt"/>
                <a:ea typeface="ＭＳ Ｐゴシック" pitchFamily="50" charset="-128"/>
                <a:cs typeface="Arial" pitchFamily="34" charset="0"/>
              </a:rPr>
              <a:t>Интернет-приложение является ядром этой системы. Новые данные будут сначала выгружены и доступны в веб-приложении</a:t>
            </a:r>
            <a:r>
              <a:rPr lang="en-US" altLang="ja-JP" sz="1800" dirty="0">
                <a:latin typeface="+mj-lt"/>
                <a:ea typeface="ＭＳ Ｐゴシック" pitchFamily="50" charset="-128"/>
                <a:cs typeface="Arial" pitchFamily="34" charset="0"/>
              </a:rPr>
              <a:t> </a:t>
            </a:r>
          </a:p>
          <a:p>
            <a:pPr eaLnBrk="1" hangingPunct="1">
              <a:lnSpc>
                <a:spcPct val="130000"/>
              </a:lnSpc>
              <a:buSzPct val="100000"/>
              <a:buFont typeface="Arial" panose="020B0604020202020204" pitchFamily="34" charset="0"/>
              <a:buChar char="•"/>
              <a:defRPr/>
            </a:pPr>
            <a:endParaRPr lang="en-US" altLang="ja-JP" sz="1800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>
              <a:lnSpc>
                <a:spcPct val="130000"/>
              </a:lnSpc>
              <a:buSzPct val="100000"/>
              <a:defRPr/>
            </a:pPr>
            <a:r>
              <a:rPr lang="en-US" altLang="ja-JP" sz="1800" dirty="0">
                <a:latin typeface="+mj-lt"/>
                <a:ea typeface="ＭＳ Ｐゴシック" pitchFamily="50" charset="-128"/>
                <a:cs typeface="Arial" pitchFamily="34" charset="0"/>
              </a:rPr>
              <a:t>The offline application </a:t>
            </a:r>
            <a:r>
              <a:rPr lang="ru-RU" altLang="ja-JP" dirty="0">
                <a:latin typeface="+mj-lt"/>
                <a:ea typeface="ＭＳ Ｐゴシック" pitchFamily="50" charset="-128"/>
                <a:cs typeface="Arial" pitchFamily="34" charset="0"/>
              </a:rPr>
              <a:t>Автономное приложение работает с файлом MS </a:t>
            </a:r>
            <a:r>
              <a:rPr lang="ru-RU" altLang="ja-JP" dirty="0" err="1">
                <a:latin typeface="+mj-lt"/>
                <a:ea typeface="ＭＳ Ｐゴシック" pitchFamily="50" charset="-128"/>
                <a:cs typeface="Arial" pitchFamily="34" charset="0"/>
              </a:rPr>
              <a:t>Access</a:t>
            </a:r>
            <a:r>
              <a:rPr lang="ru-RU" altLang="ja-JP" dirty="0">
                <a:latin typeface="+mj-lt"/>
                <a:ea typeface="ＭＳ Ｐゴシック" pitchFamily="50" charset="-128"/>
                <a:cs typeface="Arial" pitchFamily="34" charset="0"/>
              </a:rPr>
              <a:t> MDB, который содержит копию веб-базы данных</a:t>
            </a:r>
            <a:endParaRPr lang="en-US" altLang="ja-JP" sz="1800" dirty="0">
              <a:latin typeface="+mj-lt"/>
              <a:ea typeface="ＭＳ Ｐゴシック" pitchFamily="50" charset="-128"/>
              <a:cs typeface="Arial" pitchFamily="34" charset="0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Может использоваться на автономном ПК</a:t>
            </a:r>
            <a:endParaRPr lang="en-US" altLang="ja-JP" sz="1800" dirty="0">
              <a:latin typeface="+mj-lt"/>
              <a:ea typeface="ＭＳ Ｐゴシック" pitchFamily="34" charset="-128"/>
            </a:endParaRPr>
          </a:p>
          <a:p>
            <a:pPr lvl="1">
              <a:lnSpc>
                <a:spcPct val="130000"/>
              </a:lnSpc>
              <a:buSzPct val="80000"/>
              <a:buFont typeface="Arial Narrow" panose="020B0606020202030204" pitchFamily="34" charset="0"/>
              <a:buChar char="―"/>
              <a:defRPr/>
            </a:pPr>
            <a:r>
              <a:rPr lang="ru-RU" altLang="ja-JP" dirty="0">
                <a:latin typeface="+mj-lt"/>
                <a:ea typeface="ＭＳ Ｐゴシック" pitchFamily="34" charset="-128"/>
              </a:rPr>
              <a:t>Доступно для скачивания на сайте БДКВ </a:t>
            </a:r>
            <a:r>
              <a:rPr lang="en-US" altLang="ja-JP" sz="1800" b="1" dirty="0">
                <a:latin typeface="+mj-lt"/>
                <a:ea typeface="ＭＳ Ｐゴシック" pitchFamily="34" charset="-128"/>
                <a:hlinkClick r:id="rId3"/>
              </a:rPr>
              <a:t>http://www.ipcc-nggip.iges.or.jp/EFDB/main.php</a:t>
            </a:r>
            <a:endParaRPr lang="en-US" altLang="ja-JP" sz="1800" b="1" dirty="0">
              <a:latin typeface="+mj-lt"/>
              <a:ea typeface="ＭＳ Ｐゴシック" pitchFamily="34" charset="-128"/>
            </a:endParaRPr>
          </a:p>
          <a:p>
            <a:pPr marL="457200" lvl="1" indent="0">
              <a:lnSpc>
                <a:spcPct val="130000"/>
              </a:lnSpc>
              <a:buSzPct val="80000"/>
              <a:buNone/>
              <a:defRPr/>
            </a:pPr>
            <a:endParaRPr lang="en-US" altLang="ja-JP" sz="2000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marL="457200" lvl="1" indent="0">
              <a:lnSpc>
                <a:spcPct val="130000"/>
              </a:lnSpc>
              <a:buSzPct val="100000"/>
              <a:buNone/>
              <a:defRPr/>
            </a:pPr>
            <a:endParaRPr lang="en-US" altLang="ja-JP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 lvl="1">
              <a:lnSpc>
                <a:spcPct val="130000"/>
              </a:lnSpc>
              <a:buSzPct val="100000"/>
              <a:buFont typeface="Arial Narrow" panose="020B0606020202030204" pitchFamily="34" charset="0"/>
              <a:buChar char="―"/>
              <a:defRPr/>
            </a:pPr>
            <a:endParaRPr lang="en-US" altLang="ja-JP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34" charset="-128"/>
            </a:endParaRPr>
          </a:p>
          <a:p>
            <a:pPr>
              <a:lnSpc>
                <a:spcPct val="130000"/>
              </a:lnSpc>
              <a:buSzPct val="100000"/>
              <a:defRPr/>
            </a:pPr>
            <a:endParaRPr lang="en-US" altLang="ja-JP" dirty="0">
              <a:solidFill>
                <a:srgbClr val="0070C0"/>
              </a:solidFill>
              <a:latin typeface="Arial Narrow" panose="020B0606020202030204" pitchFamily="34" charset="0"/>
              <a:ea typeface="ＭＳ Ｐゴシック" pitchFamily="50" charset="-128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7</a:t>
            </a:fld>
            <a:endParaRPr lang="en-US" dirty="0"/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195736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ru-RU" altLang="en-US" sz="1200" dirty="0"/>
              <a:t>Учебные материалы для национальных кадастров парниковых газов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2915817" y="6261099"/>
            <a:ext cx="3456384" cy="244476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tg-Cyrl-TJ" altLang="en-US" sz="1200" b="1" dirty="0"/>
              <a:t>Консультативная группа экспертов (КГЭ)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4021216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850" y="44450"/>
            <a:ext cx="856297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57360"/>
            <a:ext cx="9144000" cy="620064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6675" y="188641"/>
            <a:ext cx="9545885" cy="520376"/>
          </a:xfrm>
        </p:spPr>
        <p:txBody>
          <a:bodyPr/>
          <a:lstStyle/>
          <a:p>
            <a:r>
              <a:rPr lang="tg-Cyrl-TJ" sz="2700" dirty="0"/>
              <a:t>Клиент-серверное приложение (интернет-приложение)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377366017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g-Cyrl-TJ" altLang="ja-JP" kern="1200" dirty="0"/>
              <a:t>Поиск данных</a:t>
            </a:r>
            <a:endParaRPr lang="ja-JP" altLang="en-US" kern="12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258" y="649071"/>
            <a:ext cx="8976742" cy="6206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602505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7FB7D729065347B070178D832B8AFD" ma:contentTypeVersion="13" ma:contentTypeDescription="Create a new document." ma:contentTypeScope="" ma:versionID="efb46ff42e3aab7b5e49b329542e4eb1">
  <xsd:schema xmlns:xsd="http://www.w3.org/2001/XMLSchema" xmlns:xs="http://www.w3.org/2001/XMLSchema" xmlns:p="http://schemas.microsoft.com/office/2006/metadata/properties" xmlns:ns3="d51b9139-623a-4f88-aa00-837ed8ae6948" xmlns:ns4="b02ce08a-42f1-4a25-9214-d58ae9d2239a" targetNamespace="http://schemas.microsoft.com/office/2006/metadata/properties" ma:root="true" ma:fieldsID="8a391459cc74355c529f0f9e567dcb5e" ns3:_="" ns4:_="">
    <xsd:import namespace="d51b9139-623a-4f88-aa00-837ed8ae6948"/>
    <xsd:import namespace="b02ce08a-42f1-4a25-9214-d58ae9d2239a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1b9139-623a-4f88-aa00-837ed8ae69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2ce08a-42f1-4a25-9214-d58ae9d2239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DF5D10A-DC1F-48BB-AE7B-9CE572DB91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5935F11-7DAC-494E-8288-8D1B3E5533E9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b02ce08a-42f1-4a25-9214-d58ae9d2239a"/>
    <ds:schemaRef ds:uri="http://schemas.openxmlformats.org/package/2006/metadata/core-properties"/>
    <ds:schemaRef ds:uri="d51b9139-623a-4f88-aa00-837ed8ae694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146F392-B3E5-4458-B0F7-6607B01A27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51b9139-623a-4f88-aa00-837ed8ae6948"/>
    <ds:schemaRef ds:uri="b02ce08a-42f1-4a25-9214-d58ae9d2239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1106</Words>
  <Application>Microsoft Office PowerPoint</Application>
  <PresentationFormat>On-screen Show (4:3)</PresentationFormat>
  <Paragraphs>119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Narrow</vt:lpstr>
      <vt:lpstr>Times New Roman</vt:lpstr>
      <vt:lpstr>Wingdings</vt:lpstr>
      <vt:lpstr> UNFCCC PowerPoint</vt:lpstr>
      <vt:lpstr>UNFCCC quote</vt:lpstr>
      <vt:lpstr>UNFCCC_Master 70pt title</vt:lpstr>
      <vt:lpstr>      </vt:lpstr>
      <vt:lpstr>Предисловие, Авторское право и Отказ от ответственности</vt:lpstr>
      <vt:lpstr>Предисловие, Авторское право и Отказ от ответственности</vt:lpstr>
      <vt:lpstr>БДКВ МГЭИК</vt:lpstr>
      <vt:lpstr>БДКВ МГЭИК</vt:lpstr>
      <vt:lpstr>Растущее значение</vt:lpstr>
      <vt:lpstr>Как получить доступ к БДКВ</vt:lpstr>
      <vt:lpstr>Клиент-серверное приложение (интернет-приложение)</vt:lpstr>
      <vt:lpstr>Поиск данных</vt:lpstr>
      <vt:lpstr>Наполнение/начальная загрузка данных БДКВ </vt:lpstr>
      <vt:lpstr>Критерии для включения новых данных</vt:lpstr>
      <vt:lpstr>Повышение качества и совершенствование БДКВ</vt:lpstr>
      <vt:lpstr>Благодарю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2020-08-06T11:25:01Z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0x010100ED7FB7D729065347B070178D832B8AFD</vt:lpwstr>
  </property>
  <property fmtid="{D5CDD505-2E9C-101B-9397-08002B2CF9AE}" pid="3" name="_dlc_DocIdItemGuid">
    <vt:lpwstr>f5ca2427-6380-4874-8098-ac1a13d92ed5</vt:lpwstr>
  </property>
</Properties>
</file>