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34"/>
  </p:notesMasterIdLst>
  <p:handoutMasterIdLst>
    <p:handoutMasterId r:id="rId35"/>
  </p:handoutMasterIdLst>
  <p:sldIdLst>
    <p:sldId id="335" r:id="rId8"/>
    <p:sldId id="360" r:id="rId9"/>
    <p:sldId id="361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266" r:id="rId33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 varScale="1">
        <p:scale>
          <a:sx n="69" d="100"/>
          <a:sy n="69" d="100"/>
        </p:scale>
        <p:origin x="-161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23117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DAE3EE-68F0-421F-AF74-ED6E478B5FD8}" type="slidenum">
              <a:rPr lang="en-GB" altLang="ja-JP" smtClean="0"/>
              <a:pPr eaLnBrk="1" hangingPunct="1"/>
              <a:t>19</a:t>
            </a:fld>
            <a:endParaRPr lang="en-GB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230471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23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218399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4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82968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DEB550-87F8-48A1-B691-76B02F017418}" type="slidenum">
              <a:rPr lang="en-GB" altLang="ja-JP" smtClean="0"/>
              <a:pPr eaLnBrk="1" hangingPunct="1"/>
              <a:t>5</a:t>
            </a:fld>
            <a:endParaRPr lang="en-GB" altLang="ja-JP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56853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3045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D2BB3FE-FD43-468F-8180-E11C9F88DD71}" type="slidenum">
              <a:rPr kumimoji="0" lang="en-GB" altLang="ja-JP" smtClean="0"/>
              <a:pPr eaLnBrk="1" hangingPunct="1"/>
              <a:t>11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210322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EA77EA4-8562-4B24-80BD-3E4A2097193E}" type="slidenum">
              <a:rPr kumimoji="0" lang="en-GB" altLang="ja-JP" smtClean="0"/>
              <a:pPr eaLnBrk="1" hangingPunct="1"/>
              <a:t>12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6229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E10782B-9D0B-4528-8FD2-8F48828E6B11}" type="slidenum">
              <a:rPr kumimoji="0" lang="en-GB" altLang="ja-JP" smtClean="0"/>
              <a:pPr eaLnBrk="1" hangingPunct="1"/>
              <a:t>13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41257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14327B9-B870-4AAC-8EA6-2CC9CA198BE0}" type="slidenum">
              <a:rPr kumimoji="0" lang="en-GB" altLang="ja-JP" smtClean="0"/>
              <a:pPr eaLnBrk="1" hangingPunct="1"/>
              <a:t>14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70224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474272-2FE2-4B75-9ABC-C1CE2C7A6899}" type="slidenum">
              <a:rPr kumimoji="0" lang="en-GB" altLang="ja-JP" smtClean="0"/>
              <a:pPr eaLnBrk="1" hangingPunct="1"/>
              <a:t>15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8709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home_copyright.shtml" TargetMode="External"/><Relationship Id="rId2" Type="http://schemas.openxmlformats.org/officeDocument/2006/relationships/hyperlink" Target="http://www.ipcc-nggip.iges.or.jp/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pcc.ch/home_disclaimer.s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01600" y="2182049"/>
            <a:ext cx="4648200" cy="28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ru-RU" sz="2800" b="1" kern="0" dirty="0"/>
              <a:t>МЕТОДОЛОГИЧЕСКИЙ ВЫБОР И ОПРЕДЕЛЕНИЕ КЛЮЧЕВЫХ КАТЕГОРИЙ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01793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453336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992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ea typeface="ＭＳ Ｐゴシック" pitchFamily="50" charset="-128"/>
              </a:rPr>
              <a:t>Ключевые категории: Подход 1, 2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268760"/>
            <a:ext cx="7969185" cy="4525963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Подход 1 – Оценка уровня и тенденции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pPr marL="400050" lvl="1" indent="0">
              <a:lnSpc>
                <a:spcPct val="130000"/>
              </a:lnSpc>
              <a:buNone/>
            </a:pPr>
            <a:r>
              <a:rPr lang="en-GB" b="1" dirty="0">
                <a:solidFill>
                  <a:srgbClr val="FF5001"/>
                </a:solidFill>
                <a:latin typeface="+mj-lt"/>
              </a:rPr>
              <a:t>   </a:t>
            </a:r>
            <a:r>
              <a:rPr lang="en-GB" b="1" dirty="0">
                <a:solidFill>
                  <a:srgbClr val="F89708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Ключевые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категории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суммирование их в порядке убывания масштаба составляет 95%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F87F0C"/>
              </a:solidFill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Подход 2 – Оценка уровня/тенденции + анализ неопределенности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pPr marL="400050" lvl="1" indent="0">
              <a:lnSpc>
                <a:spcPct val="130000"/>
              </a:lnSpc>
              <a:buNone/>
            </a:pPr>
            <a:r>
              <a:rPr lang="en-GB" b="1" dirty="0">
                <a:solidFill>
                  <a:srgbClr val="FF5001"/>
                </a:solidFill>
                <a:latin typeface="+mj-lt"/>
              </a:rPr>
              <a:t>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Ключевые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категории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суммирование их в порядке убывания масштаба составляет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9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%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tg-Cyrl-TJ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Поглотители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  <a:r>
              <a:rPr lang="tg-Cyrl-TJ" b="1" dirty="0">
                <a:latin typeface="+mj-lt"/>
              </a:rPr>
              <a:t>выражаются как положительное значение</a:t>
            </a:r>
            <a:endParaRPr lang="en-GB" b="1" dirty="0">
              <a:latin typeface="+mj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b="1" dirty="0">
                <a:latin typeface="+mj-lt"/>
              </a:rPr>
              <a:t>                    </a:t>
            </a:r>
            <a:r>
              <a:rPr lang="en-GB" b="1" dirty="0" smtClean="0">
                <a:latin typeface="+mj-lt"/>
              </a:rPr>
              <a:t>(</a:t>
            </a:r>
            <a:r>
              <a:rPr lang="tg-Cyrl-TJ" b="1" dirty="0">
                <a:latin typeface="+mj-lt"/>
              </a:rPr>
              <a:t>включение / исключение</a:t>
            </a:r>
            <a:r>
              <a:rPr lang="en-GB" b="1" dirty="0" smtClean="0">
                <a:latin typeface="+mj-lt"/>
              </a:rPr>
              <a:t>)</a:t>
            </a:r>
            <a:endParaRPr lang="en-GB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649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>
                <a:ea typeface="ＭＳ Ｐゴシック" pitchFamily="50" charset="-128"/>
              </a:rPr>
              <a:t>Пример оценки уровня</a:t>
            </a:r>
            <a:endParaRPr lang="en-GB" altLang="ja-JP" dirty="0">
              <a:ea typeface="ＭＳ Ｐゴシック" pitchFamily="50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141762"/>
              </p:ext>
            </p:extLst>
          </p:nvPr>
        </p:nvGraphicFramePr>
        <p:xfrm>
          <a:off x="755576" y="1115236"/>
          <a:ext cx="7776864" cy="4762036"/>
        </p:xfrm>
        <a:graphic>
          <a:graphicData uri="http://schemas.openxmlformats.org/drawingml/2006/table">
            <a:tbl>
              <a:tblPr/>
              <a:tblGrid>
                <a:gridCol w="915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3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9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67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Выброс/поглощение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7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Энергетическая промышленность: Твердое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47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Энергетическая промышленность: Жидкое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4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Производственные отрасли и строительство: Твердое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4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Производственные отрасли и строительство: Газообразное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7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Транспорт – Гражданская авиация</a:t>
                      </a:r>
                      <a:endParaRPr kumimoji="0" lang="fr-FR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Уборка, хранение и использование навоза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Лесные площади, остающиеся лесными площадями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Земли, переустроенные в лесные площади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578230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833237"/>
              </p:ext>
            </p:extLst>
          </p:nvPr>
        </p:nvGraphicFramePr>
        <p:xfrm>
          <a:off x="395536" y="980728"/>
          <a:ext cx="8094174" cy="5330748"/>
        </p:xfrm>
        <a:graphic>
          <a:graphicData uri="http://schemas.openxmlformats.org/drawingml/2006/table">
            <a:tbl>
              <a:tblPr/>
              <a:tblGrid>
                <a:gridCol w="815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4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3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6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Выброс/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kumimoji="0" lang="tg-Cyrl-TJ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Поглощение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Абсолютная величина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5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Энергетическая промышленность: Твердое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5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Энергетическая промышленность: Жидкое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0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Производственные отрасли и строительство: Твердое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60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Производственные отрасли и строительство: Газообразное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5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Транспорт – Гражданская авиация</a:t>
                      </a:r>
                      <a:endParaRPr kumimoji="0" lang="fr-FR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Уборка, хранение и использование навоза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Лесные площади, остающиеся лесными площадями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Земли, переустроенные в лесные площади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>
                <a:ea typeface="ＭＳ Ｐゴシック" pitchFamily="50" charset="-128"/>
              </a:rPr>
              <a:t>Пример оценки уровня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12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907704" y="6505574"/>
            <a:ext cx="5958359" cy="2398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400921" y="6261099"/>
            <a:ext cx="3971279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8675718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1945555"/>
              </p:ext>
            </p:extLst>
          </p:nvPr>
        </p:nvGraphicFramePr>
        <p:xfrm>
          <a:off x="329038" y="913707"/>
          <a:ext cx="8491435" cy="5087853"/>
        </p:xfrm>
        <a:graphic>
          <a:graphicData uri="http://schemas.openxmlformats.org/drawingml/2006/table">
            <a:tbl>
              <a:tblPr/>
              <a:tblGrid>
                <a:gridCol w="535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0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75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87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Выброс/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kumimoji="0" lang="tg-Cyrl-TJ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Поглощение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Абсолютная величина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Уровень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Энергетическая промышленность: Твердое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Энергетическая промышленность: Жидкое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Производственные отрасли и строительство: Твердое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Производственные отрасли и строительство: Газообразное топливо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Деятельность, связанная со сжиганием топлива – Транспорт – Гражданская авиация</a:t>
                      </a:r>
                      <a:endParaRPr kumimoji="0" lang="fr-FR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Уборка, хранение и использование навоза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Лесные площади, остающиеся лесными площадями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Земли, переустроенные в лесные площади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>
                <a:ea typeface="ＭＳ Ｐゴシック" pitchFamily="50" charset="-128"/>
              </a:rPr>
              <a:t>Пример оценки уровня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1907704" y="6505575"/>
            <a:ext cx="5958359" cy="2921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01243" y="6261099"/>
            <a:ext cx="3971279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2790079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185421"/>
              </p:ext>
            </p:extLst>
          </p:nvPr>
        </p:nvGraphicFramePr>
        <p:xfrm>
          <a:off x="323528" y="733541"/>
          <a:ext cx="8568952" cy="5605394"/>
        </p:xfrm>
        <a:graphic>
          <a:graphicData uri="http://schemas.openxmlformats.org/drawingml/2006/table">
            <a:tbl>
              <a:tblPr/>
              <a:tblGrid>
                <a:gridCol w="60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9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0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9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60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88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1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Выброс/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kumimoji="0" lang="tg-Cyrl-TJ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Поглощение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Абсолютная величина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Уровень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9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Энергетическая промышленность: Твердое топливо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Транспорт – Гражданская авиация</a:t>
                      </a:r>
                      <a:endParaRPr kumimoji="0" lang="fr-FR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Лесные площади, остающиеся лесными площадями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5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Производственные отрасли и строительство: Твердое топливо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Земли, переустроенные в лесные площади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6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Уборка, хранение и использование навоза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Энергетическая промышленность: Жидкое топливо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85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Производственные отрасли и строительство: Газообразное топливо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51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>
                <a:ea typeface="ＭＳ Ｐゴシック" pitchFamily="50" charset="-128"/>
              </a:rPr>
              <a:t>Пример оценки уровня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1907704" y="6505575"/>
            <a:ext cx="5958359" cy="3310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699792" y="6261099"/>
            <a:ext cx="4176464" cy="3538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733427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5891229"/>
              </p:ext>
            </p:extLst>
          </p:nvPr>
        </p:nvGraphicFramePr>
        <p:xfrm>
          <a:off x="446204" y="764704"/>
          <a:ext cx="8072438" cy="504365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Выброс/</a:t>
                      </a:r>
                      <a:r>
                        <a:rPr kumimoji="0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kumimoji="0" lang="tg-Cyrl-TJ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Поглощение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Абсолютная величина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Уровень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Совокупное значение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Энергетическая промышленность: Твердое топливо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Транспорт – Гражданская авиация</a:t>
                      </a:r>
                      <a:endParaRPr kumimoji="0" lang="fr-FR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Лесные площади, остающиеся лесными площадями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Производственные отрасли и строительство: Твердое топливо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Земли, переустроенные в лесные площади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95.8%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Уборка, хранение и использование навоза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Энергетическая промышленность: Жидкое топливо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99.4%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Деятельность, связанная со сжиганием топлива – Производственные отрасли и строительство: Газообразное топливо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6274" y="1278042"/>
            <a:ext cx="8100205" cy="2727022"/>
          </a:xfrm>
          <a:prstGeom prst="rect">
            <a:avLst/>
          </a:prstGeom>
          <a:noFill/>
          <a:ln w="57150" cap="rnd"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>
                <a:ea typeface="ＭＳ Ｐゴシック" pitchFamily="50" charset="-128"/>
              </a:rPr>
              <a:t>Пример оценки уровня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14</a:t>
            </a:r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691680" y="6505575"/>
            <a:ext cx="617438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411761" y="6261099"/>
            <a:ext cx="3960440" cy="1574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5887563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51460"/>
            <a:ext cx="7869238" cy="5132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Подход </a:t>
            </a:r>
            <a:r>
              <a:rPr lang="en-GB" dirty="0" smtClean="0">
                <a:ea typeface="ＭＳ Ｐゴシック" pitchFamily="50" charset="-128"/>
              </a:rPr>
              <a:t>1: </a:t>
            </a:r>
            <a:r>
              <a:rPr lang="tg-Cyrl-TJ" dirty="0">
                <a:ea typeface="ＭＳ Ｐゴシック" pitchFamily="50" charset="-128"/>
              </a:rPr>
              <a:t>Тенденция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38444"/>
            <a:ext cx="7869238" cy="4782844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Оценка </a:t>
            </a:r>
            <a:r>
              <a:rPr lang="ru-RU" dirty="0">
                <a:latin typeface="+mj-lt"/>
              </a:rPr>
              <a:t>тенденции определяет категории, тенденции которых отличается от тенденции полного кадастра, независимо от того, возрастает ли тенденция или снижается, или является поглотителем или источником</a:t>
            </a: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Категории</a:t>
            </a:r>
            <a:r>
              <a:rPr lang="ru-RU" dirty="0">
                <a:latin typeface="+mj-lt"/>
              </a:rPr>
              <a:t>, тенденция которых больше всего отличается от общей тенденции, должны быть определены как </a:t>
            </a:r>
            <a:r>
              <a:rPr lang="ru-RU" b="1" dirty="0">
                <a:solidFill>
                  <a:schemeClr val="tx2"/>
                </a:solidFill>
                <a:latin typeface="+mj-lt"/>
                <a:ea typeface="ＭＳ Ｐゴシック" pitchFamily="50" charset="-128"/>
                <a:cs typeface="+mj-cs"/>
              </a:rPr>
              <a:t>ключевые,</a:t>
            </a:r>
            <a:r>
              <a:rPr lang="ru-RU" dirty="0">
                <a:latin typeface="+mj-lt"/>
              </a:rPr>
              <a:t> когда эта разница взвешивается по уровню выбросов или поглощения категории в базовом году.</a:t>
            </a:r>
            <a:endParaRPr lang="en-GB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907704" y="6484014"/>
            <a:ext cx="5806877" cy="2613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58914" y="6235279"/>
            <a:ext cx="4104456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3290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028" y="3877778"/>
            <a:ext cx="5574996" cy="1625983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3420568" y="6206562"/>
            <a:ext cx="2041689" cy="512161"/>
          </a:xfrm>
          <a:prstGeom prst="wedgeRoundRectCallout">
            <a:avLst>
              <a:gd name="adj1" fmla="val 26697"/>
              <a:gd name="adj2" fmla="val -259412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Тенденция категории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562759" y="5950482"/>
            <a:ext cx="2041689" cy="512161"/>
          </a:xfrm>
          <a:prstGeom prst="wedgeRoundRectCallout">
            <a:avLst>
              <a:gd name="adj1" fmla="val -38091"/>
              <a:gd name="adj2" fmla="val -174476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Общая тенденция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0197" y="5544574"/>
            <a:ext cx="2041689" cy="512161"/>
          </a:xfrm>
          <a:prstGeom prst="wedgeRoundRectCallout">
            <a:avLst>
              <a:gd name="adj1" fmla="val 52787"/>
              <a:gd name="adj2" fmla="val -157143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Значимость категории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6490211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16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028" y="309230"/>
            <a:ext cx="49720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8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17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5193"/>
            <a:ext cx="6912768" cy="65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4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04289"/>
            <a:ext cx="9145016" cy="56041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 smtClean="0">
                <a:ea typeface="ＭＳ Ｐゴシック" pitchFamily="50" charset="-128"/>
              </a:rPr>
              <a:t>Подход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GB" altLang="ja-JP" dirty="0" smtClean="0">
                <a:ea typeface="ＭＳ Ｐゴシック" pitchFamily="50" charset="-128"/>
              </a:rPr>
              <a:t>2</a:t>
            </a:r>
            <a:r>
              <a:rPr lang="en-GB" altLang="ja-JP" dirty="0">
                <a:ea typeface="ＭＳ Ｐゴシック" pitchFamily="50" charset="-128"/>
              </a:rPr>
              <a:t>: </a:t>
            </a:r>
            <a:r>
              <a:rPr lang="tg-Cyrl-TJ" altLang="ja-JP" dirty="0">
                <a:ea typeface="ＭＳ Ｐゴシック" pitchFamily="50" charset="-128"/>
              </a:rPr>
              <a:t>Уровень / Тенденция + Неопределенность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2450726" y="4293096"/>
            <a:ext cx="4857578" cy="1441635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altLang="ja-JP" b="1" i="1" dirty="0">
                <a:latin typeface="+mj-lt"/>
                <a:cs typeface="Times New Roman" pitchFamily="18" charset="0"/>
              </a:rPr>
              <a:t>L </a:t>
            </a:r>
            <a:r>
              <a:rPr lang="tg-Cyrl-TJ" altLang="ja-JP" i="1" dirty="0">
                <a:latin typeface="+mj-lt"/>
                <a:cs typeface="Times New Roman" pitchFamily="18" charset="0"/>
              </a:rPr>
              <a:t>и </a:t>
            </a:r>
            <a:r>
              <a:rPr kumimoji="0" lang="en-US" altLang="ja-JP" b="1" i="1" dirty="0" smtClean="0">
                <a:latin typeface="+mj-lt"/>
                <a:cs typeface="Times New Roman" pitchFamily="18" charset="0"/>
              </a:rPr>
              <a:t>T </a:t>
            </a:r>
            <a:r>
              <a:rPr kumimoji="0" lang="en-US" altLang="ja-JP" b="1" dirty="0" smtClean="0">
                <a:latin typeface="+mj-lt"/>
              </a:rPr>
              <a:t> </a:t>
            </a:r>
            <a:r>
              <a:rPr kumimoji="0" lang="en-US" altLang="ja-JP" b="1" dirty="0">
                <a:latin typeface="+mj-lt"/>
              </a:rPr>
              <a:t>- </a:t>
            </a:r>
            <a:r>
              <a:rPr lang="tg-Cyrl-TJ" altLang="ja-JP" dirty="0">
                <a:latin typeface="+mj-lt"/>
              </a:rPr>
              <a:t>оценка уровня и тенденции</a:t>
            </a:r>
            <a:r>
              <a:rPr kumimoji="0" lang="en-US" altLang="ja-JP" dirty="0" smtClean="0">
                <a:latin typeface="+mj-lt"/>
              </a:rPr>
              <a:t>,</a:t>
            </a:r>
            <a:r>
              <a:rPr kumimoji="0" lang="en-US" altLang="ja-JP" b="1" dirty="0" smtClean="0">
                <a:latin typeface="+mj-lt"/>
              </a:rPr>
              <a:t> </a:t>
            </a:r>
            <a:endParaRPr kumimoji="0" lang="en-US" altLang="ja-JP" b="1" dirty="0">
              <a:latin typeface="+mj-lt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kumimoji="0" lang="en-US" altLang="ja-JP" b="1" i="1" dirty="0">
                <a:latin typeface="+mj-lt"/>
                <a:cs typeface="Times New Roman" pitchFamily="18" charset="0"/>
              </a:rPr>
              <a:t>U</a:t>
            </a:r>
            <a:r>
              <a:rPr kumimoji="0" lang="en-US" altLang="ja-JP" b="1" dirty="0">
                <a:latin typeface="+mj-lt"/>
              </a:rPr>
              <a:t> </a:t>
            </a:r>
            <a:r>
              <a:rPr kumimoji="0" lang="en-US" altLang="ja-JP" b="1" dirty="0" smtClean="0">
                <a:latin typeface="+mj-lt"/>
              </a:rPr>
              <a:t>- </a:t>
            </a:r>
            <a:r>
              <a:rPr lang="ru-RU" altLang="ja-JP" dirty="0" smtClean="0">
                <a:latin typeface="+mj-lt"/>
              </a:rPr>
              <a:t>процентное </a:t>
            </a:r>
            <a:r>
              <a:rPr lang="ru-RU" altLang="ja-JP" dirty="0">
                <a:latin typeface="+mj-lt"/>
              </a:rPr>
              <a:t>значение неопределенности категории</a:t>
            </a:r>
            <a:r>
              <a:rPr lang="ru-RU" altLang="ja-JP" b="1" i="1" dirty="0">
                <a:latin typeface="+mj-lt"/>
                <a:cs typeface="Times New Roman" pitchFamily="18" charset="0"/>
              </a:rPr>
              <a:t> </a:t>
            </a:r>
            <a:r>
              <a:rPr lang="en-US" altLang="ja-JP" b="1" i="1" dirty="0">
                <a:cs typeface="Times New Roman" pitchFamily="18" charset="0"/>
              </a:rPr>
              <a:t>x </a:t>
            </a:r>
            <a:r>
              <a:rPr lang="ru-RU" altLang="ja-JP" dirty="0">
                <a:latin typeface="+mj-lt"/>
              </a:rPr>
              <a:t>за год</a:t>
            </a:r>
            <a:r>
              <a:rPr lang="en-US" altLang="ja-JP" dirty="0">
                <a:latin typeface="+mj-lt"/>
              </a:rPr>
              <a:t> </a:t>
            </a:r>
            <a:r>
              <a:rPr lang="en-US" altLang="ja-JP" b="1" i="1" dirty="0" smtClean="0">
                <a:cs typeface="Times New Roman" pitchFamily="18" charset="0"/>
              </a:rPr>
              <a:t>t</a:t>
            </a:r>
            <a:endParaRPr lang="en-US" altLang="ja-JP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041" y="1248063"/>
            <a:ext cx="6341921" cy="11360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0726" y="2781457"/>
            <a:ext cx="4314549" cy="10047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18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1979712" y="6505575"/>
            <a:ext cx="588635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177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US" sz="1600" dirty="0" smtClean="0"/>
          </a:p>
          <a:p>
            <a:r>
              <a:rPr lang="ru-RU" sz="1600" dirty="0" smtClean="0"/>
              <a:t>Эти </a:t>
            </a:r>
            <a:r>
              <a:rPr lang="ru-RU" sz="1600" dirty="0"/>
              <a:t>презентационные материалы призваны разъяснить содержание Руководящих принципов МГЭИК от 2006 г</a:t>
            </a:r>
            <a:r>
              <a:rPr lang="ru-RU" sz="1600" dirty="0" smtClean="0"/>
              <a:t>.</a:t>
            </a:r>
            <a:r>
              <a:rPr lang="en-IE" sz="1600" dirty="0" smtClean="0"/>
              <a:t>:</a:t>
            </a:r>
          </a:p>
          <a:p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 smtClean="0"/>
              <a:t>основаны </a:t>
            </a:r>
            <a:r>
              <a:rPr lang="ru-RU" sz="1600" dirty="0"/>
              <a:t>на презентациях (за исключением презентации по ОК / КК), представленных Группой технической поддержки Целевой группы по национальным кадастрам парниковых газов Межправительственной группы экспертов по изменению климата (ГТП ЦГИ МГЭИК) в рамках </a:t>
            </a:r>
            <a:r>
              <a:rPr lang="ru-RU" sz="1600" i="1" dirty="0"/>
              <a:t>Африканского регионального семинара по созданию устойчивых национальных систем по управлению кадастрами парниковых газов и использованию Руководящих принципов МГЭИК от 2006 года для национальных кадастров парниковых газов </a:t>
            </a:r>
            <a:r>
              <a:rPr lang="ru-RU" sz="1600" dirty="0"/>
              <a:t>(</a:t>
            </a:r>
            <a:r>
              <a:rPr lang="ru-RU" sz="1600" dirty="0" err="1"/>
              <a:t>Свакопмунд</a:t>
            </a:r>
            <a:r>
              <a:rPr lang="ru-RU" sz="1600" dirty="0"/>
              <a:t>, Намибия, 24-28 апреля 2017 г.)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не было объектом официального процесса обзора со стороны МГЭИК </a:t>
            </a:r>
            <a:r>
              <a:rPr lang="en-IE" sz="1600" dirty="0" smtClean="0">
                <a:hlinkClick r:id="rId2"/>
              </a:rPr>
              <a:t>http</a:t>
            </a:r>
            <a:r>
              <a:rPr lang="en-IE" sz="1600" dirty="0">
                <a:hlinkClick r:id="rId2"/>
              </a:rPr>
              <a:t>://www.ipcc.ch/pdf/ipcc-principles/ipcc-principles-appendix-a-final.pdf</a:t>
            </a:r>
            <a:r>
              <a:rPr lang="en-IE" sz="1600" dirty="0"/>
              <a:t>; </a:t>
            </a:r>
            <a:r>
              <a:rPr lang="tg-Cyrl-TJ" sz="1600" dirty="0"/>
              <a:t>и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будут обновляться время от времени</a:t>
            </a:r>
            <a:r>
              <a:rPr lang="en-IE" sz="1600" dirty="0" smtClean="0"/>
              <a:t>.</a:t>
            </a:r>
            <a:endParaRPr lang="en-IE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54" y="5438401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99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280920" cy="61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3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Качественный анализ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40" y="1268760"/>
            <a:ext cx="7808399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b="1" dirty="0" smtClean="0">
                <a:latin typeface="+mj-lt"/>
              </a:rPr>
              <a:t>Помимо </a:t>
            </a:r>
            <a:r>
              <a:rPr lang="ru-RU" b="1" dirty="0">
                <a:latin typeface="+mj-lt"/>
              </a:rPr>
              <a:t>количественного анализа, существует </a:t>
            </a:r>
            <a:r>
              <a:rPr lang="ru-RU" b="1" dirty="0">
                <a:solidFill>
                  <a:schemeClr val="tx2"/>
                </a:solidFill>
                <a:latin typeface="+mj-lt"/>
                <a:ea typeface="ＭＳ Ｐゴシック" pitchFamily="50" charset="-128"/>
                <a:cs typeface="+mj-cs"/>
              </a:rPr>
              <a:t>качественный анализ</a:t>
            </a:r>
            <a:r>
              <a:rPr lang="ru-RU" b="1" dirty="0">
                <a:latin typeface="+mj-lt"/>
              </a:rPr>
              <a:t> категорий</a:t>
            </a:r>
            <a:endParaRPr lang="en-GB" b="1" dirty="0">
              <a:latin typeface="+mj-lt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tg-Cyrl-TJ" b="1" u="sng" dirty="0">
                <a:latin typeface="+mj-lt"/>
              </a:rPr>
              <a:t>Примеры использования качественных критериев </a:t>
            </a:r>
            <a:r>
              <a:rPr lang="en-GB" b="1" u="sng" dirty="0" smtClean="0">
                <a:latin typeface="+mj-lt"/>
              </a:rPr>
              <a:t>:</a:t>
            </a:r>
            <a:endParaRPr lang="en-GB" b="1" u="sng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ru-RU" dirty="0">
                <a:latin typeface="+mj-lt"/>
              </a:rPr>
              <a:t>Методы и технологии уменьшения выбросов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tg-Cyrl-TJ" dirty="0"/>
              <a:t>Ожидаемый рост </a:t>
            </a:r>
            <a:endParaRPr lang="en-US" dirty="0"/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ru-RU" dirty="0"/>
              <a:t>Не выведена количественная оценка неопределенностей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tg-Cyrl-TJ" dirty="0" smtClean="0"/>
              <a:t>Полнота</a:t>
            </a:r>
            <a:r>
              <a:rPr lang="en-US" dirty="0" smtClean="0"/>
              <a:t> </a:t>
            </a:r>
            <a:r>
              <a:rPr lang="en-GB" dirty="0" smtClean="0">
                <a:latin typeface="+mj-lt"/>
              </a:rPr>
              <a:t>(</a:t>
            </a:r>
            <a:r>
              <a:rPr lang="ru-RU" i="1" dirty="0">
                <a:latin typeface="+mj-lt"/>
              </a:rPr>
              <a:t>неполная инвентаризация даёт неверные результаты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  <a:p>
            <a:pPr marL="0" indent="0">
              <a:lnSpc>
                <a:spcPct val="130000"/>
              </a:lnSpc>
              <a:buNone/>
              <a:tabLst>
                <a:tab pos="533400" algn="l"/>
              </a:tabLst>
            </a:pP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20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763688" y="6505574"/>
            <a:ext cx="6102375" cy="352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26643" y="6331097"/>
            <a:ext cx="417646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213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Результаты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21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619672" y="6560017"/>
            <a:ext cx="624639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771800" y="6331097"/>
            <a:ext cx="417646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791883"/>
            <a:ext cx="7897440" cy="52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5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774"/>
            <a:ext cx="9206144" cy="677822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96336" y="88745"/>
            <a:ext cx="1488411" cy="387927"/>
          </a:xfrm>
        </p:spPr>
        <p:txBody>
          <a:bodyPr/>
          <a:lstStyle/>
          <a:p>
            <a:r>
              <a:rPr lang="tg-Cyrl-TJ" b="1" i="1" dirty="0">
                <a:solidFill>
                  <a:schemeClr val="tx2">
                    <a:lumMod val="75000"/>
                  </a:schemeClr>
                </a:solidFill>
              </a:rPr>
              <a:t>Пример</a:t>
            </a:r>
            <a:endParaRPr lang="en-GB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" y="44624"/>
            <a:ext cx="917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1845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Выводы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340768"/>
            <a:ext cx="7920880" cy="446449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g-Cyrl-TJ" b="1" i="1" dirty="0">
                <a:latin typeface="+mj-lt"/>
              </a:rPr>
              <a:t>Ключевые категории чрезвычайно важны 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ru-RU" dirty="0">
                <a:latin typeface="+mj-lt"/>
              </a:rPr>
              <a:t>Ошибки приведут к значительным заниженным / завышенным данным</a:t>
            </a:r>
            <a:endParaRPr lang="en-GB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ru-RU" dirty="0">
                <a:latin typeface="+mj-lt"/>
              </a:rPr>
              <a:t>Улучшения значительно повысят общее качество инвентаризации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ru-RU" b="1" dirty="0" smtClean="0"/>
              <a:t>Необходимо использовать </a:t>
            </a:r>
            <a:r>
              <a:rPr lang="tg-Cyrl-TJ" b="1" dirty="0" smtClean="0">
                <a:latin typeface="+mj-lt"/>
              </a:rPr>
              <a:t>Высокие уровни</a:t>
            </a:r>
            <a:r>
              <a:rPr lang="en-US" b="1" dirty="0" smtClean="0">
                <a:latin typeface="+mj-lt"/>
              </a:rPr>
              <a:t> </a:t>
            </a:r>
            <a:r>
              <a:rPr lang="en-GB" i="1" dirty="0" smtClean="0">
                <a:latin typeface="+mj-lt"/>
              </a:rPr>
              <a:t>(</a:t>
            </a:r>
            <a:r>
              <a:rPr lang="ru-RU" i="1" dirty="0">
                <a:latin typeface="+mj-lt"/>
              </a:rPr>
              <a:t>Уровень 2 и Уровень 3</a:t>
            </a:r>
            <a:r>
              <a:rPr lang="en-GB" i="1" dirty="0" smtClean="0">
                <a:latin typeface="+mj-lt"/>
              </a:rPr>
              <a:t>) </a:t>
            </a:r>
            <a:r>
              <a:rPr lang="ru-RU" b="1" dirty="0" smtClean="0">
                <a:latin typeface="+mj-lt"/>
              </a:rPr>
              <a:t>для </a:t>
            </a:r>
            <a:r>
              <a:rPr lang="ru-RU" b="1" i="1" dirty="0">
                <a:latin typeface="+mj-lt"/>
              </a:rPr>
              <a:t>оценки ключевых </a:t>
            </a:r>
            <a:r>
              <a:rPr lang="ru-RU" b="1" i="1" dirty="0" smtClean="0">
                <a:latin typeface="+mj-lt"/>
              </a:rPr>
              <a:t>категорий</a:t>
            </a:r>
            <a:endParaRPr lang="en-US" b="1" i="1" dirty="0" smtClean="0">
              <a:latin typeface="+mj-lt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b="1" i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latin typeface="+mj-lt"/>
              </a:rPr>
              <a:t>Ресурсы </a:t>
            </a:r>
            <a:r>
              <a:rPr lang="ru-RU" b="1" dirty="0">
                <a:latin typeface="+mj-lt"/>
              </a:rPr>
              <a:t>составителей национальных инвентаризаций </a:t>
            </a:r>
            <a:r>
              <a:rPr lang="ru-RU" b="1" i="1" dirty="0">
                <a:latin typeface="+mj-lt"/>
              </a:rPr>
              <a:t>(</a:t>
            </a:r>
            <a:r>
              <a:rPr lang="ru-RU" i="1" dirty="0">
                <a:latin typeface="+mj-lt"/>
              </a:rPr>
              <a:t>во многих случаях</a:t>
            </a:r>
            <a:r>
              <a:rPr lang="ru-RU" b="1" i="1" dirty="0">
                <a:latin typeface="+mj-lt"/>
              </a:rPr>
              <a:t>) </a:t>
            </a:r>
            <a:r>
              <a:rPr lang="ru-RU" b="1" dirty="0">
                <a:latin typeface="+mj-lt"/>
              </a:rPr>
              <a:t>ограничены</a:t>
            </a:r>
            <a:r>
              <a:rPr lang="ru-RU" b="1" i="1" dirty="0">
                <a:latin typeface="+mj-lt"/>
              </a:rPr>
              <a:t> → </a:t>
            </a:r>
            <a:r>
              <a:rPr lang="ru-RU" b="1" dirty="0">
                <a:latin typeface="+mj-lt"/>
              </a:rPr>
              <a:t>следует сфокусироваться на </a:t>
            </a:r>
            <a:r>
              <a:rPr lang="ru-RU" b="1" i="1" dirty="0">
                <a:latin typeface="+mj-lt"/>
              </a:rPr>
              <a:t>ключевых категориях</a:t>
            </a:r>
            <a:endParaRPr lang="en-GB" b="1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24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691680" y="6505575"/>
            <a:ext cx="617438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0" y="6261099"/>
            <a:ext cx="388843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9818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g-Cyrl-TJ" sz="4000" dirty="0">
                <a:ea typeface="ＭＳ Ｐゴシック" pitchFamily="34" charset="-128"/>
              </a:rPr>
              <a:t>Благодарю за внимание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979712" y="6253815"/>
            <a:ext cx="6226168" cy="343537"/>
            <a:chOff x="1979712" y="6253815"/>
            <a:chExt cx="6226168" cy="343537"/>
          </a:xfrm>
        </p:grpSpPr>
        <p:sp>
          <p:nvSpPr>
            <p:cNvPr id="6" name="Rectangle 37"/>
            <p:cNvSpPr txBox="1">
              <a:spLocks noChangeArrowheads="1"/>
            </p:cNvSpPr>
            <p:nvPr/>
          </p:nvSpPr>
          <p:spPr>
            <a:xfrm>
              <a:off x="2856246" y="6253815"/>
              <a:ext cx="3515954" cy="137316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/>
              <a:r>
                <a:rPr lang="tg-Cyrl-TJ" altLang="en-US" sz="1200" b="1" dirty="0"/>
                <a:t>Консультативная группа экспертов (КГЭ)</a:t>
              </a:r>
              <a:endParaRPr lang="de-DE" altLang="en-US" sz="1200" b="1" dirty="0"/>
            </a:p>
          </p:txBody>
        </p:sp>
        <p:sp>
          <p:nvSpPr>
            <p:cNvPr id="7" name="Rectangle 36"/>
            <p:cNvSpPr txBox="1">
              <a:spLocks noChangeArrowheads="1"/>
            </p:cNvSpPr>
            <p:nvPr/>
          </p:nvSpPr>
          <p:spPr>
            <a:xfrm>
              <a:off x="1979712" y="6505358"/>
              <a:ext cx="6226168" cy="9199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/>
              <a:r>
                <a:rPr lang="ru-RU" altLang="en-US" sz="1200" dirty="0"/>
                <a:t>Учебные материалы для национальных инвентаризаций парниковых газов</a:t>
              </a:r>
              <a:endParaRPr lang="de-DE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05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IE" sz="1600" dirty="0" smtClean="0"/>
          </a:p>
          <a:p>
            <a:endParaRPr lang="en-IE" sz="1600" dirty="0"/>
          </a:p>
          <a:p>
            <a:r>
              <a:rPr lang="ru-RU" sz="1600" dirty="0"/>
              <a:t>Если вы </a:t>
            </a:r>
            <a:r>
              <a:rPr lang="ru-RU" sz="1600" dirty="0" smtClean="0"/>
              <a:t>желаете </a:t>
            </a:r>
            <a:r>
              <a:rPr lang="ru-RU" sz="1600" dirty="0"/>
              <a:t>использовать эти материалы для презентации тем или иным образом (например, использовать некоторые или все эти слайды в своей презентации в ходе какого-нибудь семинаре), просьба, сообщить об этом ГТП ЦГИ посредством</a:t>
            </a:r>
            <a:r>
              <a:rPr lang="en-IE" sz="1600" dirty="0" smtClean="0"/>
              <a:t> </a:t>
            </a:r>
            <a:r>
              <a:rPr lang="en-IE" sz="1600" dirty="0">
                <a:hlinkClick r:id="rId2"/>
              </a:rPr>
              <a:t>http://www.ipcc-nggip.iges.or.jp/mail</a:t>
            </a:r>
            <a:r>
              <a:rPr lang="en-IE" sz="1600" dirty="0"/>
              <a:t>. </a:t>
            </a:r>
            <a:r>
              <a:rPr lang="ru-RU" sz="1600" dirty="0"/>
              <a:t>Также ознакомьтесь с примечаниями, размещенными на следующих сайтах</a:t>
            </a:r>
            <a:r>
              <a:rPr lang="en-IE" sz="1600" dirty="0" smtClean="0"/>
              <a:t>.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Авторское </a:t>
            </a:r>
            <a:r>
              <a:rPr lang="tg-Cyrl-TJ" sz="1600" dirty="0" smtClean="0"/>
              <a:t>право</a:t>
            </a:r>
            <a:r>
              <a:rPr lang="en-IE" sz="1600" dirty="0" smtClean="0"/>
              <a:t>: </a:t>
            </a:r>
            <a:r>
              <a:rPr lang="en-IE" sz="1600" dirty="0">
                <a:hlinkClick r:id="rId3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Отказ от </a:t>
            </a:r>
            <a:r>
              <a:rPr lang="tg-Cyrl-TJ" sz="1600" dirty="0" smtClean="0"/>
              <a:t>ответственности</a:t>
            </a:r>
            <a:r>
              <a:rPr lang="en-IE" sz="1600" dirty="0" smtClean="0"/>
              <a:t>: </a:t>
            </a:r>
            <a:r>
              <a:rPr lang="en-IE" sz="1600" dirty="0">
                <a:hlinkClick r:id="rId4"/>
              </a:rPr>
              <a:t>http://www.ipcc.ch/home_disclaimer.shtml</a:t>
            </a:r>
            <a:endParaRPr lang="en-IE" sz="1600" dirty="0"/>
          </a:p>
          <a:p>
            <a:r>
              <a:rPr lang="ru-RU" sz="1600" dirty="0"/>
              <a:t>КГЭ признает вклад ГТП ЦГИ МГЭИК и выражает им свою признательность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854" y="5316163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458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95076"/>
            <a:ext cx="8229600" cy="469628"/>
          </a:xfrm>
        </p:spPr>
        <p:txBody>
          <a:bodyPr/>
          <a:lstStyle/>
          <a:p>
            <a:pPr>
              <a:defRPr/>
            </a:pPr>
            <a:r>
              <a:rPr lang="tg-Cyrl-TJ" altLang="ja-JP" dirty="0">
                <a:ea typeface="ＭＳ Ｐゴシック" pitchFamily="50" charset="-128"/>
              </a:rPr>
              <a:t>Структура презентации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634795" cy="3514647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40000"/>
              </a:spcBef>
              <a:buAutoNum type="arabicPeriod"/>
              <a:defRPr/>
            </a:pPr>
            <a:r>
              <a:rPr lang="tg-Cyrl-TJ" altLang="ja-JP" b="1" dirty="0" smtClean="0">
                <a:latin typeface="+mj-lt"/>
              </a:rPr>
              <a:t>Методы</a:t>
            </a:r>
            <a:r>
              <a:rPr lang="en-US" altLang="ja-JP" b="1" dirty="0" smtClean="0">
                <a:latin typeface="+mj-lt"/>
              </a:rPr>
              <a:t>: </a:t>
            </a:r>
            <a:r>
              <a:rPr lang="ru-RU" altLang="ja-JP" b="1" dirty="0">
                <a:latin typeface="+mj-lt"/>
              </a:rPr>
              <a:t>Уровни 1, 2 и </a:t>
            </a:r>
            <a:r>
              <a:rPr lang="ru-RU" altLang="ja-JP" b="1" dirty="0" smtClean="0">
                <a:latin typeface="+mj-lt"/>
              </a:rPr>
              <a:t>3</a:t>
            </a:r>
            <a:endParaRPr lang="en-US" altLang="ja-JP" b="1" dirty="0" smtClean="0">
              <a:latin typeface="+mj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AutoNum type="arabicPeriod"/>
              <a:defRPr/>
            </a:pPr>
            <a:r>
              <a:rPr lang="tg-Cyrl-TJ" altLang="ja-JP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Ключевые </a:t>
            </a:r>
            <a:r>
              <a:rPr lang="tg-Cyrl-TJ" altLang="ja-JP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категории</a:t>
            </a:r>
            <a:endParaRPr lang="en-US" altLang="ja-JP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AutoNum type="arabicPeriod"/>
              <a:defRPr/>
            </a:pPr>
            <a:r>
              <a:rPr lang="ru-RU" altLang="ja-JP" b="1" dirty="0" smtClean="0">
                <a:latin typeface="+mj-lt"/>
              </a:rPr>
              <a:t>Как </a:t>
            </a:r>
            <a:r>
              <a:rPr lang="ru-RU" altLang="ja-JP" b="1" dirty="0">
                <a:latin typeface="+mj-lt"/>
              </a:rPr>
              <a:t>определить </a:t>
            </a:r>
            <a:r>
              <a:rPr lang="ru-RU" altLang="ja-JP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ключевые категории</a:t>
            </a:r>
            <a:r>
              <a:rPr lang="ru-RU" altLang="ja-JP" b="1" dirty="0">
                <a:latin typeface="+mj-lt"/>
              </a:rPr>
              <a:t>: </a:t>
            </a:r>
            <a:r>
              <a:rPr lang="ru-RU" altLang="ja-JP" b="1" dirty="0" smtClean="0">
                <a:latin typeface="+mj-lt"/>
              </a:rPr>
              <a:t>Подход 1</a:t>
            </a:r>
            <a:r>
              <a:rPr lang="ru-RU" altLang="ja-JP" b="1" dirty="0">
                <a:latin typeface="+mj-lt"/>
              </a:rPr>
              <a:t>, </a:t>
            </a:r>
            <a:r>
              <a:rPr lang="ru-RU" altLang="ja-JP" b="1" dirty="0" smtClean="0">
                <a:latin typeface="+mj-lt"/>
              </a:rPr>
              <a:t>2</a:t>
            </a:r>
            <a:endParaRPr lang="en-US" altLang="ja-JP" b="1" dirty="0">
              <a:latin typeface="+mj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AutoNum type="arabicPeriod"/>
              <a:defRPr/>
            </a:pPr>
            <a:r>
              <a:rPr lang="tg-Cyrl-TJ" altLang="ja-JP" b="1" dirty="0">
                <a:latin typeface="+mj-lt"/>
              </a:rPr>
              <a:t>Выводы</a:t>
            </a:r>
            <a:endParaRPr lang="en-US" altLang="ja-JP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123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260648"/>
            <a:ext cx="828092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ja-JP" dirty="0">
                <a:ea typeface="ＭＳ Ｐゴシック" pitchFamily="50" charset="-128"/>
              </a:rPr>
              <a:t>Методы: Уровни 1, 2 и 3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56431"/>
            <a:ext cx="7969250" cy="4548833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tg-Cyrl-TJ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Уровни</a:t>
            </a: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b="1" dirty="0">
                <a:latin typeface="+mj-lt"/>
              </a:rPr>
              <a:t>Уровень представляет ступень методологической сложности</a:t>
            </a:r>
            <a:r>
              <a:rPr lang="ru-RU" b="1" dirty="0" smtClean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  <a:defRPr/>
            </a:pPr>
            <a:r>
              <a:rPr lang="tg-Cyrl-TJ" b="1" dirty="0">
                <a:latin typeface="+mj-lt"/>
              </a:rPr>
              <a:t>Обычно предоставляются три уровня </a:t>
            </a:r>
            <a:r>
              <a:rPr lang="en-GB" b="1" dirty="0" smtClean="0">
                <a:latin typeface="+mj-lt"/>
              </a:rPr>
              <a:t>: </a:t>
            </a:r>
            <a:endParaRPr lang="en-GB" b="1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  <a:defRPr/>
            </a:pPr>
            <a:r>
              <a:rPr lang="ru-RU" dirty="0">
                <a:latin typeface="+mj-lt"/>
              </a:rPr>
              <a:t>Уровень 1 является базовым (основным) методом</a:t>
            </a:r>
            <a:r>
              <a:rPr lang="en-GB" dirty="0" smtClean="0">
                <a:latin typeface="+mj-lt"/>
              </a:rPr>
              <a:t>, </a:t>
            </a:r>
            <a:endParaRPr lang="en-GB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  <a:defRPr/>
            </a:pPr>
            <a:r>
              <a:rPr lang="ru-RU" dirty="0">
                <a:latin typeface="+mj-lt"/>
              </a:rPr>
              <a:t>Уровень 2 - является промежуточным и</a:t>
            </a:r>
            <a:endParaRPr lang="en-GB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  <a:defRPr/>
            </a:pPr>
            <a:r>
              <a:rPr lang="ru-RU" dirty="0">
                <a:latin typeface="+mj-lt"/>
              </a:rPr>
              <a:t>Уровень 3 - самый требовательный с точки зрения структурной сложности и требований к данным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ja-JP" b="1" dirty="0" smtClean="0">
                <a:latin typeface="+mj-lt"/>
                <a:ea typeface="ＭＳ Ｐゴシック" pitchFamily="50" charset="-128"/>
              </a:rPr>
              <a:t>Уровни </a:t>
            </a:r>
            <a:r>
              <a:rPr lang="ru-RU" altLang="ja-JP" b="1" dirty="0">
                <a:latin typeface="+mj-lt"/>
                <a:ea typeface="ＭＳ Ｐゴシック" pitchFamily="50" charset="-128"/>
              </a:rPr>
              <a:t>2 и 3 иногда называют методами </a:t>
            </a:r>
            <a:r>
              <a:rPr lang="ru-RU" altLang="ja-JP" b="1" i="1" u="sng" dirty="0">
                <a:latin typeface="+mj-lt"/>
              </a:rPr>
              <a:t>более высокого уровня </a:t>
            </a:r>
            <a:r>
              <a:rPr lang="ru-RU" altLang="ja-JP" b="1" dirty="0">
                <a:latin typeface="+mj-lt"/>
                <a:ea typeface="ＭＳ Ｐゴシック" pitchFamily="50" charset="-128"/>
              </a:rPr>
              <a:t>и обычно эти уровни считаются более точными (достоверными)</a:t>
            </a:r>
            <a:endParaRPr lang="en-US" altLang="ja-JP" b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</a:t>
            </a:fld>
            <a:endParaRPr lang="en-US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4060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98" y="260648"/>
            <a:ext cx="4858428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Методологический выбор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38" y="836712"/>
            <a:ext cx="8620770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+mj-lt"/>
              </a:rPr>
              <a:t>Методологический выбор в отношении индивидуальных категорий источников и поглотителей является важным моментом для управления неопределенностью всего </a:t>
            </a:r>
            <a:r>
              <a:rPr lang="ru-RU" sz="1600" b="1" dirty="0" smtClean="0">
                <a:latin typeface="+mj-lt"/>
              </a:rPr>
              <a:t>кадастра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ru-RU" sz="1600" dirty="0">
                <a:latin typeface="+mj-lt"/>
              </a:rPr>
              <a:t>неопределенность меньше, когда выбросы оцениваются с использованием наиболее точных методов</a:t>
            </a:r>
            <a:r>
              <a:rPr lang="en-GB" sz="1600" dirty="0" smtClean="0">
                <a:latin typeface="+mj-lt"/>
              </a:rPr>
              <a:t>)</a:t>
            </a:r>
            <a:endParaRPr lang="en-GB" sz="16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+mj-lt"/>
              </a:rPr>
              <a:t>Однако эти методы, как правило, требуют более обширных ресурсов для сбора данных, так что может быть не всегда осуществимо использовать наиболее точные методы для каждой </a:t>
            </a:r>
            <a:r>
              <a:rPr lang="ru-RU" sz="1600" b="1" dirty="0" smtClean="0">
                <a:latin typeface="+mj-lt"/>
              </a:rPr>
              <a:t>категории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ru-RU" sz="1600" dirty="0">
                <a:latin typeface="+mj-lt"/>
              </a:rPr>
              <a:t>Таким образом, </a:t>
            </a:r>
            <a:r>
              <a:rPr lang="ru-RU" sz="1600" i="1" u="sng" dirty="0">
                <a:latin typeface="+mj-lt"/>
              </a:rPr>
              <a:t>эффективная практика </a:t>
            </a:r>
            <a:r>
              <a:rPr lang="ru-RU" sz="1600" dirty="0">
                <a:latin typeface="+mj-lt"/>
              </a:rPr>
              <a:t>заключается в определении всех категорий, которые наиболее сильно влияют на неопределенность всего кадастра</a:t>
            </a:r>
            <a:r>
              <a:rPr lang="en-GB" sz="1600" dirty="0" smtClean="0">
                <a:latin typeface="+mj-lt"/>
              </a:rPr>
              <a:t>) </a:t>
            </a:r>
            <a:endParaRPr lang="en-GB" sz="16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+mj-lt"/>
              </a:rPr>
              <a:t>Путем систематического и объективного определения этих </a:t>
            </a:r>
            <a:r>
              <a:rPr lang="ru-RU" sz="1600" i="1" dirty="0">
                <a:latin typeface="+mj-lt"/>
              </a:rPr>
              <a:t>ключевых категорий </a:t>
            </a:r>
            <a:r>
              <a:rPr lang="ru-RU" sz="1600" b="1" dirty="0">
                <a:latin typeface="+mj-lt"/>
              </a:rPr>
              <a:t>составители инвентаризации могут расставить приоритеты в своих усилиях и улучшить свои общие </a:t>
            </a:r>
            <a:r>
              <a:rPr lang="ru-RU" sz="1600" b="1" dirty="0" smtClean="0">
                <a:latin typeface="+mj-lt"/>
              </a:rPr>
              <a:t>оценки</a:t>
            </a:r>
            <a:r>
              <a:rPr lang="en-US" sz="1600" b="1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ru-RU" sz="1600" i="1" u="sng" dirty="0">
                <a:latin typeface="+mj-lt"/>
              </a:rPr>
              <a:t>Эффективная практика </a:t>
            </a:r>
            <a:r>
              <a:rPr lang="ru-RU" sz="1600" dirty="0">
                <a:latin typeface="+mj-lt"/>
              </a:rPr>
              <a:t>заключается в использовании результатов анализа ключевых категорий в качестве основы для методологического </a:t>
            </a:r>
            <a:r>
              <a:rPr lang="ru-RU" sz="1600" dirty="0" smtClean="0">
                <a:latin typeface="+mj-lt"/>
              </a:rPr>
              <a:t>выбора</a:t>
            </a:r>
            <a:r>
              <a:rPr lang="ru-RU" sz="1600" dirty="0" smtClean="0">
                <a:latin typeface="+mj-lt"/>
              </a:rPr>
              <a:t>, для </a:t>
            </a:r>
            <a:r>
              <a:rPr lang="ru-RU" sz="1600" dirty="0" smtClean="0">
                <a:latin typeface="+mj-lt"/>
              </a:rPr>
              <a:t>повышения </a:t>
            </a:r>
            <a:r>
              <a:rPr lang="ru-RU" sz="1600" dirty="0">
                <a:latin typeface="+mj-lt"/>
              </a:rPr>
              <a:t>качества кадастра и повышения доверия к полученным оценкам выбросов ПГ</a:t>
            </a:r>
            <a:r>
              <a:rPr lang="en-GB" sz="1600" dirty="0" smtClean="0">
                <a:latin typeface="+mj-lt"/>
              </a:rPr>
              <a:t>)</a:t>
            </a:r>
            <a:endParaRPr lang="en-GB" sz="1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470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2657"/>
            <a:ext cx="7869238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Ключевая категория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Ключевая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категория </a:t>
            </a:r>
            <a:r>
              <a:rPr lang="ru-RU" dirty="0">
                <a:latin typeface="+mj-lt"/>
              </a:rPr>
              <a:t>– это такая категория, которая имеет приоритет в рамках системы национального кадастра, поскольку ее оценка оказывает значительное влияние на общий национальный кадастр парниковых газов в исчислении</a:t>
            </a:r>
            <a:r>
              <a:rPr lang="en-GB" dirty="0" smtClean="0">
                <a:latin typeface="+mj-lt"/>
              </a:rPr>
              <a:t>: </a:t>
            </a:r>
            <a:endParaRPr lang="en-GB" dirty="0">
              <a:latin typeface="+mj-lt"/>
            </a:endParaRPr>
          </a:p>
          <a:p>
            <a:pPr marL="685800" lvl="1" indent="-285750">
              <a:buFontTx/>
              <a:buChar char="-"/>
            </a:pPr>
            <a:r>
              <a:rPr lang="ru-RU" i="1" dirty="0" smtClean="0">
                <a:latin typeface="+mj-lt"/>
              </a:rPr>
              <a:t>абсолютного </a:t>
            </a:r>
            <a:r>
              <a:rPr lang="ru-RU" i="1" dirty="0">
                <a:latin typeface="+mj-lt"/>
              </a:rPr>
              <a:t>уровня; </a:t>
            </a:r>
          </a:p>
          <a:p>
            <a:pPr marL="685800" lvl="1" indent="-285750">
              <a:buFontTx/>
              <a:buChar char="-"/>
            </a:pPr>
            <a:r>
              <a:rPr lang="ru-RU" i="1" dirty="0">
                <a:latin typeface="+mj-lt"/>
              </a:rPr>
              <a:t>тенденции; или </a:t>
            </a:r>
          </a:p>
          <a:p>
            <a:pPr marL="685800" lvl="1" indent="-285750">
              <a:buFontTx/>
              <a:buChar char="-"/>
            </a:pPr>
            <a:r>
              <a:rPr lang="ru-RU" i="1" dirty="0">
                <a:latin typeface="+mj-lt"/>
              </a:rPr>
              <a:t>неопределенности </a:t>
            </a:r>
            <a:r>
              <a:rPr lang="ru-RU" u="sng" dirty="0">
                <a:latin typeface="+mj-lt"/>
              </a:rPr>
              <a:t>в выбросах и поглощениях</a:t>
            </a:r>
            <a:r>
              <a:rPr lang="ru-RU" i="1" dirty="0">
                <a:latin typeface="+mj-lt"/>
              </a:rPr>
              <a:t>.</a:t>
            </a:r>
            <a:endParaRPr lang="en-GB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624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29" y="1268760"/>
            <a:ext cx="7822109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b="1" dirty="0" smtClean="0">
                <a:latin typeface="+mj-lt"/>
              </a:rPr>
              <a:t>Определение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ключевых категорий</a:t>
            </a:r>
            <a:r>
              <a:rPr lang="en-US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latin typeface="+mj-lt"/>
              </a:rPr>
              <a:t>должно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быть </a:t>
            </a:r>
            <a:r>
              <a:rPr lang="ru-RU" b="1" dirty="0">
                <a:latin typeface="+mj-lt"/>
              </a:rPr>
              <a:t>приоритетом для стран при распределении ресурсов для сбора, составления, обеспечения качества / контроля качества и отчетности.</a:t>
            </a: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latin typeface="+mj-lt"/>
              </a:rPr>
              <a:t>как </a:t>
            </a:r>
            <a:r>
              <a:rPr lang="ru-RU" b="1" dirty="0">
                <a:latin typeface="+mj-lt"/>
              </a:rPr>
              <a:t>правило, для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ключевых категорий </a:t>
            </a:r>
            <a:r>
              <a:rPr lang="ru-RU" b="1" dirty="0">
                <a:latin typeface="+mj-lt"/>
              </a:rPr>
              <a:t>следует выбирать более подробные методы более высокого уровня</a:t>
            </a: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endParaRPr lang="en-GB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5000" y="332657"/>
            <a:ext cx="7869238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Ключевая категория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7</a:t>
            </a:r>
            <a:endParaRPr lang="en-US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386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Как определить ключевые категории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7" y="1268760"/>
            <a:ext cx="8010601" cy="488049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b="1" dirty="0">
                <a:latin typeface="+mj-lt"/>
              </a:rPr>
              <a:t>Следует разукрупнять категории до возможных низких </a:t>
            </a:r>
            <a:r>
              <a:rPr lang="ru-RU" b="1" dirty="0" smtClean="0">
                <a:latin typeface="+mj-lt"/>
              </a:rPr>
              <a:t>уровней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ru-RU" dirty="0" smtClean="0">
                <a:latin typeface="+mj-lt"/>
              </a:rPr>
              <a:t>до </a:t>
            </a:r>
            <a:r>
              <a:rPr lang="ru-RU" dirty="0">
                <a:latin typeface="+mj-lt"/>
              </a:rPr>
              <a:t>уровня подкатегории (например, по типу топлива - жидкое, газообразное, твердое)</a:t>
            </a: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ru-RU" dirty="0">
                <a:latin typeface="+mj-lt"/>
              </a:rPr>
              <a:t>до уровня индивидуального газа (используйте потенциал глобального потепления).</a:t>
            </a: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tg-Cyrl-TJ" b="1" dirty="0">
                <a:latin typeface="+mj-lt"/>
              </a:rPr>
              <a:t>Применяйте два подхода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pPr marL="533400" lvl="1" indent="-269875">
              <a:lnSpc>
                <a:spcPct val="130000"/>
              </a:lnSpc>
              <a:buFontTx/>
              <a:buChar char="-"/>
            </a:pPr>
            <a:r>
              <a:rPr lang="tg-Cyrl-TJ" dirty="0" smtClean="0">
                <a:latin typeface="+mj-lt"/>
                <a:ea typeface="+mn-ea"/>
                <a:cs typeface="+mn-cs"/>
              </a:rPr>
              <a:t>Подход</a:t>
            </a:r>
            <a:r>
              <a:rPr lang="en-US" dirty="0" smtClean="0">
                <a:latin typeface="+mj-lt"/>
                <a:ea typeface="+mn-ea"/>
                <a:cs typeface="+mn-cs"/>
              </a:rPr>
              <a:t> </a:t>
            </a:r>
            <a:r>
              <a:rPr lang="en-GB" dirty="0" smtClean="0">
                <a:latin typeface="+mj-lt"/>
                <a:ea typeface="+mn-ea"/>
                <a:cs typeface="+mn-cs"/>
              </a:rPr>
              <a:t>1 </a:t>
            </a:r>
            <a:r>
              <a:rPr lang="en-GB" dirty="0">
                <a:latin typeface="+mj-lt"/>
                <a:ea typeface="+mn-ea"/>
                <a:cs typeface="+mn-cs"/>
              </a:rPr>
              <a:t>– </a:t>
            </a:r>
            <a:r>
              <a:rPr lang="tg-Cyrl-TJ" dirty="0">
                <a:latin typeface="+mj-lt"/>
                <a:ea typeface="+mn-ea"/>
                <a:cs typeface="+mn-cs"/>
              </a:rPr>
              <a:t>Оценка уровня и тенденции</a:t>
            </a:r>
            <a:endParaRPr lang="en-GB" dirty="0">
              <a:latin typeface="+mj-lt"/>
              <a:ea typeface="+mn-ea"/>
              <a:cs typeface="+mn-cs"/>
            </a:endParaRPr>
          </a:p>
          <a:p>
            <a:pPr marL="533400" lvl="1" indent="-269875">
              <a:lnSpc>
                <a:spcPct val="130000"/>
              </a:lnSpc>
              <a:buFontTx/>
              <a:buChar char="-"/>
            </a:pPr>
            <a:r>
              <a:rPr lang="tg-Cyrl-TJ" dirty="0" smtClean="0">
                <a:latin typeface="+mj-lt"/>
                <a:ea typeface="+mn-ea"/>
                <a:cs typeface="+mn-cs"/>
              </a:rPr>
              <a:t>Подход</a:t>
            </a:r>
            <a:r>
              <a:rPr lang="en-US" dirty="0" smtClean="0">
                <a:latin typeface="+mj-lt"/>
                <a:ea typeface="+mn-ea"/>
                <a:cs typeface="+mn-cs"/>
              </a:rPr>
              <a:t> </a:t>
            </a:r>
            <a:r>
              <a:rPr lang="en-GB" dirty="0" smtClean="0">
                <a:latin typeface="+mj-lt"/>
                <a:ea typeface="+mn-ea"/>
                <a:cs typeface="+mn-cs"/>
              </a:rPr>
              <a:t>2 </a:t>
            </a:r>
            <a:r>
              <a:rPr lang="en-GB" dirty="0">
                <a:latin typeface="+mj-lt"/>
                <a:ea typeface="+mn-ea"/>
                <a:cs typeface="+mn-cs"/>
              </a:rPr>
              <a:t>– </a:t>
            </a:r>
            <a:r>
              <a:rPr lang="tg-Cyrl-TJ" dirty="0">
                <a:latin typeface="+mj-lt"/>
                <a:ea typeface="+mn-ea"/>
                <a:cs typeface="+mn-cs"/>
              </a:rPr>
              <a:t>Оценка уровня/тенденции + анализ неопределенности</a:t>
            </a:r>
            <a:endParaRPr lang="en-GB" dirty="0"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737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XPNSPWEK3DPS-467863604-208</_dlc_DocId>
    <_dlc_DocIdUrl xmlns="fd44d591-518f-414d-9c58-168d47e8a02c">
      <Url>https://process.unfccc.int/sites/CGE/_layouts/DocIdRedir.aspx?ID=XPNSPWEK3DPS-467863604-208</Url>
      <Description>XPNSPWEK3DPS-467863604-208</Description>
    </_dlc_DocIdUrl>
  </documentManagement>
</p:properties>
</file>

<file path=customXml/itemProps1.xml><?xml version="1.0" encoding="utf-8"?>
<ds:datastoreItem xmlns:ds="http://schemas.openxmlformats.org/officeDocument/2006/customXml" ds:itemID="{15C1AF4C-8667-45BD-BB85-29DCDB7F0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1087F-A4EB-4992-9FC7-C597E1BFD7A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23E666-2C49-4C7D-9EE4-2D640E827C3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469D1E-FA74-48FE-BC60-D457D5B12094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1815</Words>
  <Application>Microsoft Office PowerPoint</Application>
  <PresentationFormat>Экран (4:3)</PresentationFormat>
  <Paragraphs>414</Paragraphs>
  <Slides>26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 UNFCCC PowerPoint</vt:lpstr>
      <vt:lpstr>UNFCCC quote</vt:lpstr>
      <vt:lpstr>UNFCCC_Master 70pt title</vt:lpstr>
      <vt:lpstr>      </vt:lpstr>
      <vt:lpstr>Предисловие, Авторское право и Отказ от ответственности</vt:lpstr>
      <vt:lpstr>Предисловие, Авторское право и Отказ от ответственности</vt:lpstr>
      <vt:lpstr>Структура презентации</vt:lpstr>
      <vt:lpstr>Методы: Уровни 1, 2 и 3</vt:lpstr>
      <vt:lpstr>Методологический выбор</vt:lpstr>
      <vt:lpstr>Ключевая категория</vt:lpstr>
      <vt:lpstr>Ключевая категория</vt:lpstr>
      <vt:lpstr>Как определить ключевые категории</vt:lpstr>
      <vt:lpstr>Ключевые категории: Подход 1, 2</vt:lpstr>
      <vt:lpstr>Пример оценки уровня</vt:lpstr>
      <vt:lpstr>Пример оценки уровня</vt:lpstr>
      <vt:lpstr>Пример оценки уровня</vt:lpstr>
      <vt:lpstr>Пример оценки уровня</vt:lpstr>
      <vt:lpstr>Пример оценки уровня</vt:lpstr>
      <vt:lpstr>Подход 1: Тенденция</vt:lpstr>
      <vt:lpstr>Слайд 17</vt:lpstr>
      <vt:lpstr>Слайд 18</vt:lpstr>
      <vt:lpstr>Подход 2: Уровень / Тенденция + Неопределенность</vt:lpstr>
      <vt:lpstr>Слайд 20</vt:lpstr>
      <vt:lpstr>Качественный анализ</vt:lpstr>
      <vt:lpstr>Результаты</vt:lpstr>
      <vt:lpstr>Пример</vt:lpstr>
      <vt:lpstr>Слайд 24</vt:lpstr>
      <vt:lpstr>Выводы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2020-06-09T13:14:56Z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5f9ed1d3-1e38-4961-872a-1b795a73fac0</vt:lpwstr>
  </property>
</Properties>
</file>