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1" r:id="rId6"/>
    <p:sldMasterId id="2147483652" r:id="rId7"/>
  </p:sldMasterIdLst>
  <p:notesMasterIdLst>
    <p:notesMasterId r:id="rId26"/>
  </p:notesMasterIdLst>
  <p:handoutMasterIdLst>
    <p:handoutMasterId r:id="rId27"/>
  </p:handoutMasterIdLst>
  <p:sldIdLst>
    <p:sldId id="335" r:id="rId8"/>
    <p:sldId id="352" r:id="rId9"/>
    <p:sldId id="353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266" r:id="rId25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  <a:srgbClr val="FF9999"/>
    <a:srgbClr val="FF7C80"/>
    <a:srgbClr val="FFCC00"/>
    <a:srgbClr val="CC66FF"/>
    <a:srgbClr val="99FF99"/>
    <a:srgbClr val="0066FF"/>
    <a:srgbClr val="4D4D4D"/>
    <a:srgbClr val="5F5F5F"/>
    <a:srgbClr val="7777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2796" autoAdjust="0"/>
  </p:normalViewPr>
  <p:slideViewPr>
    <p:cSldViewPr>
      <p:cViewPr varScale="1">
        <p:scale>
          <a:sx n="69" d="100"/>
          <a:sy n="69" d="100"/>
        </p:scale>
        <p:origin x="-122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4548"/>
    </p:cViewPr>
  </p:sorterViewPr>
  <p:notesViewPr>
    <p:cSldViewPr>
      <p:cViewPr varScale="1">
        <p:scale>
          <a:sx n="55" d="100"/>
          <a:sy n="55" d="100"/>
        </p:scale>
        <p:origin x="-2832" y="-78"/>
      </p:cViewPr>
      <p:guideLst>
        <p:guide orient="horz" pos="2924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29112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4721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/>
              <a:pPr eaLnBrk="1" hangingPunct="1"/>
              <a:t>4</a:t>
            </a:fld>
            <a:endParaRPr lang="en-GB" altLang="ja-JP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135198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>
                <a:solidFill>
                  <a:srgbClr val="000000"/>
                </a:solidFill>
              </a:rPr>
              <a:pPr eaLnBrk="1" hangingPunct="1"/>
              <a:t>5</a:t>
            </a:fld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377656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6723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F6BE1-8501-4A3E-82C8-73964AC61DF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56134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16ABF-0860-4D27-836F-9691A1F61A06}" type="slidenum">
              <a:rPr lang="en-GB" altLang="ja-JP" smtClean="0">
                <a:solidFill>
                  <a:srgbClr val="000000"/>
                </a:solidFill>
              </a:rPr>
              <a:pPr eaLnBrk="1" hangingPunct="1"/>
              <a:t>9</a:t>
            </a:fld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xmlns="" val="122971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1890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662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E7966-BC4D-4F99-A24C-95170EC0E80E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996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Arial Narrow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>
                <a:latin typeface="Arial Narrow" pitchFamily="34" charset="0"/>
              </a:defRPr>
            </a:lvl1pPr>
            <a:lvl2pPr>
              <a:buFont typeface="Wingdings" pitchFamily="2" charset="2"/>
              <a:buChar char="v"/>
              <a:defRPr sz="2400">
                <a:latin typeface="Arial Narrow" pitchFamily="34" charset="0"/>
              </a:defRPr>
            </a:lvl2pPr>
            <a:lvl3pPr>
              <a:buFont typeface="Wingdings" pitchFamily="2" charset="2"/>
              <a:buChar char="§"/>
              <a:defRPr sz="2000">
                <a:latin typeface="Arial Narrow" pitchFamily="34" charset="0"/>
              </a:defRPr>
            </a:lvl3pPr>
            <a:lvl4pPr>
              <a:buFont typeface="Wingdings" pitchFamily="2" charset="2"/>
              <a:buChar char="Ø"/>
              <a:defRPr sz="1800">
                <a:latin typeface="Arial Narrow" pitchFamily="34" charset="0"/>
              </a:defRPr>
            </a:lvl4pPr>
            <a:lvl5pPr>
              <a:buFont typeface="Arial" pitchFamily="34" charset="0"/>
              <a:buChar char="•"/>
              <a:defRPr sz="1800">
                <a:latin typeface="Arial Narrow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184604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355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295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7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3744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188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711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548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6205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4531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675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909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4438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07926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0949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720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453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15838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6788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8212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801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ussions.zoho.com/ipccinventorysoftware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home_copyright.shtml" TargetMode="External"/><Relationship Id="rId2" Type="http://schemas.openxmlformats.org/officeDocument/2006/relationships/hyperlink" Target="http://www.ipcc-nggip.iges.or.jp/ma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ipcc.ch/home_disclaimer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-nggip.iges.or.jp/software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68162" y="2232385"/>
            <a:ext cx="4462956" cy="257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800" b="1" kern="0" dirty="0"/>
              <a:t>Программное обеспечение МГЭИК для ведения инвентаризации</a:t>
            </a:r>
            <a:endParaRPr lang="de-DE" sz="2800" b="1" kern="0" dirty="0"/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856246" y="6201793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1979712" y="6453336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260648"/>
            <a:ext cx="80794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Рамочная конвенция Организации Объединённых Наций об изменении климата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19929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15223"/>
            <a:ext cx="8712968" cy="100806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altLang="ja-JP" dirty="0"/>
              <a:t>Таблица системы отчётов для Сторон, не включенных в приложение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740" y="1738915"/>
            <a:ext cx="7927751" cy="3657600"/>
          </a:xfrm>
        </p:spPr>
        <p:txBody>
          <a:bodyPr/>
          <a:lstStyle/>
          <a:p>
            <a:r>
              <a:rPr lang="ru-RU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МГЭИК для инвентаризации следует формату таблиц, указанному в Приложении к решению 17 / </a:t>
            </a:r>
            <a:r>
              <a:rPr lang="ru-RU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СР.8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Руководящие принципы для подготовки национальных сообщений Сторон, не включенных в приложение I к Конвенции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g-Cyrl-TJ" altLang="ja-JP" b="1" u="sng" dirty="0">
                <a:latin typeface="Arial" panose="020B0604020202020204" pitchFamily="34" charset="0"/>
                <a:cs typeface="Arial" panose="020B0604020202020204" pitchFamily="34" charset="0"/>
              </a:rPr>
              <a:t>Главное меню</a:t>
            </a:r>
            <a:r>
              <a:rPr lang="en-US" altLang="ja-JP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2" indent="0">
              <a:buNone/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tg-Cyrl-TJ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tg-Cyrl-TJ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Импорт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0" lvl="4" indent="0">
              <a:buNone/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Таблицы </a:t>
            </a:r>
            <a:r>
              <a:rPr lang="ru-RU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системы отчётов для Сторон, не включенных в </a:t>
            </a:r>
            <a:r>
              <a:rPr lang="ru-RU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приложение I</a:t>
            </a:r>
            <a:endParaRPr lang="en-US" altLang="ja-JP" b="1" dirty="0" smtClean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28459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cs typeface="Arial"/>
              </a:rPr>
              <a:t>9</a:t>
            </a:r>
            <a:endParaRPr lang="en-US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3000262" y="6208860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195736" y="6505575"/>
            <a:ext cx="6120680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3323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3" y="-68163"/>
            <a:ext cx="8716251" cy="9048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altLang="ja-JP" dirty="0"/>
              <a:t>Таблица системы отчётов для Сторон, не включенных в приложение I</a:t>
            </a:r>
            <a:endParaRPr lang="en-GB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13" y="998614"/>
            <a:ext cx="8830875" cy="5841543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 flipH="1">
            <a:off x="314323" y="2057594"/>
            <a:ext cx="6561931" cy="579318"/>
          </a:xfrm>
          <a:prstGeom prst="wedgeRectCallout">
            <a:avLst>
              <a:gd name="adj1" fmla="val -65335"/>
              <a:gd name="adj2" fmla="val -185421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g-Cyrl-TJ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ru-RU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Таблица системы отчётов для Сторон, не включенных в приложение I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4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06" y="-381"/>
            <a:ext cx="7918450" cy="1008062"/>
          </a:xfrm>
        </p:spPr>
        <p:txBody>
          <a:bodyPr/>
          <a:lstStyle/>
          <a:p>
            <a:r>
              <a:rPr lang="tg-Cyrl-TJ" altLang="ja-JP" dirty="0"/>
              <a:t>Инструменты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306" y="1185469"/>
            <a:ext cx="7918450" cy="5181600"/>
          </a:xfrm>
        </p:spPr>
        <p:txBody>
          <a:bodyPr/>
          <a:lstStyle/>
          <a:p>
            <a:pPr marL="269875" lvl="1" indent="-269875" algn="just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tg-Cyrl-TJ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Анализ неопределенности</a:t>
            </a: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269875" lvl="1" indent="-269875" algn="just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endParaRPr lang="en-US" altLang="ja-JP" b="1" dirty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269875" lvl="1" indent="-269875" algn="just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tg-Cyrl-TJ" altLang="ja-JP" b="1" dirty="0"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Анализ ключевых категорий</a:t>
            </a:r>
            <a:endParaRPr lang="en-US" altLang="ja-JP" b="1" dirty="0" smtClean="0"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  <a:p>
            <a:pPr marL="0" indent="0">
              <a:lnSpc>
                <a:spcPct val="130000"/>
              </a:lnSpc>
              <a:buNone/>
            </a:pPr>
            <a:endParaRPr lang="en-US" altLang="ja-JP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Когда все значения введены в рабочий формуляр для каждого сектора, этот анализ можно выполнить, выполнив следующие </a:t>
            </a:r>
            <a:r>
              <a:rPr lang="ru-RU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действия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30000"/>
              </a:lnSpc>
              <a:buNone/>
            </a:pPr>
            <a:endParaRPr lang="en-US" altLang="ja-JP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30000"/>
              </a:lnSpc>
              <a:buNone/>
            </a:pPr>
            <a:r>
              <a:rPr lang="tg-Cyrl-TJ" altLang="ja-JP" b="1" u="sng" dirty="0">
                <a:latin typeface="Arial" panose="020B0604020202020204" pitchFamily="34" charset="0"/>
                <a:cs typeface="Arial" panose="020B0604020202020204" pitchFamily="34" charset="0"/>
              </a:rPr>
              <a:t>Главное меню</a:t>
            </a:r>
            <a:r>
              <a:rPr lang="en-US" altLang="ja-JP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2" indent="0">
              <a:lnSpc>
                <a:spcPct val="130000"/>
              </a:lnSpc>
              <a:buNone/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tg-Cyrl-TJ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Экспорт / Импорт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0" lvl="4" indent="0">
              <a:lnSpc>
                <a:spcPct val="130000"/>
              </a:lnSpc>
              <a:buNone/>
            </a:pP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tg-Cyrl-TJ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Анализ неопределенности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4" indent="0">
              <a:lnSpc>
                <a:spcPct val="130000"/>
              </a:lnSpc>
              <a:buNone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tg-Cyrl-TJ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g-Cyrl-TJ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tg-Cyrl-TJ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ключевых категорий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buFont typeface="Wingdings" pitchFamily="2" charset="2"/>
              <a:buChar char="ü"/>
            </a:pPr>
            <a:r>
              <a:rPr lang="tg-Cyrl-TJ" altLang="ja-JP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Нажмите кнопку "Обновить"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25724" y="6191592"/>
            <a:ext cx="4507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prstClr val="black"/>
                </a:solidFill>
                <a:cs typeface="Arial"/>
              </a:rPr>
              <a:t>11</a:t>
            </a:r>
            <a:endParaRPr lang="en-US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3000262" y="6208860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195736" y="6505575"/>
            <a:ext cx="6120680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8547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567" y="105378"/>
            <a:ext cx="7918450" cy="790821"/>
          </a:xfrm>
        </p:spPr>
        <p:txBody>
          <a:bodyPr/>
          <a:lstStyle/>
          <a:p>
            <a:r>
              <a:rPr lang="tg-Cyrl-TJ" altLang="ja-JP" dirty="0"/>
              <a:t>Инструменты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848" y="3430588"/>
            <a:ext cx="6515100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10"/>
          <p:cNvSpPr/>
          <p:nvPr/>
        </p:nvSpPr>
        <p:spPr>
          <a:xfrm>
            <a:off x="6084168" y="4941168"/>
            <a:ext cx="2906027" cy="1054488"/>
          </a:xfrm>
          <a:prstGeom prst="wedgeRectCallout">
            <a:avLst>
              <a:gd name="adj1" fmla="val -102081"/>
              <a:gd name="adj2" fmla="val 125131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Нажмите кнопку «Обновить данные», чтобы выполнить анализ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292081" y="105378"/>
            <a:ext cx="3261370" cy="790821"/>
          </a:xfrm>
          <a:prstGeom prst="wedgeRectCallout">
            <a:avLst>
              <a:gd name="adj1" fmla="val -88784"/>
              <a:gd name="adj2" fmla="val 149985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нажмите кнопку Инструменты - Анализ неопределенности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05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g-Cyrl-TJ" altLang="ja-JP" dirty="0"/>
              <a:t>Другие базовые операции - Год</a:t>
            </a:r>
            <a:endParaRPr lang="ja-JP" alt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673"/>
          <a:stretch/>
        </p:blipFill>
        <p:spPr bwMode="auto">
          <a:xfrm>
            <a:off x="0" y="764704"/>
            <a:ext cx="9144000" cy="158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10"/>
          <p:cNvSpPr/>
          <p:nvPr/>
        </p:nvSpPr>
        <p:spPr>
          <a:xfrm>
            <a:off x="395536" y="2924944"/>
            <a:ext cx="2853995" cy="1161432"/>
          </a:xfrm>
          <a:prstGeom prst="wedgeRectCallout">
            <a:avLst>
              <a:gd name="adj1" fmla="val 11666"/>
              <a:gd name="adj2" fmla="val -205612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tg-Cyrl-TJ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Кадастровый год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Задать "новый год"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год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4407631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72400" y="6165304"/>
            <a:ext cx="418038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13</a:t>
            </a:r>
            <a:endParaRPr lang="en-US" dirty="0"/>
          </a:p>
        </p:txBody>
      </p:sp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3000262" y="6237312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2195736" y="6525344"/>
            <a:ext cx="6120680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1952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g-Cyrl-TJ" altLang="ja-JP" dirty="0"/>
              <a:t>Другие базовые операции - Экспорт</a:t>
            </a:r>
            <a:endParaRPr lang="ja-JP" alt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673"/>
          <a:stretch/>
        </p:blipFill>
        <p:spPr bwMode="auto">
          <a:xfrm>
            <a:off x="323527" y="731426"/>
            <a:ext cx="8649035" cy="132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ular Callout 10"/>
          <p:cNvSpPr/>
          <p:nvPr/>
        </p:nvSpPr>
        <p:spPr>
          <a:xfrm>
            <a:off x="755576" y="2348880"/>
            <a:ext cx="3128857" cy="2736304"/>
          </a:xfrm>
          <a:prstGeom prst="wedgeRectCallout">
            <a:avLst>
              <a:gd name="adj1" fmla="val 75062"/>
              <a:gd name="adj2" fmla="val -99109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 / Импорт данных рабочего листа в формате XML</a:t>
            </a:r>
            <a:r>
              <a:rPr lang="en-GB" sz="18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этом примере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Будут экспортированы данные рабочие листа для категории 1А за 1994 год</a:t>
            </a:r>
            <a:r>
              <a:rPr lang="en-GB" sz="18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5537" y="2282542"/>
            <a:ext cx="4572001" cy="405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円/楕円 2"/>
          <p:cNvSpPr/>
          <p:nvPr/>
        </p:nvSpPr>
        <p:spPr>
          <a:xfrm>
            <a:off x="8096919" y="1396137"/>
            <a:ext cx="819397" cy="436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393827" y="2924944"/>
            <a:ext cx="508433" cy="436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8388424" y="6453336"/>
            <a:ext cx="42175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7"/>
          <p:cNvSpPr txBox="1">
            <a:spLocks noChangeArrowheads="1"/>
          </p:cNvSpPr>
          <p:nvPr/>
        </p:nvSpPr>
        <p:spPr>
          <a:xfrm>
            <a:off x="3000262" y="6338122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3" name="Rectangle 36"/>
          <p:cNvSpPr txBox="1">
            <a:spLocks noChangeArrowheads="1"/>
          </p:cNvSpPr>
          <p:nvPr/>
        </p:nvSpPr>
        <p:spPr>
          <a:xfrm>
            <a:off x="2195736" y="6597352"/>
            <a:ext cx="6120680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5604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33"/>
          <p:cNvSpPr txBox="1"/>
          <p:nvPr/>
        </p:nvSpPr>
        <p:spPr>
          <a:xfrm>
            <a:off x="2689727" y="1290027"/>
            <a:ext cx="3144785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sz="1800" kern="0" dirty="0">
                <a:solidFill>
                  <a:srgbClr val="000000"/>
                </a:solidFill>
                <a:latin typeface="Arial" pitchFamily="34" charset="0"/>
              </a:rPr>
              <a:t>Распределить обновленную БД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(</a:t>
            </a:r>
            <a:r>
              <a:rPr lang="tg-Cyrl-TJ" sz="1800" dirty="0">
                <a:solidFill>
                  <a:srgbClr val="000000"/>
                </a:solidFill>
                <a:latin typeface="Arial" pitchFamily="34" charset="0"/>
              </a:rPr>
              <a:t>Файл в формате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MDB)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g-Cyrl-TJ" dirty="0">
                <a:cs typeface="Arial" panose="020B0604020202020204" pitchFamily="34" charset="0"/>
              </a:rPr>
              <a:t>Многопользовательский интерфейс</a:t>
            </a:r>
            <a:endParaRPr lang="en-GB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Left-Right Arrow 66"/>
          <p:cNvSpPr/>
          <p:nvPr/>
        </p:nvSpPr>
        <p:spPr>
          <a:xfrm rot="5400000">
            <a:off x="1664254" y="5358246"/>
            <a:ext cx="780161" cy="438339"/>
          </a:xfrm>
          <a:prstGeom prst="leftRightArrow">
            <a:avLst>
              <a:gd name="adj1" fmla="val 33477"/>
              <a:gd name="adj2" fmla="val 50000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Left-Right Arrow 67"/>
          <p:cNvSpPr/>
          <p:nvPr/>
        </p:nvSpPr>
        <p:spPr>
          <a:xfrm rot="5400000">
            <a:off x="1478667" y="2619594"/>
            <a:ext cx="1151334" cy="438339"/>
          </a:xfrm>
          <a:prstGeom prst="leftRightArrow">
            <a:avLst>
              <a:gd name="adj1" fmla="val 33477"/>
              <a:gd name="adj2" fmla="val 50000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17301" y="2100558"/>
            <a:ext cx="1874067" cy="961497"/>
          </a:xfrm>
          <a:prstGeom prst="rect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sz="1600" b="1" kern="0" dirty="0">
                <a:solidFill>
                  <a:srgbClr val="FFFFFF"/>
                </a:solidFill>
                <a:latin typeface="Arial"/>
              </a:rPr>
              <a:t>РП: инициализация базы данных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74474" y="1820999"/>
            <a:ext cx="2367594" cy="606582"/>
          </a:xfrm>
          <a:prstGeom prst="rect">
            <a:avLst/>
          </a:prstGeom>
          <a:solidFill>
            <a:srgbClr val="C47900">
              <a:lumMod val="75000"/>
            </a:srgbClr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/>
              </a:rPr>
              <a:t>Компиляция данных для Отрасли №1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974473" y="2560365"/>
            <a:ext cx="2430281" cy="606582"/>
          </a:xfrm>
          <a:prstGeom prst="rect">
            <a:avLst/>
          </a:prstGeom>
          <a:solidFill>
            <a:srgbClr val="004F00">
              <a:lumMod val="75000"/>
              <a:lumOff val="25000"/>
            </a:srgbClr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>
                <a:solidFill>
                  <a:srgbClr val="FFFFFF"/>
                </a:solidFill>
                <a:latin typeface="Arial"/>
              </a:rPr>
              <a:t>Компиляция данных для Отрасли </a:t>
            </a:r>
            <a:r>
              <a:rPr lang="ru-RU" sz="1600" b="1" kern="0" dirty="0" smtClean="0">
                <a:solidFill>
                  <a:srgbClr val="FFFFFF"/>
                </a:solidFill>
                <a:latin typeface="Arial"/>
              </a:rPr>
              <a:t>№</a:t>
            </a:r>
            <a:r>
              <a:rPr lang="en-US" sz="1600" b="1" kern="0" dirty="0" smtClean="0">
                <a:solidFill>
                  <a:srgbClr val="FFFFFF"/>
                </a:solidFill>
                <a:latin typeface="Arial"/>
              </a:rPr>
              <a:t>2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974474" y="3569828"/>
            <a:ext cx="2643672" cy="606582"/>
          </a:xfrm>
          <a:prstGeom prst="rect">
            <a:avLst/>
          </a:prstGeom>
          <a:solidFill>
            <a:srgbClr val="003466">
              <a:lumMod val="60000"/>
              <a:lumOff val="40000"/>
            </a:srgbClr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sz="1600" b="1" kern="0" dirty="0">
                <a:solidFill>
                  <a:srgbClr val="FFFFFF"/>
                </a:solidFill>
                <a:latin typeface="Arial"/>
              </a:rPr>
              <a:t>Компиляция данных для </a:t>
            </a:r>
            <a:r>
              <a:rPr lang="tg-Cyrl-TJ" sz="1600" b="1" kern="0" dirty="0" smtClean="0">
                <a:solidFill>
                  <a:srgbClr val="FFFFFF"/>
                </a:solidFill>
                <a:latin typeface="Arial"/>
              </a:rPr>
              <a:t>Отрасли</a:t>
            </a:r>
            <a:r>
              <a:rPr lang="en-US" sz="1600" b="1" kern="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Left Brace 72"/>
          <p:cNvSpPr/>
          <p:nvPr/>
        </p:nvSpPr>
        <p:spPr>
          <a:xfrm>
            <a:off x="5576192" y="1852898"/>
            <a:ext cx="334978" cy="2355411"/>
          </a:xfrm>
          <a:prstGeom prst="leftBrace">
            <a:avLst>
              <a:gd name="adj1" fmla="val 8333"/>
              <a:gd name="adj2" fmla="val 41160"/>
            </a:avLst>
          </a:prstGeom>
          <a:noFill/>
          <a:ln w="28575" cap="flat" cmpd="sng" algn="ctr">
            <a:solidFill>
              <a:srgbClr val="7F006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6785530" y="3301995"/>
            <a:ext cx="422495" cy="99589"/>
            <a:chOff x="3730028" y="2370498"/>
            <a:chExt cx="422495" cy="99589"/>
          </a:xfrm>
        </p:grpSpPr>
        <p:sp>
          <p:nvSpPr>
            <p:cNvPr id="75" name="Oval 74"/>
            <p:cNvSpPr/>
            <p:nvPr/>
          </p:nvSpPr>
          <p:spPr>
            <a:xfrm>
              <a:off x="3730028" y="2370498"/>
              <a:ext cx="117695" cy="99589"/>
            </a:xfrm>
            <a:prstGeom prst="ellipse">
              <a:avLst/>
            </a:prstGeom>
            <a:solidFill>
              <a:srgbClr val="7F006E"/>
            </a:solidFill>
            <a:ln w="425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3882428" y="2370498"/>
              <a:ext cx="117695" cy="99589"/>
            </a:xfrm>
            <a:prstGeom prst="ellipse">
              <a:avLst/>
            </a:prstGeom>
            <a:solidFill>
              <a:srgbClr val="7F006E"/>
            </a:solidFill>
            <a:ln w="425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4034828" y="2370498"/>
              <a:ext cx="117695" cy="99589"/>
            </a:xfrm>
            <a:prstGeom prst="ellipse">
              <a:avLst/>
            </a:prstGeom>
            <a:solidFill>
              <a:srgbClr val="7F006E"/>
            </a:solidFill>
            <a:ln w="42500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8" name="Flowchart: Direct Access Storage 77"/>
          <p:cNvSpPr/>
          <p:nvPr/>
        </p:nvSpPr>
        <p:spPr>
          <a:xfrm>
            <a:off x="1176148" y="3403798"/>
            <a:ext cx="1756372" cy="1009463"/>
          </a:xfrm>
          <a:prstGeom prst="flowChartMagneticDrum">
            <a:avLst/>
          </a:prstGeom>
          <a:solidFill>
            <a:srgbClr val="808080">
              <a:lumMod val="60000"/>
              <a:lumOff val="40000"/>
            </a:srgbClr>
          </a:solidFill>
          <a:ln w="42500" cap="flat" cmpd="sng" algn="ctr">
            <a:solidFill>
              <a:srgbClr val="000000">
                <a:lumMod val="65000"/>
                <a:lumOff val="35000"/>
              </a:srgb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0" r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sz="1600" b="1" kern="0" dirty="0">
                <a:solidFill>
                  <a:srgbClr val="FFFFFF"/>
                </a:solidFill>
                <a:latin typeface="Arial"/>
              </a:rPr>
              <a:t>База данных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99593" y="4864475"/>
            <a:ext cx="2217474" cy="673490"/>
          </a:xfrm>
          <a:prstGeom prst="rect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sz="1600" b="1" kern="0" dirty="0">
                <a:solidFill>
                  <a:srgbClr val="FFFFFF"/>
                </a:solidFill>
                <a:latin typeface="Arial"/>
              </a:rPr>
              <a:t>Проверки, Неопределенность, АКК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17301" y="5967496"/>
            <a:ext cx="1874067" cy="606582"/>
          </a:xfrm>
          <a:prstGeom prst="rect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sz="1600" b="1" kern="0" dirty="0">
                <a:solidFill>
                  <a:srgbClr val="FFFFFF"/>
                </a:solidFill>
                <a:latin typeface="Arial"/>
              </a:rPr>
              <a:t>Подготовить выходные данные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Left-Right Arrow 80"/>
          <p:cNvSpPr/>
          <p:nvPr/>
        </p:nvSpPr>
        <p:spPr>
          <a:xfrm rot="5400000">
            <a:off x="1808016" y="4415507"/>
            <a:ext cx="492637" cy="438339"/>
          </a:xfrm>
          <a:prstGeom prst="leftRightArrow">
            <a:avLst>
              <a:gd name="adj1" fmla="val 33477"/>
              <a:gd name="adj2" fmla="val 50000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Left Arrow 81"/>
          <p:cNvSpPr/>
          <p:nvPr/>
        </p:nvSpPr>
        <p:spPr>
          <a:xfrm>
            <a:off x="3010687" y="2787084"/>
            <a:ext cx="2512339" cy="334893"/>
          </a:xfrm>
          <a:prstGeom prst="leftArrow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115616" y="980728"/>
            <a:ext cx="2964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tg-Cyrl-TJ" sz="1800" b="1" i="1" u="sng" dirty="0">
                <a:solidFill>
                  <a:srgbClr val="000000"/>
                </a:solidFill>
                <a:latin typeface="Arial" pitchFamily="34" charset="0"/>
              </a:rPr>
              <a:t>Руководитель проекта</a:t>
            </a:r>
            <a:endParaRPr lang="en-GB" sz="1800" b="1" i="1" u="sng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594819" y="980728"/>
            <a:ext cx="2950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tg-Cyrl-TJ" sz="1800" b="1" i="1" u="sng" dirty="0">
                <a:solidFill>
                  <a:srgbClr val="000000"/>
                </a:solidFill>
                <a:latin typeface="Arial" pitchFamily="34" charset="0"/>
              </a:rPr>
              <a:t>Отраслевые эксперты</a:t>
            </a:r>
            <a:endParaRPr lang="en-GB" sz="1800" b="1" i="1" u="sng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68092" y="3146541"/>
            <a:ext cx="310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tg-Cyrl-TJ" sz="1800" dirty="0">
                <a:solidFill>
                  <a:srgbClr val="000000"/>
                </a:solidFill>
                <a:latin typeface="Arial" pitchFamily="34" charset="0"/>
              </a:rPr>
              <a:t>Объединить базы </a:t>
            </a:r>
            <a:r>
              <a:rPr lang="tg-Cyrl-TJ" sz="1800" dirty="0" smtClean="0">
                <a:solidFill>
                  <a:srgbClr val="000000"/>
                </a:solidFill>
                <a:latin typeface="Arial" pitchFamily="34" charset="0"/>
              </a:rPr>
              <a:t>данных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en-GB" sz="1800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</a:rPr>
              <a:t>(</a:t>
            </a:r>
            <a:r>
              <a:rPr lang="tg-Cyrl-TJ" sz="1800" dirty="0">
                <a:solidFill>
                  <a:srgbClr val="000000"/>
                </a:solidFill>
                <a:latin typeface="Arial" pitchFamily="34" charset="0"/>
              </a:rPr>
              <a:t>Файл в </a:t>
            </a:r>
            <a:r>
              <a:rPr lang="tg-Cyrl-TJ" sz="1800" dirty="0" smtClean="0">
                <a:solidFill>
                  <a:srgbClr val="000000"/>
                </a:solidFill>
                <a:latin typeface="Arial" pitchFamily="34" charset="0"/>
              </a:rPr>
              <a:t>формате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</a:rPr>
              <a:t>XML)</a:t>
            </a:r>
            <a:endParaRPr lang="en-GB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" name="Left Arrow 28"/>
          <p:cNvSpPr/>
          <p:nvPr/>
        </p:nvSpPr>
        <p:spPr>
          <a:xfrm rot="10800000">
            <a:off x="3068636" y="2132457"/>
            <a:ext cx="2512339" cy="337580"/>
          </a:xfrm>
          <a:prstGeom prst="leftArrow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Left Arrow 28"/>
          <p:cNvSpPr/>
          <p:nvPr/>
        </p:nvSpPr>
        <p:spPr>
          <a:xfrm rot="10800000">
            <a:off x="3063853" y="2138750"/>
            <a:ext cx="2512339" cy="337580"/>
          </a:xfrm>
          <a:prstGeom prst="leftArrow">
            <a:avLst/>
          </a:prstGeom>
          <a:gradFill rotWithShape="1">
            <a:gsLst>
              <a:gs pos="0">
                <a:srgbClr val="00AAD0">
                  <a:shade val="45000"/>
                  <a:satMod val="155000"/>
                </a:srgbClr>
              </a:gs>
              <a:gs pos="60000">
                <a:srgbClr val="00AAD0">
                  <a:shade val="95000"/>
                  <a:satMod val="150000"/>
                </a:srgbClr>
              </a:gs>
              <a:gs pos="100000">
                <a:srgbClr val="00AAD0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Left Arrow 28"/>
          <p:cNvSpPr/>
          <p:nvPr/>
        </p:nvSpPr>
        <p:spPr>
          <a:xfrm>
            <a:off x="3005951" y="2787084"/>
            <a:ext cx="2512339" cy="334893"/>
          </a:xfrm>
          <a:prstGeom prst="leftArrow">
            <a:avLst/>
          </a:prstGeom>
          <a:gradFill rotWithShape="1">
            <a:gsLst>
              <a:gs pos="0">
                <a:srgbClr val="00AAD0">
                  <a:shade val="45000"/>
                  <a:satMod val="155000"/>
                </a:srgbClr>
              </a:gs>
              <a:gs pos="60000">
                <a:srgbClr val="00AAD0">
                  <a:shade val="95000"/>
                  <a:satMod val="150000"/>
                </a:srgbClr>
              </a:gs>
              <a:gs pos="100000">
                <a:srgbClr val="00AAD0">
                  <a:tint val="87000"/>
                  <a:satMod val="250000"/>
                </a:srgbClr>
              </a:gs>
            </a:gsLst>
            <a:lin ang="16200000" scaled="0"/>
          </a:gradFill>
          <a:ln>
            <a:noFill/>
          </a:ln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四角形吹き出し 4"/>
          <p:cNvSpPr/>
          <p:nvPr/>
        </p:nvSpPr>
        <p:spPr>
          <a:xfrm>
            <a:off x="4052639" y="4767727"/>
            <a:ext cx="3786735" cy="1389792"/>
          </a:xfrm>
          <a:prstGeom prst="wedgeRectCallout">
            <a:avLst>
              <a:gd name="adj1" fmla="val -43484"/>
              <a:gd name="adj2" fmla="val -124171"/>
            </a:avLst>
          </a:prstGeom>
          <a:solidFill>
            <a:srgbClr val="003466"/>
          </a:solidFill>
          <a:ln w="42500" cap="flat" cmpd="sng" algn="ctr">
            <a:solidFill>
              <a:srgbClr val="00346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800" kern="0" dirty="0">
                <a:solidFill>
                  <a:srgbClr val="FFFFFF"/>
                </a:solidFill>
                <a:latin typeface="Arial"/>
              </a:rPr>
              <a:t>Использование файла в формате XML снизит вероятность непреднамеренной потери или перезаписи базы данных.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172400" y="6217141"/>
            <a:ext cx="40759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15</a:t>
            </a:r>
            <a:endParaRPr lang="en-US" dirty="0"/>
          </a:p>
        </p:txBody>
      </p:sp>
      <p:sp>
        <p:nvSpPr>
          <p:cNvPr id="34" name="Rectangle 37"/>
          <p:cNvSpPr txBox="1">
            <a:spLocks noChangeArrowheads="1"/>
          </p:cNvSpPr>
          <p:nvPr/>
        </p:nvSpPr>
        <p:spPr>
          <a:xfrm>
            <a:off x="3000262" y="6338122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35" name="Rectangle 36"/>
          <p:cNvSpPr txBox="1">
            <a:spLocks noChangeArrowheads="1"/>
          </p:cNvSpPr>
          <p:nvPr/>
        </p:nvSpPr>
        <p:spPr>
          <a:xfrm>
            <a:off x="2195736" y="6597352"/>
            <a:ext cx="6120680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8" name="Rectangle 3"/>
          <p:cNvSpPr/>
          <p:nvPr/>
        </p:nvSpPr>
        <p:spPr>
          <a:xfrm>
            <a:off x="1122037" y="2107237"/>
            <a:ext cx="1874067" cy="961497"/>
          </a:xfrm>
          <a:prstGeom prst="rect">
            <a:avLst/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sz="1600" b="1" kern="0">
                <a:solidFill>
                  <a:srgbClr val="FFFFFF"/>
                </a:solidFill>
                <a:latin typeface="Arial"/>
              </a:rPr>
              <a:t>РП: Обновление базы данных</a:t>
            </a:r>
            <a:endParaRPr lang="tg-Cyrl-TJ" sz="1600" b="1" kern="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12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67" grpId="0" animBg="1"/>
      <p:bldP spid="68" grpId="0" animBg="1"/>
      <p:bldP spid="69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6" grpId="0"/>
      <p:bldP spid="87" grpId="0" animBg="1"/>
      <p:bldP spid="90" grpId="0" animBg="1"/>
      <p:bldP spid="91" grpId="0" animBg="1"/>
      <p:bldP spid="93" grpId="0" animBg="1"/>
      <p:bldP spid="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335656"/>
            <a:ext cx="7869238" cy="314325"/>
          </a:xfrm>
        </p:spPr>
        <p:txBody>
          <a:bodyPr/>
          <a:lstStyle/>
          <a:p>
            <a:r>
              <a:rPr lang="tg-Cyrl-TJ" dirty="0"/>
              <a:t>Поддержка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18" y="893052"/>
            <a:ext cx="8616162" cy="4525963"/>
          </a:xfrm>
        </p:spPr>
        <p:txBody>
          <a:bodyPr/>
          <a:lstStyle/>
          <a:p>
            <a:r>
              <a:rPr lang="ru-RU" b="1" dirty="0">
                <a:latin typeface="+mj-lt"/>
              </a:rPr>
              <a:t>Служба технической поддержки поддерживает функциональность программного обеспечения МГЭИК по инвентаризации </a:t>
            </a:r>
            <a:r>
              <a:rPr lang="en-GB" b="1" dirty="0" smtClean="0">
                <a:latin typeface="+mj-lt"/>
              </a:rPr>
              <a:t>:</a:t>
            </a:r>
            <a:endParaRPr lang="en-GB" b="1" dirty="0">
              <a:latin typeface="+mj-lt"/>
            </a:endParaRPr>
          </a:p>
          <a:p>
            <a:endParaRPr lang="en-GB" b="1" dirty="0" smtClean="0">
              <a:latin typeface="+mj-lt"/>
            </a:endParaRP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dirty="0">
                <a:latin typeface="+mj-lt"/>
                <a:ea typeface="ＭＳ Ｐゴシック" pitchFamily="34" charset="-128"/>
              </a:rPr>
              <a:t>электронная почта Службы технической поддержки </a:t>
            </a:r>
            <a:r>
              <a:rPr lang="en-GB" dirty="0" smtClean="0">
                <a:latin typeface="+mj-lt"/>
                <a:ea typeface="ＭＳ Ｐゴシック" pitchFamily="34" charset="-128"/>
              </a:rPr>
              <a:t>:  </a:t>
            </a:r>
            <a:r>
              <a:rPr lang="en-GB" dirty="0" smtClean="0">
                <a:solidFill>
                  <a:srgbClr val="00B0F0"/>
                </a:solidFill>
                <a:latin typeface="+mj-lt"/>
                <a:ea typeface="ＭＳ Ｐゴシック" pitchFamily="34" charset="-128"/>
              </a:rPr>
              <a:t>ipcc-software@iges.or.jp</a:t>
            </a: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tg-Cyrl-TJ" dirty="0" smtClean="0">
                <a:latin typeface="+mj-lt"/>
                <a:ea typeface="ＭＳ Ｐゴシック" pitchFamily="34" charset="-128"/>
              </a:rPr>
              <a:t>Веб-форум</a:t>
            </a:r>
            <a:r>
              <a:rPr lang="en-GB" dirty="0" smtClean="0">
                <a:latin typeface="+mj-lt"/>
                <a:ea typeface="ＭＳ Ｐゴシック" pitchFamily="34" charset="-128"/>
              </a:rPr>
              <a:t>: </a:t>
            </a:r>
            <a:r>
              <a:rPr lang="en-GB" dirty="0">
                <a:latin typeface="+mj-lt"/>
                <a:ea typeface="ＭＳ Ｐゴシック" pitchFamily="34" charset="-128"/>
                <a:hlinkClick r:id="rId2"/>
              </a:rPr>
              <a:t>https://discussions.zoho.com/ipccinventorysoftware/</a:t>
            </a:r>
            <a:endParaRPr lang="en-GB" dirty="0">
              <a:latin typeface="+mj-lt"/>
              <a:ea typeface="ＭＳ Ｐゴシック" pitchFamily="34" charset="-128"/>
            </a:endParaRPr>
          </a:p>
          <a:p>
            <a:pPr lvl="1"/>
            <a:endParaRPr lang="en-GB" b="1" dirty="0">
              <a:solidFill>
                <a:srgbClr val="C00000"/>
              </a:solidFill>
              <a:latin typeface="+mj-lt"/>
            </a:endParaRPr>
          </a:p>
          <a:p>
            <a:pPr lvl="1" algn="r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B0F0"/>
                </a:solidFill>
                <a:latin typeface="+mj-lt"/>
              </a:rPr>
              <a:t>пожалуйста, ознакомьтесь с руководством пользователя</a:t>
            </a:r>
            <a:endParaRPr lang="en-GB" b="1" i="1" dirty="0" smtClean="0">
              <a:solidFill>
                <a:srgbClr val="00B0F0"/>
              </a:solidFill>
              <a:latin typeface="+mj-lt"/>
            </a:endParaRPr>
          </a:p>
          <a:p>
            <a:pPr lvl="1" algn="r">
              <a:buFont typeface="Wingdings" panose="05000000000000000000" pitchFamily="2" charset="2"/>
              <a:buChar char="ü"/>
            </a:pPr>
            <a:endParaRPr lang="en-GB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ru-RU" b="1" dirty="0">
                <a:latin typeface="+mj-lt"/>
              </a:rPr>
              <a:t>Служба технической поддержки будет </a:t>
            </a:r>
            <a:r>
              <a:rPr lang="ru-RU" b="1" dirty="0" smtClean="0">
                <a:latin typeface="+mj-lt"/>
              </a:rPr>
              <a:t>курировать вопросы программного </a:t>
            </a:r>
            <a:r>
              <a:rPr lang="ru-RU" b="1" dirty="0">
                <a:latin typeface="+mj-lt"/>
              </a:rPr>
              <a:t>обеспечения МГЭИК по инвентаризации и планирует внедрить следующие аспекты </a:t>
            </a:r>
            <a:r>
              <a:rPr lang="en-GB" b="1" dirty="0" smtClean="0">
                <a:latin typeface="+mj-lt"/>
              </a:rPr>
              <a:t>:</a:t>
            </a:r>
            <a:endParaRPr lang="en-GB" b="1" dirty="0">
              <a:latin typeface="+mj-lt"/>
            </a:endParaRPr>
          </a:p>
          <a:p>
            <a:endParaRPr lang="en-GB" b="1" dirty="0">
              <a:latin typeface="+mj-lt"/>
            </a:endParaRP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tg-Cyrl-TJ" dirty="0">
                <a:latin typeface="+mj-lt"/>
                <a:ea typeface="ＭＳ Ｐゴシック" pitchFamily="34" charset="-128"/>
              </a:rPr>
              <a:t>Методы уровня 2</a:t>
            </a:r>
            <a:endParaRPr lang="en-GB" dirty="0">
              <a:latin typeface="+mj-lt"/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altLang="ja-JP" dirty="0"/>
              <a:t>начиная с версии 2.54, Программное обеспечение реализует методы уровня 2 в Руководящих принципах МГЭИК от 2006 года для большинства категорий в секторах </a:t>
            </a:r>
            <a:r>
              <a:rPr lang="en-US" altLang="ja-JP" dirty="0" smtClean="0"/>
              <a:t>“</a:t>
            </a:r>
            <a:r>
              <a:rPr lang="ru-RU" altLang="ja-JP" dirty="0" smtClean="0"/>
              <a:t>Энергетика</a:t>
            </a:r>
            <a:r>
              <a:rPr lang="en-US" altLang="ja-JP" dirty="0" smtClean="0"/>
              <a:t>”</a:t>
            </a:r>
            <a:r>
              <a:rPr lang="ru-RU" altLang="ja-JP" dirty="0" smtClean="0"/>
              <a:t>, </a:t>
            </a:r>
            <a:r>
              <a:rPr lang="en-US" altLang="ja-JP" dirty="0" smtClean="0"/>
              <a:t>“</a:t>
            </a:r>
            <a:r>
              <a:rPr lang="ru-RU" altLang="ja-JP" dirty="0" smtClean="0"/>
              <a:t>ППИП</a:t>
            </a:r>
            <a:r>
              <a:rPr lang="en-US" altLang="ja-JP" dirty="0" smtClean="0"/>
              <a:t>”</a:t>
            </a:r>
            <a:r>
              <a:rPr lang="ru-RU" altLang="ja-JP" dirty="0" smtClean="0"/>
              <a:t> </a:t>
            </a:r>
            <a:r>
              <a:rPr lang="ru-RU" altLang="ja-JP" dirty="0"/>
              <a:t>и </a:t>
            </a:r>
            <a:r>
              <a:rPr lang="en-US" altLang="ja-JP" dirty="0" smtClean="0"/>
              <a:t>“</a:t>
            </a:r>
            <a:r>
              <a:rPr lang="ru-RU" altLang="ja-JP" dirty="0" smtClean="0"/>
              <a:t>Отходы</a:t>
            </a:r>
            <a:r>
              <a:rPr lang="en-US" altLang="ja-JP" dirty="0" smtClean="0"/>
              <a:t>”</a:t>
            </a:r>
            <a:r>
              <a:rPr lang="ru-RU" altLang="ja-JP" dirty="0" smtClean="0"/>
              <a:t>.</a:t>
            </a:r>
            <a:endParaRPr lang="en-GB" dirty="0">
              <a:latin typeface="+mj-lt"/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  <a:buSzPct val="80000"/>
              <a:buFont typeface="Wingdings" panose="05000000000000000000" pitchFamily="2" charset="2"/>
              <a:buChar char="ü"/>
              <a:defRPr/>
            </a:pPr>
            <a:r>
              <a:rPr lang="ru-RU" dirty="0">
                <a:latin typeface="+mj-lt"/>
                <a:ea typeface="ＭＳ Ｐゴシック" pitchFamily="34" charset="-128"/>
              </a:rPr>
              <a:t>Категории животноводства находятся в стадии разработки</a:t>
            </a:r>
            <a:endParaRPr lang="en-GB" dirty="0">
              <a:latin typeface="+mj-lt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endParaRPr lang="en-GB" dirty="0">
              <a:latin typeface="+mj-lt"/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dirty="0">
                <a:latin typeface="+mj-lt"/>
                <a:ea typeface="ＭＳ Ｐゴシック" pitchFamily="34" charset="-128"/>
              </a:rPr>
              <a:t>Дополнение для раздела "водно-болотные </a:t>
            </a:r>
            <a:r>
              <a:rPr lang="ru-RU" dirty="0" smtClean="0">
                <a:latin typeface="+mj-lt"/>
                <a:ea typeface="ＭＳ Ｐゴシック" pitchFamily="34" charset="-128"/>
              </a:rPr>
              <a:t>угодья"</a:t>
            </a:r>
            <a:endParaRPr lang="en-GB" dirty="0">
              <a:latin typeface="+mj-lt"/>
              <a:ea typeface="ＭＳ Ｐゴシック" pitchFamily="34" charset="-128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172400" y="6217141"/>
            <a:ext cx="40759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16</a:t>
            </a:r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95736" y="6505575"/>
            <a:ext cx="6120680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0701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g-Cyrl-TJ" sz="4000" dirty="0">
                <a:ea typeface="ＭＳ Ｐゴシック" pitchFamily="34" charset="-128"/>
              </a:rPr>
              <a:t>Благодарю за внимание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60648"/>
            <a:ext cx="80794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Рамочная конвенция Организации Объединённых Наций об изменении климата</a:t>
            </a:r>
            <a:endParaRPr lang="en-US" sz="1600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195736" y="6505575"/>
            <a:ext cx="5832648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16052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9562"/>
            <a:ext cx="8820472" cy="520465"/>
          </a:xfrm>
        </p:spPr>
        <p:txBody>
          <a:bodyPr>
            <a:normAutofit/>
          </a:bodyPr>
          <a:lstStyle/>
          <a:p>
            <a:r>
              <a:rPr lang="ru-RU" sz="2400" dirty="0"/>
              <a:t>Предисловие, Авторское право и Отказ от ответственности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endParaRPr lang="en-US" sz="1600" dirty="0" smtClean="0"/>
          </a:p>
          <a:p>
            <a:r>
              <a:rPr lang="ru-RU" sz="1600" dirty="0" smtClean="0"/>
              <a:t>Эти </a:t>
            </a:r>
            <a:r>
              <a:rPr lang="ru-RU" sz="1600" dirty="0"/>
              <a:t>презентационные материалы призваны разъяснить содержание Руководящих принципов МГЭИК от 2006 г</a:t>
            </a:r>
            <a:r>
              <a:rPr lang="ru-RU" sz="1600" dirty="0" smtClean="0"/>
              <a:t>.</a:t>
            </a:r>
            <a:r>
              <a:rPr lang="en-IE" sz="1600" dirty="0" smtClean="0"/>
              <a:t>:</a:t>
            </a:r>
          </a:p>
          <a:p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 smtClean="0"/>
              <a:t>основаны </a:t>
            </a:r>
            <a:r>
              <a:rPr lang="ru-RU" sz="1600" dirty="0"/>
              <a:t>на презентациях (за исключением презентации по ОК / КК), представленных Группой технической поддержки Целевой группы по национальным кадастрам парниковых газов Межправительственной группы экспертов по изменению климата (ГТП ЦГИ МГЭИК) в рамках </a:t>
            </a:r>
            <a:r>
              <a:rPr lang="ru-RU" sz="1600" i="1" dirty="0"/>
              <a:t>Африканского регионального семинара по созданию устойчивых национальных систем по управлению кадастрами парниковых газов и использованию Руководящих принципов МГЭИК от 2006 года для национальных кадастров парниковых газов </a:t>
            </a:r>
            <a:r>
              <a:rPr lang="ru-RU" sz="1600" dirty="0"/>
              <a:t>(</a:t>
            </a:r>
            <a:r>
              <a:rPr lang="ru-RU" sz="1600" dirty="0" err="1"/>
              <a:t>Свакопмунд</a:t>
            </a:r>
            <a:r>
              <a:rPr lang="ru-RU" sz="1600" dirty="0"/>
              <a:t>, Намибия, 24-28 апреля 2017 г.)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не было объектом официального процесса обзора со стороны МГЭИК </a:t>
            </a:r>
            <a:r>
              <a:rPr lang="en-IE" sz="1600" dirty="0" smtClean="0">
                <a:hlinkClick r:id="rId2"/>
              </a:rPr>
              <a:t>http</a:t>
            </a:r>
            <a:r>
              <a:rPr lang="en-IE" sz="1600" dirty="0">
                <a:hlinkClick r:id="rId2"/>
              </a:rPr>
              <a:t>://www.ipcc.ch/pdf/ipcc-principles/ipcc-principles-appendix-a-final.pdf</a:t>
            </a:r>
            <a:r>
              <a:rPr lang="en-IE" sz="1600" dirty="0"/>
              <a:t>; </a:t>
            </a:r>
            <a:r>
              <a:rPr lang="tg-Cyrl-TJ" sz="1600" dirty="0"/>
              <a:t>и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будут обновляться время от времени</a:t>
            </a:r>
            <a:r>
              <a:rPr lang="en-IE" sz="1600" dirty="0" smtClean="0"/>
              <a:t>.</a:t>
            </a:r>
            <a:endParaRPr lang="en-IE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854" y="5438401"/>
            <a:ext cx="7212291" cy="590097"/>
          </a:xfrm>
          <a:prstGeom prst="rect">
            <a:avLst/>
          </a:prstGeom>
        </p:spPr>
      </p:pic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090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9562"/>
            <a:ext cx="8820472" cy="520465"/>
          </a:xfrm>
        </p:spPr>
        <p:txBody>
          <a:bodyPr>
            <a:normAutofit/>
          </a:bodyPr>
          <a:lstStyle/>
          <a:p>
            <a:r>
              <a:rPr lang="ru-RU" sz="2400" dirty="0"/>
              <a:t>Предисловие, Авторское право и Отказ от ответственности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endParaRPr lang="en-IE" sz="1600" dirty="0" smtClean="0"/>
          </a:p>
          <a:p>
            <a:endParaRPr lang="en-IE" sz="1600" dirty="0"/>
          </a:p>
          <a:p>
            <a:r>
              <a:rPr lang="ru-RU" sz="1600" dirty="0"/>
              <a:t>Если вы </a:t>
            </a:r>
            <a:r>
              <a:rPr lang="ru-RU" sz="1600" dirty="0" smtClean="0"/>
              <a:t>желаете </a:t>
            </a:r>
            <a:r>
              <a:rPr lang="ru-RU" sz="1600" dirty="0"/>
              <a:t>использовать эти материалы для презентации тем или иным образом (например, использовать некоторые или все эти слайды в своей презентации в ходе какого-нибудь семинаре), просьба, сообщить об этом ГТП ЦГИ посредством</a:t>
            </a:r>
            <a:r>
              <a:rPr lang="en-IE" sz="1600" dirty="0" smtClean="0"/>
              <a:t> </a:t>
            </a:r>
            <a:r>
              <a:rPr lang="en-IE" sz="1600" dirty="0">
                <a:hlinkClick r:id="rId2"/>
              </a:rPr>
              <a:t>http://www.ipcc-nggip.iges.or.jp/mail</a:t>
            </a:r>
            <a:r>
              <a:rPr lang="en-IE" sz="1600" dirty="0"/>
              <a:t>. </a:t>
            </a:r>
            <a:r>
              <a:rPr lang="ru-RU" sz="1600" dirty="0"/>
              <a:t>Также ознакомьтесь с примечаниями, размещенными на следующих сайтах</a:t>
            </a:r>
            <a:r>
              <a:rPr lang="en-IE" sz="1600" dirty="0" smtClean="0"/>
              <a:t>.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tg-Cyrl-TJ" sz="1600" dirty="0"/>
              <a:t>Авторское </a:t>
            </a:r>
            <a:r>
              <a:rPr lang="tg-Cyrl-TJ" sz="1600" dirty="0" smtClean="0"/>
              <a:t>право</a:t>
            </a:r>
            <a:r>
              <a:rPr lang="en-IE" sz="1600" dirty="0" smtClean="0"/>
              <a:t>: </a:t>
            </a:r>
            <a:r>
              <a:rPr lang="en-IE" sz="1600" dirty="0">
                <a:hlinkClick r:id="rId3"/>
              </a:rPr>
              <a:t>http://www.ipcc.ch/home_copyright.shtml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tg-Cyrl-TJ" sz="1600" dirty="0"/>
              <a:t>Отказ от </a:t>
            </a:r>
            <a:r>
              <a:rPr lang="tg-Cyrl-TJ" sz="1600" dirty="0" smtClean="0"/>
              <a:t>ответственности</a:t>
            </a:r>
            <a:r>
              <a:rPr lang="en-IE" sz="1600" dirty="0" smtClean="0"/>
              <a:t>: </a:t>
            </a:r>
            <a:r>
              <a:rPr lang="en-IE" sz="1600" dirty="0">
                <a:hlinkClick r:id="rId4"/>
              </a:rPr>
              <a:t>http://www.ipcc.ch/home_disclaimer.shtml</a:t>
            </a:r>
            <a:endParaRPr lang="en-IE" sz="1600" dirty="0"/>
          </a:p>
          <a:p>
            <a:r>
              <a:rPr lang="ru-RU" sz="1600" dirty="0"/>
              <a:t>КГЭ признает вклад ГТП ЦГИ МГЭИК и выражает им свою признательность</a:t>
            </a:r>
            <a:r>
              <a:rPr lang="en-US" sz="1600" dirty="0" smtClean="0"/>
              <a:t>.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5854" y="5316163"/>
            <a:ext cx="7212291" cy="590097"/>
          </a:xfrm>
          <a:prstGeom prst="rect">
            <a:avLst/>
          </a:prstGeom>
        </p:spPr>
      </p:pic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856246" y="6253815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1" name="Rectangle 36"/>
          <p:cNvSpPr txBox="1">
            <a:spLocks noChangeArrowheads="1"/>
          </p:cNvSpPr>
          <p:nvPr/>
        </p:nvSpPr>
        <p:spPr>
          <a:xfrm>
            <a:off x="1979712" y="6505358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2414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7941924" cy="91281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Введение</a:t>
            </a:r>
            <a:endParaRPr lang="en-GB" altLang="ja-JP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02887"/>
            <a:ext cx="8496944" cy="4458568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Программное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МГЭИК для ведения инвентаризации реализует Руководящие принципы национальных инвентаризаций парниковых газов МГЭИК от 2006 года.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Оно также может использоваться для представления отчетности в соответствии с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Руководящими принципами МГЭИК от 1996 года.</a:t>
            </a:r>
          </a:p>
          <a:p>
            <a:pPr algn="just">
              <a:spcBef>
                <a:spcPts val="0"/>
              </a:spcBef>
            </a:pP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это позволяет странам использовать улучшения в методологиях и значениях по умолчанию с 1996 года</a:t>
            </a:r>
            <a:endParaRPr lang="en-GB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МГЭИК запустила "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МГЭИК для ведения инвентаризации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" в 2012 году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Последняя официально опубликованная версия доступна по адресу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ja-JP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  <a:hlinkClick r:id="rId3"/>
              </a:rPr>
              <a:t>http://www.ipcc-nggip.iges.or.jp/software/index.html</a:t>
            </a:r>
            <a:endParaRPr lang="en-GB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56818" y="6286494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</a:t>
            </a:fld>
            <a:endParaRPr lang="en-US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56246" y="6201793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1979712" y="6453336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7890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712968" cy="576064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altLang="ja-JP" dirty="0"/>
              <a:t>"Программное обеспечение МГЭИК для ведения инвентаризации"</a:t>
            </a:r>
            <a:endParaRPr lang="en-GB" altLang="ja-JP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4164" y="903659"/>
            <a:ext cx="8568316" cy="564167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Программное обеспечение МГЭИК для ведения инвентаризации может помочь составителям инвентаризации в использовании Руководящих принципов МГЭИК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Автономное программное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со скромными требованиями к оборудованию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Ввод данных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рабочие таблицы в соответствии с Руководящими принципами МГЭИК 2006 года (для простоты использования)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Может использоваться для всего процесса инвентаризации или только для инвентаризации отдельных категорий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Позволяет одновременно разрабатывать разные части инвентаризации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Может использоваться при составлении отчетов в соответствии с Руководящими принципами от 1996 или 2006 года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Предоставляет данные по умолчанию из Руководящих принципов МГЭИК от 2006 года, но дает пользователям гибкость в использовании их собственной информации по конкретной стране.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Включает в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себя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Неопределенность и Анализ ключевых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категорий</a:t>
            </a: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g-Cyrl-TJ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Помогает в вопросах ОК/КК</a:t>
            </a: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Выходные данные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формате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ациональных Сообщений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Сторон, не включенных в Приложение I</a:t>
            </a: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tg-Cyrl-TJ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tg-Cyrl-TJ" sz="1500" dirty="0">
                <a:latin typeface="Arial" panose="020B0604020202020204" pitchFamily="34" charset="0"/>
                <a:cs typeface="Arial" panose="020B0604020202020204" pitchFamily="34" charset="0"/>
              </a:rPr>
              <a:t>ОТКРЫТОМ ДОСТУПЕ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339109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2856246" y="6201793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1979712" y="6453336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96451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g-Cyrl-TJ" dirty="0"/>
              <a:t>Функции программного обеспечения</a:t>
            </a:r>
            <a:endParaRPr lang="en-GB" dirty="0">
              <a:latin typeface="+mj-lt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3665130" y="3076600"/>
            <a:ext cx="1883121" cy="1305237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Рабочие формуляры для ввода данных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2118492" y="3729219"/>
            <a:ext cx="1883121" cy="1305237"/>
          </a:xfrm>
          <a:prstGeom prst="hexagon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Устройство организации и хранения данных: типы земель и домашний скот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665130" y="1774437"/>
            <a:ext cx="1883121" cy="1305237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Функции администрирования: страна, пользователи, годы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5222328" y="2424788"/>
            <a:ext cx="1883121" cy="1305237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ОК/ КК: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неопределенности, АКК, эталонный подход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222328" y="3729219"/>
            <a:ext cx="1883121" cy="1305237"/>
          </a:xfrm>
          <a:prstGeom prst="hexagon">
            <a:avLst/>
          </a:prstGeom>
          <a:solidFill>
            <a:srgbClr val="CC66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g-Cyrl-TJ" sz="1400" dirty="0">
                <a:latin typeface="Arial" panose="020B0604020202020204" pitchFamily="34" charset="0"/>
                <a:cs typeface="Arial" panose="020B0604020202020204" pitchFamily="34" charset="0"/>
              </a:rPr>
              <a:t>Экспорт и импорт данных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665129" y="4381837"/>
            <a:ext cx="1883121" cy="1305237"/>
          </a:xfrm>
          <a:prstGeom prst="hexagon">
            <a:avLst/>
          </a:prstGeom>
          <a:solidFill>
            <a:srgbClr val="FF9999"/>
          </a:solidFill>
          <a:ln>
            <a:solidFill>
              <a:srgbClr val="FF7C8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g-Cyrl-TJ" sz="1400" dirty="0">
                <a:latin typeface="Arial" panose="020B0604020202020204" pitchFamily="34" charset="0"/>
                <a:cs typeface="Arial" panose="020B0604020202020204" pitchFamily="34" charset="0"/>
              </a:rPr>
              <a:t>Архив данных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2109439" y="2423982"/>
            <a:ext cx="1883121" cy="1305237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g-Cyrl-TJ" sz="1400" dirty="0">
                <a:latin typeface="Arial" panose="020B0604020202020204" pitchFamily="34" charset="0"/>
                <a:cs typeface="Arial" panose="020B0604020202020204" pitchFamily="34" charset="0"/>
              </a:rPr>
              <a:t>Содержит данные по умолчанию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64774" y="6309320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16" name="Rectangle 37"/>
          <p:cNvSpPr txBox="1">
            <a:spLocks noChangeArrowheads="1"/>
          </p:cNvSpPr>
          <p:nvPr/>
        </p:nvSpPr>
        <p:spPr>
          <a:xfrm>
            <a:off x="2856246" y="6201793"/>
            <a:ext cx="3515954" cy="1373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17" name="Rectangle 36"/>
          <p:cNvSpPr txBox="1">
            <a:spLocks noChangeArrowheads="1"/>
          </p:cNvSpPr>
          <p:nvPr/>
        </p:nvSpPr>
        <p:spPr>
          <a:xfrm>
            <a:off x="1979712" y="6453336"/>
            <a:ext cx="6226168" cy="9199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62288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85875" y="6572250"/>
            <a:ext cx="642938" cy="285750"/>
          </a:xfrm>
          <a:prstGeom prst="rect">
            <a:avLst/>
          </a:prstGeom>
        </p:spPr>
        <p:txBody>
          <a:bodyPr/>
          <a:lstStyle/>
          <a:p>
            <a:fld id="{67ED7F18-2BC7-4F60-835E-6B9180128011}" type="slidenum"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713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ular Callout 7"/>
          <p:cNvSpPr/>
          <p:nvPr/>
        </p:nvSpPr>
        <p:spPr>
          <a:xfrm>
            <a:off x="1238250" y="2946400"/>
            <a:ext cx="2325638" cy="762000"/>
          </a:xfrm>
          <a:prstGeom prst="wedgeRectCallout">
            <a:avLst>
              <a:gd name="adj1" fmla="val -70987"/>
              <a:gd name="adj2" fmla="val -175845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g-Cyrl-TJ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Иерархический перечень категорий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8"/>
          <p:cNvSpPr/>
          <p:nvPr/>
        </p:nvSpPr>
        <p:spPr>
          <a:xfrm>
            <a:off x="3563888" y="3959577"/>
            <a:ext cx="3245107" cy="1045560"/>
          </a:xfrm>
          <a:prstGeom prst="wedgeRectCallout">
            <a:avLst>
              <a:gd name="adj1" fmla="val 13445"/>
              <a:gd name="adj2" fmla="val -109576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Расчеты на основе рабочего формуляра следуют рекомендациям от 2006 года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9"/>
          <p:cNvSpPr/>
          <p:nvPr/>
        </p:nvSpPr>
        <p:spPr>
          <a:xfrm>
            <a:off x="4334932" y="2582333"/>
            <a:ext cx="1101164" cy="728133"/>
          </a:xfrm>
          <a:prstGeom prst="wedgeRectCallout">
            <a:avLst>
              <a:gd name="adj1" fmla="val -144441"/>
              <a:gd name="adj2" fmla="val -70166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g-Cyrl-TJ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данных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ular Callout 11"/>
          <p:cNvSpPr/>
          <p:nvPr/>
        </p:nvSpPr>
        <p:spPr>
          <a:xfrm>
            <a:off x="6942667" y="4447822"/>
            <a:ext cx="1877805" cy="762000"/>
          </a:xfrm>
          <a:prstGeom prst="wedgeRectCallout">
            <a:avLst>
              <a:gd name="adj1" fmla="val -107090"/>
              <a:gd name="adj2" fmla="val 142489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g-Cyrl-TJ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Отображение временного ряда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ular Callout 12"/>
          <p:cNvSpPr/>
          <p:nvPr/>
        </p:nvSpPr>
        <p:spPr>
          <a:xfrm>
            <a:off x="4739180" y="694152"/>
            <a:ext cx="3289204" cy="411405"/>
          </a:xfrm>
          <a:prstGeom prst="wedgeRectCallout">
            <a:avLst>
              <a:gd name="adj1" fmla="val -111732"/>
              <a:gd name="adj2" fmla="val -59634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g-Cyrl-TJ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Категория: Энергетика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角丸四角形 2"/>
          <p:cNvSpPr/>
          <p:nvPr/>
        </p:nvSpPr>
        <p:spPr>
          <a:xfrm>
            <a:off x="-29543" y="124365"/>
            <a:ext cx="4612408" cy="2473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5210173" y="181168"/>
            <a:ext cx="2458171" cy="442719"/>
          </a:xfrm>
          <a:prstGeom prst="wedgeRectCallout">
            <a:avLst>
              <a:gd name="adj1" fmla="val -87520"/>
              <a:gd name="adj2" fmla="val -30421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g-Cyrl-TJ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меню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-76200" y="6669552"/>
            <a:ext cx="6140417" cy="187735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ular Callout 11"/>
          <p:cNvSpPr/>
          <p:nvPr/>
        </p:nvSpPr>
        <p:spPr>
          <a:xfrm>
            <a:off x="457200" y="4588418"/>
            <a:ext cx="2502568" cy="1486824"/>
          </a:xfrm>
          <a:prstGeom prst="wedgeRectCallout">
            <a:avLst>
              <a:gd name="adj1" fmla="val 58200"/>
              <a:gd name="adj2" fmla="val 86173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Строка состояния содержит полезную </a:t>
            </a:r>
            <a:r>
              <a:rPr lang="ru-RU" sz="1800" kern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информацию</a:t>
            </a:r>
            <a:endParaRPr lang="en-US" sz="1800" kern="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g-Cyrl-TJ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 страна, кадастровый год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73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3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4294967295"/>
          </p:nvPr>
        </p:nvSpPr>
        <p:spPr>
          <a:xfrm>
            <a:off x="1285875" y="6572250"/>
            <a:ext cx="642938" cy="285750"/>
          </a:xfrm>
          <a:prstGeom prst="rect">
            <a:avLst/>
          </a:prstGeom>
        </p:spPr>
        <p:txBody>
          <a:bodyPr/>
          <a:lstStyle/>
          <a:p>
            <a:fld id="{67ED7F18-2BC7-4F60-835E-6B9180128011}" type="slidenum">
              <a:rPr lang="en-GB" sz="14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" y="0"/>
            <a:ext cx="9177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ular Callout 10"/>
          <p:cNvSpPr/>
          <p:nvPr/>
        </p:nvSpPr>
        <p:spPr>
          <a:xfrm>
            <a:off x="6349486" y="3320431"/>
            <a:ext cx="2658794" cy="1467470"/>
          </a:xfrm>
          <a:prstGeom prst="wedgeRectCallout">
            <a:avLst>
              <a:gd name="adj1" fmla="val -84905"/>
              <a:gd name="adj2" fmla="val -111165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Доступные значения по умолчанию: могут быть перезаписаны данными конкретной страны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10"/>
          <p:cNvSpPr/>
          <p:nvPr/>
        </p:nvSpPr>
        <p:spPr>
          <a:xfrm>
            <a:off x="4053738" y="797404"/>
            <a:ext cx="1896533" cy="795867"/>
          </a:xfrm>
          <a:prstGeom prst="wedgeRectCallout">
            <a:avLst>
              <a:gd name="adj1" fmla="val -42287"/>
              <a:gd name="adj2" fmla="val 150475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g-Cyrl-TJ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 "Условные обозначения"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ular Callout 10"/>
          <p:cNvSpPr/>
          <p:nvPr/>
        </p:nvSpPr>
        <p:spPr>
          <a:xfrm>
            <a:off x="4571485" y="5588001"/>
            <a:ext cx="1778001" cy="953910"/>
          </a:xfrm>
          <a:prstGeom prst="wedgeRectCallout">
            <a:avLst>
              <a:gd name="adj1" fmla="val 126837"/>
              <a:gd name="adj2" fmla="val -100289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g-Cyrl-TJ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данных временного ряда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ular Callout 10"/>
          <p:cNvSpPr/>
          <p:nvPr/>
        </p:nvSpPr>
        <p:spPr>
          <a:xfrm>
            <a:off x="2267744" y="3922890"/>
            <a:ext cx="2303741" cy="953910"/>
          </a:xfrm>
          <a:prstGeom prst="wedgeRectCallout">
            <a:avLst>
              <a:gd name="adj1" fmla="val 142075"/>
              <a:gd name="adj2" fmla="val 74859"/>
            </a:avLst>
          </a:prstGeom>
          <a:solidFill>
            <a:srgbClr val="7F006E"/>
          </a:solidFill>
          <a:ln w="425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g-Cyrl-TJ" sz="1800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Неопределенности</a:t>
            </a:r>
            <a:endParaRPr lang="en-GB" sz="18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6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84168" y="50548"/>
            <a:ext cx="7932198" cy="912812"/>
          </a:xfrm>
        </p:spPr>
        <p:txBody>
          <a:bodyPr/>
          <a:lstStyle/>
          <a:p>
            <a:pPr>
              <a:defRPr/>
            </a:pPr>
            <a:r>
              <a:rPr lang="tg-Cyrl-TJ" altLang="ja-JP" dirty="0"/>
              <a:t>Отчёты</a:t>
            </a:r>
            <a:endParaRPr lang="en-GB" altLang="ja-JP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851886" y="4382143"/>
            <a:ext cx="7634795" cy="742950"/>
          </a:xfrm>
        </p:spPr>
        <p:txBody>
          <a:bodyPr/>
          <a:lstStyle/>
          <a:p>
            <a:pPr marL="0" indent="0">
              <a:spcBef>
                <a:spcPct val="40000"/>
              </a:spcBef>
              <a:buNone/>
              <a:defRPr/>
            </a:pPr>
            <a:r>
              <a:rPr lang="tg-Cyrl-TJ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Примечание</a:t>
            </a:r>
            <a:r>
              <a:rPr lang="en-US" altLang="ja-JP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ru-RU" altLang="ja-JP" i="1" dirty="0">
                <a:latin typeface="Arial" panose="020B0604020202020204" pitchFamily="34" charset="0"/>
                <a:cs typeface="Arial" panose="020B0604020202020204" pitchFamily="34" charset="0"/>
              </a:rPr>
              <a:t>Все отчеты могут быть экспортированы в формат файла MS </a:t>
            </a:r>
            <a:r>
              <a:rPr lang="ru-RU" altLang="ja-JP" i="1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7301373"/>
              </p:ext>
            </p:extLst>
          </p:nvPr>
        </p:nvGraphicFramePr>
        <p:xfrm>
          <a:off x="851886" y="1096970"/>
          <a:ext cx="7664480" cy="297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04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933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1336">
                <a:tc>
                  <a:txBody>
                    <a:bodyPr/>
                    <a:lstStyle/>
                    <a:p>
                      <a:pPr algn="ctr"/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Отчёт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Резюме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1.A.1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Выбросы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336">
                <a:tc>
                  <a:txBody>
                    <a:bodyPr/>
                    <a:lstStyle/>
                    <a:p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Краткая сводка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1.A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Выбросы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58196">
                <a:tc>
                  <a:txBody>
                    <a:bodyPr/>
                    <a:lstStyle/>
                    <a:p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Отраслевые аспекты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1.A.1.a.ii </a:t>
                      </a:r>
                    </a:p>
                    <a:p>
                      <a:r>
                        <a:rPr kumimoji="1" lang="en-US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наиболее детализированный уровень</a:t>
                      </a:r>
                      <a:r>
                        <a:rPr kumimoji="1" lang="en-US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Выбросы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8196">
                <a:tc>
                  <a:txBody>
                    <a:bodyPr/>
                    <a:lstStyle/>
                    <a:p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Справочная информация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1.A.1.a.ii </a:t>
                      </a:r>
                    </a:p>
                    <a:p>
                      <a:r>
                        <a:rPr kumimoji="1" lang="en-US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наиболее детализированный уровень</a:t>
                      </a:r>
                      <a:r>
                        <a:rPr kumimoji="1" lang="en-US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 о деятельности</a:t>
                      </a:r>
                      <a:r>
                        <a:rPr kumimoji="1" lang="en-US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tg-Cyrl-TJ" altLang="ja-JP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Выбросы</a:t>
                      </a:r>
                      <a:endParaRPr kumimoji="1" lang="ja-JP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228334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8</a:t>
            </a:r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000262" y="6208860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9" name="Rectangle 36"/>
          <p:cNvSpPr txBox="1">
            <a:spLocks noChangeArrowheads="1"/>
          </p:cNvSpPr>
          <p:nvPr/>
        </p:nvSpPr>
        <p:spPr>
          <a:xfrm>
            <a:off x="2195736" y="6505575"/>
            <a:ext cx="5616624" cy="16378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инвентаризаций парниковых газов</a:t>
            </a:r>
            <a:endParaRPr lang="de-DE" alt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5095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F70CB2BEB3E4B9239167C339B484B" ma:contentTypeVersion="2" ma:contentTypeDescription="Create a new document." ma:contentTypeScope="" ma:versionID="cd49b3c25af256f9b0e84d1ff9f5658c">
  <xsd:schema xmlns:xsd="http://www.w3.org/2001/XMLSchema" xmlns:xs="http://www.w3.org/2001/XMLSchema" xmlns:p="http://schemas.microsoft.com/office/2006/metadata/properties" xmlns:ns2="fd44d591-518f-414d-9c58-168d47e8a02c" targetNamespace="http://schemas.microsoft.com/office/2006/metadata/properties" ma:root="true" ma:fieldsID="e4a07d9ff8b6a9e3d9f8ddec7f9a7c95" ns2:_="">
    <xsd:import namespace="fd44d591-518f-414d-9c58-168d47e8a0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 minOccurs="0"/>
                <xsd:element ref="ns2:Occasion" minOccurs="0"/>
                <xsd:element ref="ns2:Occasion_x003a_Activity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d591-518f-414d-9c58-168d47e8a0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" ma:index="11" nillable="true" ma:displayName="Doc type" ma:default="Minutes" ma:format="Dropdown" ma:internalName="Doc_x0020_type">
      <xsd:simpleType>
        <xsd:restriction base="dms:Choice">
          <xsd:enumeration value="Minutes"/>
          <xsd:enumeration value="Agenda"/>
          <xsd:enumeration value="Presentation"/>
          <xsd:enumeration value="Background documents"/>
          <xsd:enumeration value="Reference materials"/>
          <xsd:enumeration value="Other"/>
          <xsd:enumeration value="Training Presentation"/>
          <xsd:enumeration value="Training Handbook"/>
          <xsd:enumeration value="Document"/>
          <xsd:enumeration value="Archive"/>
        </xsd:restriction>
      </xsd:simpleType>
    </xsd:element>
    <xsd:element name="Occasion" ma:index="12" nillable="true" ma:displayName="Occasion" ma:list="{6e86d4ec-4cb6-4442-9968-65ae73616959}" ma:internalName="Occasion" ma:showField="Title" ma:web="fd44d591-518f-414d-9c58-168d47e8a02c">
      <xsd:simpleType>
        <xsd:restriction base="dms:Lookup"/>
      </xsd:simpleType>
    </xsd:element>
    <xsd:element name="Occasion_x003a_ActivityText" ma:index="13" nillable="true" ma:displayName="Occasion:ActivityText" ma:list="{6e86d4ec-4cb6-4442-9968-65ae73616959}" ma:internalName="Occasion_x003A_ActivityText" ma:readOnly="true" ma:showField="ActivityText" ma:web="fd44d591-518f-414d-9c58-168d47e8a02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casion xmlns="fd44d591-518f-414d-9c58-168d47e8a02c">22</Occasion>
    <Doc_x0020_type xmlns="fd44d591-518f-414d-9c58-168d47e8a02c">Presentation</Doc_x0020_type>
    <_dlc_DocId xmlns="fd44d591-518f-414d-9c58-168d47e8a02c">XPNSPWEK3DPS-467863604-212</_dlc_DocId>
    <_dlc_DocIdUrl xmlns="fd44d591-518f-414d-9c58-168d47e8a02c">
      <Url>https://process.unfccc.int/sites/CGE/_layouts/DocIdRedir.aspx?ID=XPNSPWEK3DPS-467863604-212</Url>
      <Description>XPNSPWEK3DPS-467863604-212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0290DD-6F94-42CD-9355-D6CD48EE5C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81639F-9EA5-4A3D-B23A-71E464C9028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01F0449-EBE6-4873-A50A-80DB36A939D2}">
  <ds:schemaRefs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C709DB4-A416-44B0-BF84-F34C1E5413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1153</Words>
  <Application>Microsoft Office PowerPoint</Application>
  <PresentationFormat>Экран (4:3)</PresentationFormat>
  <Paragraphs>195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 UNFCCC PowerPoint</vt:lpstr>
      <vt:lpstr>UNFCCC quote</vt:lpstr>
      <vt:lpstr>UNFCCC_Master 70pt title</vt:lpstr>
      <vt:lpstr>      </vt:lpstr>
      <vt:lpstr>Предисловие, Авторское право и Отказ от ответственности</vt:lpstr>
      <vt:lpstr>Предисловие, Авторское право и Отказ от ответственности</vt:lpstr>
      <vt:lpstr>Введение</vt:lpstr>
      <vt:lpstr>"Программное обеспечение МГЭИК для ведения инвентаризации"</vt:lpstr>
      <vt:lpstr>Функции программного обеспечения</vt:lpstr>
      <vt:lpstr>Слайд 7</vt:lpstr>
      <vt:lpstr>Слайд 8</vt:lpstr>
      <vt:lpstr>Отчёты</vt:lpstr>
      <vt:lpstr>Таблица системы отчётов для Сторон, не включенных в приложение I</vt:lpstr>
      <vt:lpstr>Таблица системы отчётов для Сторон, не включенных в приложение I</vt:lpstr>
      <vt:lpstr>Инструменты</vt:lpstr>
      <vt:lpstr>Инструменты</vt:lpstr>
      <vt:lpstr>Другие базовые операции - Год</vt:lpstr>
      <vt:lpstr>Другие базовые операции - Экспорт</vt:lpstr>
      <vt:lpstr>Многопользовательский интерфейс</vt:lpstr>
      <vt:lpstr>Поддержка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2015-02-18T16:07:10Z</dcterms:created>
  <dcterms:modified xsi:type="dcterms:W3CDTF">2020-06-08T08:48:11Z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0x010100130F70CB2BEB3E4B9239167C339B484B</vt:lpwstr>
  </property>
  <property fmtid="{D5CDD505-2E9C-101B-9397-08002B2CF9AE}" pid="3" name="_dlc_DocIdItemGuid">
    <vt:lpwstr>df13e156-4d05-47a2-a741-a7a0de219464</vt:lpwstr>
  </property>
</Properties>
</file>