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693" r:id="rId6"/>
  </p:sldMasterIdLst>
  <p:notesMasterIdLst>
    <p:notesMasterId r:id="rId35"/>
  </p:notesMasterIdLst>
  <p:sldIdLst>
    <p:sldId id="583" r:id="rId7"/>
    <p:sldId id="258" r:id="rId8"/>
    <p:sldId id="355" r:id="rId9"/>
    <p:sldId id="454" r:id="rId10"/>
    <p:sldId id="593" r:id="rId11"/>
    <p:sldId id="554" r:id="rId12"/>
    <p:sldId id="597" r:id="rId13"/>
    <p:sldId id="598" r:id="rId14"/>
    <p:sldId id="599" r:id="rId15"/>
    <p:sldId id="548" r:id="rId16"/>
    <p:sldId id="489" r:id="rId17"/>
    <p:sldId id="591" r:id="rId18"/>
    <p:sldId id="441" r:id="rId19"/>
    <p:sldId id="586" r:id="rId20"/>
    <p:sldId id="278" r:id="rId21"/>
    <p:sldId id="568" r:id="rId22"/>
    <p:sldId id="569" r:id="rId23"/>
    <p:sldId id="590" r:id="rId24"/>
    <p:sldId id="592" r:id="rId25"/>
    <p:sldId id="577" r:id="rId26"/>
    <p:sldId id="382" r:id="rId27"/>
    <p:sldId id="600" r:id="rId28"/>
    <p:sldId id="578" r:id="rId29"/>
    <p:sldId id="256" r:id="rId30"/>
    <p:sldId id="571" r:id="rId31"/>
    <p:sldId id="526" r:id="rId32"/>
    <p:sldId id="594" r:id="rId33"/>
    <p:sldId id="5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423E5041-1ED8-4D52-95EB-DF0AF7AD4881}">
          <p14:sldIdLst>
            <p14:sldId id="583"/>
          </p14:sldIdLst>
        </p14:section>
        <p14:section name="Introducing Transboundary Climate Risk" id="{5289A7D4-56F1-4393-882E-49962B546B92}">
          <p14:sldIdLst>
            <p14:sldId id="258"/>
            <p14:sldId id="355"/>
            <p14:sldId id="454"/>
            <p14:sldId id="593"/>
            <p14:sldId id="554"/>
          </p14:sldIdLst>
        </p14:section>
        <p14:section name="A new conceptual framewok" id="{F5FFE894-54BE-4A54-8452-443E7C88B810}">
          <p14:sldIdLst>
            <p14:sldId id="597"/>
            <p14:sldId id="598"/>
            <p14:sldId id="599"/>
          </p14:sldIdLst>
        </p14:section>
        <p14:section name="Senegal story" id="{08FC5BA1-A89B-4A53-B3CC-81A5796D1CFB}">
          <p14:sldIdLst>
            <p14:sldId id="548"/>
            <p14:sldId id="489"/>
            <p14:sldId id="591"/>
            <p14:sldId id="441"/>
          </p14:sldIdLst>
        </p14:section>
        <p14:section name="Research on transboundary climate risk in  bilateral trading relationships" id="{EB45615A-802E-4C0A-B615-B8785106BC2B}">
          <p14:sldIdLst>
            <p14:sldId id="586"/>
            <p14:sldId id="278"/>
            <p14:sldId id="568"/>
            <p14:sldId id="569"/>
            <p14:sldId id="590"/>
            <p14:sldId id="592"/>
          </p14:sldIdLst>
        </p14:section>
        <p14:section name="The Source Index An Assessment Approach" id="{0E6A7D3D-F2B4-4C00-9B22-FC08BFFC96F6}">
          <p14:sldIdLst>
            <p14:sldId id="577"/>
            <p14:sldId id="382"/>
            <p14:sldId id="600"/>
            <p14:sldId id="578"/>
          </p14:sldIdLst>
        </p14:section>
        <p14:section name="Section 5" id="{CFCAE166-1A5C-4A70-8A04-B1708EF0C1ED}">
          <p14:sldIdLst>
            <p14:sldId id="256"/>
            <p14:sldId id="571"/>
            <p14:sldId id="526"/>
            <p14:sldId id="594"/>
            <p14:sldId id="5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4D5"/>
    <a:srgbClr val="01133A"/>
    <a:srgbClr val="031E59"/>
    <a:srgbClr val="041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6"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ida Lager" userId="b72c276b-367e-47a9-911e-c26ab82b9d4e" providerId="ADAL" clId="{86534DAB-A358-481B-B7E6-03C35B0508E4}"/>
    <pc:docChg chg="modSld">
      <pc:chgData name="Frida Lager" userId="b72c276b-367e-47a9-911e-c26ab82b9d4e" providerId="ADAL" clId="{86534DAB-A358-481B-B7E6-03C35B0508E4}" dt="2020-11-13T16:28:32.217" v="16" actId="207"/>
      <pc:docMkLst>
        <pc:docMk/>
      </pc:docMkLst>
      <pc:sldChg chg="modSp mod">
        <pc:chgData name="Frida Lager" userId="b72c276b-367e-47a9-911e-c26ab82b9d4e" providerId="ADAL" clId="{86534DAB-A358-481B-B7E6-03C35B0508E4}" dt="2020-11-13T16:27:59.759" v="13" actId="207"/>
        <pc:sldMkLst>
          <pc:docMk/>
          <pc:sldMk cId="2571445621" sldId="258"/>
        </pc:sldMkLst>
        <pc:spChg chg="mod">
          <ac:chgData name="Frida Lager" userId="b72c276b-367e-47a9-911e-c26ab82b9d4e" providerId="ADAL" clId="{86534DAB-A358-481B-B7E6-03C35B0508E4}" dt="2020-11-13T16:27:59.759" v="13" actId="207"/>
          <ac:spMkLst>
            <pc:docMk/>
            <pc:sldMk cId="2571445621" sldId="258"/>
            <ac:spMk id="7" creationId="{90435ABD-152C-5743-AD4C-FF7F65511B41}"/>
          </ac:spMkLst>
        </pc:spChg>
      </pc:sldChg>
      <pc:sldChg chg="modSp mod">
        <pc:chgData name="Frida Lager" userId="b72c276b-367e-47a9-911e-c26ab82b9d4e" providerId="ADAL" clId="{86534DAB-A358-481B-B7E6-03C35B0508E4}" dt="2020-11-13T16:28:32.217" v="16" actId="207"/>
        <pc:sldMkLst>
          <pc:docMk/>
          <pc:sldMk cId="1687759512" sldId="548"/>
        </pc:sldMkLst>
        <pc:spChg chg="mod">
          <ac:chgData name="Frida Lager" userId="b72c276b-367e-47a9-911e-c26ab82b9d4e" providerId="ADAL" clId="{86534DAB-A358-481B-B7E6-03C35B0508E4}" dt="2020-11-13T16:28:32.217" v="16" actId="207"/>
          <ac:spMkLst>
            <pc:docMk/>
            <pc:sldMk cId="1687759512" sldId="548"/>
            <ac:spMk id="6" creationId="{8F39F95A-AAB4-954A-863E-D90741033A4A}"/>
          </ac:spMkLst>
        </pc:spChg>
      </pc:sldChg>
      <pc:sldChg chg="modSp mod">
        <pc:chgData name="Frida Lager" userId="b72c276b-367e-47a9-911e-c26ab82b9d4e" providerId="ADAL" clId="{86534DAB-A358-481B-B7E6-03C35B0508E4}" dt="2020-11-13T16:01:30.996" v="5" actId="1035"/>
        <pc:sldMkLst>
          <pc:docMk/>
          <pc:sldMk cId="478596060" sldId="597"/>
        </pc:sldMkLst>
        <pc:spChg chg="mod">
          <ac:chgData name="Frida Lager" userId="b72c276b-367e-47a9-911e-c26ab82b9d4e" providerId="ADAL" clId="{86534DAB-A358-481B-B7E6-03C35B0508E4}" dt="2020-11-13T16:01:06.628" v="0" actId="14100"/>
          <ac:spMkLst>
            <pc:docMk/>
            <pc:sldMk cId="478596060" sldId="597"/>
            <ac:spMk id="2" creationId="{D396183F-E509-4AB8-890D-D2C0E001ABB8}"/>
          </ac:spMkLst>
        </pc:spChg>
        <pc:picChg chg="mod">
          <ac:chgData name="Frida Lager" userId="b72c276b-367e-47a9-911e-c26ab82b9d4e" providerId="ADAL" clId="{86534DAB-A358-481B-B7E6-03C35B0508E4}" dt="2020-11-13T16:01:30.996" v="5" actId="1035"/>
          <ac:picMkLst>
            <pc:docMk/>
            <pc:sldMk cId="478596060" sldId="597"/>
            <ac:picMk id="13" creationId="{BFB05201-E9C0-8241-A0C0-E2AFC3816FEC}"/>
          </ac:picMkLst>
        </pc:picChg>
      </pc:sldChg>
      <pc:sldChg chg="modSp mod">
        <pc:chgData name="Frida Lager" userId="b72c276b-367e-47a9-911e-c26ab82b9d4e" providerId="ADAL" clId="{86534DAB-A358-481B-B7E6-03C35B0508E4}" dt="2020-11-13T16:01:34.207" v="8" actId="1035"/>
        <pc:sldMkLst>
          <pc:docMk/>
          <pc:sldMk cId="3982580606" sldId="598"/>
        </pc:sldMkLst>
        <pc:spChg chg="mod">
          <ac:chgData name="Frida Lager" userId="b72c276b-367e-47a9-911e-c26ab82b9d4e" providerId="ADAL" clId="{86534DAB-A358-481B-B7E6-03C35B0508E4}" dt="2020-11-13T16:01:10.350" v="1" actId="14100"/>
          <ac:spMkLst>
            <pc:docMk/>
            <pc:sldMk cId="3982580606" sldId="598"/>
            <ac:spMk id="2" creationId="{25C7F7ED-B5D2-49A6-ACB7-E6AE64EC2B73}"/>
          </ac:spMkLst>
        </pc:spChg>
        <pc:picChg chg="mod">
          <ac:chgData name="Frida Lager" userId="b72c276b-367e-47a9-911e-c26ab82b9d4e" providerId="ADAL" clId="{86534DAB-A358-481B-B7E6-03C35B0508E4}" dt="2020-11-13T16:01:34.207" v="8" actId="1035"/>
          <ac:picMkLst>
            <pc:docMk/>
            <pc:sldMk cId="3982580606" sldId="598"/>
            <ac:picMk id="10" creationId="{7EB7E645-5359-614C-9FC6-3B3A88FB266A}"/>
          </ac:picMkLst>
        </pc:picChg>
      </pc:sldChg>
      <pc:sldChg chg="modSp mod">
        <pc:chgData name="Frida Lager" userId="b72c276b-367e-47a9-911e-c26ab82b9d4e" providerId="ADAL" clId="{86534DAB-A358-481B-B7E6-03C35B0508E4}" dt="2020-11-13T16:01:37.501" v="11" actId="1035"/>
        <pc:sldMkLst>
          <pc:docMk/>
          <pc:sldMk cId="3249351756" sldId="599"/>
        </pc:sldMkLst>
        <pc:spChg chg="mod">
          <ac:chgData name="Frida Lager" userId="b72c276b-367e-47a9-911e-c26ab82b9d4e" providerId="ADAL" clId="{86534DAB-A358-481B-B7E6-03C35B0508E4}" dt="2020-11-13T16:01:13.880" v="2" actId="14100"/>
          <ac:spMkLst>
            <pc:docMk/>
            <pc:sldMk cId="3249351756" sldId="599"/>
            <ac:spMk id="3" creationId="{86ED0FBC-1768-4872-95C3-D88C306FA3A6}"/>
          </ac:spMkLst>
        </pc:spChg>
        <pc:picChg chg="mod">
          <ac:chgData name="Frida Lager" userId="b72c276b-367e-47a9-911e-c26ab82b9d4e" providerId="ADAL" clId="{86534DAB-A358-481B-B7E6-03C35B0508E4}" dt="2020-11-13T16:01:37.501" v="11" actId="1035"/>
          <ac:picMkLst>
            <pc:docMk/>
            <pc:sldMk cId="3249351756" sldId="599"/>
            <ac:picMk id="10" creationId="{A72F7AC6-C00E-334B-944B-94EA22EEB07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D62A7-F36E-40D2-94AE-9B34B88CDC6D}" type="doc">
      <dgm:prSet loTypeId="urn:microsoft.com/office/officeart/2016/7/layout/BasicLinearProcessNumbered" loCatId="process" qsTypeId="urn:microsoft.com/office/officeart/2005/8/quickstyle/simple4" qsCatId="simple" csTypeId="urn:microsoft.com/office/officeart/2005/8/colors/accent2_2" csCatId="accent2" phldr="1"/>
      <dgm:spPr/>
      <dgm:t>
        <a:bodyPr/>
        <a:lstStyle/>
        <a:p>
          <a:endParaRPr lang="en-US"/>
        </a:p>
      </dgm:t>
    </dgm:pt>
    <dgm:pt modelId="{9840A153-1628-4B14-8D0D-9BD2867F8D5A}">
      <dgm:prSet custT="1"/>
      <dgm:spPr>
        <a:solidFill>
          <a:schemeClr val="bg2">
            <a:lumMod val="40000"/>
            <a:lumOff val="60000"/>
            <a:alpha val="90000"/>
          </a:schemeClr>
        </a:solidFill>
      </dgm:spPr>
      <dgm:t>
        <a:bodyPr/>
        <a:lstStyle/>
        <a:p>
          <a:pPr algn="ctr"/>
          <a:r>
            <a:rPr lang="en-US" sz="1600" b="1" i="0"/>
            <a:t>Climate impacts in one country may spillover into others</a:t>
          </a:r>
          <a:endParaRPr lang="en-US" sz="1600"/>
        </a:p>
      </dgm:t>
    </dgm:pt>
    <dgm:pt modelId="{B3EBD6A5-3ED2-423F-A289-B6E9278D870A}" type="parTrans" cxnId="{E982062D-35C0-4796-8817-447E7856B8A1}">
      <dgm:prSet/>
      <dgm:spPr/>
      <dgm:t>
        <a:bodyPr/>
        <a:lstStyle/>
        <a:p>
          <a:endParaRPr lang="en-US"/>
        </a:p>
      </dgm:t>
    </dgm:pt>
    <dgm:pt modelId="{C2256DF8-56E1-4DF2-A179-E00E84CE424E}" type="sibTrans" cxnId="{E982062D-35C0-4796-8817-447E7856B8A1}">
      <dgm:prSet phldrT="1" phldr="0"/>
      <dgm:spPr>
        <a:solidFill>
          <a:schemeClr val="bg1">
            <a:lumMod val="25000"/>
            <a:lumOff val="75000"/>
          </a:schemeClr>
        </a:solidFill>
      </dgm:spPr>
      <dgm:t>
        <a:bodyPr/>
        <a:lstStyle/>
        <a:p>
          <a:r>
            <a:rPr lang="en-US"/>
            <a:t>1</a:t>
          </a:r>
        </a:p>
      </dgm:t>
    </dgm:pt>
    <dgm:pt modelId="{DB580360-62DA-48B0-B300-7B248084D462}">
      <dgm:prSet custT="1"/>
      <dgm:spPr>
        <a:solidFill>
          <a:schemeClr val="bg2">
            <a:lumMod val="40000"/>
            <a:lumOff val="60000"/>
            <a:alpha val="90000"/>
          </a:schemeClr>
        </a:solidFill>
      </dgm:spPr>
      <dgm:t>
        <a:bodyPr/>
        <a:lstStyle/>
        <a:p>
          <a:pPr algn="ctr"/>
          <a:r>
            <a:rPr lang="en-US" sz="1600" b="1" i="0"/>
            <a:t>Adaptation in one country may redistribute or increase vulnerability in others</a:t>
          </a:r>
          <a:endParaRPr lang="en-US" sz="1600"/>
        </a:p>
      </dgm:t>
    </dgm:pt>
    <dgm:pt modelId="{6F5679F6-1F94-4710-8FE0-4EE418884B9D}" type="parTrans" cxnId="{BE4DB7DF-1CA9-4B9C-BB1E-91CC22E571AE}">
      <dgm:prSet/>
      <dgm:spPr/>
      <dgm:t>
        <a:bodyPr/>
        <a:lstStyle/>
        <a:p>
          <a:endParaRPr lang="en-US"/>
        </a:p>
      </dgm:t>
    </dgm:pt>
    <dgm:pt modelId="{B7794FDF-BEE0-48B6-88A2-C7318DE21088}" type="sibTrans" cxnId="{BE4DB7DF-1CA9-4B9C-BB1E-91CC22E571AE}">
      <dgm:prSet phldrT="2" phldr="0"/>
      <dgm:spPr>
        <a:solidFill>
          <a:schemeClr val="bg1">
            <a:lumMod val="25000"/>
            <a:lumOff val="75000"/>
          </a:schemeClr>
        </a:solidFill>
      </dgm:spPr>
      <dgm:t>
        <a:bodyPr/>
        <a:lstStyle/>
        <a:p>
          <a:r>
            <a:rPr lang="en-US"/>
            <a:t>2</a:t>
          </a:r>
        </a:p>
      </dgm:t>
    </dgm:pt>
    <dgm:pt modelId="{8383E460-A3F1-455D-8E0D-593933EE86A9}">
      <dgm:prSet custT="1"/>
      <dgm:spPr>
        <a:solidFill>
          <a:schemeClr val="bg2">
            <a:lumMod val="40000"/>
            <a:lumOff val="60000"/>
            <a:alpha val="90000"/>
          </a:schemeClr>
        </a:solidFill>
      </dgm:spPr>
      <dgm:t>
        <a:bodyPr/>
        <a:lstStyle/>
        <a:p>
          <a:pPr algn="ctr"/>
          <a:r>
            <a:rPr lang="en-US" sz="1600" b="1" i="0"/>
            <a:t>Adaptation in one country may provide benefits to others </a:t>
          </a:r>
          <a:endParaRPr lang="en-US" sz="1600"/>
        </a:p>
      </dgm:t>
    </dgm:pt>
    <dgm:pt modelId="{3E3AB350-7BAD-4D67-A580-FA0C08842AF8}" type="parTrans" cxnId="{63DCD90E-F69D-4684-9DE5-A1CE2CB37D05}">
      <dgm:prSet/>
      <dgm:spPr/>
      <dgm:t>
        <a:bodyPr/>
        <a:lstStyle/>
        <a:p>
          <a:endParaRPr lang="en-US"/>
        </a:p>
      </dgm:t>
    </dgm:pt>
    <dgm:pt modelId="{5A43340C-07A9-4D4C-A4E3-4B194777A412}" type="sibTrans" cxnId="{63DCD90E-F69D-4684-9DE5-A1CE2CB37D05}">
      <dgm:prSet phldrT="3" phldr="0"/>
      <dgm:spPr>
        <a:solidFill>
          <a:schemeClr val="bg1">
            <a:lumMod val="25000"/>
            <a:lumOff val="75000"/>
          </a:schemeClr>
        </a:solidFill>
      </dgm:spPr>
      <dgm:t>
        <a:bodyPr/>
        <a:lstStyle/>
        <a:p>
          <a:r>
            <a:rPr lang="en-US"/>
            <a:t>3</a:t>
          </a:r>
        </a:p>
      </dgm:t>
    </dgm:pt>
    <dgm:pt modelId="{FAA117D7-EC2D-45F6-99A2-248484C868A6}" type="pres">
      <dgm:prSet presAssocID="{CF9D62A7-F36E-40D2-94AE-9B34B88CDC6D}" presName="Name0" presStyleCnt="0">
        <dgm:presLayoutVars>
          <dgm:animLvl val="lvl"/>
          <dgm:resizeHandles val="exact"/>
        </dgm:presLayoutVars>
      </dgm:prSet>
      <dgm:spPr/>
    </dgm:pt>
    <dgm:pt modelId="{A8711F12-262A-4A31-B0E7-2CF0420B0FDA}" type="pres">
      <dgm:prSet presAssocID="{9840A153-1628-4B14-8D0D-9BD2867F8D5A}" presName="compositeNode" presStyleCnt="0">
        <dgm:presLayoutVars>
          <dgm:bulletEnabled val="1"/>
        </dgm:presLayoutVars>
      </dgm:prSet>
      <dgm:spPr/>
    </dgm:pt>
    <dgm:pt modelId="{969A46EA-D6AA-4403-AD77-982619ADE0D1}" type="pres">
      <dgm:prSet presAssocID="{9840A153-1628-4B14-8D0D-9BD2867F8D5A}" presName="bgRect" presStyleLbl="bgAccFollowNode1" presStyleIdx="0" presStyleCnt="3" custScaleY="108693"/>
      <dgm:spPr/>
    </dgm:pt>
    <dgm:pt modelId="{7555AE2D-7067-4E15-834B-868ED6061009}" type="pres">
      <dgm:prSet presAssocID="{C2256DF8-56E1-4DF2-A179-E00E84CE424E}" presName="sibTransNodeCircle" presStyleLbl="alignNode1" presStyleIdx="0" presStyleCnt="6">
        <dgm:presLayoutVars>
          <dgm:chMax val="0"/>
          <dgm:bulletEnabled/>
        </dgm:presLayoutVars>
      </dgm:prSet>
      <dgm:spPr/>
    </dgm:pt>
    <dgm:pt modelId="{E1CFB2DD-2AF1-4B16-8513-247B6C56608B}" type="pres">
      <dgm:prSet presAssocID="{9840A153-1628-4B14-8D0D-9BD2867F8D5A}" presName="bottomLine" presStyleLbl="alignNode1" presStyleIdx="1" presStyleCnt="6">
        <dgm:presLayoutVars/>
      </dgm:prSet>
      <dgm:spPr/>
    </dgm:pt>
    <dgm:pt modelId="{75C0005B-7374-4BF1-98C2-AA783B7174B2}" type="pres">
      <dgm:prSet presAssocID="{9840A153-1628-4B14-8D0D-9BD2867F8D5A}" presName="nodeText" presStyleLbl="bgAccFollowNode1" presStyleIdx="0" presStyleCnt="3">
        <dgm:presLayoutVars>
          <dgm:bulletEnabled val="1"/>
        </dgm:presLayoutVars>
      </dgm:prSet>
      <dgm:spPr/>
    </dgm:pt>
    <dgm:pt modelId="{ED6BD424-07BE-48D1-ACB3-456A8DACD7F1}" type="pres">
      <dgm:prSet presAssocID="{C2256DF8-56E1-4DF2-A179-E00E84CE424E}" presName="sibTrans" presStyleCnt="0"/>
      <dgm:spPr/>
    </dgm:pt>
    <dgm:pt modelId="{3A11F9E5-940B-449C-B341-FD77767EEF70}" type="pres">
      <dgm:prSet presAssocID="{DB580360-62DA-48B0-B300-7B248084D462}" presName="compositeNode" presStyleCnt="0">
        <dgm:presLayoutVars>
          <dgm:bulletEnabled val="1"/>
        </dgm:presLayoutVars>
      </dgm:prSet>
      <dgm:spPr/>
    </dgm:pt>
    <dgm:pt modelId="{6F2E4740-60CD-4F38-AD7D-BA65C5FC67DC}" type="pres">
      <dgm:prSet presAssocID="{DB580360-62DA-48B0-B300-7B248084D462}" presName="bgRect" presStyleLbl="bgAccFollowNode1" presStyleIdx="1" presStyleCnt="3" custScaleY="108693"/>
      <dgm:spPr/>
    </dgm:pt>
    <dgm:pt modelId="{7497D27B-4B68-4801-B35B-262BD598B4A3}" type="pres">
      <dgm:prSet presAssocID="{B7794FDF-BEE0-48B6-88A2-C7318DE21088}" presName="sibTransNodeCircle" presStyleLbl="alignNode1" presStyleIdx="2" presStyleCnt="6">
        <dgm:presLayoutVars>
          <dgm:chMax val="0"/>
          <dgm:bulletEnabled/>
        </dgm:presLayoutVars>
      </dgm:prSet>
      <dgm:spPr/>
    </dgm:pt>
    <dgm:pt modelId="{91E659CE-930E-481E-9804-38D989F20E39}" type="pres">
      <dgm:prSet presAssocID="{DB580360-62DA-48B0-B300-7B248084D462}" presName="bottomLine" presStyleLbl="alignNode1" presStyleIdx="3" presStyleCnt="6">
        <dgm:presLayoutVars/>
      </dgm:prSet>
      <dgm:spPr/>
    </dgm:pt>
    <dgm:pt modelId="{AC7179BA-1D4C-438C-8217-5080280845BF}" type="pres">
      <dgm:prSet presAssocID="{DB580360-62DA-48B0-B300-7B248084D462}" presName="nodeText" presStyleLbl="bgAccFollowNode1" presStyleIdx="1" presStyleCnt="3">
        <dgm:presLayoutVars>
          <dgm:bulletEnabled val="1"/>
        </dgm:presLayoutVars>
      </dgm:prSet>
      <dgm:spPr/>
    </dgm:pt>
    <dgm:pt modelId="{C853C064-102C-4E03-B712-9C2D1626E8C0}" type="pres">
      <dgm:prSet presAssocID="{B7794FDF-BEE0-48B6-88A2-C7318DE21088}" presName="sibTrans" presStyleCnt="0"/>
      <dgm:spPr/>
    </dgm:pt>
    <dgm:pt modelId="{58B25033-5CB6-4816-AEEB-643D03045EFA}" type="pres">
      <dgm:prSet presAssocID="{8383E460-A3F1-455D-8E0D-593933EE86A9}" presName="compositeNode" presStyleCnt="0">
        <dgm:presLayoutVars>
          <dgm:bulletEnabled val="1"/>
        </dgm:presLayoutVars>
      </dgm:prSet>
      <dgm:spPr/>
    </dgm:pt>
    <dgm:pt modelId="{E323B686-7C68-40C2-ACED-21B2EABD5C8D}" type="pres">
      <dgm:prSet presAssocID="{8383E460-A3F1-455D-8E0D-593933EE86A9}" presName="bgRect" presStyleLbl="bgAccFollowNode1" presStyleIdx="2" presStyleCnt="3" custScaleY="108693"/>
      <dgm:spPr/>
    </dgm:pt>
    <dgm:pt modelId="{F9BAA1D4-7305-46B2-BC6D-6BF3DD8F3DD5}" type="pres">
      <dgm:prSet presAssocID="{5A43340C-07A9-4D4C-A4E3-4B194777A412}" presName="sibTransNodeCircle" presStyleLbl="alignNode1" presStyleIdx="4" presStyleCnt="6">
        <dgm:presLayoutVars>
          <dgm:chMax val="0"/>
          <dgm:bulletEnabled/>
        </dgm:presLayoutVars>
      </dgm:prSet>
      <dgm:spPr/>
    </dgm:pt>
    <dgm:pt modelId="{BF427065-9512-4C32-B3E9-F0222B614B97}" type="pres">
      <dgm:prSet presAssocID="{8383E460-A3F1-455D-8E0D-593933EE86A9}" presName="bottomLine" presStyleLbl="alignNode1" presStyleIdx="5" presStyleCnt="6">
        <dgm:presLayoutVars/>
      </dgm:prSet>
      <dgm:spPr/>
    </dgm:pt>
    <dgm:pt modelId="{A0E83DA0-05DD-4711-B602-803582BE83B1}" type="pres">
      <dgm:prSet presAssocID="{8383E460-A3F1-455D-8E0D-593933EE86A9}" presName="nodeText" presStyleLbl="bgAccFollowNode1" presStyleIdx="2" presStyleCnt="3">
        <dgm:presLayoutVars>
          <dgm:bulletEnabled val="1"/>
        </dgm:presLayoutVars>
      </dgm:prSet>
      <dgm:spPr/>
    </dgm:pt>
  </dgm:ptLst>
  <dgm:cxnLst>
    <dgm:cxn modelId="{53CD6005-0054-4F52-9499-493EC12BF144}" type="presOf" srcId="{C2256DF8-56E1-4DF2-A179-E00E84CE424E}" destId="{7555AE2D-7067-4E15-834B-868ED6061009}" srcOrd="0" destOrd="0" presId="urn:microsoft.com/office/officeart/2016/7/layout/BasicLinearProcessNumbered"/>
    <dgm:cxn modelId="{63DCD90E-F69D-4684-9DE5-A1CE2CB37D05}" srcId="{CF9D62A7-F36E-40D2-94AE-9B34B88CDC6D}" destId="{8383E460-A3F1-455D-8E0D-593933EE86A9}" srcOrd="2" destOrd="0" parTransId="{3E3AB350-7BAD-4D67-A580-FA0C08842AF8}" sibTransId="{5A43340C-07A9-4D4C-A4E3-4B194777A412}"/>
    <dgm:cxn modelId="{E982062D-35C0-4796-8817-447E7856B8A1}" srcId="{CF9D62A7-F36E-40D2-94AE-9B34B88CDC6D}" destId="{9840A153-1628-4B14-8D0D-9BD2867F8D5A}" srcOrd="0" destOrd="0" parTransId="{B3EBD6A5-3ED2-423F-A289-B6E9278D870A}" sibTransId="{C2256DF8-56E1-4DF2-A179-E00E84CE424E}"/>
    <dgm:cxn modelId="{84C36161-1638-4845-8279-CB640B827944}" type="presOf" srcId="{5A43340C-07A9-4D4C-A4E3-4B194777A412}" destId="{F9BAA1D4-7305-46B2-BC6D-6BF3DD8F3DD5}" srcOrd="0" destOrd="0" presId="urn:microsoft.com/office/officeart/2016/7/layout/BasicLinearProcessNumbered"/>
    <dgm:cxn modelId="{2E8D734F-7E43-4183-9608-5B450435A29D}" type="presOf" srcId="{9840A153-1628-4B14-8D0D-9BD2867F8D5A}" destId="{969A46EA-D6AA-4403-AD77-982619ADE0D1}" srcOrd="0" destOrd="0" presId="urn:microsoft.com/office/officeart/2016/7/layout/BasicLinearProcessNumbered"/>
    <dgm:cxn modelId="{18D42876-C51B-402F-9FCB-66BEDE3A0B63}" type="presOf" srcId="{DB580360-62DA-48B0-B300-7B248084D462}" destId="{AC7179BA-1D4C-438C-8217-5080280845BF}" srcOrd="1" destOrd="0" presId="urn:microsoft.com/office/officeart/2016/7/layout/BasicLinearProcessNumbered"/>
    <dgm:cxn modelId="{24D02594-82DA-488F-9AC8-48E69DAC41E3}" type="presOf" srcId="{8383E460-A3F1-455D-8E0D-593933EE86A9}" destId="{E323B686-7C68-40C2-ACED-21B2EABD5C8D}" srcOrd="0" destOrd="0" presId="urn:microsoft.com/office/officeart/2016/7/layout/BasicLinearProcessNumbered"/>
    <dgm:cxn modelId="{FB5468A7-D704-4A4D-8F55-A95C3BCAF5B5}" type="presOf" srcId="{8383E460-A3F1-455D-8E0D-593933EE86A9}" destId="{A0E83DA0-05DD-4711-B602-803582BE83B1}" srcOrd="1" destOrd="0" presId="urn:microsoft.com/office/officeart/2016/7/layout/BasicLinearProcessNumbered"/>
    <dgm:cxn modelId="{ACAB6FAE-5AFB-4493-AE5E-DD949F816F3E}" type="presOf" srcId="{9840A153-1628-4B14-8D0D-9BD2867F8D5A}" destId="{75C0005B-7374-4BF1-98C2-AA783B7174B2}" srcOrd="1" destOrd="0" presId="urn:microsoft.com/office/officeart/2016/7/layout/BasicLinearProcessNumbered"/>
    <dgm:cxn modelId="{DCA19FD8-DCA9-47CF-A2C8-1B7314237427}" type="presOf" srcId="{CF9D62A7-F36E-40D2-94AE-9B34B88CDC6D}" destId="{FAA117D7-EC2D-45F6-99A2-248484C868A6}" srcOrd="0" destOrd="0" presId="urn:microsoft.com/office/officeart/2016/7/layout/BasicLinearProcessNumbered"/>
    <dgm:cxn modelId="{9FF84EDB-7DC1-4AC1-98C3-3DCB3BCD5AD7}" type="presOf" srcId="{B7794FDF-BEE0-48B6-88A2-C7318DE21088}" destId="{7497D27B-4B68-4801-B35B-262BD598B4A3}" srcOrd="0" destOrd="0" presId="urn:microsoft.com/office/officeart/2016/7/layout/BasicLinearProcessNumbered"/>
    <dgm:cxn modelId="{BE4DB7DF-1CA9-4B9C-BB1E-91CC22E571AE}" srcId="{CF9D62A7-F36E-40D2-94AE-9B34B88CDC6D}" destId="{DB580360-62DA-48B0-B300-7B248084D462}" srcOrd="1" destOrd="0" parTransId="{6F5679F6-1F94-4710-8FE0-4EE418884B9D}" sibTransId="{B7794FDF-BEE0-48B6-88A2-C7318DE21088}"/>
    <dgm:cxn modelId="{5B2AD8EC-80C3-4EAA-996E-89DFB7139050}" type="presOf" srcId="{DB580360-62DA-48B0-B300-7B248084D462}" destId="{6F2E4740-60CD-4F38-AD7D-BA65C5FC67DC}" srcOrd="0" destOrd="0" presId="urn:microsoft.com/office/officeart/2016/7/layout/BasicLinearProcessNumbered"/>
    <dgm:cxn modelId="{F9DA27E9-3107-4236-BDE5-B8D70966E38B}" type="presParOf" srcId="{FAA117D7-EC2D-45F6-99A2-248484C868A6}" destId="{A8711F12-262A-4A31-B0E7-2CF0420B0FDA}" srcOrd="0" destOrd="0" presId="urn:microsoft.com/office/officeart/2016/7/layout/BasicLinearProcessNumbered"/>
    <dgm:cxn modelId="{7183A19A-2D3F-4675-B2E5-7FD011925F2F}" type="presParOf" srcId="{A8711F12-262A-4A31-B0E7-2CF0420B0FDA}" destId="{969A46EA-D6AA-4403-AD77-982619ADE0D1}" srcOrd="0" destOrd="0" presId="urn:microsoft.com/office/officeart/2016/7/layout/BasicLinearProcessNumbered"/>
    <dgm:cxn modelId="{A24C9939-9D03-4238-AD1E-2B32B7D500EF}" type="presParOf" srcId="{A8711F12-262A-4A31-B0E7-2CF0420B0FDA}" destId="{7555AE2D-7067-4E15-834B-868ED6061009}" srcOrd="1" destOrd="0" presId="urn:microsoft.com/office/officeart/2016/7/layout/BasicLinearProcessNumbered"/>
    <dgm:cxn modelId="{E9847C5F-D2B2-4440-BAAA-E4B036334CE9}" type="presParOf" srcId="{A8711F12-262A-4A31-B0E7-2CF0420B0FDA}" destId="{E1CFB2DD-2AF1-4B16-8513-247B6C56608B}" srcOrd="2" destOrd="0" presId="urn:microsoft.com/office/officeart/2016/7/layout/BasicLinearProcessNumbered"/>
    <dgm:cxn modelId="{00C209CD-CB38-4313-A72C-C3D4740E76B6}" type="presParOf" srcId="{A8711F12-262A-4A31-B0E7-2CF0420B0FDA}" destId="{75C0005B-7374-4BF1-98C2-AA783B7174B2}" srcOrd="3" destOrd="0" presId="urn:microsoft.com/office/officeart/2016/7/layout/BasicLinearProcessNumbered"/>
    <dgm:cxn modelId="{B5E88432-1873-49E5-AB00-9A80EE80A7C2}" type="presParOf" srcId="{FAA117D7-EC2D-45F6-99A2-248484C868A6}" destId="{ED6BD424-07BE-48D1-ACB3-456A8DACD7F1}" srcOrd="1" destOrd="0" presId="urn:microsoft.com/office/officeart/2016/7/layout/BasicLinearProcessNumbered"/>
    <dgm:cxn modelId="{0B93CD4B-784A-42AF-BF51-3AAF96DE863C}" type="presParOf" srcId="{FAA117D7-EC2D-45F6-99A2-248484C868A6}" destId="{3A11F9E5-940B-449C-B341-FD77767EEF70}" srcOrd="2" destOrd="0" presId="urn:microsoft.com/office/officeart/2016/7/layout/BasicLinearProcessNumbered"/>
    <dgm:cxn modelId="{C342518B-C7A8-4304-A0FA-9DF27BF3071F}" type="presParOf" srcId="{3A11F9E5-940B-449C-B341-FD77767EEF70}" destId="{6F2E4740-60CD-4F38-AD7D-BA65C5FC67DC}" srcOrd="0" destOrd="0" presId="urn:microsoft.com/office/officeart/2016/7/layout/BasicLinearProcessNumbered"/>
    <dgm:cxn modelId="{BB14CA95-3394-4A3D-B006-18C14D73524F}" type="presParOf" srcId="{3A11F9E5-940B-449C-B341-FD77767EEF70}" destId="{7497D27B-4B68-4801-B35B-262BD598B4A3}" srcOrd="1" destOrd="0" presId="urn:microsoft.com/office/officeart/2016/7/layout/BasicLinearProcessNumbered"/>
    <dgm:cxn modelId="{06CABC6B-A7E2-4C9B-B99B-13AD33547259}" type="presParOf" srcId="{3A11F9E5-940B-449C-B341-FD77767EEF70}" destId="{91E659CE-930E-481E-9804-38D989F20E39}" srcOrd="2" destOrd="0" presId="urn:microsoft.com/office/officeart/2016/7/layout/BasicLinearProcessNumbered"/>
    <dgm:cxn modelId="{02AC8331-0B89-4FDC-A7EF-C85163AA29AF}" type="presParOf" srcId="{3A11F9E5-940B-449C-B341-FD77767EEF70}" destId="{AC7179BA-1D4C-438C-8217-5080280845BF}" srcOrd="3" destOrd="0" presId="urn:microsoft.com/office/officeart/2016/7/layout/BasicLinearProcessNumbered"/>
    <dgm:cxn modelId="{5C9EB151-50CF-4CBD-A985-5F798379230D}" type="presParOf" srcId="{FAA117D7-EC2D-45F6-99A2-248484C868A6}" destId="{C853C064-102C-4E03-B712-9C2D1626E8C0}" srcOrd="3" destOrd="0" presId="urn:microsoft.com/office/officeart/2016/7/layout/BasicLinearProcessNumbered"/>
    <dgm:cxn modelId="{543B3495-8F9B-4B08-A821-690527818A15}" type="presParOf" srcId="{FAA117D7-EC2D-45F6-99A2-248484C868A6}" destId="{58B25033-5CB6-4816-AEEB-643D03045EFA}" srcOrd="4" destOrd="0" presId="urn:microsoft.com/office/officeart/2016/7/layout/BasicLinearProcessNumbered"/>
    <dgm:cxn modelId="{67966B48-9FCE-45D7-8AA5-DE074416B658}" type="presParOf" srcId="{58B25033-5CB6-4816-AEEB-643D03045EFA}" destId="{E323B686-7C68-40C2-ACED-21B2EABD5C8D}" srcOrd="0" destOrd="0" presId="urn:microsoft.com/office/officeart/2016/7/layout/BasicLinearProcessNumbered"/>
    <dgm:cxn modelId="{0865DEB2-E876-4C39-8FF6-DE945324725C}" type="presParOf" srcId="{58B25033-5CB6-4816-AEEB-643D03045EFA}" destId="{F9BAA1D4-7305-46B2-BC6D-6BF3DD8F3DD5}" srcOrd="1" destOrd="0" presId="urn:microsoft.com/office/officeart/2016/7/layout/BasicLinearProcessNumbered"/>
    <dgm:cxn modelId="{C1CCEF65-02CE-4109-93E5-7BAF7468BEF3}" type="presParOf" srcId="{58B25033-5CB6-4816-AEEB-643D03045EFA}" destId="{BF427065-9512-4C32-B3E9-F0222B614B97}" srcOrd="2" destOrd="0" presId="urn:microsoft.com/office/officeart/2016/7/layout/BasicLinearProcessNumbered"/>
    <dgm:cxn modelId="{6DFD99D0-FF20-4D46-83CF-83D51488BEB5}" type="presParOf" srcId="{58B25033-5CB6-4816-AEEB-643D03045EFA}" destId="{A0E83DA0-05DD-4711-B602-803582BE83B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46EA-D6AA-4403-AD77-982619ADE0D1}">
      <dsp:nvSpPr>
        <dsp:cNvPr id="0" name=""/>
        <dsp:cNvSpPr/>
      </dsp:nvSpPr>
      <dsp:spPr>
        <a:xfrm>
          <a:off x="0" y="300480"/>
          <a:ext cx="2464593" cy="3750377"/>
        </a:xfrm>
        <a:prstGeom prst="rect">
          <a:avLst/>
        </a:prstGeom>
        <a:solidFill>
          <a:schemeClr val="bg2">
            <a:lumMod val="40000"/>
            <a:lumOff val="6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ctr" defTabSz="711200">
            <a:lnSpc>
              <a:spcPct val="90000"/>
            </a:lnSpc>
            <a:spcBef>
              <a:spcPct val="0"/>
            </a:spcBef>
            <a:spcAft>
              <a:spcPct val="35000"/>
            </a:spcAft>
            <a:buNone/>
          </a:pPr>
          <a:r>
            <a:rPr lang="en-US" sz="1600" b="1" i="0" kern="1200"/>
            <a:t>Climate impacts in one country may spillover into others</a:t>
          </a:r>
          <a:endParaRPr lang="en-US" sz="1600" kern="1200"/>
        </a:p>
      </dsp:txBody>
      <dsp:txXfrm>
        <a:off x="0" y="1725623"/>
        <a:ext cx="2464593" cy="2250226"/>
      </dsp:txXfrm>
    </dsp:sp>
    <dsp:sp modelId="{7555AE2D-7067-4E15-834B-868ED6061009}">
      <dsp:nvSpPr>
        <dsp:cNvPr id="0" name=""/>
        <dsp:cNvSpPr/>
      </dsp:nvSpPr>
      <dsp:spPr>
        <a:xfrm>
          <a:off x="714732" y="795496"/>
          <a:ext cx="1035129" cy="1035129"/>
        </a:xfrm>
        <a:prstGeom prst="ellipse">
          <a:avLst/>
        </a:prstGeom>
        <a:solidFill>
          <a:schemeClr val="bg1">
            <a:lumMod val="25000"/>
            <a:lumOff val="75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6323" y="947087"/>
        <a:ext cx="731947" cy="731947"/>
      </dsp:txXfrm>
    </dsp:sp>
    <dsp:sp modelId="{E1CFB2DD-2AF1-4B16-8513-247B6C56608B}">
      <dsp:nvSpPr>
        <dsp:cNvPr id="0" name=""/>
        <dsp:cNvSpPr/>
      </dsp:nvSpPr>
      <dsp:spPr>
        <a:xfrm>
          <a:off x="0" y="3900812"/>
          <a:ext cx="2464593"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F2E4740-60CD-4F38-AD7D-BA65C5FC67DC}">
      <dsp:nvSpPr>
        <dsp:cNvPr id="0" name=""/>
        <dsp:cNvSpPr/>
      </dsp:nvSpPr>
      <dsp:spPr>
        <a:xfrm>
          <a:off x="2711053" y="300480"/>
          <a:ext cx="2464593" cy="3750377"/>
        </a:xfrm>
        <a:prstGeom prst="rect">
          <a:avLst/>
        </a:prstGeom>
        <a:solidFill>
          <a:schemeClr val="bg2">
            <a:lumMod val="40000"/>
            <a:lumOff val="6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ctr" defTabSz="711200">
            <a:lnSpc>
              <a:spcPct val="90000"/>
            </a:lnSpc>
            <a:spcBef>
              <a:spcPct val="0"/>
            </a:spcBef>
            <a:spcAft>
              <a:spcPct val="35000"/>
            </a:spcAft>
            <a:buNone/>
          </a:pPr>
          <a:r>
            <a:rPr lang="en-US" sz="1600" b="1" i="0" kern="1200"/>
            <a:t>Adaptation in one country may redistribute or increase vulnerability in others</a:t>
          </a:r>
          <a:endParaRPr lang="en-US" sz="1600" kern="1200"/>
        </a:p>
      </dsp:txBody>
      <dsp:txXfrm>
        <a:off x="2711053" y="1725623"/>
        <a:ext cx="2464593" cy="2250226"/>
      </dsp:txXfrm>
    </dsp:sp>
    <dsp:sp modelId="{7497D27B-4B68-4801-B35B-262BD598B4A3}">
      <dsp:nvSpPr>
        <dsp:cNvPr id="0" name=""/>
        <dsp:cNvSpPr/>
      </dsp:nvSpPr>
      <dsp:spPr>
        <a:xfrm>
          <a:off x="3425785" y="795496"/>
          <a:ext cx="1035129" cy="1035129"/>
        </a:xfrm>
        <a:prstGeom prst="ellipse">
          <a:avLst/>
        </a:prstGeom>
        <a:solidFill>
          <a:schemeClr val="bg1">
            <a:lumMod val="25000"/>
            <a:lumOff val="75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77376" y="947087"/>
        <a:ext cx="731947" cy="731947"/>
      </dsp:txXfrm>
    </dsp:sp>
    <dsp:sp modelId="{91E659CE-930E-481E-9804-38D989F20E39}">
      <dsp:nvSpPr>
        <dsp:cNvPr id="0" name=""/>
        <dsp:cNvSpPr/>
      </dsp:nvSpPr>
      <dsp:spPr>
        <a:xfrm>
          <a:off x="2711053" y="3900812"/>
          <a:ext cx="2464593"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23B686-7C68-40C2-ACED-21B2EABD5C8D}">
      <dsp:nvSpPr>
        <dsp:cNvPr id="0" name=""/>
        <dsp:cNvSpPr/>
      </dsp:nvSpPr>
      <dsp:spPr>
        <a:xfrm>
          <a:off x="5422106" y="300480"/>
          <a:ext cx="2464593" cy="3750377"/>
        </a:xfrm>
        <a:prstGeom prst="rect">
          <a:avLst/>
        </a:prstGeom>
        <a:solidFill>
          <a:schemeClr val="bg2">
            <a:lumMod val="40000"/>
            <a:lumOff val="6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ctr" defTabSz="711200">
            <a:lnSpc>
              <a:spcPct val="90000"/>
            </a:lnSpc>
            <a:spcBef>
              <a:spcPct val="0"/>
            </a:spcBef>
            <a:spcAft>
              <a:spcPct val="35000"/>
            </a:spcAft>
            <a:buNone/>
          </a:pPr>
          <a:r>
            <a:rPr lang="en-US" sz="1600" b="1" i="0" kern="1200"/>
            <a:t>Adaptation in one country may provide benefits to others </a:t>
          </a:r>
          <a:endParaRPr lang="en-US" sz="1600" kern="1200"/>
        </a:p>
      </dsp:txBody>
      <dsp:txXfrm>
        <a:off x="5422106" y="1725623"/>
        <a:ext cx="2464593" cy="2250226"/>
      </dsp:txXfrm>
    </dsp:sp>
    <dsp:sp modelId="{F9BAA1D4-7305-46B2-BC6D-6BF3DD8F3DD5}">
      <dsp:nvSpPr>
        <dsp:cNvPr id="0" name=""/>
        <dsp:cNvSpPr/>
      </dsp:nvSpPr>
      <dsp:spPr>
        <a:xfrm>
          <a:off x="6136838" y="795496"/>
          <a:ext cx="1035129" cy="1035129"/>
        </a:xfrm>
        <a:prstGeom prst="ellipse">
          <a:avLst/>
        </a:prstGeom>
        <a:solidFill>
          <a:schemeClr val="bg1">
            <a:lumMod val="25000"/>
            <a:lumOff val="75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88429" y="947087"/>
        <a:ext cx="731947" cy="731947"/>
      </dsp:txXfrm>
    </dsp:sp>
    <dsp:sp modelId="{BF427065-9512-4C32-B3E9-F0222B614B97}">
      <dsp:nvSpPr>
        <dsp:cNvPr id="0" name=""/>
        <dsp:cNvSpPr/>
      </dsp:nvSpPr>
      <dsp:spPr>
        <a:xfrm>
          <a:off x="5422106" y="3900812"/>
          <a:ext cx="2464593"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F64FD-66B1-48F8-B3BC-FFBA7AD53237}" type="datetimeFigureOut">
              <a:rPr lang="en-SE" smtClean="0"/>
              <a:t>2020-11-13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53F8C-D47B-4ACB-98F0-6874301A0D43}" type="slidenum">
              <a:rPr lang="en-SE" smtClean="0"/>
              <a:t>‹#›</a:t>
            </a:fld>
            <a:endParaRPr lang="en-SE"/>
          </a:p>
        </p:txBody>
      </p:sp>
    </p:spTree>
    <p:extLst>
      <p:ext uri="{BB962C8B-B14F-4D97-AF65-F5344CB8AC3E}">
        <p14:creationId xmlns:p14="http://schemas.microsoft.com/office/powerpoint/2010/main" val="9615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1</a:t>
            </a:fld>
            <a:endParaRPr lang="en-SE"/>
          </a:p>
        </p:txBody>
      </p:sp>
    </p:spTree>
    <p:extLst>
      <p:ext uri="{BB962C8B-B14F-4D97-AF65-F5344CB8AC3E}">
        <p14:creationId xmlns:p14="http://schemas.microsoft.com/office/powerpoint/2010/main" val="354322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24E4FC-4DF7-8B4C-A9A2-DDE2D6DD1464}" type="slidenum">
              <a:rPr lang="en-GB" smtClean="0"/>
              <a:t>11</a:t>
            </a:fld>
            <a:endParaRPr lang="en-GB"/>
          </a:p>
        </p:txBody>
      </p:sp>
    </p:spTree>
    <p:extLst>
      <p:ext uri="{BB962C8B-B14F-4D97-AF65-F5344CB8AC3E}">
        <p14:creationId xmlns:p14="http://schemas.microsoft.com/office/powerpoint/2010/main" val="384441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24E4FC-4DF7-8B4C-A9A2-DDE2D6DD1464}" type="slidenum">
              <a:rPr lang="en-GB" smtClean="0"/>
              <a:t>12</a:t>
            </a:fld>
            <a:endParaRPr lang="en-GB"/>
          </a:p>
        </p:txBody>
      </p:sp>
    </p:spTree>
    <p:extLst>
      <p:ext uri="{BB962C8B-B14F-4D97-AF65-F5344CB8AC3E}">
        <p14:creationId xmlns:p14="http://schemas.microsoft.com/office/powerpoint/2010/main" val="88207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24E4FC-4DF7-8B4C-A9A2-DDE2D6DD1464}" type="slidenum">
              <a:rPr lang="en-GB" smtClean="0"/>
              <a:t>13</a:t>
            </a:fld>
            <a:endParaRPr lang="en-GB"/>
          </a:p>
        </p:txBody>
      </p:sp>
    </p:spTree>
    <p:extLst>
      <p:ext uri="{BB962C8B-B14F-4D97-AF65-F5344CB8AC3E}">
        <p14:creationId xmlns:p14="http://schemas.microsoft.com/office/powerpoint/2010/main" val="103226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43C9051B-84D7-4083-BDFA-EFB242902E6B}" type="slidenum">
              <a:rPr lang="en-SE" smtClean="0"/>
              <a:t>15</a:t>
            </a:fld>
            <a:endParaRPr lang="en-SE"/>
          </a:p>
        </p:txBody>
      </p:sp>
    </p:spTree>
    <p:extLst>
      <p:ext uri="{BB962C8B-B14F-4D97-AF65-F5344CB8AC3E}">
        <p14:creationId xmlns:p14="http://schemas.microsoft.com/office/powerpoint/2010/main" val="111362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43C9051B-84D7-4083-BDFA-EFB242902E6B}" type="slidenum">
              <a:rPr lang="en-SE" smtClean="0"/>
              <a:t>16</a:t>
            </a:fld>
            <a:endParaRPr lang="en-SE"/>
          </a:p>
        </p:txBody>
      </p:sp>
    </p:spTree>
    <p:extLst>
      <p:ext uri="{BB962C8B-B14F-4D97-AF65-F5344CB8AC3E}">
        <p14:creationId xmlns:p14="http://schemas.microsoft.com/office/powerpoint/2010/main" val="138984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S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24E4FC-4DF7-8B4C-A9A2-DDE2D6DD1464}" type="slidenum">
              <a:rPr lang="en-GB" smtClean="0"/>
              <a:t>17</a:t>
            </a:fld>
            <a:endParaRPr lang="en-GB"/>
          </a:p>
        </p:txBody>
      </p:sp>
    </p:spTree>
    <p:extLst>
      <p:ext uri="{BB962C8B-B14F-4D97-AF65-F5344CB8AC3E}">
        <p14:creationId xmlns:p14="http://schemas.microsoft.com/office/powerpoint/2010/main" val="3751892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18</a:t>
            </a:fld>
            <a:endParaRPr lang="en-SE"/>
          </a:p>
        </p:txBody>
      </p:sp>
    </p:spTree>
    <p:extLst>
      <p:ext uri="{BB962C8B-B14F-4D97-AF65-F5344CB8AC3E}">
        <p14:creationId xmlns:p14="http://schemas.microsoft.com/office/powerpoint/2010/main" val="299377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Arial" panose="020B0604020202020204" pitchFamily="34" charset="0"/>
              <a:buChar char="•"/>
            </a:pPr>
            <a:endParaRPr lang="en-US">
              <a:solidFill>
                <a:schemeClr val="accent1"/>
              </a:solidFill>
            </a:endParaRPr>
          </a:p>
        </p:txBody>
      </p:sp>
      <p:sp>
        <p:nvSpPr>
          <p:cNvPr id="4" name="Slide Number Placeholder 3"/>
          <p:cNvSpPr>
            <a:spLocks noGrp="1"/>
          </p:cNvSpPr>
          <p:nvPr>
            <p:ph type="sldNum" sz="quarter" idx="5"/>
          </p:nvPr>
        </p:nvSpPr>
        <p:spPr/>
        <p:txBody>
          <a:bodyPr/>
          <a:lstStyle/>
          <a:p>
            <a:fld id="{1E24E4FC-4DF7-8B4C-A9A2-DDE2D6DD1464}" type="slidenum">
              <a:rPr lang="en-GB" smtClean="0"/>
              <a:t>19</a:t>
            </a:fld>
            <a:endParaRPr lang="en-GB"/>
          </a:p>
        </p:txBody>
      </p:sp>
    </p:spTree>
    <p:extLst>
      <p:ext uri="{BB962C8B-B14F-4D97-AF65-F5344CB8AC3E}">
        <p14:creationId xmlns:p14="http://schemas.microsoft.com/office/powerpoint/2010/main" val="2829027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25</a:t>
            </a:fld>
            <a:endParaRPr lang="en-SE"/>
          </a:p>
        </p:txBody>
      </p:sp>
    </p:spTree>
    <p:extLst>
      <p:ext uri="{BB962C8B-B14F-4D97-AF65-F5344CB8AC3E}">
        <p14:creationId xmlns:p14="http://schemas.microsoft.com/office/powerpoint/2010/main" val="315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100"/>
          </a:p>
        </p:txBody>
      </p:sp>
      <p:sp>
        <p:nvSpPr>
          <p:cNvPr id="4" name="Slide Number Placeholder 3"/>
          <p:cNvSpPr>
            <a:spLocks noGrp="1"/>
          </p:cNvSpPr>
          <p:nvPr>
            <p:ph type="sldNum" sz="quarter" idx="5"/>
          </p:nvPr>
        </p:nvSpPr>
        <p:spPr/>
        <p:txBody>
          <a:bodyPr/>
          <a:lstStyle/>
          <a:p>
            <a:fld id="{1E24E4FC-4DF7-8B4C-A9A2-DDE2D6DD1464}" type="slidenum">
              <a:rPr lang="en-GB" smtClean="0"/>
              <a:t>26</a:t>
            </a:fld>
            <a:endParaRPr lang="en-GB"/>
          </a:p>
        </p:txBody>
      </p:sp>
    </p:spTree>
    <p:extLst>
      <p:ext uri="{BB962C8B-B14F-4D97-AF65-F5344CB8AC3E}">
        <p14:creationId xmlns:p14="http://schemas.microsoft.com/office/powerpoint/2010/main" val="139125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2</a:t>
            </a:fld>
            <a:endParaRPr lang="en-SE"/>
          </a:p>
        </p:txBody>
      </p:sp>
    </p:spTree>
    <p:extLst>
      <p:ext uri="{BB962C8B-B14F-4D97-AF65-F5344CB8AC3E}">
        <p14:creationId xmlns:p14="http://schemas.microsoft.com/office/powerpoint/2010/main" val="77469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27</a:t>
            </a:fld>
            <a:endParaRPr lang="en-SE"/>
          </a:p>
        </p:txBody>
      </p:sp>
    </p:spTree>
    <p:extLst>
      <p:ext uri="{BB962C8B-B14F-4D97-AF65-F5344CB8AC3E}">
        <p14:creationId xmlns:p14="http://schemas.microsoft.com/office/powerpoint/2010/main" val="157565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28</a:t>
            </a:fld>
            <a:endParaRPr lang="en-SE"/>
          </a:p>
        </p:txBody>
      </p:sp>
    </p:spTree>
    <p:extLst>
      <p:ext uri="{BB962C8B-B14F-4D97-AF65-F5344CB8AC3E}">
        <p14:creationId xmlns:p14="http://schemas.microsoft.com/office/powerpoint/2010/main" val="420172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24E4FC-4DF7-8B4C-A9A2-DDE2D6DD1464}" type="slidenum">
              <a:rPr lang="en-GB" smtClean="0"/>
              <a:t>3</a:t>
            </a:fld>
            <a:endParaRPr lang="en-GB"/>
          </a:p>
        </p:txBody>
      </p:sp>
    </p:spTree>
    <p:extLst>
      <p:ext uri="{BB962C8B-B14F-4D97-AF65-F5344CB8AC3E}">
        <p14:creationId xmlns:p14="http://schemas.microsoft.com/office/powerpoint/2010/main" val="279256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4E4FC-4DF7-8B4C-A9A2-DDE2D6DD146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481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5</a:t>
            </a:fld>
            <a:endParaRPr lang="en-SE"/>
          </a:p>
        </p:txBody>
      </p:sp>
    </p:spTree>
    <p:extLst>
      <p:ext uri="{BB962C8B-B14F-4D97-AF65-F5344CB8AC3E}">
        <p14:creationId xmlns:p14="http://schemas.microsoft.com/office/powerpoint/2010/main" val="229759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4E4FC-4DF7-8B4C-A9A2-DDE2D6DD146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1265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8</a:t>
            </a:fld>
            <a:endParaRPr lang="en-SE"/>
          </a:p>
        </p:txBody>
      </p:sp>
    </p:spTree>
    <p:extLst>
      <p:ext uri="{BB962C8B-B14F-4D97-AF65-F5344CB8AC3E}">
        <p14:creationId xmlns:p14="http://schemas.microsoft.com/office/powerpoint/2010/main" val="1142437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553F8C-D47B-4ACB-98F0-6874301A0D43}" type="slidenum">
              <a:rPr lang="en-SE" smtClean="0"/>
              <a:t>9</a:t>
            </a:fld>
            <a:endParaRPr lang="en-SE"/>
          </a:p>
        </p:txBody>
      </p:sp>
    </p:spTree>
    <p:extLst>
      <p:ext uri="{BB962C8B-B14F-4D97-AF65-F5344CB8AC3E}">
        <p14:creationId xmlns:p14="http://schemas.microsoft.com/office/powerpoint/2010/main" val="22457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24E4FC-4DF7-8B4C-A9A2-DDE2D6DD1464}" type="slidenum">
              <a:rPr lang="en-GB" smtClean="0"/>
              <a:t>10</a:t>
            </a:fld>
            <a:endParaRPr lang="en-GB"/>
          </a:p>
        </p:txBody>
      </p:sp>
    </p:spTree>
    <p:extLst>
      <p:ext uri="{BB962C8B-B14F-4D97-AF65-F5344CB8AC3E}">
        <p14:creationId xmlns:p14="http://schemas.microsoft.com/office/powerpoint/2010/main" val="701351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in Titl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03F19-A340-49B7-8C8B-EA85960F8014}"/>
              </a:ext>
            </a:extLst>
          </p:cNvPr>
          <p:cNvPicPr>
            <a:picLocks noChangeAspect="1"/>
          </p:cNvPicPr>
          <p:nvPr/>
        </p:nvPicPr>
        <p:blipFill>
          <a:blip r:embed="rId2"/>
          <a:stretch>
            <a:fillRect/>
          </a:stretch>
        </p:blipFill>
        <p:spPr>
          <a:xfrm>
            <a:off x="-26127" y="0"/>
            <a:ext cx="6968332" cy="6419644"/>
          </a:xfrm>
          <a:prstGeom prst="rect">
            <a:avLst/>
          </a:prstGeom>
        </p:spPr>
      </p:pic>
      <p:sp>
        <p:nvSpPr>
          <p:cNvPr id="9" name="Title 8"/>
          <p:cNvSpPr>
            <a:spLocks noGrp="1"/>
          </p:cNvSpPr>
          <p:nvPr>
            <p:ph type="title"/>
          </p:nvPr>
        </p:nvSpPr>
        <p:spPr>
          <a:xfrm>
            <a:off x="580168" y="1489458"/>
            <a:ext cx="6356050" cy="1393442"/>
          </a:xfrm>
          <a:prstGeom prst="rect">
            <a:avLst/>
          </a:prstGeom>
        </p:spPr>
        <p:txBody>
          <a:bodyPr anchor="t">
            <a:noAutofit/>
          </a:bodyPr>
          <a:lstStyle>
            <a:lvl1pPr>
              <a:defRPr sz="5000" b="1">
                <a:solidFill>
                  <a:schemeClr val="bg1"/>
                </a:solidFill>
              </a:defRPr>
            </a:lvl1pPr>
          </a:lstStyle>
          <a:p>
            <a:r>
              <a:rPr lang="en-US"/>
              <a:t>Click to edit Master title style</a:t>
            </a:r>
            <a:endParaRPr lang="en-GB"/>
          </a:p>
        </p:txBody>
      </p:sp>
      <p:sp>
        <p:nvSpPr>
          <p:cNvPr id="13" name="Text Placeholder 12"/>
          <p:cNvSpPr>
            <a:spLocks noGrp="1"/>
          </p:cNvSpPr>
          <p:nvPr>
            <p:ph type="body" sz="quarter" idx="10"/>
          </p:nvPr>
        </p:nvSpPr>
        <p:spPr>
          <a:xfrm>
            <a:off x="6936217" y="6146800"/>
            <a:ext cx="4809067" cy="342900"/>
          </a:xfrm>
          <a:prstGeom prst="rect">
            <a:avLst/>
          </a:prstGeom>
        </p:spPr>
        <p:txBody>
          <a:bodyPr anchor="b"/>
          <a:lstStyle>
            <a:lvl1pPr marL="0" indent="0" algn="r">
              <a:buNone/>
              <a:defRPr sz="1400" b="1" i="0">
                <a:solidFill>
                  <a:schemeClr val="bg1"/>
                </a:solidFill>
              </a:defRPr>
            </a:lvl1pPr>
          </a:lstStyle>
          <a:p>
            <a:pPr lvl="0"/>
            <a:r>
              <a:rPr lang="en-US"/>
              <a:t>Click to edit Master text styles</a:t>
            </a:r>
          </a:p>
        </p:txBody>
      </p:sp>
      <p:sp>
        <p:nvSpPr>
          <p:cNvPr id="8" name="Text Placeholder 7"/>
          <p:cNvSpPr>
            <a:spLocks noGrp="1"/>
          </p:cNvSpPr>
          <p:nvPr>
            <p:ph type="body" sz="quarter" idx="11" hasCustomPrompt="1"/>
          </p:nvPr>
        </p:nvSpPr>
        <p:spPr>
          <a:xfrm>
            <a:off x="580164" y="3022600"/>
            <a:ext cx="6904357" cy="787400"/>
          </a:xfrm>
          <a:prstGeom prst="rect">
            <a:avLst/>
          </a:prstGeom>
        </p:spPr>
        <p:txBody>
          <a:bodyPr anchor="t"/>
          <a:lstStyle>
            <a:lvl1pPr marL="0" indent="0">
              <a:buNone/>
              <a:defRPr sz="2400" b="1">
                <a:solidFill>
                  <a:schemeClr val="bg1"/>
                </a:solidFill>
              </a:defRPr>
            </a:lvl1pPr>
            <a:lvl2pPr algn="l">
              <a:defRPr/>
            </a:lvl2pPr>
          </a:lstStyle>
          <a:p>
            <a:pPr lvl="0"/>
            <a:r>
              <a:rPr lang="en-GB"/>
              <a:t>Placeholder</a:t>
            </a:r>
          </a:p>
        </p:txBody>
      </p:sp>
      <p:pic>
        <p:nvPicPr>
          <p:cNvPr id="7" name="Picture 6">
            <a:extLst>
              <a:ext uri="{FF2B5EF4-FFF2-40B4-BE49-F238E27FC236}">
                <a16:creationId xmlns:a16="http://schemas.microsoft.com/office/drawing/2014/main" id="{B8E99A3A-223D-7047-9ADE-EA562D177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62" y="5432367"/>
            <a:ext cx="2317056" cy="1229956"/>
          </a:xfrm>
          <a:prstGeom prst="rect">
            <a:avLst/>
          </a:prstGeom>
        </p:spPr>
      </p:pic>
    </p:spTree>
    <p:extLst>
      <p:ext uri="{BB962C8B-B14F-4D97-AF65-F5344CB8AC3E}">
        <p14:creationId xmlns:p14="http://schemas.microsoft.com/office/powerpoint/2010/main" val="38677765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423">
          <p15:clr>
            <a:srgbClr val="FBAE40"/>
          </p15:clr>
        </p15:guide>
        <p15:guide id="3" orient="horz" pos="4042">
          <p15:clr>
            <a:srgbClr val="FBAE40"/>
          </p15:clr>
        </p15:guide>
        <p15:guide id="4" pos="73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9"/>
          <p:cNvSpPr>
            <a:spLocks noGrp="1"/>
          </p:cNvSpPr>
          <p:nvPr>
            <p:ph sz="quarter" idx="13"/>
          </p:nvPr>
        </p:nvSpPr>
        <p:spPr>
          <a:xfrm>
            <a:off x="6400801"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3"/>
          <p:cNvSpPr>
            <a:spLocks noGrp="1"/>
          </p:cNvSpPr>
          <p:nvPr>
            <p:ph type="body" sz="quarter" idx="15"/>
          </p:nvPr>
        </p:nvSpPr>
        <p:spPr>
          <a:xfrm>
            <a:off x="6400801"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1130099"/>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comparison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9"/>
          <p:cNvSpPr>
            <a:spLocks noGrp="1"/>
          </p:cNvSpPr>
          <p:nvPr>
            <p:ph sz="quarter" idx="13"/>
          </p:nvPr>
        </p:nvSpPr>
        <p:spPr>
          <a:xfrm>
            <a:off x="6400801"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3"/>
          <p:cNvSpPr>
            <a:spLocks noGrp="1"/>
          </p:cNvSpPr>
          <p:nvPr>
            <p:ph type="body" sz="quarter" idx="15"/>
          </p:nvPr>
        </p:nvSpPr>
        <p:spPr>
          <a:xfrm>
            <a:off x="6400801"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3833A299-03B5-204A-9874-994042EA7A11}"/>
              </a:ext>
            </a:extLst>
          </p:cNvPr>
          <p:cNvPicPr>
            <a:picLocks noChangeAspect="1"/>
          </p:cNvPicPr>
          <p:nvPr/>
        </p:nvPicPr>
        <p:blipFill>
          <a:blip r:embed="rId2"/>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860692387"/>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301958914"/>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5" name="Picture 4">
            <a:extLst>
              <a:ext uri="{FF2B5EF4-FFF2-40B4-BE49-F238E27FC236}">
                <a16:creationId xmlns:a16="http://schemas.microsoft.com/office/drawing/2014/main" id="{09F83715-0E39-FB4C-B284-848BC5AC2FEF}"/>
              </a:ext>
            </a:extLst>
          </p:cNvPr>
          <p:cNvPicPr>
            <a:picLocks noChangeAspect="1"/>
          </p:cNvPicPr>
          <p:nvPr/>
        </p:nvPicPr>
        <p:blipFill>
          <a:blip r:embed="rId2"/>
          <a:stretch>
            <a:fillRect/>
          </a:stretch>
        </p:blipFill>
        <p:spPr>
          <a:xfrm>
            <a:off x="10705898" y="5510309"/>
            <a:ext cx="1221059" cy="1321187"/>
          </a:xfrm>
          <a:prstGeom prst="rect">
            <a:avLst/>
          </a:prstGeom>
        </p:spPr>
      </p:pic>
    </p:spTree>
    <p:extLst>
      <p:ext uri="{BB962C8B-B14F-4D97-AF65-F5344CB8AC3E}">
        <p14:creationId xmlns:p14="http://schemas.microsoft.com/office/powerpoint/2010/main" val="1823434421"/>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30771082"/>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ngle content 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5"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00060900"/>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ck singl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553209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single content log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FDEB0A64-6C79-664A-A981-6AB5FF074AFA}"/>
              </a:ext>
            </a:extLst>
          </p:cNvPr>
          <p:cNvPicPr>
            <a:picLocks noChangeAspect="1"/>
          </p:cNvPicPr>
          <p:nvPr/>
        </p:nvPicPr>
        <p:blipFill>
          <a:blip r:embed="rId2"/>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24205626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BBE0-6FC3-45F7-8450-206BB1AB94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BFBB58EC-BBD7-4C18-8326-899F47778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CD09B069-F7F6-4C89-9A3E-0E7279DB0D12}"/>
              </a:ext>
            </a:extLst>
          </p:cNvPr>
          <p:cNvSpPr>
            <a:spLocks noGrp="1"/>
          </p:cNvSpPr>
          <p:nvPr>
            <p:ph type="dt" sz="half" idx="10"/>
          </p:nvPr>
        </p:nvSpPr>
        <p:spPr/>
        <p:txBody>
          <a:bodyPr/>
          <a:lstStyle/>
          <a:p>
            <a:fld id="{BAC51BA7-C1D6-4129-98FA-5002B196A638}" type="datetimeFigureOut">
              <a:rPr lang="en-SE" smtClean="0"/>
              <a:t>2020-11-13</a:t>
            </a:fld>
            <a:endParaRPr lang="en-SE"/>
          </a:p>
        </p:txBody>
      </p:sp>
      <p:sp>
        <p:nvSpPr>
          <p:cNvPr id="5" name="Footer Placeholder 4">
            <a:extLst>
              <a:ext uri="{FF2B5EF4-FFF2-40B4-BE49-F238E27FC236}">
                <a16:creationId xmlns:a16="http://schemas.microsoft.com/office/drawing/2014/main" id="{A38B3F70-5417-41B9-B1A2-67207DF71B7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753B8D3-1184-45F9-803C-C56D5B2DAD58}"/>
              </a:ext>
            </a:extLst>
          </p:cNvPr>
          <p:cNvSpPr>
            <a:spLocks noGrp="1"/>
          </p:cNvSpPr>
          <p:nvPr>
            <p:ph type="sldNum" sz="quarter" idx="12"/>
          </p:nvPr>
        </p:nvSpPr>
        <p:spPr/>
        <p:txBody>
          <a:bodyPr/>
          <a:lstStyle/>
          <a:p>
            <a:fld id="{F278EA62-E34A-4A6A-8EBC-802A5BAE2B78}" type="slidenum">
              <a:rPr lang="en-SE" smtClean="0"/>
              <a:t>‹#›</a:t>
            </a:fld>
            <a:endParaRPr lang="en-SE"/>
          </a:p>
        </p:txBody>
      </p:sp>
    </p:spTree>
    <p:extLst>
      <p:ext uri="{BB962C8B-B14F-4D97-AF65-F5344CB8AC3E}">
        <p14:creationId xmlns:p14="http://schemas.microsoft.com/office/powerpoint/2010/main" val="3465874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ngle content blac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flipV="1">
            <a:off x="575734"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1436321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51745714"/>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03F19-A340-49B7-8C8B-EA85960F8014}"/>
              </a:ext>
            </a:extLst>
          </p:cNvPr>
          <p:cNvPicPr>
            <a:picLocks noChangeAspect="1"/>
          </p:cNvPicPr>
          <p:nvPr userDrawn="1"/>
        </p:nvPicPr>
        <p:blipFill>
          <a:blip r:embed="rId2"/>
          <a:stretch>
            <a:fillRect/>
          </a:stretch>
        </p:blipFill>
        <p:spPr>
          <a:xfrm>
            <a:off x="-26127" y="0"/>
            <a:ext cx="6968332" cy="6419644"/>
          </a:xfrm>
          <a:prstGeom prst="rect">
            <a:avLst/>
          </a:prstGeom>
        </p:spPr>
      </p:pic>
      <p:sp>
        <p:nvSpPr>
          <p:cNvPr id="9" name="Title 8"/>
          <p:cNvSpPr>
            <a:spLocks noGrp="1"/>
          </p:cNvSpPr>
          <p:nvPr>
            <p:ph type="title"/>
          </p:nvPr>
        </p:nvSpPr>
        <p:spPr>
          <a:xfrm>
            <a:off x="580168" y="1489458"/>
            <a:ext cx="6356050" cy="1393442"/>
          </a:xfrm>
          <a:prstGeom prst="rect">
            <a:avLst/>
          </a:prstGeom>
        </p:spPr>
        <p:txBody>
          <a:bodyPr anchor="t">
            <a:noAutofit/>
          </a:bodyPr>
          <a:lstStyle>
            <a:lvl1pPr>
              <a:defRPr sz="5000" b="1">
                <a:solidFill>
                  <a:schemeClr val="bg1"/>
                </a:solidFill>
              </a:defRPr>
            </a:lvl1pPr>
          </a:lstStyle>
          <a:p>
            <a:r>
              <a:rPr lang="en-US"/>
              <a:t>Click to edit Master title style</a:t>
            </a:r>
            <a:endParaRPr lang="en-GB"/>
          </a:p>
        </p:txBody>
      </p:sp>
      <p:sp>
        <p:nvSpPr>
          <p:cNvPr id="13" name="Text Placeholder 12"/>
          <p:cNvSpPr>
            <a:spLocks noGrp="1"/>
          </p:cNvSpPr>
          <p:nvPr>
            <p:ph type="body" sz="quarter" idx="10"/>
          </p:nvPr>
        </p:nvSpPr>
        <p:spPr>
          <a:xfrm>
            <a:off x="6936217" y="6146800"/>
            <a:ext cx="4809067" cy="342900"/>
          </a:xfrm>
          <a:prstGeom prst="rect">
            <a:avLst/>
          </a:prstGeom>
        </p:spPr>
        <p:txBody>
          <a:bodyPr anchor="b"/>
          <a:lstStyle>
            <a:lvl1pPr marL="0" indent="0" algn="r">
              <a:buNone/>
              <a:defRPr sz="1400" b="1" i="0">
                <a:solidFill>
                  <a:schemeClr val="bg1"/>
                </a:solidFill>
              </a:defRPr>
            </a:lvl1pPr>
          </a:lstStyle>
          <a:p>
            <a:pPr lvl="0"/>
            <a:r>
              <a:rPr lang="en-US"/>
              <a:t>Edit Master text styles</a:t>
            </a:r>
          </a:p>
        </p:txBody>
      </p:sp>
      <p:sp>
        <p:nvSpPr>
          <p:cNvPr id="8" name="Text Placeholder 7"/>
          <p:cNvSpPr>
            <a:spLocks noGrp="1"/>
          </p:cNvSpPr>
          <p:nvPr>
            <p:ph type="body" sz="quarter" idx="11" hasCustomPrompt="1"/>
          </p:nvPr>
        </p:nvSpPr>
        <p:spPr>
          <a:xfrm>
            <a:off x="580164" y="3022600"/>
            <a:ext cx="6904357" cy="787400"/>
          </a:xfrm>
          <a:prstGeom prst="rect">
            <a:avLst/>
          </a:prstGeom>
        </p:spPr>
        <p:txBody>
          <a:bodyPr anchor="t"/>
          <a:lstStyle>
            <a:lvl1pPr marL="0" indent="0">
              <a:buNone/>
              <a:defRPr sz="2400" b="1">
                <a:solidFill>
                  <a:schemeClr val="bg1"/>
                </a:solidFill>
              </a:defRPr>
            </a:lvl1pPr>
            <a:lvl2pPr algn="l">
              <a:defRPr/>
            </a:lvl2pPr>
          </a:lstStyle>
          <a:p>
            <a:pPr lvl="0"/>
            <a:r>
              <a:rPr lang="en-GB"/>
              <a:t>Placeholder</a:t>
            </a:r>
          </a:p>
        </p:txBody>
      </p:sp>
      <p:pic>
        <p:nvPicPr>
          <p:cNvPr id="7" name="Picture 6">
            <a:extLst>
              <a:ext uri="{FF2B5EF4-FFF2-40B4-BE49-F238E27FC236}">
                <a16:creationId xmlns:a16="http://schemas.microsoft.com/office/drawing/2014/main" id="{B8E99A3A-223D-7047-9ADE-EA562D1776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762" y="5432367"/>
            <a:ext cx="2317056" cy="1229956"/>
          </a:xfrm>
          <a:prstGeom prst="rect">
            <a:avLst/>
          </a:prstGeom>
        </p:spPr>
      </p:pic>
    </p:spTree>
    <p:extLst>
      <p:ext uri="{BB962C8B-B14F-4D97-AF65-F5344CB8AC3E}">
        <p14:creationId xmlns:p14="http://schemas.microsoft.com/office/powerpoint/2010/main" val="695056004"/>
      </p:ext>
    </p:extLst>
  </p:cSld>
  <p:clrMapOvr>
    <a:masterClrMapping/>
  </p:clrMapOvr>
  <p:extLst>
    <p:ext uri="{DCECCB84-F9BA-43D5-87BE-67443E8EF086}">
      <p15:sldGuideLst xmlns:p15="http://schemas.microsoft.com/office/powerpoint/2012/main">
        <p15:guide id="1" orient="horz" pos="4088">
          <p15:clr>
            <a:srgbClr val="FBAE40"/>
          </p15:clr>
        </p15:guide>
        <p15:guide id="2" pos="423">
          <p15:clr>
            <a:srgbClr val="FBAE40"/>
          </p15:clr>
        </p15:guide>
        <p15:guide id="3" orient="horz" pos="4042">
          <p15:clr>
            <a:srgbClr val="FBAE40"/>
          </p15:clr>
        </p15:guide>
        <p15:guide id="4" pos="731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flipV="1">
            <a:off x="575736" y="1475874"/>
            <a:ext cx="11040533" cy="1604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2980218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23031" y="-177800"/>
            <a:ext cx="12479867" cy="7035800"/>
          </a:xfrm>
          <a:prstGeom prst="rect">
            <a:avLst/>
          </a:prstGeom>
        </p:spPr>
        <p:txBody>
          <a:bodyPr/>
          <a:lstStyle>
            <a:lvl1pPr marL="0" indent="0">
              <a:buNone/>
              <a:defRPr/>
            </a:lvl1pPr>
          </a:lstStyle>
          <a:p>
            <a:r>
              <a:rPr lang="en-US"/>
              <a:t>Click icon to add picture</a:t>
            </a:r>
            <a:endParaRPr lang="en-GB"/>
          </a:p>
        </p:txBody>
      </p:sp>
      <p:sp>
        <p:nvSpPr>
          <p:cNvPr id="4" name="Title 8"/>
          <p:cNvSpPr>
            <a:spLocks noGrp="1"/>
          </p:cNvSpPr>
          <p:nvPr>
            <p:ph type="title"/>
          </p:nvPr>
        </p:nvSpPr>
        <p:spPr>
          <a:xfrm>
            <a:off x="254003" y="2431048"/>
            <a:ext cx="5503332" cy="2273300"/>
          </a:xfrm>
          <a:prstGeom prst="rect">
            <a:avLst/>
          </a:prstGeom>
        </p:spPr>
        <p:txBody>
          <a:bodyPr anchor="t"/>
          <a:lstStyle>
            <a:lvl1pPr>
              <a:defRPr sz="48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p:nvPr>
        </p:nvSpPr>
        <p:spPr>
          <a:xfrm>
            <a:off x="254003" y="3859798"/>
            <a:ext cx="4521200" cy="889000"/>
          </a:xfrm>
          <a:prstGeom prst="rect">
            <a:avLst/>
          </a:prstGeom>
        </p:spPr>
        <p:txBody>
          <a:bodyPr/>
          <a:lstStyle>
            <a:lvl1pPr marL="0" indent="0">
              <a:buNone/>
              <a:defRPr sz="2400" b="1" i="0">
                <a:solidFill>
                  <a:schemeClr val="bg1"/>
                </a:solidFill>
              </a:defRPr>
            </a:lvl1pPr>
          </a:lstStyle>
          <a:p>
            <a:pPr lvl="0"/>
            <a:r>
              <a:rPr lang="en-US"/>
              <a:t>Edit Master text styles</a:t>
            </a:r>
          </a:p>
        </p:txBody>
      </p:sp>
    </p:spTree>
    <p:extLst>
      <p:ext uri="{BB962C8B-B14F-4D97-AF65-F5344CB8AC3E}">
        <p14:creationId xmlns:p14="http://schemas.microsoft.com/office/powerpoint/2010/main" val="5064419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2BC674-8D4E-CE4A-9996-B4560676B264}"/>
              </a:ext>
            </a:extLst>
          </p:cNvPr>
          <p:cNvSpPr>
            <a:spLocks noGrp="1"/>
          </p:cNvSpPr>
          <p:nvPr>
            <p:ph type="pic" sz="quarter" idx="11"/>
          </p:nvPr>
        </p:nvSpPr>
        <p:spPr>
          <a:xfrm>
            <a:off x="-152400" y="-88900"/>
            <a:ext cx="12479867" cy="7035800"/>
          </a:xfrm>
          <a:prstGeom prst="rect">
            <a:avLst/>
          </a:prstGeom>
        </p:spPr>
        <p:txBody>
          <a:bodyPr/>
          <a:lstStyle>
            <a:lvl1pPr marL="0" indent="0">
              <a:buNone/>
              <a:defRPr/>
            </a:lvl1pPr>
          </a:lstStyle>
          <a:p>
            <a:r>
              <a:rPr lang="en-US"/>
              <a:t>Click icon to add picture</a:t>
            </a:r>
            <a:endParaRPr lang="en-GB"/>
          </a:p>
        </p:txBody>
      </p:sp>
      <p:sp>
        <p:nvSpPr>
          <p:cNvPr id="2" name="Title 1">
            <a:extLst>
              <a:ext uri="{FF2B5EF4-FFF2-40B4-BE49-F238E27FC236}">
                <a16:creationId xmlns:a16="http://schemas.microsoft.com/office/drawing/2014/main" id="{5DD44D31-6E81-0841-9AE6-1C2A62D883F0}"/>
              </a:ext>
            </a:extLst>
          </p:cNvPr>
          <p:cNvSpPr>
            <a:spLocks noGrp="1"/>
          </p:cNvSpPr>
          <p:nvPr>
            <p:ph type="title"/>
          </p:nvPr>
        </p:nvSpPr>
        <p:spPr>
          <a:xfrm>
            <a:off x="2022060" y="2445724"/>
            <a:ext cx="8473661" cy="1781727"/>
          </a:xfrm>
        </p:spPr>
        <p:txBody>
          <a:bodyPr>
            <a:normAutofit/>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3513772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ubl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6395457"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575737"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cxnSp>
        <p:nvCxnSpPr>
          <p:cNvPr id="14" name="Straight Connector 13"/>
          <p:cNvCxnSpPr/>
          <p:nvPr userDrawn="1"/>
        </p:nvCxnSpPr>
        <p:spPr>
          <a:xfrm flipV="1">
            <a:off x="575737" y="1498600"/>
            <a:ext cx="11040535" cy="935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6127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a:off x="575736" y="1491916"/>
            <a:ext cx="11040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6400801"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3"/>
          <p:cNvSpPr>
            <a:spLocks noGrp="1"/>
          </p:cNvSpPr>
          <p:nvPr>
            <p:ph type="body" sz="quarter" idx="15"/>
          </p:nvPr>
        </p:nvSpPr>
        <p:spPr>
          <a:xfrm>
            <a:off x="6400801"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9713153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a:off x="575736" y="1491916"/>
            <a:ext cx="11040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41389337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5619317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ontent_Blank">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5"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394454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ck_Singl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315972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ing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 name="Picture 3">
            <a:extLst>
              <a:ext uri="{FF2B5EF4-FFF2-40B4-BE49-F238E27FC236}">
                <a16:creationId xmlns:a16="http://schemas.microsoft.com/office/drawing/2014/main" id="{58F5EE42-F848-FC4E-BE9C-2CD84D5AACDB}"/>
              </a:ext>
            </a:extLst>
          </p:cNvPr>
          <p:cNvPicPr>
            <a:picLocks noChangeAspect="1"/>
          </p:cNvPicPr>
          <p:nvPr/>
        </p:nvPicPr>
        <p:blipFill>
          <a:blip r:embed="rId2"/>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1809138909"/>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1B461-672F-4536-9336-68B1D1ABACE4}" type="datetimeFigureOut">
              <a:rPr lang="sv-SE" smtClean="0"/>
              <a:t>2020-11-13</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70A81B3F-A07A-446E-8782-43F30405FB39}" type="slidenum">
              <a:rPr lang="sv-SE" smtClean="0"/>
              <a:t>‹#›</a:t>
            </a:fld>
            <a:endParaRPr lang="sv-SE"/>
          </a:p>
        </p:txBody>
      </p:sp>
    </p:spTree>
    <p:extLst>
      <p:ext uri="{BB962C8B-B14F-4D97-AF65-F5344CB8AC3E}">
        <p14:creationId xmlns:p14="http://schemas.microsoft.com/office/powerpoint/2010/main" val="1287664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2BC674-8D4E-CE4A-9996-B4560676B264}"/>
              </a:ext>
            </a:extLst>
          </p:cNvPr>
          <p:cNvSpPr>
            <a:spLocks noGrp="1"/>
          </p:cNvSpPr>
          <p:nvPr>
            <p:ph type="pic" sz="quarter" idx="11"/>
          </p:nvPr>
        </p:nvSpPr>
        <p:spPr>
          <a:xfrm>
            <a:off x="-152400" y="-88900"/>
            <a:ext cx="12479867" cy="7035800"/>
          </a:xfrm>
          <a:prstGeom prst="rect">
            <a:avLst/>
          </a:prstGeom>
        </p:spPr>
        <p:txBody>
          <a:bodyPr/>
          <a:lstStyle>
            <a:lvl1pPr marL="0" indent="0">
              <a:buNone/>
              <a:defRPr/>
            </a:lvl1pPr>
          </a:lstStyle>
          <a:p>
            <a:r>
              <a:rPr lang="en-GB"/>
              <a:t>Click icon to add picture</a:t>
            </a:r>
          </a:p>
        </p:txBody>
      </p:sp>
      <p:sp>
        <p:nvSpPr>
          <p:cNvPr id="2" name="Title 1">
            <a:extLst>
              <a:ext uri="{FF2B5EF4-FFF2-40B4-BE49-F238E27FC236}">
                <a16:creationId xmlns:a16="http://schemas.microsoft.com/office/drawing/2014/main" id="{5DD44D31-6E81-0841-9AE6-1C2A62D883F0}"/>
              </a:ext>
            </a:extLst>
          </p:cNvPr>
          <p:cNvSpPr>
            <a:spLocks noGrp="1"/>
          </p:cNvSpPr>
          <p:nvPr>
            <p:ph type="title"/>
          </p:nvPr>
        </p:nvSpPr>
        <p:spPr>
          <a:xfrm>
            <a:off x="2022060" y="2445724"/>
            <a:ext cx="8473661" cy="1781727"/>
          </a:xfrm>
        </p:spPr>
        <p:txBody>
          <a:bodyPr>
            <a:normAutofit/>
          </a:bodyPr>
          <a:lstStyle>
            <a:lvl1pPr>
              <a:defRPr sz="4800" b="1">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987978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Full Graphic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479262-9286-BE49-83B6-34DBF5B38DB5}"/>
              </a:ext>
            </a:extLst>
          </p:cNvPr>
          <p:cNvSpPr>
            <a:spLocks noGrp="1"/>
          </p:cNvSpPr>
          <p:nvPr>
            <p:ph type="title"/>
          </p:nvPr>
        </p:nvSpPr>
        <p:spPr>
          <a:xfrm>
            <a:off x="571075" y="56904"/>
            <a:ext cx="11011324" cy="1325563"/>
          </a:xfrm>
        </p:spPr>
        <p:txBody>
          <a:bodyPr/>
          <a:lstStyle/>
          <a:p>
            <a:r>
              <a:rPr lang="en-GB"/>
              <a:t>Click to edit Master title style</a:t>
            </a:r>
          </a:p>
        </p:txBody>
      </p:sp>
      <p:sp>
        <p:nvSpPr>
          <p:cNvPr id="9" name="Chart Placeholder 8">
            <a:extLst>
              <a:ext uri="{FF2B5EF4-FFF2-40B4-BE49-F238E27FC236}">
                <a16:creationId xmlns:a16="http://schemas.microsoft.com/office/drawing/2014/main" id="{A8C42A1D-120C-AE40-ACD0-6740BB0775DE}"/>
              </a:ext>
            </a:extLst>
          </p:cNvPr>
          <p:cNvSpPr>
            <a:spLocks noGrp="1"/>
          </p:cNvSpPr>
          <p:nvPr>
            <p:ph type="chart" sz="quarter" idx="10"/>
          </p:nvPr>
        </p:nvSpPr>
        <p:spPr>
          <a:xfrm>
            <a:off x="571075" y="1592370"/>
            <a:ext cx="11011325" cy="4551756"/>
          </a:xfrm>
        </p:spPr>
        <p:txBody>
          <a:bodyPr/>
          <a:lstStyle/>
          <a:p>
            <a:r>
              <a:rPr lang="en-GB"/>
              <a:t>Click icon to add chart</a:t>
            </a:r>
          </a:p>
        </p:txBody>
      </p:sp>
    </p:spTree>
    <p:extLst>
      <p:ext uri="{BB962C8B-B14F-4D97-AF65-F5344CB8AC3E}">
        <p14:creationId xmlns:p14="http://schemas.microsoft.com/office/powerpoint/2010/main" val="605945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Title">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 t="48775" r="-899"/>
          <a:stretch/>
        </p:blipFill>
        <p:spPr>
          <a:xfrm>
            <a:off x="-54901" y="1"/>
            <a:ext cx="9284815" cy="6416675"/>
          </a:xfrm>
          <a:prstGeom prst="rect">
            <a:avLst/>
          </a:prstGeom>
        </p:spPr>
      </p:pic>
      <p:sp>
        <p:nvSpPr>
          <p:cNvPr id="9" name="Title 8"/>
          <p:cNvSpPr>
            <a:spLocks noGrp="1"/>
          </p:cNvSpPr>
          <p:nvPr>
            <p:ph type="title"/>
          </p:nvPr>
        </p:nvSpPr>
        <p:spPr>
          <a:xfrm>
            <a:off x="580163" y="1489458"/>
            <a:ext cx="7656719" cy="1393442"/>
          </a:xfrm>
          <a:prstGeom prst="rect">
            <a:avLst/>
          </a:prstGeom>
        </p:spPr>
        <p:txBody>
          <a:bodyPr anchor="t">
            <a:noAutofit/>
          </a:bodyPr>
          <a:lstStyle>
            <a:lvl1pPr>
              <a:defRPr sz="5000" b="1">
                <a:solidFill>
                  <a:schemeClr val="bg1"/>
                </a:solidFill>
              </a:defRPr>
            </a:lvl1pPr>
          </a:lstStyle>
          <a:p>
            <a:r>
              <a:rPr lang="en-US"/>
              <a:t>Click to edit Master title style</a:t>
            </a:r>
            <a:endParaRPr lang="en-GB"/>
          </a:p>
        </p:txBody>
      </p:sp>
      <p:sp>
        <p:nvSpPr>
          <p:cNvPr id="13" name="Text Placeholder 12"/>
          <p:cNvSpPr>
            <a:spLocks noGrp="1"/>
          </p:cNvSpPr>
          <p:nvPr>
            <p:ph type="body" sz="quarter" idx="10"/>
          </p:nvPr>
        </p:nvSpPr>
        <p:spPr>
          <a:xfrm>
            <a:off x="6936216" y="6146800"/>
            <a:ext cx="4809067" cy="342900"/>
          </a:xfrm>
          <a:prstGeom prst="rect">
            <a:avLst/>
          </a:prstGeom>
        </p:spPr>
        <p:txBody>
          <a:bodyPr anchor="b"/>
          <a:lstStyle>
            <a:lvl1pPr marL="0" indent="0" algn="r">
              <a:buNone/>
              <a:defRPr sz="1400" b="1" i="0">
                <a:solidFill>
                  <a:schemeClr val="bg1"/>
                </a:solidFill>
              </a:defRPr>
            </a:lvl1pPr>
          </a:lstStyle>
          <a:p>
            <a:pPr lvl="0"/>
            <a:r>
              <a:rPr lang="en-US"/>
              <a:t>Click to edit Master text styles</a:t>
            </a:r>
            <a:endParaRPr lang="en-GB"/>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308" y="5461674"/>
            <a:ext cx="3089408" cy="1229956"/>
          </a:xfrm>
          <a:prstGeom prst="rect">
            <a:avLst/>
          </a:prstGeom>
        </p:spPr>
      </p:pic>
      <p:sp>
        <p:nvSpPr>
          <p:cNvPr id="8" name="Text Placeholder 7"/>
          <p:cNvSpPr>
            <a:spLocks noGrp="1"/>
          </p:cNvSpPr>
          <p:nvPr>
            <p:ph type="body" sz="quarter" idx="11" hasCustomPrompt="1"/>
          </p:nvPr>
        </p:nvSpPr>
        <p:spPr>
          <a:xfrm>
            <a:off x="580163" y="3022600"/>
            <a:ext cx="6904357" cy="787400"/>
          </a:xfrm>
          <a:prstGeom prst="rect">
            <a:avLst/>
          </a:prstGeom>
        </p:spPr>
        <p:txBody>
          <a:bodyPr anchor="t"/>
          <a:lstStyle>
            <a:lvl1pPr marL="0" indent="0">
              <a:buNone/>
              <a:defRPr sz="2400" b="1">
                <a:solidFill>
                  <a:schemeClr val="bg1"/>
                </a:solidFill>
              </a:defRPr>
            </a:lvl1pPr>
            <a:lvl2pPr algn="l">
              <a:defRPr/>
            </a:lvl2pPr>
          </a:lstStyle>
          <a:p>
            <a:pPr lvl="0"/>
            <a:r>
              <a:rPr lang="en-GB"/>
              <a:t>Placeholder</a:t>
            </a:r>
          </a:p>
        </p:txBody>
      </p:sp>
    </p:spTree>
    <p:extLst>
      <p:ext uri="{BB962C8B-B14F-4D97-AF65-F5344CB8AC3E}">
        <p14:creationId xmlns:p14="http://schemas.microsoft.com/office/powerpoint/2010/main" val="1735771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17">
          <p15:clr>
            <a:srgbClr val="FBAE40"/>
          </p15:clr>
        </p15:guide>
        <p15:guide id="3" orient="horz" pos="4042">
          <p15:clr>
            <a:srgbClr val="FBAE40"/>
          </p15:clr>
        </p15:guide>
        <p15:guide id="4" pos="54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flipV="1">
            <a:off x="575734"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106023296"/>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flipV="1">
            <a:off x="575734"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pic>
        <p:nvPicPr>
          <p:cNvPr id="6" name="Picture 5">
            <a:extLst>
              <a:ext uri="{FF2B5EF4-FFF2-40B4-BE49-F238E27FC236}">
                <a16:creationId xmlns:a16="http://schemas.microsoft.com/office/drawing/2014/main" id="{2C75378B-1401-5D4C-9E91-BD544BF8DCB7}"/>
              </a:ext>
            </a:extLst>
          </p:cNvPr>
          <p:cNvPicPr>
            <a:picLocks noChangeAspect="1"/>
          </p:cNvPicPr>
          <p:nvPr userDrawn="1"/>
        </p:nvPicPr>
        <p:blipFill>
          <a:blip r:embed="rId2"/>
          <a:stretch>
            <a:fillRect/>
          </a:stretch>
        </p:blipFill>
        <p:spPr>
          <a:xfrm>
            <a:off x="10422566" y="5483808"/>
            <a:ext cx="1628077" cy="1321185"/>
          </a:xfrm>
          <a:prstGeom prst="rect">
            <a:avLst/>
          </a:prstGeom>
        </p:spPr>
      </p:pic>
    </p:spTree>
    <p:extLst>
      <p:ext uri="{BB962C8B-B14F-4D97-AF65-F5344CB8AC3E}">
        <p14:creationId xmlns:p14="http://schemas.microsoft.com/office/powerpoint/2010/main" val="262879235"/>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content gree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bg1"/>
                </a:solidFill>
              </a:defRPr>
            </a:lvl1pPr>
          </a:lstStyle>
          <a:p>
            <a:r>
              <a:rPr lang="en-US"/>
              <a:t>Click to edit Master title style</a:t>
            </a:r>
            <a:endParaRPr lang="en-GB"/>
          </a:p>
        </p:txBody>
      </p:sp>
      <p:cxnSp>
        <p:nvCxnSpPr>
          <p:cNvPr id="8" name="Straight Connector 7"/>
          <p:cNvCxnSpPr/>
          <p:nvPr userDrawn="1"/>
        </p:nvCxnSpPr>
        <p:spPr>
          <a:xfrm flipV="1">
            <a:off x="575734" y="1475874"/>
            <a:ext cx="11040533" cy="160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9128722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content logo green log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bg1"/>
                </a:solidFill>
              </a:defRPr>
            </a:lvl1pPr>
          </a:lstStyle>
          <a:p>
            <a:r>
              <a:rPr lang="en-US"/>
              <a:t>Click to edit Master title style</a:t>
            </a:r>
            <a:endParaRPr lang="en-GB"/>
          </a:p>
        </p:txBody>
      </p:sp>
      <p:cxnSp>
        <p:nvCxnSpPr>
          <p:cNvPr id="8" name="Straight Connector 7"/>
          <p:cNvCxnSpPr/>
          <p:nvPr userDrawn="1"/>
        </p:nvCxnSpPr>
        <p:spPr>
          <a:xfrm flipV="1">
            <a:off x="575734" y="1475874"/>
            <a:ext cx="11040533" cy="160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pic>
        <p:nvPicPr>
          <p:cNvPr id="6" name="Picture 5">
            <a:extLst>
              <a:ext uri="{FF2B5EF4-FFF2-40B4-BE49-F238E27FC236}">
                <a16:creationId xmlns:a16="http://schemas.microsoft.com/office/drawing/2014/main" id="{2C75378B-1401-5D4C-9E91-BD544BF8DCB7}"/>
              </a:ext>
            </a:extLst>
          </p:cNvPr>
          <p:cNvPicPr>
            <a:picLocks noChangeAspect="1"/>
          </p:cNvPicPr>
          <p:nvPr userDrawn="1"/>
        </p:nvPicPr>
        <p:blipFill>
          <a:blip r:embed="rId2"/>
          <a:stretch>
            <a:fillRect/>
          </a:stretch>
        </p:blipFill>
        <p:spPr>
          <a:xfrm>
            <a:off x="10422566" y="5483807"/>
            <a:ext cx="1628077" cy="1321184"/>
          </a:xfrm>
          <a:prstGeom prst="rect">
            <a:avLst/>
          </a:prstGeom>
        </p:spPr>
      </p:pic>
    </p:spTree>
    <p:extLst>
      <p:ext uri="{BB962C8B-B14F-4D97-AF65-F5344CB8AC3E}">
        <p14:creationId xmlns:p14="http://schemas.microsoft.com/office/powerpoint/2010/main" val="20893572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52400" y="-88900"/>
            <a:ext cx="12479867" cy="7035800"/>
          </a:xfrm>
          <a:prstGeom prst="rect">
            <a:avLst/>
          </a:prstGeom>
        </p:spPr>
        <p:txBody>
          <a:bodyPr/>
          <a:lstStyle>
            <a:lvl1pPr marL="0" indent="0">
              <a:buNone/>
              <a:defRPr/>
            </a:lvl1pPr>
          </a:lstStyle>
          <a:p>
            <a:endParaRPr lang="en-GB"/>
          </a:p>
        </p:txBody>
      </p:sp>
      <p:sp>
        <p:nvSpPr>
          <p:cNvPr id="4" name="Title 8"/>
          <p:cNvSpPr>
            <a:spLocks noGrp="1"/>
          </p:cNvSpPr>
          <p:nvPr>
            <p:ph type="title"/>
          </p:nvPr>
        </p:nvSpPr>
        <p:spPr>
          <a:xfrm>
            <a:off x="609602" y="2329444"/>
            <a:ext cx="5503332" cy="2273300"/>
          </a:xfrm>
          <a:prstGeom prst="rect">
            <a:avLst/>
          </a:prstGeom>
        </p:spPr>
        <p:txBody>
          <a:bodyPr anchor="t"/>
          <a:lstStyle>
            <a:lvl1pPr>
              <a:defRPr sz="48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p:nvPr>
        </p:nvSpPr>
        <p:spPr>
          <a:xfrm>
            <a:off x="609600" y="4259848"/>
            <a:ext cx="4521200" cy="889000"/>
          </a:xfrm>
          <a:prstGeom prst="rect">
            <a:avLst/>
          </a:prstGeom>
        </p:spPr>
        <p:txBody>
          <a:bodyPr/>
          <a:lstStyle>
            <a:lvl1pPr marL="0" indent="0">
              <a:buNone/>
              <a:defRPr sz="2400" b="1" i="0">
                <a:solidFill>
                  <a:schemeClr val="bg1"/>
                </a:solidFill>
              </a:defRPr>
            </a:lvl1pPr>
          </a:lstStyle>
          <a:p>
            <a:pPr lvl="0"/>
            <a:endParaRPr lang="en-GB"/>
          </a:p>
        </p:txBody>
      </p:sp>
    </p:spTree>
    <p:extLst>
      <p:ext uri="{BB962C8B-B14F-4D97-AF65-F5344CB8AC3E}">
        <p14:creationId xmlns:p14="http://schemas.microsoft.com/office/powerpoint/2010/main" val="16065503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2BC674-8D4E-CE4A-9996-B4560676B264}"/>
              </a:ext>
            </a:extLst>
          </p:cNvPr>
          <p:cNvSpPr>
            <a:spLocks noGrp="1"/>
          </p:cNvSpPr>
          <p:nvPr>
            <p:ph type="pic" sz="quarter" idx="11"/>
          </p:nvPr>
        </p:nvSpPr>
        <p:spPr>
          <a:xfrm>
            <a:off x="-152400" y="-88900"/>
            <a:ext cx="12479867" cy="7035800"/>
          </a:xfrm>
          <a:prstGeom prst="rect">
            <a:avLst/>
          </a:prstGeom>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5DD44D31-6E81-0841-9AE6-1C2A62D883F0}"/>
              </a:ext>
            </a:extLst>
          </p:cNvPr>
          <p:cNvSpPr>
            <a:spLocks noGrp="1"/>
          </p:cNvSpPr>
          <p:nvPr>
            <p:ph type="title"/>
          </p:nvPr>
        </p:nvSpPr>
        <p:spPr>
          <a:xfrm>
            <a:off x="2022060" y="2445718"/>
            <a:ext cx="8473661" cy="1781727"/>
          </a:xfrm>
        </p:spPr>
        <p:txBody>
          <a:bodyPr>
            <a:normAutofit/>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385279987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ngle content gree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bg1"/>
                </a:solidFill>
              </a:defRPr>
            </a:lvl1pPr>
          </a:lstStyle>
          <a:p>
            <a:r>
              <a:rPr lang="en-US"/>
              <a:t>Click to edit Master title style</a:t>
            </a:r>
            <a:endParaRPr lang="en-GB"/>
          </a:p>
        </p:txBody>
      </p:sp>
      <p:cxnSp>
        <p:nvCxnSpPr>
          <p:cNvPr id="8" name="Straight Connector 7"/>
          <p:cNvCxnSpPr/>
          <p:nvPr/>
        </p:nvCxnSpPr>
        <p:spPr>
          <a:xfrm flipV="1">
            <a:off x="575736" y="1475874"/>
            <a:ext cx="11040533" cy="160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8883094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6395453"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11" name="Content Placeholder 9"/>
          <p:cNvSpPr>
            <a:spLocks noGrp="1"/>
          </p:cNvSpPr>
          <p:nvPr>
            <p:ph sz="quarter" idx="13"/>
          </p:nvPr>
        </p:nvSpPr>
        <p:spPr>
          <a:xfrm>
            <a:off x="575733"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cxnSp>
        <p:nvCxnSpPr>
          <p:cNvPr id="14" name="Straight Connector 13"/>
          <p:cNvCxnSpPr/>
          <p:nvPr userDrawn="1"/>
        </p:nvCxnSpPr>
        <p:spPr>
          <a:xfrm flipV="1">
            <a:off x="575733"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92807"/>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oub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6395453"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11" name="Content Placeholder 9"/>
          <p:cNvSpPr>
            <a:spLocks noGrp="1"/>
          </p:cNvSpPr>
          <p:nvPr>
            <p:ph sz="quarter" idx="13"/>
          </p:nvPr>
        </p:nvSpPr>
        <p:spPr>
          <a:xfrm>
            <a:off x="575733"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cxnSp>
        <p:nvCxnSpPr>
          <p:cNvPr id="14" name="Straight Connector 13"/>
          <p:cNvCxnSpPr/>
          <p:nvPr userDrawn="1"/>
        </p:nvCxnSpPr>
        <p:spPr>
          <a:xfrm flipV="1">
            <a:off x="575733"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6E1E2FB-F73E-2443-8D4E-B9BD5629BB4F}"/>
              </a:ext>
            </a:extLst>
          </p:cNvPr>
          <p:cNvPicPr>
            <a:picLocks noChangeAspect="1"/>
          </p:cNvPicPr>
          <p:nvPr userDrawn="1"/>
        </p:nvPicPr>
        <p:blipFill>
          <a:blip r:embed="rId2"/>
          <a:stretch>
            <a:fillRect/>
          </a:stretch>
        </p:blipFill>
        <p:spPr>
          <a:xfrm>
            <a:off x="10422566" y="5483808"/>
            <a:ext cx="1628077" cy="1321185"/>
          </a:xfrm>
          <a:prstGeom prst="rect">
            <a:avLst/>
          </a:prstGeom>
        </p:spPr>
      </p:pic>
    </p:spTree>
    <p:extLst>
      <p:ext uri="{BB962C8B-B14F-4D97-AF65-F5344CB8AC3E}">
        <p14:creationId xmlns:p14="http://schemas.microsoft.com/office/powerpoint/2010/main" val="10640547"/>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a:off x="575734"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11" name="Content Placeholder 9"/>
          <p:cNvSpPr>
            <a:spLocks noGrp="1"/>
          </p:cNvSpPr>
          <p:nvPr>
            <p:ph sz="quarter" idx="13"/>
          </p:nvPr>
        </p:nvSpPr>
        <p:spPr>
          <a:xfrm>
            <a:off x="6400800"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2" name="Text Placeholder 3"/>
          <p:cNvSpPr>
            <a:spLocks noGrp="1"/>
          </p:cNvSpPr>
          <p:nvPr>
            <p:ph type="body" sz="quarter" idx="15"/>
          </p:nvPr>
        </p:nvSpPr>
        <p:spPr>
          <a:xfrm>
            <a:off x="6400800"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Tree>
    <p:extLst>
      <p:ext uri="{BB962C8B-B14F-4D97-AF65-F5344CB8AC3E}">
        <p14:creationId xmlns:p14="http://schemas.microsoft.com/office/powerpoint/2010/main" val="3672107161"/>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comparison logo">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a:off x="575734"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11" name="Content Placeholder 9"/>
          <p:cNvSpPr>
            <a:spLocks noGrp="1"/>
          </p:cNvSpPr>
          <p:nvPr>
            <p:ph sz="quarter" idx="13"/>
          </p:nvPr>
        </p:nvSpPr>
        <p:spPr>
          <a:xfrm>
            <a:off x="6400800"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2" name="Text Placeholder 3"/>
          <p:cNvSpPr>
            <a:spLocks noGrp="1"/>
          </p:cNvSpPr>
          <p:nvPr>
            <p:ph type="body" sz="quarter" idx="15"/>
          </p:nvPr>
        </p:nvSpPr>
        <p:spPr>
          <a:xfrm>
            <a:off x="6400800"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pic>
        <p:nvPicPr>
          <p:cNvPr id="9" name="Picture 8">
            <a:extLst>
              <a:ext uri="{FF2B5EF4-FFF2-40B4-BE49-F238E27FC236}">
                <a16:creationId xmlns:a16="http://schemas.microsoft.com/office/drawing/2014/main" id="{D59AFEB7-D437-B14D-AD37-17DBA9CACF70}"/>
              </a:ext>
            </a:extLst>
          </p:cNvPr>
          <p:cNvPicPr>
            <a:picLocks noChangeAspect="1"/>
          </p:cNvPicPr>
          <p:nvPr userDrawn="1"/>
        </p:nvPicPr>
        <p:blipFill>
          <a:blip r:embed="rId2"/>
          <a:stretch>
            <a:fillRect/>
          </a:stretch>
        </p:blipFill>
        <p:spPr>
          <a:xfrm>
            <a:off x="10422566" y="5483808"/>
            <a:ext cx="1628077" cy="1321185"/>
          </a:xfrm>
          <a:prstGeom prst="rect">
            <a:avLst/>
          </a:prstGeom>
        </p:spPr>
      </p:pic>
    </p:spTree>
    <p:extLst>
      <p:ext uri="{BB962C8B-B14F-4D97-AF65-F5344CB8AC3E}">
        <p14:creationId xmlns:p14="http://schemas.microsoft.com/office/powerpoint/2010/main" val="3401879195"/>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a:off x="575734"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Tree>
    <p:extLst>
      <p:ext uri="{BB962C8B-B14F-4D97-AF65-F5344CB8AC3E}">
        <p14:creationId xmlns:p14="http://schemas.microsoft.com/office/powerpoint/2010/main" val="4059691033"/>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a:off x="575734"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pic>
        <p:nvPicPr>
          <p:cNvPr id="5" name="Picture 4">
            <a:extLst>
              <a:ext uri="{FF2B5EF4-FFF2-40B4-BE49-F238E27FC236}">
                <a16:creationId xmlns:a16="http://schemas.microsoft.com/office/drawing/2014/main" id="{0E7BF7BD-E369-1D42-9545-1E130BCF4D0E}"/>
              </a:ext>
            </a:extLst>
          </p:cNvPr>
          <p:cNvPicPr>
            <a:picLocks noChangeAspect="1"/>
          </p:cNvPicPr>
          <p:nvPr userDrawn="1"/>
        </p:nvPicPr>
        <p:blipFill>
          <a:blip r:embed="rId2"/>
          <a:stretch>
            <a:fillRect/>
          </a:stretch>
        </p:blipFill>
        <p:spPr>
          <a:xfrm>
            <a:off x="10422566" y="5483808"/>
            <a:ext cx="1628077" cy="1321185"/>
          </a:xfrm>
          <a:prstGeom prst="rect">
            <a:avLst/>
          </a:prstGeom>
        </p:spPr>
      </p:pic>
    </p:spTree>
    <p:extLst>
      <p:ext uri="{BB962C8B-B14F-4D97-AF65-F5344CB8AC3E}">
        <p14:creationId xmlns:p14="http://schemas.microsoft.com/office/powerpoint/2010/main" val="4209800442"/>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Tree>
    <p:extLst>
      <p:ext uri="{BB962C8B-B14F-4D97-AF65-F5344CB8AC3E}">
        <p14:creationId xmlns:p14="http://schemas.microsoft.com/office/powerpoint/2010/main" val="3146376679"/>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content_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4"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5"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630650332"/>
      </p:ext>
    </p:extLst>
  </p:cSld>
  <p:clrMapOvr>
    <a:masterClrMapping/>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content blac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flipV="1">
            <a:off x="575734"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6037033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ngle content black log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4"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cxnSp>
        <p:nvCxnSpPr>
          <p:cNvPr id="8" name="Straight Connector 7"/>
          <p:cNvCxnSpPr/>
          <p:nvPr userDrawn="1"/>
        </p:nvCxnSpPr>
        <p:spPr>
          <a:xfrm flipV="1">
            <a:off x="575734"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endParaRPr lang="en-GB"/>
          </a:p>
        </p:txBody>
      </p:sp>
      <p:sp>
        <p:nvSpPr>
          <p:cNvPr id="10" name="Content Placeholder 9"/>
          <p:cNvSpPr>
            <a:spLocks noGrp="1"/>
          </p:cNvSpPr>
          <p:nvPr>
            <p:ph sz="quarter" idx="12"/>
          </p:nvPr>
        </p:nvSpPr>
        <p:spPr>
          <a:xfrm>
            <a:off x="575734"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pic>
        <p:nvPicPr>
          <p:cNvPr id="6" name="Picture 5">
            <a:extLst>
              <a:ext uri="{FF2B5EF4-FFF2-40B4-BE49-F238E27FC236}">
                <a16:creationId xmlns:a16="http://schemas.microsoft.com/office/drawing/2014/main" id="{1447C19C-1559-8540-834E-B2FEC1D3F738}"/>
              </a:ext>
            </a:extLst>
          </p:cNvPr>
          <p:cNvPicPr>
            <a:picLocks noChangeAspect="1"/>
          </p:cNvPicPr>
          <p:nvPr userDrawn="1"/>
        </p:nvPicPr>
        <p:blipFill>
          <a:blip r:embed="rId2"/>
          <a:stretch>
            <a:fillRect/>
          </a:stretch>
        </p:blipFill>
        <p:spPr>
          <a:xfrm>
            <a:off x="10422566" y="5483808"/>
            <a:ext cx="1628077" cy="1321185"/>
          </a:xfrm>
          <a:prstGeom prst="rect">
            <a:avLst/>
          </a:prstGeom>
        </p:spPr>
      </p:pic>
    </p:spTree>
    <p:extLst>
      <p:ext uri="{BB962C8B-B14F-4D97-AF65-F5344CB8AC3E}">
        <p14:creationId xmlns:p14="http://schemas.microsoft.com/office/powerpoint/2010/main" val="2536233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272">
          <p15:clr>
            <a:srgbClr val="FBAE40"/>
          </p15:clr>
        </p15:guide>
        <p15:guide id="3" pos="5488">
          <p15:clr>
            <a:srgbClr val="FBAE40"/>
          </p15:clr>
        </p15:guide>
        <p15:guide id="4" orient="horz" pos="2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ntent green log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bg1"/>
                </a:solidFill>
              </a:defRPr>
            </a:lvl1pPr>
          </a:lstStyle>
          <a:p>
            <a:r>
              <a:rPr lang="en-US"/>
              <a:t>Click to edit Master title style</a:t>
            </a:r>
            <a:endParaRPr lang="en-GB"/>
          </a:p>
        </p:txBody>
      </p:sp>
      <p:cxnSp>
        <p:nvCxnSpPr>
          <p:cNvPr id="8" name="Straight Connector 7"/>
          <p:cNvCxnSpPr/>
          <p:nvPr/>
        </p:nvCxnSpPr>
        <p:spPr>
          <a:xfrm flipV="1">
            <a:off x="575736" y="1475874"/>
            <a:ext cx="11040533" cy="160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F68AA304-5271-424D-AD26-69F4B3B97B8D}"/>
              </a:ext>
            </a:extLst>
          </p:cNvPr>
          <p:cNvPicPr>
            <a:picLocks noChangeAspect="1"/>
          </p:cNvPicPr>
          <p:nvPr/>
        </p:nvPicPr>
        <p:blipFill>
          <a:blip r:embed="rId2"/>
          <a:stretch>
            <a:fillRect/>
          </a:stretch>
        </p:blipFill>
        <p:spPr>
          <a:xfrm>
            <a:off x="10705898" y="5510310"/>
            <a:ext cx="1221058" cy="1321185"/>
          </a:xfrm>
          <a:prstGeom prst="rect">
            <a:avLst/>
          </a:prstGeom>
        </p:spPr>
      </p:pic>
    </p:spTree>
    <p:extLst>
      <p:ext uri="{BB962C8B-B14F-4D97-AF65-F5344CB8AC3E}">
        <p14:creationId xmlns:p14="http://schemas.microsoft.com/office/powerpoint/2010/main" val="5864072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71B461-672F-4536-9336-68B1D1ABACE4}" type="datetimeFigureOut">
              <a:rPr lang="sv-SE" smtClean="0"/>
              <a:t>2020-11-13</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70A81B3F-A07A-446E-8782-43F30405FB39}" type="slidenum">
              <a:rPr lang="sv-SE" smtClean="0"/>
              <a:t>‹#›</a:t>
            </a:fld>
            <a:endParaRPr lang="sv-SE"/>
          </a:p>
        </p:txBody>
      </p:sp>
    </p:spTree>
    <p:extLst>
      <p:ext uri="{BB962C8B-B14F-4D97-AF65-F5344CB8AC3E}">
        <p14:creationId xmlns:p14="http://schemas.microsoft.com/office/powerpoint/2010/main" val="41506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23031" y="-177800"/>
            <a:ext cx="12479867" cy="7035800"/>
          </a:xfrm>
          <a:prstGeom prst="rect">
            <a:avLst/>
          </a:prstGeom>
        </p:spPr>
        <p:txBody>
          <a:bodyPr/>
          <a:lstStyle>
            <a:lvl1pPr marL="0" indent="0">
              <a:buNone/>
              <a:defRPr/>
            </a:lvl1pPr>
          </a:lstStyle>
          <a:p>
            <a:r>
              <a:rPr lang="en-US"/>
              <a:t>Click icon to add picture</a:t>
            </a:r>
            <a:endParaRPr lang="en-GB"/>
          </a:p>
        </p:txBody>
      </p:sp>
      <p:sp>
        <p:nvSpPr>
          <p:cNvPr id="4" name="Title 8"/>
          <p:cNvSpPr>
            <a:spLocks noGrp="1"/>
          </p:cNvSpPr>
          <p:nvPr>
            <p:ph type="title"/>
          </p:nvPr>
        </p:nvSpPr>
        <p:spPr>
          <a:xfrm>
            <a:off x="254003" y="2431048"/>
            <a:ext cx="5503332" cy="2273300"/>
          </a:xfrm>
          <a:prstGeom prst="rect">
            <a:avLst/>
          </a:prstGeom>
        </p:spPr>
        <p:txBody>
          <a:bodyPr anchor="t"/>
          <a:lstStyle>
            <a:lvl1pPr>
              <a:defRPr sz="48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p:nvPr>
        </p:nvSpPr>
        <p:spPr>
          <a:xfrm>
            <a:off x="254003" y="3859798"/>
            <a:ext cx="4521200" cy="889000"/>
          </a:xfrm>
          <a:prstGeom prst="rect">
            <a:avLst/>
          </a:prstGeom>
        </p:spPr>
        <p:txBody>
          <a:bodyPr/>
          <a:lstStyle>
            <a:lvl1pPr marL="0" indent="0">
              <a:buNone/>
              <a:defRPr sz="2400" b="1"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578522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 imag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2BC674-8D4E-CE4A-9996-B4560676B264}"/>
              </a:ext>
            </a:extLst>
          </p:cNvPr>
          <p:cNvSpPr>
            <a:spLocks noGrp="1"/>
          </p:cNvSpPr>
          <p:nvPr>
            <p:ph type="pic" sz="quarter" idx="11"/>
          </p:nvPr>
        </p:nvSpPr>
        <p:spPr>
          <a:xfrm>
            <a:off x="-152400" y="-88900"/>
            <a:ext cx="12479867" cy="7035800"/>
          </a:xfrm>
          <a:prstGeom prst="rect">
            <a:avLst/>
          </a:prstGeom>
        </p:spPr>
        <p:txBody>
          <a:bodyPr/>
          <a:lstStyle>
            <a:lvl1pPr marL="0" indent="0">
              <a:buNone/>
              <a:defRPr/>
            </a:lvl1pPr>
          </a:lstStyle>
          <a:p>
            <a:r>
              <a:rPr lang="en-US"/>
              <a:t>Click icon to add picture</a:t>
            </a:r>
            <a:endParaRPr lang="en-GB"/>
          </a:p>
        </p:txBody>
      </p:sp>
      <p:sp>
        <p:nvSpPr>
          <p:cNvPr id="2" name="Title 1">
            <a:extLst>
              <a:ext uri="{FF2B5EF4-FFF2-40B4-BE49-F238E27FC236}">
                <a16:creationId xmlns:a16="http://schemas.microsoft.com/office/drawing/2014/main" id="{5DD44D31-6E81-0841-9AE6-1C2A62D883F0}"/>
              </a:ext>
            </a:extLst>
          </p:cNvPr>
          <p:cNvSpPr>
            <a:spLocks noGrp="1"/>
          </p:cNvSpPr>
          <p:nvPr>
            <p:ph type="title"/>
          </p:nvPr>
        </p:nvSpPr>
        <p:spPr>
          <a:xfrm>
            <a:off x="2022060" y="2445724"/>
            <a:ext cx="8473661" cy="1781727"/>
          </a:xfrm>
        </p:spPr>
        <p:txBody>
          <a:bodyPr>
            <a:normAutofit/>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199047303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6395457"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9"/>
          <p:cNvSpPr>
            <a:spLocks noGrp="1"/>
          </p:cNvSpPr>
          <p:nvPr>
            <p:ph sz="quarter" idx="13"/>
          </p:nvPr>
        </p:nvSpPr>
        <p:spPr>
          <a:xfrm>
            <a:off x="575737"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4" name="Straight Connector 13"/>
          <p:cNvCxnSpPr/>
          <p:nvPr/>
        </p:nvCxnSpPr>
        <p:spPr>
          <a:xfrm flipV="1">
            <a:off x="575737"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335664"/>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oub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2"/>
          </p:nvPr>
        </p:nvSpPr>
        <p:spPr>
          <a:xfrm>
            <a:off x="6395457"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9"/>
          <p:cNvSpPr>
            <a:spLocks noGrp="1"/>
          </p:cNvSpPr>
          <p:nvPr>
            <p:ph sz="quarter" idx="13"/>
          </p:nvPr>
        </p:nvSpPr>
        <p:spPr>
          <a:xfrm>
            <a:off x="575737"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4" name="Straight Connector 13"/>
          <p:cNvCxnSpPr/>
          <p:nvPr/>
        </p:nvCxnSpPr>
        <p:spPr>
          <a:xfrm flipV="1">
            <a:off x="575737"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3720A55-AE86-B249-92AE-169A9E7FA7CC}"/>
              </a:ext>
            </a:extLst>
          </p:cNvPr>
          <p:cNvPicPr>
            <a:picLocks noChangeAspect="1"/>
          </p:cNvPicPr>
          <p:nvPr/>
        </p:nvPicPr>
        <p:blipFill>
          <a:blip r:embed="rId2"/>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2284692195"/>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891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13" r:id="rId19"/>
  </p:sldLayoutIdLst>
  <p:txStyles>
    <p:titleStyle>
      <a:lvl1pPr algn="l" defTabSz="914400" rtl="0" eaLnBrk="1" latinLnBrk="0" hangingPunct="1">
        <a:lnSpc>
          <a:spcPct val="90000"/>
        </a:lnSpc>
        <a:spcBef>
          <a:spcPct val="0"/>
        </a:spcBef>
        <a:buNone/>
        <a:defRPr sz="440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392039"/>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sldNum="0" hdr="0" dt="0"/>
  <p:txStyles>
    <p:titleStyle>
      <a:lvl1pPr algn="l" defTabSz="914400" rtl="0" eaLnBrk="1" latinLnBrk="0" hangingPunct="1">
        <a:lnSpc>
          <a:spcPct val="90000"/>
        </a:lnSpc>
        <a:spcBef>
          <a:spcPct val="0"/>
        </a:spcBef>
        <a:buNone/>
        <a:defRPr sz="4400" kern="1200">
          <a:solidFill>
            <a:schemeClr val="bg1"/>
          </a:solidFill>
          <a:latin typeface="Helvetica" pitchFamily="2" charset="0"/>
          <a:ea typeface="Helvetica" pitchFamily="2" charset="0"/>
          <a:cs typeface="Calibr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pitchFamily="2" charset="0"/>
          <a:ea typeface="Helvetica" pitchFamily="2"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Helvetica" pitchFamily="2"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Helvetica" pitchFamily="2"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Helvetica" pitchFamily="2"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Helvetica" pitchFamily="2"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926028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2" r:id="rId18"/>
  </p:sldLayoutIdLst>
  <p:txStyles>
    <p:titleStyle>
      <a:lvl1pPr algn="l" defTabSz="914400" rtl="0" eaLnBrk="1" latinLnBrk="0" hangingPunct="1">
        <a:lnSpc>
          <a:spcPct val="90000"/>
        </a:lnSpc>
        <a:spcBef>
          <a:spcPct val="0"/>
        </a:spcBef>
        <a:buNone/>
        <a:defRPr sz="440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7.xml"/><Relationship Id="rId18" Type="http://schemas.openxmlformats.org/officeDocument/2006/relationships/image" Target="../media/image13.jpeg"/><Relationship Id="rId3" Type="http://schemas.openxmlformats.org/officeDocument/2006/relationships/hyperlink" Target="mailto:Frida.lager@sei.org" TargetMode="External"/><Relationship Id="rId7" Type="http://schemas.openxmlformats.org/officeDocument/2006/relationships/image" Target="../media/image8.png"/><Relationship Id="rId12" Type="http://schemas.openxmlformats.org/officeDocument/2006/relationships/slide" Target="slide2.xml"/><Relationship Id="rId17" Type="http://schemas.openxmlformats.org/officeDocument/2006/relationships/slide" Target="slide24.xml"/><Relationship Id="rId2" Type="http://schemas.openxmlformats.org/officeDocument/2006/relationships/notesSlide" Target="../notesSlides/notesSlide1.xml"/><Relationship Id="rId16"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hyperlink" Target="mailto:magnus.benzie@sei.org" TargetMode="External"/><Relationship Id="rId15" Type="http://schemas.openxmlformats.org/officeDocument/2006/relationships/slide" Target="slide14.xml"/><Relationship Id="rId10" Type="http://schemas.openxmlformats.org/officeDocument/2006/relationships/image" Target="../media/image11.png"/><Relationship Id="rId19" Type="http://schemas.openxmlformats.org/officeDocument/2006/relationships/image" Target="../media/image14.tiff"/><Relationship Id="rId4" Type="http://schemas.openxmlformats.org/officeDocument/2006/relationships/hyperlink" Target="mailto:katy.harris@sei.org" TargetMode="External"/><Relationship Id="rId9" Type="http://schemas.openxmlformats.org/officeDocument/2006/relationships/image" Target="../media/image10.png"/><Relationship Id="rId14" Type="http://schemas.openxmlformats.org/officeDocument/2006/relationships/slide" Target="slide10.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gettyimages.com/detail/news-photo/thai-worker-loads-rice-into-a-50-kg-bag-at-a-rice-mill-on-news-photo/80819275?adppopup=tru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sei.org/featured/inescapably-intertwined/" TargetMode="External"/><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3.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37.svg"/><Relationship Id="rId1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3.sv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1.emf"/><Relationship Id="rId5" Type="http://schemas.openxmlformats.org/officeDocument/2006/relationships/image" Target="../media/image6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www.gettyimages.com/detail/photo/aerial-view-of-container-ship-in-sea-royalty-free-image/1007705298?adppopup=tru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32.xml"/><Relationship Id="rId5" Type="http://schemas.openxmlformats.org/officeDocument/2006/relationships/image" Target="../media/image6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32.xml"/><Relationship Id="rId5" Type="http://schemas.openxmlformats.org/officeDocument/2006/relationships/image" Target="../media/image64.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s://www.odi.org/publications/11432-wilton-park-agenda-adapting-transboundary-climate-ris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hyperlink" Target="https://www.sei.org/perspectives/pandemic-globalization-supply-chain-risk-and-climate-change-adaptation/" TargetMode="External"/><Relationship Id="rId3" Type="http://schemas.openxmlformats.org/officeDocument/2006/relationships/hyperlink" Target="mailto:Frida.lager@sei.org" TargetMode="External"/><Relationship Id="rId7" Type="http://schemas.openxmlformats.org/officeDocument/2006/relationships/image" Target="../media/image14.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mailto:magnus.benzie@sei.org" TargetMode="External"/><Relationship Id="rId10" Type="http://schemas.openxmlformats.org/officeDocument/2006/relationships/hyperlink" Target="https://adaptationwithoutborders.org/sites/weadapt.org/files/meetingtheglobalchallengeofadaptation.pdf" TargetMode="External"/><Relationship Id="rId4" Type="http://schemas.openxmlformats.org/officeDocument/2006/relationships/hyperlink" Target="mailto:katy.harris@sei.org" TargetMode="External"/><Relationship Id="rId9" Type="http://schemas.openxmlformats.org/officeDocument/2006/relationships/hyperlink" Target="https://adaptationwithoutborders.org/system/files_force/20ahklb_awb.pdf?download=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sei.org/publications/governing-borderless-climate-risk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4.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8EF6-BC48-438B-9632-4D7F7302DB82}"/>
              </a:ext>
            </a:extLst>
          </p:cNvPr>
          <p:cNvSpPr>
            <a:spLocks noGrp="1"/>
          </p:cNvSpPr>
          <p:nvPr>
            <p:ph type="title"/>
          </p:nvPr>
        </p:nvSpPr>
        <p:spPr>
          <a:xfrm>
            <a:off x="575733" y="508000"/>
            <a:ext cx="11040533" cy="711200"/>
          </a:xfrm>
        </p:spPr>
        <p:txBody>
          <a:bodyPr>
            <a:noAutofit/>
          </a:bodyPr>
          <a:lstStyle/>
          <a:p>
            <a:r>
              <a:rPr kumimoji="0" lang="en-US" sz="3600" b="1" i="0" u="none" strike="noStrike" kern="1200" cap="none" spc="0" normalizeH="0" baseline="0" noProof="0" dirty="0">
                <a:ln>
                  <a:noFill/>
                </a:ln>
                <a:solidFill>
                  <a:srgbClr val="263238"/>
                </a:solidFill>
                <a:effectLst/>
                <a:uLnTx/>
                <a:uFillTx/>
                <a:latin typeface="Calibri" charset="0"/>
                <a:cs typeface="Calibri" charset="0"/>
              </a:rPr>
              <a:t>Managing transboundary climate risk </a:t>
            </a:r>
            <a:br>
              <a:rPr kumimoji="0" lang="en-US" sz="3600" b="1" i="0" u="none" strike="noStrike" kern="1200" cap="none" spc="0" normalizeH="0" baseline="0" noProof="0" dirty="0">
                <a:ln>
                  <a:noFill/>
                </a:ln>
                <a:solidFill>
                  <a:srgbClr val="263238"/>
                </a:solidFill>
                <a:effectLst/>
                <a:uLnTx/>
                <a:uFillTx/>
                <a:latin typeface="Calibri" charset="0"/>
                <a:cs typeface="Calibri" charset="0"/>
              </a:rPr>
            </a:br>
            <a:r>
              <a:rPr kumimoji="0" lang="en-US" sz="3600" b="1" i="0" u="none" strike="noStrike" kern="1200" cap="none" spc="0" normalizeH="0" baseline="0" noProof="0" dirty="0">
                <a:ln>
                  <a:noFill/>
                </a:ln>
                <a:solidFill>
                  <a:srgbClr val="263238"/>
                </a:solidFill>
                <a:effectLst/>
                <a:uLnTx/>
                <a:uFillTx/>
                <a:latin typeface="Calibri" charset="0"/>
                <a:cs typeface="Calibri" charset="0"/>
              </a:rPr>
              <a:t>to meet the global challenge of adaptation</a:t>
            </a:r>
            <a:endParaRPr lang="en-SE" sz="3600" dirty="0"/>
          </a:p>
        </p:txBody>
      </p:sp>
      <p:sp>
        <p:nvSpPr>
          <p:cNvPr id="3" name="Text Placeholder 2">
            <a:extLst>
              <a:ext uri="{FF2B5EF4-FFF2-40B4-BE49-F238E27FC236}">
                <a16:creationId xmlns:a16="http://schemas.microsoft.com/office/drawing/2014/main" id="{10A828EB-4FC6-46D6-A950-1B93D7DD1D5D}"/>
              </a:ext>
            </a:extLst>
          </p:cNvPr>
          <p:cNvSpPr>
            <a:spLocks noGrp="1"/>
          </p:cNvSpPr>
          <p:nvPr>
            <p:ph type="body" sz="quarter" idx="11"/>
          </p:nvPr>
        </p:nvSpPr>
        <p:spPr>
          <a:xfrm>
            <a:off x="575733" y="5638800"/>
            <a:ext cx="8726599" cy="1043754"/>
          </a:xfrm>
        </p:spPr>
        <p:txBody>
          <a:bodyPr/>
          <a:lstStyle/>
          <a:p>
            <a:r>
              <a:rPr lang="en-SE" sz="1800" b="1">
                <a:solidFill>
                  <a:schemeClr val="tx1"/>
                </a:solidFill>
              </a:rPr>
              <a:t>Frida Lager, Katy Harris and Magnus Benzie, UNFCCC Rese</a:t>
            </a:r>
            <a:r>
              <a:rPr lang="en-GB" sz="1800" b="1" err="1">
                <a:solidFill>
                  <a:schemeClr val="tx1"/>
                </a:solidFill>
              </a:rPr>
              <a:t>ar</a:t>
            </a:r>
            <a:r>
              <a:rPr lang="en-SE" sz="1800" b="1" err="1">
                <a:solidFill>
                  <a:schemeClr val="tx1"/>
                </a:solidFill>
              </a:rPr>
              <a:t>ch</a:t>
            </a:r>
            <a:r>
              <a:rPr lang="en-SE" sz="1800" b="1">
                <a:solidFill>
                  <a:schemeClr val="tx1"/>
                </a:solidFill>
              </a:rPr>
              <a:t> Dialogue, November 2020</a:t>
            </a:r>
          </a:p>
          <a:p>
            <a:r>
              <a:rPr lang="en-GB" sz="1800">
                <a:solidFill>
                  <a:schemeClr val="tx1"/>
                </a:solidFill>
              </a:rPr>
              <a:t>@: </a:t>
            </a:r>
            <a:r>
              <a:rPr lang="en-GB" sz="1800">
                <a:solidFill>
                  <a:schemeClr val="tx1"/>
                </a:solidFill>
                <a:hlinkClick r:id="rId3">
                  <a:extLst>
                    <a:ext uri="{A12FA001-AC4F-418D-AE19-62706E023703}">
                      <ahyp:hlinkClr xmlns:ahyp="http://schemas.microsoft.com/office/drawing/2018/hyperlinkcolor" val="tx"/>
                    </a:ext>
                  </a:extLst>
                </a:hlinkClick>
              </a:rPr>
              <a:t>f</a:t>
            </a:r>
            <a:r>
              <a:rPr lang="en-SE" sz="1800">
                <a:solidFill>
                  <a:schemeClr val="tx1"/>
                </a:solidFill>
                <a:hlinkClick r:id="rId3">
                  <a:extLst>
                    <a:ext uri="{A12FA001-AC4F-418D-AE19-62706E023703}">
                      <ahyp:hlinkClr xmlns:ahyp="http://schemas.microsoft.com/office/drawing/2018/hyperlinkcolor" val="tx"/>
                    </a:ext>
                  </a:extLst>
                </a:hlinkClick>
              </a:rPr>
              <a:t>rida.lager@sei.org</a:t>
            </a:r>
            <a:r>
              <a:rPr lang="en-SE" sz="1800">
                <a:solidFill>
                  <a:schemeClr val="tx1"/>
                </a:solidFill>
              </a:rPr>
              <a:t>; </a:t>
            </a:r>
            <a:r>
              <a:rPr lang="en-SE" sz="1800">
                <a:solidFill>
                  <a:schemeClr val="tx1"/>
                </a:solidFill>
                <a:hlinkClick r:id="rId4">
                  <a:extLst>
                    <a:ext uri="{A12FA001-AC4F-418D-AE19-62706E023703}">
                      <ahyp:hlinkClr xmlns:ahyp="http://schemas.microsoft.com/office/drawing/2018/hyperlinkcolor" val="tx"/>
                    </a:ext>
                  </a:extLst>
                </a:hlinkClick>
              </a:rPr>
              <a:t>katy.harris@sei.org</a:t>
            </a:r>
            <a:r>
              <a:rPr lang="en-SE" sz="1800">
                <a:solidFill>
                  <a:schemeClr val="tx1"/>
                </a:solidFill>
              </a:rPr>
              <a:t>; </a:t>
            </a:r>
            <a:r>
              <a:rPr lang="en-SE" sz="1800">
                <a:solidFill>
                  <a:schemeClr val="tx1"/>
                </a:solidFill>
                <a:hlinkClick r:id="rId5">
                  <a:extLst>
                    <a:ext uri="{A12FA001-AC4F-418D-AE19-62706E023703}">
                      <ahyp:hlinkClr xmlns:ahyp="http://schemas.microsoft.com/office/drawing/2018/hyperlinkcolor" val="tx"/>
                    </a:ext>
                  </a:extLst>
                </a:hlinkClick>
              </a:rPr>
              <a:t>magnus.benzie@sei.org</a:t>
            </a:r>
            <a:r>
              <a:rPr lang="en-SE" sz="1800">
                <a:solidFill>
                  <a:schemeClr val="tx1"/>
                </a:solidFill>
              </a:rPr>
              <a:t> </a:t>
            </a:r>
          </a:p>
          <a:p>
            <a:endParaRPr lang="en-SE" b="1">
              <a:solidFill>
                <a:schemeClr val="tx1"/>
              </a:solidFill>
            </a:endParaRPr>
          </a:p>
        </p:txBody>
      </p:sp>
      <mc:AlternateContent xmlns:mc="http://schemas.openxmlformats.org/markup-compatibility/2006">
        <mc:Choice xmlns:psuz="http://schemas.microsoft.com/office/powerpoint/2016/summaryzoom" Requires="psuz">
          <p:graphicFrame>
            <p:nvGraphicFramePr>
              <p:cNvPr id="6" name="Summary Zoom 5">
                <a:extLst>
                  <a:ext uri="{FF2B5EF4-FFF2-40B4-BE49-F238E27FC236}">
                    <a16:creationId xmlns:a16="http://schemas.microsoft.com/office/drawing/2014/main" id="{C1D43424-6906-43BC-AF4C-F24329B6A471}"/>
                  </a:ext>
                </a:extLst>
              </p:cNvPr>
              <p:cNvGraphicFramePr>
                <a:graphicFrameLocks noChangeAspect="1"/>
              </p:cNvGraphicFramePr>
              <p:nvPr>
                <p:extLst>
                  <p:ext uri="{D42A27DB-BD31-4B8C-83A1-F6EECF244321}">
                    <p14:modId xmlns:p14="http://schemas.microsoft.com/office/powerpoint/2010/main" val="1116671504"/>
                  </p:ext>
                </p:extLst>
              </p:nvPr>
            </p:nvGraphicFramePr>
            <p:xfrm>
              <a:off x="576791" y="1764298"/>
              <a:ext cx="11039475" cy="3721100"/>
            </p:xfrm>
            <a:graphic>
              <a:graphicData uri="http://schemas.microsoft.com/office/powerpoint/2016/summaryzoom">
                <psuz:summaryZm>
                  <psuz:summaryZmObj sectionId="{5289A7D4-56F1-4393-882E-49962B546B92}">
                    <psuz:zmPr id="{99032DE0-50B4-4920-9004-2FF8D2C59183}" transitionDur="1000">
                      <p166:blipFill xmlns:p166="http://schemas.microsoft.com/office/powerpoint/2016/6/main">
                        <a:blip r:embed="rId6"/>
                        <a:stretch>
                          <a:fillRect/>
                        </a:stretch>
                      </p166:blipFill>
                      <p166:spPr xmlns:p166="http://schemas.microsoft.com/office/powerpoint/2016/6/main">
                        <a:xfrm>
                          <a:off x="942784" y="130238"/>
                          <a:ext cx="2976880" cy="1674495"/>
                        </a:xfrm>
                        <a:prstGeom prst="rect">
                          <a:avLst/>
                        </a:prstGeom>
                        <a:ln w="3175">
                          <a:solidFill>
                            <a:prstClr val="ltGray"/>
                          </a:solidFill>
                        </a:ln>
                      </p166:spPr>
                    </psuz:zmPr>
                  </psuz:summaryZmObj>
                  <psuz:summaryZmObj sectionId="{F5FFE894-54BE-4A54-8452-443E7C88B810}">
                    <psuz:zmPr id="{A0FD79FB-7108-43DC-979B-F9792EA8FB59}" transitionDur="1000">
                      <p166:blipFill xmlns:p166="http://schemas.microsoft.com/office/powerpoint/2016/6/main">
                        <a:blip r:embed="rId7"/>
                        <a:stretch>
                          <a:fillRect/>
                        </a:stretch>
                      </p166:blipFill>
                      <p166:spPr xmlns:p166="http://schemas.microsoft.com/office/powerpoint/2016/6/main">
                        <a:xfrm>
                          <a:off x="4031297" y="130238"/>
                          <a:ext cx="2976880" cy="1674495"/>
                        </a:xfrm>
                        <a:prstGeom prst="rect">
                          <a:avLst/>
                        </a:prstGeom>
                        <a:ln w="3175">
                          <a:solidFill>
                            <a:prstClr val="ltGray"/>
                          </a:solidFill>
                        </a:ln>
                      </p166:spPr>
                    </psuz:zmPr>
                  </psuz:summaryZmObj>
                  <psuz:summaryZmObj sectionId="{08FC5BA1-A89B-4A53-B3CC-81A5796D1CFB}">
                    <psuz:zmPr id="{0BA07520-BBBD-4575-B7BE-F6096BF10C7F}" transitionDur="1000">
                      <p166:blipFill xmlns:p166="http://schemas.microsoft.com/office/powerpoint/2016/6/main">
                        <a:blip r:embed="rId8"/>
                        <a:stretch>
                          <a:fillRect/>
                        </a:stretch>
                      </p166:blipFill>
                      <p166:spPr xmlns:p166="http://schemas.microsoft.com/office/powerpoint/2016/6/main">
                        <a:xfrm>
                          <a:off x="7119810" y="130238"/>
                          <a:ext cx="2976880" cy="1674495"/>
                        </a:xfrm>
                        <a:prstGeom prst="rect">
                          <a:avLst/>
                        </a:prstGeom>
                        <a:ln w="3175">
                          <a:solidFill>
                            <a:prstClr val="ltGray"/>
                          </a:solidFill>
                        </a:ln>
                      </p166:spPr>
                    </psuz:zmPr>
                  </psuz:summaryZmObj>
                  <psuz:summaryZmObj sectionId="{EB45615A-802E-4C0A-B615-B8785106BC2B}">
                    <psuz:zmPr id="{CD905607-001A-47C6-B751-3B1FEC88138A}" transitionDur="1000">
                      <p166:blipFill xmlns:p166="http://schemas.microsoft.com/office/powerpoint/2016/6/main">
                        <a:blip r:embed="rId9"/>
                        <a:stretch>
                          <a:fillRect/>
                        </a:stretch>
                      </p166:blipFill>
                      <p166:spPr xmlns:p166="http://schemas.microsoft.com/office/powerpoint/2016/6/main">
                        <a:xfrm>
                          <a:off x="942784" y="1916366"/>
                          <a:ext cx="2976880" cy="1674495"/>
                        </a:xfrm>
                        <a:prstGeom prst="rect">
                          <a:avLst/>
                        </a:prstGeom>
                        <a:ln w="3175">
                          <a:solidFill>
                            <a:prstClr val="ltGray"/>
                          </a:solidFill>
                        </a:ln>
                      </p166:spPr>
                    </psuz:zmPr>
                  </psuz:summaryZmObj>
                  <psuz:summaryZmObj sectionId="{0E6A7D3D-F2B4-4C00-9B22-FC08BFFC96F6}">
                    <psuz:zmPr id="{A4B622E4-3C1C-4CB7-8040-80DDF477AD2A}" transitionDur="1000">
                      <p166:blipFill xmlns:p166="http://schemas.microsoft.com/office/powerpoint/2016/6/main">
                        <a:blip r:embed="rId10"/>
                        <a:stretch>
                          <a:fillRect/>
                        </a:stretch>
                      </p166:blipFill>
                      <p166:spPr xmlns:p166="http://schemas.microsoft.com/office/powerpoint/2016/6/main">
                        <a:xfrm>
                          <a:off x="4031297" y="1916366"/>
                          <a:ext cx="2976880" cy="1674495"/>
                        </a:xfrm>
                        <a:prstGeom prst="rect">
                          <a:avLst/>
                        </a:prstGeom>
                        <a:ln w="3175">
                          <a:solidFill>
                            <a:prstClr val="ltGray"/>
                          </a:solidFill>
                        </a:ln>
                      </p166:spPr>
                    </psuz:zmPr>
                  </psuz:summaryZmObj>
                  <psuz:summaryZmObj sectionId="{CFCAE166-1A5C-4A70-8A04-B1708EF0C1ED}">
                    <psuz:zmPr id="{C0F5A30A-BE5A-4BEA-94EF-E4DC10D63A2C}" transitionDur="1000">
                      <p166:blipFill xmlns:p166="http://schemas.microsoft.com/office/powerpoint/2016/6/main">
                        <a:blip r:embed="rId11"/>
                        <a:stretch>
                          <a:fillRect/>
                        </a:stretch>
                      </p166:blipFill>
                      <p166:spPr xmlns:p166="http://schemas.microsoft.com/office/powerpoint/2016/6/main">
                        <a:xfrm>
                          <a:off x="7119810" y="1916366"/>
                          <a:ext cx="2976880" cy="1674495"/>
                        </a:xfrm>
                        <a:prstGeom prst="rect">
                          <a:avLst/>
                        </a:prstGeom>
                        <a:ln w="3175">
                          <a:solidFill>
                            <a:prstClr val="ltGray"/>
                          </a:solidFill>
                        </a:ln>
                      </p166:spPr>
                    </psuz:zmPr>
                  </psuz:summaryZmObj>
                  <psuz:gridLayout/>
                </psuz:summaryZm>
              </a:graphicData>
            </a:graphic>
          </p:graphicFrame>
        </mc:Choice>
        <mc:Fallback>
          <p:grpSp>
            <p:nvGrpSpPr>
              <p:cNvPr id="6" name="Summary Zoom 5">
                <a:extLst>
                  <a:ext uri="{FF2B5EF4-FFF2-40B4-BE49-F238E27FC236}">
                    <a16:creationId xmlns:a16="http://schemas.microsoft.com/office/drawing/2014/main" id="{C1D43424-6906-43BC-AF4C-F24329B6A471}"/>
                  </a:ext>
                </a:extLst>
              </p:cNvPr>
              <p:cNvGrpSpPr>
                <a:grpSpLocks noGrp="1" noUngrp="1" noRot="1" noChangeAspect="1" noMove="1" noResize="1"/>
              </p:cNvGrpSpPr>
              <p:nvPr/>
            </p:nvGrpSpPr>
            <p:grpSpPr>
              <a:xfrm>
                <a:off x="576791" y="1764298"/>
                <a:ext cx="11039475" cy="3721100"/>
                <a:chOff x="576791" y="1764298"/>
                <a:chExt cx="11039475" cy="3721100"/>
              </a:xfrm>
            </p:grpSpPr>
            <p:pic>
              <p:nvPicPr>
                <p:cNvPr id="4" name="Picture 4">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519575" y="1894536"/>
                  <a:ext cx="2976880" cy="1674495"/>
                </a:xfrm>
                <a:prstGeom prst="rect">
                  <a:avLst/>
                </a:prstGeom>
                <a:ln w="3175">
                  <a:solidFill>
                    <a:prstClr val="ltGray"/>
                  </a:solidFill>
                </a:ln>
              </p:spPr>
            </p:pic>
            <p:pic>
              <p:nvPicPr>
                <p:cNvPr id="5" name="Picture 5">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608088" y="1894536"/>
                  <a:ext cx="2976880" cy="1674495"/>
                </a:xfrm>
                <a:prstGeom prst="rect">
                  <a:avLst/>
                </a:prstGeom>
                <a:ln w="3175">
                  <a:solidFill>
                    <a:prstClr val="ltGray"/>
                  </a:solidFill>
                </a:ln>
              </p:spPr>
            </p:pic>
            <p:pic>
              <p:nvPicPr>
                <p:cNvPr id="7" name="Picture 7">
                  <a:hlinkClick r:id="rId14"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7696601" y="1894536"/>
                  <a:ext cx="2976880" cy="1674495"/>
                </a:xfrm>
                <a:prstGeom prst="rect">
                  <a:avLst/>
                </a:prstGeom>
                <a:ln w="3175">
                  <a:solidFill>
                    <a:prstClr val="ltGray"/>
                  </a:solidFill>
                </a:ln>
              </p:spPr>
            </p:pic>
            <p:pic>
              <p:nvPicPr>
                <p:cNvPr id="10" name="Picture 10">
                  <a:hlinkClick r:id="rId15"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1519575" y="3680664"/>
                  <a:ext cx="2976880" cy="1674495"/>
                </a:xfrm>
                <a:prstGeom prst="rect">
                  <a:avLst/>
                </a:prstGeom>
                <a:ln w="3175">
                  <a:solidFill>
                    <a:prstClr val="ltGray"/>
                  </a:solidFill>
                </a:ln>
              </p:spPr>
            </p:pic>
            <p:pic>
              <p:nvPicPr>
                <p:cNvPr id="11" name="Picture 11">
                  <a:hlinkClick r:id="rId16"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4608088" y="3680664"/>
                  <a:ext cx="2976880" cy="1674495"/>
                </a:xfrm>
                <a:prstGeom prst="rect">
                  <a:avLst/>
                </a:prstGeom>
                <a:ln w="3175">
                  <a:solidFill>
                    <a:prstClr val="ltGray"/>
                  </a:solidFill>
                </a:ln>
              </p:spPr>
            </p:pic>
            <p:pic>
              <p:nvPicPr>
                <p:cNvPr id="12" name="Picture 12">
                  <a:hlinkClick r:id="rId17"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7696601" y="3680664"/>
                  <a:ext cx="2976880" cy="1674495"/>
                </a:xfrm>
                <a:prstGeom prst="rect">
                  <a:avLst/>
                </a:prstGeom>
                <a:ln w="3175">
                  <a:solidFill>
                    <a:prstClr val="ltGray"/>
                  </a:solidFill>
                </a:ln>
              </p:spPr>
            </p:pic>
          </p:grpSp>
        </mc:Fallback>
      </mc:AlternateContent>
      <p:pic>
        <p:nvPicPr>
          <p:cNvPr id="8" name="Picture 7" descr="Polygon&#10;&#10;Description automatically generated">
            <a:extLst>
              <a:ext uri="{FF2B5EF4-FFF2-40B4-BE49-F238E27FC236}">
                <a16:creationId xmlns:a16="http://schemas.microsoft.com/office/drawing/2014/main" id="{7ED4BFAF-A8D1-E84F-B623-6936A1D35CC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74591" y="282917"/>
            <a:ext cx="2309587" cy="941285"/>
          </a:xfrm>
          <a:prstGeom prst="rect">
            <a:avLst/>
          </a:prstGeom>
        </p:spPr>
      </p:pic>
      <p:pic>
        <p:nvPicPr>
          <p:cNvPr id="9" name="Picture 8">
            <a:extLst>
              <a:ext uri="{FF2B5EF4-FFF2-40B4-BE49-F238E27FC236}">
                <a16:creationId xmlns:a16="http://schemas.microsoft.com/office/drawing/2014/main" id="{9BBBA8DC-11EB-864B-A8E8-FAC121AC7B0E}"/>
              </a:ext>
            </a:extLst>
          </p:cNvPr>
          <p:cNvPicPr>
            <a:picLocks noChangeAspect="1"/>
          </p:cNvPicPr>
          <p:nvPr/>
        </p:nvPicPr>
        <p:blipFill>
          <a:blip r:embed="rId19"/>
          <a:stretch>
            <a:fillRect/>
          </a:stretch>
        </p:blipFill>
        <p:spPr>
          <a:xfrm>
            <a:off x="9302332" y="5331995"/>
            <a:ext cx="2654104" cy="1406675"/>
          </a:xfrm>
          <a:prstGeom prst="rect">
            <a:avLst/>
          </a:prstGeom>
        </p:spPr>
      </p:pic>
    </p:spTree>
    <p:extLst>
      <p:ext uri="{BB962C8B-B14F-4D97-AF65-F5344CB8AC3E}">
        <p14:creationId xmlns:p14="http://schemas.microsoft.com/office/powerpoint/2010/main" val="200210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B118-145C-6544-9FEA-F4585117D9F4}"/>
              </a:ext>
            </a:extLst>
          </p:cNvPr>
          <p:cNvSpPr>
            <a:spLocks noGrp="1"/>
          </p:cNvSpPr>
          <p:nvPr>
            <p:ph type="title"/>
          </p:nvPr>
        </p:nvSpPr>
        <p:spPr/>
        <p:txBody>
          <a:bodyPr/>
          <a:lstStyle/>
          <a:p>
            <a:r>
              <a:rPr lang="en-GB"/>
              <a:t>Senegal: a case study</a:t>
            </a:r>
          </a:p>
        </p:txBody>
      </p:sp>
      <p:sp>
        <p:nvSpPr>
          <p:cNvPr id="4" name="Content Placeholder 3">
            <a:extLst>
              <a:ext uri="{FF2B5EF4-FFF2-40B4-BE49-F238E27FC236}">
                <a16:creationId xmlns:a16="http://schemas.microsoft.com/office/drawing/2014/main" id="{D31375A8-B8ED-B24A-AAFA-035F53B7C333}"/>
              </a:ext>
            </a:extLst>
          </p:cNvPr>
          <p:cNvSpPr>
            <a:spLocks noGrp="1"/>
          </p:cNvSpPr>
          <p:nvPr>
            <p:ph sz="quarter" idx="12"/>
          </p:nvPr>
        </p:nvSpPr>
        <p:spPr>
          <a:xfrm>
            <a:off x="365760" y="1779200"/>
            <a:ext cx="4287516" cy="4115162"/>
          </a:xfrm>
        </p:spPr>
        <p:txBody>
          <a:bodyPr>
            <a:noAutofit/>
          </a:bodyPr>
          <a:lstStyle/>
          <a:p>
            <a:pPr marL="222250" lvl="0" indent="-209550">
              <a:spcBef>
                <a:spcPts val="0"/>
              </a:spcBef>
              <a:buFont typeface="Arial" panose="020B0604020202020204" pitchFamily="34" charset="0"/>
              <a:buChar char="•"/>
            </a:pPr>
            <a:r>
              <a:rPr lang="en-GB" sz="1300"/>
              <a:t>Rice is a staple crop for more than half of the world’s population</a:t>
            </a:r>
            <a:endParaRPr lang="en-SE" sz="1300"/>
          </a:p>
          <a:p>
            <a:pPr marL="222250" lvl="0" indent="-209550">
              <a:spcBef>
                <a:spcPts val="0"/>
              </a:spcBef>
              <a:buFont typeface="Arial" panose="020B0604020202020204" pitchFamily="34" charset="0"/>
              <a:buChar char="•"/>
            </a:pPr>
            <a:r>
              <a:rPr lang="en-GB" sz="1300"/>
              <a:t>In Senegal, rice has been the top staple food for past </a:t>
            </a:r>
            <a:r>
              <a:rPr lang="en-SE" sz="1300"/>
              <a:t>≈</a:t>
            </a:r>
            <a:r>
              <a:rPr lang="en-GB" sz="1300"/>
              <a:t>40 years</a:t>
            </a:r>
            <a:endParaRPr lang="en-SE" sz="1300"/>
          </a:p>
          <a:p>
            <a:pPr marL="222250" lvl="0" indent="-209550">
              <a:spcBef>
                <a:spcPts val="0"/>
              </a:spcBef>
              <a:buFont typeface="Arial" panose="020B0604020202020204" pitchFamily="34" charset="0"/>
              <a:buChar char="•"/>
            </a:pPr>
            <a:r>
              <a:rPr lang="en-US" sz="1300"/>
              <a:t>There is a </a:t>
            </a:r>
            <a:r>
              <a:rPr lang="en-GB" sz="1300"/>
              <a:t>strong preference </a:t>
            </a:r>
            <a:r>
              <a:rPr lang="en-SE" sz="1300"/>
              <a:t>for imported rice </a:t>
            </a:r>
            <a:r>
              <a:rPr lang="en-US" sz="1300"/>
              <a:t>– </a:t>
            </a:r>
            <a:r>
              <a:rPr lang="en-SE" sz="1300"/>
              <a:t>which is considered higher-quality and a better value </a:t>
            </a:r>
            <a:r>
              <a:rPr lang="en-US" sz="1300"/>
              <a:t>– </a:t>
            </a:r>
            <a:r>
              <a:rPr lang="en-SE" sz="1300"/>
              <a:t>from Asia </a:t>
            </a:r>
            <a:r>
              <a:rPr lang="en-US" sz="1300"/>
              <a:t>(</a:t>
            </a:r>
            <a:r>
              <a:rPr lang="en-SE" sz="1300"/>
              <a:t>chiefly Thailand and Vietnam</a:t>
            </a:r>
            <a:r>
              <a:rPr lang="en-US" sz="1300"/>
              <a:t>)</a:t>
            </a:r>
            <a:endParaRPr lang="en-SE" sz="1300"/>
          </a:p>
          <a:p>
            <a:pPr marL="222250" lvl="0" indent="-209550">
              <a:spcBef>
                <a:spcPts val="0"/>
              </a:spcBef>
              <a:buFont typeface="Arial" panose="020B0604020202020204" pitchFamily="34" charset="0"/>
              <a:buChar char="•"/>
            </a:pPr>
            <a:r>
              <a:rPr lang="en-SE" sz="1300"/>
              <a:t>Much of Asia’s rice production occurs in low-lying coastal and delta zones that will become increasingly exposed to sea-level rise</a:t>
            </a:r>
            <a:r>
              <a:rPr lang="en-US" sz="1300"/>
              <a:t>; </a:t>
            </a:r>
            <a:r>
              <a:rPr lang="en-SE" sz="1300"/>
              <a:t>increasing drought risk and soil salinization also threaten rice production away from the coast</a:t>
            </a:r>
          </a:p>
          <a:p>
            <a:pPr marL="222250" lvl="0" indent="-209550">
              <a:spcBef>
                <a:spcPts val="0"/>
              </a:spcBef>
              <a:buFont typeface="Arial" panose="020B0604020202020204" pitchFamily="34" charset="0"/>
              <a:buChar char="•"/>
            </a:pPr>
            <a:r>
              <a:rPr lang="en-US" sz="1300"/>
              <a:t>I</a:t>
            </a:r>
            <a:r>
              <a:rPr lang="en-SE" sz="1300"/>
              <a:t>n all regions, production is expected to become more variable as a result of climate change</a:t>
            </a:r>
          </a:p>
          <a:p>
            <a:pPr marL="222250" lvl="0" indent="-209550">
              <a:spcBef>
                <a:spcPts val="0"/>
              </a:spcBef>
              <a:buFont typeface="Arial" panose="020B0604020202020204" pitchFamily="34" charset="0"/>
              <a:buChar char="•"/>
            </a:pPr>
            <a:r>
              <a:rPr lang="en-US" sz="1300"/>
              <a:t>I</a:t>
            </a:r>
            <a:r>
              <a:rPr lang="en-SE" sz="1300"/>
              <a:t>t only requires a small number of countries to suddenly enter or leave the international rice market to upset prices</a:t>
            </a:r>
            <a:r>
              <a:rPr lang="en-US" sz="1300"/>
              <a:t>; t</a:t>
            </a:r>
            <a:r>
              <a:rPr lang="en-SE" sz="1300"/>
              <a:t>he magnitude of shocks in rice has been significantly larger for rice </a:t>
            </a:r>
            <a:r>
              <a:rPr lang="en-US" sz="1300"/>
              <a:t>than other staple crops</a:t>
            </a:r>
            <a:endParaRPr lang="en-SE" sz="1300"/>
          </a:p>
          <a:p>
            <a:pPr lvl="0">
              <a:lnSpc>
                <a:spcPct val="100000"/>
              </a:lnSpc>
              <a:spcBef>
                <a:spcPts val="0"/>
              </a:spcBef>
              <a:defRPr/>
            </a:pPr>
            <a:endParaRPr lang="en-GB" sz="1300"/>
          </a:p>
          <a:p>
            <a:pPr marL="285750" lvl="0" indent="-285750">
              <a:lnSpc>
                <a:spcPct val="100000"/>
              </a:lnSpc>
              <a:spcBef>
                <a:spcPts val="0"/>
              </a:spcBef>
              <a:buFont typeface="Arial" panose="020B0604020202020204" pitchFamily="34" charset="0"/>
              <a:buChar char="•"/>
              <a:defRPr/>
            </a:pPr>
            <a:endParaRPr lang="en-GB" sz="1300"/>
          </a:p>
        </p:txBody>
      </p:sp>
      <p:pic>
        <p:nvPicPr>
          <p:cNvPr id="5122" name="Picture 2" descr="How Asian rice and African riots make the case for global climate  adaptation | SEI">
            <a:extLst>
              <a:ext uri="{FF2B5EF4-FFF2-40B4-BE49-F238E27FC236}">
                <a16:creationId xmlns:a16="http://schemas.microsoft.com/office/drawing/2014/main" id="{B269EC76-EA77-774B-B719-B1FEADED05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15" b="11487"/>
          <a:stretch/>
        </p:blipFill>
        <p:spPr bwMode="auto">
          <a:xfrm>
            <a:off x="4863252" y="1878440"/>
            <a:ext cx="6962988" cy="39166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39F95A-AAB4-954A-863E-D90741033A4A}"/>
              </a:ext>
            </a:extLst>
          </p:cNvPr>
          <p:cNvSpPr/>
          <p:nvPr/>
        </p:nvSpPr>
        <p:spPr>
          <a:xfrm>
            <a:off x="8689612" y="5410619"/>
            <a:ext cx="3136628" cy="276999"/>
          </a:xfrm>
          <a:prstGeom prst="rect">
            <a:avLst/>
          </a:prstGeom>
        </p:spPr>
        <p:txBody>
          <a:bodyPr wrap="square">
            <a:spAutoFit/>
          </a:bodyPr>
          <a:lstStyle/>
          <a:p>
            <a:pPr lvl="0">
              <a:defRPr/>
            </a:pPr>
            <a:r>
              <a:rPr lang="en-US" sz="1200" dirty="0">
                <a:solidFill>
                  <a:srgbClr val="EAE4D5"/>
                </a:solidFill>
                <a:hlinkClick r:id="rId4">
                  <a:extLst>
                    <a:ext uri="{A12FA001-AC4F-418D-AE19-62706E023703}">
                      <ahyp:hlinkClr xmlns:ahyp="http://schemas.microsoft.com/office/drawing/2018/hyperlinkcolor" val="tx"/>
                    </a:ext>
                  </a:extLst>
                </a:hlinkClick>
              </a:rPr>
              <a:t>Photo credit: </a:t>
            </a:r>
            <a:r>
              <a:rPr lang="en-US" sz="1200" dirty="0" err="1">
                <a:solidFill>
                  <a:srgbClr val="EAE4D5"/>
                </a:solidFill>
                <a:hlinkClick r:id="rId4">
                  <a:extLst>
                    <a:ext uri="{A12FA001-AC4F-418D-AE19-62706E023703}">
                      <ahyp:hlinkClr xmlns:ahyp="http://schemas.microsoft.com/office/drawing/2018/hyperlinkcolor" val="tx"/>
                    </a:ext>
                  </a:extLst>
                </a:hlinkClick>
              </a:rPr>
              <a:t>Chumsak</a:t>
            </a:r>
            <a:r>
              <a:rPr lang="en-US" sz="1200" dirty="0">
                <a:solidFill>
                  <a:srgbClr val="EAE4D5"/>
                </a:solidFill>
                <a:hlinkClick r:id="rId4">
                  <a:extLst>
                    <a:ext uri="{A12FA001-AC4F-418D-AE19-62706E023703}">
                      <ahyp:hlinkClr xmlns:ahyp="http://schemas.microsoft.com/office/drawing/2018/hyperlinkcolor" val="tx"/>
                    </a:ext>
                  </a:extLst>
                </a:hlinkClick>
              </a:rPr>
              <a:t> </a:t>
            </a:r>
            <a:r>
              <a:rPr lang="en-US" sz="1200" dirty="0" err="1">
                <a:solidFill>
                  <a:srgbClr val="EAE4D5"/>
                </a:solidFill>
                <a:hlinkClick r:id="rId4">
                  <a:extLst>
                    <a:ext uri="{A12FA001-AC4F-418D-AE19-62706E023703}">
                      <ahyp:hlinkClr xmlns:ahyp="http://schemas.microsoft.com/office/drawing/2018/hyperlinkcolor" val="tx"/>
                    </a:ext>
                  </a:extLst>
                </a:hlinkClick>
              </a:rPr>
              <a:t>Kanoknan</a:t>
            </a:r>
            <a:r>
              <a:rPr lang="en-US" sz="1200" dirty="0">
                <a:solidFill>
                  <a:srgbClr val="EAE4D5"/>
                </a:solidFill>
                <a:hlinkClick r:id="rId4">
                  <a:extLst>
                    <a:ext uri="{A12FA001-AC4F-418D-AE19-62706E023703}">
                      <ahyp:hlinkClr xmlns:ahyp="http://schemas.microsoft.com/office/drawing/2018/hyperlinkcolor" val="tx"/>
                    </a:ext>
                  </a:extLst>
                </a:hlinkClick>
              </a:rPr>
              <a:t>/Getty Images</a:t>
            </a:r>
            <a:endParaRPr lang="en-US" sz="1200" dirty="0">
              <a:solidFill>
                <a:srgbClr val="EAE4D5"/>
              </a:solidFill>
            </a:endParaRPr>
          </a:p>
        </p:txBody>
      </p:sp>
      <p:sp>
        <p:nvSpPr>
          <p:cNvPr id="5" name="Rectangle 4">
            <a:extLst>
              <a:ext uri="{FF2B5EF4-FFF2-40B4-BE49-F238E27FC236}">
                <a16:creationId xmlns:a16="http://schemas.microsoft.com/office/drawing/2014/main" id="{AF0A6CE5-ADC2-0C43-A84A-880B67135A4D}"/>
              </a:ext>
            </a:extLst>
          </p:cNvPr>
          <p:cNvSpPr/>
          <p:nvPr/>
        </p:nvSpPr>
        <p:spPr>
          <a:xfrm>
            <a:off x="575736" y="6228089"/>
            <a:ext cx="10919660" cy="261610"/>
          </a:xfrm>
          <a:prstGeom prst="rect">
            <a:avLst/>
          </a:prstGeom>
        </p:spPr>
        <p:txBody>
          <a:bodyPr wrap="square">
            <a:spAutoFit/>
          </a:bodyPr>
          <a:lstStyle/>
          <a:p>
            <a:r>
              <a:rPr lang="en-GB" sz="1100">
                <a:solidFill>
                  <a:srgbClr val="303B41"/>
                </a:solidFill>
              </a:rPr>
              <a:t>Benzie, M., and A. John (2015). Reducing vulnerability to food price shocks in a changing climate. SEI Discussion Brief.</a:t>
            </a:r>
            <a:endParaRPr lang="en-GB" sz="1100"/>
          </a:p>
        </p:txBody>
      </p:sp>
    </p:spTree>
    <p:extLst>
      <p:ext uri="{BB962C8B-B14F-4D97-AF65-F5344CB8AC3E}">
        <p14:creationId xmlns:p14="http://schemas.microsoft.com/office/powerpoint/2010/main" val="168775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63C620-6BF2-C846-AF39-3A044D7840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81818"/>
            <a:ext cx="7859781" cy="5894363"/>
          </a:xfrm>
          <a:prstGeom prst="rect">
            <a:avLst/>
          </a:prstGeom>
        </p:spPr>
      </p:pic>
      <p:sp>
        <p:nvSpPr>
          <p:cNvPr id="3" name="Content Placeholder 3">
            <a:extLst>
              <a:ext uri="{FF2B5EF4-FFF2-40B4-BE49-F238E27FC236}">
                <a16:creationId xmlns:a16="http://schemas.microsoft.com/office/drawing/2014/main" id="{0E132FF0-8E90-2947-A5A2-A0F899E67CD1}"/>
              </a:ext>
            </a:extLst>
          </p:cNvPr>
          <p:cNvSpPr txBox="1">
            <a:spLocks/>
          </p:cNvSpPr>
          <p:nvPr/>
        </p:nvSpPr>
        <p:spPr>
          <a:xfrm>
            <a:off x="7624689" y="481818"/>
            <a:ext cx="4287516" cy="2040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SE" sz="1300"/>
              <a:t>Senegal experienced this firsthand 2007</a:t>
            </a:r>
            <a:r>
              <a:rPr lang="en-US" sz="1300"/>
              <a:t>-</a:t>
            </a:r>
            <a:r>
              <a:rPr lang="en-SE" sz="1300"/>
              <a:t>2008 when India, a major rice exporter, banned rice exports</a:t>
            </a:r>
          </a:p>
          <a:p>
            <a:pPr lvl="0"/>
            <a:r>
              <a:rPr lang="en-SE" sz="1300"/>
              <a:t>This led to panic buying by major rice importers (e.g. the Philippines) and further rice export restrictions by other major rice exporters (e.g. Vietnam) in order to stabilize their own domestic rice prices</a:t>
            </a:r>
          </a:p>
          <a:p>
            <a:pPr lvl="0"/>
            <a:r>
              <a:rPr lang="en-US" sz="1300"/>
              <a:t>T</a:t>
            </a:r>
            <a:r>
              <a:rPr lang="en-SE" sz="1300"/>
              <a:t>rade-dependent countries such as Senegal saw their own domestic prices skyrocket, leading to social instability and protests</a:t>
            </a:r>
          </a:p>
          <a:p>
            <a:pPr lvl="0"/>
            <a:endParaRPr lang="en-SE" sz="1300"/>
          </a:p>
          <a:p>
            <a:pPr marL="0" lvl="0" indent="0">
              <a:buNone/>
            </a:pPr>
            <a:endParaRPr lang="en-SE" sz="1300"/>
          </a:p>
          <a:p>
            <a:pPr lvl="0"/>
            <a:endParaRPr lang="en-SE" sz="1600"/>
          </a:p>
          <a:p>
            <a:pPr>
              <a:lnSpc>
                <a:spcPct val="100000"/>
              </a:lnSpc>
              <a:spcBef>
                <a:spcPts val="0"/>
              </a:spcBef>
              <a:defRPr/>
            </a:pPr>
            <a:endParaRPr lang="en-GB" sz="1600"/>
          </a:p>
          <a:p>
            <a:pPr marL="285750" indent="-285750">
              <a:lnSpc>
                <a:spcPct val="100000"/>
              </a:lnSpc>
              <a:spcBef>
                <a:spcPts val="0"/>
              </a:spcBef>
              <a:defRPr/>
            </a:pPr>
            <a:endParaRPr lang="en-GB" sz="1200"/>
          </a:p>
        </p:txBody>
      </p:sp>
      <p:sp>
        <p:nvSpPr>
          <p:cNvPr id="2" name="TextBox 1">
            <a:extLst>
              <a:ext uri="{FF2B5EF4-FFF2-40B4-BE49-F238E27FC236}">
                <a16:creationId xmlns:a16="http://schemas.microsoft.com/office/drawing/2014/main" id="{9CCAB181-20D0-914C-89F2-0A3037B9714F}"/>
              </a:ext>
            </a:extLst>
          </p:cNvPr>
          <p:cNvSpPr txBox="1"/>
          <p:nvPr/>
        </p:nvSpPr>
        <p:spPr>
          <a:xfrm>
            <a:off x="7859781" y="2645327"/>
            <a:ext cx="4052424" cy="3539430"/>
          </a:xfrm>
          <a:prstGeom prst="rect">
            <a:avLst/>
          </a:prstGeom>
          <a:noFill/>
          <a:ln w="3810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a:solidFill>
                  <a:schemeClr val="tx1"/>
                </a:solidFill>
              </a:rPr>
              <a:t>What could be the effect in Senegal if climate change causes countries in Asia to stop producing as much rice?</a:t>
            </a:r>
            <a:endParaRPr lang="en-SE" sz="1600">
              <a:solidFill>
                <a:schemeClr val="tx1"/>
              </a:solidFill>
            </a:endParaRPr>
          </a:p>
          <a:p>
            <a:pPr algn="ctr"/>
            <a:r>
              <a:rPr lang="en-US" sz="1600">
                <a:solidFill>
                  <a:schemeClr val="tx1"/>
                </a:solidFill>
              </a:rPr>
              <a:t>And moreover, </a:t>
            </a:r>
            <a:r>
              <a:rPr lang="en-GB" sz="1600">
                <a:solidFill>
                  <a:schemeClr val="tx1"/>
                </a:solidFill>
              </a:rPr>
              <a:t>what happens if those </a:t>
            </a:r>
            <a:r>
              <a:rPr lang="en-US" sz="1600">
                <a:solidFill>
                  <a:schemeClr val="tx1"/>
                </a:solidFill>
              </a:rPr>
              <a:t>countries </a:t>
            </a:r>
            <a:r>
              <a:rPr lang="en-GB" sz="1600">
                <a:solidFill>
                  <a:schemeClr val="tx1"/>
                </a:solidFill>
              </a:rPr>
              <a:t>stop</a:t>
            </a:r>
            <a:r>
              <a:rPr lang="en-US" sz="1600">
                <a:solidFill>
                  <a:schemeClr val="tx1"/>
                </a:solidFill>
              </a:rPr>
              <a:t> their</a:t>
            </a:r>
            <a:r>
              <a:rPr lang="en-GB" sz="1600">
                <a:solidFill>
                  <a:schemeClr val="tx1"/>
                </a:solidFill>
              </a:rPr>
              <a:t> international exports altogether in order to feed </a:t>
            </a:r>
            <a:r>
              <a:rPr lang="en-US" sz="1600">
                <a:solidFill>
                  <a:schemeClr val="tx1"/>
                </a:solidFill>
              </a:rPr>
              <a:t>their</a:t>
            </a:r>
            <a:r>
              <a:rPr lang="en-GB" sz="1600">
                <a:solidFill>
                  <a:schemeClr val="tx1"/>
                </a:solidFill>
              </a:rPr>
              <a:t> own population</a:t>
            </a:r>
            <a:r>
              <a:rPr lang="en-US" sz="1600">
                <a:solidFill>
                  <a:schemeClr val="tx1"/>
                </a:solidFill>
              </a:rPr>
              <a:t>s</a:t>
            </a:r>
            <a:r>
              <a:rPr lang="en-GB" sz="1600">
                <a:solidFill>
                  <a:schemeClr val="tx1"/>
                </a:solidFill>
              </a:rPr>
              <a:t>? </a:t>
            </a:r>
          </a:p>
          <a:p>
            <a:pPr algn="ctr"/>
            <a:endParaRPr lang="en-SE" sz="1600">
              <a:solidFill>
                <a:schemeClr val="tx1"/>
              </a:solidFill>
            </a:endParaRPr>
          </a:p>
          <a:p>
            <a:pPr algn="ctr"/>
            <a:r>
              <a:rPr lang="en-US" sz="1600">
                <a:solidFill>
                  <a:schemeClr val="tx1"/>
                </a:solidFill>
              </a:rPr>
              <a:t>Despite potentially facing a significant transboundary climate risk, there is very</a:t>
            </a:r>
            <a:r>
              <a:rPr lang="en-SE" sz="1600">
                <a:solidFill>
                  <a:schemeClr val="tx1"/>
                </a:solidFill>
              </a:rPr>
              <a:t> little that Senegal – a country that ultimately depends on the success of adaptation</a:t>
            </a:r>
            <a:r>
              <a:rPr lang="en-US" sz="1600">
                <a:solidFill>
                  <a:schemeClr val="tx1"/>
                </a:solidFill>
              </a:rPr>
              <a:t> measures taken thousands of miles away in Asia</a:t>
            </a:r>
            <a:r>
              <a:rPr lang="en-SE" sz="1600">
                <a:solidFill>
                  <a:schemeClr val="tx1"/>
                </a:solidFill>
              </a:rPr>
              <a:t> – can </a:t>
            </a:r>
            <a:r>
              <a:rPr lang="en-US" sz="1600">
                <a:solidFill>
                  <a:schemeClr val="tx1"/>
                </a:solidFill>
              </a:rPr>
              <a:t>currently </a:t>
            </a:r>
            <a:r>
              <a:rPr lang="en-SE" sz="1600">
                <a:solidFill>
                  <a:schemeClr val="tx1"/>
                </a:solidFill>
              </a:rPr>
              <a:t>do about it. </a:t>
            </a:r>
          </a:p>
        </p:txBody>
      </p:sp>
    </p:spTree>
    <p:extLst>
      <p:ext uri="{BB962C8B-B14F-4D97-AF65-F5344CB8AC3E}">
        <p14:creationId xmlns:p14="http://schemas.microsoft.com/office/powerpoint/2010/main" val="39178409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0E132FF0-8E90-2947-A5A2-A0F899E67CD1}"/>
              </a:ext>
            </a:extLst>
          </p:cNvPr>
          <p:cNvSpPr txBox="1">
            <a:spLocks/>
          </p:cNvSpPr>
          <p:nvPr/>
        </p:nvSpPr>
        <p:spPr>
          <a:xfrm>
            <a:off x="157656" y="4375052"/>
            <a:ext cx="11902966" cy="22508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SE" sz="1300"/>
              <a:t>Intensifying domestic rice production </a:t>
            </a:r>
            <a:r>
              <a:rPr lang="en-US" sz="1300"/>
              <a:t>In Senegal could</a:t>
            </a:r>
            <a:r>
              <a:rPr lang="en-SE" sz="1300"/>
              <a:t> help – by reducing dependence on imports and thus exposure to international price fluctuations</a:t>
            </a:r>
          </a:p>
          <a:p>
            <a:pPr lvl="0"/>
            <a:r>
              <a:rPr lang="en-SE" sz="1300"/>
              <a:t>However, </a:t>
            </a:r>
            <a:r>
              <a:rPr lang="en-US" sz="1300"/>
              <a:t>the government’s strategy</a:t>
            </a:r>
            <a:r>
              <a:rPr lang="en-SE" sz="1300"/>
              <a:t> to produce 100% of Senegal’s rice domestically increases exposure to direct climate impacts, reduces the diversity of Senegal’s agriculture and concentrates risks in one crop</a:t>
            </a:r>
          </a:p>
          <a:p>
            <a:pPr lvl="0"/>
            <a:r>
              <a:rPr lang="en-US" sz="1300"/>
              <a:t>It</a:t>
            </a:r>
            <a:r>
              <a:rPr lang="en-SE" sz="1300"/>
              <a:t> also means that other crops will be displaced </a:t>
            </a:r>
            <a:r>
              <a:rPr lang="en-US" sz="1300"/>
              <a:t>which could be</a:t>
            </a:r>
            <a:r>
              <a:rPr lang="en-SE" sz="1300"/>
              <a:t> a source of </a:t>
            </a:r>
            <a:r>
              <a:rPr lang="en-US" sz="1300"/>
              <a:t>nutrition</a:t>
            </a:r>
            <a:r>
              <a:rPr lang="en-SE" sz="1300"/>
              <a:t> or cash for food-insecure households, especially during rice price shocks</a:t>
            </a:r>
          </a:p>
          <a:p>
            <a:pPr lvl="0"/>
            <a:r>
              <a:rPr lang="en-US" sz="1300"/>
              <a:t>Rice production is also a key source of income for many poor communities in India, Thailand and Vietnam and makes up significant portions of GDP in these countries</a:t>
            </a:r>
            <a:endParaRPr lang="en-SE" sz="1300"/>
          </a:p>
          <a:p>
            <a:pPr lvl="0"/>
            <a:r>
              <a:rPr lang="en-US" sz="1300"/>
              <a:t>Reducing levels of rice imports is one of the only steps Senegal can currently take to manage this transboundary risk… and yet:</a:t>
            </a:r>
          </a:p>
          <a:p>
            <a:pPr marL="0" lvl="0" indent="0">
              <a:spcBef>
                <a:spcPts val="400"/>
              </a:spcBef>
              <a:buNone/>
            </a:pPr>
            <a:endParaRPr lang="en-US" sz="1300"/>
          </a:p>
          <a:p>
            <a:pPr marL="0" lvl="0" indent="0" algn="ctr">
              <a:buNone/>
            </a:pPr>
            <a:r>
              <a:rPr lang="en-US" sz="1400" b="1">
                <a:solidFill>
                  <a:schemeClr val="bg2">
                    <a:lumMod val="50000"/>
                  </a:schemeClr>
                </a:solidFill>
              </a:rPr>
              <a:t>A</a:t>
            </a:r>
            <a:r>
              <a:rPr lang="en-SE" sz="1400" b="1" err="1">
                <a:solidFill>
                  <a:schemeClr val="bg2">
                    <a:lumMod val="50000"/>
                  </a:schemeClr>
                </a:solidFill>
              </a:rPr>
              <a:t>daptation</a:t>
            </a:r>
            <a:r>
              <a:rPr lang="en-SE" sz="1400" b="1">
                <a:solidFill>
                  <a:schemeClr val="bg2">
                    <a:lumMod val="50000"/>
                  </a:schemeClr>
                </a:solidFill>
              </a:rPr>
              <a:t> investment in Southeast Asia has the potential to pay double-dividends and increase the resilience of groups living continents apart </a:t>
            </a:r>
          </a:p>
          <a:p>
            <a:pPr marL="285750" indent="-285750">
              <a:lnSpc>
                <a:spcPct val="100000"/>
              </a:lnSpc>
              <a:spcBef>
                <a:spcPts val="0"/>
              </a:spcBef>
              <a:defRPr/>
            </a:pPr>
            <a:endParaRPr lang="en-GB" sz="1300"/>
          </a:p>
        </p:txBody>
      </p:sp>
      <p:pic>
        <p:nvPicPr>
          <p:cNvPr id="4" name="Picture 3">
            <a:extLst>
              <a:ext uri="{FF2B5EF4-FFF2-40B4-BE49-F238E27FC236}">
                <a16:creationId xmlns:a16="http://schemas.microsoft.com/office/drawing/2014/main" id="{AE14CAA8-66D5-7941-AF3D-873452915829}"/>
              </a:ext>
            </a:extLst>
          </p:cNvPr>
          <p:cNvPicPr>
            <a:picLocks noChangeAspect="1"/>
          </p:cNvPicPr>
          <p:nvPr/>
        </p:nvPicPr>
        <p:blipFill rotWithShape="1">
          <a:blip r:embed="rId3"/>
          <a:srcRect t="3864" r="-2" b="5958"/>
          <a:stretch/>
        </p:blipFill>
        <p:spPr>
          <a:xfrm>
            <a:off x="5622431" y="365757"/>
            <a:ext cx="2737527" cy="3698285"/>
          </a:xfrm>
          <a:prstGeom prst="rect">
            <a:avLst/>
          </a:prstGeom>
        </p:spPr>
      </p:pic>
      <p:pic>
        <p:nvPicPr>
          <p:cNvPr id="5" name="Picture 4">
            <a:extLst>
              <a:ext uri="{FF2B5EF4-FFF2-40B4-BE49-F238E27FC236}">
                <a16:creationId xmlns:a16="http://schemas.microsoft.com/office/drawing/2014/main" id="{2961DB6F-57EA-AD42-A84B-A30CFD935AF3}"/>
              </a:ext>
            </a:extLst>
          </p:cNvPr>
          <p:cNvPicPr>
            <a:picLocks noChangeAspect="1"/>
          </p:cNvPicPr>
          <p:nvPr/>
        </p:nvPicPr>
        <p:blipFill rotWithShape="1">
          <a:blip r:embed="rId4"/>
          <a:srcRect l="3720" r="39506"/>
          <a:stretch/>
        </p:blipFill>
        <p:spPr>
          <a:xfrm>
            <a:off x="8359958" y="365758"/>
            <a:ext cx="3149510" cy="3698284"/>
          </a:xfrm>
          <a:prstGeom prst="rect">
            <a:avLst/>
          </a:prstGeom>
        </p:spPr>
      </p:pic>
      <p:sp>
        <p:nvSpPr>
          <p:cNvPr id="6" name="Rectangle 5">
            <a:extLst>
              <a:ext uri="{FF2B5EF4-FFF2-40B4-BE49-F238E27FC236}">
                <a16:creationId xmlns:a16="http://schemas.microsoft.com/office/drawing/2014/main" id="{498C24E8-FC2C-B94A-8FA7-1CF509570D85}"/>
              </a:ext>
            </a:extLst>
          </p:cNvPr>
          <p:cNvSpPr/>
          <p:nvPr/>
        </p:nvSpPr>
        <p:spPr>
          <a:xfrm>
            <a:off x="3327426" y="3602377"/>
            <a:ext cx="2295005" cy="461665"/>
          </a:xfrm>
          <a:prstGeom prst="rect">
            <a:avLst/>
          </a:prstGeom>
        </p:spPr>
        <p:txBody>
          <a:bodyPr wrap="square">
            <a:spAutoFit/>
          </a:bodyPr>
          <a:lstStyle/>
          <a:p>
            <a:pPr algn="r">
              <a:defRPr/>
            </a:pPr>
            <a:r>
              <a:rPr lang="en-GB" sz="1200"/>
              <a:t>Photo credits: Flickr/Chris Ford; Flickr/</a:t>
            </a:r>
            <a:r>
              <a:rPr lang="en-GB" sz="1200" err="1"/>
              <a:t>Rikolto</a:t>
            </a:r>
            <a:r>
              <a:rPr lang="en-GB" sz="1200"/>
              <a:t> (</a:t>
            </a:r>
            <a:r>
              <a:rPr lang="en-GB" sz="1200" err="1"/>
              <a:t>Vredeseilanden</a:t>
            </a:r>
            <a:r>
              <a:rPr lang="en-GB" sz="1200"/>
              <a:t>)</a:t>
            </a:r>
          </a:p>
        </p:txBody>
      </p:sp>
    </p:spTree>
    <p:extLst>
      <p:ext uri="{BB962C8B-B14F-4D97-AF65-F5344CB8AC3E}">
        <p14:creationId xmlns:p14="http://schemas.microsoft.com/office/powerpoint/2010/main" val="880886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3446C-7952-45D4-A962-4ED1DAACA745}"/>
              </a:ext>
            </a:extLst>
          </p:cNvPr>
          <p:cNvSpPr>
            <a:spLocks noGrp="1"/>
          </p:cNvSpPr>
          <p:nvPr>
            <p:ph type="title"/>
          </p:nvPr>
        </p:nvSpPr>
        <p:spPr/>
        <p:txBody>
          <a:bodyPr vert="horz" lIns="91440" tIns="45720" rIns="91440" bIns="45720" rtlCol="0" anchor="ctr">
            <a:normAutofit/>
          </a:bodyPr>
          <a:lstStyle/>
          <a:p>
            <a:pPr algn="ctr"/>
            <a:r>
              <a:rPr lang="en-US">
                <a:latin typeface="+mj-lt"/>
                <a:ea typeface="+mj-ea"/>
                <a:cs typeface="+mj-cs"/>
              </a:rPr>
              <a:t>Adaptation is a global challenge</a:t>
            </a:r>
          </a:p>
        </p:txBody>
      </p:sp>
      <p:sp>
        <p:nvSpPr>
          <p:cNvPr id="2" name="Text Placeholder 1">
            <a:extLst>
              <a:ext uri="{FF2B5EF4-FFF2-40B4-BE49-F238E27FC236}">
                <a16:creationId xmlns:a16="http://schemas.microsoft.com/office/drawing/2014/main" id="{A554F621-BBF1-4682-A164-0F319B82F440}"/>
              </a:ext>
            </a:extLst>
          </p:cNvPr>
          <p:cNvSpPr>
            <a:spLocks noGrp="1"/>
          </p:cNvSpPr>
          <p:nvPr>
            <p:ph type="body" sz="quarter" idx="11"/>
          </p:nvPr>
        </p:nvSpPr>
        <p:spPr>
          <a:xfrm>
            <a:off x="1955800" y="6146800"/>
            <a:ext cx="8083550" cy="342900"/>
          </a:xfrm>
        </p:spPr>
        <p:txBody>
          <a:bodyPr>
            <a:normAutofit/>
          </a:bodyPr>
          <a:lstStyle/>
          <a:p>
            <a:pPr algn="ctr"/>
            <a:r>
              <a:rPr lang="en-GB" sz="1400" b="1"/>
              <a:t>Therefore we should be doing more to ASSESS these risks and COOPERATE in managing them</a:t>
            </a:r>
          </a:p>
        </p:txBody>
      </p:sp>
      <p:graphicFrame>
        <p:nvGraphicFramePr>
          <p:cNvPr id="6" name="Text Placeholder 3">
            <a:extLst>
              <a:ext uri="{FF2B5EF4-FFF2-40B4-BE49-F238E27FC236}">
                <a16:creationId xmlns:a16="http://schemas.microsoft.com/office/drawing/2014/main" id="{00735F1D-FB3F-42BF-AA57-51D808164F05}"/>
              </a:ext>
            </a:extLst>
          </p:cNvPr>
          <p:cNvGraphicFramePr/>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622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2DD8-CFB7-4FF7-9C15-CB0C50DF4156}"/>
              </a:ext>
            </a:extLst>
          </p:cNvPr>
          <p:cNvSpPr>
            <a:spLocks noGrp="1"/>
          </p:cNvSpPr>
          <p:nvPr>
            <p:ph type="title"/>
          </p:nvPr>
        </p:nvSpPr>
        <p:spPr>
          <a:xfrm>
            <a:off x="575737" y="368301"/>
            <a:ext cx="10244664" cy="711200"/>
          </a:xfrm>
        </p:spPr>
        <p:txBody>
          <a:bodyPr>
            <a:noAutofit/>
          </a:bodyPr>
          <a:lstStyle/>
          <a:p>
            <a:r>
              <a:rPr lang="en-US" sz="3200"/>
              <a:t>Transboundary climate risk in bilateral trade relationships: the case of Brazilian soy to Sweden</a:t>
            </a:r>
            <a:endParaRPr lang="en-SE" sz="3200"/>
          </a:p>
        </p:txBody>
      </p:sp>
      <p:sp>
        <p:nvSpPr>
          <p:cNvPr id="5" name="Content Placeholder 4">
            <a:extLst>
              <a:ext uri="{FF2B5EF4-FFF2-40B4-BE49-F238E27FC236}">
                <a16:creationId xmlns:a16="http://schemas.microsoft.com/office/drawing/2014/main" id="{2BC6D0F6-3629-4E7B-80CC-590CAF4FFFD2}"/>
              </a:ext>
            </a:extLst>
          </p:cNvPr>
          <p:cNvSpPr>
            <a:spLocks noGrp="1"/>
          </p:cNvSpPr>
          <p:nvPr>
            <p:ph sz="quarter" idx="13"/>
          </p:nvPr>
        </p:nvSpPr>
        <p:spPr/>
        <p:txBody>
          <a:bodyPr>
            <a:normAutofit/>
          </a:bodyPr>
          <a:lstStyle/>
          <a:p>
            <a:r>
              <a:rPr lang="en-US" sz="1700"/>
              <a:t>As a small, trade-open economy, Swedish supply chains are vulnerable to climate risks in the goods they import and in the places they invest abroad. </a:t>
            </a:r>
          </a:p>
          <a:p>
            <a:r>
              <a:rPr lang="en-US" sz="1700"/>
              <a:t>The figure on the right illustrates Sweden’s exposure to transboundary climate risks according to the transnational climate impact index, showing a high exposure to transboundary effects via the </a:t>
            </a:r>
            <a:r>
              <a:rPr lang="en-US" sz="1700" i="1"/>
              <a:t>trade</a:t>
            </a:r>
            <a:r>
              <a:rPr lang="en-US" sz="1700"/>
              <a:t> and </a:t>
            </a:r>
            <a:r>
              <a:rPr lang="en-US" sz="1700" i="1"/>
              <a:t>people</a:t>
            </a:r>
            <a:r>
              <a:rPr lang="en-US" sz="1700"/>
              <a:t> pathways.</a:t>
            </a:r>
          </a:p>
          <a:p>
            <a:endParaRPr lang="en-US" sz="1700"/>
          </a:p>
          <a:p>
            <a:endParaRPr lang="en-US" sz="1700"/>
          </a:p>
          <a:p>
            <a:endParaRPr lang="en-US"/>
          </a:p>
          <a:p>
            <a:endParaRPr lang="en-SE"/>
          </a:p>
        </p:txBody>
      </p:sp>
      <p:pic>
        <p:nvPicPr>
          <p:cNvPr id="7" name="Content Placeholder 9" descr="A close up of a logo&#10;&#10;Description automatically generated">
            <a:extLst>
              <a:ext uri="{FF2B5EF4-FFF2-40B4-BE49-F238E27FC236}">
                <a16:creationId xmlns:a16="http://schemas.microsoft.com/office/drawing/2014/main" id="{274A2A79-A3BF-407C-9925-00DFDBC02692}"/>
              </a:ext>
            </a:extLst>
          </p:cNvPr>
          <p:cNvPicPr>
            <a:picLocks noChangeAspect="1"/>
          </p:cNvPicPr>
          <p:nvPr/>
        </p:nvPicPr>
        <p:blipFill rotWithShape="1">
          <a:blip r:embed="rId2">
            <a:clrChange>
              <a:clrFrom>
                <a:srgbClr val="FFFFFF"/>
              </a:clrFrom>
              <a:clrTo>
                <a:srgbClr val="FFFFFF">
                  <a:alpha val="0"/>
                </a:srgbClr>
              </a:clrTo>
            </a:clrChange>
          </a:blip>
          <a:srcRect l="4112" t="3110" r="16177" b="4741"/>
          <a:stretch/>
        </p:blipFill>
        <p:spPr>
          <a:xfrm>
            <a:off x="6685280" y="1917700"/>
            <a:ext cx="4827606" cy="4184734"/>
          </a:xfrm>
          <a:prstGeom prst="rect">
            <a:avLst/>
          </a:prstGeom>
        </p:spPr>
      </p:pic>
      <p:cxnSp>
        <p:nvCxnSpPr>
          <p:cNvPr id="8" name="Straight Connector 7">
            <a:extLst>
              <a:ext uri="{FF2B5EF4-FFF2-40B4-BE49-F238E27FC236}">
                <a16:creationId xmlns:a16="http://schemas.microsoft.com/office/drawing/2014/main" id="{C6AA6A6C-5554-45D8-88CE-E4456EA1CD9A}"/>
              </a:ext>
            </a:extLst>
          </p:cNvPr>
          <p:cNvCxnSpPr>
            <a:cxnSpLocks/>
          </p:cNvCxnSpPr>
          <p:nvPr/>
        </p:nvCxnSpPr>
        <p:spPr>
          <a:xfrm>
            <a:off x="0" y="6387560"/>
            <a:ext cx="254832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8F60135-5E13-4FBD-8678-9E1E016E77CB}"/>
              </a:ext>
            </a:extLst>
          </p:cNvPr>
          <p:cNvSpPr txBox="1"/>
          <p:nvPr/>
        </p:nvSpPr>
        <p:spPr>
          <a:xfrm>
            <a:off x="133263" y="6387559"/>
            <a:ext cx="2415065" cy="261610"/>
          </a:xfrm>
          <a:prstGeom prst="rect">
            <a:avLst/>
          </a:prstGeom>
          <a:noFill/>
        </p:spPr>
        <p:txBody>
          <a:bodyPr wrap="square" rtlCol="0">
            <a:spAutoFit/>
          </a:bodyPr>
          <a:lstStyle/>
          <a:p>
            <a:r>
              <a:rPr lang="en-GB" sz="1100" i="1"/>
              <a:t>Source: </a:t>
            </a:r>
            <a:r>
              <a:rPr lang="en-US" sz="1100" i="1"/>
              <a:t>Lager and Benzie, Forthcoming</a:t>
            </a:r>
            <a:endParaRPr lang="en-GB" sz="1100" i="1"/>
          </a:p>
        </p:txBody>
      </p:sp>
      <p:sp>
        <p:nvSpPr>
          <p:cNvPr id="11" name="TextBox 10">
            <a:extLst>
              <a:ext uri="{FF2B5EF4-FFF2-40B4-BE49-F238E27FC236}">
                <a16:creationId xmlns:a16="http://schemas.microsoft.com/office/drawing/2014/main" id="{5CD37962-D547-4EDF-BFA7-47FEE4F740E2}"/>
              </a:ext>
            </a:extLst>
          </p:cNvPr>
          <p:cNvSpPr txBox="1"/>
          <p:nvPr/>
        </p:nvSpPr>
        <p:spPr>
          <a:xfrm>
            <a:off x="7621183" y="6172115"/>
            <a:ext cx="3392257" cy="261610"/>
          </a:xfrm>
          <a:prstGeom prst="rect">
            <a:avLst/>
          </a:prstGeom>
          <a:noFill/>
        </p:spPr>
        <p:txBody>
          <a:bodyPr wrap="square" rtlCol="0">
            <a:spAutoFit/>
          </a:bodyPr>
          <a:lstStyle/>
          <a:p>
            <a:r>
              <a:rPr lang="en-GB" sz="1100" i="1"/>
              <a:t>Source: </a:t>
            </a:r>
            <a:r>
              <a:rPr lang="en-GB" sz="1100" i="1">
                <a:hlinkClick r:id="rId3"/>
              </a:rPr>
              <a:t>Benzie and Bessonova 2018</a:t>
            </a:r>
            <a:r>
              <a:rPr lang="en-GB" sz="1100" i="1"/>
              <a:t>.</a:t>
            </a:r>
          </a:p>
        </p:txBody>
      </p:sp>
    </p:spTree>
    <p:extLst>
      <p:ext uri="{BB962C8B-B14F-4D97-AF65-F5344CB8AC3E}">
        <p14:creationId xmlns:p14="http://schemas.microsoft.com/office/powerpoint/2010/main" val="284143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2F74C-E01B-4DE4-8960-912E7BD33F35}"/>
              </a:ext>
            </a:extLst>
          </p:cNvPr>
          <p:cNvPicPr>
            <a:picLocks noChangeAspect="1"/>
          </p:cNvPicPr>
          <p:nvPr/>
        </p:nvPicPr>
        <p:blipFill rotWithShape="1">
          <a:blip r:embed="rId3"/>
          <a:srcRect l="3597"/>
          <a:stretch/>
        </p:blipFill>
        <p:spPr>
          <a:xfrm>
            <a:off x="3800950" y="471695"/>
            <a:ext cx="6277266" cy="5914610"/>
          </a:xfrm>
          <a:prstGeom prst="rect">
            <a:avLst/>
          </a:prstGeom>
          <a:ln>
            <a:solidFill>
              <a:srgbClr val="3D6894"/>
            </a:solidFill>
          </a:ln>
        </p:spPr>
      </p:pic>
      <p:sp>
        <p:nvSpPr>
          <p:cNvPr id="9" name="Freeform: Shape 8">
            <a:extLst>
              <a:ext uri="{FF2B5EF4-FFF2-40B4-BE49-F238E27FC236}">
                <a16:creationId xmlns:a16="http://schemas.microsoft.com/office/drawing/2014/main" id="{B045D963-693B-4A3E-8D3F-43D7A1670B43}"/>
              </a:ext>
            </a:extLst>
          </p:cNvPr>
          <p:cNvSpPr/>
          <p:nvPr/>
        </p:nvSpPr>
        <p:spPr>
          <a:xfrm>
            <a:off x="5791853" y="1515109"/>
            <a:ext cx="2135227" cy="2545766"/>
          </a:xfrm>
          <a:custGeom>
            <a:avLst/>
            <a:gdLst>
              <a:gd name="connsiteX0" fmla="*/ 117372 w 2418783"/>
              <a:gd name="connsiteY0" fmla="*/ 2456249 h 2456249"/>
              <a:gd name="connsiteX1" fmla="*/ 96824 w 2418783"/>
              <a:gd name="connsiteY1" fmla="*/ 1213076 h 2456249"/>
              <a:gd name="connsiteX2" fmla="*/ 1170473 w 2418783"/>
              <a:gd name="connsiteY2" fmla="*/ 180523 h 2456249"/>
              <a:gd name="connsiteX3" fmla="*/ 2418783 w 2418783"/>
              <a:gd name="connsiteY3" fmla="*/ 725 h 2456249"/>
              <a:gd name="connsiteX4" fmla="*/ 2418783 w 2418783"/>
              <a:gd name="connsiteY4" fmla="*/ 725 h 2456249"/>
              <a:gd name="connsiteX0" fmla="*/ 46666 w 2348077"/>
              <a:gd name="connsiteY0" fmla="*/ 2458971 h 2458971"/>
              <a:gd name="connsiteX1" fmla="*/ 185368 w 2348077"/>
              <a:gd name="connsiteY1" fmla="*/ 1344225 h 2458971"/>
              <a:gd name="connsiteX2" fmla="*/ 1099767 w 2348077"/>
              <a:gd name="connsiteY2" fmla="*/ 183245 h 2458971"/>
              <a:gd name="connsiteX3" fmla="*/ 2348077 w 2348077"/>
              <a:gd name="connsiteY3" fmla="*/ 3447 h 2458971"/>
              <a:gd name="connsiteX4" fmla="*/ 2348077 w 2348077"/>
              <a:gd name="connsiteY4" fmla="*/ 3447 h 2458971"/>
              <a:gd name="connsiteX0" fmla="*/ 70073 w 2289291"/>
              <a:gd name="connsiteY0" fmla="*/ 2510341 h 2510341"/>
              <a:gd name="connsiteX1" fmla="*/ 126582 w 2289291"/>
              <a:gd name="connsiteY1" fmla="*/ 1344225 h 2510341"/>
              <a:gd name="connsiteX2" fmla="*/ 1040981 w 2289291"/>
              <a:gd name="connsiteY2" fmla="*/ 183245 h 2510341"/>
              <a:gd name="connsiteX3" fmla="*/ 2289291 w 2289291"/>
              <a:gd name="connsiteY3" fmla="*/ 3447 h 2510341"/>
              <a:gd name="connsiteX4" fmla="*/ 2289291 w 2289291"/>
              <a:gd name="connsiteY4" fmla="*/ 3447 h 2510341"/>
              <a:gd name="connsiteX0" fmla="*/ 114782 w 2334000"/>
              <a:gd name="connsiteY0" fmla="*/ 2506954 h 2506954"/>
              <a:gd name="connsiteX1" fmla="*/ 89098 w 2334000"/>
              <a:gd name="connsiteY1" fmla="*/ 1130217 h 2506954"/>
              <a:gd name="connsiteX2" fmla="*/ 1085690 w 2334000"/>
              <a:gd name="connsiteY2" fmla="*/ 179858 h 2506954"/>
              <a:gd name="connsiteX3" fmla="*/ 2334000 w 2334000"/>
              <a:gd name="connsiteY3" fmla="*/ 60 h 2506954"/>
              <a:gd name="connsiteX4" fmla="*/ 2334000 w 2334000"/>
              <a:gd name="connsiteY4" fmla="*/ 60 h 2506954"/>
              <a:gd name="connsiteX0" fmla="*/ 56516 w 2275734"/>
              <a:gd name="connsiteY0" fmla="*/ 2506894 h 2506894"/>
              <a:gd name="connsiteX1" fmla="*/ 148984 w 2275734"/>
              <a:gd name="connsiteY1" fmla="*/ 863029 h 2506894"/>
              <a:gd name="connsiteX2" fmla="*/ 1027424 w 2275734"/>
              <a:gd name="connsiteY2" fmla="*/ 179798 h 2506894"/>
              <a:gd name="connsiteX3" fmla="*/ 2275734 w 2275734"/>
              <a:gd name="connsiteY3" fmla="*/ 0 h 2506894"/>
              <a:gd name="connsiteX4" fmla="*/ 2275734 w 2275734"/>
              <a:gd name="connsiteY4" fmla="*/ 0 h 2506894"/>
              <a:gd name="connsiteX0" fmla="*/ 101923 w 2321141"/>
              <a:gd name="connsiteY0" fmla="*/ 2506894 h 2506894"/>
              <a:gd name="connsiteX1" fmla="*/ 96786 w 2321141"/>
              <a:gd name="connsiteY1" fmla="*/ 1017141 h 2506894"/>
              <a:gd name="connsiteX2" fmla="*/ 1072831 w 2321141"/>
              <a:gd name="connsiteY2" fmla="*/ 179798 h 2506894"/>
              <a:gd name="connsiteX3" fmla="*/ 2321141 w 2321141"/>
              <a:gd name="connsiteY3" fmla="*/ 0 h 2506894"/>
              <a:gd name="connsiteX4" fmla="*/ 2321141 w 2321141"/>
              <a:gd name="connsiteY4" fmla="*/ 0 h 2506894"/>
              <a:gd name="connsiteX0" fmla="*/ 101567 w 2320785"/>
              <a:gd name="connsiteY0" fmla="*/ 2529382 h 2529382"/>
              <a:gd name="connsiteX1" fmla="*/ 96430 w 2320785"/>
              <a:gd name="connsiteY1" fmla="*/ 1039629 h 2529382"/>
              <a:gd name="connsiteX2" fmla="*/ 1067338 w 2320785"/>
              <a:gd name="connsiteY2" fmla="*/ 104682 h 2529382"/>
              <a:gd name="connsiteX3" fmla="*/ 2320785 w 2320785"/>
              <a:gd name="connsiteY3" fmla="*/ 22488 h 2529382"/>
              <a:gd name="connsiteX4" fmla="*/ 2320785 w 2320785"/>
              <a:gd name="connsiteY4" fmla="*/ 22488 h 2529382"/>
              <a:gd name="connsiteX0" fmla="*/ 100495 w 2319713"/>
              <a:gd name="connsiteY0" fmla="*/ 2601795 h 2601795"/>
              <a:gd name="connsiteX1" fmla="*/ 95358 w 2319713"/>
              <a:gd name="connsiteY1" fmla="*/ 1112042 h 2601795"/>
              <a:gd name="connsiteX2" fmla="*/ 1050855 w 2319713"/>
              <a:gd name="connsiteY2" fmla="*/ 69216 h 2601795"/>
              <a:gd name="connsiteX3" fmla="*/ 2319713 w 2319713"/>
              <a:gd name="connsiteY3" fmla="*/ 94901 h 2601795"/>
              <a:gd name="connsiteX4" fmla="*/ 2319713 w 2319713"/>
              <a:gd name="connsiteY4" fmla="*/ 94901 h 2601795"/>
              <a:gd name="connsiteX0" fmla="*/ 103325 w 2322543"/>
              <a:gd name="connsiteY0" fmla="*/ 2560755 h 2560755"/>
              <a:gd name="connsiteX1" fmla="*/ 98188 w 2322543"/>
              <a:gd name="connsiteY1" fmla="*/ 1071002 h 2560755"/>
              <a:gd name="connsiteX2" fmla="*/ 1094325 w 2322543"/>
              <a:gd name="connsiteY2" fmla="*/ 84056 h 2560755"/>
              <a:gd name="connsiteX3" fmla="*/ 2322543 w 2322543"/>
              <a:gd name="connsiteY3" fmla="*/ 53861 h 2560755"/>
              <a:gd name="connsiteX4" fmla="*/ 2322543 w 2322543"/>
              <a:gd name="connsiteY4" fmla="*/ 53861 h 2560755"/>
              <a:gd name="connsiteX0" fmla="*/ 103325 w 2322543"/>
              <a:gd name="connsiteY0" fmla="*/ 2667161 h 2667161"/>
              <a:gd name="connsiteX1" fmla="*/ 98188 w 2322543"/>
              <a:gd name="connsiteY1" fmla="*/ 1177408 h 2667161"/>
              <a:gd name="connsiteX2" fmla="*/ 1094325 w 2322543"/>
              <a:gd name="connsiteY2" fmla="*/ 190462 h 2667161"/>
              <a:gd name="connsiteX3" fmla="*/ 2322543 w 2322543"/>
              <a:gd name="connsiteY3" fmla="*/ 160267 h 2667161"/>
              <a:gd name="connsiteX4" fmla="*/ 2322543 w 2322543"/>
              <a:gd name="connsiteY4" fmla="*/ 160267 h 2667161"/>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23406 h 2523406"/>
              <a:gd name="connsiteX1" fmla="*/ 98188 w 2322543"/>
              <a:gd name="connsiteY1" fmla="*/ 1033653 h 2523406"/>
              <a:gd name="connsiteX2" fmla="*/ 1094325 w 2322543"/>
              <a:gd name="connsiteY2" fmla="*/ 46707 h 2523406"/>
              <a:gd name="connsiteX3" fmla="*/ 2322543 w 2322543"/>
              <a:gd name="connsiteY3" fmla="*/ 16512 h 2523406"/>
              <a:gd name="connsiteX4" fmla="*/ 2322543 w 2322543"/>
              <a:gd name="connsiteY4" fmla="*/ 16512 h 2523406"/>
              <a:gd name="connsiteX0" fmla="*/ 103325 w 2322543"/>
              <a:gd name="connsiteY0" fmla="*/ 2537694 h 2537694"/>
              <a:gd name="connsiteX1" fmla="*/ 98188 w 2322543"/>
              <a:gd name="connsiteY1" fmla="*/ 1047941 h 2537694"/>
              <a:gd name="connsiteX2" fmla="*/ 1094325 w 2322543"/>
              <a:gd name="connsiteY2" fmla="*/ 60995 h 2537694"/>
              <a:gd name="connsiteX3" fmla="*/ 2322543 w 2322543"/>
              <a:gd name="connsiteY3" fmla="*/ 30800 h 2537694"/>
              <a:gd name="connsiteX4" fmla="*/ 2322543 w 2322543"/>
              <a:gd name="connsiteY4" fmla="*/ 30800 h 2537694"/>
              <a:gd name="connsiteX0" fmla="*/ 103325 w 2322543"/>
              <a:gd name="connsiteY0" fmla="*/ 2554429 h 2554429"/>
              <a:gd name="connsiteX1" fmla="*/ 98188 w 2322543"/>
              <a:gd name="connsiteY1" fmla="*/ 1064676 h 2554429"/>
              <a:gd name="connsiteX2" fmla="*/ 1094325 w 2322543"/>
              <a:gd name="connsiteY2" fmla="*/ 77730 h 2554429"/>
              <a:gd name="connsiteX3" fmla="*/ 2322543 w 2322543"/>
              <a:gd name="connsiteY3" fmla="*/ 47535 h 2554429"/>
              <a:gd name="connsiteX4" fmla="*/ 2322543 w 2322543"/>
              <a:gd name="connsiteY4" fmla="*/ 47535 h 2554429"/>
              <a:gd name="connsiteX0" fmla="*/ 112292 w 2331510"/>
              <a:gd name="connsiteY0" fmla="*/ 2559699 h 2559699"/>
              <a:gd name="connsiteX1" fmla="*/ 92717 w 2331510"/>
              <a:gd name="connsiteY1" fmla="*/ 1055509 h 2559699"/>
              <a:gd name="connsiteX2" fmla="*/ 1103292 w 2331510"/>
              <a:gd name="connsiteY2" fmla="*/ 83000 h 2559699"/>
              <a:gd name="connsiteX3" fmla="*/ 2331510 w 2331510"/>
              <a:gd name="connsiteY3" fmla="*/ 52805 h 2559699"/>
              <a:gd name="connsiteX4" fmla="*/ 2331510 w 2331510"/>
              <a:gd name="connsiteY4" fmla="*/ 52805 h 2559699"/>
              <a:gd name="connsiteX0" fmla="*/ 108168 w 2327386"/>
              <a:gd name="connsiteY0" fmla="*/ 2559699 h 2559699"/>
              <a:gd name="connsiteX1" fmla="*/ 88593 w 2327386"/>
              <a:gd name="connsiteY1" fmla="*/ 1055509 h 2559699"/>
              <a:gd name="connsiteX2" fmla="*/ 1099168 w 2327386"/>
              <a:gd name="connsiteY2" fmla="*/ 83000 h 2559699"/>
              <a:gd name="connsiteX3" fmla="*/ 2327386 w 2327386"/>
              <a:gd name="connsiteY3" fmla="*/ 52805 h 2559699"/>
              <a:gd name="connsiteX4" fmla="*/ 2327386 w 2327386"/>
              <a:gd name="connsiteY4" fmla="*/ 52805 h 2559699"/>
              <a:gd name="connsiteX0" fmla="*/ 122667 w 2341885"/>
              <a:gd name="connsiteY0" fmla="*/ 2559699 h 2559699"/>
              <a:gd name="connsiteX1" fmla="*/ 103092 w 2341885"/>
              <a:gd name="connsiteY1" fmla="*/ 1055509 h 2559699"/>
              <a:gd name="connsiteX2" fmla="*/ 1113667 w 2341885"/>
              <a:gd name="connsiteY2" fmla="*/ 83000 h 2559699"/>
              <a:gd name="connsiteX3" fmla="*/ 2341885 w 2341885"/>
              <a:gd name="connsiteY3" fmla="*/ 52805 h 2559699"/>
              <a:gd name="connsiteX4" fmla="*/ 2341885 w 2341885"/>
              <a:gd name="connsiteY4" fmla="*/ 52805 h 2559699"/>
              <a:gd name="connsiteX0" fmla="*/ 122667 w 2341885"/>
              <a:gd name="connsiteY0" fmla="*/ 2563923 h 2563923"/>
              <a:gd name="connsiteX1" fmla="*/ 103092 w 2341885"/>
              <a:gd name="connsiteY1" fmla="*/ 1059733 h 2563923"/>
              <a:gd name="connsiteX2" fmla="*/ 1113667 w 2341885"/>
              <a:gd name="connsiteY2" fmla="*/ 87224 h 2563923"/>
              <a:gd name="connsiteX3" fmla="*/ 2341885 w 2341885"/>
              <a:gd name="connsiteY3" fmla="*/ 57029 h 2563923"/>
              <a:gd name="connsiteX4" fmla="*/ 2341885 w 2341885"/>
              <a:gd name="connsiteY4" fmla="*/ 57029 h 2563923"/>
              <a:gd name="connsiteX0" fmla="*/ 122667 w 2341885"/>
              <a:gd name="connsiteY0" fmla="*/ 2509756 h 2509756"/>
              <a:gd name="connsiteX1" fmla="*/ 103092 w 2341885"/>
              <a:gd name="connsiteY1" fmla="*/ 1005566 h 2509756"/>
              <a:gd name="connsiteX2" fmla="*/ 1113667 w 2341885"/>
              <a:gd name="connsiteY2" fmla="*/ 33057 h 2509756"/>
              <a:gd name="connsiteX3" fmla="*/ 2341885 w 2341885"/>
              <a:gd name="connsiteY3" fmla="*/ 2862 h 2509756"/>
              <a:gd name="connsiteX4" fmla="*/ 2341885 w 2341885"/>
              <a:gd name="connsiteY4" fmla="*/ 2862 h 2509756"/>
              <a:gd name="connsiteX0" fmla="*/ 122667 w 2341885"/>
              <a:gd name="connsiteY0" fmla="*/ 2506894 h 2506894"/>
              <a:gd name="connsiteX1" fmla="*/ 103092 w 2341885"/>
              <a:gd name="connsiteY1" fmla="*/ 1002704 h 2506894"/>
              <a:gd name="connsiteX2" fmla="*/ 1113667 w 2341885"/>
              <a:gd name="connsiteY2" fmla="*/ 30195 h 2506894"/>
              <a:gd name="connsiteX3" fmla="*/ 2341885 w 2341885"/>
              <a:gd name="connsiteY3" fmla="*/ 0 h 2506894"/>
              <a:gd name="connsiteX4" fmla="*/ 2341885 w 2341885"/>
              <a:gd name="connsiteY4" fmla="*/ 0 h 2506894"/>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36658 h 2536658"/>
              <a:gd name="connsiteX1" fmla="*/ 103092 w 2341885"/>
              <a:gd name="connsiteY1" fmla="*/ 1032468 h 2536658"/>
              <a:gd name="connsiteX2" fmla="*/ 1113667 w 2341885"/>
              <a:gd name="connsiteY2" fmla="*/ 59959 h 2536658"/>
              <a:gd name="connsiteX3" fmla="*/ 2341885 w 2341885"/>
              <a:gd name="connsiteY3" fmla="*/ 29764 h 2536658"/>
              <a:gd name="connsiteX4" fmla="*/ 2341885 w 2341885"/>
              <a:gd name="connsiteY4" fmla="*/ 29764 h 2536658"/>
              <a:gd name="connsiteX0" fmla="*/ 122667 w 2341885"/>
              <a:gd name="connsiteY0" fmla="*/ 2534592 h 2534592"/>
              <a:gd name="connsiteX1" fmla="*/ 103092 w 2341885"/>
              <a:gd name="connsiteY1" fmla="*/ 1030402 h 2534592"/>
              <a:gd name="connsiteX2" fmla="*/ 1113667 w 2341885"/>
              <a:gd name="connsiteY2" fmla="*/ 57893 h 2534592"/>
              <a:gd name="connsiteX3" fmla="*/ 2341885 w 2341885"/>
              <a:gd name="connsiteY3" fmla="*/ 27698 h 2534592"/>
              <a:gd name="connsiteX4" fmla="*/ 2341885 w 2341885"/>
              <a:gd name="connsiteY4" fmla="*/ 27698 h 2534592"/>
              <a:gd name="connsiteX0" fmla="*/ 122667 w 2341885"/>
              <a:gd name="connsiteY0" fmla="*/ 2542896 h 2542896"/>
              <a:gd name="connsiteX1" fmla="*/ 103092 w 2341885"/>
              <a:gd name="connsiteY1" fmla="*/ 1038706 h 2542896"/>
              <a:gd name="connsiteX2" fmla="*/ 1113667 w 2341885"/>
              <a:gd name="connsiteY2" fmla="*/ 66197 h 2542896"/>
              <a:gd name="connsiteX3" fmla="*/ 2341885 w 2341885"/>
              <a:gd name="connsiteY3" fmla="*/ 36002 h 2542896"/>
              <a:gd name="connsiteX4" fmla="*/ 2341885 w 2341885"/>
              <a:gd name="connsiteY4" fmla="*/ 36002 h 2542896"/>
              <a:gd name="connsiteX0" fmla="*/ 122667 w 2341885"/>
              <a:gd name="connsiteY0" fmla="*/ 2538733 h 2538733"/>
              <a:gd name="connsiteX1" fmla="*/ 103092 w 2341885"/>
              <a:gd name="connsiteY1" fmla="*/ 1034543 h 2538733"/>
              <a:gd name="connsiteX2" fmla="*/ 1113667 w 2341885"/>
              <a:gd name="connsiteY2" fmla="*/ 62034 h 2538733"/>
              <a:gd name="connsiteX3" fmla="*/ 2341885 w 2341885"/>
              <a:gd name="connsiteY3" fmla="*/ 31839 h 2538733"/>
              <a:gd name="connsiteX4" fmla="*/ 2341885 w 2341885"/>
              <a:gd name="connsiteY4" fmla="*/ 31839 h 253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885" h="2538733">
                <a:moveTo>
                  <a:pt x="122667" y="2538733"/>
                </a:moveTo>
                <a:cubicBezTo>
                  <a:pt x="24634" y="2106790"/>
                  <a:pt x="-86138" y="1591705"/>
                  <a:pt x="103092" y="1034543"/>
                </a:cubicBezTo>
                <a:cubicBezTo>
                  <a:pt x="292322" y="477381"/>
                  <a:pt x="663534" y="181026"/>
                  <a:pt x="1113667" y="62034"/>
                </a:cubicBezTo>
                <a:cubicBezTo>
                  <a:pt x="1563800" y="-56958"/>
                  <a:pt x="2341885" y="31839"/>
                  <a:pt x="2341885" y="31839"/>
                </a:cubicBezTo>
                <a:lnTo>
                  <a:pt x="2341885" y="31839"/>
                </a:lnTo>
              </a:path>
            </a:pathLst>
          </a:custGeom>
          <a:noFill/>
          <a:ln w="222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11" name="Freeform: Shape 10">
            <a:extLst>
              <a:ext uri="{FF2B5EF4-FFF2-40B4-BE49-F238E27FC236}">
                <a16:creationId xmlns:a16="http://schemas.microsoft.com/office/drawing/2014/main" id="{5C42A434-8DF0-4168-ADCB-DF017ECCA29E}"/>
              </a:ext>
            </a:extLst>
          </p:cNvPr>
          <p:cNvSpPr/>
          <p:nvPr/>
        </p:nvSpPr>
        <p:spPr>
          <a:xfrm rot="7941532">
            <a:off x="5701788" y="4145005"/>
            <a:ext cx="371469" cy="437295"/>
          </a:xfrm>
          <a:custGeom>
            <a:avLst/>
            <a:gdLst>
              <a:gd name="connsiteX0" fmla="*/ 117372 w 2418783"/>
              <a:gd name="connsiteY0" fmla="*/ 2456249 h 2456249"/>
              <a:gd name="connsiteX1" fmla="*/ 96824 w 2418783"/>
              <a:gd name="connsiteY1" fmla="*/ 1213076 h 2456249"/>
              <a:gd name="connsiteX2" fmla="*/ 1170473 w 2418783"/>
              <a:gd name="connsiteY2" fmla="*/ 180523 h 2456249"/>
              <a:gd name="connsiteX3" fmla="*/ 2418783 w 2418783"/>
              <a:gd name="connsiteY3" fmla="*/ 725 h 2456249"/>
              <a:gd name="connsiteX4" fmla="*/ 2418783 w 2418783"/>
              <a:gd name="connsiteY4" fmla="*/ 725 h 2456249"/>
              <a:gd name="connsiteX0" fmla="*/ 46666 w 2348077"/>
              <a:gd name="connsiteY0" fmla="*/ 2458971 h 2458971"/>
              <a:gd name="connsiteX1" fmla="*/ 185368 w 2348077"/>
              <a:gd name="connsiteY1" fmla="*/ 1344225 h 2458971"/>
              <a:gd name="connsiteX2" fmla="*/ 1099767 w 2348077"/>
              <a:gd name="connsiteY2" fmla="*/ 183245 h 2458971"/>
              <a:gd name="connsiteX3" fmla="*/ 2348077 w 2348077"/>
              <a:gd name="connsiteY3" fmla="*/ 3447 h 2458971"/>
              <a:gd name="connsiteX4" fmla="*/ 2348077 w 2348077"/>
              <a:gd name="connsiteY4" fmla="*/ 3447 h 2458971"/>
              <a:gd name="connsiteX0" fmla="*/ 70073 w 2289291"/>
              <a:gd name="connsiteY0" fmla="*/ 2510341 h 2510341"/>
              <a:gd name="connsiteX1" fmla="*/ 126582 w 2289291"/>
              <a:gd name="connsiteY1" fmla="*/ 1344225 h 2510341"/>
              <a:gd name="connsiteX2" fmla="*/ 1040981 w 2289291"/>
              <a:gd name="connsiteY2" fmla="*/ 183245 h 2510341"/>
              <a:gd name="connsiteX3" fmla="*/ 2289291 w 2289291"/>
              <a:gd name="connsiteY3" fmla="*/ 3447 h 2510341"/>
              <a:gd name="connsiteX4" fmla="*/ 2289291 w 2289291"/>
              <a:gd name="connsiteY4" fmla="*/ 3447 h 2510341"/>
              <a:gd name="connsiteX0" fmla="*/ 114782 w 2334000"/>
              <a:gd name="connsiteY0" fmla="*/ 2506954 h 2506954"/>
              <a:gd name="connsiteX1" fmla="*/ 89098 w 2334000"/>
              <a:gd name="connsiteY1" fmla="*/ 1130217 h 2506954"/>
              <a:gd name="connsiteX2" fmla="*/ 1085690 w 2334000"/>
              <a:gd name="connsiteY2" fmla="*/ 179858 h 2506954"/>
              <a:gd name="connsiteX3" fmla="*/ 2334000 w 2334000"/>
              <a:gd name="connsiteY3" fmla="*/ 60 h 2506954"/>
              <a:gd name="connsiteX4" fmla="*/ 2334000 w 2334000"/>
              <a:gd name="connsiteY4" fmla="*/ 60 h 2506954"/>
              <a:gd name="connsiteX0" fmla="*/ 56516 w 2275734"/>
              <a:gd name="connsiteY0" fmla="*/ 2506894 h 2506894"/>
              <a:gd name="connsiteX1" fmla="*/ 148984 w 2275734"/>
              <a:gd name="connsiteY1" fmla="*/ 863029 h 2506894"/>
              <a:gd name="connsiteX2" fmla="*/ 1027424 w 2275734"/>
              <a:gd name="connsiteY2" fmla="*/ 179798 h 2506894"/>
              <a:gd name="connsiteX3" fmla="*/ 2275734 w 2275734"/>
              <a:gd name="connsiteY3" fmla="*/ 0 h 2506894"/>
              <a:gd name="connsiteX4" fmla="*/ 2275734 w 2275734"/>
              <a:gd name="connsiteY4" fmla="*/ 0 h 2506894"/>
              <a:gd name="connsiteX0" fmla="*/ 101923 w 2321141"/>
              <a:gd name="connsiteY0" fmla="*/ 2506894 h 2506894"/>
              <a:gd name="connsiteX1" fmla="*/ 96786 w 2321141"/>
              <a:gd name="connsiteY1" fmla="*/ 1017141 h 2506894"/>
              <a:gd name="connsiteX2" fmla="*/ 1072831 w 2321141"/>
              <a:gd name="connsiteY2" fmla="*/ 179798 h 2506894"/>
              <a:gd name="connsiteX3" fmla="*/ 2321141 w 2321141"/>
              <a:gd name="connsiteY3" fmla="*/ 0 h 2506894"/>
              <a:gd name="connsiteX4" fmla="*/ 2321141 w 2321141"/>
              <a:gd name="connsiteY4" fmla="*/ 0 h 2506894"/>
              <a:gd name="connsiteX0" fmla="*/ 101567 w 2320785"/>
              <a:gd name="connsiteY0" fmla="*/ 2529382 h 2529382"/>
              <a:gd name="connsiteX1" fmla="*/ 96430 w 2320785"/>
              <a:gd name="connsiteY1" fmla="*/ 1039629 h 2529382"/>
              <a:gd name="connsiteX2" fmla="*/ 1067338 w 2320785"/>
              <a:gd name="connsiteY2" fmla="*/ 104682 h 2529382"/>
              <a:gd name="connsiteX3" fmla="*/ 2320785 w 2320785"/>
              <a:gd name="connsiteY3" fmla="*/ 22488 h 2529382"/>
              <a:gd name="connsiteX4" fmla="*/ 2320785 w 2320785"/>
              <a:gd name="connsiteY4" fmla="*/ 22488 h 2529382"/>
              <a:gd name="connsiteX0" fmla="*/ 100495 w 2319713"/>
              <a:gd name="connsiteY0" fmla="*/ 2601795 h 2601795"/>
              <a:gd name="connsiteX1" fmla="*/ 95358 w 2319713"/>
              <a:gd name="connsiteY1" fmla="*/ 1112042 h 2601795"/>
              <a:gd name="connsiteX2" fmla="*/ 1050855 w 2319713"/>
              <a:gd name="connsiteY2" fmla="*/ 69216 h 2601795"/>
              <a:gd name="connsiteX3" fmla="*/ 2319713 w 2319713"/>
              <a:gd name="connsiteY3" fmla="*/ 94901 h 2601795"/>
              <a:gd name="connsiteX4" fmla="*/ 2319713 w 2319713"/>
              <a:gd name="connsiteY4" fmla="*/ 94901 h 2601795"/>
              <a:gd name="connsiteX0" fmla="*/ 103325 w 2322543"/>
              <a:gd name="connsiteY0" fmla="*/ 2560755 h 2560755"/>
              <a:gd name="connsiteX1" fmla="*/ 98188 w 2322543"/>
              <a:gd name="connsiteY1" fmla="*/ 1071002 h 2560755"/>
              <a:gd name="connsiteX2" fmla="*/ 1094325 w 2322543"/>
              <a:gd name="connsiteY2" fmla="*/ 84056 h 2560755"/>
              <a:gd name="connsiteX3" fmla="*/ 2322543 w 2322543"/>
              <a:gd name="connsiteY3" fmla="*/ 53861 h 2560755"/>
              <a:gd name="connsiteX4" fmla="*/ 2322543 w 2322543"/>
              <a:gd name="connsiteY4" fmla="*/ 53861 h 2560755"/>
              <a:gd name="connsiteX0" fmla="*/ 103325 w 2322543"/>
              <a:gd name="connsiteY0" fmla="*/ 2667161 h 2667161"/>
              <a:gd name="connsiteX1" fmla="*/ 98188 w 2322543"/>
              <a:gd name="connsiteY1" fmla="*/ 1177408 h 2667161"/>
              <a:gd name="connsiteX2" fmla="*/ 1094325 w 2322543"/>
              <a:gd name="connsiteY2" fmla="*/ 190462 h 2667161"/>
              <a:gd name="connsiteX3" fmla="*/ 2322543 w 2322543"/>
              <a:gd name="connsiteY3" fmla="*/ 160267 h 2667161"/>
              <a:gd name="connsiteX4" fmla="*/ 2322543 w 2322543"/>
              <a:gd name="connsiteY4" fmla="*/ 160267 h 2667161"/>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23406 h 2523406"/>
              <a:gd name="connsiteX1" fmla="*/ 98188 w 2322543"/>
              <a:gd name="connsiteY1" fmla="*/ 1033653 h 2523406"/>
              <a:gd name="connsiteX2" fmla="*/ 1094325 w 2322543"/>
              <a:gd name="connsiteY2" fmla="*/ 46707 h 2523406"/>
              <a:gd name="connsiteX3" fmla="*/ 2322543 w 2322543"/>
              <a:gd name="connsiteY3" fmla="*/ 16512 h 2523406"/>
              <a:gd name="connsiteX4" fmla="*/ 2322543 w 2322543"/>
              <a:gd name="connsiteY4" fmla="*/ 16512 h 2523406"/>
              <a:gd name="connsiteX0" fmla="*/ 103325 w 2322543"/>
              <a:gd name="connsiteY0" fmla="*/ 2537694 h 2537694"/>
              <a:gd name="connsiteX1" fmla="*/ 98188 w 2322543"/>
              <a:gd name="connsiteY1" fmla="*/ 1047941 h 2537694"/>
              <a:gd name="connsiteX2" fmla="*/ 1094325 w 2322543"/>
              <a:gd name="connsiteY2" fmla="*/ 60995 h 2537694"/>
              <a:gd name="connsiteX3" fmla="*/ 2322543 w 2322543"/>
              <a:gd name="connsiteY3" fmla="*/ 30800 h 2537694"/>
              <a:gd name="connsiteX4" fmla="*/ 2322543 w 2322543"/>
              <a:gd name="connsiteY4" fmla="*/ 30800 h 2537694"/>
              <a:gd name="connsiteX0" fmla="*/ 103325 w 2322543"/>
              <a:gd name="connsiteY0" fmla="*/ 2554429 h 2554429"/>
              <a:gd name="connsiteX1" fmla="*/ 98188 w 2322543"/>
              <a:gd name="connsiteY1" fmla="*/ 1064676 h 2554429"/>
              <a:gd name="connsiteX2" fmla="*/ 1094325 w 2322543"/>
              <a:gd name="connsiteY2" fmla="*/ 77730 h 2554429"/>
              <a:gd name="connsiteX3" fmla="*/ 2322543 w 2322543"/>
              <a:gd name="connsiteY3" fmla="*/ 47535 h 2554429"/>
              <a:gd name="connsiteX4" fmla="*/ 2322543 w 2322543"/>
              <a:gd name="connsiteY4" fmla="*/ 47535 h 2554429"/>
              <a:gd name="connsiteX0" fmla="*/ 112292 w 2331510"/>
              <a:gd name="connsiteY0" fmla="*/ 2559699 h 2559699"/>
              <a:gd name="connsiteX1" fmla="*/ 92717 w 2331510"/>
              <a:gd name="connsiteY1" fmla="*/ 1055509 h 2559699"/>
              <a:gd name="connsiteX2" fmla="*/ 1103292 w 2331510"/>
              <a:gd name="connsiteY2" fmla="*/ 83000 h 2559699"/>
              <a:gd name="connsiteX3" fmla="*/ 2331510 w 2331510"/>
              <a:gd name="connsiteY3" fmla="*/ 52805 h 2559699"/>
              <a:gd name="connsiteX4" fmla="*/ 2331510 w 2331510"/>
              <a:gd name="connsiteY4" fmla="*/ 52805 h 2559699"/>
              <a:gd name="connsiteX0" fmla="*/ 108168 w 2327386"/>
              <a:gd name="connsiteY0" fmla="*/ 2559699 h 2559699"/>
              <a:gd name="connsiteX1" fmla="*/ 88593 w 2327386"/>
              <a:gd name="connsiteY1" fmla="*/ 1055509 h 2559699"/>
              <a:gd name="connsiteX2" fmla="*/ 1099168 w 2327386"/>
              <a:gd name="connsiteY2" fmla="*/ 83000 h 2559699"/>
              <a:gd name="connsiteX3" fmla="*/ 2327386 w 2327386"/>
              <a:gd name="connsiteY3" fmla="*/ 52805 h 2559699"/>
              <a:gd name="connsiteX4" fmla="*/ 2327386 w 2327386"/>
              <a:gd name="connsiteY4" fmla="*/ 52805 h 2559699"/>
              <a:gd name="connsiteX0" fmla="*/ 122667 w 2341885"/>
              <a:gd name="connsiteY0" fmla="*/ 2559699 h 2559699"/>
              <a:gd name="connsiteX1" fmla="*/ 103092 w 2341885"/>
              <a:gd name="connsiteY1" fmla="*/ 1055509 h 2559699"/>
              <a:gd name="connsiteX2" fmla="*/ 1113667 w 2341885"/>
              <a:gd name="connsiteY2" fmla="*/ 83000 h 2559699"/>
              <a:gd name="connsiteX3" fmla="*/ 2341885 w 2341885"/>
              <a:gd name="connsiteY3" fmla="*/ 52805 h 2559699"/>
              <a:gd name="connsiteX4" fmla="*/ 2341885 w 2341885"/>
              <a:gd name="connsiteY4" fmla="*/ 52805 h 2559699"/>
              <a:gd name="connsiteX0" fmla="*/ 122667 w 2341885"/>
              <a:gd name="connsiteY0" fmla="*/ 2563923 h 2563923"/>
              <a:gd name="connsiteX1" fmla="*/ 103092 w 2341885"/>
              <a:gd name="connsiteY1" fmla="*/ 1059733 h 2563923"/>
              <a:gd name="connsiteX2" fmla="*/ 1113667 w 2341885"/>
              <a:gd name="connsiteY2" fmla="*/ 87224 h 2563923"/>
              <a:gd name="connsiteX3" fmla="*/ 2341885 w 2341885"/>
              <a:gd name="connsiteY3" fmla="*/ 57029 h 2563923"/>
              <a:gd name="connsiteX4" fmla="*/ 2341885 w 2341885"/>
              <a:gd name="connsiteY4" fmla="*/ 57029 h 2563923"/>
              <a:gd name="connsiteX0" fmla="*/ 122667 w 2341885"/>
              <a:gd name="connsiteY0" fmla="*/ 2509756 h 2509756"/>
              <a:gd name="connsiteX1" fmla="*/ 103092 w 2341885"/>
              <a:gd name="connsiteY1" fmla="*/ 1005566 h 2509756"/>
              <a:gd name="connsiteX2" fmla="*/ 1113667 w 2341885"/>
              <a:gd name="connsiteY2" fmla="*/ 33057 h 2509756"/>
              <a:gd name="connsiteX3" fmla="*/ 2341885 w 2341885"/>
              <a:gd name="connsiteY3" fmla="*/ 2862 h 2509756"/>
              <a:gd name="connsiteX4" fmla="*/ 2341885 w 2341885"/>
              <a:gd name="connsiteY4" fmla="*/ 2862 h 2509756"/>
              <a:gd name="connsiteX0" fmla="*/ 122667 w 2341885"/>
              <a:gd name="connsiteY0" fmla="*/ 2506894 h 2506894"/>
              <a:gd name="connsiteX1" fmla="*/ 103092 w 2341885"/>
              <a:gd name="connsiteY1" fmla="*/ 1002704 h 2506894"/>
              <a:gd name="connsiteX2" fmla="*/ 1113667 w 2341885"/>
              <a:gd name="connsiteY2" fmla="*/ 30195 h 2506894"/>
              <a:gd name="connsiteX3" fmla="*/ 2341885 w 2341885"/>
              <a:gd name="connsiteY3" fmla="*/ 0 h 2506894"/>
              <a:gd name="connsiteX4" fmla="*/ 2341885 w 2341885"/>
              <a:gd name="connsiteY4" fmla="*/ 0 h 2506894"/>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36658 h 2536658"/>
              <a:gd name="connsiteX1" fmla="*/ 103092 w 2341885"/>
              <a:gd name="connsiteY1" fmla="*/ 1032468 h 2536658"/>
              <a:gd name="connsiteX2" fmla="*/ 1113667 w 2341885"/>
              <a:gd name="connsiteY2" fmla="*/ 59959 h 2536658"/>
              <a:gd name="connsiteX3" fmla="*/ 2341885 w 2341885"/>
              <a:gd name="connsiteY3" fmla="*/ 29764 h 2536658"/>
              <a:gd name="connsiteX4" fmla="*/ 2341885 w 2341885"/>
              <a:gd name="connsiteY4" fmla="*/ 29764 h 2536658"/>
              <a:gd name="connsiteX0" fmla="*/ 122667 w 2341885"/>
              <a:gd name="connsiteY0" fmla="*/ 2534592 h 2534592"/>
              <a:gd name="connsiteX1" fmla="*/ 103092 w 2341885"/>
              <a:gd name="connsiteY1" fmla="*/ 1030402 h 2534592"/>
              <a:gd name="connsiteX2" fmla="*/ 1113667 w 2341885"/>
              <a:gd name="connsiteY2" fmla="*/ 57893 h 2534592"/>
              <a:gd name="connsiteX3" fmla="*/ 2341885 w 2341885"/>
              <a:gd name="connsiteY3" fmla="*/ 27698 h 2534592"/>
              <a:gd name="connsiteX4" fmla="*/ 2341885 w 2341885"/>
              <a:gd name="connsiteY4" fmla="*/ 27698 h 2534592"/>
              <a:gd name="connsiteX0" fmla="*/ 122667 w 2341885"/>
              <a:gd name="connsiteY0" fmla="*/ 2542896 h 2542896"/>
              <a:gd name="connsiteX1" fmla="*/ 103092 w 2341885"/>
              <a:gd name="connsiteY1" fmla="*/ 1038706 h 2542896"/>
              <a:gd name="connsiteX2" fmla="*/ 1113667 w 2341885"/>
              <a:gd name="connsiteY2" fmla="*/ 66197 h 2542896"/>
              <a:gd name="connsiteX3" fmla="*/ 2341885 w 2341885"/>
              <a:gd name="connsiteY3" fmla="*/ 36002 h 2542896"/>
              <a:gd name="connsiteX4" fmla="*/ 2341885 w 2341885"/>
              <a:gd name="connsiteY4" fmla="*/ 36002 h 2542896"/>
              <a:gd name="connsiteX0" fmla="*/ 122667 w 2341885"/>
              <a:gd name="connsiteY0" fmla="*/ 2538733 h 2538733"/>
              <a:gd name="connsiteX1" fmla="*/ 103092 w 2341885"/>
              <a:gd name="connsiteY1" fmla="*/ 1034543 h 2538733"/>
              <a:gd name="connsiteX2" fmla="*/ 1113667 w 2341885"/>
              <a:gd name="connsiteY2" fmla="*/ 62034 h 2538733"/>
              <a:gd name="connsiteX3" fmla="*/ 2341885 w 2341885"/>
              <a:gd name="connsiteY3" fmla="*/ 31839 h 2538733"/>
              <a:gd name="connsiteX4" fmla="*/ 2341885 w 2341885"/>
              <a:gd name="connsiteY4" fmla="*/ 31839 h 253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885" h="2538733">
                <a:moveTo>
                  <a:pt x="122667" y="2538733"/>
                </a:moveTo>
                <a:cubicBezTo>
                  <a:pt x="24634" y="2106790"/>
                  <a:pt x="-86138" y="1591705"/>
                  <a:pt x="103092" y="1034543"/>
                </a:cubicBezTo>
                <a:cubicBezTo>
                  <a:pt x="292322" y="477381"/>
                  <a:pt x="663534" y="181026"/>
                  <a:pt x="1113667" y="62034"/>
                </a:cubicBezTo>
                <a:cubicBezTo>
                  <a:pt x="1563800" y="-56958"/>
                  <a:pt x="2341885" y="31839"/>
                  <a:pt x="2341885" y="31839"/>
                </a:cubicBezTo>
                <a:lnTo>
                  <a:pt x="2341885" y="31839"/>
                </a:lnTo>
              </a:path>
            </a:pathLst>
          </a:cu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15" name="Freeform: Shape 14">
            <a:extLst>
              <a:ext uri="{FF2B5EF4-FFF2-40B4-BE49-F238E27FC236}">
                <a16:creationId xmlns:a16="http://schemas.microsoft.com/office/drawing/2014/main" id="{49D5C9E5-94AF-4B5B-BAF6-F0D36A464F9E}"/>
              </a:ext>
            </a:extLst>
          </p:cNvPr>
          <p:cNvSpPr/>
          <p:nvPr/>
        </p:nvSpPr>
        <p:spPr>
          <a:xfrm rot="18741189" flipV="1">
            <a:off x="5648305" y="4171745"/>
            <a:ext cx="212081" cy="43253"/>
          </a:xfrm>
          <a:custGeom>
            <a:avLst/>
            <a:gdLst>
              <a:gd name="connsiteX0" fmla="*/ 117372 w 2418783"/>
              <a:gd name="connsiteY0" fmla="*/ 2456249 h 2456249"/>
              <a:gd name="connsiteX1" fmla="*/ 96824 w 2418783"/>
              <a:gd name="connsiteY1" fmla="*/ 1213076 h 2456249"/>
              <a:gd name="connsiteX2" fmla="*/ 1170473 w 2418783"/>
              <a:gd name="connsiteY2" fmla="*/ 180523 h 2456249"/>
              <a:gd name="connsiteX3" fmla="*/ 2418783 w 2418783"/>
              <a:gd name="connsiteY3" fmla="*/ 725 h 2456249"/>
              <a:gd name="connsiteX4" fmla="*/ 2418783 w 2418783"/>
              <a:gd name="connsiteY4" fmla="*/ 725 h 2456249"/>
              <a:gd name="connsiteX0" fmla="*/ 46666 w 2348077"/>
              <a:gd name="connsiteY0" fmla="*/ 2458971 h 2458971"/>
              <a:gd name="connsiteX1" fmla="*/ 185368 w 2348077"/>
              <a:gd name="connsiteY1" fmla="*/ 1344225 h 2458971"/>
              <a:gd name="connsiteX2" fmla="*/ 1099767 w 2348077"/>
              <a:gd name="connsiteY2" fmla="*/ 183245 h 2458971"/>
              <a:gd name="connsiteX3" fmla="*/ 2348077 w 2348077"/>
              <a:gd name="connsiteY3" fmla="*/ 3447 h 2458971"/>
              <a:gd name="connsiteX4" fmla="*/ 2348077 w 2348077"/>
              <a:gd name="connsiteY4" fmla="*/ 3447 h 2458971"/>
              <a:gd name="connsiteX0" fmla="*/ 70073 w 2289291"/>
              <a:gd name="connsiteY0" fmla="*/ 2510341 h 2510341"/>
              <a:gd name="connsiteX1" fmla="*/ 126582 w 2289291"/>
              <a:gd name="connsiteY1" fmla="*/ 1344225 h 2510341"/>
              <a:gd name="connsiteX2" fmla="*/ 1040981 w 2289291"/>
              <a:gd name="connsiteY2" fmla="*/ 183245 h 2510341"/>
              <a:gd name="connsiteX3" fmla="*/ 2289291 w 2289291"/>
              <a:gd name="connsiteY3" fmla="*/ 3447 h 2510341"/>
              <a:gd name="connsiteX4" fmla="*/ 2289291 w 2289291"/>
              <a:gd name="connsiteY4" fmla="*/ 3447 h 2510341"/>
              <a:gd name="connsiteX0" fmla="*/ 114782 w 2334000"/>
              <a:gd name="connsiteY0" fmla="*/ 2506954 h 2506954"/>
              <a:gd name="connsiteX1" fmla="*/ 89098 w 2334000"/>
              <a:gd name="connsiteY1" fmla="*/ 1130217 h 2506954"/>
              <a:gd name="connsiteX2" fmla="*/ 1085690 w 2334000"/>
              <a:gd name="connsiteY2" fmla="*/ 179858 h 2506954"/>
              <a:gd name="connsiteX3" fmla="*/ 2334000 w 2334000"/>
              <a:gd name="connsiteY3" fmla="*/ 60 h 2506954"/>
              <a:gd name="connsiteX4" fmla="*/ 2334000 w 2334000"/>
              <a:gd name="connsiteY4" fmla="*/ 60 h 2506954"/>
              <a:gd name="connsiteX0" fmla="*/ 56516 w 2275734"/>
              <a:gd name="connsiteY0" fmla="*/ 2506894 h 2506894"/>
              <a:gd name="connsiteX1" fmla="*/ 148984 w 2275734"/>
              <a:gd name="connsiteY1" fmla="*/ 863029 h 2506894"/>
              <a:gd name="connsiteX2" fmla="*/ 1027424 w 2275734"/>
              <a:gd name="connsiteY2" fmla="*/ 179798 h 2506894"/>
              <a:gd name="connsiteX3" fmla="*/ 2275734 w 2275734"/>
              <a:gd name="connsiteY3" fmla="*/ 0 h 2506894"/>
              <a:gd name="connsiteX4" fmla="*/ 2275734 w 2275734"/>
              <a:gd name="connsiteY4" fmla="*/ 0 h 2506894"/>
              <a:gd name="connsiteX0" fmla="*/ 101923 w 2321141"/>
              <a:gd name="connsiteY0" fmla="*/ 2506894 h 2506894"/>
              <a:gd name="connsiteX1" fmla="*/ 96786 w 2321141"/>
              <a:gd name="connsiteY1" fmla="*/ 1017141 h 2506894"/>
              <a:gd name="connsiteX2" fmla="*/ 1072831 w 2321141"/>
              <a:gd name="connsiteY2" fmla="*/ 179798 h 2506894"/>
              <a:gd name="connsiteX3" fmla="*/ 2321141 w 2321141"/>
              <a:gd name="connsiteY3" fmla="*/ 0 h 2506894"/>
              <a:gd name="connsiteX4" fmla="*/ 2321141 w 2321141"/>
              <a:gd name="connsiteY4" fmla="*/ 0 h 2506894"/>
              <a:gd name="connsiteX0" fmla="*/ 101567 w 2320785"/>
              <a:gd name="connsiteY0" fmla="*/ 2529382 h 2529382"/>
              <a:gd name="connsiteX1" fmla="*/ 96430 w 2320785"/>
              <a:gd name="connsiteY1" fmla="*/ 1039629 h 2529382"/>
              <a:gd name="connsiteX2" fmla="*/ 1067338 w 2320785"/>
              <a:gd name="connsiteY2" fmla="*/ 104682 h 2529382"/>
              <a:gd name="connsiteX3" fmla="*/ 2320785 w 2320785"/>
              <a:gd name="connsiteY3" fmla="*/ 22488 h 2529382"/>
              <a:gd name="connsiteX4" fmla="*/ 2320785 w 2320785"/>
              <a:gd name="connsiteY4" fmla="*/ 22488 h 2529382"/>
              <a:gd name="connsiteX0" fmla="*/ 100495 w 2319713"/>
              <a:gd name="connsiteY0" fmla="*/ 2601795 h 2601795"/>
              <a:gd name="connsiteX1" fmla="*/ 95358 w 2319713"/>
              <a:gd name="connsiteY1" fmla="*/ 1112042 h 2601795"/>
              <a:gd name="connsiteX2" fmla="*/ 1050855 w 2319713"/>
              <a:gd name="connsiteY2" fmla="*/ 69216 h 2601795"/>
              <a:gd name="connsiteX3" fmla="*/ 2319713 w 2319713"/>
              <a:gd name="connsiteY3" fmla="*/ 94901 h 2601795"/>
              <a:gd name="connsiteX4" fmla="*/ 2319713 w 2319713"/>
              <a:gd name="connsiteY4" fmla="*/ 94901 h 2601795"/>
              <a:gd name="connsiteX0" fmla="*/ 103325 w 2322543"/>
              <a:gd name="connsiteY0" fmla="*/ 2560755 h 2560755"/>
              <a:gd name="connsiteX1" fmla="*/ 98188 w 2322543"/>
              <a:gd name="connsiteY1" fmla="*/ 1071002 h 2560755"/>
              <a:gd name="connsiteX2" fmla="*/ 1094325 w 2322543"/>
              <a:gd name="connsiteY2" fmla="*/ 84056 h 2560755"/>
              <a:gd name="connsiteX3" fmla="*/ 2322543 w 2322543"/>
              <a:gd name="connsiteY3" fmla="*/ 53861 h 2560755"/>
              <a:gd name="connsiteX4" fmla="*/ 2322543 w 2322543"/>
              <a:gd name="connsiteY4" fmla="*/ 53861 h 2560755"/>
              <a:gd name="connsiteX0" fmla="*/ 103325 w 2322543"/>
              <a:gd name="connsiteY0" fmla="*/ 2667161 h 2667161"/>
              <a:gd name="connsiteX1" fmla="*/ 98188 w 2322543"/>
              <a:gd name="connsiteY1" fmla="*/ 1177408 h 2667161"/>
              <a:gd name="connsiteX2" fmla="*/ 1094325 w 2322543"/>
              <a:gd name="connsiteY2" fmla="*/ 190462 h 2667161"/>
              <a:gd name="connsiteX3" fmla="*/ 2322543 w 2322543"/>
              <a:gd name="connsiteY3" fmla="*/ 160267 h 2667161"/>
              <a:gd name="connsiteX4" fmla="*/ 2322543 w 2322543"/>
              <a:gd name="connsiteY4" fmla="*/ 160267 h 2667161"/>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23406 h 2523406"/>
              <a:gd name="connsiteX1" fmla="*/ 98188 w 2322543"/>
              <a:gd name="connsiteY1" fmla="*/ 1033653 h 2523406"/>
              <a:gd name="connsiteX2" fmla="*/ 1094325 w 2322543"/>
              <a:gd name="connsiteY2" fmla="*/ 46707 h 2523406"/>
              <a:gd name="connsiteX3" fmla="*/ 2322543 w 2322543"/>
              <a:gd name="connsiteY3" fmla="*/ 16512 h 2523406"/>
              <a:gd name="connsiteX4" fmla="*/ 2322543 w 2322543"/>
              <a:gd name="connsiteY4" fmla="*/ 16512 h 2523406"/>
              <a:gd name="connsiteX0" fmla="*/ 103325 w 2322543"/>
              <a:gd name="connsiteY0" fmla="*/ 2537694 h 2537694"/>
              <a:gd name="connsiteX1" fmla="*/ 98188 w 2322543"/>
              <a:gd name="connsiteY1" fmla="*/ 1047941 h 2537694"/>
              <a:gd name="connsiteX2" fmla="*/ 1094325 w 2322543"/>
              <a:gd name="connsiteY2" fmla="*/ 60995 h 2537694"/>
              <a:gd name="connsiteX3" fmla="*/ 2322543 w 2322543"/>
              <a:gd name="connsiteY3" fmla="*/ 30800 h 2537694"/>
              <a:gd name="connsiteX4" fmla="*/ 2322543 w 2322543"/>
              <a:gd name="connsiteY4" fmla="*/ 30800 h 2537694"/>
              <a:gd name="connsiteX0" fmla="*/ 103325 w 2322543"/>
              <a:gd name="connsiteY0" fmla="*/ 2554429 h 2554429"/>
              <a:gd name="connsiteX1" fmla="*/ 98188 w 2322543"/>
              <a:gd name="connsiteY1" fmla="*/ 1064676 h 2554429"/>
              <a:gd name="connsiteX2" fmla="*/ 1094325 w 2322543"/>
              <a:gd name="connsiteY2" fmla="*/ 77730 h 2554429"/>
              <a:gd name="connsiteX3" fmla="*/ 2322543 w 2322543"/>
              <a:gd name="connsiteY3" fmla="*/ 47535 h 2554429"/>
              <a:gd name="connsiteX4" fmla="*/ 2322543 w 2322543"/>
              <a:gd name="connsiteY4" fmla="*/ 47535 h 2554429"/>
              <a:gd name="connsiteX0" fmla="*/ 112292 w 2331510"/>
              <a:gd name="connsiteY0" fmla="*/ 2559699 h 2559699"/>
              <a:gd name="connsiteX1" fmla="*/ 92717 w 2331510"/>
              <a:gd name="connsiteY1" fmla="*/ 1055509 h 2559699"/>
              <a:gd name="connsiteX2" fmla="*/ 1103292 w 2331510"/>
              <a:gd name="connsiteY2" fmla="*/ 83000 h 2559699"/>
              <a:gd name="connsiteX3" fmla="*/ 2331510 w 2331510"/>
              <a:gd name="connsiteY3" fmla="*/ 52805 h 2559699"/>
              <a:gd name="connsiteX4" fmla="*/ 2331510 w 2331510"/>
              <a:gd name="connsiteY4" fmla="*/ 52805 h 2559699"/>
              <a:gd name="connsiteX0" fmla="*/ 108168 w 2327386"/>
              <a:gd name="connsiteY0" fmla="*/ 2559699 h 2559699"/>
              <a:gd name="connsiteX1" fmla="*/ 88593 w 2327386"/>
              <a:gd name="connsiteY1" fmla="*/ 1055509 h 2559699"/>
              <a:gd name="connsiteX2" fmla="*/ 1099168 w 2327386"/>
              <a:gd name="connsiteY2" fmla="*/ 83000 h 2559699"/>
              <a:gd name="connsiteX3" fmla="*/ 2327386 w 2327386"/>
              <a:gd name="connsiteY3" fmla="*/ 52805 h 2559699"/>
              <a:gd name="connsiteX4" fmla="*/ 2327386 w 2327386"/>
              <a:gd name="connsiteY4" fmla="*/ 52805 h 2559699"/>
              <a:gd name="connsiteX0" fmla="*/ 122667 w 2341885"/>
              <a:gd name="connsiteY0" fmla="*/ 2559699 h 2559699"/>
              <a:gd name="connsiteX1" fmla="*/ 103092 w 2341885"/>
              <a:gd name="connsiteY1" fmla="*/ 1055509 h 2559699"/>
              <a:gd name="connsiteX2" fmla="*/ 1113667 w 2341885"/>
              <a:gd name="connsiteY2" fmla="*/ 83000 h 2559699"/>
              <a:gd name="connsiteX3" fmla="*/ 2341885 w 2341885"/>
              <a:gd name="connsiteY3" fmla="*/ 52805 h 2559699"/>
              <a:gd name="connsiteX4" fmla="*/ 2341885 w 2341885"/>
              <a:gd name="connsiteY4" fmla="*/ 52805 h 2559699"/>
              <a:gd name="connsiteX0" fmla="*/ 122667 w 2341885"/>
              <a:gd name="connsiteY0" fmla="*/ 2563923 h 2563923"/>
              <a:gd name="connsiteX1" fmla="*/ 103092 w 2341885"/>
              <a:gd name="connsiteY1" fmla="*/ 1059733 h 2563923"/>
              <a:gd name="connsiteX2" fmla="*/ 1113667 w 2341885"/>
              <a:gd name="connsiteY2" fmla="*/ 87224 h 2563923"/>
              <a:gd name="connsiteX3" fmla="*/ 2341885 w 2341885"/>
              <a:gd name="connsiteY3" fmla="*/ 57029 h 2563923"/>
              <a:gd name="connsiteX4" fmla="*/ 2341885 w 2341885"/>
              <a:gd name="connsiteY4" fmla="*/ 57029 h 2563923"/>
              <a:gd name="connsiteX0" fmla="*/ 122667 w 2341885"/>
              <a:gd name="connsiteY0" fmla="*/ 2509756 h 2509756"/>
              <a:gd name="connsiteX1" fmla="*/ 103092 w 2341885"/>
              <a:gd name="connsiteY1" fmla="*/ 1005566 h 2509756"/>
              <a:gd name="connsiteX2" fmla="*/ 1113667 w 2341885"/>
              <a:gd name="connsiteY2" fmla="*/ 33057 h 2509756"/>
              <a:gd name="connsiteX3" fmla="*/ 2341885 w 2341885"/>
              <a:gd name="connsiteY3" fmla="*/ 2862 h 2509756"/>
              <a:gd name="connsiteX4" fmla="*/ 2341885 w 2341885"/>
              <a:gd name="connsiteY4" fmla="*/ 2862 h 2509756"/>
              <a:gd name="connsiteX0" fmla="*/ 122667 w 2341885"/>
              <a:gd name="connsiteY0" fmla="*/ 2506894 h 2506894"/>
              <a:gd name="connsiteX1" fmla="*/ 103092 w 2341885"/>
              <a:gd name="connsiteY1" fmla="*/ 1002704 h 2506894"/>
              <a:gd name="connsiteX2" fmla="*/ 1113667 w 2341885"/>
              <a:gd name="connsiteY2" fmla="*/ 30195 h 2506894"/>
              <a:gd name="connsiteX3" fmla="*/ 2341885 w 2341885"/>
              <a:gd name="connsiteY3" fmla="*/ 0 h 2506894"/>
              <a:gd name="connsiteX4" fmla="*/ 2341885 w 2341885"/>
              <a:gd name="connsiteY4" fmla="*/ 0 h 2506894"/>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36658 h 2536658"/>
              <a:gd name="connsiteX1" fmla="*/ 103092 w 2341885"/>
              <a:gd name="connsiteY1" fmla="*/ 1032468 h 2536658"/>
              <a:gd name="connsiteX2" fmla="*/ 1113667 w 2341885"/>
              <a:gd name="connsiteY2" fmla="*/ 59959 h 2536658"/>
              <a:gd name="connsiteX3" fmla="*/ 2341885 w 2341885"/>
              <a:gd name="connsiteY3" fmla="*/ 29764 h 2536658"/>
              <a:gd name="connsiteX4" fmla="*/ 2341885 w 2341885"/>
              <a:gd name="connsiteY4" fmla="*/ 29764 h 2536658"/>
              <a:gd name="connsiteX0" fmla="*/ 122667 w 2341885"/>
              <a:gd name="connsiteY0" fmla="*/ 2534592 h 2534592"/>
              <a:gd name="connsiteX1" fmla="*/ 103092 w 2341885"/>
              <a:gd name="connsiteY1" fmla="*/ 1030402 h 2534592"/>
              <a:gd name="connsiteX2" fmla="*/ 1113667 w 2341885"/>
              <a:gd name="connsiteY2" fmla="*/ 57893 h 2534592"/>
              <a:gd name="connsiteX3" fmla="*/ 2341885 w 2341885"/>
              <a:gd name="connsiteY3" fmla="*/ 27698 h 2534592"/>
              <a:gd name="connsiteX4" fmla="*/ 2341885 w 2341885"/>
              <a:gd name="connsiteY4" fmla="*/ 27698 h 2534592"/>
              <a:gd name="connsiteX0" fmla="*/ 122667 w 2341885"/>
              <a:gd name="connsiteY0" fmla="*/ 2542896 h 2542896"/>
              <a:gd name="connsiteX1" fmla="*/ 103092 w 2341885"/>
              <a:gd name="connsiteY1" fmla="*/ 1038706 h 2542896"/>
              <a:gd name="connsiteX2" fmla="*/ 1113667 w 2341885"/>
              <a:gd name="connsiteY2" fmla="*/ 66197 h 2542896"/>
              <a:gd name="connsiteX3" fmla="*/ 2341885 w 2341885"/>
              <a:gd name="connsiteY3" fmla="*/ 36002 h 2542896"/>
              <a:gd name="connsiteX4" fmla="*/ 2341885 w 2341885"/>
              <a:gd name="connsiteY4" fmla="*/ 36002 h 2542896"/>
              <a:gd name="connsiteX0" fmla="*/ 122667 w 2341885"/>
              <a:gd name="connsiteY0" fmla="*/ 2538733 h 2538733"/>
              <a:gd name="connsiteX1" fmla="*/ 103092 w 2341885"/>
              <a:gd name="connsiteY1" fmla="*/ 1034543 h 2538733"/>
              <a:gd name="connsiteX2" fmla="*/ 1113667 w 2341885"/>
              <a:gd name="connsiteY2" fmla="*/ 62034 h 2538733"/>
              <a:gd name="connsiteX3" fmla="*/ 2341885 w 2341885"/>
              <a:gd name="connsiteY3" fmla="*/ 31839 h 2538733"/>
              <a:gd name="connsiteX4" fmla="*/ 2341885 w 2341885"/>
              <a:gd name="connsiteY4" fmla="*/ 31839 h 253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885" h="2538733">
                <a:moveTo>
                  <a:pt x="122667" y="2538733"/>
                </a:moveTo>
                <a:cubicBezTo>
                  <a:pt x="24634" y="2106790"/>
                  <a:pt x="-86138" y="1591705"/>
                  <a:pt x="103092" y="1034543"/>
                </a:cubicBezTo>
                <a:cubicBezTo>
                  <a:pt x="292322" y="477381"/>
                  <a:pt x="663534" y="181026"/>
                  <a:pt x="1113667" y="62034"/>
                </a:cubicBezTo>
                <a:cubicBezTo>
                  <a:pt x="1563800" y="-56958"/>
                  <a:pt x="2341885" y="31839"/>
                  <a:pt x="2341885" y="31839"/>
                </a:cubicBezTo>
                <a:lnTo>
                  <a:pt x="2341885" y="31839"/>
                </a:lnTo>
              </a:path>
            </a:pathLst>
          </a:cu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17" name="Freeform: Shape 16">
            <a:extLst>
              <a:ext uri="{FF2B5EF4-FFF2-40B4-BE49-F238E27FC236}">
                <a16:creationId xmlns:a16="http://schemas.microsoft.com/office/drawing/2014/main" id="{8907A4F2-C93C-4241-9CAE-2B692781BCF2}"/>
              </a:ext>
            </a:extLst>
          </p:cNvPr>
          <p:cNvSpPr/>
          <p:nvPr/>
        </p:nvSpPr>
        <p:spPr>
          <a:xfrm rot="3244118">
            <a:off x="7965268" y="1463652"/>
            <a:ext cx="206776" cy="199836"/>
          </a:xfrm>
          <a:custGeom>
            <a:avLst/>
            <a:gdLst>
              <a:gd name="connsiteX0" fmla="*/ 117372 w 2418783"/>
              <a:gd name="connsiteY0" fmla="*/ 2456249 h 2456249"/>
              <a:gd name="connsiteX1" fmla="*/ 96824 w 2418783"/>
              <a:gd name="connsiteY1" fmla="*/ 1213076 h 2456249"/>
              <a:gd name="connsiteX2" fmla="*/ 1170473 w 2418783"/>
              <a:gd name="connsiteY2" fmla="*/ 180523 h 2456249"/>
              <a:gd name="connsiteX3" fmla="*/ 2418783 w 2418783"/>
              <a:gd name="connsiteY3" fmla="*/ 725 h 2456249"/>
              <a:gd name="connsiteX4" fmla="*/ 2418783 w 2418783"/>
              <a:gd name="connsiteY4" fmla="*/ 725 h 2456249"/>
              <a:gd name="connsiteX0" fmla="*/ 46666 w 2348077"/>
              <a:gd name="connsiteY0" fmla="*/ 2458971 h 2458971"/>
              <a:gd name="connsiteX1" fmla="*/ 185368 w 2348077"/>
              <a:gd name="connsiteY1" fmla="*/ 1344225 h 2458971"/>
              <a:gd name="connsiteX2" fmla="*/ 1099767 w 2348077"/>
              <a:gd name="connsiteY2" fmla="*/ 183245 h 2458971"/>
              <a:gd name="connsiteX3" fmla="*/ 2348077 w 2348077"/>
              <a:gd name="connsiteY3" fmla="*/ 3447 h 2458971"/>
              <a:gd name="connsiteX4" fmla="*/ 2348077 w 2348077"/>
              <a:gd name="connsiteY4" fmla="*/ 3447 h 2458971"/>
              <a:gd name="connsiteX0" fmla="*/ 70073 w 2289291"/>
              <a:gd name="connsiteY0" fmla="*/ 2510341 h 2510341"/>
              <a:gd name="connsiteX1" fmla="*/ 126582 w 2289291"/>
              <a:gd name="connsiteY1" fmla="*/ 1344225 h 2510341"/>
              <a:gd name="connsiteX2" fmla="*/ 1040981 w 2289291"/>
              <a:gd name="connsiteY2" fmla="*/ 183245 h 2510341"/>
              <a:gd name="connsiteX3" fmla="*/ 2289291 w 2289291"/>
              <a:gd name="connsiteY3" fmla="*/ 3447 h 2510341"/>
              <a:gd name="connsiteX4" fmla="*/ 2289291 w 2289291"/>
              <a:gd name="connsiteY4" fmla="*/ 3447 h 2510341"/>
              <a:gd name="connsiteX0" fmla="*/ 114782 w 2334000"/>
              <a:gd name="connsiteY0" fmla="*/ 2506954 h 2506954"/>
              <a:gd name="connsiteX1" fmla="*/ 89098 w 2334000"/>
              <a:gd name="connsiteY1" fmla="*/ 1130217 h 2506954"/>
              <a:gd name="connsiteX2" fmla="*/ 1085690 w 2334000"/>
              <a:gd name="connsiteY2" fmla="*/ 179858 h 2506954"/>
              <a:gd name="connsiteX3" fmla="*/ 2334000 w 2334000"/>
              <a:gd name="connsiteY3" fmla="*/ 60 h 2506954"/>
              <a:gd name="connsiteX4" fmla="*/ 2334000 w 2334000"/>
              <a:gd name="connsiteY4" fmla="*/ 60 h 2506954"/>
              <a:gd name="connsiteX0" fmla="*/ 56516 w 2275734"/>
              <a:gd name="connsiteY0" fmla="*/ 2506894 h 2506894"/>
              <a:gd name="connsiteX1" fmla="*/ 148984 w 2275734"/>
              <a:gd name="connsiteY1" fmla="*/ 863029 h 2506894"/>
              <a:gd name="connsiteX2" fmla="*/ 1027424 w 2275734"/>
              <a:gd name="connsiteY2" fmla="*/ 179798 h 2506894"/>
              <a:gd name="connsiteX3" fmla="*/ 2275734 w 2275734"/>
              <a:gd name="connsiteY3" fmla="*/ 0 h 2506894"/>
              <a:gd name="connsiteX4" fmla="*/ 2275734 w 2275734"/>
              <a:gd name="connsiteY4" fmla="*/ 0 h 2506894"/>
              <a:gd name="connsiteX0" fmla="*/ 101923 w 2321141"/>
              <a:gd name="connsiteY0" fmla="*/ 2506894 h 2506894"/>
              <a:gd name="connsiteX1" fmla="*/ 96786 w 2321141"/>
              <a:gd name="connsiteY1" fmla="*/ 1017141 h 2506894"/>
              <a:gd name="connsiteX2" fmla="*/ 1072831 w 2321141"/>
              <a:gd name="connsiteY2" fmla="*/ 179798 h 2506894"/>
              <a:gd name="connsiteX3" fmla="*/ 2321141 w 2321141"/>
              <a:gd name="connsiteY3" fmla="*/ 0 h 2506894"/>
              <a:gd name="connsiteX4" fmla="*/ 2321141 w 2321141"/>
              <a:gd name="connsiteY4" fmla="*/ 0 h 2506894"/>
              <a:gd name="connsiteX0" fmla="*/ 101567 w 2320785"/>
              <a:gd name="connsiteY0" fmla="*/ 2529382 h 2529382"/>
              <a:gd name="connsiteX1" fmla="*/ 96430 w 2320785"/>
              <a:gd name="connsiteY1" fmla="*/ 1039629 h 2529382"/>
              <a:gd name="connsiteX2" fmla="*/ 1067338 w 2320785"/>
              <a:gd name="connsiteY2" fmla="*/ 104682 h 2529382"/>
              <a:gd name="connsiteX3" fmla="*/ 2320785 w 2320785"/>
              <a:gd name="connsiteY3" fmla="*/ 22488 h 2529382"/>
              <a:gd name="connsiteX4" fmla="*/ 2320785 w 2320785"/>
              <a:gd name="connsiteY4" fmla="*/ 22488 h 2529382"/>
              <a:gd name="connsiteX0" fmla="*/ 100495 w 2319713"/>
              <a:gd name="connsiteY0" fmla="*/ 2601795 h 2601795"/>
              <a:gd name="connsiteX1" fmla="*/ 95358 w 2319713"/>
              <a:gd name="connsiteY1" fmla="*/ 1112042 h 2601795"/>
              <a:gd name="connsiteX2" fmla="*/ 1050855 w 2319713"/>
              <a:gd name="connsiteY2" fmla="*/ 69216 h 2601795"/>
              <a:gd name="connsiteX3" fmla="*/ 2319713 w 2319713"/>
              <a:gd name="connsiteY3" fmla="*/ 94901 h 2601795"/>
              <a:gd name="connsiteX4" fmla="*/ 2319713 w 2319713"/>
              <a:gd name="connsiteY4" fmla="*/ 94901 h 2601795"/>
              <a:gd name="connsiteX0" fmla="*/ 103325 w 2322543"/>
              <a:gd name="connsiteY0" fmla="*/ 2560755 h 2560755"/>
              <a:gd name="connsiteX1" fmla="*/ 98188 w 2322543"/>
              <a:gd name="connsiteY1" fmla="*/ 1071002 h 2560755"/>
              <a:gd name="connsiteX2" fmla="*/ 1094325 w 2322543"/>
              <a:gd name="connsiteY2" fmla="*/ 84056 h 2560755"/>
              <a:gd name="connsiteX3" fmla="*/ 2322543 w 2322543"/>
              <a:gd name="connsiteY3" fmla="*/ 53861 h 2560755"/>
              <a:gd name="connsiteX4" fmla="*/ 2322543 w 2322543"/>
              <a:gd name="connsiteY4" fmla="*/ 53861 h 2560755"/>
              <a:gd name="connsiteX0" fmla="*/ 103325 w 2322543"/>
              <a:gd name="connsiteY0" fmla="*/ 2667161 h 2667161"/>
              <a:gd name="connsiteX1" fmla="*/ 98188 w 2322543"/>
              <a:gd name="connsiteY1" fmla="*/ 1177408 h 2667161"/>
              <a:gd name="connsiteX2" fmla="*/ 1094325 w 2322543"/>
              <a:gd name="connsiteY2" fmla="*/ 190462 h 2667161"/>
              <a:gd name="connsiteX3" fmla="*/ 2322543 w 2322543"/>
              <a:gd name="connsiteY3" fmla="*/ 160267 h 2667161"/>
              <a:gd name="connsiteX4" fmla="*/ 2322543 w 2322543"/>
              <a:gd name="connsiteY4" fmla="*/ 160267 h 2667161"/>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23406 h 2523406"/>
              <a:gd name="connsiteX1" fmla="*/ 98188 w 2322543"/>
              <a:gd name="connsiteY1" fmla="*/ 1033653 h 2523406"/>
              <a:gd name="connsiteX2" fmla="*/ 1094325 w 2322543"/>
              <a:gd name="connsiteY2" fmla="*/ 46707 h 2523406"/>
              <a:gd name="connsiteX3" fmla="*/ 2322543 w 2322543"/>
              <a:gd name="connsiteY3" fmla="*/ 16512 h 2523406"/>
              <a:gd name="connsiteX4" fmla="*/ 2322543 w 2322543"/>
              <a:gd name="connsiteY4" fmla="*/ 16512 h 2523406"/>
              <a:gd name="connsiteX0" fmla="*/ 103325 w 2322543"/>
              <a:gd name="connsiteY0" fmla="*/ 2537694 h 2537694"/>
              <a:gd name="connsiteX1" fmla="*/ 98188 w 2322543"/>
              <a:gd name="connsiteY1" fmla="*/ 1047941 h 2537694"/>
              <a:gd name="connsiteX2" fmla="*/ 1094325 w 2322543"/>
              <a:gd name="connsiteY2" fmla="*/ 60995 h 2537694"/>
              <a:gd name="connsiteX3" fmla="*/ 2322543 w 2322543"/>
              <a:gd name="connsiteY3" fmla="*/ 30800 h 2537694"/>
              <a:gd name="connsiteX4" fmla="*/ 2322543 w 2322543"/>
              <a:gd name="connsiteY4" fmla="*/ 30800 h 2537694"/>
              <a:gd name="connsiteX0" fmla="*/ 103325 w 2322543"/>
              <a:gd name="connsiteY0" fmla="*/ 2554429 h 2554429"/>
              <a:gd name="connsiteX1" fmla="*/ 98188 w 2322543"/>
              <a:gd name="connsiteY1" fmla="*/ 1064676 h 2554429"/>
              <a:gd name="connsiteX2" fmla="*/ 1094325 w 2322543"/>
              <a:gd name="connsiteY2" fmla="*/ 77730 h 2554429"/>
              <a:gd name="connsiteX3" fmla="*/ 2322543 w 2322543"/>
              <a:gd name="connsiteY3" fmla="*/ 47535 h 2554429"/>
              <a:gd name="connsiteX4" fmla="*/ 2322543 w 2322543"/>
              <a:gd name="connsiteY4" fmla="*/ 47535 h 2554429"/>
              <a:gd name="connsiteX0" fmla="*/ 112292 w 2331510"/>
              <a:gd name="connsiteY0" fmla="*/ 2559699 h 2559699"/>
              <a:gd name="connsiteX1" fmla="*/ 92717 w 2331510"/>
              <a:gd name="connsiteY1" fmla="*/ 1055509 h 2559699"/>
              <a:gd name="connsiteX2" fmla="*/ 1103292 w 2331510"/>
              <a:gd name="connsiteY2" fmla="*/ 83000 h 2559699"/>
              <a:gd name="connsiteX3" fmla="*/ 2331510 w 2331510"/>
              <a:gd name="connsiteY3" fmla="*/ 52805 h 2559699"/>
              <a:gd name="connsiteX4" fmla="*/ 2331510 w 2331510"/>
              <a:gd name="connsiteY4" fmla="*/ 52805 h 2559699"/>
              <a:gd name="connsiteX0" fmla="*/ 108168 w 2327386"/>
              <a:gd name="connsiteY0" fmla="*/ 2559699 h 2559699"/>
              <a:gd name="connsiteX1" fmla="*/ 88593 w 2327386"/>
              <a:gd name="connsiteY1" fmla="*/ 1055509 h 2559699"/>
              <a:gd name="connsiteX2" fmla="*/ 1099168 w 2327386"/>
              <a:gd name="connsiteY2" fmla="*/ 83000 h 2559699"/>
              <a:gd name="connsiteX3" fmla="*/ 2327386 w 2327386"/>
              <a:gd name="connsiteY3" fmla="*/ 52805 h 2559699"/>
              <a:gd name="connsiteX4" fmla="*/ 2327386 w 2327386"/>
              <a:gd name="connsiteY4" fmla="*/ 52805 h 2559699"/>
              <a:gd name="connsiteX0" fmla="*/ 122667 w 2341885"/>
              <a:gd name="connsiteY0" fmla="*/ 2559699 h 2559699"/>
              <a:gd name="connsiteX1" fmla="*/ 103092 w 2341885"/>
              <a:gd name="connsiteY1" fmla="*/ 1055509 h 2559699"/>
              <a:gd name="connsiteX2" fmla="*/ 1113667 w 2341885"/>
              <a:gd name="connsiteY2" fmla="*/ 83000 h 2559699"/>
              <a:gd name="connsiteX3" fmla="*/ 2341885 w 2341885"/>
              <a:gd name="connsiteY3" fmla="*/ 52805 h 2559699"/>
              <a:gd name="connsiteX4" fmla="*/ 2341885 w 2341885"/>
              <a:gd name="connsiteY4" fmla="*/ 52805 h 2559699"/>
              <a:gd name="connsiteX0" fmla="*/ 122667 w 2341885"/>
              <a:gd name="connsiteY0" fmla="*/ 2563923 h 2563923"/>
              <a:gd name="connsiteX1" fmla="*/ 103092 w 2341885"/>
              <a:gd name="connsiteY1" fmla="*/ 1059733 h 2563923"/>
              <a:gd name="connsiteX2" fmla="*/ 1113667 w 2341885"/>
              <a:gd name="connsiteY2" fmla="*/ 87224 h 2563923"/>
              <a:gd name="connsiteX3" fmla="*/ 2341885 w 2341885"/>
              <a:gd name="connsiteY3" fmla="*/ 57029 h 2563923"/>
              <a:gd name="connsiteX4" fmla="*/ 2341885 w 2341885"/>
              <a:gd name="connsiteY4" fmla="*/ 57029 h 2563923"/>
              <a:gd name="connsiteX0" fmla="*/ 122667 w 2341885"/>
              <a:gd name="connsiteY0" fmla="*/ 2509756 h 2509756"/>
              <a:gd name="connsiteX1" fmla="*/ 103092 w 2341885"/>
              <a:gd name="connsiteY1" fmla="*/ 1005566 h 2509756"/>
              <a:gd name="connsiteX2" fmla="*/ 1113667 w 2341885"/>
              <a:gd name="connsiteY2" fmla="*/ 33057 h 2509756"/>
              <a:gd name="connsiteX3" fmla="*/ 2341885 w 2341885"/>
              <a:gd name="connsiteY3" fmla="*/ 2862 h 2509756"/>
              <a:gd name="connsiteX4" fmla="*/ 2341885 w 2341885"/>
              <a:gd name="connsiteY4" fmla="*/ 2862 h 2509756"/>
              <a:gd name="connsiteX0" fmla="*/ 122667 w 2341885"/>
              <a:gd name="connsiteY0" fmla="*/ 2506894 h 2506894"/>
              <a:gd name="connsiteX1" fmla="*/ 103092 w 2341885"/>
              <a:gd name="connsiteY1" fmla="*/ 1002704 h 2506894"/>
              <a:gd name="connsiteX2" fmla="*/ 1113667 w 2341885"/>
              <a:gd name="connsiteY2" fmla="*/ 30195 h 2506894"/>
              <a:gd name="connsiteX3" fmla="*/ 2341885 w 2341885"/>
              <a:gd name="connsiteY3" fmla="*/ 0 h 2506894"/>
              <a:gd name="connsiteX4" fmla="*/ 2341885 w 2341885"/>
              <a:gd name="connsiteY4" fmla="*/ 0 h 2506894"/>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36658 h 2536658"/>
              <a:gd name="connsiteX1" fmla="*/ 103092 w 2341885"/>
              <a:gd name="connsiteY1" fmla="*/ 1032468 h 2536658"/>
              <a:gd name="connsiteX2" fmla="*/ 1113667 w 2341885"/>
              <a:gd name="connsiteY2" fmla="*/ 59959 h 2536658"/>
              <a:gd name="connsiteX3" fmla="*/ 2341885 w 2341885"/>
              <a:gd name="connsiteY3" fmla="*/ 29764 h 2536658"/>
              <a:gd name="connsiteX4" fmla="*/ 2341885 w 2341885"/>
              <a:gd name="connsiteY4" fmla="*/ 29764 h 2536658"/>
              <a:gd name="connsiteX0" fmla="*/ 122667 w 2341885"/>
              <a:gd name="connsiteY0" fmla="*/ 2534592 h 2534592"/>
              <a:gd name="connsiteX1" fmla="*/ 103092 w 2341885"/>
              <a:gd name="connsiteY1" fmla="*/ 1030402 h 2534592"/>
              <a:gd name="connsiteX2" fmla="*/ 1113667 w 2341885"/>
              <a:gd name="connsiteY2" fmla="*/ 57893 h 2534592"/>
              <a:gd name="connsiteX3" fmla="*/ 2341885 w 2341885"/>
              <a:gd name="connsiteY3" fmla="*/ 27698 h 2534592"/>
              <a:gd name="connsiteX4" fmla="*/ 2341885 w 2341885"/>
              <a:gd name="connsiteY4" fmla="*/ 27698 h 2534592"/>
              <a:gd name="connsiteX0" fmla="*/ 122667 w 2341885"/>
              <a:gd name="connsiteY0" fmla="*/ 2542896 h 2542896"/>
              <a:gd name="connsiteX1" fmla="*/ 103092 w 2341885"/>
              <a:gd name="connsiteY1" fmla="*/ 1038706 h 2542896"/>
              <a:gd name="connsiteX2" fmla="*/ 1113667 w 2341885"/>
              <a:gd name="connsiteY2" fmla="*/ 66197 h 2542896"/>
              <a:gd name="connsiteX3" fmla="*/ 2341885 w 2341885"/>
              <a:gd name="connsiteY3" fmla="*/ 36002 h 2542896"/>
              <a:gd name="connsiteX4" fmla="*/ 2341885 w 2341885"/>
              <a:gd name="connsiteY4" fmla="*/ 36002 h 2542896"/>
              <a:gd name="connsiteX0" fmla="*/ 122667 w 2341885"/>
              <a:gd name="connsiteY0" fmla="*/ 2538733 h 2538733"/>
              <a:gd name="connsiteX1" fmla="*/ 103092 w 2341885"/>
              <a:gd name="connsiteY1" fmla="*/ 1034543 h 2538733"/>
              <a:gd name="connsiteX2" fmla="*/ 1113667 w 2341885"/>
              <a:gd name="connsiteY2" fmla="*/ 62034 h 2538733"/>
              <a:gd name="connsiteX3" fmla="*/ 2341885 w 2341885"/>
              <a:gd name="connsiteY3" fmla="*/ 31839 h 2538733"/>
              <a:gd name="connsiteX4" fmla="*/ 2341885 w 2341885"/>
              <a:gd name="connsiteY4" fmla="*/ 31839 h 253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885" h="2538733">
                <a:moveTo>
                  <a:pt x="122667" y="2538733"/>
                </a:moveTo>
                <a:cubicBezTo>
                  <a:pt x="24634" y="2106790"/>
                  <a:pt x="-86138" y="1591705"/>
                  <a:pt x="103092" y="1034543"/>
                </a:cubicBezTo>
                <a:cubicBezTo>
                  <a:pt x="292322" y="477381"/>
                  <a:pt x="663534" y="181026"/>
                  <a:pt x="1113667" y="62034"/>
                </a:cubicBezTo>
                <a:cubicBezTo>
                  <a:pt x="1563800" y="-56958"/>
                  <a:pt x="2341885" y="31839"/>
                  <a:pt x="2341885" y="31839"/>
                </a:cubicBezTo>
                <a:lnTo>
                  <a:pt x="2341885" y="31839"/>
                </a:lnTo>
              </a:path>
            </a:pathLst>
          </a:custGeom>
          <a:noFill/>
          <a:ln w="22225">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pic>
        <p:nvPicPr>
          <p:cNvPr id="19" name="Graphic 18" descr="Crane">
            <a:extLst>
              <a:ext uri="{FF2B5EF4-FFF2-40B4-BE49-F238E27FC236}">
                <a16:creationId xmlns:a16="http://schemas.microsoft.com/office/drawing/2014/main" id="{E5275E4B-F82B-4E8C-B6BA-118EA874A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4167" y="1308643"/>
            <a:ext cx="284699" cy="284699"/>
          </a:xfrm>
          <a:prstGeom prst="rect">
            <a:avLst/>
          </a:prstGeom>
        </p:spPr>
      </p:pic>
      <p:pic>
        <p:nvPicPr>
          <p:cNvPr id="21" name="Graphic 20" descr="Pig">
            <a:extLst>
              <a:ext uri="{FF2B5EF4-FFF2-40B4-BE49-F238E27FC236}">
                <a16:creationId xmlns:a16="http://schemas.microsoft.com/office/drawing/2014/main" id="{F1891F57-9B11-4454-9566-0D7A4F5942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1020" y="1874985"/>
            <a:ext cx="346031" cy="341685"/>
          </a:xfrm>
          <a:prstGeom prst="rect">
            <a:avLst/>
          </a:prstGeom>
        </p:spPr>
      </p:pic>
      <p:pic>
        <p:nvPicPr>
          <p:cNvPr id="23" name="Graphic 22" descr="Cow">
            <a:extLst>
              <a:ext uri="{FF2B5EF4-FFF2-40B4-BE49-F238E27FC236}">
                <a16:creationId xmlns:a16="http://schemas.microsoft.com/office/drawing/2014/main" id="{69DF1AAD-D949-460D-9474-3B7CD758C4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73810" y="1813314"/>
            <a:ext cx="380898" cy="376113"/>
          </a:xfrm>
          <a:prstGeom prst="rect">
            <a:avLst/>
          </a:prstGeom>
        </p:spPr>
      </p:pic>
      <p:pic>
        <p:nvPicPr>
          <p:cNvPr id="25" name="Graphic 24" descr="Dump truck">
            <a:extLst>
              <a:ext uri="{FF2B5EF4-FFF2-40B4-BE49-F238E27FC236}">
                <a16:creationId xmlns:a16="http://schemas.microsoft.com/office/drawing/2014/main" id="{30AACF8E-1D93-46D1-92B9-7FB15DCC50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39234" y="4170085"/>
            <a:ext cx="387134" cy="387134"/>
          </a:xfrm>
          <a:prstGeom prst="rect">
            <a:avLst/>
          </a:prstGeom>
        </p:spPr>
      </p:pic>
      <p:pic>
        <p:nvPicPr>
          <p:cNvPr id="27" name="Graphic 26" descr="Freight">
            <a:extLst>
              <a:ext uri="{FF2B5EF4-FFF2-40B4-BE49-F238E27FC236}">
                <a16:creationId xmlns:a16="http://schemas.microsoft.com/office/drawing/2014/main" id="{93522196-27F5-4773-8BD0-FE5401230B2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48762" y="1421220"/>
            <a:ext cx="428657" cy="428657"/>
          </a:xfrm>
          <a:prstGeom prst="rect">
            <a:avLst/>
          </a:prstGeom>
        </p:spPr>
      </p:pic>
      <p:pic>
        <p:nvPicPr>
          <p:cNvPr id="33" name="Graphic 32" descr="Crane">
            <a:extLst>
              <a:ext uri="{FF2B5EF4-FFF2-40B4-BE49-F238E27FC236}">
                <a16:creationId xmlns:a16="http://schemas.microsoft.com/office/drawing/2014/main" id="{17B6ADA3-CAAE-4D52-B09A-8381E83ECD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2106" y="3735673"/>
            <a:ext cx="284699" cy="284699"/>
          </a:xfrm>
          <a:prstGeom prst="rect">
            <a:avLst/>
          </a:prstGeom>
        </p:spPr>
      </p:pic>
      <p:sp>
        <p:nvSpPr>
          <p:cNvPr id="38" name="TextBox 37">
            <a:extLst>
              <a:ext uri="{FF2B5EF4-FFF2-40B4-BE49-F238E27FC236}">
                <a16:creationId xmlns:a16="http://schemas.microsoft.com/office/drawing/2014/main" id="{BFA02BBE-C55C-4DBD-929A-0C6544EDFF66}"/>
              </a:ext>
            </a:extLst>
          </p:cNvPr>
          <p:cNvSpPr txBox="1"/>
          <p:nvPr/>
        </p:nvSpPr>
        <p:spPr>
          <a:xfrm>
            <a:off x="3529557" y="3017309"/>
            <a:ext cx="2660828" cy="407646"/>
          </a:xfrm>
          <a:prstGeom prst="rect">
            <a:avLst/>
          </a:prstGeom>
          <a:solidFill>
            <a:schemeClr val="bg1"/>
          </a:solidFill>
          <a:ln>
            <a:solidFill>
              <a:srgbClr val="3D6894"/>
            </a:solidFill>
          </a:ln>
        </p:spPr>
        <p:txBody>
          <a:bodyPr wrap="square" rtlCol="0">
            <a:spAutoFit/>
          </a:bodyPr>
          <a:lstStyle/>
          <a:p>
            <a:r>
              <a:rPr lang="en-US" sz="1100">
                <a:latin typeface="Segoe UI Light" panose="020B0502040204020203" pitchFamily="34" charset="0"/>
                <a:cs typeface="Segoe UI Light" panose="020B0502040204020203" pitchFamily="34" charset="0"/>
              </a:rPr>
              <a:t>Brazil is the </a:t>
            </a:r>
            <a:r>
              <a:rPr lang="en-US" sz="1100" b="1">
                <a:latin typeface="Segoe UI Light" panose="020B0502040204020203" pitchFamily="34" charset="0"/>
                <a:cs typeface="Segoe UI Light" panose="020B0502040204020203" pitchFamily="34" charset="0"/>
              </a:rPr>
              <a:t>world largest soy exporter</a:t>
            </a:r>
            <a:r>
              <a:rPr lang="en-US" sz="1100">
                <a:latin typeface="Segoe UI Light" panose="020B0502040204020203" pitchFamily="34" charset="0"/>
                <a:cs typeface="Segoe UI Light" panose="020B0502040204020203" pitchFamily="34" charset="0"/>
              </a:rPr>
              <a:t>, with ca                of world soy production</a:t>
            </a:r>
            <a:endParaRPr lang="en-SE" sz="1100">
              <a:latin typeface="Segoe UI Light" panose="020B0502040204020203" pitchFamily="34" charset="0"/>
              <a:cs typeface="Segoe UI Light" panose="020B0502040204020203" pitchFamily="34" charset="0"/>
            </a:endParaRPr>
          </a:p>
        </p:txBody>
      </p:sp>
      <p:pic>
        <p:nvPicPr>
          <p:cNvPr id="40" name="Graphic 39" descr="Peas In Pod">
            <a:extLst>
              <a:ext uri="{FF2B5EF4-FFF2-40B4-BE49-F238E27FC236}">
                <a16:creationId xmlns:a16="http://schemas.microsoft.com/office/drawing/2014/main" id="{AB1BAE78-5EE9-43F7-96E5-14727DEBEC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5912109" y="2914833"/>
            <a:ext cx="569132" cy="490591"/>
          </a:xfrm>
          <a:prstGeom prst="rect">
            <a:avLst/>
          </a:prstGeom>
        </p:spPr>
      </p:pic>
      <p:sp>
        <p:nvSpPr>
          <p:cNvPr id="43" name="TextBox 42">
            <a:extLst>
              <a:ext uri="{FF2B5EF4-FFF2-40B4-BE49-F238E27FC236}">
                <a16:creationId xmlns:a16="http://schemas.microsoft.com/office/drawing/2014/main" id="{05D7D9A7-B387-44A3-903D-9082AF9FBBC1}"/>
              </a:ext>
            </a:extLst>
          </p:cNvPr>
          <p:cNvSpPr txBox="1"/>
          <p:nvPr/>
        </p:nvSpPr>
        <p:spPr>
          <a:xfrm>
            <a:off x="6174233" y="4312879"/>
            <a:ext cx="2862744" cy="567792"/>
          </a:xfrm>
          <a:prstGeom prst="rect">
            <a:avLst/>
          </a:prstGeom>
          <a:solidFill>
            <a:schemeClr val="bg1"/>
          </a:solidFill>
          <a:ln>
            <a:solidFill>
              <a:srgbClr val="3D6894"/>
            </a:solidFill>
          </a:ln>
        </p:spPr>
        <p:txBody>
          <a:bodyPr wrap="square" rtlCol="0">
            <a:spAutoFit/>
          </a:bodyPr>
          <a:lstStyle/>
          <a:p>
            <a:r>
              <a:rPr lang="en-US" sz="1100" b="1">
                <a:latin typeface="Segoe UI Light" panose="020B0502040204020203" pitchFamily="34" charset="0"/>
                <a:cs typeface="Segoe UI Light" panose="020B0502040204020203" pitchFamily="34" charset="0"/>
              </a:rPr>
              <a:t>Inland transport routes </a:t>
            </a:r>
            <a:r>
              <a:rPr lang="en-US" sz="1100">
                <a:latin typeface="Segoe UI Light" panose="020B0502040204020203" pitchFamily="34" charset="0"/>
                <a:cs typeface="Segoe UI Light" panose="020B0502040204020203" pitchFamily="34" charset="0"/>
              </a:rPr>
              <a:t>in Brazil is one of the top </a:t>
            </a:r>
            <a:r>
              <a:rPr lang="en-US" sz="1100" b="1">
                <a:latin typeface="Segoe UI Light" panose="020B0502040204020203" pitchFamily="34" charset="0"/>
                <a:cs typeface="Segoe UI Light" panose="020B0502040204020203" pitchFamily="34" charset="0"/>
              </a:rPr>
              <a:t>“choke points” </a:t>
            </a:r>
            <a:r>
              <a:rPr lang="en-US" sz="1100">
                <a:latin typeface="Segoe UI Light" panose="020B0502040204020203" pitchFamily="34" charset="0"/>
                <a:cs typeface="Segoe UI Light" panose="020B0502040204020203" pitchFamily="34" charset="0"/>
              </a:rPr>
              <a:t>in global food trade due to poor infrastructure and hazard risk</a:t>
            </a:r>
            <a:endParaRPr lang="en-SE" sz="1100">
              <a:latin typeface="Segoe UI Light" panose="020B0502040204020203" pitchFamily="34" charset="0"/>
              <a:cs typeface="Segoe UI Light" panose="020B0502040204020203" pitchFamily="34" charset="0"/>
            </a:endParaRPr>
          </a:p>
        </p:txBody>
      </p:sp>
      <p:sp>
        <p:nvSpPr>
          <p:cNvPr id="47" name="TextBox 46">
            <a:extLst>
              <a:ext uri="{FF2B5EF4-FFF2-40B4-BE49-F238E27FC236}">
                <a16:creationId xmlns:a16="http://schemas.microsoft.com/office/drawing/2014/main" id="{283D9D4A-71B7-4896-B5FA-5388E8C868B7}"/>
              </a:ext>
            </a:extLst>
          </p:cNvPr>
          <p:cNvSpPr txBox="1"/>
          <p:nvPr/>
        </p:nvSpPr>
        <p:spPr>
          <a:xfrm>
            <a:off x="3911106" y="859488"/>
            <a:ext cx="3243389" cy="407646"/>
          </a:xfrm>
          <a:prstGeom prst="rect">
            <a:avLst/>
          </a:prstGeom>
          <a:solidFill>
            <a:schemeClr val="bg1"/>
          </a:solidFill>
          <a:ln>
            <a:solidFill>
              <a:srgbClr val="3D6894"/>
            </a:solidFill>
          </a:ln>
        </p:spPr>
        <p:txBody>
          <a:bodyPr wrap="square" rtlCol="0">
            <a:spAutoFit/>
          </a:bodyPr>
          <a:lstStyle/>
          <a:p>
            <a:pPr algn="r"/>
            <a:r>
              <a:rPr lang="en-US" sz="1100">
                <a:latin typeface="Segoe UI Light" panose="020B0502040204020203" pitchFamily="34" charset="0"/>
                <a:cs typeface="Segoe UI Light" panose="020B0502040204020203" pitchFamily="34" charset="0"/>
              </a:rPr>
              <a:t>of Soy imported directly to Sweden is </a:t>
            </a:r>
            <a:r>
              <a:rPr lang="en-US" sz="1100" b="1">
                <a:latin typeface="Segoe UI Light" panose="020B0502040204020203" pitchFamily="34" charset="0"/>
                <a:cs typeface="Segoe UI Light" panose="020B0502040204020203" pitchFamily="34" charset="0"/>
              </a:rPr>
              <a:t>shipped</a:t>
            </a:r>
            <a:r>
              <a:rPr lang="en-US" sz="1100">
                <a:latin typeface="Segoe UI Light" panose="020B0502040204020203" pitchFamily="34" charset="0"/>
                <a:cs typeface="Segoe UI Light" panose="020B0502040204020203" pitchFamily="34" charset="0"/>
              </a:rPr>
              <a:t> through Brazilian northern ports </a:t>
            </a:r>
            <a:r>
              <a:rPr lang="en-US" sz="1100" b="1">
                <a:latin typeface="Segoe UI Light" panose="020B0502040204020203" pitchFamily="34" charset="0"/>
                <a:cs typeface="Segoe UI Light" panose="020B0502040204020203" pitchFamily="34" charset="0"/>
              </a:rPr>
              <a:t>via Norway</a:t>
            </a:r>
            <a:endParaRPr lang="en-SE" sz="1100" b="1">
              <a:latin typeface="Segoe UI Light" panose="020B0502040204020203" pitchFamily="34" charset="0"/>
              <a:cs typeface="Segoe UI Light" panose="020B0502040204020203" pitchFamily="34" charset="0"/>
            </a:endParaRPr>
          </a:p>
        </p:txBody>
      </p:sp>
      <p:sp>
        <p:nvSpPr>
          <p:cNvPr id="57" name="Freeform: Shape 56">
            <a:extLst>
              <a:ext uri="{FF2B5EF4-FFF2-40B4-BE49-F238E27FC236}">
                <a16:creationId xmlns:a16="http://schemas.microsoft.com/office/drawing/2014/main" id="{CBCC48BA-EFA9-4199-B499-5B73C1BC5CDE}"/>
              </a:ext>
            </a:extLst>
          </p:cNvPr>
          <p:cNvSpPr/>
          <p:nvPr/>
        </p:nvSpPr>
        <p:spPr>
          <a:xfrm rot="9369114">
            <a:off x="8005050" y="1724833"/>
            <a:ext cx="284282" cy="185606"/>
          </a:xfrm>
          <a:custGeom>
            <a:avLst/>
            <a:gdLst>
              <a:gd name="connsiteX0" fmla="*/ 117372 w 2418783"/>
              <a:gd name="connsiteY0" fmla="*/ 2456249 h 2456249"/>
              <a:gd name="connsiteX1" fmla="*/ 96824 w 2418783"/>
              <a:gd name="connsiteY1" fmla="*/ 1213076 h 2456249"/>
              <a:gd name="connsiteX2" fmla="*/ 1170473 w 2418783"/>
              <a:gd name="connsiteY2" fmla="*/ 180523 h 2456249"/>
              <a:gd name="connsiteX3" fmla="*/ 2418783 w 2418783"/>
              <a:gd name="connsiteY3" fmla="*/ 725 h 2456249"/>
              <a:gd name="connsiteX4" fmla="*/ 2418783 w 2418783"/>
              <a:gd name="connsiteY4" fmla="*/ 725 h 2456249"/>
              <a:gd name="connsiteX0" fmla="*/ 46666 w 2348077"/>
              <a:gd name="connsiteY0" fmla="*/ 2458971 h 2458971"/>
              <a:gd name="connsiteX1" fmla="*/ 185368 w 2348077"/>
              <a:gd name="connsiteY1" fmla="*/ 1344225 h 2458971"/>
              <a:gd name="connsiteX2" fmla="*/ 1099767 w 2348077"/>
              <a:gd name="connsiteY2" fmla="*/ 183245 h 2458971"/>
              <a:gd name="connsiteX3" fmla="*/ 2348077 w 2348077"/>
              <a:gd name="connsiteY3" fmla="*/ 3447 h 2458971"/>
              <a:gd name="connsiteX4" fmla="*/ 2348077 w 2348077"/>
              <a:gd name="connsiteY4" fmla="*/ 3447 h 2458971"/>
              <a:gd name="connsiteX0" fmla="*/ 70073 w 2289291"/>
              <a:gd name="connsiteY0" fmla="*/ 2510341 h 2510341"/>
              <a:gd name="connsiteX1" fmla="*/ 126582 w 2289291"/>
              <a:gd name="connsiteY1" fmla="*/ 1344225 h 2510341"/>
              <a:gd name="connsiteX2" fmla="*/ 1040981 w 2289291"/>
              <a:gd name="connsiteY2" fmla="*/ 183245 h 2510341"/>
              <a:gd name="connsiteX3" fmla="*/ 2289291 w 2289291"/>
              <a:gd name="connsiteY3" fmla="*/ 3447 h 2510341"/>
              <a:gd name="connsiteX4" fmla="*/ 2289291 w 2289291"/>
              <a:gd name="connsiteY4" fmla="*/ 3447 h 2510341"/>
              <a:gd name="connsiteX0" fmla="*/ 114782 w 2334000"/>
              <a:gd name="connsiteY0" fmla="*/ 2506954 h 2506954"/>
              <a:gd name="connsiteX1" fmla="*/ 89098 w 2334000"/>
              <a:gd name="connsiteY1" fmla="*/ 1130217 h 2506954"/>
              <a:gd name="connsiteX2" fmla="*/ 1085690 w 2334000"/>
              <a:gd name="connsiteY2" fmla="*/ 179858 h 2506954"/>
              <a:gd name="connsiteX3" fmla="*/ 2334000 w 2334000"/>
              <a:gd name="connsiteY3" fmla="*/ 60 h 2506954"/>
              <a:gd name="connsiteX4" fmla="*/ 2334000 w 2334000"/>
              <a:gd name="connsiteY4" fmla="*/ 60 h 2506954"/>
              <a:gd name="connsiteX0" fmla="*/ 56516 w 2275734"/>
              <a:gd name="connsiteY0" fmla="*/ 2506894 h 2506894"/>
              <a:gd name="connsiteX1" fmla="*/ 148984 w 2275734"/>
              <a:gd name="connsiteY1" fmla="*/ 863029 h 2506894"/>
              <a:gd name="connsiteX2" fmla="*/ 1027424 w 2275734"/>
              <a:gd name="connsiteY2" fmla="*/ 179798 h 2506894"/>
              <a:gd name="connsiteX3" fmla="*/ 2275734 w 2275734"/>
              <a:gd name="connsiteY3" fmla="*/ 0 h 2506894"/>
              <a:gd name="connsiteX4" fmla="*/ 2275734 w 2275734"/>
              <a:gd name="connsiteY4" fmla="*/ 0 h 2506894"/>
              <a:gd name="connsiteX0" fmla="*/ 101923 w 2321141"/>
              <a:gd name="connsiteY0" fmla="*/ 2506894 h 2506894"/>
              <a:gd name="connsiteX1" fmla="*/ 96786 w 2321141"/>
              <a:gd name="connsiteY1" fmla="*/ 1017141 h 2506894"/>
              <a:gd name="connsiteX2" fmla="*/ 1072831 w 2321141"/>
              <a:gd name="connsiteY2" fmla="*/ 179798 h 2506894"/>
              <a:gd name="connsiteX3" fmla="*/ 2321141 w 2321141"/>
              <a:gd name="connsiteY3" fmla="*/ 0 h 2506894"/>
              <a:gd name="connsiteX4" fmla="*/ 2321141 w 2321141"/>
              <a:gd name="connsiteY4" fmla="*/ 0 h 2506894"/>
              <a:gd name="connsiteX0" fmla="*/ 101567 w 2320785"/>
              <a:gd name="connsiteY0" fmla="*/ 2529382 h 2529382"/>
              <a:gd name="connsiteX1" fmla="*/ 96430 w 2320785"/>
              <a:gd name="connsiteY1" fmla="*/ 1039629 h 2529382"/>
              <a:gd name="connsiteX2" fmla="*/ 1067338 w 2320785"/>
              <a:gd name="connsiteY2" fmla="*/ 104682 h 2529382"/>
              <a:gd name="connsiteX3" fmla="*/ 2320785 w 2320785"/>
              <a:gd name="connsiteY3" fmla="*/ 22488 h 2529382"/>
              <a:gd name="connsiteX4" fmla="*/ 2320785 w 2320785"/>
              <a:gd name="connsiteY4" fmla="*/ 22488 h 2529382"/>
              <a:gd name="connsiteX0" fmla="*/ 100495 w 2319713"/>
              <a:gd name="connsiteY0" fmla="*/ 2601795 h 2601795"/>
              <a:gd name="connsiteX1" fmla="*/ 95358 w 2319713"/>
              <a:gd name="connsiteY1" fmla="*/ 1112042 h 2601795"/>
              <a:gd name="connsiteX2" fmla="*/ 1050855 w 2319713"/>
              <a:gd name="connsiteY2" fmla="*/ 69216 h 2601795"/>
              <a:gd name="connsiteX3" fmla="*/ 2319713 w 2319713"/>
              <a:gd name="connsiteY3" fmla="*/ 94901 h 2601795"/>
              <a:gd name="connsiteX4" fmla="*/ 2319713 w 2319713"/>
              <a:gd name="connsiteY4" fmla="*/ 94901 h 2601795"/>
              <a:gd name="connsiteX0" fmla="*/ 103325 w 2322543"/>
              <a:gd name="connsiteY0" fmla="*/ 2560755 h 2560755"/>
              <a:gd name="connsiteX1" fmla="*/ 98188 w 2322543"/>
              <a:gd name="connsiteY1" fmla="*/ 1071002 h 2560755"/>
              <a:gd name="connsiteX2" fmla="*/ 1094325 w 2322543"/>
              <a:gd name="connsiteY2" fmla="*/ 84056 h 2560755"/>
              <a:gd name="connsiteX3" fmla="*/ 2322543 w 2322543"/>
              <a:gd name="connsiteY3" fmla="*/ 53861 h 2560755"/>
              <a:gd name="connsiteX4" fmla="*/ 2322543 w 2322543"/>
              <a:gd name="connsiteY4" fmla="*/ 53861 h 2560755"/>
              <a:gd name="connsiteX0" fmla="*/ 103325 w 2322543"/>
              <a:gd name="connsiteY0" fmla="*/ 2667161 h 2667161"/>
              <a:gd name="connsiteX1" fmla="*/ 98188 w 2322543"/>
              <a:gd name="connsiteY1" fmla="*/ 1177408 h 2667161"/>
              <a:gd name="connsiteX2" fmla="*/ 1094325 w 2322543"/>
              <a:gd name="connsiteY2" fmla="*/ 190462 h 2667161"/>
              <a:gd name="connsiteX3" fmla="*/ 2322543 w 2322543"/>
              <a:gd name="connsiteY3" fmla="*/ 160267 h 2667161"/>
              <a:gd name="connsiteX4" fmla="*/ 2322543 w 2322543"/>
              <a:gd name="connsiteY4" fmla="*/ 160267 h 2667161"/>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23406 h 2523406"/>
              <a:gd name="connsiteX1" fmla="*/ 98188 w 2322543"/>
              <a:gd name="connsiteY1" fmla="*/ 1033653 h 2523406"/>
              <a:gd name="connsiteX2" fmla="*/ 1094325 w 2322543"/>
              <a:gd name="connsiteY2" fmla="*/ 46707 h 2523406"/>
              <a:gd name="connsiteX3" fmla="*/ 2322543 w 2322543"/>
              <a:gd name="connsiteY3" fmla="*/ 16512 h 2523406"/>
              <a:gd name="connsiteX4" fmla="*/ 2322543 w 2322543"/>
              <a:gd name="connsiteY4" fmla="*/ 16512 h 2523406"/>
              <a:gd name="connsiteX0" fmla="*/ 103325 w 2322543"/>
              <a:gd name="connsiteY0" fmla="*/ 2537694 h 2537694"/>
              <a:gd name="connsiteX1" fmla="*/ 98188 w 2322543"/>
              <a:gd name="connsiteY1" fmla="*/ 1047941 h 2537694"/>
              <a:gd name="connsiteX2" fmla="*/ 1094325 w 2322543"/>
              <a:gd name="connsiteY2" fmla="*/ 60995 h 2537694"/>
              <a:gd name="connsiteX3" fmla="*/ 2322543 w 2322543"/>
              <a:gd name="connsiteY3" fmla="*/ 30800 h 2537694"/>
              <a:gd name="connsiteX4" fmla="*/ 2322543 w 2322543"/>
              <a:gd name="connsiteY4" fmla="*/ 30800 h 2537694"/>
              <a:gd name="connsiteX0" fmla="*/ 103325 w 2322543"/>
              <a:gd name="connsiteY0" fmla="*/ 2554429 h 2554429"/>
              <a:gd name="connsiteX1" fmla="*/ 98188 w 2322543"/>
              <a:gd name="connsiteY1" fmla="*/ 1064676 h 2554429"/>
              <a:gd name="connsiteX2" fmla="*/ 1094325 w 2322543"/>
              <a:gd name="connsiteY2" fmla="*/ 77730 h 2554429"/>
              <a:gd name="connsiteX3" fmla="*/ 2322543 w 2322543"/>
              <a:gd name="connsiteY3" fmla="*/ 47535 h 2554429"/>
              <a:gd name="connsiteX4" fmla="*/ 2322543 w 2322543"/>
              <a:gd name="connsiteY4" fmla="*/ 47535 h 2554429"/>
              <a:gd name="connsiteX0" fmla="*/ 112292 w 2331510"/>
              <a:gd name="connsiteY0" fmla="*/ 2559699 h 2559699"/>
              <a:gd name="connsiteX1" fmla="*/ 92717 w 2331510"/>
              <a:gd name="connsiteY1" fmla="*/ 1055509 h 2559699"/>
              <a:gd name="connsiteX2" fmla="*/ 1103292 w 2331510"/>
              <a:gd name="connsiteY2" fmla="*/ 83000 h 2559699"/>
              <a:gd name="connsiteX3" fmla="*/ 2331510 w 2331510"/>
              <a:gd name="connsiteY3" fmla="*/ 52805 h 2559699"/>
              <a:gd name="connsiteX4" fmla="*/ 2331510 w 2331510"/>
              <a:gd name="connsiteY4" fmla="*/ 52805 h 2559699"/>
              <a:gd name="connsiteX0" fmla="*/ 108168 w 2327386"/>
              <a:gd name="connsiteY0" fmla="*/ 2559699 h 2559699"/>
              <a:gd name="connsiteX1" fmla="*/ 88593 w 2327386"/>
              <a:gd name="connsiteY1" fmla="*/ 1055509 h 2559699"/>
              <a:gd name="connsiteX2" fmla="*/ 1099168 w 2327386"/>
              <a:gd name="connsiteY2" fmla="*/ 83000 h 2559699"/>
              <a:gd name="connsiteX3" fmla="*/ 2327386 w 2327386"/>
              <a:gd name="connsiteY3" fmla="*/ 52805 h 2559699"/>
              <a:gd name="connsiteX4" fmla="*/ 2327386 w 2327386"/>
              <a:gd name="connsiteY4" fmla="*/ 52805 h 2559699"/>
              <a:gd name="connsiteX0" fmla="*/ 122667 w 2341885"/>
              <a:gd name="connsiteY0" fmla="*/ 2559699 h 2559699"/>
              <a:gd name="connsiteX1" fmla="*/ 103092 w 2341885"/>
              <a:gd name="connsiteY1" fmla="*/ 1055509 h 2559699"/>
              <a:gd name="connsiteX2" fmla="*/ 1113667 w 2341885"/>
              <a:gd name="connsiteY2" fmla="*/ 83000 h 2559699"/>
              <a:gd name="connsiteX3" fmla="*/ 2341885 w 2341885"/>
              <a:gd name="connsiteY3" fmla="*/ 52805 h 2559699"/>
              <a:gd name="connsiteX4" fmla="*/ 2341885 w 2341885"/>
              <a:gd name="connsiteY4" fmla="*/ 52805 h 2559699"/>
              <a:gd name="connsiteX0" fmla="*/ 122667 w 2341885"/>
              <a:gd name="connsiteY0" fmla="*/ 2563923 h 2563923"/>
              <a:gd name="connsiteX1" fmla="*/ 103092 w 2341885"/>
              <a:gd name="connsiteY1" fmla="*/ 1059733 h 2563923"/>
              <a:gd name="connsiteX2" fmla="*/ 1113667 w 2341885"/>
              <a:gd name="connsiteY2" fmla="*/ 87224 h 2563923"/>
              <a:gd name="connsiteX3" fmla="*/ 2341885 w 2341885"/>
              <a:gd name="connsiteY3" fmla="*/ 57029 h 2563923"/>
              <a:gd name="connsiteX4" fmla="*/ 2341885 w 2341885"/>
              <a:gd name="connsiteY4" fmla="*/ 57029 h 2563923"/>
              <a:gd name="connsiteX0" fmla="*/ 122667 w 2341885"/>
              <a:gd name="connsiteY0" fmla="*/ 2509756 h 2509756"/>
              <a:gd name="connsiteX1" fmla="*/ 103092 w 2341885"/>
              <a:gd name="connsiteY1" fmla="*/ 1005566 h 2509756"/>
              <a:gd name="connsiteX2" fmla="*/ 1113667 w 2341885"/>
              <a:gd name="connsiteY2" fmla="*/ 33057 h 2509756"/>
              <a:gd name="connsiteX3" fmla="*/ 2341885 w 2341885"/>
              <a:gd name="connsiteY3" fmla="*/ 2862 h 2509756"/>
              <a:gd name="connsiteX4" fmla="*/ 2341885 w 2341885"/>
              <a:gd name="connsiteY4" fmla="*/ 2862 h 2509756"/>
              <a:gd name="connsiteX0" fmla="*/ 122667 w 2341885"/>
              <a:gd name="connsiteY0" fmla="*/ 2506894 h 2506894"/>
              <a:gd name="connsiteX1" fmla="*/ 103092 w 2341885"/>
              <a:gd name="connsiteY1" fmla="*/ 1002704 h 2506894"/>
              <a:gd name="connsiteX2" fmla="*/ 1113667 w 2341885"/>
              <a:gd name="connsiteY2" fmla="*/ 30195 h 2506894"/>
              <a:gd name="connsiteX3" fmla="*/ 2341885 w 2341885"/>
              <a:gd name="connsiteY3" fmla="*/ 0 h 2506894"/>
              <a:gd name="connsiteX4" fmla="*/ 2341885 w 2341885"/>
              <a:gd name="connsiteY4" fmla="*/ 0 h 2506894"/>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36658 h 2536658"/>
              <a:gd name="connsiteX1" fmla="*/ 103092 w 2341885"/>
              <a:gd name="connsiteY1" fmla="*/ 1032468 h 2536658"/>
              <a:gd name="connsiteX2" fmla="*/ 1113667 w 2341885"/>
              <a:gd name="connsiteY2" fmla="*/ 59959 h 2536658"/>
              <a:gd name="connsiteX3" fmla="*/ 2341885 w 2341885"/>
              <a:gd name="connsiteY3" fmla="*/ 29764 h 2536658"/>
              <a:gd name="connsiteX4" fmla="*/ 2341885 w 2341885"/>
              <a:gd name="connsiteY4" fmla="*/ 29764 h 2536658"/>
              <a:gd name="connsiteX0" fmla="*/ 122667 w 2341885"/>
              <a:gd name="connsiteY0" fmla="*/ 2534592 h 2534592"/>
              <a:gd name="connsiteX1" fmla="*/ 103092 w 2341885"/>
              <a:gd name="connsiteY1" fmla="*/ 1030402 h 2534592"/>
              <a:gd name="connsiteX2" fmla="*/ 1113667 w 2341885"/>
              <a:gd name="connsiteY2" fmla="*/ 57893 h 2534592"/>
              <a:gd name="connsiteX3" fmla="*/ 2341885 w 2341885"/>
              <a:gd name="connsiteY3" fmla="*/ 27698 h 2534592"/>
              <a:gd name="connsiteX4" fmla="*/ 2341885 w 2341885"/>
              <a:gd name="connsiteY4" fmla="*/ 27698 h 2534592"/>
              <a:gd name="connsiteX0" fmla="*/ 122667 w 2341885"/>
              <a:gd name="connsiteY0" fmla="*/ 2542896 h 2542896"/>
              <a:gd name="connsiteX1" fmla="*/ 103092 w 2341885"/>
              <a:gd name="connsiteY1" fmla="*/ 1038706 h 2542896"/>
              <a:gd name="connsiteX2" fmla="*/ 1113667 w 2341885"/>
              <a:gd name="connsiteY2" fmla="*/ 66197 h 2542896"/>
              <a:gd name="connsiteX3" fmla="*/ 2341885 w 2341885"/>
              <a:gd name="connsiteY3" fmla="*/ 36002 h 2542896"/>
              <a:gd name="connsiteX4" fmla="*/ 2341885 w 2341885"/>
              <a:gd name="connsiteY4" fmla="*/ 36002 h 2542896"/>
              <a:gd name="connsiteX0" fmla="*/ 122667 w 2341885"/>
              <a:gd name="connsiteY0" fmla="*/ 2538733 h 2538733"/>
              <a:gd name="connsiteX1" fmla="*/ 103092 w 2341885"/>
              <a:gd name="connsiteY1" fmla="*/ 1034543 h 2538733"/>
              <a:gd name="connsiteX2" fmla="*/ 1113667 w 2341885"/>
              <a:gd name="connsiteY2" fmla="*/ 62034 h 2538733"/>
              <a:gd name="connsiteX3" fmla="*/ 2341885 w 2341885"/>
              <a:gd name="connsiteY3" fmla="*/ 31839 h 2538733"/>
              <a:gd name="connsiteX4" fmla="*/ 2341885 w 2341885"/>
              <a:gd name="connsiteY4" fmla="*/ 31839 h 253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885" h="2538733">
                <a:moveTo>
                  <a:pt x="122667" y="2538733"/>
                </a:moveTo>
                <a:cubicBezTo>
                  <a:pt x="24634" y="2106790"/>
                  <a:pt x="-86138" y="1591705"/>
                  <a:pt x="103092" y="1034543"/>
                </a:cubicBezTo>
                <a:cubicBezTo>
                  <a:pt x="292322" y="477381"/>
                  <a:pt x="663534" y="181026"/>
                  <a:pt x="1113667" y="62034"/>
                </a:cubicBezTo>
                <a:cubicBezTo>
                  <a:pt x="1563800" y="-56958"/>
                  <a:pt x="2341885" y="31839"/>
                  <a:pt x="2341885" y="31839"/>
                </a:cubicBezTo>
                <a:lnTo>
                  <a:pt x="2341885" y="31839"/>
                </a:lnTo>
              </a:path>
            </a:pathLst>
          </a:custGeom>
          <a:noFill/>
          <a:ln w="22225">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65" name="TextBox 64">
            <a:extLst>
              <a:ext uri="{FF2B5EF4-FFF2-40B4-BE49-F238E27FC236}">
                <a16:creationId xmlns:a16="http://schemas.microsoft.com/office/drawing/2014/main" id="{D338BF99-721C-4BE2-9FDF-3B4AC95156B3}"/>
              </a:ext>
            </a:extLst>
          </p:cNvPr>
          <p:cNvSpPr txBox="1"/>
          <p:nvPr/>
        </p:nvSpPr>
        <p:spPr>
          <a:xfrm>
            <a:off x="3666345" y="5732296"/>
            <a:ext cx="6458331" cy="567792"/>
          </a:xfrm>
          <a:prstGeom prst="rect">
            <a:avLst/>
          </a:prstGeom>
          <a:solidFill>
            <a:schemeClr val="bg1"/>
          </a:solidFill>
          <a:ln>
            <a:solidFill>
              <a:srgbClr val="C00000"/>
            </a:solidFill>
          </a:ln>
        </p:spPr>
        <p:txBody>
          <a:bodyPr wrap="square" rtlCol="0">
            <a:spAutoFit/>
          </a:bodyPr>
          <a:lstStyle/>
          <a:p>
            <a:r>
              <a:rPr lang="en-US" sz="1100" b="1">
                <a:solidFill>
                  <a:srgbClr val="C00000"/>
                </a:solidFill>
                <a:latin typeface="Segoe UI Light" panose="020B0502040204020203" pitchFamily="34" charset="0"/>
                <a:cs typeface="Segoe UI Light" panose="020B0502040204020203" pitchFamily="34" charset="0"/>
              </a:rPr>
              <a:t>Climate change </a:t>
            </a:r>
            <a:r>
              <a:rPr lang="en-US" sz="1100">
                <a:latin typeface="Segoe UI Light" panose="020B0502040204020203" pitchFamily="34" charset="0"/>
                <a:cs typeface="Segoe UI Light" panose="020B0502040204020203" pitchFamily="34" charset="0"/>
              </a:rPr>
              <a:t>increases the threat of </a:t>
            </a:r>
            <a:r>
              <a:rPr lang="en-US" sz="1100" b="1">
                <a:solidFill>
                  <a:srgbClr val="C00000"/>
                </a:solidFill>
                <a:latin typeface="Segoe UI Light" panose="020B0502040204020203" pitchFamily="34" charset="0"/>
                <a:cs typeface="Segoe UI Light" panose="020B0502040204020203" pitchFamily="34" charset="0"/>
              </a:rPr>
              <a:t>disruption of supply chains</a:t>
            </a:r>
            <a:r>
              <a:rPr lang="en-US" sz="1100">
                <a:latin typeface="Segoe UI Light" panose="020B0502040204020203" pitchFamily="34" charset="0"/>
                <a:cs typeface="Segoe UI Light" panose="020B0502040204020203" pitchFamily="34" charset="0"/>
              </a:rPr>
              <a:t>, acting as a </a:t>
            </a:r>
            <a:r>
              <a:rPr lang="en-US" sz="1100" b="1">
                <a:solidFill>
                  <a:srgbClr val="C00000"/>
                </a:solidFill>
                <a:latin typeface="Segoe UI Light" panose="020B0502040204020203" pitchFamily="34" charset="0"/>
                <a:cs typeface="Segoe UI Light" panose="020B0502040204020203" pitchFamily="34" charset="0"/>
              </a:rPr>
              <a:t>hazard multiplier</a:t>
            </a:r>
            <a:r>
              <a:rPr lang="en-US" sz="1100">
                <a:latin typeface="Segoe UI Light" panose="020B0502040204020203" pitchFamily="34" charset="0"/>
                <a:cs typeface="Segoe UI Light" panose="020B0502040204020203" pitchFamily="34" charset="0"/>
              </a:rPr>
              <a:t>. In the case of Brazilian soy for Swedish end consumption, temperature change and drought risk affecting </a:t>
            </a:r>
            <a:r>
              <a:rPr lang="en-US" sz="1100" b="1">
                <a:solidFill>
                  <a:srgbClr val="C00000"/>
                </a:solidFill>
                <a:latin typeface="Segoe UI Light" panose="020B0502040204020203" pitchFamily="34" charset="0"/>
                <a:cs typeface="Segoe UI Light" panose="020B0502040204020203" pitchFamily="34" charset="0"/>
              </a:rPr>
              <a:t>future yields </a:t>
            </a:r>
            <a:r>
              <a:rPr lang="en-US" sz="1100">
                <a:latin typeface="Segoe UI Light" panose="020B0502040204020203" pitchFamily="34" charset="0"/>
                <a:cs typeface="Segoe UI Light" panose="020B0502040204020203" pitchFamily="34" charset="0"/>
              </a:rPr>
              <a:t>of soy and altered rain patterns increase </a:t>
            </a:r>
            <a:r>
              <a:rPr lang="en-US" sz="1100" b="1">
                <a:solidFill>
                  <a:srgbClr val="C00000"/>
                </a:solidFill>
                <a:latin typeface="Segoe UI Light" panose="020B0502040204020203" pitchFamily="34" charset="0"/>
                <a:cs typeface="Segoe UI Light" panose="020B0502040204020203" pitchFamily="34" charset="0"/>
              </a:rPr>
              <a:t>landslide and flood risk </a:t>
            </a:r>
            <a:r>
              <a:rPr lang="en-US" sz="1100" b="1">
                <a:latin typeface="Segoe UI Light" panose="020B0502040204020203" pitchFamily="34" charset="0"/>
                <a:cs typeface="Segoe UI Light" panose="020B0502040204020203" pitchFamily="34" charset="0"/>
              </a:rPr>
              <a:t>i</a:t>
            </a:r>
            <a:r>
              <a:rPr lang="en-US" sz="1100">
                <a:latin typeface="Segoe UI Light" panose="020B0502040204020203" pitchFamily="34" charset="0"/>
                <a:cs typeface="Segoe UI Light" panose="020B0502040204020203" pitchFamily="34" charset="0"/>
              </a:rPr>
              <a:t>n Brazilian </a:t>
            </a:r>
            <a:r>
              <a:rPr lang="en-US" sz="1100" b="1">
                <a:solidFill>
                  <a:srgbClr val="C00000"/>
                </a:solidFill>
                <a:latin typeface="Segoe UI Light" panose="020B0502040204020203" pitchFamily="34" charset="0"/>
                <a:cs typeface="Segoe UI Light" panose="020B0502040204020203" pitchFamily="34" charset="0"/>
              </a:rPr>
              <a:t>road networks.</a:t>
            </a:r>
            <a:endParaRPr lang="en-SE" sz="1100" b="1">
              <a:solidFill>
                <a:srgbClr val="C00000"/>
              </a:solidFill>
              <a:latin typeface="Segoe UI Light" panose="020B0502040204020203" pitchFamily="34" charset="0"/>
              <a:cs typeface="Segoe UI Light" panose="020B0502040204020203" pitchFamily="34" charset="0"/>
            </a:endParaRPr>
          </a:p>
        </p:txBody>
      </p:sp>
      <p:pic>
        <p:nvPicPr>
          <p:cNvPr id="67" name="Graphic 66" descr="Lightning bolt">
            <a:extLst>
              <a:ext uri="{FF2B5EF4-FFF2-40B4-BE49-F238E27FC236}">
                <a16:creationId xmlns:a16="http://schemas.microsoft.com/office/drawing/2014/main" id="{CB9D87F0-63BA-4D38-AD82-0E14E591BB8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29987" y="5343193"/>
            <a:ext cx="463449" cy="463449"/>
          </a:xfrm>
          <a:prstGeom prst="rect">
            <a:avLst/>
          </a:prstGeom>
        </p:spPr>
      </p:pic>
      <p:pic>
        <p:nvPicPr>
          <p:cNvPr id="61" name="Graphic 60" descr="Rain">
            <a:extLst>
              <a:ext uri="{FF2B5EF4-FFF2-40B4-BE49-F238E27FC236}">
                <a16:creationId xmlns:a16="http://schemas.microsoft.com/office/drawing/2014/main" id="{EC62752F-2034-4E82-B587-B53ACAEA82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92120" y="5322062"/>
            <a:ext cx="463449" cy="463449"/>
          </a:xfrm>
          <a:prstGeom prst="rect">
            <a:avLst/>
          </a:prstGeom>
        </p:spPr>
      </p:pic>
      <p:pic>
        <p:nvPicPr>
          <p:cNvPr id="63" name="Graphic 62" descr="Thermometer">
            <a:extLst>
              <a:ext uri="{FF2B5EF4-FFF2-40B4-BE49-F238E27FC236}">
                <a16:creationId xmlns:a16="http://schemas.microsoft.com/office/drawing/2014/main" id="{C5BDA69E-0D6F-4C92-9173-7D5960CECEA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975485" y="5336021"/>
            <a:ext cx="463449" cy="463449"/>
          </a:xfrm>
          <a:prstGeom prst="rect">
            <a:avLst/>
          </a:prstGeom>
        </p:spPr>
      </p:pic>
      <p:cxnSp>
        <p:nvCxnSpPr>
          <p:cNvPr id="72" name="Straight Connector 71">
            <a:extLst>
              <a:ext uri="{FF2B5EF4-FFF2-40B4-BE49-F238E27FC236}">
                <a16:creationId xmlns:a16="http://schemas.microsoft.com/office/drawing/2014/main" id="{50D2814D-2398-44BF-ACB8-A60EBCF7E4E4}"/>
              </a:ext>
            </a:extLst>
          </p:cNvPr>
          <p:cNvCxnSpPr>
            <a:cxnSpLocks/>
          </p:cNvCxnSpPr>
          <p:nvPr/>
        </p:nvCxnSpPr>
        <p:spPr>
          <a:xfrm>
            <a:off x="8380884" y="1254946"/>
            <a:ext cx="3353037" cy="0"/>
          </a:xfrm>
          <a:prstGeom prst="line">
            <a:avLst/>
          </a:prstGeom>
          <a:ln w="22225">
            <a:solidFill>
              <a:srgbClr val="3D6894"/>
            </a:solidFill>
            <a:prstDash val="sysDot"/>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AB157BD4-AC03-4664-93D7-C54461DBE2CC}"/>
              </a:ext>
            </a:extLst>
          </p:cNvPr>
          <p:cNvSpPr/>
          <p:nvPr/>
        </p:nvSpPr>
        <p:spPr>
          <a:xfrm>
            <a:off x="3664935" y="823522"/>
            <a:ext cx="614477" cy="614477"/>
          </a:xfrm>
          <a:prstGeom prst="ellipse">
            <a:avLst/>
          </a:prstGeom>
          <a:solidFill>
            <a:srgbClr val="6B8CAE"/>
          </a:solidFill>
          <a:ln>
            <a:solidFill>
              <a:srgbClr val="3D6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74" name="TextBox 73">
            <a:extLst>
              <a:ext uri="{FF2B5EF4-FFF2-40B4-BE49-F238E27FC236}">
                <a16:creationId xmlns:a16="http://schemas.microsoft.com/office/drawing/2014/main" id="{8DC7D250-0FC3-41A9-A444-FE4FDBC2404F}"/>
              </a:ext>
            </a:extLst>
          </p:cNvPr>
          <p:cNvSpPr txBox="1"/>
          <p:nvPr/>
        </p:nvSpPr>
        <p:spPr>
          <a:xfrm>
            <a:off x="3619268" y="903917"/>
            <a:ext cx="966376" cy="378529"/>
          </a:xfrm>
          <a:prstGeom prst="rect">
            <a:avLst/>
          </a:prstGeom>
          <a:noFill/>
          <a:ln>
            <a:noFill/>
          </a:ln>
        </p:spPr>
        <p:txBody>
          <a:bodyPr wrap="square" rtlCol="0">
            <a:spAutoFit/>
          </a:bodyPr>
          <a:lstStyle/>
          <a:p>
            <a:r>
              <a:rPr lang="en-US" sz="2000" b="1">
                <a:solidFill>
                  <a:schemeClr val="bg1"/>
                </a:solidFill>
                <a:latin typeface="Segoe UI" panose="020B0502040204020203" pitchFamily="34" charset="0"/>
                <a:cs typeface="Segoe UI" panose="020B0502040204020203" pitchFamily="34" charset="0"/>
              </a:rPr>
              <a:t>60%</a:t>
            </a:r>
            <a:endParaRPr lang="en-SE" sz="2000" b="1">
              <a:solidFill>
                <a:schemeClr val="bg1"/>
              </a:solidFill>
              <a:latin typeface="Segoe UI" panose="020B0502040204020203" pitchFamily="34" charset="0"/>
              <a:cs typeface="Segoe UI" panose="020B0502040204020203" pitchFamily="34" charset="0"/>
            </a:endParaRPr>
          </a:p>
        </p:txBody>
      </p:sp>
      <p:sp>
        <p:nvSpPr>
          <p:cNvPr id="79" name="Oval 78">
            <a:extLst>
              <a:ext uri="{FF2B5EF4-FFF2-40B4-BE49-F238E27FC236}">
                <a16:creationId xmlns:a16="http://schemas.microsoft.com/office/drawing/2014/main" id="{3B8497C8-F6BE-419D-9EA9-2D15D74BC580}"/>
              </a:ext>
            </a:extLst>
          </p:cNvPr>
          <p:cNvSpPr/>
          <p:nvPr/>
        </p:nvSpPr>
        <p:spPr>
          <a:xfrm>
            <a:off x="4057470" y="3226387"/>
            <a:ext cx="614477" cy="614477"/>
          </a:xfrm>
          <a:prstGeom prst="ellipse">
            <a:avLst/>
          </a:prstGeom>
          <a:solidFill>
            <a:srgbClr val="6B8CAE"/>
          </a:solidFill>
          <a:ln>
            <a:solidFill>
              <a:srgbClr val="3D6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76" name="TextBox 75">
            <a:extLst>
              <a:ext uri="{FF2B5EF4-FFF2-40B4-BE49-F238E27FC236}">
                <a16:creationId xmlns:a16="http://schemas.microsoft.com/office/drawing/2014/main" id="{D45CB1FC-0B84-4A1F-BFF2-D420A4208474}"/>
              </a:ext>
            </a:extLst>
          </p:cNvPr>
          <p:cNvSpPr txBox="1"/>
          <p:nvPr/>
        </p:nvSpPr>
        <p:spPr>
          <a:xfrm>
            <a:off x="4021578" y="3315243"/>
            <a:ext cx="966376" cy="378529"/>
          </a:xfrm>
          <a:prstGeom prst="rect">
            <a:avLst/>
          </a:prstGeom>
          <a:noFill/>
          <a:ln>
            <a:noFill/>
          </a:ln>
        </p:spPr>
        <p:txBody>
          <a:bodyPr wrap="square" rtlCol="0">
            <a:spAutoFit/>
          </a:bodyPr>
          <a:lstStyle/>
          <a:p>
            <a:r>
              <a:rPr lang="en-US" sz="2000" b="1">
                <a:solidFill>
                  <a:schemeClr val="bg1"/>
                </a:solidFill>
                <a:latin typeface="Segoe UI" panose="020B0502040204020203" pitchFamily="34" charset="0"/>
                <a:cs typeface="Segoe UI" panose="020B0502040204020203" pitchFamily="34" charset="0"/>
              </a:rPr>
              <a:t>30%</a:t>
            </a:r>
            <a:endParaRPr lang="en-SE" sz="2000" b="1">
              <a:solidFill>
                <a:schemeClr val="bg1"/>
              </a:solidFill>
              <a:latin typeface="Segoe UI" panose="020B0502040204020203" pitchFamily="34" charset="0"/>
              <a:cs typeface="Segoe UI" panose="020B0502040204020203" pitchFamily="34" charset="0"/>
            </a:endParaRPr>
          </a:p>
        </p:txBody>
      </p:sp>
      <p:sp>
        <p:nvSpPr>
          <p:cNvPr id="80" name="Rectangle 79">
            <a:extLst>
              <a:ext uri="{FF2B5EF4-FFF2-40B4-BE49-F238E27FC236}">
                <a16:creationId xmlns:a16="http://schemas.microsoft.com/office/drawing/2014/main" id="{90318221-4940-479B-B06F-60CD03815DBD}"/>
              </a:ext>
            </a:extLst>
          </p:cNvPr>
          <p:cNvSpPr/>
          <p:nvPr/>
        </p:nvSpPr>
        <p:spPr>
          <a:xfrm>
            <a:off x="10196068" y="471694"/>
            <a:ext cx="1692425" cy="5920958"/>
          </a:xfrm>
          <a:prstGeom prst="rect">
            <a:avLst/>
          </a:prstGeom>
          <a:noFill/>
          <a:ln>
            <a:solidFill>
              <a:srgbClr val="3D6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83" name="TextBox 82">
            <a:extLst>
              <a:ext uri="{FF2B5EF4-FFF2-40B4-BE49-F238E27FC236}">
                <a16:creationId xmlns:a16="http://schemas.microsoft.com/office/drawing/2014/main" id="{D2F0AACA-3DAB-4C46-BE1D-69276D7B621F}"/>
              </a:ext>
            </a:extLst>
          </p:cNvPr>
          <p:cNvSpPr txBox="1"/>
          <p:nvPr/>
        </p:nvSpPr>
        <p:spPr>
          <a:xfrm>
            <a:off x="10159389" y="561873"/>
            <a:ext cx="1741683" cy="584775"/>
          </a:xfrm>
          <a:prstGeom prst="rect">
            <a:avLst/>
          </a:prstGeom>
          <a:noFill/>
          <a:ln>
            <a:noFill/>
          </a:ln>
        </p:spPr>
        <p:txBody>
          <a:bodyPr wrap="square" rtlCol="0">
            <a:spAutoFit/>
          </a:bodyPr>
          <a:lstStyle/>
          <a:p>
            <a:pPr algn="ctr"/>
            <a:r>
              <a:rPr lang="en-US" sz="1600" b="1">
                <a:solidFill>
                  <a:srgbClr val="3D6894"/>
                </a:solidFill>
                <a:latin typeface="Segoe UI" panose="020B0502040204020203" pitchFamily="34" charset="0"/>
                <a:cs typeface="Segoe UI" panose="020B0502040204020203" pitchFamily="34" charset="0"/>
              </a:rPr>
              <a:t>Brazil-Sweden</a:t>
            </a:r>
          </a:p>
          <a:p>
            <a:pPr algn="ctr"/>
            <a:r>
              <a:rPr lang="en-US" sz="1600" b="1">
                <a:solidFill>
                  <a:srgbClr val="3D6894"/>
                </a:solidFill>
                <a:latin typeface="Segoe UI" panose="020B0502040204020203" pitchFamily="34" charset="0"/>
                <a:cs typeface="Segoe UI" panose="020B0502040204020203" pitchFamily="34" charset="0"/>
              </a:rPr>
              <a:t>relations</a:t>
            </a:r>
          </a:p>
        </p:txBody>
      </p:sp>
      <p:pic>
        <p:nvPicPr>
          <p:cNvPr id="87" name="Graphic 86" descr="Money">
            <a:extLst>
              <a:ext uri="{FF2B5EF4-FFF2-40B4-BE49-F238E27FC236}">
                <a16:creationId xmlns:a16="http://schemas.microsoft.com/office/drawing/2014/main" id="{50EC8F13-ED87-460D-8C2D-B1505315EDC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734742" y="5002953"/>
            <a:ext cx="571964" cy="571964"/>
          </a:xfrm>
          <a:prstGeom prst="rect">
            <a:avLst/>
          </a:prstGeom>
        </p:spPr>
      </p:pic>
      <p:sp>
        <p:nvSpPr>
          <p:cNvPr id="97" name="Oval 96">
            <a:extLst>
              <a:ext uri="{FF2B5EF4-FFF2-40B4-BE49-F238E27FC236}">
                <a16:creationId xmlns:a16="http://schemas.microsoft.com/office/drawing/2014/main" id="{68BF3C17-58A5-4F93-989A-2EBF89D75DC0}"/>
              </a:ext>
            </a:extLst>
          </p:cNvPr>
          <p:cNvSpPr/>
          <p:nvPr/>
        </p:nvSpPr>
        <p:spPr>
          <a:xfrm>
            <a:off x="10620142" y="2266077"/>
            <a:ext cx="781970" cy="781970"/>
          </a:xfrm>
          <a:prstGeom prst="ellipse">
            <a:avLst/>
          </a:prstGeom>
          <a:solidFill>
            <a:srgbClr val="6B8CAE"/>
          </a:solidFill>
          <a:ln>
            <a:solidFill>
              <a:srgbClr val="3D6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99" name="Oval 98">
            <a:extLst>
              <a:ext uri="{FF2B5EF4-FFF2-40B4-BE49-F238E27FC236}">
                <a16:creationId xmlns:a16="http://schemas.microsoft.com/office/drawing/2014/main" id="{07B803F0-1B99-4AE7-8007-430235F1D366}"/>
              </a:ext>
            </a:extLst>
          </p:cNvPr>
          <p:cNvSpPr/>
          <p:nvPr/>
        </p:nvSpPr>
        <p:spPr>
          <a:xfrm>
            <a:off x="10651387" y="3281789"/>
            <a:ext cx="738673" cy="713529"/>
          </a:xfrm>
          <a:prstGeom prst="ellipse">
            <a:avLst/>
          </a:prstGeom>
          <a:solidFill>
            <a:srgbClr val="3D6894">
              <a:alpha val="76078"/>
            </a:srgbClr>
          </a:solidFill>
          <a:ln>
            <a:solidFill>
              <a:srgbClr val="3D6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101" name="Oval 100">
            <a:extLst>
              <a:ext uri="{FF2B5EF4-FFF2-40B4-BE49-F238E27FC236}">
                <a16:creationId xmlns:a16="http://schemas.microsoft.com/office/drawing/2014/main" id="{1058A0CE-0DE7-43AF-A369-11119637A2EE}"/>
              </a:ext>
            </a:extLst>
          </p:cNvPr>
          <p:cNvSpPr/>
          <p:nvPr/>
        </p:nvSpPr>
        <p:spPr>
          <a:xfrm>
            <a:off x="10797047" y="4257206"/>
            <a:ext cx="470338" cy="454328"/>
          </a:xfrm>
          <a:prstGeom prst="ellipse">
            <a:avLst/>
          </a:prstGeom>
          <a:solidFill>
            <a:srgbClr val="3D6894">
              <a:alpha val="76078"/>
            </a:srgbClr>
          </a:solidFill>
          <a:ln>
            <a:solidFill>
              <a:srgbClr val="3D6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91" name="TextBox 90">
            <a:extLst>
              <a:ext uri="{FF2B5EF4-FFF2-40B4-BE49-F238E27FC236}">
                <a16:creationId xmlns:a16="http://schemas.microsoft.com/office/drawing/2014/main" id="{D61CCFCE-92FF-4AB4-AADE-5E67038562A7}"/>
              </a:ext>
            </a:extLst>
          </p:cNvPr>
          <p:cNvSpPr txBox="1"/>
          <p:nvPr/>
        </p:nvSpPr>
        <p:spPr>
          <a:xfrm>
            <a:off x="10648990" y="2450055"/>
            <a:ext cx="834870" cy="378529"/>
          </a:xfrm>
          <a:prstGeom prst="rect">
            <a:avLst/>
          </a:prstGeom>
          <a:noFill/>
          <a:ln>
            <a:noFill/>
          </a:ln>
        </p:spPr>
        <p:txBody>
          <a:bodyPr wrap="square" rtlCol="0">
            <a:spAutoFit/>
          </a:bodyPr>
          <a:lstStyle/>
          <a:p>
            <a:r>
              <a:rPr lang="en-US" sz="2000" b="1">
                <a:solidFill>
                  <a:schemeClr val="bg1"/>
                </a:solidFill>
                <a:latin typeface="Segoe UI" panose="020B0502040204020203" pitchFamily="34" charset="0"/>
                <a:cs typeface="Segoe UI" panose="020B0502040204020203" pitchFamily="34" charset="0"/>
              </a:rPr>
              <a:t>14%</a:t>
            </a:r>
            <a:endParaRPr lang="en-SE" sz="2000" b="1">
              <a:solidFill>
                <a:schemeClr val="bg1"/>
              </a:solidFill>
              <a:latin typeface="Segoe UI" panose="020B0502040204020203" pitchFamily="34" charset="0"/>
              <a:cs typeface="Segoe UI" panose="020B0502040204020203" pitchFamily="34" charset="0"/>
            </a:endParaRPr>
          </a:p>
        </p:txBody>
      </p:sp>
      <p:sp>
        <p:nvSpPr>
          <p:cNvPr id="93" name="TextBox 92">
            <a:extLst>
              <a:ext uri="{FF2B5EF4-FFF2-40B4-BE49-F238E27FC236}">
                <a16:creationId xmlns:a16="http://schemas.microsoft.com/office/drawing/2014/main" id="{D15D8096-5FDC-4AFD-9C8F-01732035C972}"/>
              </a:ext>
            </a:extLst>
          </p:cNvPr>
          <p:cNvSpPr txBox="1"/>
          <p:nvPr/>
        </p:nvSpPr>
        <p:spPr>
          <a:xfrm>
            <a:off x="10648811" y="3444997"/>
            <a:ext cx="1062660" cy="378529"/>
          </a:xfrm>
          <a:prstGeom prst="rect">
            <a:avLst/>
          </a:prstGeom>
          <a:noFill/>
          <a:ln>
            <a:noFill/>
          </a:ln>
        </p:spPr>
        <p:txBody>
          <a:bodyPr wrap="square" rtlCol="0">
            <a:spAutoFit/>
          </a:bodyPr>
          <a:lstStyle/>
          <a:p>
            <a:r>
              <a:rPr lang="en-US" sz="2000" b="1">
                <a:solidFill>
                  <a:schemeClr val="bg1"/>
                </a:solidFill>
                <a:latin typeface="Segoe UI" panose="020B0502040204020203" pitchFamily="34" charset="0"/>
                <a:cs typeface="Segoe UI" panose="020B0502040204020203" pitchFamily="34" charset="0"/>
              </a:rPr>
              <a:t>13%</a:t>
            </a:r>
            <a:endParaRPr lang="en-SE" sz="2000" b="1">
              <a:solidFill>
                <a:schemeClr val="bg1"/>
              </a:solidFill>
              <a:latin typeface="Segoe UI" panose="020B0502040204020203" pitchFamily="34" charset="0"/>
              <a:cs typeface="Segoe UI" panose="020B0502040204020203" pitchFamily="34" charset="0"/>
            </a:endParaRPr>
          </a:p>
        </p:txBody>
      </p:sp>
      <p:sp>
        <p:nvSpPr>
          <p:cNvPr id="95" name="TextBox 94">
            <a:extLst>
              <a:ext uri="{FF2B5EF4-FFF2-40B4-BE49-F238E27FC236}">
                <a16:creationId xmlns:a16="http://schemas.microsoft.com/office/drawing/2014/main" id="{D5AEF256-DF58-499E-BB30-070CDFAB6B29}"/>
              </a:ext>
            </a:extLst>
          </p:cNvPr>
          <p:cNvSpPr txBox="1"/>
          <p:nvPr/>
        </p:nvSpPr>
        <p:spPr>
          <a:xfrm>
            <a:off x="10790852" y="4301599"/>
            <a:ext cx="615383" cy="349411"/>
          </a:xfrm>
          <a:prstGeom prst="rect">
            <a:avLst/>
          </a:prstGeom>
          <a:noFill/>
          <a:ln>
            <a:noFill/>
          </a:ln>
        </p:spPr>
        <p:txBody>
          <a:bodyPr wrap="square" rtlCol="0">
            <a:spAutoFit/>
          </a:bodyPr>
          <a:lstStyle/>
          <a:p>
            <a:r>
              <a:rPr lang="en-US" b="1">
                <a:solidFill>
                  <a:schemeClr val="bg1"/>
                </a:solidFill>
                <a:latin typeface="Segoe UI" panose="020B0502040204020203" pitchFamily="34" charset="0"/>
                <a:cs typeface="Segoe UI" panose="020B0502040204020203" pitchFamily="34" charset="0"/>
              </a:rPr>
              <a:t>4%</a:t>
            </a:r>
            <a:endParaRPr lang="en-SE" b="1">
              <a:solidFill>
                <a:schemeClr val="bg1"/>
              </a:solidFill>
              <a:latin typeface="Segoe UI" panose="020B0502040204020203" pitchFamily="34" charset="0"/>
              <a:cs typeface="Segoe UI" panose="020B0502040204020203" pitchFamily="34" charset="0"/>
            </a:endParaRPr>
          </a:p>
        </p:txBody>
      </p:sp>
      <p:sp>
        <p:nvSpPr>
          <p:cNvPr id="103" name="TextBox 102">
            <a:extLst>
              <a:ext uri="{FF2B5EF4-FFF2-40B4-BE49-F238E27FC236}">
                <a16:creationId xmlns:a16="http://schemas.microsoft.com/office/drawing/2014/main" id="{5C5ABE2D-517D-4AC5-A69F-ED16CD214C4B}"/>
              </a:ext>
            </a:extLst>
          </p:cNvPr>
          <p:cNvSpPr txBox="1"/>
          <p:nvPr/>
        </p:nvSpPr>
        <p:spPr>
          <a:xfrm>
            <a:off x="10267387" y="5541929"/>
            <a:ext cx="1512905" cy="727938"/>
          </a:xfrm>
          <a:prstGeom prst="rect">
            <a:avLst/>
          </a:prstGeom>
          <a:solidFill>
            <a:schemeClr val="bg1"/>
          </a:solidFill>
          <a:ln>
            <a:noFill/>
          </a:ln>
        </p:spPr>
        <p:txBody>
          <a:bodyPr wrap="square" rtlCol="0">
            <a:spAutoFit/>
          </a:bodyPr>
          <a:lstStyle/>
          <a:p>
            <a:pPr algn="ctr"/>
            <a:r>
              <a:rPr lang="en-US" sz="1100">
                <a:latin typeface="Segoe UI Light" panose="020B0502040204020203" pitchFamily="34" charset="0"/>
                <a:cs typeface="Segoe UI Light" panose="020B0502040204020203" pitchFamily="34" charset="0"/>
              </a:rPr>
              <a:t>Brazil was in 2019 the 11</a:t>
            </a:r>
            <a:r>
              <a:rPr lang="en-US" sz="1100" baseline="30000">
                <a:latin typeface="Segoe UI Light" panose="020B0502040204020203" pitchFamily="34" charset="0"/>
                <a:cs typeface="Segoe UI Light" panose="020B0502040204020203" pitchFamily="34" charset="0"/>
              </a:rPr>
              <a:t>th</a:t>
            </a:r>
            <a:r>
              <a:rPr lang="en-US" sz="1100">
                <a:latin typeface="Segoe UI Light" panose="020B0502040204020203" pitchFamily="34" charset="0"/>
                <a:cs typeface="Segoe UI Light" panose="020B0502040204020203" pitchFamily="34" charset="0"/>
              </a:rPr>
              <a:t> largest recipient of </a:t>
            </a:r>
            <a:r>
              <a:rPr lang="en-US" sz="1100" b="1">
                <a:latin typeface="Segoe UI Light" panose="020B0502040204020203" pitchFamily="34" charset="0"/>
                <a:cs typeface="Segoe UI Light" panose="020B0502040204020203" pitchFamily="34" charset="0"/>
              </a:rPr>
              <a:t>FDI outflows</a:t>
            </a:r>
            <a:r>
              <a:rPr lang="en-US" sz="1100">
                <a:latin typeface="Segoe UI Light" panose="020B0502040204020203" pitchFamily="34" charset="0"/>
                <a:cs typeface="Segoe UI Light" panose="020B0502040204020203" pitchFamily="34" charset="0"/>
              </a:rPr>
              <a:t> from Sweden</a:t>
            </a:r>
            <a:endParaRPr lang="en-SE" sz="1100">
              <a:latin typeface="Segoe UI Light" panose="020B0502040204020203" pitchFamily="34" charset="0"/>
              <a:cs typeface="Segoe UI Light" panose="020B0502040204020203" pitchFamily="34" charset="0"/>
            </a:endParaRPr>
          </a:p>
        </p:txBody>
      </p:sp>
      <p:sp>
        <p:nvSpPr>
          <p:cNvPr id="105" name="TextBox 104">
            <a:extLst>
              <a:ext uri="{FF2B5EF4-FFF2-40B4-BE49-F238E27FC236}">
                <a16:creationId xmlns:a16="http://schemas.microsoft.com/office/drawing/2014/main" id="{86F5B7B0-06FE-4C1C-8836-174ED8289CCB}"/>
              </a:ext>
            </a:extLst>
          </p:cNvPr>
          <p:cNvSpPr txBox="1"/>
          <p:nvPr/>
        </p:nvSpPr>
        <p:spPr>
          <a:xfrm>
            <a:off x="10264271" y="4724521"/>
            <a:ext cx="1512905" cy="247499"/>
          </a:xfrm>
          <a:prstGeom prst="rect">
            <a:avLst/>
          </a:prstGeom>
          <a:noFill/>
          <a:ln>
            <a:noFill/>
          </a:ln>
        </p:spPr>
        <p:txBody>
          <a:bodyPr wrap="square" rtlCol="0">
            <a:spAutoFit/>
          </a:bodyPr>
          <a:lstStyle/>
          <a:p>
            <a:pPr algn="ctr"/>
            <a:r>
              <a:rPr lang="en-US" sz="1100">
                <a:latin typeface="Segoe UI Light" panose="020B0502040204020203" pitchFamily="34" charset="0"/>
                <a:cs typeface="Segoe UI Light" panose="020B0502040204020203" pitchFamily="34" charset="0"/>
              </a:rPr>
              <a:t>of blue </a:t>
            </a:r>
            <a:r>
              <a:rPr lang="en-US" sz="1100" b="1">
                <a:latin typeface="Segoe UI Light" panose="020B0502040204020203" pitchFamily="34" charset="0"/>
                <a:cs typeface="Segoe UI Light" panose="020B0502040204020203" pitchFamily="34" charset="0"/>
              </a:rPr>
              <a:t>water</a:t>
            </a:r>
            <a:r>
              <a:rPr lang="en-US" sz="1100">
                <a:latin typeface="Segoe UI Light" panose="020B0502040204020203" pitchFamily="34" charset="0"/>
                <a:cs typeface="Segoe UI Light" panose="020B0502040204020203" pitchFamily="34" charset="0"/>
              </a:rPr>
              <a:t> use</a:t>
            </a:r>
            <a:endParaRPr lang="en-SE" sz="1100">
              <a:latin typeface="Segoe UI Light" panose="020B0502040204020203" pitchFamily="34" charset="0"/>
              <a:cs typeface="Segoe UI Light" panose="020B0502040204020203" pitchFamily="34" charset="0"/>
            </a:endParaRPr>
          </a:p>
        </p:txBody>
      </p:sp>
      <p:sp>
        <p:nvSpPr>
          <p:cNvPr id="111" name="TextBox 110">
            <a:extLst>
              <a:ext uri="{FF2B5EF4-FFF2-40B4-BE49-F238E27FC236}">
                <a16:creationId xmlns:a16="http://schemas.microsoft.com/office/drawing/2014/main" id="{D1C56D8E-225E-4CE8-A0DD-2908B4654E54}"/>
              </a:ext>
            </a:extLst>
          </p:cNvPr>
          <p:cNvSpPr txBox="1"/>
          <p:nvPr/>
        </p:nvSpPr>
        <p:spPr>
          <a:xfrm>
            <a:off x="10548690" y="3013871"/>
            <a:ext cx="876104" cy="247499"/>
          </a:xfrm>
          <a:prstGeom prst="rect">
            <a:avLst/>
          </a:prstGeom>
          <a:noFill/>
          <a:ln>
            <a:noFill/>
          </a:ln>
        </p:spPr>
        <p:txBody>
          <a:bodyPr wrap="square" rtlCol="0">
            <a:spAutoFit/>
          </a:bodyPr>
          <a:lstStyle/>
          <a:p>
            <a:pPr algn="ctr"/>
            <a:r>
              <a:rPr lang="en-US" sz="1100">
                <a:latin typeface="Segoe UI Light" panose="020B0502040204020203" pitchFamily="34" charset="0"/>
                <a:cs typeface="Segoe UI Light" panose="020B0502040204020203" pitchFamily="34" charset="0"/>
              </a:rPr>
              <a:t>of </a:t>
            </a:r>
            <a:r>
              <a:rPr lang="en-US" sz="1100" b="1">
                <a:latin typeface="Segoe UI Light" panose="020B0502040204020203" pitchFamily="34" charset="0"/>
                <a:cs typeface="Segoe UI Light" panose="020B0502040204020203" pitchFamily="34" charset="0"/>
              </a:rPr>
              <a:t>land</a:t>
            </a:r>
            <a:r>
              <a:rPr lang="en-US" sz="1100">
                <a:latin typeface="Segoe UI Light" panose="020B0502040204020203" pitchFamily="34" charset="0"/>
                <a:cs typeface="Segoe UI Light" panose="020B0502040204020203" pitchFamily="34" charset="0"/>
              </a:rPr>
              <a:t> use</a:t>
            </a:r>
            <a:endParaRPr lang="en-SE" sz="1100">
              <a:latin typeface="Segoe UI Light" panose="020B0502040204020203" pitchFamily="34" charset="0"/>
              <a:cs typeface="Segoe UI Light" panose="020B0502040204020203" pitchFamily="34" charset="0"/>
            </a:endParaRPr>
          </a:p>
        </p:txBody>
      </p:sp>
      <p:sp>
        <p:nvSpPr>
          <p:cNvPr id="113" name="TextBox 112">
            <a:extLst>
              <a:ext uri="{FF2B5EF4-FFF2-40B4-BE49-F238E27FC236}">
                <a16:creationId xmlns:a16="http://schemas.microsoft.com/office/drawing/2014/main" id="{84C226C2-8A5C-4C84-B8DF-A5303F692505}"/>
              </a:ext>
            </a:extLst>
          </p:cNvPr>
          <p:cNvSpPr txBox="1"/>
          <p:nvPr/>
        </p:nvSpPr>
        <p:spPr>
          <a:xfrm>
            <a:off x="10456301" y="3974148"/>
            <a:ext cx="1151830" cy="247499"/>
          </a:xfrm>
          <a:prstGeom prst="rect">
            <a:avLst/>
          </a:prstGeom>
          <a:noFill/>
          <a:ln>
            <a:noFill/>
          </a:ln>
        </p:spPr>
        <p:txBody>
          <a:bodyPr wrap="square" rtlCol="0">
            <a:spAutoFit/>
          </a:bodyPr>
          <a:lstStyle/>
          <a:p>
            <a:pPr algn="ctr"/>
            <a:r>
              <a:rPr lang="en-US" sz="1100">
                <a:latin typeface="Segoe UI Light" panose="020B0502040204020203" pitchFamily="34" charset="0"/>
                <a:cs typeface="Segoe UI Light" panose="020B0502040204020203" pitchFamily="34" charset="0"/>
              </a:rPr>
              <a:t>of </a:t>
            </a:r>
            <a:r>
              <a:rPr lang="en-US" sz="1100" b="1">
                <a:latin typeface="Segoe UI Light" panose="020B0502040204020203" pitchFamily="34" charset="0"/>
                <a:cs typeface="Segoe UI Light" panose="020B0502040204020203" pitchFamily="34" charset="0"/>
              </a:rPr>
              <a:t>material</a:t>
            </a:r>
            <a:r>
              <a:rPr lang="en-US" sz="1100">
                <a:latin typeface="Segoe UI Light" panose="020B0502040204020203" pitchFamily="34" charset="0"/>
                <a:cs typeface="Segoe UI Light" panose="020B0502040204020203" pitchFamily="34" charset="0"/>
              </a:rPr>
              <a:t> use</a:t>
            </a:r>
            <a:endParaRPr lang="en-SE" sz="1100">
              <a:latin typeface="Segoe UI Light" panose="020B0502040204020203" pitchFamily="34" charset="0"/>
              <a:cs typeface="Segoe UI Light" panose="020B0502040204020203" pitchFamily="34" charset="0"/>
            </a:endParaRPr>
          </a:p>
        </p:txBody>
      </p:sp>
      <p:sp>
        <p:nvSpPr>
          <p:cNvPr id="115" name="TextBox 114">
            <a:extLst>
              <a:ext uri="{FF2B5EF4-FFF2-40B4-BE49-F238E27FC236}">
                <a16:creationId xmlns:a16="http://schemas.microsoft.com/office/drawing/2014/main" id="{8B710D1D-E87F-4A01-BA5D-9963BF8E117D}"/>
              </a:ext>
            </a:extLst>
          </p:cNvPr>
          <p:cNvSpPr txBox="1"/>
          <p:nvPr/>
        </p:nvSpPr>
        <p:spPr>
          <a:xfrm>
            <a:off x="10264271" y="1280072"/>
            <a:ext cx="1512905" cy="888086"/>
          </a:xfrm>
          <a:prstGeom prst="rect">
            <a:avLst/>
          </a:prstGeom>
          <a:noFill/>
          <a:ln>
            <a:noFill/>
          </a:ln>
        </p:spPr>
        <p:txBody>
          <a:bodyPr wrap="square" rtlCol="0">
            <a:spAutoFit/>
          </a:bodyPr>
          <a:lstStyle/>
          <a:p>
            <a:pPr algn="ctr"/>
            <a:r>
              <a:rPr lang="en-US" sz="1100">
                <a:latin typeface="Segoe UI Light" panose="020B0502040204020203" pitchFamily="34" charset="0"/>
                <a:cs typeface="Segoe UI Light" panose="020B0502040204020203" pitchFamily="34" charset="0"/>
              </a:rPr>
              <a:t>In the </a:t>
            </a:r>
            <a:r>
              <a:rPr lang="en-US" sz="1100" b="1">
                <a:latin typeface="Segoe UI Light" panose="020B0502040204020203" pitchFamily="34" charset="0"/>
                <a:cs typeface="Segoe UI Light" panose="020B0502040204020203" pitchFamily="34" charset="0"/>
              </a:rPr>
              <a:t>Swedish agricultural and food manufacture sectors</a:t>
            </a:r>
            <a:r>
              <a:rPr lang="en-US" sz="1100">
                <a:latin typeface="Segoe UI Light" panose="020B0502040204020203" pitchFamily="34" charset="0"/>
                <a:cs typeface="Segoe UI Light" panose="020B0502040204020203" pitchFamily="34" charset="0"/>
              </a:rPr>
              <a:t>, Brazilian resource inputs accounts for: </a:t>
            </a:r>
            <a:endParaRPr lang="en-SE" sz="1100">
              <a:latin typeface="Segoe UI Light" panose="020B0502040204020203" pitchFamily="34" charset="0"/>
              <a:cs typeface="Segoe UI Light" panose="020B0502040204020203" pitchFamily="34" charset="0"/>
            </a:endParaRPr>
          </a:p>
        </p:txBody>
      </p:sp>
      <p:sp>
        <p:nvSpPr>
          <p:cNvPr id="51" name="TextBox 50">
            <a:extLst>
              <a:ext uri="{FF2B5EF4-FFF2-40B4-BE49-F238E27FC236}">
                <a16:creationId xmlns:a16="http://schemas.microsoft.com/office/drawing/2014/main" id="{73617642-CD15-4C41-804B-F871F171E410}"/>
              </a:ext>
            </a:extLst>
          </p:cNvPr>
          <p:cNvSpPr txBox="1"/>
          <p:nvPr/>
        </p:nvSpPr>
        <p:spPr>
          <a:xfrm>
            <a:off x="8241935" y="1721752"/>
            <a:ext cx="2089925" cy="407646"/>
          </a:xfrm>
          <a:prstGeom prst="rect">
            <a:avLst/>
          </a:prstGeom>
          <a:solidFill>
            <a:schemeClr val="bg1"/>
          </a:solidFill>
          <a:ln>
            <a:solidFill>
              <a:srgbClr val="3D6894"/>
            </a:solidFill>
          </a:ln>
        </p:spPr>
        <p:txBody>
          <a:bodyPr wrap="square" rtlCol="0">
            <a:spAutoFit/>
          </a:bodyPr>
          <a:lstStyle/>
          <a:p>
            <a:r>
              <a:rPr lang="en-US" sz="1100">
                <a:latin typeface="Segoe UI Light" panose="020B0502040204020203" pitchFamily="34" charset="0"/>
                <a:cs typeface="Segoe UI Light" panose="020B0502040204020203" pitchFamily="34" charset="0"/>
              </a:rPr>
              <a:t>Soy is primarily used as </a:t>
            </a:r>
            <a:r>
              <a:rPr lang="en-US" sz="1100" b="1">
                <a:latin typeface="Segoe UI Light" panose="020B0502040204020203" pitchFamily="34" charset="0"/>
                <a:cs typeface="Segoe UI Light" panose="020B0502040204020203" pitchFamily="34" charset="0"/>
              </a:rPr>
              <a:t>fodder</a:t>
            </a:r>
            <a:r>
              <a:rPr lang="en-US" sz="1100">
                <a:latin typeface="Segoe UI Light" panose="020B0502040204020203" pitchFamily="34" charset="0"/>
                <a:cs typeface="Segoe UI Light" panose="020B0502040204020203" pitchFamily="34" charset="0"/>
              </a:rPr>
              <a:t> in the </a:t>
            </a:r>
            <a:r>
              <a:rPr lang="en-US" sz="1100" b="1">
                <a:latin typeface="Segoe UI Light" panose="020B0502040204020203" pitchFamily="34" charset="0"/>
                <a:cs typeface="Segoe UI Light" panose="020B0502040204020203" pitchFamily="34" charset="0"/>
              </a:rPr>
              <a:t>meat and dairy industries </a:t>
            </a:r>
            <a:endParaRPr lang="en-SE" sz="1100" b="1">
              <a:latin typeface="Segoe UI Light" panose="020B0502040204020203" pitchFamily="34" charset="0"/>
              <a:cs typeface="Segoe UI Light" panose="020B0502040204020203" pitchFamily="34" charset="0"/>
            </a:endParaRPr>
          </a:p>
        </p:txBody>
      </p:sp>
      <p:sp>
        <p:nvSpPr>
          <p:cNvPr id="55" name="TextBox 54">
            <a:extLst>
              <a:ext uri="{FF2B5EF4-FFF2-40B4-BE49-F238E27FC236}">
                <a16:creationId xmlns:a16="http://schemas.microsoft.com/office/drawing/2014/main" id="{83B61BE6-7E5A-4DBA-A988-116ADE21BB2A}"/>
              </a:ext>
            </a:extLst>
          </p:cNvPr>
          <p:cNvSpPr txBox="1"/>
          <p:nvPr/>
        </p:nvSpPr>
        <p:spPr>
          <a:xfrm>
            <a:off x="7608995" y="2233381"/>
            <a:ext cx="2717262" cy="407646"/>
          </a:xfrm>
          <a:prstGeom prst="rect">
            <a:avLst/>
          </a:prstGeom>
          <a:solidFill>
            <a:schemeClr val="bg1"/>
          </a:solidFill>
          <a:ln>
            <a:solidFill>
              <a:srgbClr val="3D6894"/>
            </a:solidFill>
          </a:ln>
        </p:spPr>
        <p:txBody>
          <a:bodyPr wrap="square" rtlCol="0">
            <a:spAutoFit/>
          </a:bodyPr>
          <a:lstStyle/>
          <a:p>
            <a:r>
              <a:rPr lang="en-US" sz="1100">
                <a:latin typeface="Segoe UI Light" panose="020B0502040204020203" pitchFamily="34" charset="0"/>
                <a:cs typeface="Segoe UI Light" panose="020B0502040204020203" pitchFamily="34" charset="0"/>
              </a:rPr>
              <a:t>Brazil is </a:t>
            </a:r>
            <a:r>
              <a:rPr lang="en-US" sz="1100" b="1">
                <a:latin typeface="Segoe UI Light" panose="020B0502040204020203" pitchFamily="34" charset="0"/>
                <a:cs typeface="Segoe UI Light" panose="020B0502040204020203" pitchFamily="34" charset="0"/>
              </a:rPr>
              <a:t>the single largest exporter </a:t>
            </a:r>
            <a:r>
              <a:rPr lang="en-US" sz="1100">
                <a:latin typeface="Segoe UI Light" panose="020B0502040204020203" pitchFamily="34" charset="0"/>
                <a:cs typeface="Segoe UI Light" panose="020B0502040204020203" pitchFamily="34" charset="0"/>
              </a:rPr>
              <a:t>of agricultural products to the </a:t>
            </a:r>
            <a:r>
              <a:rPr lang="en-US" sz="1100" b="1">
                <a:latin typeface="Segoe UI Light" panose="020B0502040204020203" pitchFamily="34" charset="0"/>
                <a:cs typeface="Segoe UI Light" panose="020B0502040204020203" pitchFamily="34" charset="0"/>
              </a:rPr>
              <a:t>EU</a:t>
            </a:r>
            <a:r>
              <a:rPr lang="en-US" sz="1100">
                <a:latin typeface="Segoe UI Light" panose="020B0502040204020203" pitchFamily="34" charset="0"/>
                <a:cs typeface="Segoe UI Light" panose="020B0502040204020203" pitchFamily="34" charset="0"/>
              </a:rPr>
              <a:t> worldwide</a:t>
            </a:r>
            <a:endParaRPr lang="en-SE" sz="1100">
              <a:latin typeface="Segoe UI Light" panose="020B0502040204020203" pitchFamily="34" charset="0"/>
              <a:cs typeface="Segoe UI Light" panose="020B0502040204020203" pitchFamily="34" charset="0"/>
            </a:endParaRPr>
          </a:p>
        </p:txBody>
      </p:sp>
      <p:sp>
        <p:nvSpPr>
          <p:cNvPr id="48" name="TextBox 47">
            <a:extLst>
              <a:ext uri="{FF2B5EF4-FFF2-40B4-BE49-F238E27FC236}">
                <a16:creationId xmlns:a16="http://schemas.microsoft.com/office/drawing/2014/main" id="{4C8D207C-9845-4152-A4DD-E833858D5A43}"/>
              </a:ext>
            </a:extLst>
          </p:cNvPr>
          <p:cNvSpPr txBox="1"/>
          <p:nvPr/>
        </p:nvSpPr>
        <p:spPr>
          <a:xfrm>
            <a:off x="290928" y="503873"/>
            <a:ext cx="3194810" cy="3493264"/>
          </a:xfrm>
          <a:prstGeom prst="rect">
            <a:avLst/>
          </a:prstGeom>
          <a:noFill/>
        </p:spPr>
        <p:txBody>
          <a:bodyPr wrap="square">
            <a:spAutoFit/>
          </a:bodyPr>
          <a:lstStyle/>
          <a:p>
            <a:pPr marL="0" indent="0">
              <a:buNone/>
            </a:pPr>
            <a:r>
              <a:rPr lang="en-US" sz="1300" b="1"/>
              <a:t>Sweden and food security</a:t>
            </a:r>
          </a:p>
          <a:p>
            <a:pPr marL="285750" indent="-285750">
              <a:buFont typeface="Arial" panose="020B0604020202020204" pitchFamily="34" charset="0"/>
              <a:buChar char="•"/>
            </a:pPr>
            <a:r>
              <a:rPr lang="en-US" sz="1300">
                <a:latin typeface="Calibri" panose="020F0502020204030204" pitchFamily="34" charset="0"/>
                <a:ea typeface="MS PGothic" panose="020B0600070205080204" pitchFamily="34" charset="-128"/>
                <a:cs typeface="Times New Roman" panose="02020603050405020304" pitchFamily="18" charset="0"/>
              </a:rPr>
              <a:t>In Sweden, more than </a:t>
            </a:r>
            <a:r>
              <a:rPr lang="en-US" sz="1300" b="1">
                <a:latin typeface="Calibri" panose="020F0502020204030204" pitchFamily="34" charset="0"/>
                <a:ea typeface="MS PGothic" panose="020B0600070205080204" pitchFamily="34" charset="-128"/>
                <a:cs typeface="Times New Roman" panose="02020603050405020304" pitchFamily="18" charset="0"/>
              </a:rPr>
              <a:t>half of all food consumed </a:t>
            </a:r>
            <a:r>
              <a:rPr lang="en-US" sz="1300">
                <a:latin typeface="Calibri" panose="020F0502020204030204" pitchFamily="34" charset="0"/>
                <a:ea typeface="MS PGothic" panose="020B0600070205080204" pitchFamily="34" charset="-128"/>
                <a:cs typeface="Times New Roman" panose="02020603050405020304" pitchFamily="18" charset="0"/>
              </a:rPr>
              <a:t>is directly </a:t>
            </a:r>
            <a:r>
              <a:rPr lang="en-US" sz="1300" b="1">
                <a:latin typeface="Calibri" panose="020F0502020204030204" pitchFamily="34" charset="0"/>
                <a:ea typeface="MS PGothic" panose="020B0600070205080204" pitchFamily="34" charset="-128"/>
                <a:cs typeface="Times New Roman" panose="02020603050405020304" pitchFamily="18" charset="0"/>
              </a:rPr>
              <a:t>imported</a:t>
            </a:r>
            <a:r>
              <a:rPr lang="en-US" sz="1300">
                <a:latin typeface="Calibri" panose="020F0502020204030204" pitchFamily="34" charset="0"/>
                <a:ea typeface="MS PGothic" panose="020B0600070205080204" pitchFamily="34" charset="-128"/>
                <a:cs typeface="Times New Roman" panose="02020603050405020304" pitchFamily="18" charset="0"/>
              </a:rPr>
              <a:t>. </a:t>
            </a:r>
          </a:p>
          <a:p>
            <a:pPr marL="285750" indent="-285750">
              <a:buFont typeface="Arial" panose="020B0604020202020204" pitchFamily="34" charset="0"/>
              <a:buChar char="•"/>
            </a:pPr>
            <a:endParaRPr lang="en-US" sz="1300">
              <a:latin typeface="Calibri" panose="020F0502020204030204" pitchFamily="34" charset="0"/>
              <a:ea typeface="MS PGothic" panose="020B0600070205080204" pitchFamily="34" charset="-128"/>
              <a:cs typeface="Times New Roman" panose="02020603050405020304" pitchFamily="18" charset="0"/>
            </a:endParaRPr>
          </a:p>
          <a:p>
            <a:pPr marL="285750" indent="-285750">
              <a:buFont typeface="Arial" panose="020B0604020202020204" pitchFamily="34" charset="0"/>
              <a:buChar char="•"/>
            </a:pPr>
            <a:r>
              <a:rPr lang="en-US" sz="1300">
                <a:latin typeface="Calibri" panose="020F0502020204030204" pitchFamily="34" charset="0"/>
                <a:ea typeface="MS PGothic" panose="020B0600070205080204" pitchFamily="34" charset="-128"/>
                <a:cs typeface="Times New Roman" panose="02020603050405020304" pitchFamily="18" charset="0"/>
              </a:rPr>
              <a:t>As such, the issue of future food security in a changing climate should arguably be exploring the answers to questions such as:</a:t>
            </a:r>
          </a:p>
          <a:p>
            <a:endParaRPr lang="en-US" sz="1300">
              <a:latin typeface="Calibri" panose="020F0502020204030204" pitchFamily="34" charset="0"/>
              <a:ea typeface="MS PGothic" panose="020B0600070205080204" pitchFamily="34" charset="-128"/>
              <a:cs typeface="Times New Roman" panose="02020603050405020304" pitchFamily="18" charset="0"/>
            </a:endParaRPr>
          </a:p>
          <a:p>
            <a:pPr marL="285750" indent="-285750">
              <a:buFont typeface="Courier New" panose="02070309020205020404" pitchFamily="49" charset="0"/>
              <a:buChar char="o"/>
            </a:pPr>
            <a:r>
              <a:rPr lang="en-US" sz="1300">
                <a:latin typeface="Calibri" panose="020F0502020204030204" pitchFamily="34" charset="0"/>
                <a:ea typeface="MS PGothic" panose="020B0600070205080204" pitchFamily="34" charset="-128"/>
                <a:cs typeface="Times New Roman" panose="02020603050405020304" pitchFamily="18" charset="0"/>
              </a:rPr>
              <a:t>How could global food trade be at risk from climate change? </a:t>
            </a:r>
          </a:p>
          <a:p>
            <a:pPr marL="285750" indent="-285750">
              <a:buFont typeface="Courier New" panose="02070309020205020404" pitchFamily="49" charset="0"/>
              <a:buChar char="o"/>
            </a:pPr>
            <a:r>
              <a:rPr lang="en-US" sz="1300">
                <a:latin typeface="Calibri" panose="020F0502020204030204" pitchFamily="34" charset="0"/>
                <a:ea typeface="MS PGothic" panose="020B0600070205080204" pitchFamily="34" charset="-128"/>
                <a:cs typeface="Times New Roman" panose="02020603050405020304" pitchFamily="18" charset="0"/>
              </a:rPr>
              <a:t>Where does Sweden source its key food imports from?</a:t>
            </a:r>
          </a:p>
          <a:p>
            <a:pPr marL="285750" indent="-285750">
              <a:buFont typeface="Courier New" panose="02070309020205020404" pitchFamily="49" charset="0"/>
              <a:buChar char="o"/>
            </a:pPr>
            <a:r>
              <a:rPr lang="en-US" sz="1300">
                <a:latin typeface="Calibri" panose="020F0502020204030204" pitchFamily="34" charset="0"/>
                <a:ea typeface="MS PGothic" panose="020B0600070205080204" pitchFamily="34" charset="-128"/>
                <a:cs typeface="Times New Roman" panose="02020603050405020304" pitchFamily="18" charset="0"/>
              </a:rPr>
              <a:t>And where we might see the reverberating effects of climate impacts happening </a:t>
            </a:r>
            <a:r>
              <a:rPr lang="en-US" sz="1300" b="1">
                <a:latin typeface="Calibri" panose="020F0502020204030204" pitchFamily="34" charset="0"/>
                <a:ea typeface="MS PGothic" panose="020B0600070205080204" pitchFamily="34" charset="-128"/>
                <a:cs typeface="Times New Roman" panose="02020603050405020304" pitchFamily="18" charset="0"/>
              </a:rPr>
              <a:t>outside of Sweden’s borders?</a:t>
            </a:r>
          </a:p>
        </p:txBody>
      </p:sp>
      <p:cxnSp>
        <p:nvCxnSpPr>
          <p:cNvPr id="49" name="Straight Connector 48">
            <a:extLst>
              <a:ext uri="{FF2B5EF4-FFF2-40B4-BE49-F238E27FC236}">
                <a16:creationId xmlns:a16="http://schemas.microsoft.com/office/drawing/2014/main" id="{08F12D3C-EB53-4064-A5A2-D5880356108F}"/>
              </a:ext>
            </a:extLst>
          </p:cNvPr>
          <p:cNvCxnSpPr>
            <a:cxnSpLocks/>
          </p:cNvCxnSpPr>
          <p:nvPr/>
        </p:nvCxnSpPr>
        <p:spPr>
          <a:xfrm>
            <a:off x="0" y="6387560"/>
            <a:ext cx="254832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A46A27C-F613-4E1B-8157-FC3625B93576}"/>
              </a:ext>
            </a:extLst>
          </p:cNvPr>
          <p:cNvSpPr txBox="1"/>
          <p:nvPr/>
        </p:nvSpPr>
        <p:spPr>
          <a:xfrm>
            <a:off x="133263" y="6387559"/>
            <a:ext cx="2415065" cy="261610"/>
          </a:xfrm>
          <a:prstGeom prst="rect">
            <a:avLst/>
          </a:prstGeom>
          <a:noFill/>
        </p:spPr>
        <p:txBody>
          <a:bodyPr wrap="square" rtlCol="0">
            <a:spAutoFit/>
          </a:bodyPr>
          <a:lstStyle/>
          <a:p>
            <a:r>
              <a:rPr lang="en-GB" sz="1100" i="1"/>
              <a:t>Source: </a:t>
            </a:r>
            <a:r>
              <a:rPr lang="en-US" sz="1100" i="1"/>
              <a:t>Lager and Benzie, Forthcoming</a:t>
            </a:r>
            <a:endParaRPr lang="en-GB" sz="1100" i="1"/>
          </a:p>
        </p:txBody>
      </p:sp>
    </p:spTree>
    <p:extLst>
      <p:ext uri="{BB962C8B-B14F-4D97-AF65-F5344CB8AC3E}">
        <p14:creationId xmlns:p14="http://schemas.microsoft.com/office/powerpoint/2010/main" val="367032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2F74C-E01B-4DE4-8960-912E7BD33F35}"/>
              </a:ext>
            </a:extLst>
          </p:cNvPr>
          <p:cNvPicPr>
            <a:picLocks noChangeAspect="1"/>
          </p:cNvPicPr>
          <p:nvPr/>
        </p:nvPicPr>
        <p:blipFill rotWithShape="1">
          <a:blip r:embed="rId3"/>
          <a:srcRect l="12356" t="44879" r="50786" b="15321"/>
          <a:stretch/>
        </p:blipFill>
        <p:spPr>
          <a:xfrm>
            <a:off x="4145458" y="382516"/>
            <a:ext cx="6211952" cy="6092967"/>
          </a:xfrm>
          <a:prstGeom prst="rect">
            <a:avLst/>
          </a:prstGeom>
          <a:ln>
            <a:solidFill>
              <a:srgbClr val="3D6894"/>
            </a:solidFill>
          </a:ln>
        </p:spPr>
      </p:pic>
      <p:sp>
        <p:nvSpPr>
          <p:cNvPr id="11" name="Freeform: Shape 10">
            <a:extLst>
              <a:ext uri="{FF2B5EF4-FFF2-40B4-BE49-F238E27FC236}">
                <a16:creationId xmlns:a16="http://schemas.microsoft.com/office/drawing/2014/main" id="{5C42A434-8DF0-4168-ADCB-DF017ECCA29E}"/>
              </a:ext>
            </a:extLst>
          </p:cNvPr>
          <p:cNvSpPr/>
          <p:nvPr/>
        </p:nvSpPr>
        <p:spPr>
          <a:xfrm rot="7941532">
            <a:off x="7589195" y="3019822"/>
            <a:ext cx="961484" cy="1131863"/>
          </a:xfrm>
          <a:custGeom>
            <a:avLst/>
            <a:gdLst>
              <a:gd name="connsiteX0" fmla="*/ 117372 w 2418783"/>
              <a:gd name="connsiteY0" fmla="*/ 2456249 h 2456249"/>
              <a:gd name="connsiteX1" fmla="*/ 96824 w 2418783"/>
              <a:gd name="connsiteY1" fmla="*/ 1213076 h 2456249"/>
              <a:gd name="connsiteX2" fmla="*/ 1170473 w 2418783"/>
              <a:gd name="connsiteY2" fmla="*/ 180523 h 2456249"/>
              <a:gd name="connsiteX3" fmla="*/ 2418783 w 2418783"/>
              <a:gd name="connsiteY3" fmla="*/ 725 h 2456249"/>
              <a:gd name="connsiteX4" fmla="*/ 2418783 w 2418783"/>
              <a:gd name="connsiteY4" fmla="*/ 725 h 2456249"/>
              <a:gd name="connsiteX0" fmla="*/ 46666 w 2348077"/>
              <a:gd name="connsiteY0" fmla="*/ 2458971 h 2458971"/>
              <a:gd name="connsiteX1" fmla="*/ 185368 w 2348077"/>
              <a:gd name="connsiteY1" fmla="*/ 1344225 h 2458971"/>
              <a:gd name="connsiteX2" fmla="*/ 1099767 w 2348077"/>
              <a:gd name="connsiteY2" fmla="*/ 183245 h 2458971"/>
              <a:gd name="connsiteX3" fmla="*/ 2348077 w 2348077"/>
              <a:gd name="connsiteY3" fmla="*/ 3447 h 2458971"/>
              <a:gd name="connsiteX4" fmla="*/ 2348077 w 2348077"/>
              <a:gd name="connsiteY4" fmla="*/ 3447 h 2458971"/>
              <a:gd name="connsiteX0" fmla="*/ 70073 w 2289291"/>
              <a:gd name="connsiteY0" fmla="*/ 2510341 h 2510341"/>
              <a:gd name="connsiteX1" fmla="*/ 126582 w 2289291"/>
              <a:gd name="connsiteY1" fmla="*/ 1344225 h 2510341"/>
              <a:gd name="connsiteX2" fmla="*/ 1040981 w 2289291"/>
              <a:gd name="connsiteY2" fmla="*/ 183245 h 2510341"/>
              <a:gd name="connsiteX3" fmla="*/ 2289291 w 2289291"/>
              <a:gd name="connsiteY3" fmla="*/ 3447 h 2510341"/>
              <a:gd name="connsiteX4" fmla="*/ 2289291 w 2289291"/>
              <a:gd name="connsiteY4" fmla="*/ 3447 h 2510341"/>
              <a:gd name="connsiteX0" fmla="*/ 114782 w 2334000"/>
              <a:gd name="connsiteY0" fmla="*/ 2506954 h 2506954"/>
              <a:gd name="connsiteX1" fmla="*/ 89098 w 2334000"/>
              <a:gd name="connsiteY1" fmla="*/ 1130217 h 2506954"/>
              <a:gd name="connsiteX2" fmla="*/ 1085690 w 2334000"/>
              <a:gd name="connsiteY2" fmla="*/ 179858 h 2506954"/>
              <a:gd name="connsiteX3" fmla="*/ 2334000 w 2334000"/>
              <a:gd name="connsiteY3" fmla="*/ 60 h 2506954"/>
              <a:gd name="connsiteX4" fmla="*/ 2334000 w 2334000"/>
              <a:gd name="connsiteY4" fmla="*/ 60 h 2506954"/>
              <a:gd name="connsiteX0" fmla="*/ 56516 w 2275734"/>
              <a:gd name="connsiteY0" fmla="*/ 2506894 h 2506894"/>
              <a:gd name="connsiteX1" fmla="*/ 148984 w 2275734"/>
              <a:gd name="connsiteY1" fmla="*/ 863029 h 2506894"/>
              <a:gd name="connsiteX2" fmla="*/ 1027424 w 2275734"/>
              <a:gd name="connsiteY2" fmla="*/ 179798 h 2506894"/>
              <a:gd name="connsiteX3" fmla="*/ 2275734 w 2275734"/>
              <a:gd name="connsiteY3" fmla="*/ 0 h 2506894"/>
              <a:gd name="connsiteX4" fmla="*/ 2275734 w 2275734"/>
              <a:gd name="connsiteY4" fmla="*/ 0 h 2506894"/>
              <a:gd name="connsiteX0" fmla="*/ 101923 w 2321141"/>
              <a:gd name="connsiteY0" fmla="*/ 2506894 h 2506894"/>
              <a:gd name="connsiteX1" fmla="*/ 96786 w 2321141"/>
              <a:gd name="connsiteY1" fmla="*/ 1017141 h 2506894"/>
              <a:gd name="connsiteX2" fmla="*/ 1072831 w 2321141"/>
              <a:gd name="connsiteY2" fmla="*/ 179798 h 2506894"/>
              <a:gd name="connsiteX3" fmla="*/ 2321141 w 2321141"/>
              <a:gd name="connsiteY3" fmla="*/ 0 h 2506894"/>
              <a:gd name="connsiteX4" fmla="*/ 2321141 w 2321141"/>
              <a:gd name="connsiteY4" fmla="*/ 0 h 2506894"/>
              <a:gd name="connsiteX0" fmla="*/ 101567 w 2320785"/>
              <a:gd name="connsiteY0" fmla="*/ 2529382 h 2529382"/>
              <a:gd name="connsiteX1" fmla="*/ 96430 w 2320785"/>
              <a:gd name="connsiteY1" fmla="*/ 1039629 h 2529382"/>
              <a:gd name="connsiteX2" fmla="*/ 1067338 w 2320785"/>
              <a:gd name="connsiteY2" fmla="*/ 104682 h 2529382"/>
              <a:gd name="connsiteX3" fmla="*/ 2320785 w 2320785"/>
              <a:gd name="connsiteY3" fmla="*/ 22488 h 2529382"/>
              <a:gd name="connsiteX4" fmla="*/ 2320785 w 2320785"/>
              <a:gd name="connsiteY4" fmla="*/ 22488 h 2529382"/>
              <a:gd name="connsiteX0" fmla="*/ 100495 w 2319713"/>
              <a:gd name="connsiteY0" fmla="*/ 2601795 h 2601795"/>
              <a:gd name="connsiteX1" fmla="*/ 95358 w 2319713"/>
              <a:gd name="connsiteY1" fmla="*/ 1112042 h 2601795"/>
              <a:gd name="connsiteX2" fmla="*/ 1050855 w 2319713"/>
              <a:gd name="connsiteY2" fmla="*/ 69216 h 2601795"/>
              <a:gd name="connsiteX3" fmla="*/ 2319713 w 2319713"/>
              <a:gd name="connsiteY3" fmla="*/ 94901 h 2601795"/>
              <a:gd name="connsiteX4" fmla="*/ 2319713 w 2319713"/>
              <a:gd name="connsiteY4" fmla="*/ 94901 h 2601795"/>
              <a:gd name="connsiteX0" fmla="*/ 103325 w 2322543"/>
              <a:gd name="connsiteY0" fmla="*/ 2560755 h 2560755"/>
              <a:gd name="connsiteX1" fmla="*/ 98188 w 2322543"/>
              <a:gd name="connsiteY1" fmla="*/ 1071002 h 2560755"/>
              <a:gd name="connsiteX2" fmla="*/ 1094325 w 2322543"/>
              <a:gd name="connsiteY2" fmla="*/ 84056 h 2560755"/>
              <a:gd name="connsiteX3" fmla="*/ 2322543 w 2322543"/>
              <a:gd name="connsiteY3" fmla="*/ 53861 h 2560755"/>
              <a:gd name="connsiteX4" fmla="*/ 2322543 w 2322543"/>
              <a:gd name="connsiteY4" fmla="*/ 53861 h 2560755"/>
              <a:gd name="connsiteX0" fmla="*/ 103325 w 2322543"/>
              <a:gd name="connsiteY0" fmla="*/ 2667161 h 2667161"/>
              <a:gd name="connsiteX1" fmla="*/ 98188 w 2322543"/>
              <a:gd name="connsiteY1" fmla="*/ 1177408 h 2667161"/>
              <a:gd name="connsiteX2" fmla="*/ 1094325 w 2322543"/>
              <a:gd name="connsiteY2" fmla="*/ 190462 h 2667161"/>
              <a:gd name="connsiteX3" fmla="*/ 2322543 w 2322543"/>
              <a:gd name="connsiteY3" fmla="*/ 160267 h 2667161"/>
              <a:gd name="connsiteX4" fmla="*/ 2322543 w 2322543"/>
              <a:gd name="connsiteY4" fmla="*/ 160267 h 2667161"/>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23406 h 2523406"/>
              <a:gd name="connsiteX1" fmla="*/ 98188 w 2322543"/>
              <a:gd name="connsiteY1" fmla="*/ 1033653 h 2523406"/>
              <a:gd name="connsiteX2" fmla="*/ 1094325 w 2322543"/>
              <a:gd name="connsiteY2" fmla="*/ 46707 h 2523406"/>
              <a:gd name="connsiteX3" fmla="*/ 2322543 w 2322543"/>
              <a:gd name="connsiteY3" fmla="*/ 16512 h 2523406"/>
              <a:gd name="connsiteX4" fmla="*/ 2322543 w 2322543"/>
              <a:gd name="connsiteY4" fmla="*/ 16512 h 2523406"/>
              <a:gd name="connsiteX0" fmla="*/ 103325 w 2322543"/>
              <a:gd name="connsiteY0" fmla="*/ 2537694 h 2537694"/>
              <a:gd name="connsiteX1" fmla="*/ 98188 w 2322543"/>
              <a:gd name="connsiteY1" fmla="*/ 1047941 h 2537694"/>
              <a:gd name="connsiteX2" fmla="*/ 1094325 w 2322543"/>
              <a:gd name="connsiteY2" fmla="*/ 60995 h 2537694"/>
              <a:gd name="connsiteX3" fmla="*/ 2322543 w 2322543"/>
              <a:gd name="connsiteY3" fmla="*/ 30800 h 2537694"/>
              <a:gd name="connsiteX4" fmla="*/ 2322543 w 2322543"/>
              <a:gd name="connsiteY4" fmla="*/ 30800 h 2537694"/>
              <a:gd name="connsiteX0" fmla="*/ 103325 w 2322543"/>
              <a:gd name="connsiteY0" fmla="*/ 2554429 h 2554429"/>
              <a:gd name="connsiteX1" fmla="*/ 98188 w 2322543"/>
              <a:gd name="connsiteY1" fmla="*/ 1064676 h 2554429"/>
              <a:gd name="connsiteX2" fmla="*/ 1094325 w 2322543"/>
              <a:gd name="connsiteY2" fmla="*/ 77730 h 2554429"/>
              <a:gd name="connsiteX3" fmla="*/ 2322543 w 2322543"/>
              <a:gd name="connsiteY3" fmla="*/ 47535 h 2554429"/>
              <a:gd name="connsiteX4" fmla="*/ 2322543 w 2322543"/>
              <a:gd name="connsiteY4" fmla="*/ 47535 h 2554429"/>
              <a:gd name="connsiteX0" fmla="*/ 112292 w 2331510"/>
              <a:gd name="connsiteY0" fmla="*/ 2559699 h 2559699"/>
              <a:gd name="connsiteX1" fmla="*/ 92717 w 2331510"/>
              <a:gd name="connsiteY1" fmla="*/ 1055509 h 2559699"/>
              <a:gd name="connsiteX2" fmla="*/ 1103292 w 2331510"/>
              <a:gd name="connsiteY2" fmla="*/ 83000 h 2559699"/>
              <a:gd name="connsiteX3" fmla="*/ 2331510 w 2331510"/>
              <a:gd name="connsiteY3" fmla="*/ 52805 h 2559699"/>
              <a:gd name="connsiteX4" fmla="*/ 2331510 w 2331510"/>
              <a:gd name="connsiteY4" fmla="*/ 52805 h 2559699"/>
              <a:gd name="connsiteX0" fmla="*/ 108168 w 2327386"/>
              <a:gd name="connsiteY0" fmla="*/ 2559699 h 2559699"/>
              <a:gd name="connsiteX1" fmla="*/ 88593 w 2327386"/>
              <a:gd name="connsiteY1" fmla="*/ 1055509 h 2559699"/>
              <a:gd name="connsiteX2" fmla="*/ 1099168 w 2327386"/>
              <a:gd name="connsiteY2" fmla="*/ 83000 h 2559699"/>
              <a:gd name="connsiteX3" fmla="*/ 2327386 w 2327386"/>
              <a:gd name="connsiteY3" fmla="*/ 52805 h 2559699"/>
              <a:gd name="connsiteX4" fmla="*/ 2327386 w 2327386"/>
              <a:gd name="connsiteY4" fmla="*/ 52805 h 2559699"/>
              <a:gd name="connsiteX0" fmla="*/ 122667 w 2341885"/>
              <a:gd name="connsiteY0" fmla="*/ 2559699 h 2559699"/>
              <a:gd name="connsiteX1" fmla="*/ 103092 w 2341885"/>
              <a:gd name="connsiteY1" fmla="*/ 1055509 h 2559699"/>
              <a:gd name="connsiteX2" fmla="*/ 1113667 w 2341885"/>
              <a:gd name="connsiteY2" fmla="*/ 83000 h 2559699"/>
              <a:gd name="connsiteX3" fmla="*/ 2341885 w 2341885"/>
              <a:gd name="connsiteY3" fmla="*/ 52805 h 2559699"/>
              <a:gd name="connsiteX4" fmla="*/ 2341885 w 2341885"/>
              <a:gd name="connsiteY4" fmla="*/ 52805 h 2559699"/>
              <a:gd name="connsiteX0" fmla="*/ 122667 w 2341885"/>
              <a:gd name="connsiteY0" fmla="*/ 2563923 h 2563923"/>
              <a:gd name="connsiteX1" fmla="*/ 103092 w 2341885"/>
              <a:gd name="connsiteY1" fmla="*/ 1059733 h 2563923"/>
              <a:gd name="connsiteX2" fmla="*/ 1113667 w 2341885"/>
              <a:gd name="connsiteY2" fmla="*/ 87224 h 2563923"/>
              <a:gd name="connsiteX3" fmla="*/ 2341885 w 2341885"/>
              <a:gd name="connsiteY3" fmla="*/ 57029 h 2563923"/>
              <a:gd name="connsiteX4" fmla="*/ 2341885 w 2341885"/>
              <a:gd name="connsiteY4" fmla="*/ 57029 h 2563923"/>
              <a:gd name="connsiteX0" fmla="*/ 122667 w 2341885"/>
              <a:gd name="connsiteY0" fmla="*/ 2509756 h 2509756"/>
              <a:gd name="connsiteX1" fmla="*/ 103092 w 2341885"/>
              <a:gd name="connsiteY1" fmla="*/ 1005566 h 2509756"/>
              <a:gd name="connsiteX2" fmla="*/ 1113667 w 2341885"/>
              <a:gd name="connsiteY2" fmla="*/ 33057 h 2509756"/>
              <a:gd name="connsiteX3" fmla="*/ 2341885 w 2341885"/>
              <a:gd name="connsiteY3" fmla="*/ 2862 h 2509756"/>
              <a:gd name="connsiteX4" fmla="*/ 2341885 w 2341885"/>
              <a:gd name="connsiteY4" fmla="*/ 2862 h 2509756"/>
              <a:gd name="connsiteX0" fmla="*/ 122667 w 2341885"/>
              <a:gd name="connsiteY0" fmla="*/ 2506894 h 2506894"/>
              <a:gd name="connsiteX1" fmla="*/ 103092 w 2341885"/>
              <a:gd name="connsiteY1" fmla="*/ 1002704 h 2506894"/>
              <a:gd name="connsiteX2" fmla="*/ 1113667 w 2341885"/>
              <a:gd name="connsiteY2" fmla="*/ 30195 h 2506894"/>
              <a:gd name="connsiteX3" fmla="*/ 2341885 w 2341885"/>
              <a:gd name="connsiteY3" fmla="*/ 0 h 2506894"/>
              <a:gd name="connsiteX4" fmla="*/ 2341885 w 2341885"/>
              <a:gd name="connsiteY4" fmla="*/ 0 h 2506894"/>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36658 h 2536658"/>
              <a:gd name="connsiteX1" fmla="*/ 103092 w 2341885"/>
              <a:gd name="connsiteY1" fmla="*/ 1032468 h 2536658"/>
              <a:gd name="connsiteX2" fmla="*/ 1113667 w 2341885"/>
              <a:gd name="connsiteY2" fmla="*/ 59959 h 2536658"/>
              <a:gd name="connsiteX3" fmla="*/ 2341885 w 2341885"/>
              <a:gd name="connsiteY3" fmla="*/ 29764 h 2536658"/>
              <a:gd name="connsiteX4" fmla="*/ 2341885 w 2341885"/>
              <a:gd name="connsiteY4" fmla="*/ 29764 h 2536658"/>
              <a:gd name="connsiteX0" fmla="*/ 122667 w 2341885"/>
              <a:gd name="connsiteY0" fmla="*/ 2534592 h 2534592"/>
              <a:gd name="connsiteX1" fmla="*/ 103092 w 2341885"/>
              <a:gd name="connsiteY1" fmla="*/ 1030402 h 2534592"/>
              <a:gd name="connsiteX2" fmla="*/ 1113667 w 2341885"/>
              <a:gd name="connsiteY2" fmla="*/ 57893 h 2534592"/>
              <a:gd name="connsiteX3" fmla="*/ 2341885 w 2341885"/>
              <a:gd name="connsiteY3" fmla="*/ 27698 h 2534592"/>
              <a:gd name="connsiteX4" fmla="*/ 2341885 w 2341885"/>
              <a:gd name="connsiteY4" fmla="*/ 27698 h 2534592"/>
              <a:gd name="connsiteX0" fmla="*/ 122667 w 2341885"/>
              <a:gd name="connsiteY0" fmla="*/ 2542896 h 2542896"/>
              <a:gd name="connsiteX1" fmla="*/ 103092 w 2341885"/>
              <a:gd name="connsiteY1" fmla="*/ 1038706 h 2542896"/>
              <a:gd name="connsiteX2" fmla="*/ 1113667 w 2341885"/>
              <a:gd name="connsiteY2" fmla="*/ 66197 h 2542896"/>
              <a:gd name="connsiteX3" fmla="*/ 2341885 w 2341885"/>
              <a:gd name="connsiteY3" fmla="*/ 36002 h 2542896"/>
              <a:gd name="connsiteX4" fmla="*/ 2341885 w 2341885"/>
              <a:gd name="connsiteY4" fmla="*/ 36002 h 2542896"/>
              <a:gd name="connsiteX0" fmla="*/ 122667 w 2341885"/>
              <a:gd name="connsiteY0" fmla="*/ 2538733 h 2538733"/>
              <a:gd name="connsiteX1" fmla="*/ 103092 w 2341885"/>
              <a:gd name="connsiteY1" fmla="*/ 1034543 h 2538733"/>
              <a:gd name="connsiteX2" fmla="*/ 1113667 w 2341885"/>
              <a:gd name="connsiteY2" fmla="*/ 62034 h 2538733"/>
              <a:gd name="connsiteX3" fmla="*/ 2341885 w 2341885"/>
              <a:gd name="connsiteY3" fmla="*/ 31839 h 2538733"/>
              <a:gd name="connsiteX4" fmla="*/ 2341885 w 2341885"/>
              <a:gd name="connsiteY4" fmla="*/ 31839 h 253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885" h="2538733">
                <a:moveTo>
                  <a:pt x="122667" y="2538733"/>
                </a:moveTo>
                <a:cubicBezTo>
                  <a:pt x="24634" y="2106790"/>
                  <a:pt x="-86138" y="1591705"/>
                  <a:pt x="103092" y="1034543"/>
                </a:cubicBezTo>
                <a:cubicBezTo>
                  <a:pt x="292322" y="477381"/>
                  <a:pt x="663534" y="181026"/>
                  <a:pt x="1113667" y="62034"/>
                </a:cubicBezTo>
                <a:cubicBezTo>
                  <a:pt x="1563800" y="-56958"/>
                  <a:pt x="2341885" y="31839"/>
                  <a:pt x="2341885" y="31839"/>
                </a:cubicBezTo>
                <a:lnTo>
                  <a:pt x="2341885" y="31839"/>
                </a:lnTo>
              </a:path>
            </a:pathLst>
          </a:cu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15" name="Freeform: Shape 14">
            <a:extLst>
              <a:ext uri="{FF2B5EF4-FFF2-40B4-BE49-F238E27FC236}">
                <a16:creationId xmlns:a16="http://schemas.microsoft.com/office/drawing/2014/main" id="{49D5C9E5-94AF-4B5B-BAF6-F0D36A464F9E}"/>
              </a:ext>
            </a:extLst>
          </p:cNvPr>
          <p:cNvSpPr/>
          <p:nvPr/>
        </p:nvSpPr>
        <p:spPr>
          <a:xfrm rot="18741189" flipV="1">
            <a:off x="7457123" y="3105685"/>
            <a:ext cx="634743" cy="82513"/>
          </a:xfrm>
          <a:custGeom>
            <a:avLst/>
            <a:gdLst>
              <a:gd name="connsiteX0" fmla="*/ 117372 w 2418783"/>
              <a:gd name="connsiteY0" fmla="*/ 2456249 h 2456249"/>
              <a:gd name="connsiteX1" fmla="*/ 96824 w 2418783"/>
              <a:gd name="connsiteY1" fmla="*/ 1213076 h 2456249"/>
              <a:gd name="connsiteX2" fmla="*/ 1170473 w 2418783"/>
              <a:gd name="connsiteY2" fmla="*/ 180523 h 2456249"/>
              <a:gd name="connsiteX3" fmla="*/ 2418783 w 2418783"/>
              <a:gd name="connsiteY3" fmla="*/ 725 h 2456249"/>
              <a:gd name="connsiteX4" fmla="*/ 2418783 w 2418783"/>
              <a:gd name="connsiteY4" fmla="*/ 725 h 2456249"/>
              <a:gd name="connsiteX0" fmla="*/ 46666 w 2348077"/>
              <a:gd name="connsiteY0" fmla="*/ 2458971 h 2458971"/>
              <a:gd name="connsiteX1" fmla="*/ 185368 w 2348077"/>
              <a:gd name="connsiteY1" fmla="*/ 1344225 h 2458971"/>
              <a:gd name="connsiteX2" fmla="*/ 1099767 w 2348077"/>
              <a:gd name="connsiteY2" fmla="*/ 183245 h 2458971"/>
              <a:gd name="connsiteX3" fmla="*/ 2348077 w 2348077"/>
              <a:gd name="connsiteY3" fmla="*/ 3447 h 2458971"/>
              <a:gd name="connsiteX4" fmla="*/ 2348077 w 2348077"/>
              <a:gd name="connsiteY4" fmla="*/ 3447 h 2458971"/>
              <a:gd name="connsiteX0" fmla="*/ 70073 w 2289291"/>
              <a:gd name="connsiteY0" fmla="*/ 2510341 h 2510341"/>
              <a:gd name="connsiteX1" fmla="*/ 126582 w 2289291"/>
              <a:gd name="connsiteY1" fmla="*/ 1344225 h 2510341"/>
              <a:gd name="connsiteX2" fmla="*/ 1040981 w 2289291"/>
              <a:gd name="connsiteY2" fmla="*/ 183245 h 2510341"/>
              <a:gd name="connsiteX3" fmla="*/ 2289291 w 2289291"/>
              <a:gd name="connsiteY3" fmla="*/ 3447 h 2510341"/>
              <a:gd name="connsiteX4" fmla="*/ 2289291 w 2289291"/>
              <a:gd name="connsiteY4" fmla="*/ 3447 h 2510341"/>
              <a:gd name="connsiteX0" fmla="*/ 114782 w 2334000"/>
              <a:gd name="connsiteY0" fmla="*/ 2506954 h 2506954"/>
              <a:gd name="connsiteX1" fmla="*/ 89098 w 2334000"/>
              <a:gd name="connsiteY1" fmla="*/ 1130217 h 2506954"/>
              <a:gd name="connsiteX2" fmla="*/ 1085690 w 2334000"/>
              <a:gd name="connsiteY2" fmla="*/ 179858 h 2506954"/>
              <a:gd name="connsiteX3" fmla="*/ 2334000 w 2334000"/>
              <a:gd name="connsiteY3" fmla="*/ 60 h 2506954"/>
              <a:gd name="connsiteX4" fmla="*/ 2334000 w 2334000"/>
              <a:gd name="connsiteY4" fmla="*/ 60 h 2506954"/>
              <a:gd name="connsiteX0" fmla="*/ 56516 w 2275734"/>
              <a:gd name="connsiteY0" fmla="*/ 2506894 h 2506894"/>
              <a:gd name="connsiteX1" fmla="*/ 148984 w 2275734"/>
              <a:gd name="connsiteY1" fmla="*/ 863029 h 2506894"/>
              <a:gd name="connsiteX2" fmla="*/ 1027424 w 2275734"/>
              <a:gd name="connsiteY2" fmla="*/ 179798 h 2506894"/>
              <a:gd name="connsiteX3" fmla="*/ 2275734 w 2275734"/>
              <a:gd name="connsiteY3" fmla="*/ 0 h 2506894"/>
              <a:gd name="connsiteX4" fmla="*/ 2275734 w 2275734"/>
              <a:gd name="connsiteY4" fmla="*/ 0 h 2506894"/>
              <a:gd name="connsiteX0" fmla="*/ 101923 w 2321141"/>
              <a:gd name="connsiteY0" fmla="*/ 2506894 h 2506894"/>
              <a:gd name="connsiteX1" fmla="*/ 96786 w 2321141"/>
              <a:gd name="connsiteY1" fmla="*/ 1017141 h 2506894"/>
              <a:gd name="connsiteX2" fmla="*/ 1072831 w 2321141"/>
              <a:gd name="connsiteY2" fmla="*/ 179798 h 2506894"/>
              <a:gd name="connsiteX3" fmla="*/ 2321141 w 2321141"/>
              <a:gd name="connsiteY3" fmla="*/ 0 h 2506894"/>
              <a:gd name="connsiteX4" fmla="*/ 2321141 w 2321141"/>
              <a:gd name="connsiteY4" fmla="*/ 0 h 2506894"/>
              <a:gd name="connsiteX0" fmla="*/ 101567 w 2320785"/>
              <a:gd name="connsiteY0" fmla="*/ 2529382 h 2529382"/>
              <a:gd name="connsiteX1" fmla="*/ 96430 w 2320785"/>
              <a:gd name="connsiteY1" fmla="*/ 1039629 h 2529382"/>
              <a:gd name="connsiteX2" fmla="*/ 1067338 w 2320785"/>
              <a:gd name="connsiteY2" fmla="*/ 104682 h 2529382"/>
              <a:gd name="connsiteX3" fmla="*/ 2320785 w 2320785"/>
              <a:gd name="connsiteY3" fmla="*/ 22488 h 2529382"/>
              <a:gd name="connsiteX4" fmla="*/ 2320785 w 2320785"/>
              <a:gd name="connsiteY4" fmla="*/ 22488 h 2529382"/>
              <a:gd name="connsiteX0" fmla="*/ 100495 w 2319713"/>
              <a:gd name="connsiteY0" fmla="*/ 2601795 h 2601795"/>
              <a:gd name="connsiteX1" fmla="*/ 95358 w 2319713"/>
              <a:gd name="connsiteY1" fmla="*/ 1112042 h 2601795"/>
              <a:gd name="connsiteX2" fmla="*/ 1050855 w 2319713"/>
              <a:gd name="connsiteY2" fmla="*/ 69216 h 2601795"/>
              <a:gd name="connsiteX3" fmla="*/ 2319713 w 2319713"/>
              <a:gd name="connsiteY3" fmla="*/ 94901 h 2601795"/>
              <a:gd name="connsiteX4" fmla="*/ 2319713 w 2319713"/>
              <a:gd name="connsiteY4" fmla="*/ 94901 h 2601795"/>
              <a:gd name="connsiteX0" fmla="*/ 103325 w 2322543"/>
              <a:gd name="connsiteY0" fmla="*/ 2560755 h 2560755"/>
              <a:gd name="connsiteX1" fmla="*/ 98188 w 2322543"/>
              <a:gd name="connsiteY1" fmla="*/ 1071002 h 2560755"/>
              <a:gd name="connsiteX2" fmla="*/ 1094325 w 2322543"/>
              <a:gd name="connsiteY2" fmla="*/ 84056 h 2560755"/>
              <a:gd name="connsiteX3" fmla="*/ 2322543 w 2322543"/>
              <a:gd name="connsiteY3" fmla="*/ 53861 h 2560755"/>
              <a:gd name="connsiteX4" fmla="*/ 2322543 w 2322543"/>
              <a:gd name="connsiteY4" fmla="*/ 53861 h 2560755"/>
              <a:gd name="connsiteX0" fmla="*/ 103325 w 2322543"/>
              <a:gd name="connsiteY0" fmla="*/ 2667161 h 2667161"/>
              <a:gd name="connsiteX1" fmla="*/ 98188 w 2322543"/>
              <a:gd name="connsiteY1" fmla="*/ 1177408 h 2667161"/>
              <a:gd name="connsiteX2" fmla="*/ 1094325 w 2322543"/>
              <a:gd name="connsiteY2" fmla="*/ 190462 h 2667161"/>
              <a:gd name="connsiteX3" fmla="*/ 2322543 w 2322543"/>
              <a:gd name="connsiteY3" fmla="*/ 160267 h 2667161"/>
              <a:gd name="connsiteX4" fmla="*/ 2322543 w 2322543"/>
              <a:gd name="connsiteY4" fmla="*/ 160267 h 2667161"/>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06894 h 2506894"/>
              <a:gd name="connsiteX1" fmla="*/ 98188 w 2322543"/>
              <a:gd name="connsiteY1" fmla="*/ 1017141 h 2506894"/>
              <a:gd name="connsiteX2" fmla="*/ 1094325 w 2322543"/>
              <a:gd name="connsiteY2" fmla="*/ 30195 h 2506894"/>
              <a:gd name="connsiteX3" fmla="*/ 2322543 w 2322543"/>
              <a:gd name="connsiteY3" fmla="*/ 0 h 2506894"/>
              <a:gd name="connsiteX4" fmla="*/ 2322543 w 2322543"/>
              <a:gd name="connsiteY4" fmla="*/ 0 h 2506894"/>
              <a:gd name="connsiteX0" fmla="*/ 103325 w 2322543"/>
              <a:gd name="connsiteY0" fmla="*/ 2523406 h 2523406"/>
              <a:gd name="connsiteX1" fmla="*/ 98188 w 2322543"/>
              <a:gd name="connsiteY1" fmla="*/ 1033653 h 2523406"/>
              <a:gd name="connsiteX2" fmla="*/ 1094325 w 2322543"/>
              <a:gd name="connsiteY2" fmla="*/ 46707 h 2523406"/>
              <a:gd name="connsiteX3" fmla="*/ 2322543 w 2322543"/>
              <a:gd name="connsiteY3" fmla="*/ 16512 h 2523406"/>
              <a:gd name="connsiteX4" fmla="*/ 2322543 w 2322543"/>
              <a:gd name="connsiteY4" fmla="*/ 16512 h 2523406"/>
              <a:gd name="connsiteX0" fmla="*/ 103325 w 2322543"/>
              <a:gd name="connsiteY0" fmla="*/ 2537694 h 2537694"/>
              <a:gd name="connsiteX1" fmla="*/ 98188 w 2322543"/>
              <a:gd name="connsiteY1" fmla="*/ 1047941 h 2537694"/>
              <a:gd name="connsiteX2" fmla="*/ 1094325 w 2322543"/>
              <a:gd name="connsiteY2" fmla="*/ 60995 h 2537694"/>
              <a:gd name="connsiteX3" fmla="*/ 2322543 w 2322543"/>
              <a:gd name="connsiteY3" fmla="*/ 30800 h 2537694"/>
              <a:gd name="connsiteX4" fmla="*/ 2322543 w 2322543"/>
              <a:gd name="connsiteY4" fmla="*/ 30800 h 2537694"/>
              <a:gd name="connsiteX0" fmla="*/ 103325 w 2322543"/>
              <a:gd name="connsiteY0" fmla="*/ 2554429 h 2554429"/>
              <a:gd name="connsiteX1" fmla="*/ 98188 w 2322543"/>
              <a:gd name="connsiteY1" fmla="*/ 1064676 h 2554429"/>
              <a:gd name="connsiteX2" fmla="*/ 1094325 w 2322543"/>
              <a:gd name="connsiteY2" fmla="*/ 77730 h 2554429"/>
              <a:gd name="connsiteX3" fmla="*/ 2322543 w 2322543"/>
              <a:gd name="connsiteY3" fmla="*/ 47535 h 2554429"/>
              <a:gd name="connsiteX4" fmla="*/ 2322543 w 2322543"/>
              <a:gd name="connsiteY4" fmla="*/ 47535 h 2554429"/>
              <a:gd name="connsiteX0" fmla="*/ 112292 w 2331510"/>
              <a:gd name="connsiteY0" fmla="*/ 2559699 h 2559699"/>
              <a:gd name="connsiteX1" fmla="*/ 92717 w 2331510"/>
              <a:gd name="connsiteY1" fmla="*/ 1055509 h 2559699"/>
              <a:gd name="connsiteX2" fmla="*/ 1103292 w 2331510"/>
              <a:gd name="connsiteY2" fmla="*/ 83000 h 2559699"/>
              <a:gd name="connsiteX3" fmla="*/ 2331510 w 2331510"/>
              <a:gd name="connsiteY3" fmla="*/ 52805 h 2559699"/>
              <a:gd name="connsiteX4" fmla="*/ 2331510 w 2331510"/>
              <a:gd name="connsiteY4" fmla="*/ 52805 h 2559699"/>
              <a:gd name="connsiteX0" fmla="*/ 108168 w 2327386"/>
              <a:gd name="connsiteY0" fmla="*/ 2559699 h 2559699"/>
              <a:gd name="connsiteX1" fmla="*/ 88593 w 2327386"/>
              <a:gd name="connsiteY1" fmla="*/ 1055509 h 2559699"/>
              <a:gd name="connsiteX2" fmla="*/ 1099168 w 2327386"/>
              <a:gd name="connsiteY2" fmla="*/ 83000 h 2559699"/>
              <a:gd name="connsiteX3" fmla="*/ 2327386 w 2327386"/>
              <a:gd name="connsiteY3" fmla="*/ 52805 h 2559699"/>
              <a:gd name="connsiteX4" fmla="*/ 2327386 w 2327386"/>
              <a:gd name="connsiteY4" fmla="*/ 52805 h 2559699"/>
              <a:gd name="connsiteX0" fmla="*/ 122667 w 2341885"/>
              <a:gd name="connsiteY0" fmla="*/ 2559699 h 2559699"/>
              <a:gd name="connsiteX1" fmla="*/ 103092 w 2341885"/>
              <a:gd name="connsiteY1" fmla="*/ 1055509 h 2559699"/>
              <a:gd name="connsiteX2" fmla="*/ 1113667 w 2341885"/>
              <a:gd name="connsiteY2" fmla="*/ 83000 h 2559699"/>
              <a:gd name="connsiteX3" fmla="*/ 2341885 w 2341885"/>
              <a:gd name="connsiteY3" fmla="*/ 52805 h 2559699"/>
              <a:gd name="connsiteX4" fmla="*/ 2341885 w 2341885"/>
              <a:gd name="connsiteY4" fmla="*/ 52805 h 2559699"/>
              <a:gd name="connsiteX0" fmla="*/ 122667 w 2341885"/>
              <a:gd name="connsiteY0" fmla="*/ 2563923 h 2563923"/>
              <a:gd name="connsiteX1" fmla="*/ 103092 w 2341885"/>
              <a:gd name="connsiteY1" fmla="*/ 1059733 h 2563923"/>
              <a:gd name="connsiteX2" fmla="*/ 1113667 w 2341885"/>
              <a:gd name="connsiteY2" fmla="*/ 87224 h 2563923"/>
              <a:gd name="connsiteX3" fmla="*/ 2341885 w 2341885"/>
              <a:gd name="connsiteY3" fmla="*/ 57029 h 2563923"/>
              <a:gd name="connsiteX4" fmla="*/ 2341885 w 2341885"/>
              <a:gd name="connsiteY4" fmla="*/ 57029 h 2563923"/>
              <a:gd name="connsiteX0" fmla="*/ 122667 w 2341885"/>
              <a:gd name="connsiteY0" fmla="*/ 2509756 h 2509756"/>
              <a:gd name="connsiteX1" fmla="*/ 103092 w 2341885"/>
              <a:gd name="connsiteY1" fmla="*/ 1005566 h 2509756"/>
              <a:gd name="connsiteX2" fmla="*/ 1113667 w 2341885"/>
              <a:gd name="connsiteY2" fmla="*/ 33057 h 2509756"/>
              <a:gd name="connsiteX3" fmla="*/ 2341885 w 2341885"/>
              <a:gd name="connsiteY3" fmla="*/ 2862 h 2509756"/>
              <a:gd name="connsiteX4" fmla="*/ 2341885 w 2341885"/>
              <a:gd name="connsiteY4" fmla="*/ 2862 h 2509756"/>
              <a:gd name="connsiteX0" fmla="*/ 122667 w 2341885"/>
              <a:gd name="connsiteY0" fmla="*/ 2506894 h 2506894"/>
              <a:gd name="connsiteX1" fmla="*/ 103092 w 2341885"/>
              <a:gd name="connsiteY1" fmla="*/ 1002704 h 2506894"/>
              <a:gd name="connsiteX2" fmla="*/ 1113667 w 2341885"/>
              <a:gd name="connsiteY2" fmla="*/ 30195 h 2506894"/>
              <a:gd name="connsiteX3" fmla="*/ 2341885 w 2341885"/>
              <a:gd name="connsiteY3" fmla="*/ 0 h 2506894"/>
              <a:gd name="connsiteX4" fmla="*/ 2341885 w 2341885"/>
              <a:gd name="connsiteY4" fmla="*/ 0 h 2506894"/>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08419 h 2508419"/>
              <a:gd name="connsiteX1" fmla="*/ 103092 w 2341885"/>
              <a:gd name="connsiteY1" fmla="*/ 1004229 h 2508419"/>
              <a:gd name="connsiteX2" fmla="*/ 1113667 w 2341885"/>
              <a:gd name="connsiteY2" fmla="*/ 31720 h 2508419"/>
              <a:gd name="connsiteX3" fmla="*/ 2341885 w 2341885"/>
              <a:gd name="connsiteY3" fmla="*/ 1525 h 2508419"/>
              <a:gd name="connsiteX4" fmla="*/ 2341885 w 2341885"/>
              <a:gd name="connsiteY4" fmla="*/ 1525 h 2508419"/>
              <a:gd name="connsiteX0" fmla="*/ 122667 w 2341885"/>
              <a:gd name="connsiteY0" fmla="*/ 2536658 h 2536658"/>
              <a:gd name="connsiteX1" fmla="*/ 103092 w 2341885"/>
              <a:gd name="connsiteY1" fmla="*/ 1032468 h 2536658"/>
              <a:gd name="connsiteX2" fmla="*/ 1113667 w 2341885"/>
              <a:gd name="connsiteY2" fmla="*/ 59959 h 2536658"/>
              <a:gd name="connsiteX3" fmla="*/ 2341885 w 2341885"/>
              <a:gd name="connsiteY3" fmla="*/ 29764 h 2536658"/>
              <a:gd name="connsiteX4" fmla="*/ 2341885 w 2341885"/>
              <a:gd name="connsiteY4" fmla="*/ 29764 h 2536658"/>
              <a:gd name="connsiteX0" fmla="*/ 122667 w 2341885"/>
              <a:gd name="connsiteY0" fmla="*/ 2534592 h 2534592"/>
              <a:gd name="connsiteX1" fmla="*/ 103092 w 2341885"/>
              <a:gd name="connsiteY1" fmla="*/ 1030402 h 2534592"/>
              <a:gd name="connsiteX2" fmla="*/ 1113667 w 2341885"/>
              <a:gd name="connsiteY2" fmla="*/ 57893 h 2534592"/>
              <a:gd name="connsiteX3" fmla="*/ 2341885 w 2341885"/>
              <a:gd name="connsiteY3" fmla="*/ 27698 h 2534592"/>
              <a:gd name="connsiteX4" fmla="*/ 2341885 w 2341885"/>
              <a:gd name="connsiteY4" fmla="*/ 27698 h 2534592"/>
              <a:gd name="connsiteX0" fmla="*/ 122667 w 2341885"/>
              <a:gd name="connsiteY0" fmla="*/ 2542896 h 2542896"/>
              <a:gd name="connsiteX1" fmla="*/ 103092 w 2341885"/>
              <a:gd name="connsiteY1" fmla="*/ 1038706 h 2542896"/>
              <a:gd name="connsiteX2" fmla="*/ 1113667 w 2341885"/>
              <a:gd name="connsiteY2" fmla="*/ 66197 h 2542896"/>
              <a:gd name="connsiteX3" fmla="*/ 2341885 w 2341885"/>
              <a:gd name="connsiteY3" fmla="*/ 36002 h 2542896"/>
              <a:gd name="connsiteX4" fmla="*/ 2341885 w 2341885"/>
              <a:gd name="connsiteY4" fmla="*/ 36002 h 2542896"/>
              <a:gd name="connsiteX0" fmla="*/ 122667 w 2341885"/>
              <a:gd name="connsiteY0" fmla="*/ 2538733 h 2538733"/>
              <a:gd name="connsiteX1" fmla="*/ 103092 w 2341885"/>
              <a:gd name="connsiteY1" fmla="*/ 1034543 h 2538733"/>
              <a:gd name="connsiteX2" fmla="*/ 1113667 w 2341885"/>
              <a:gd name="connsiteY2" fmla="*/ 62034 h 2538733"/>
              <a:gd name="connsiteX3" fmla="*/ 2341885 w 2341885"/>
              <a:gd name="connsiteY3" fmla="*/ 31839 h 2538733"/>
              <a:gd name="connsiteX4" fmla="*/ 2341885 w 2341885"/>
              <a:gd name="connsiteY4" fmla="*/ 31839 h 2538733"/>
              <a:gd name="connsiteX0" fmla="*/ 34607 w 2502836"/>
              <a:gd name="connsiteY0" fmla="*/ 1557662 h 1557659"/>
              <a:gd name="connsiteX1" fmla="*/ 264043 w 2502836"/>
              <a:gd name="connsiteY1" fmla="*/ 1034543 h 1557659"/>
              <a:gd name="connsiteX2" fmla="*/ 1274618 w 2502836"/>
              <a:gd name="connsiteY2" fmla="*/ 62034 h 1557659"/>
              <a:gd name="connsiteX3" fmla="*/ 2502836 w 2502836"/>
              <a:gd name="connsiteY3" fmla="*/ 31839 h 1557659"/>
              <a:gd name="connsiteX4" fmla="*/ 2502836 w 2502836"/>
              <a:gd name="connsiteY4" fmla="*/ 31839 h 1557659"/>
              <a:gd name="connsiteX0" fmla="*/ 93062 w 2348760"/>
              <a:gd name="connsiteY0" fmla="*/ 895798 h 1052894"/>
              <a:gd name="connsiteX1" fmla="*/ 109967 w 2348760"/>
              <a:gd name="connsiteY1" fmla="*/ 1034543 h 1052894"/>
              <a:gd name="connsiteX2" fmla="*/ 1120542 w 2348760"/>
              <a:gd name="connsiteY2" fmla="*/ 62034 h 1052894"/>
              <a:gd name="connsiteX3" fmla="*/ 2348760 w 2348760"/>
              <a:gd name="connsiteY3" fmla="*/ 31839 h 1052894"/>
              <a:gd name="connsiteX4" fmla="*/ 2348760 w 2348760"/>
              <a:gd name="connsiteY4" fmla="*/ 31839 h 1052894"/>
              <a:gd name="connsiteX0" fmla="*/ 137691 w 2393389"/>
              <a:gd name="connsiteY0" fmla="*/ 895798 h 1810894"/>
              <a:gd name="connsiteX1" fmla="*/ 154596 w 2393389"/>
              <a:gd name="connsiteY1" fmla="*/ 1034543 h 1810894"/>
              <a:gd name="connsiteX2" fmla="*/ 1165171 w 2393389"/>
              <a:gd name="connsiteY2" fmla="*/ 62034 h 1810894"/>
              <a:gd name="connsiteX3" fmla="*/ 2393389 w 2393389"/>
              <a:gd name="connsiteY3" fmla="*/ 31839 h 1810894"/>
              <a:gd name="connsiteX4" fmla="*/ 2393389 w 2393389"/>
              <a:gd name="connsiteY4" fmla="*/ 31839 h 1810894"/>
              <a:gd name="connsiteX0" fmla="*/ 1 w 2238794"/>
              <a:gd name="connsiteY0" fmla="*/ 1034543 h 1034545"/>
              <a:gd name="connsiteX1" fmla="*/ 1010576 w 2238794"/>
              <a:gd name="connsiteY1" fmla="*/ 62034 h 1034545"/>
              <a:gd name="connsiteX2" fmla="*/ 2238794 w 2238794"/>
              <a:gd name="connsiteY2" fmla="*/ 31839 h 1034545"/>
              <a:gd name="connsiteX3" fmla="*/ 2238794 w 2238794"/>
              <a:gd name="connsiteY3" fmla="*/ 31839 h 1034545"/>
              <a:gd name="connsiteX0" fmla="*/ 2 w 2389428"/>
              <a:gd name="connsiteY0" fmla="*/ 275238 h 275233"/>
              <a:gd name="connsiteX1" fmla="*/ 1161210 w 2389428"/>
              <a:gd name="connsiteY1" fmla="*/ 32660 h 275233"/>
              <a:gd name="connsiteX2" fmla="*/ 2389428 w 2389428"/>
              <a:gd name="connsiteY2" fmla="*/ 2465 h 275233"/>
              <a:gd name="connsiteX3" fmla="*/ 2389428 w 2389428"/>
              <a:gd name="connsiteY3" fmla="*/ 2465 h 275233"/>
              <a:gd name="connsiteX0" fmla="*/ 2 w 2389428"/>
              <a:gd name="connsiteY0" fmla="*/ 828303 h 828298"/>
              <a:gd name="connsiteX1" fmla="*/ 1133939 w 2389428"/>
              <a:gd name="connsiteY1" fmla="*/ 2455 h 828298"/>
              <a:gd name="connsiteX2" fmla="*/ 2389428 w 2389428"/>
              <a:gd name="connsiteY2" fmla="*/ 555530 h 828298"/>
              <a:gd name="connsiteX3" fmla="*/ 2389428 w 2389428"/>
              <a:gd name="connsiteY3" fmla="*/ 555530 h 828298"/>
              <a:gd name="connsiteX0" fmla="*/ 2 w 2480884"/>
              <a:gd name="connsiteY0" fmla="*/ 828303 h 1712981"/>
              <a:gd name="connsiteX1" fmla="*/ 1133939 w 2480884"/>
              <a:gd name="connsiteY1" fmla="*/ 2455 h 1712981"/>
              <a:gd name="connsiteX2" fmla="*/ 2389428 w 2480884"/>
              <a:gd name="connsiteY2" fmla="*/ 555530 h 1712981"/>
              <a:gd name="connsiteX3" fmla="*/ 2480886 w 2480884"/>
              <a:gd name="connsiteY3" fmla="*/ 1712973 h 1712981"/>
              <a:gd name="connsiteX0" fmla="*/ 2 w 2480884"/>
              <a:gd name="connsiteY0" fmla="*/ 825914 h 1710592"/>
              <a:gd name="connsiteX1" fmla="*/ 1133939 w 2480884"/>
              <a:gd name="connsiteY1" fmla="*/ 66 h 1710592"/>
              <a:gd name="connsiteX2" fmla="*/ 2307078 w 2480884"/>
              <a:gd name="connsiteY2" fmla="*/ 868344 h 1710592"/>
              <a:gd name="connsiteX3" fmla="*/ 2480886 w 2480884"/>
              <a:gd name="connsiteY3" fmla="*/ 1710584 h 1710592"/>
              <a:gd name="connsiteX0" fmla="*/ 2 w 2707961"/>
              <a:gd name="connsiteY0" fmla="*/ 825914 h 1871138"/>
              <a:gd name="connsiteX1" fmla="*/ 1133939 w 2707961"/>
              <a:gd name="connsiteY1" fmla="*/ 66 h 1871138"/>
              <a:gd name="connsiteX2" fmla="*/ 2307078 w 2707961"/>
              <a:gd name="connsiteY2" fmla="*/ 868344 h 1871138"/>
              <a:gd name="connsiteX3" fmla="*/ 2707961 w 2707961"/>
              <a:gd name="connsiteY3" fmla="*/ 1871139 h 1871138"/>
            </a:gdLst>
            <a:ahLst/>
            <a:cxnLst>
              <a:cxn ang="0">
                <a:pos x="connsiteX0" y="connsiteY0"/>
              </a:cxn>
              <a:cxn ang="0">
                <a:pos x="connsiteX1" y="connsiteY1"/>
              </a:cxn>
              <a:cxn ang="0">
                <a:pos x="connsiteX2" y="connsiteY2"/>
              </a:cxn>
              <a:cxn ang="0">
                <a:pos x="connsiteX3" y="connsiteY3"/>
              </a:cxn>
            </a:cxnLst>
            <a:rect l="l" t="t" r="r" b="b"/>
            <a:pathLst>
              <a:path w="2707961" h="1871138">
                <a:moveTo>
                  <a:pt x="2" y="825914"/>
                </a:moveTo>
                <a:cubicBezTo>
                  <a:pt x="171249" y="686953"/>
                  <a:pt x="749426" y="-7006"/>
                  <a:pt x="1133939" y="66"/>
                </a:cubicBezTo>
                <a:cubicBezTo>
                  <a:pt x="1518452" y="7138"/>
                  <a:pt x="2307078" y="868344"/>
                  <a:pt x="2307078" y="868344"/>
                </a:cubicBezTo>
                <a:lnTo>
                  <a:pt x="2707961" y="1871139"/>
                </a:lnTo>
              </a:path>
            </a:pathLst>
          </a:cu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pic>
        <p:nvPicPr>
          <p:cNvPr id="25" name="Graphic 24" descr="Dump truck">
            <a:extLst>
              <a:ext uri="{FF2B5EF4-FFF2-40B4-BE49-F238E27FC236}">
                <a16:creationId xmlns:a16="http://schemas.microsoft.com/office/drawing/2014/main" id="{30AACF8E-1D93-46D1-92B9-7FB15DCC5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1904" y="3256891"/>
            <a:ext cx="611866" cy="611866"/>
          </a:xfrm>
          <a:prstGeom prst="rect">
            <a:avLst/>
          </a:prstGeom>
        </p:spPr>
      </p:pic>
      <p:pic>
        <p:nvPicPr>
          <p:cNvPr id="33" name="Graphic 32" descr="Crane">
            <a:extLst>
              <a:ext uri="{FF2B5EF4-FFF2-40B4-BE49-F238E27FC236}">
                <a16:creationId xmlns:a16="http://schemas.microsoft.com/office/drawing/2014/main" id="{17B6ADA3-CAAE-4D52-B09A-8381E83ECD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8797" y="2420050"/>
            <a:ext cx="297904" cy="297904"/>
          </a:xfrm>
          <a:prstGeom prst="rect">
            <a:avLst/>
          </a:prstGeom>
        </p:spPr>
      </p:pic>
      <p:sp>
        <p:nvSpPr>
          <p:cNvPr id="12" name="TextBox 11">
            <a:extLst>
              <a:ext uri="{FF2B5EF4-FFF2-40B4-BE49-F238E27FC236}">
                <a16:creationId xmlns:a16="http://schemas.microsoft.com/office/drawing/2014/main" id="{DA9D1A92-3C42-41CB-97CB-22B1DB9DA1EA}"/>
              </a:ext>
            </a:extLst>
          </p:cNvPr>
          <p:cNvSpPr txBox="1"/>
          <p:nvPr/>
        </p:nvSpPr>
        <p:spPr>
          <a:xfrm>
            <a:off x="9120127" y="3184635"/>
            <a:ext cx="2889425" cy="573084"/>
          </a:xfrm>
          <a:prstGeom prst="rect">
            <a:avLst/>
          </a:prstGeom>
          <a:solidFill>
            <a:schemeClr val="bg1"/>
          </a:solidFill>
          <a:ln>
            <a:solidFill>
              <a:srgbClr val="3D6894"/>
            </a:solidFill>
          </a:ln>
        </p:spPr>
        <p:txBody>
          <a:bodyPr wrap="square" rtlCol="0">
            <a:spAutoFit/>
          </a:bodyPr>
          <a:lstStyle/>
          <a:p>
            <a:r>
              <a:rPr lang="en-US" sz="1100" b="1">
                <a:latin typeface="Segoe UI Light" panose="020B0502040204020203" pitchFamily="34" charset="0"/>
                <a:cs typeface="Segoe UI Light" panose="020B0502040204020203" pitchFamily="34" charset="0"/>
              </a:rPr>
              <a:t>Inland transport routes </a:t>
            </a:r>
            <a:r>
              <a:rPr lang="en-US" sz="1100">
                <a:latin typeface="Segoe UI Light" panose="020B0502040204020203" pitchFamily="34" charset="0"/>
                <a:cs typeface="Segoe UI Light" panose="020B0502040204020203" pitchFamily="34" charset="0"/>
              </a:rPr>
              <a:t>in Brazil is one of the top </a:t>
            </a:r>
            <a:r>
              <a:rPr lang="en-US" sz="1100" b="1">
                <a:latin typeface="Segoe UI Light" panose="020B0502040204020203" pitchFamily="34" charset="0"/>
                <a:cs typeface="Segoe UI Light" panose="020B0502040204020203" pitchFamily="34" charset="0"/>
              </a:rPr>
              <a:t>“choke points” </a:t>
            </a:r>
            <a:r>
              <a:rPr lang="en-US" sz="1100">
                <a:latin typeface="Segoe UI Light" panose="020B0502040204020203" pitchFamily="34" charset="0"/>
                <a:cs typeface="Segoe UI Light" panose="020B0502040204020203" pitchFamily="34" charset="0"/>
              </a:rPr>
              <a:t>in global food trade due to poor infrastructure and hazard risk</a:t>
            </a:r>
            <a:endParaRPr lang="en-SE" sz="110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3BC47AD7-0B21-41CD-AB97-3FB960A95A47}"/>
              </a:ext>
            </a:extLst>
          </p:cNvPr>
          <p:cNvSpPr txBox="1"/>
          <p:nvPr/>
        </p:nvSpPr>
        <p:spPr>
          <a:xfrm>
            <a:off x="4007938" y="937086"/>
            <a:ext cx="6486991" cy="600164"/>
          </a:xfrm>
          <a:prstGeom prst="rect">
            <a:avLst/>
          </a:prstGeom>
          <a:solidFill>
            <a:schemeClr val="bg1"/>
          </a:solidFill>
          <a:ln>
            <a:solidFill>
              <a:srgbClr val="C00000"/>
            </a:solidFill>
          </a:ln>
        </p:spPr>
        <p:txBody>
          <a:bodyPr wrap="square" rtlCol="0">
            <a:spAutoFit/>
          </a:bodyPr>
          <a:lstStyle/>
          <a:p>
            <a:r>
              <a:rPr lang="en-US" sz="1100" b="1">
                <a:solidFill>
                  <a:srgbClr val="C00000"/>
                </a:solidFill>
                <a:latin typeface="Segoe UI Light" panose="020B0502040204020203" pitchFamily="34" charset="0"/>
                <a:cs typeface="Segoe UI Light" panose="020B0502040204020203" pitchFamily="34" charset="0"/>
              </a:rPr>
              <a:t>Climate change </a:t>
            </a:r>
            <a:r>
              <a:rPr lang="en-US" sz="1100">
                <a:latin typeface="Segoe UI Light" panose="020B0502040204020203" pitchFamily="34" charset="0"/>
                <a:cs typeface="Segoe UI Light" panose="020B0502040204020203" pitchFamily="34" charset="0"/>
              </a:rPr>
              <a:t>increases the threat of </a:t>
            </a:r>
            <a:r>
              <a:rPr lang="en-US" sz="1100" b="1">
                <a:solidFill>
                  <a:srgbClr val="C00000"/>
                </a:solidFill>
                <a:latin typeface="Segoe UI Light" panose="020B0502040204020203" pitchFamily="34" charset="0"/>
                <a:cs typeface="Segoe UI Light" panose="020B0502040204020203" pitchFamily="34" charset="0"/>
              </a:rPr>
              <a:t>disruption of supply chains</a:t>
            </a:r>
            <a:r>
              <a:rPr lang="en-US" sz="1100">
                <a:latin typeface="Segoe UI Light" panose="020B0502040204020203" pitchFamily="34" charset="0"/>
                <a:cs typeface="Segoe UI Light" panose="020B0502040204020203" pitchFamily="34" charset="0"/>
              </a:rPr>
              <a:t>, acting as a </a:t>
            </a:r>
            <a:r>
              <a:rPr lang="en-US" sz="1100" b="1">
                <a:solidFill>
                  <a:srgbClr val="C00000"/>
                </a:solidFill>
                <a:latin typeface="Segoe UI Light" panose="020B0502040204020203" pitchFamily="34" charset="0"/>
                <a:cs typeface="Segoe UI Light" panose="020B0502040204020203" pitchFamily="34" charset="0"/>
              </a:rPr>
              <a:t>hazard multiplier</a:t>
            </a:r>
            <a:r>
              <a:rPr lang="en-US" sz="1100">
                <a:latin typeface="Segoe UI Light" panose="020B0502040204020203" pitchFamily="34" charset="0"/>
                <a:cs typeface="Segoe UI Light" panose="020B0502040204020203" pitchFamily="34" charset="0"/>
              </a:rPr>
              <a:t>. In the case of Brazilian soy for Swedish end consumption, temperature change and drought risk affecting </a:t>
            </a:r>
            <a:r>
              <a:rPr lang="en-US" sz="1100" b="1">
                <a:solidFill>
                  <a:srgbClr val="C00000"/>
                </a:solidFill>
                <a:latin typeface="Segoe UI Light" panose="020B0502040204020203" pitchFamily="34" charset="0"/>
                <a:cs typeface="Segoe UI Light" panose="020B0502040204020203" pitchFamily="34" charset="0"/>
              </a:rPr>
              <a:t>future yields </a:t>
            </a:r>
            <a:r>
              <a:rPr lang="en-US" sz="1100">
                <a:latin typeface="Segoe UI Light" panose="020B0502040204020203" pitchFamily="34" charset="0"/>
                <a:cs typeface="Segoe UI Light" panose="020B0502040204020203" pitchFamily="34" charset="0"/>
              </a:rPr>
              <a:t>of soy and altered rain patterns increase </a:t>
            </a:r>
            <a:r>
              <a:rPr lang="en-US" sz="1100" b="1">
                <a:solidFill>
                  <a:srgbClr val="C00000"/>
                </a:solidFill>
                <a:latin typeface="Segoe UI Light" panose="020B0502040204020203" pitchFamily="34" charset="0"/>
                <a:cs typeface="Segoe UI Light" panose="020B0502040204020203" pitchFamily="34" charset="0"/>
              </a:rPr>
              <a:t>landslide and flood risk </a:t>
            </a:r>
            <a:r>
              <a:rPr lang="en-US" sz="1100" b="1">
                <a:latin typeface="Segoe UI Light" panose="020B0502040204020203" pitchFamily="34" charset="0"/>
                <a:cs typeface="Segoe UI Light" panose="020B0502040204020203" pitchFamily="34" charset="0"/>
              </a:rPr>
              <a:t>i</a:t>
            </a:r>
            <a:r>
              <a:rPr lang="en-US" sz="1100">
                <a:latin typeface="Segoe UI Light" panose="020B0502040204020203" pitchFamily="34" charset="0"/>
                <a:cs typeface="Segoe UI Light" panose="020B0502040204020203" pitchFamily="34" charset="0"/>
              </a:rPr>
              <a:t>n Brazilian </a:t>
            </a:r>
            <a:r>
              <a:rPr lang="en-US" sz="1100" b="1">
                <a:solidFill>
                  <a:srgbClr val="C00000"/>
                </a:solidFill>
                <a:latin typeface="Segoe UI Light" panose="020B0502040204020203" pitchFamily="34" charset="0"/>
                <a:cs typeface="Segoe UI Light" panose="020B0502040204020203" pitchFamily="34" charset="0"/>
              </a:rPr>
              <a:t>road networks.</a:t>
            </a:r>
            <a:endParaRPr lang="en-SE" sz="1100" b="1">
              <a:solidFill>
                <a:srgbClr val="C00000"/>
              </a:solidFill>
              <a:latin typeface="Segoe UI Light" panose="020B0502040204020203" pitchFamily="34" charset="0"/>
              <a:cs typeface="Segoe UI Light" panose="020B0502040204020203" pitchFamily="34" charset="0"/>
            </a:endParaRPr>
          </a:p>
        </p:txBody>
      </p:sp>
      <p:pic>
        <p:nvPicPr>
          <p:cNvPr id="31" name="Graphic 30" descr="Lightning bolt">
            <a:extLst>
              <a:ext uri="{FF2B5EF4-FFF2-40B4-BE49-F238E27FC236}">
                <a16:creationId xmlns:a16="http://schemas.microsoft.com/office/drawing/2014/main" id="{33A24989-1DB6-4656-AF2B-60921C0CBC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53753" y="563955"/>
            <a:ext cx="467768" cy="467768"/>
          </a:xfrm>
          <a:prstGeom prst="rect">
            <a:avLst/>
          </a:prstGeom>
        </p:spPr>
      </p:pic>
      <p:pic>
        <p:nvPicPr>
          <p:cNvPr id="32" name="Graphic 31" descr="Rain">
            <a:extLst>
              <a:ext uri="{FF2B5EF4-FFF2-40B4-BE49-F238E27FC236}">
                <a16:creationId xmlns:a16="http://schemas.microsoft.com/office/drawing/2014/main" id="{ABECE8C4-5A96-477D-8169-4BACA52ABA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12737" y="542627"/>
            <a:ext cx="467768" cy="467768"/>
          </a:xfrm>
          <a:prstGeom prst="rect">
            <a:avLst/>
          </a:prstGeom>
        </p:spPr>
      </p:pic>
      <p:pic>
        <p:nvPicPr>
          <p:cNvPr id="34" name="Graphic 33" descr="Thermometer">
            <a:extLst>
              <a:ext uri="{FF2B5EF4-FFF2-40B4-BE49-F238E27FC236}">
                <a16:creationId xmlns:a16="http://schemas.microsoft.com/office/drawing/2014/main" id="{FED44AFE-0407-43D0-B55A-A1E27257A1B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93151" y="556716"/>
            <a:ext cx="467768" cy="467768"/>
          </a:xfrm>
          <a:prstGeom prst="rect">
            <a:avLst/>
          </a:prstGeom>
        </p:spPr>
      </p:pic>
      <p:sp>
        <p:nvSpPr>
          <p:cNvPr id="37" name="TextBox 36">
            <a:extLst>
              <a:ext uri="{FF2B5EF4-FFF2-40B4-BE49-F238E27FC236}">
                <a16:creationId xmlns:a16="http://schemas.microsoft.com/office/drawing/2014/main" id="{3F9424B0-1AB9-4568-9397-2219610EB49F}"/>
              </a:ext>
            </a:extLst>
          </p:cNvPr>
          <p:cNvSpPr txBox="1"/>
          <p:nvPr/>
        </p:nvSpPr>
        <p:spPr>
          <a:xfrm>
            <a:off x="3648851" y="4247819"/>
            <a:ext cx="2685627" cy="411445"/>
          </a:xfrm>
          <a:prstGeom prst="rect">
            <a:avLst/>
          </a:prstGeom>
          <a:solidFill>
            <a:schemeClr val="bg1"/>
          </a:solidFill>
          <a:ln>
            <a:solidFill>
              <a:srgbClr val="3D6894"/>
            </a:solidFill>
          </a:ln>
        </p:spPr>
        <p:txBody>
          <a:bodyPr wrap="square" rtlCol="0">
            <a:spAutoFit/>
          </a:bodyPr>
          <a:lstStyle/>
          <a:p>
            <a:r>
              <a:rPr lang="en-US" sz="1100">
                <a:latin typeface="Segoe UI Light" panose="020B0502040204020203" pitchFamily="34" charset="0"/>
                <a:cs typeface="Segoe UI Light" panose="020B0502040204020203" pitchFamily="34" charset="0"/>
              </a:rPr>
              <a:t>Brazil is the </a:t>
            </a:r>
            <a:r>
              <a:rPr lang="en-US" sz="1100" b="1">
                <a:latin typeface="Segoe UI Light" panose="020B0502040204020203" pitchFamily="34" charset="0"/>
                <a:cs typeface="Segoe UI Light" panose="020B0502040204020203" pitchFamily="34" charset="0"/>
              </a:rPr>
              <a:t>world largest soy exporter</a:t>
            </a:r>
            <a:r>
              <a:rPr lang="en-US" sz="1100">
                <a:latin typeface="Segoe UI Light" panose="020B0502040204020203" pitchFamily="34" charset="0"/>
                <a:cs typeface="Segoe UI Light" panose="020B0502040204020203" pitchFamily="34" charset="0"/>
              </a:rPr>
              <a:t>, with ca                of world soy production</a:t>
            </a:r>
            <a:endParaRPr lang="en-SE" sz="1100">
              <a:latin typeface="Segoe UI Light" panose="020B0502040204020203" pitchFamily="34" charset="0"/>
              <a:cs typeface="Segoe UI Light" panose="020B0502040204020203" pitchFamily="34" charset="0"/>
            </a:endParaRPr>
          </a:p>
        </p:txBody>
      </p:sp>
      <p:pic>
        <p:nvPicPr>
          <p:cNvPr id="39" name="Graphic 38" descr="Peas In Pod">
            <a:extLst>
              <a:ext uri="{FF2B5EF4-FFF2-40B4-BE49-F238E27FC236}">
                <a16:creationId xmlns:a16="http://schemas.microsoft.com/office/drawing/2014/main" id="{0E018B0A-D4BF-4F9C-9AF5-284A2D415E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6053609" y="4144387"/>
            <a:ext cx="574436" cy="495163"/>
          </a:xfrm>
          <a:prstGeom prst="rect">
            <a:avLst/>
          </a:prstGeom>
        </p:spPr>
      </p:pic>
      <p:sp>
        <p:nvSpPr>
          <p:cNvPr id="41" name="Oval 40">
            <a:extLst>
              <a:ext uri="{FF2B5EF4-FFF2-40B4-BE49-F238E27FC236}">
                <a16:creationId xmlns:a16="http://schemas.microsoft.com/office/drawing/2014/main" id="{17C783DF-9930-4E1B-A184-1978B62CA3ED}"/>
              </a:ext>
            </a:extLst>
          </p:cNvPr>
          <p:cNvSpPr/>
          <p:nvPr/>
        </p:nvSpPr>
        <p:spPr>
          <a:xfrm>
            <a:off x="4181684" y="4458845"/>
            <a:ext cx="620204" cy="620204"/>
          </a:xfrm>
          <a:prstGeom prst="ellipse">
            <a:avLst/>
          </a:prstGeom>
          <a:solidFill>
            <a:srgbClr val="6B8CAE"/>
          </a:solidFill>
          <a:ln>
            <a:solidFill>
              <a:srgbClr val="3D6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42" name="TextBox 41">
            <a:extLst>
              <a:ext uri="{FF2B5EF4-FFF2-40B4-BE49-F238E27FC236}">
                <a16:creationId xmlns:a16="http://schemas.microsoft.com/office/drawing/2014/main" id="{AD68D444-C149-4B55-A401-033823958E12}"/>
              </a:ext>
            </a:extLst>
          </p:cNvPr>
          <p:cNvSpPr txBox="1"/>
          <p:nvPr/>
        </p:nvSpPr>
        <p:spPr>
          <a:xfrm>
            <a:off x="4145458" y="4548529"/>
            <a:ext cx="975383" cy="382056"/>
          </a:xfrm>
          <a:prstGeom prst="rect">
            <a:avLst/>
          </a:prstGeom>
          <a:noFill/>
          <a:ln>
            <a:noFill/>
          </a:ln>
        </p:spPr>
        <p:txBody>
          <a:bodyPr wrap="square" rtlCol="0">
            <a:spAutoFit/>
          </a:bodyPr>
          <a:lstStyle/>
          <a:p>
            <a:r>
              <a:rPr lang="en-US" sz="2000" b="1">
                <a:solidFill>
                  <a:schemeClr val="bg1"/>
                </a:solidFill>
                <a:latin typeface="Segoe UI" panose="020B0502040204020203" pitchFamily="34" charset="0"/>
                <a:cs typeface="Segoe UI" panose="020B0502040204020203" pitchFamily="34" charset="0"/>
              </a:rPr>
              <a:t>30%</a:t>
            </a:r>
            <a:endParaRPr lang="en-SE" sz="2000" b="1">
              <a:solidFill>
                <a:schemeClr val="bg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9D65D2A8-FA90-4722-879D-0FD766650E04}"/>
              </a:ext>
            </a:extLst>
          </p:cNvPr>
          <p:cNvSpPr txBox="1"/>
          <p:nvPr/>
        </p:nvSpPr>
        <p:spPr>
          <a:xfrm>
            <a:off x="299996" y="3422424"/>
            <a:ext cx="3194810" cy="2693045"/>
          </a:xfrm>
          <a:prstGeom prst="rect">
            <a:avLst/>
          </a:prstGeom>
          <a:noFill/>
        </p:spPr>
        <p:txBody>
          <a:bodyPr wrap="square">
            <a:spAutoFit/>
          </a:bodyPr>
          <a:lstStyle/>
          <a:p>
            <a:pPr marL="0" indent="0">
              <a:buNone/>
            </a:pPr>
            <a:r>
              <a:rPr lang="en-US" sz="1300" b="1"/>
              <a:t>Sweden and food security</a:t>
            </a:r>
          </a:p>
          <a:p>
            <a:pPr marL="0" indent="0">
              <a:buNone/>
            </a:pPr>
            <a:r>
              <a:rPr lang="en-US" sz="1300">
                <a:latin typeface="Calibri" panose="020F0502020204030204" pitchFamily="34" charset="0"/>
                <a:ea typeface="MS PGothic" panose="020B0600070205080204" pitchFamily="34" charset="-128"/>
                <a:cs typeface="Times New Roman" panose="02020603050405020304" pitchFamily="18" charset="0"/>
              </a:rPr>
              <a:t>This study examines </a:t>
            </a:r>
            <a:r>
              <a:rPr lang="en-US" sz="1300" b="1">
                <a:latin typeface="Calibri" panose="020F0502020204030204" pitchFamily="34" charset="0"/>
                <a:ea typeface="MS PGothic" panose="020B0600070205080204" pitchFamily="34" charset="-128"/>
                <a:cs typeface="Times New Roman" panose="02020603050405020304" pitchFamily="18" charset="0"/>
              </a:rPr>
              <a:t>bilateral transboundary risk</a:t>
            </a:r>
            <a:r>
              <a:rPr lang="en-US" sz="1300">
                <a:latin typeface="Calibri" panose="020F0502020204030204" pitchFamily="34" charset="0"/>
                <a:ea typeface="MS PGothic" panose="020B0600070205080204" pitchFamily="34" charset="-128"/>
                <a:cs typeface="Times New Roman" panose="02020603050405020304" pitchFamily="18" charset="0"/>
              </a:rPr>
              <a:t> </a:t>
            </a:r>
            <a:r>
              <a:rPr lang="en-US" sz="1300" b="1">
                <a:latin typeface="Calibri" panose="020F0502020204030204" pitchFamily="34" charset="0"/>
                <a:ea typeface="MS PGothic" panose="020B0600070205080204" pitchFamily="34" charset="-128"/>
                <a:cs typeface="Times New Roman" panose="02020603050405020304" pitchFamily="18" charset="0"/>
              </a:rPr>
              <a:t>flows</a:t>
            </a:r>
            <a:r>
              <a:rPr lang="en-US" sz="1300">
                <a:latin typeface="Calibri" panose="020F0502020204030204" pitchFamily="34" charset="0"/>
                <a:ea typeface="MS PGothic" panose="020B0600070205080204" pitchFamily="34" charset="-128"/>
                <a:cs typeface="Times New Roman" panose="02020603050405020304" pitchFamily="18" charset="0"/>
              </a:rPr>
              <a:t> through a </a:t>
            </a:r>
            <a:r>
              <a:rPr lang="en-US" sz="1300" b="1">
                <a:latin typeface="Calibri" panose="020F0502020204030204" pitchFamily="34" charset="0"/>
                <a:ea typeface="MS PGothic" panose="020B0600070205080204" pitchFamily="34" charset="-128"/>
                <a:cs typeface="Times New Roman" panose="02020603050405020304" pitchFamily="18" charset="0"/>
              </a:rPr>
              <a:t>case study</a:t>
            </a:r>
            <a:r>
              <a:rPr lang="en-US" sz="1300">
                <a:latin typeface="Calibri" panose="020F0502020204030204" pitchFamily="34" charset="0"/>
                <a:ea typeface="MS PGothic" panose="020B0600070205080204" pitchFamily="34" charset="-128"/>
                <a:cs typeface="Times New Roman" panose="02020603050405020304" pitchFamily="18" charset="0"/>
              </a:rPr>
              <a:t>, focusing on exposure to climate change risks via the </a:t>
            </a:r>
            <a:r>
              <a:rPr lang="en-US" sz="1300" b="1">
                <a:latin typeface="Calibri" panose="020F0502020204030204" pitchFamily="34" charset="0"/>
                <a:ea typeface="MS PGothic" panose="020B0600070205080204" pitchFamily="34" charset="-128"/>
                <a:cs typeface="Times New Roman" panose="02020603050405020304" pitchFamily="18" charset="0"/>
              </a:rPr>
              <a:t>Swedish consumption of Brazilian soy</a:t>
            </a:r>
            <a:r>
              <a:rPr lang="en-US" sz="1300">
                <a:latin typeface="Calibri" panose="020F0502020204030204" pitchFamily="34" charset="0"/>
                <a:ea typeface="MS PGothic" panose="020B0600070205080204" pitchFamily="34" charset="-128"/>
                <a:cs typeface="Times New Roman" panose="02020603050405020304" pitchFamily="18" charset="0"/>
              </a:rPr>
              <a:t>.</a:t>
            </a:r>
          </a:p>
          <a:p>
            <a:pPr marL="0" indent="0">
              <a:buNone/>
            </a:pPr>
            <a:endParaRPr lang="en-US" sz="1300">
              <a:latin typeface="Calibri" panose="020F0502020204030204" pitchFamily="34" charset="0"/>
              <a:ea typeface="MS PGothic" panose="020B0600070205080204" pitchFamily="34" charset="-128"/>
              <a:cs typeface="Times New Roman" panose="02020603050405020304" pitchFamily="18" charset="0"/>
            </a:endParaRPr>
          </a:p>
          <a:p>
            <a:r>
              <a:rPr lang="en-US" sz="1300">
                <a:latin typeface="Calibri" panose="020F0502020204030204" pitchFamily="34" charset="0"/>
                <a:ea typeface="MS PGothic" panose="020B0600070205080204" pitchFamily="34" charset="-128"/>
                <a:cs typeface="Times New Roman" panose="02020603050405020304" pitchFamily="18" charset="0"/>
              </a:rPr>
              <a:t>It takes into account both the </a:t>
            </a:r>
            <a:r>
              <a:rPr lang="en-US" sz="1300" b="1">
                <a:latin typeface="Calibri" panose="020F0502020204030204" pitchFamily="34" charset="0"/>
                <a:ea typeface="MS PGothic" panose="020B0600070205080204" pitchFamily="34" charset="-128"/>
                <a:cs typeface="Times New Roman" panose="02020603050405020304" pitchFamily="18" charset="0"/>
              </a:rPr>
              <a:t>exposure of agricultural production to climate change </a:t>
            </a:r>
            <a:r>
              <a:rPr lang="en-US" sz="1300">
                <a:latin typeface="Calibri" panose="020F0502020204030204" pitchFamily="34" charset="0"/>
                <a:ea typeface="MS PGothic" panose="020B0600070205080204" pitchFamily="34" charset="-128"/>
                <a:cs typeface="Times New Roman" panose="02020603050405020304" pitchFamily="18" charset="0"/>
              </a:rPr>
              <a:t>in Brazil, and the potential climate vulnerability of the </a:t>
            </a:r>
            <a:r>
              <a:rPr lang="en-US" sz="1300" b="1">
                <a:latin typeface="Calibri" panose="020F0502020204030204" pitchFamily="34" charset="0"/>
                <a:ea typeface="MS PGothic" panose="020B0600070205080204" pitchFamily="34" charset="-128"/>
                <a:cs typeface="Times New Roman" panose="02020603050405020304" pitchFamily="18" charset="0"/>
              </a:rPr>
              <a:t>transport network </a:t>
            </a:r>
            <a:r>
              <a:rPr lang="en-US" sz="1300">
                <a:latin typeface="Calibri" panose="020F0502020204030204" pitchFamily="34" charset="0"/>
                <a:ea typeface="MS PGothic" panose="020B0600070205080204" pitchFamily="34" charset="-128"/>
                <a:cs typeface="Times New Roman" panose="02020603050405020304" pitchFamily="18" charset="0"/>
              </a:rPr>
              <a:t>that is used in the agricultural supply chain, investigating risk in Brazilian inland transport routes from farm to port. </a:t>
            </a:r>
            <a:endParaRPr lang="en-US" sz="1300"/>
          </a:p>
        </p:txBody>
      </p:sp>
      <p:cxnSp>
        <p:nvCxnSpPr>
          <p:cNvPr id="21" name="Straight Connector 20">
            <a:extLst>
              <a:ext uri="{FF2B5EF4-FFF2-40B4-BE49-F238E27FC236}">
                <a16:creationId xmlns:a16="http://schemas.microsoft.com/office/drawing/2014/main" id="{7A45288E-79AB-4E7F-ACE5-09FC749E67C8}"/>
              </a:ext>
            </a:extLst>
          </p:cNvPr>
          <p:cNvCxnSpPr>
            <a:cxnSpLocks/>
          </p:cNvCxnSpPr>
          <p:nvPr/>
        </p:nvCxnSpPr>
        <p:spPr>
          <a:xfrm>
            <a:off x="0" y="6387560"/>
            <a:ext cx="254832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CBFB455-BA04-4E3E-A134-AF7FB646C17A}"/>
              </a:ext>
            </a:extLst>
          </p:cNvPr>
          <p:cNvSpPr txBox="1"/>
          <p:nvPr/>
        </p:nvSpPr>
        <p:spPr>
          <a:xfrm>
            <a:off x="133263" y="6387559"/>
            <a:ext cx="2415065" cy="261610"/>
          </a:xfrm>
          <a:prstGeom prst="rect">
            <a:avLst/>
          </a:prstGeom>
          <a:noFill/>
        </p:spPr>
        <p:txBody>
          <a:bodyPr wrap="square" rtlCol="0">
            <a:spAutoFit/>
          </a:bodyPr>
          <a:lstStyle/>
          <a:p>
            <a:r>
              <a:rPr lang="en-GB" sz="1100" i="1"/>
              <a:t>Source: </a:t>
            </a:r>
            <a:r>
              <a:rPr lang="en-US" sz="1100" i="1"/>
              <a:t>Lager and Benzie, Forthcoming</a:t>
            </a:r>
            <a:endParaRPr lang="en-GB" sz="1100" i="1"/>
          </a:p>
        </p:txBody>
      </p:sp>
    </p:spTree>
    <p:extLst>
      <p:ext uri="{BB962C8B-B14F-4D97-AF65-F5344CB8AC3E}">
        <p14:creationId xmlns:p14="http://schemas.microsoft.com/office/powerpoint/2010/main" val="117370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8D1750B-F2B7-D440-BDEB-AAA1F77A09E5}"/>
              </a:ext>
            </a:extLst>
          </p:cNvPr>
          <p:cNvCxnSpPr>
            <a:cxnSpLocks/>
          </p:cNvCxnSpPr>
          <p:nvPr/>
        </p:nvCxnSpPr>
        <p:spPr>
          <a:xfrm>
            <a:off x="0" y="6387560"/>
            <a:ext cx="254832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A9FB4C-2AC2-D844-806C-F4A6F6C633F3}"/>
              </a:ext>
            </a:extLst>
          </p:cNvPr>
          <p:cNvSpPr txBox="1"/>
          <p:nvPr/>
        </p:nvSpPr>
        <p:spPr>
          <a:xfrm>
            <a:off x="133263" y="6387559"/>
            <a:ext cx="2415065" cy="261610"/>
          </a:xfrm>
          <a:prstGeom prst="rect">
            <a:avLst/>
          </a:prstGeom>
          <a:noFill/>
        </p:spPr>
        <p:txBody>
          <a:bodyPr wrap="square" rtlCol="0">
            <a:spAutoFit/>
          </a:bodyPr>
          <a:lstStyle/>
          <a:p>
            <a:r>
              <a:rPr lang="en-GB" sz="1100" i="1"/>
              <a:t>Source: </a:t>
            </a:r>
            <a:r>
              <a:rPr lang="en-US" sz="1100" i="1"/>
              <a:t>Lager and Benzie, Forthcoming</a:t>
            </a:r>
            <a:endParaRPr lang="en-GB" sz="1100" i="1"/>
          </a:p>
        </p:txBody>
      </p:sp>
      <p:pic>
        <p:nvPicPr>
          <p:cNvPr id="3" name="Picture 2">
            <a:extLst>
              <a:ext uri="{FF2B5EF4-FFF2-40B4-BE49-F238E27FC236}">
                <a16:creationId xmlns:a16="http://schemas.microsoft.com/office/drawing/2014/main" id="{21B9F4CE-CC0B-4139-B447-4054329FF308}"/>
              </a:ext>
            </a:extLst>
          </p:cNvPr>
          <p:cNvPicPr/>
          <p:nvPr/>
        </p:nvPicPr>
        <p:blipFill>
          <a:blip r:embed="rId3"/>
          <a:stretch>
            <a:fillRect/>
          </a:stretch>
        </p:blipFill>
        <p:spPr>
          <a:xfrm>
            <a:off x="1163085" y="2851350"/>
            <a:ext cx="9657316" cy="2657113"/>
          </a:xfrm>
          <a:prstGeom prst="rect">
            <a:avLst/>
          </a:prstGeom>
        </p:spPr>
      </p:pic>
      <p:sp>
        <p:nvSpPr>
          <p:cNvPr id="5" name="TextBox 4">
            <a:extLst>
              <a:ext uri="{FF2B5EF4-FFF2-40B4-BE49-F238E27FC236}">
                <a16:creationId xmlns:a16="http://schemas.microsoft.com/office/drawing/2014/main" id="{B90D17C6-F97E-4522-A801-CD624B9A7F25}"/>
              </a:ext>
            </a:extLst>
          </p:cNvPr>
          <p:cNvSpPr txBox="1"/>
          <p:nvPr/>
        </p:nvSpPr>
        <p:spPr>
          <a:xfrm>
            <a:off x="575738" y="1849351"/>
            <a:ext cx="11090746" cy="784830"/>
          </a:xfrm>
          <a:prstGeom prst="rect">
            <a:avLst/>
          </a:prstGeom>
          <a:noFill/>
        </p:spPr>
        <p:txBody>
          <a:bodyPr wrap="square" rtlCol="0">
            <a:spAutoFit/>
          </a:bodyPr>
          <a:lstStyle/>
          <a:p>
            <a:r>
              <a:rPr lang="en-US" sz="1500"/>
              <a:t>The study brings together data and methods from </a:t>
            </a:r>
            <a:r>
              <a:rPr lang="en-US" sz="1500" b="1"/>
              <a:t>eight different sources </a:t>
            </a:r>
            <a:r>
              <a:rPr lang="en-US" sz="1500"/>
              <a:t>to assess climate risks to production and transport in a novel integrated climate risk assessment. The ability to link consumption data, production data and transport network information together at a </a:t>
            </a:r>
            <a:r>
              <a:rPr lang="en-US" sz="1500" b="1"/>
              <a:t>municipality</a:t>
            </a:r>
            <a:r>
              <a:rPr lang="en-US" sz="1500"/>
              <a:t> resolution constitutes a major innovation and step forward in climate-related supply chain risk assessment. </a:t>
            </a:r>
            <a:endParaRPr lang="en-SE" sz="1500"/>
          </a:p>
        </p:txBody>
      </p:sp>
      <p:sp>
        <p:nvSpPr>
          <p:cNvPr id="15" name="TextBox 14">
            <a:extLst>
              <a:ext uri="{FF2B5EF4-FFF2-40B4-BE49-F238E27FC236}">
                <a16:creationId xmlns:a16="http://schemas.microsoft.com/office/drawing/2014/main" id="{35760AA5-B1D7-42A9-88CF-844A085C061A}"/>
              </a:ext>
            </a:extLst>
          </p:cNvPr>
          <p:cNvSpPr txBox="1"/>
          <p:nvPr/>
        </p:nvSpPr>
        <p:spPr>
          <a:xfrm>
            <a:off x="1430678" y="5725632"/>
            <a:ext cx="9380865" cy="307777"/>
          </a:xfrm>
          <a:prstGeom prst="rect">
            <a:avLst/>
          </a:prstGeom>
          <a:noFill/>
        </p:spPr>
        <p:txBody>
          <a:bodyPr wrap="square">
            <a:spAutoFit/>
          </a:bodyPr>
          <a:lstStyle/>
          <a:p>
            <a:pPr marR="180340">
              <a:spcAft>
                <a:spcPts val="1000"/>
              </a:spcAft>
            </a:pPr>
            <a:r>
              <a:rPr lang="en-GB" sz="1400" i="1">
                <a:solidFill>
                  <a:srgbClr val="303B41"/>
                </a:solidFill>
                <a:effectLst/>
                <a:latin typeface="Calibri" panose="020F0502020204030204" pitchFamily="34" charset="0"/>
                <a:ea typeface="MS PGothic" panose="020B0600070205080204" pitchFamily="34" charset="-128"/>
                <a:cs typeface="Times New Roman" panose="02020603050405020304" pitchFamily="18" charset="0"/>
              </a:rPr>
              <a:t>Figure showing a visual representation of data sources and definition of risk as magnitude x likelihood of adverse impact </a:t>
            </a:r>
            <a:endParaRPr lang="en-SE" sz="1400" i="1">
              <a:solidFill>
                <a:srgbClr val="303B41"/>
              </a:solidFill>
              <a:effectLst/>
              <a:latin typeface="Calibri" panose="020F0502020204030204" pitchFamily="34" charset="0"/>
              <a:ea typeface="MS PGothic" panose="020B0600070205080204" pitchFamily="34" charset="-128"/>
              <a:cs typeface="Times New Roman" panose="02020603050405020304" pitchFamily="18" charset="0"/>
            </a:endParaRPr>
          </a:p>
        </p:txBody>
      </p:sp>
      <p:sp>
        <p:nvSpPr>
          <p:cNvPr id="16" name="Title 1">
            <a:extLst>
              <a:ext uri="{FF2B5EF4-FFF2-40B4-BE49-F238E27FC236}">
                <a16:creationId xmlns:a16="http://schemas.microsoft.com/office/drawing/2014/main" id="{A3393A57-EC72-4021-92ED-A3BC0A01A4BE}"/>
              </a:ext>
            </a:extLst>
          </p:cNvPr>
          <p:cNvSpPr>
            <a:spLocks noGrp="1"/>
          </p:cNvSpPr>
          <p:nvPr>
            <p:ph type="title"/>
          </p:nvPr>
        </p:nvSpPr>
        <p:spPr>
          <a:xfrm>
            <a:off x="575737" y="368301"/>
            <a:ext cx="10244664" cy="711200"/>
          </a:xfrm>
        </p:spPr>
        <p:txBody>
          <a:bodyPr>
            <a:noAutofit/>
          </a:bodyPr>
          <a:lstStyle/>
          <a:p>
            <a:r>
              <a:rPr lang="en-US" sz="3200"/>
              <a:t>Transboundary climate risk in bilateral trade relationships: the case of Brazilian soy to Sweden</a:t>
            </a:r>
            <a:endParaRPr lang="en-SE" sz="3200"/>
          </a:p>
        </p:txBody>
      </p:sp>
    </p:spTree>
    <p:extLst>
      <p:ext uri="{BB962C8B-B14F-4D97-AF65-F5344CB8AC3E}">
        <p14:creationId xmlns:p14="http://schemas.microsoft.com/office/powerpoint/2010/main" val="31580270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672A64A3-3EDC-491B-BC53-B9BEBED164AF}"/>
              </a:ext>
            </a:extLst>
          </p:cNvPr>
          <p:cNvGrpSpPr/>
          <p:nvPr/>
        </p:nvGrpSpPr>
        <p:grpSpPr>
          <a:xfrm>
            <a:off x="2975068" y="1727200"/>
            <a:ext cx="7815671" cy="4795823"/>
            <a:chOff x="2307048" y="1617822"/>
            <a:chExt cx="8325074" cy="5108401"/>
          </a:xfrm>
        </p:grpSpPr>
        <p:pic>
          <p:nvPicPr>
            <p:cNvPr id="14" name="Picture 13">
              <a:extLst>
                <a:ext uri="{FF2B5EF4-FFF2-40B4-BE49-F238E27FC236}">
                  <a16:creationId xmlns:a16="http://schemas.microsoft.com/office/drawing/2014/main" id="{884B5E5D-EAD4-412F-92F5-9CF956E10C33}"/>
                </a:ext>
              </a:extLst>
            </p:cNvPr>
            <p:cNvPicPr>
              <a:picLocks noChangeAspect="1"/>
            </p:cNvPicPr>
            <p:nvPr/>
          </p:nvPicPr>
          <p:blipFill>
            <a:blip r:embed="rId3"/>
            <a:stretch>
              <a:fillRect/>
            </a:stretch>
          </p:blipFill>
          <p:spPr>
            <a:xfrm>
              <a:off x="2981759" y="4244736"/>
              <a:ext cx="2147918" cy="2110330"/>
            </a:xfrm>
            <a:prstGeom prst="rect">
              <a:avLst/>
            </a:prstGeom>
            <a:noFill/>
          </p:spPr>
        </p:pic>
        <p:grpSp>
          <p:nvGrpSpPr>
            <p:cNvPr id="24" name="Group 23">
              <a:extLst>
                <a:ext uri="{FF2B5EF4-FFF2-40B4-BE49-F238E27FC236}">
                  <a16:creationId xmlns:a16="http://schemas.microsoft.com/office/drawing/2014/main" id="{91E0F4ED-032F-4BAF-B94A-D225537D0891}"/>
                </a:ext>
              </a:extLst>
            </p:cNvPr>
            <p:cNvGrpSpPr/>
            <p:nvPr/>
          </p:nvGrpSpPr>
          <p:grpSpPr>
            <a:xfrm>
              <a:off x="2958167" y="1628086"/>
              <a:ext cx="7414093" cy="2353101"/>
              <a:chOff x="210673" y="1642205"/>
              <a:chExt cx="11626636" cy="3690087"/>
            </a:xfrm>
          </p:grpSpPr>
          <p:pic>
            <p:nvPicPr>
              <p:cNvPr id="4" name="Picture 3">
                <a:extLst>
                  <a:ext uri="{FF2B5EF4-FFF2-40B4-BE49-F238E27FC236}">
                    <a16:creationId xmlns:a16="http://schemas.microsoft.com/office/drawing/2014/main" id="{68CF1090-3E91-4817-87B7-5BCDAAF09C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0673" y="2089802"/>
                <a:ext cx="3389292" cy="3242490"/>
              </a:xfrm>
              <a:prstGeom prst="rect">
                <a:avLst/>
              </a:prstGeom>
            </p:spPr>
          </p:pic>
          <p:pic>
            <p:nvPicPr>
              <p:cNvPr id="5" name="Picture 4">
                <a:extLst>
                  <a:ext uri="{FF2B5EF4-FFF2-40B4-BE49-F238E27FC236}">
                    <a16:creationId xmlns:a16="http://schemas.microsoft.com/office/drawing/2014/main" id="{D60BBB0E-3460-4DF6-A62A-6F9CF91796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99965" y="2019238"/>
                <a:ext cx="3413151" cy="3242490"/>
              </a:xfrm>
              <a:prstGeom prst="rect">
                <a:avLst/>
              </a:prstGeom>
            </p:spPr>
          </p:pic>
          <p:pic>
            <p:nvPicPr>
              <p:cNvPr id="6" name="Picture 5">
                <a:extLst>
                  <a:ext uri="{FF2B5EF4-FFF2-40B4-BE49-F238E27FC236}">
                    <a16:creationId xmlns:a16="http://schemas.microsoft.com/office/drawing/2014/main" id="{5E59E9BF-982D-44ED-93E5-E10226A90C9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50098" y="2019238"/>
                <a:ext cx="3352310" cy="3312914"/>
              </a:xfrm>
              <a:prstGeom prst="rect">
                <a:avLst/>
              </a:prstGeom>
            </p:spPr>
          </p:pic>
          <p:pic>
            <p:nvPicPr>
              <p:cNvPr id="7" name="Picture 6">
                <a:extLst>
                  <a:ext uri="{FF2B5EF4-FFF2-40B4-BE49-F238E27FC236}">
                    <a16:creationId xmlns:a16="http://schemas.microsoft.com/office/drawing/2014/main" id="{D708418A-7CEB-4E7C-824E-C7735508502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699648" y="2380436"/>
                <a:ext cx="1137661" cy="2097128"/>
              </a:xfrm>
              <a:prstGeom prst="rect">
                <a:avLst/>
              </a:prstGeom>
              <a:ln>
                <a:solidFill>
                  <a:schemeClr val="tx1"/>
                </a:solidFill>
              </a:ln>
            </p:spPr>
          </p:pic>
          <p:sp>
            <p:nvSpPr>
              <p:cNvPr id="9" name="TextBox 8">
                <a:extLst>
                  <a:ext uri="{FF2B5EF4-FFF2-40B4-BE49-F238E27FC236}">
                    <a16:creationId xmlns:a16="http://schemas.microsoft.com/office/drawing/2014/main" id="{B05C5F57-7D76-4FC9-98D5-1F8BAD37987D}"/>
                  </a:ext>
                </a:extLst>
              </p:cNvPr>
              <p:cNvSpPr txBox="1"/>
              <p:nvPr/>
            </p:nvSpPr>
            <p:spPr>
              <a:xfrm>
                <a:off x="835789" y="1658020"/>
                <a:ext cx="2927965" cy="398186"/>
              </a:xfrm>
              <a:prstGeom prst="rect">
                <a:avLst/>
              </a:prstGeom>
              <a:noFill/>
            </p:spPr>
            <p:txBody>
              <a:bodyPr wrap="square" rtlCol="0">
                <a:spAutoFit/>
              </a:bodyPr>
              <a:lstStyle/>
              <a:p>
                <a:pPr algn="ctr"/>
                <a:r>
                  <a:rPr lang="sv-SE" sz="1050" err="1"/>
                  <a:t>Drought</a:t>
                </a:r>
                <a:r>
                  <a:rPr lang="sv-SE" sz="1050"/>
                  <a:t> </a:t>
                </a:r>
                <a:r>
                  <a:rPr lang="sv-SE" sz="1050" err="1"/>
                  <a:t>vulnerability</a:t>
                </a:r>
                <a:r>
                  <a:rPr lang="sv-SE" sz="1050"/>
                  <a:t> index</a:t>
                </a:r>
                <a:endParaRPr lang="en-US" sz="1050"/>
              </a:p>
            </p:txBody>
          </p:sp>
          <p:sp>
            <p:nvSpPr>
              <p:cNvPr id="11" name="TextBox 10">
                <a:extLst>
                  <a:ext uri="{FF2B5EF4-FFF2-40B4-BE49-F238E27FC236}">
                    <a16:creationId xmlns:a16="http://schemas.microsoft.com/office/drawing/2014/main" id="{0B30F0B8-F459-497B-96BF-9F12949C7919}"/>
                  </a:ext>
                </a:extLst>
              </p:cNvPr>
              <p:cNvSpPr txBox="1"/>
              <p:nvPr/>
            </p:nvSpPr>
            <p:spPr>
              <a:xfrm>
                <a:off x="3780764" y="1643205"/>
                <a:ext cx="2927965" cy="398186"/>
              </a:xfrm>
              <a:prstGeom prst="rect">
                <a:avLst/>
              </a:prstGeom>
              <a:noFill/>
            </p:spPr>
            <p:txBody>
              <a:bodyPr wrap="square" rtlCol="0">
                <a:spAutoFit/>
              </a:bodyPr>
              <a:lstStyle/>
              <a:p>
                <a:pPr algn="ctr"/>
                <a:r>
                  <a:rPr lang="sv-SE" sz="1050" err="1"/>
                  <a:t>Crop</a:t>
                </a:r>
                <a:r>
                  <a:rPr lang="sv-SE" sz="1050"/>
                  <a:t> </a:t>
                </a:r>
                <a:r>
                  <a:rPr lang="sv-SE" sz="1050" err="1"/>
                  <a:t>model</a:t>
                </a:r>
                <a:r>
                  <a:rPr lang="sv-SE" sz="1050"/>
                  <a:t>: PEGASUS</a:t>
                </a:r>
                <a:endParaRPr lang="en-US" sz="1050"/>
              </a:p>
            </p:txBody>
          </p:sp>
          <p:sp>
            <p:nvSpPr>
              <p:cNvPr id="13" name="TextBox 12">
                <a:extLst>
                  <a:ext uri="{FF2B5EF4-FFF2-40B4-BE49-F238E27FC236}">
                    <a16:creationId xmlns:a16="http://schemas.microsoft.com/office/drawing/2014/main" id="{B2242AC7-26E6-4B9D-98FB-F6433D24617D}"/>
                  </a:ext>
                </a:extLst>
              </p:cNvPr>
              <p:cNvSpPr txBox="1"/>
              <p:nvPr/>
            </p:nvSpPr>
            <p:spPr>
              <a:xfrm>
                <a:off x="6743686" y="1642205"/>
                <a:ext cx="2927965" cy="398186"/>
              </a:xfrm>
              <a:prstGeom prst="rect">
                <a:avLst/>
              </a:prstGeom>
              <a:noFill/>
            </p:spPr>
            <p:txBody>
              <a:bodyPr wrap="square" rtlCol="0">
                <a:spAutoFit/>
              </a:bodyPr>
              <a:lstStyle/>
              <a:p>
                <a:pPr algn="ctr"/>
                <a:r>
                  <a:rPr lang="sv-SE" sz="1050" err="1"/>
                  <a:t>Crop</a:t>
                </a:r>
                <a:r>
                  <a:rPr lang="sv-SE" sz="1050"/>
                  <a:t> </a:t>
                </a:r>
                <a:r>
                  <a:rPr lang="sv-SE" sz="1050" err="1"/>
                  <a:t>model</a:t>
                </a:r>
                <a:r>
                  <a:rPr lang="sv-SE" sz="1050"/>
                  <a:t>: </a:t>
                </a:r>
                <a:r>
                  <a:rPr lang="sv-SE" sz="1050" err="1"/>
                  <a:t>pDSSAT</a:t>
                </a:r>
                <a:endParaRPr lang="en-US" sz="1050"/>
              </a:p>
            </p:txBody>
          </p:sp>
        </p:grpSp>
        <p:grpSp>
          <p:nvGrpSpPr>
            <p:cNvPr id="37" name="Group 36">
              <a:extLst>
                <a:ext uri="{FF2B5EF4-FFF2-40B4-BE49-F238E27FC236}">
                  <a16:creationId xmlns:a16="http://schemas.microsoft.com/office/drawing/2014/main" id="{FEC3507E-4121-4EC3-B11F-D8E3723BAA2D}"/>
                </a:ext>
              </a:extLst>
            </p:cNvPr>
            <p:cNvGrpSpPr/>
            <p:nvPr/>
          </p:nvGrpSpPr>
          <p:grpSpPr>
            <a:xfrm>
              <a:off x="5627737" y="4371240"/>
              <a:ext cx="4933415" cy="2215980"/>
              <a:chOff x="3017123" y="2611331"/>
              <a:chExt cx="9215555" cy="4139422"/>
            </a:xfrm>
          </p:grpSpPr>
          <p:pic>
            <p:nvPicPr>
              <p:cNvPr id="26" name="Picture 25">
                <a:extLst>
                  <a:ext uri="{FF2B5EF4-FFF2-40B4-BE49-F238E27FC236}">
                    <a16:creationId xmlns:a16="http://schemas.microsoft.com/office/drawing/2014/main" id="{334EFA47-8991-4879-88F4-C9845ECEF70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37870" y="2611331"/>
                <a:ext cx="4284570" cy="4020686"/>
              </a:xfrm>
              <a:prstGeom prst="rect">
                <a:avLst/>
              </a:prstGeom>
            </p:spPr>
          </p:pic>
          <p:pic>
            <p:nvPicPr>
              <p:cNvPr id="28" name="Picture 27">
                <a:extLst>
                  <a:ext uri="{FF2B5EF4-FFF2-40B4-BE49-F238E27FC236}">
                    <a16:creationId xmlns:a16="http://schemas.microsoft.com/office/drawing/2014/main" id="{9DFAD481-F139-41FA-B0B1-749518CF94C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225607" y="2621976"/>
                <a:ext cx="4012284" cy="4020686"/>
              </a:xfrm>
              <a:prstGeom prst="rect">
                <a:avLst/>
              </a:prstGeom>
            </p:spPr>
          </p:pic>
          <p:sp>
            <p:nvSpPr>
              <p:cNvPr id="30" name="TextBox 29">
                <a:extLst>
                  <a:ext uri="{FF2B5EF4-FFF2-40B4-BE49-F238E27FC236}">
                    <a16:creationId xmlns:a16="http://schemas.microsoft.com/office/drawing/2014/main" id="{8BB53CD5-52CF-4CF5-8D3A-42E67B6B6321}"/>
                  </a:ext>
                </a:extLst>
              </p:cNvPr>
              <p:cNvSpPr txBox="1"/>
              <p:nvPr/>
            </p:nvSpPr>
            <p:spPr>
              <a:xfrm>
                <a:off x="3017123" y="5473421"/>
                <a:ext cx="1900255" cy="603668"/>
              </a:xfrm>
              <a:prstGeom prst="rect">
                <a:avLst/>
              </a:prstGeom>
              <a:noFill/>
            </p:spPr>
            <p:txBody>
              <a:bodyPr wrap="square" rtlCol="0">
                <a:spAutoFit/>
              </a:bodyPr>
              <a:lstStyle/>
              <a:p>
                <a:r>
                  <a:rPr lang="sv-SE" sz="800" b="1" err="1"/>
                  <a:t>Landslide</a:t>
                </a:r>
                <a:r>
                  <a:rPr lang="sv-SE" sz="800" b="1"/>
                  <a:t> risk </a:t>
                </a:r>
                <a:r>
                  <a:rPr lang="sv-SE" sz="700"/>
                  <a:t>from </a:t>
                </a:r>
                <a:r>
                  <a:rPr lang="sv-SE" sz="700" err="1"/>
                  <a:t>producing</a:t>
                </a:r>
                <a:r>
                  <a:rPr lang="sv-SE" sz="700"/>
                  <a:t> area to port</a:t>
                </a:r>
                <a:endParaRPr lang="en-US" sz="800"/>
              </a:p>
            </p:txBody>
          </p:sp>
          <p:sp>
            <p:nvSpPr>
              <p:cNvPr id="32" name="TextBox 31">
                <a:extLst>
                  <a:ext uri="{FF2B5EF4-FFF2-40B4-BE49-F238E27FC236}">
                    <a16:creationId xmlns:a16="http://schemas.microsoft.com/office/drawing/2014/main" id="{17B30494-62AC-4271-9A56-13955D7CE67C}"/>
                  </a:ext>
                </a:extLst>
              </p:cNvPr>
              <p:cNvSpPr txBox="1"/>
              <p:nvPr/>
            </p:nvSpPr>
            <p:spPr>
              <a:xfrm>
                <a:off x="7291678" y="5510156"/>
                <a:ext cx="1900254" cy="603668"/>
              </a:xfrm>
              <a:prstGeom prst="rect">
                <a:avLst/>
              </a:prstGeom>
              <a:noFill/>
            </p:spPr>
            <p:txBody>
              <a:bodyPr wrap="square" rtlCol="0">
                <a:spAutoFit/>
              </a:bodyPr>
              <a:lstStyle/>
              <a:p>
                <a:r>
                  <a:rPr lang="sv-SE" sz="800" b="1"/>
                  <a:t>Flash </a:t>
                </a:r>
                <a:r>
                  <a:rPr lang="sv-SE" sz="800" b="1" err="1"/>
                  <a:t>flood</a:t>
                </a:r>
                <a:r>
                  <a:rPr lang="sv-SE" sz="800" b="1"/>
                  <a:t> risk </a:t>
                </a:r>
                <a:r>
                  <a:rPr lang="sv-SE" sz="700"/>
                  <a:t>from </a:t>
                </a:r>
                <a:r>
                  <a:rPr lang="sv-SE" sz="700" err="1"/>
                  <a:t>producing</a:t>
                </a:r>
                <a:r>
                  <a:rPr lang="sv-SE" sz="700"/>
                  <a:t> area to port</a:t>
                </a:r>
                <a:endParaRPr lang="en-US" sz="800"/>
              </a:p>
            </p:txBody>
          </p:sp>
          <p:pic>
            <p:nvPicPr>
              <p:cNvPr id="34" name="Picture 33">
                <a:extLst>
                  <a:ext uri="{FF2B5EF4-FFF2-40B4-BE49-F238E27FC236}">
                    <a16:creationId xmlns:a16="http://schemas.microsoft.com/office/drawing/2014/main" id="{0C7BD24C-F8BE-498C-931C-AB2CF3F147D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817496" y="5510156"/>
                <a:ext cx="1415182" cy="1240597"/>
              </a:xfrm>
              <a:prstGeom prst="rect">
                <a:avLst/>
              </a:prstGeom>
              <a:ln>
                <a:solidFill>
                  <a:srgbClr val="01133A"/>
                </a:solidFill>
              </a:ln>
            </p:spPr>
          </p:pic>
        </p:grpSp>
        <p:sp>
          <p:nvSpPr>
            <p:cNvPr id="43" name="TextBox 42">
              <a:extLst>
                <a:ext uri="{FF2B5EF4-FFF2-40B4-BE49-F238E27FC236}">
                  <a16:creationId xmlns:a16="http://schemas.microsoft.com/office/drawing/2014/main" id="{083C8C08-CFAF-4143-91C5-EB46653346DA}"/>
                </a:ext>
              </a:extLst>
            </p:cNvPr>
            <p:cNvSpPr txBox="1"/>
            <p:nvPr/>
          </p:nvSpPr>
          <p:spPr>
            <a:xfrm>
              <a:off x="3184408" y="6295336"/>
              <a:ext cx="1900791" cy="430887"/>
            </a:xfrm>
            <a:prstGeom prst="rect">
              <a:avLst/>
            </a:prstGeom>
            <a:noFill/>
          </p:spPr>
          <p:txBody>
            <a:bodyPr wrap="square" rtlCol="0">
              <a:spAutoFit/>
            </a:bodyPr>
            <a:lstStyle/>
            <a:p>
              <a:pPr algn="ctr"/>
              <a:r>
                <a:rPr lang="sv-SE" sz="1050"/>
                <a:t>Swedish </a:t>
              </a:r>
              <a:r>
                <a:rPr lang="sv-SE" sz="1050" err="1"/>
                <a:t>sourcing</a:t>
              </a:r>
              <a:r>
                <a:rPr lang="sv-SE" sz="1050"/>
                <a:t> </a:t>
              </a:r>
              <a:r>
                <a:rPr lang="sv-SE" sz="1050" err="1"/>
                <a:t>patterns</a:t>
              </a:r>
              <a:r>
                <a:rPr lang="sv-SE" sz="1050"/>
                <a:t> </a:t>
              </a:r>
              <a:r>
                <a:rPr lang="sv-SE" sz="1050" err="1"/>
                <a:t>of</a:t>
              </a:r>
              <a:r>
                <a:rPr lang="sv-SE" sz="1050"/>
                <a:t> </a:t>
              </a:r>
              <a:r>
                <a:rPr lang="sv-SE" sz="1050" err="1"/>
                <a:t>Brazilian</a:t>
              </a:r>
              <a:r>
                <a:rPr lang="sv-SE" sz="1050"/>
                <a:t> </a:t>
              </a:r>
              <a:r>
                <a:rPr lang="sv-SE" sz="1050" err="1"/>
                <a:t>soy</a:t>
              </a:r>
              <a:endParaRPr lang="en-US" sz="1050"/>
            </a:p>
          </p:txBody>
        </p:sp>
        <p:sp>
          <p:nvSpPr>
            <p:cNvPr id="44" name="Rectangle 43">
              <a:extLst>
                <a:ext uri="{FF2B5EF4-FFF2-40B4-BE49-F238E27FC236}">
                  <a16:creationId xmlns:a16="http://schemas.microsoft.com/office/drawing/2014/main" id="{9F71DC2A-C7E5-4AF9-9279-4448F36283B2}"/>
                </a:ext>
              </a:extLst>
            </p:cNvPr>
            <p:cNvSpPr/>
            <p:nvPr/>
          </p:nvSpPr>
          <p:spPr>
            <a:xfrm>
              <a:off x="2712719" y="1617824"/>
              <a:ext cx="7919403" cy="24608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50" name="Rectangle 49">
              <a:extLst>
                <a:ext uri="{FF2B5EF4-FFF2-40B4-BE49-F238E27FC236}">
                  <a16:creationId xmlns:a16="http://schemas.microsoft.com/office/drawing/2014/main" id="{6847011A-CB4D-40A1-94BC-E1A5B8B9518A}"/>
                </a:ext>
              </a:extLst>
            </p:cNvPr>
            <p:cNvSpPr/>
            <p:nvPr/>
          </p:nvSpPr>
          <p:spPr>
            <a:xfrm>
              <a:off x="5498831" y="4214662"/>
              <a:ext cx="5133290" cy="24608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52" name="Rectangle 51">
              <a:extLst>
                <a:ext uri="{FF2B5EF4-FFF2-40B4-BE49-F238E27FC236}">
                  <a16:creationId xmlns:a16="http://schemas.microsoft.com/office/drawing/2014/main" id="{9A755411-FAED-43CA-B6EA-015FC80D670B}"/>
                </a:ext>
              </a:extLst>
            </p:cNvPr>
            <p:cNvSpPr/>
            <p:nvPr/>
          </p:nvSpPr>
          <p:spPr>
            <a:xfrm>
              <a:off x="2722119" y="4214662"/>
              <a:ext cx="2463242" cy="24608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00"/>
            </a:p>
          </p:txBody>
        </p:sp>
        <p:sp>
          <p:nvSpPr>
            <p:cNvPr id="53" name="TextBox 52">
              <a:extLst>
                <a:ext uri="{FF2B5EF4-FFF2-40B4-BE49-F238E27FC236}">
                  <a16:creationId xmlns:a16="http://schemas.microsoft.com/office/drawing/2014/main" id="{5882402A-3C8F-48DC-8D8F-1A27C2907281}"/>
                </a:ext>
              </a:extLst>
            </p:cNvPr>
            <p:cNvSpPr txBox="1"/>
            <p:nvPr/>
          </p:nvSpPr>
          <p:spPr>
            <a:xfrm rot="16200000">
              <a:off x="1207434" y="2717436"/>
              <a:ext cx="2460837" cy="261610"/>
            </a:xfrm>
            <a:prstGeom prst="rect">
              <a:avLst/>
            </a:prstGeom>
            <a:noFill/>
          </p:spPr>
          <p:txBody>
            <a:bodyPr wrap="square" rtlCol="0">
              <a:spAutoFit/>
            </a:bodyPr>
            <a:lstStyle/>
            <a:p>
              <a:r>
                <a:rPr lang="en-US" sz="1100" b="1">
                  <a:latin typeface="Arial" panose="020B0604020202020204" pitchFamily="34" charset="0"/>
                  <a:cs typeface="Arial" panose="020B0604020202020204" pitchFamily="34" charset="0"/>
                </a:rPr>
                <a:t>Climate risk to soy production</a:t>
              </a:r>
              <a:endParaRPr lang="en-SE" sz="1100" b="1">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D766CC31-535B-4831-9A03-C758583E8E7B}"/>
                </a:ext>
              </a:extLst>
            </p:cNvPr>
            <p:cNvSpPr txBox="1"/>
            <p:nvPr/>
          </p:nvSpPr>
          <p:spPr>
            <a:xfrm rot="16200000">
              <a:off x="1425780" y="5286066"/>
              <a:ext cx="2135513" cy="261610"/>
            </a:xfrm>
            <a:prstGeom prst="rect">
              <a:avLst/>
            </a:prstGeom>
            <a:noFill/>
          </p:spPr>
          <p:txBody>
            <a:bodyPr wrap="square" rtlCol="0">
              <a:spAutoFit/>
            </a:bodyPr>
            <a:lstStyle/>
            <a:p>
              <a:r>
                <a:rPr lang="en-US" sz="1100" b="1">
                  <a:latin typeface="Arial" panose="020B0604020202020204" pitchFamily="34" charset="0"/>
                  <a:cs typeface="Arial" panose="020B0604020202020204" pitchFamily="34" charset="0"/>
                </a:rPr>
                <a:t>Swedish sourcing patterns</a:t>
              </a:r>
              <a:endParaRPr lang="en-SE" sz="1100" b="1">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167089D9-847B-44F6-B9EB-76AE629B24A1}"/>
                </a:ext>
              </a:extLst>
            </p:cNvPr>
            <p:cNvSpPr txBox="1"/>
            <p:nvPr/>
          </p:nvSpPr>
          <p:spPr>
            <a:xfrm rot="16200000">
              <a:off x="4219697" y="5235358"/>
              <a:ext cx="2242857" cy="261610"/>
            </a:xfrm>
            <a:prstGeom prst="rect">
              <a:avLst/>
            </a:prstGeom>
            <a:noFill/>
          </p:spPr>
          <p:txBody>
            <a:bodyPr wrap="square" rtlCol="0">
              <a:spAutoFit/>
            </a:bodyPr>
            <a:lstStyle/>
            <a:p>
              <a:r>
                <a:rPr lang="en-US" sz="1100" b="1">
                  <a:latin typeface="Arial" panose="020B0604020202020204" pitchFamily="34" charset="0"/>
                  <a:cs typeface="Arial" panose="020B0604020202020204" pitchFamily="34" charset="0"/>
                </a:rPr>
                <a:t>Transport risk: farm to port</a:t>
              </a:r>
              <a:endParaRPr lang="en-SE" sz="1100" b="1">
                <a:latin typeface="Arial" panose="020B0604020202020204" pitchFamily="34" charset="0"/>
                <a:cs typeface="Arial" panose="020B0604020202020204" pitchFamily="34" charset="0"/>
              </a:endParaRPr>
            </a:p>
          </p:txBody>
        </p:sp>
      </p:grpSp>
      <p:sp>
        <p:nvSpPr>
          <p:cNvPr id="65" name="TextBox 64">
            <a:extLst>
              <a:ext uri="{FF2B5EF4-FFF2-40B4-BE49-F238E27FC236}">
                <a16:creationId xmlns:a16="http://schemas.microsoft.com/office/drawing/2014/main" id="{42A8CD9C-2E70-4FBB-8AA2-5929EB2DA3F9}"/>
              </a:ext>
            </a:extLst>
          </p:cNvPr>
          <p:cNvSpPr txBox="1"/>
          <p:nvPr/>
        </p:nvSpPr>
        <p:spPr>
          <a:xfrm>
            <a:off x="490222" y="1790693"/>
            <a:ext cx="2349599" cy="2246769"/>
          </a:xfrm>
          <a:prstGeom prst="rect">
            <a:avLst/>
          </a:prstGeom>
          <a:noFill/>
        </p:spPr>
        <p:txBody>
          <a:bodyPr wrap="square" rtlCol="0">
            <a:spAutoFit/>
          </a:bodyPr>
          <a:lstStyle/>
          <a:p>
            <a:r>
              <a:rPr lang="en-US" sz="1400"/>
              <a:t>The figures to the right are the </a:t>
            </a:r>
            <a:r>
              <a:rPr lang="en-US" sz="1400" b="1"/>
              <a:t>detailed results </a:t>
            </a:r>
            <a:r>
              <a:rPr lang="en-US" sz="1400"/>
              <a:t>of the case study, highlighting the </a:t>
            </a:r>
            <a:r>
              <a:rPr lang="en-US" sz="1400" b="1"/>
              <a:t>regional differences </a:t>
            </a:r>
            <a:r>
              <a:rPr lang="en-US" sz="1400"/>
              <a:t>in where soy is sourced from, as well as the projected climate impacts on production and transport, and the variation between input models.</a:t>
            </a:r>
          </a:p>
          <a:p>
            <a:r>
              <a:rPr lang="en-US" sz="1400"/>
              <a:t> </a:t>
            </a:r>
          </a:p>
        </p:txBody>
      </p:sp>
      <p:cxnSp>
        <p:nvCxnSpPr>
          <p:cNvPr id="68" name="Straight Connector 67">
            <a:extLst>
              <a:ext uri="{FF2B5EF4-FFF2-40B4-BE49-F238E27FC236}">
                <a16:creationId xmlns:a16="http://schemas.microsoft.com/office/drawing/2014/main" id="{9C4649DC-678B-4B3D-A707-426EDD1D20A1}"/>
              </a:ext>
            </a:extLst>
          </p:cNvPr>
          <p:cNvCxnSpPr>
            <a:cxnSpLocks/>
          </p:cNvCxnSpPr>
          <p:nvPr/>
        </p:nvCxnSpPr>
        <p:spPr>
          <a:xfrm>
            <a:off x="0" y="6387560"/>
            <a:ext cx="254832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CA01D5A-82AC-481A-B70F-1FA024738B1E}"/>
              </a:ext>
            </a:extLst>
          </p:cNvPr>
          <p:cNvSpPr txBox="1"/>
          <p:nvPr/>
        </p:nvSpPr>
        <p:spPr>
          <a:xfrm>
            <a:off x="133263" y="6387559"/>
            <a:ext cx="2415065" cy="261610"/>
          </a:xfrm>
          <a:prstGeom prst="rect">
            <a:avLst/>
          </a:prstGeom>
          <a:noFill/>
        </p:spPr>
        <p:txBody>
          <a:bodyPr wrap="square" rtlCol="0">
            <a:spAutoFit/>
          </a:bodyPr>
          <a:lstStyle/>
          <a:p>
            <a:r>
              <a:rPr lang="en-GB" sz="1100" i="1"/>
              <a:t>Source: </a:t>
            </a:r>
            <a:r>
              <a:rPr lang="en-US" sz="1100" i="1"/>
              <a:t>Lager and Benzie, Forthcoming</a:t>
            </a:r>
            <a:endParaRPr lang="en-GB" sz="1100" i="1"/>
          </a:p>
        </p:txBody>
      </p:sp>
      <p:sp>
        <p:nvSpPr>
          <p:cNvPr id="70" name="Title 1">
            <a:extLst>
              <a:ext uri="{FF2B5EF4-FFF2-40B4-BE49-F238E27FC236}">
                <a16:creationId xmlns:a16="http://schemas.microsoft.com/office/drawing/2014/main" id="{94CA150E-6329-4BE6-8B6B-18455FEC9701}"/>
              </a:ext>
            </a:extLst>
          </p:cNvPr>
          <p:cNvSpPr>
            <a:spLocks noGrp="1"/>
          </p:cNvSpPr>
          <p:nvPr>
            <p:ph type="title"/>
          </p:nvPr>
        </p:nvSpPr>
        <p:spPr>
          <a:xfrm>
            <a:off x="575737" y="368301"/>
            <a:ext cx="10244664" cy="711200"/>
          </a:xfrm>
        </p:spPr>
        <p:txBody>
          <a:bodyPr>
            <a:noAutofit/>
          </a:bodyPr>
          <a:lstStyle/>
          <a:p>
            <a:r>
              <a:rPr lang="en-US" sz="3200"/>
              <a:t>Transboundary climate risk in bilateral trade relationships: the case of Brazilian soy to Sweden</a:t>
            </a:r>
            <a:endParaRPr lang="en-SE" sz="3200"/>
          </a:p>
        </p:txBody>
      </p:sp>
    </p:spTree>
    <p:extLst>
      <p:ext uri="{BB962C8B-B14F-4D97-AF65-F5344CB8AC3E}">
        <p14:creationId xmlns:p14="http://schemas.microsoft.com/office/powerpoint/2010/main" val="1195849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389C407-0F81-9C4F-A8E8-295E5E7559CE}"/>
              </a:ext>
            </a:extLst>
          </p:cNvPr>
          <p:cNvPicPr>
            <a:picLocks noChangeAspect="1"/>
          </p:cNvPicPr>
          <p:nvPr/>
        </p:nvPicPr>
        <p:blipFill rotWithShape="1">
          <a:blip r:embed="rId3" cstate="screen">
            <a:alphaModFix amt="85000"/>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a:ext>
            </a:extLst>
          </a:blip>
          <a:srcRect l="57033" t="-821" r="-768"/>
          <a:stretch/>
        </p:blipFill>
        <p:spPr>
          <a:xfrm rot="10800000">
            <a:off x="8924044" y="-1"/>
            <a:ext cx="3267955" cy="6949635"/>
          </a:xfrm>
          <a:prstGeom prst="rect">
            <a:avLst/>
          </a:prstGeom>
        </p:spPr>
      </p:pic>
      <p:pic>
        <p:nvPicPr>
          <p:cNvPr id="19" name="Picture 18" descr="A close up of a logo&#10;&#10;Description automatically generated">
            <a:extLst>
              <a:ext uri="{FF2B5EF4-FFF2-40B4-BE49-F238E27FC236}">
                <a16:creationId xmlns:a16="http://schemas.microsoft.com/office/drawing/2014/main" id="{F04F21FC-7BCC-294E-A1DE-A52A8955CE72}"/>
              </a:ext>
            </a:extLst>
          </p:cNvPr>
          <p:cNvPicPr>
            <a:picLocks noChangeAspect="1"/>
          </p:cNvPicPr>
          <p:nvPr/>
        </p:nvPicPr>
        <p:blipFill>
          <a:blip r:embed="rId5">
            <a:duotone>
              <a:schemeClr val="bg2">
                <a:shade val="45000"/>
                <a:satMod val="135000"/>
              </a:schemeClr>
              <a:prstClr val="white"/>
            </a:duotone>
          </a:blip>
          <a:stretch>
            <a:fillRect/>
          </a:stretch>
        </p:blipFill>
        <p:spPr>
          <a:xfrm>
            <a:off x="10695851" y="5464492"/>
            <a:ext cx="1198192" cy="1296444"/>
          </a:xfrm>
          <a:prstGeom prst="rect">
            <a:avLst/>
          </a:prstGeom>
        </p:spPr>
      </p:pic>
      <p:cxnSp>
        <p:nvCxnSpPr>
          <p:cNvPr id="20" name="Straight Connector 19">
            <a:extLst>
              <a:ext uri="{FF2B5EF4-FFF2-40B4-BE49-F238E27FC236}">
                <a16:creationId xmlns:a16="http://schemas.microsoft.com/office/drawing/2014/main" id="{29E208F3-E631-B041-994C-8149B59151B9}"/>
              </a:ext>
            </a:extLst>
          </p:cNvPr>
          <p:cNvCxnSpPr>
            <a:cxnSpLocks/>
          </p:cNvCxnSpPr>
          <p:nvPr/>
        </p:nvCxnSpPr>
        <p:spPr>
          <a:xfrm>
            <a:off x="0" y="6387560"/>
            <a:ext cx="254832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E28F138-ABAB-3D4D-98E2-9063F7386D61}"/>
              </a:ext>
            </a:extLst>
          </p:cNvPr>
          <p:cNvSpPr txBox="1"/>
          <p:nvPr/>
        </p:nvSpPr>
        <p:spPr>
          <a:xfrm>
            <a:off x="133263" y="6387559"/>
            <a:ext cx="2415065" cy="261610"/>
          </a:xfrm>
          <a:prstGeom prst="rect">
            <a:avLst/>
          </a:prstGeom>
          <a:noFill/>
        </p:spPr>
        <p:txBody>
          <a:bodyPr wrap="square" rtlCol="0">
            <a:spAutoFit/>
          </a:bodyPr>
          <a:lstStyle/>
          <a:p>
            <a:r>
              <a:rPr lang="en-GB" sz="1100" i="1"/>
              <a:t>Source: </a:t>
            </a:r>
            <a:r>
              <a:rPr lang="en-US" sz="1100" i="1"/>
              <a:t>Lager and Benzie, Forthcoming</a:t>
            </a:r>
            <a:endParaRPr lang="en-GB" sz="1100" i="1"/>
          </a:p>
        </p:txBody>
      </p:sp>
      <p:sp>
        <p:nvSpPr>
          <p:cNvPr id="3" name="TextBox 2">
            <a:extLst>
              <a:ext uri="{FF2B5EF4-FFF2-40B4-BE49-F238E27FC236}">
                <a16:creationId xmlns:a16="http://schemas.microsoft.com/office/drawing/2014/main" id="{ED4369AD-9BA8-438F-BD07-68D17FBDBACC}"/>
              </a:ext>
            </a:extLst>
          </p:cNvPr>
          <p:cNvSpPr txBox="1"/>
          <p:nvPr/>
        </p:nvSpPr>
        <p:spPr>
          <a:xfrm>
            <a:off x="575737" y="1476656"/>
            <a:ext cx="8836277" cy="923330"/>
          </a:xfrm>
          <a:prstGeom prst="rect">
            <a:avLst/>
          </a:prstGeom>
          <a:noFill/>
        </p:spPr>
        <p:txBody>
          <a:bodyPr wrap="square" rtlCol="0">
            <a:spAutoFit/>
          </a:bodyPr>
          <a:lstStyle/>
          <a:p>
            <a:r>
              <a:rPr lang="en-US"/>
              <a:t>The study finds that future risks posed to Swedish sourcing of Brazilian soy are relatively low. Considering dynamic effects of the future market, however, suggests that securing future supplies of soy could still be a challenging task for Sweden. </a:t>
            </a:r>
            <a:endParaRPr lang="en-SE"/>
          </a:p>
        </p:txBody>
      </p:sp>
      <p:pic>
        <p:nvPicPr>
          <p:cNvPr id="9" name="Picture 8">
            <a:extLst>
              <a:ext uri="{FF2B5EF4-FFF2-40B4-BE49-F238E27FC236}">
                <a16:creationId xmlns:a16="http://schemas.microsoft.com/office/drawing/2014/main" id="{F78DC684-51C9-434F-BFFA-B3077F45A6C1}"/>
              </a:ext>
            </a:extLst>
          </p:cNvPr>
          <p:cNvPicPr>
            <a:picLocks noChangeAspect="1"/>
          </p:cNvPicPr>
          <p:nvPr/>
        </p:nvPicPr>
        <p:blipFill>
          <a:blip r:embed="rId6"/>
          <a:stretch>
            <a:fillRect/>
          </a:stretch>
        </p:blipFill>
        <p:spPr>
          <a:xfrm>
            <a:off x="1410724" y="2634718"/>
            <a:ext cx="7215364" cy="3518108"/>
          </a:xfrm>
          <a:prstGeom prst="rect">
            <a:avLst/>
          </a:prstGeom>
        </p:spPr>
      </p:pic>
      <p:sp>
        <p:nvSpPr>
          <p:cNvPr id="25" name="Title 1">
            <a:extLst>
              <a:ext uri="{FF2B5EF4-FFF2-40B4-BE49-F238E27FC236}">
                <a16:creationId xmlns:a16="http://schemas.microsoft.com/office/drawing/2014/main" id="{704B63C3-8C91-46AF-9BE7-1A50010FBCA9}"/>
              </a:ext>
            </a:extLst>
          </p:cNvPr>
          <p:cNvSpPr txBox="1">
            <a:spLocks/>
          </p:cNvSpPr>
          <p:nvPr/>
        </p:nvSpPr>
        <p:spPr>
          <a:xfrm>
            <a:off x="575737" y="368301"/>
            <a:ext cx="10244664" cy="7112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libri" charset="0"/>
                <a:ea typeface="Calibri" charset="0"/>
                <a:cs typeface="Calibri" charset="0"/>
              </a:defRPr>
            </a:lvl1pPr>
          </a:lstStyle>
          <a:p>
            <a:r>
              <a:rPr lang="en-US" sz="3200" b="1"/>
              <a:t>Transboundary climate risk in bilateral trade relationships: the case of Brazilian soy to Sweden</a:t>
            </a:r>
            <a:endParaRPr lang="en-SE" sz="3200" b="1"/>
          </a:p>
        </p:txBody>
      </p:sp>
    </p:spTree>
    <p:extLst>
      <p:ext uri="{BB962C8B-B14F-4D97-AF65-F5344CB8AC3E}">
        <p14:creationId xmlns:p14="http://schemas.microsoft.com/office/powerpoint/2010/main" val="26495721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8F0FBE-7E8A-4CD0-8C64-8ABE8225FDBF}"/>
              </a:ext>
            </a:extLst>
          </p:cNvPr>
          <p:cNvSpPr txBox="1">
            <a:spLocks/>
          </p:cNvSpPr>
          <p:nvPr/>
        </p:nvSpPr>
        <p:spPr>
          <a:xfrm>
            <a:off x="635870" y="4833061"/>
            <a:ext cx="5784900" cy="1176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Calibri" charset="0"/>
                <a:ea typeface="Calibri" charset="0"/>
                <a:cs typeface="Calibri" charset="0"/>
              </a:defRPr>
            </a:lvl1pPr>
          </a:lstStyle>
          <a:p>
            <a:r>
              <a:rPr lang="en-US" sz="3600">
                <a:latin typeface="+mj-lt"/>
                <a:ea typeface="+mj-ea"/>
                <a:cs typeface="+mj-cs"/>
              </a:rPr>
              <a:t>Transboundary climate risks </a:t>
            </a:r>
          </a:p>
          <a:p>
            <a:r>
              <a:rPr lang="en-US" sz="3600">
                <a:latin typeface="+mj-lt"/>
                <a:ea typeface="+mj-ea"/>
                <a:cs typeface="+mj-cs"/>
              </a:rPr>
              <a:t>- an introduction </a:t>
            </a:r>
          </a:p>
        </p:txBody>
      </p:sp>
      <p:pic>
        <p:nvPicPr>
          <p:cNvPr id="5" name="Picture 4" descr="A picture containing train, track, room, water&#10;&#10;Description automatically generated">
            <a:extLst>
              <a:ext uri="{FF2B5EF4-FFF2-40B4-BE49-F238E27FC236}">
                <a16:creationId xmlns:a16="http://schemas.microsoft.com/office/drawing/2014/main" id="{129F4C9B-F6C2-4007-96A7-D76B2D51BD61}"/>
              </a:ext>
            </a:extLst>
          </p:cNvPr>
          <p:cNvPicPr>
            <a:picLocks noChangeAspect="1"/>
          </p:cNvPicPr>
          <p:nvPr/>
        </p:nvPicPr>
        <p:blipFill rotWithShape="1">
          <a:blip r:embed="rId3"/>
          <a:srcRect t="21352" b="24542"/>
          <a:stretch/>
        </p:blipFill>
        <p:spPr>
          <a:xfrm>
            <a:off x="4176" y="0"/>
            <a:ext cx="12187823" cy="494578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3">
            <a:extLst>
              <a:ext uri="{FF2B5EF4-FFF2-40B4-BE49-F238E27FC236}">
                <a16:creationId xmlns:a16="http://schemas.microsoft.com/office/drawing/2014/main" id="{5CA1A543-C021-4C78-A736-1EF36EC20AC4}"/>
              </a:ext>
            </a:extLst>
          </p:cNvPr>
          <p:cNvSpPr txBox="1">
            <a:spLocks/>
          </p:cNvSpPr>
          <p:nvPr/>
        </p:nvSpPr>
        <p:spPr>
          <a:xfrm>
            <a:off x="2805269" y="5793047"/>
            <a:ext cx="9382555" cy="1064953"/>
          </a:xfr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
              <a:lnSpc>
                <a:spcPct val="90000"/>
              </a:lnSpc>
              <a:spcAft>
                <a:spcPts val="500"/>
              </a:spcAft>
            </a:pPr>
            <a:r>
              <a:rPr lang="en-US" sz="1600"/>
              <a:t>“The impacts of climate change </a:t>
            </a:r>
            <a:r>
              <a:rPr lang="en-US" sz="1600" i="1"/>
              <a:t>and</a:t>
            </a:r>
            <a:r>
              <a:rPr lang="en-US" sz="1600"/>
              <a:t> the effects of adaptation actions that cascade across national borders”</a:t>
            </a:r>
          </a:p>
        </p:txBody>
      </p:sp>
      <p:sp>
        <p:nvSpPr>
          <p:cNvPr id="7" name="Rectangle 6">
            <a:extLst>
              <a:ext uri="{FF2B5EF4-FFF2-40B4-BE49-F238E27FC236}">
                <a16:creationId xmlns:a16="http://schemas.microsoft.com/office/drawing/2014/main" id="{90435ABD-152C-5743-AD4C-FF7F65511B41}"/>
              </a:ext>
            </a:extLst>
          </p:cNvPr>
          <p:cNvSpPr/>
          <p:nvPr/>
        </p:nvSpPr>
        <p:spPr>
          <a:xfrm>
            <a:off x="9609682" y="4264950"/>
            <a:ext cx="2578142" cy="276999"/>
          </a:xfrm>
          <a:prstGeom prst="rect">
            <a:avLst/>
          </a:prstGeom>
        </p:spPr>
        <p:txBody>
          <a:bodyPr wrap="none">
            <a:spAutoFit/>
          </a:bodyPr>
          <a:lstStyle/>
          <a:p>
            <a:r>
              <a:rPr lang="en-GB" sz="1200" dirty="0">
                <a:solidFill>
                  <a:schemeClr val="accent2">
                    <a:lumMod val="75000"/>
                  </a:schemeClr>
                </a:solidFill>
                <a:hlinkClick r:id="rId4">
                  <a:extLst>
                    <a:ext uri="{A12FA001-AC4F-418D-AE19-62706E023703}">
                      <ahyp:hlinkClr xmlns:ahyp="http://schemas.microsoft.com/office/drawing/2018/hyperlinkcolor" val="tx"/>
                    </a:ext>
                  </a:extLst>
                </a:hlinkClick>
              </a:rPr>
              <a:t>Photo credit: Michael H/Getty Images</a:t>
            </a:r>
            <a:r>
              <a:rPr lang="en-SE" sz="1200" dirty="0">
                <a:solidFill>
                  <a:schemeClr val="accent2">
                    <a:lumMod val="75000"/>
                  </a:schemeClr>
                </a:solidFill>
                <a:hlinkClick r:id="rId4">
                  <a:extLst>
                    <a:ext uri="{A12FA001-AC4F-418D-AE19-62706E023703}">
                      <ahyp:hlinkClr xmlns:ahyp="http://schemas.microsoft.com/office/drawing/2018/hyperlinkcolor" val="tx"/>
                    </a:ext>
                  </a:extLst>
                </a:hlinkClick>
              </a:rPr>
              <a:t> </a:t>
            </a:r>
            <a:endParaRPr lang="en-GB" sz="1200" dirty="0">
              <a:solidFill>
                <a:schemeClr val="accent2">
                  <a:lumMod val="75000"/>
                </a:schemeClr>
              </a:solidFill>
            </a:endParaRPr>
          </a:p>
        </p:txBody>
      </p:sp>
    </p:spTree>
    <p:extLst>
      <p:ext uri="{BB962C8B-B14F-4D97-AF65-F5344CB8AC3E}">
        <p14:creationId xmlns:p14="http://schemas.microsoft.com/office/powerpoint/2010/main" val="2571445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6FCD-2E7F-9340-B12C-110AA59A9765}"/>
              </a:ext>
            </a:extLst>
          </p:cNvPr>
          <p:cNvSpPr>
            <a:spLocks noGrp="1"/>
          </p:cNvSpPr>
          <p:nvPr>
            <p:ph type="title"/>
          </p:nvPr>
        </p:nvSpPr>
        <p:spPr>
          <a:xfrm>
            <a:off x="575733" y="515196"/>
            <a:ext cx="11040533" cy="711200"/>
          </a:xfrm>
        </p:spPr>
        <p:txBody>
          <a:bodyPr>
            <a:noAutofit/>
          </a:bodyPr>
          <a:lstStyle/>
          <a:p>
            <a:r>
              <a:rPr lang="en-US" sz="3200"/>
              <a:t>The SOURCE index</a:t>
            </a:r>
            <a:br>
              <a:rPr lang="en-US" sz="3200"/>
            </a:br>
            <a:r>
              <a:rPr lang="en-US" sz="2400">
                <a:solidFill>
                  <a:schemeClr val="tx2"/>
                </a:solidFill>
              </a:rPr>
              <a:t>An assessment approach</a:t>
            </a:r>
          </a:p>
        </p:txBody>
      </p:sp>
      <p:pic>
        <p:nvPicPr>
          <p:cNvPr id="6" name="Picture 5">
            <a:extLst>
              <a:ext uri="{FF2B5EF4-FFF2-40B4-BE49-F238E27FC236}">
                <a16:creationId xmlns:a16="http://schemas.microsoft.com/office/drawing/2014/main" id="{B5655560-B4B0-4E35-8A8C-64BEE38937E8}"/>
              </a:ext>
            </a:extLst>
          </p:cNvPr>
          <p:cNvPicPr>
            <a:picLocks noChangeAspect="1"/>
          </p:cNvPicPr>
          <p:nvPr/>
        </p:nvPicPr>
        <p:blipFill>
          <a:blip r:embed="rId2"/>
          <a:stretch>
            <a:fillRect/>
          </a:stretch>
        </p:blipFill>
        <p:spPr>
          <a:xfrm>
            <a:off x="2032209" y="3177814"/>
            <a:ext cx="7931289" cy="2785235"/>
          </a:xfrm>
          <a:prstGeom prst="rect">
            <a:avLst/>
          </a:prstGeom>
        </p:spPr>
      </p:pic>
      <p:sp>
        <p:nvSpPr>
          <p:cNvPr id="85" name="TextBox 84">
            <a:extLst>
              <a:ext uri="{FF2B5EF4-FFF2-40B4-BE49-F238E27FC236}">
                <a16:creationId xmlns:a16="http://schemas.microsoft.com/office/drawing/2014/main" id="{03CA4816-1FDB-4EB8-B26E-10F1FBA288DF}"/>
              </a:ext>
            </a:extLst>
          </p:cNvPr>
          <p:cNvSpPr txBox="1"/>
          <p:nvPr/>
        </p:nvSpPr>
        <p:spPr>
          <a:xfrm>
            <a:off x="575733" y="1660698"/>
            <a:ext cx="10844243" cy="1600438"/>
          </a:xfrm>
          <a:prstGeom prst="rect">
            <a:avLst/>
          </a:prstGeom>
          <a:noFill/>
        </p:spPr>
        <p:txBody>
          <a:bodyPr wrap="square">
            <a:spAutoFit/>
          </a:bodyPr>
          <a:lstStyle/>
          <a:p>
            <a:r>
              <a:rPr lang="en-GB" sz="1400">
                <a:effectLst/>
                <a:latin typeface="+mj-lt"/>
                <a:ea typeface="Times New Roman" panose="02020603050405020304" pitchFamily="18" charset="0"/>
              </a:rPr>
              <a:t>The </a:t>
            </a:r>
            <a:r>
              <a:rPr lang="en-GB" sz="1400" b="1">
                <a:effectLst/>
                <a:latin typeface="+mj-lt"/>
                <a:ea typeface="Times New Roman" panose="02020603050405020304" pitchFamily="18" charset="0"/>
              </a:rPr>
              <a:t>SOURCE index </a:t>
            </a:r>
            <a:r>
              <a:rPr lang="en-GB" sz="1400">
                <a:effectLst/>
                <a:latin typeface="+mj-lt"/>
                <a:ea typeface="Times New Roman" panose="02020603050405020304" pitchFamily="18" charset="0"/>
              </a:rPr>
              <a:t>is a novel methodology and an interactive ‘tool</a:t>
            </a:r>
            <a:r>
              <a:rPr lang="en-GB" sz="1400">
                <a:latin typeface="+mj-lt"/>
                <a:ea typeface="Times New Roman" panose="02020603050405020304" pitchFamily="18" charset="0"/>
              </a:rPr>
              <a:t>’</a:t>
            </a:r>
            <a:r>
              <a:rPr lang="en-GB" sz="1400">
                <a:effectLst/>
                <a:latin typeface="+mj-lt"/>
                <a:ea typeface="Times New Roman" panose="02020603050405020304" pitchFamily="18" charset="0"/>
              </a:rPr>
              <a:t> for assessing transboundary climate risks in agricultural commodity flows globally. Transboundary climate risks are analysed for six major commodities: </a:t>
            </a:r>
            <a:r>
              <a:rPr lang="en-GB" sz="1400" b="1">
                <a:effectLst/>
                <a:latin typeface="+mj-lt"/>
                <a:ea typeface="Times New Roman" panose="02020603050405020304" pitchFamily="18" charset="0"/>
              </a:rPr>
              <a:t>maize, rice, wheat, soy, sugarcane and coffee. </a:t>
            </a:r>
            <a:r>
              <a:rPr lang="en-GB" sz="1400">
                <a:effectLst/>
                <a:latin typeface="+mj-lt"/>
                <a:ea typeface="Times New Roman" panose="02020603050405020304" pitchFamily="18" charset="0"/>
              </a:rPr>
              <a:t>The index</a:t>
            </a:r>
            <a:r>
              <a:rPr lang="en-US" sz="1400">
                <a:effectLst/>
                <a:latin typeface="+mj-lt"/>
                <a:ea typeface="Times New Roman" panose="02020603050405020304" pitchFamily="18" charset="0"/>
              </a:rPr>
              <a:t> assesses the top importers and exporters of climate change risk for global agricultural trade flows. </a:t>
            </a:r>
            <a:endParaRPr lang="en-GB" sz="1400">
              <a:effectLst/>
              <a:latin typeface="+mj-lt"/>
              <a:ea typeface="Times New Roman" panose="02020603050405020304" pitchFamily="18" charset="0"/>
            </a:endParaRPr>
          </a:p>
          <a:p>
            <a:endParaRPr lang="en-GB" sz="1400">
              <a:effectLst/>
              <a:latin typeface="+mj-lt"/>
              <a:ea typeface="Times New Roman" panose="02020603050405020304" pitchFamily="18" charset="0"/>
            </a:endParaRPr>
          </a:p>
          <a:p>
            <a:r>
              <a:rPr lang="en-GB" sz="1400">
                <a:latin typeface="+mj-lt"/>
                <a:ea typeface="Times New Roman" panose="02020603050405020304" pitchFamily="18" charset="0"/>
              </a:rPr>
              <a:t>The method combines detailed global trade data with climate projections through the globally gridded crop model EPIC across 2 climate emission scenarios and 3 time series. It thereby investigates globally weighted risk flows ‘at source’, delivering a detailed dataset of bilateral agricultural risk flows.</a:t>
            </a:r>
          </a:p>
        </p:txBody>
      </p:sp>
      <p:cxnSp>
        <p:nvCxnSpPr>
          <p:cNvPr id="88" name="Straight Connector 87">
            <a:extLst>
              <a:ext uri="{FF2B5EF4-FFF2-40B4-BE49-F238E27FC236}">
                <a16:creationId xmlns:a16="http://schemas.microsoft.com/office/drawing/2014/main" id="{2DC02B34-8688-453A-BA58-39813271ACC5}"/>
              </a:ext>
            </a:extLst>
          </p:cNvPr>
          <p:cNvCxnSpPr>
            <a:cxnSpLocks/>
          </p:cNvCxnSpPr>
          <p:nvPr/>
        </p:nvCxnSpPr>
        <p:spPr>
          <a:xfrm>
            <a:off x="0" y="6387560"/>
            <a:ext cx="4622800" cy="0"/>
          </a:xfrm>
          <a:prstGeom prst="line">
            <a:avLst/>
          </a:prstGeom>
          <a:ln>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sp>
        <p:nvSpPr>
          <p:cNvPr id="89" name="TextBox 88">
            <a:extLst>
              <a:ext uri="{FF2B5EF4-FFF2-40B4-BE49-F238E27FC236}">
                <a16:creationId xmlns:a16="http://schemas.microsoft.com/office/drawing/2014/main" id="{0E4EE444-53CB-4AE4-B1E3-85EBF885EF06}"/>
              </a:ext>
            </a:extLst>
          </p:cNvPr>
          <p:cNvSpPr txBox="1"/>
          <p:nvPr/>
        </p:nvSpPr>
        <p:spPr>
          <a:xfrm>
            <a:off x="133263" y="6387559"/>
            <a:ext cx="5210897" cy="261610"/>
          </a:xfrm>
          <a:prstGeom prst="rect">
            <a:avLst/>
          </a:prstGeom>
          <a:noFill/>
        </p:spPr>
        <p:txBody>
          <a:bodyPr wrap="square" rtlCol="0">
            <a:spAutoFit/>
          </a:bodyPr>
          <a:lstStyle/>
          <a:p>
            <a:r>
              <a:rPr kumimoji="0" lang="en-GB" sz="1100" b="0" i="1" u="none" strike="noStrike" kern="1200" cap="none" spc="0" normalizeH="0" baseline="0" noProof="0">
                <a:ln>
                  <a:noFill/>
                </a:ln>
                <a:solidFill>
                  <a:srgbClr val="000000"/>
                </a:solidFill>
                <a:effectLst/>
                <a:uLnTx/>
                <a:uFillTx/>
                <a:latin typeface="Calibri" panose="020F0502020204030204"/>
                <a:ea typeface="+mn-ea"/>
                <a:cs typeface="+mn-cs"/>
              </a:rPr>
              <a:t>Adams et al. Forthcoming. Climate Change, Trade, and Global Food Security.</a:t>
            </a:r>
            <a:endParaRPr lang="en-GB" sz="1100" i="1"/>
          </a:p>
        </p:txBody>
      </p:sp>
    </p:spTree>
    <p:extLst>
      <p:ext uri="{BB962C8B-B14F-4D97-AF65-F5344CB8AC3E}">
        <p14:creationId xmlns:p14="http://schemas.microsoft.com/office/powerpoint/2010/main" val="2769518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EDFA9CDE-FF1B-D541-970D-59EFA7634691}"/>
              </a:ext>
            </a:extLst>
          </p:cNvPr>
          <p:cNvPicPr>
            <a:picLocks noChangeAspect="1"/>
          </p:cNvPicPr>
          <p:nvPr/>
        </p:nvPicPr>
        <p:blipFill rotWithShape="1">
          <a:blip r:embed="rId2"/>
          <a:srcRect t="2829"/>
          <a:stretch/>
        </p:blipFill>
        <p:spPr>
          <a:xfrm>
            <a:off x="2805107" y="208831"/>
            <a:ext cx="6226062" cy="6274673"/>
          </a:xfrm>
          <a:prstGeom prst="rect">
            <a:avLst/>
          </a:prstGeom>
        </p:spPr>
      </p:pic>
      <p:pic>
        <p:nvPicPr>
          <p:cNvPr id="4" name="Picture 3">
            <a:extLst>
              <a:ext uri="{FF2B5EF4-FFF2-40B4-BE49-F238E27FC236}">
                <a16:creationId xmlns:a16="http://schemas.microsoft.com/office/drawing/2014/main" id="{556ECC19-9480-9B48-A3B3-AE3FEE753BC1}"/>
              </a:ext>
            </a:extLst>
          </p:cNvPr>
          <p:cNvPicPr>
            <a:picLocks noChangeAspect="1"/>
          </p:cNvPicPr>
          <p:nvPr/>
        </p:nvPicPr>
        <p:blipFill rotWithShape="1">
          <a:blip r:embed="rId3" cstate="screen">
            <a:alphaModFix amt="85000"/>
            <a:duotone>
              <a:schemeClr val="accent3">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a:ext>
            </a:extLst>
          </a:blip>
          <a:srcRect l="57033" t="-821" r="-768"/>
          <a:stretch/>
        </p:blipFill>
        <p:spPr>
          <a:xfrm rot="10800000">
            <a:off x="8924044" y="-1"/>
            <a:ext cx="3267955" cy="6949635"/>
          </a:xfrm>
          <a:prstGeom prst="rect">
            <a:avLst/>
          </a:prstGeom>
        </p:spPr>
      </p:pic>
      <p:sp>
        <p:nvSpPr>
          <p:cNvPr id="11" name="TextBox 10">
            <a:extLst>
              <a:ext uri="{FF2B5EF4-FFF2-40B4-BE49-F238E27FC236}">
                <a16:creationId xmlns:a16="http://schemas.microsoft.com/office/drawing/2014/main" id="{08EC2E78-E03F-8B45-B1F7-E3977D95FDD8}"/>
              </a:ext>
            </a:extLst>
          </p:cNvPr>
          <p:cNvSpPr txBox="1"/>
          <p:nvPr/>
        </p:nvSpPr>
        <p:spPr>
          <a:xfrm>
            <a:off x="309756" y="208831"/>
            <a:ext cx="231885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a:ln>
                  <a:noFill/>
                </a:ln>
                <a:solidFill>
                  <a:srgbClr val="000000"/>
                </a:solidFill>
                <a:effectLst/>
                <a:uLnTx/>
                <a:uFillTx/>
                <a:latin typeface="Calibri" panose="020F0502020204030204"/>
                <a:ea typeface="+mn-ea"/>
                <a:cs typeface="+mn-cs"/>
              </a:rPr>
              <a:t>The figure </a:t>
            </a:r>
            <a:r>
              <a:rPr lang="en-GB" sz="1400">
                <a:solidFill>
                  <a:srgbClr val="000000"/>
                </a:solidFill>
                <a:latin typeface="Calibri" panose="020F0502020204030204"/>
              </a:rPr>
              <a:t>on the right </a:t>
            </a:r>
            <a:r>
              <a:rPr kumimoji="0" lang="en-GB" sz="1400" u="none" strike="noStrike" kern="1200" cap="none" spc="0" normalizeH="0" baseline="0" noProof="0">
                <a:ln>
                  <a:noFill/>
                </a:ln>
                <a:solidFill>
                  <a:srgbClr val="000000"/>
                </a:solidFill>
                <a:effectLst/>
                <a:uLnTx/>
                <a:uFillTx/>
                <a:latin typeface="Calibri" panose="020F0502020204030204"/>
                <a:ea typeface="+mn-ea"/>
                <a:cs typeface="+mn-cs"/>
              </a:rPr>
              <a:t>shows an example of the preliminary results, providing the Top 10 High Risk Bilateral Trade Relationships for Rice. </a:t>
            </a:r>
          </a:p>
        </p:txBody>
      </p:sp>
      <p:pic>
        <p:nvPicPr>
          <p:cNvPr id="9" name="Picture 8" descr="A close up of a logo&#10;&#10;Description automatically generated">
            <a:extLst>
              <a:ext uri="{FF2B5EF4-FFF2-40B4-BE49-F238E27FC236}">
                <a16:creationId xmlns:a16="http://schemas.microsoft.com/office/drawing/2014/main" id="{5466A8B3-C265-477B-B95C-71DE469A2AFF}"/>
              </a:ext>
            </a:extLst>
          </p:cNvPr>
          <p:cNvPicPr>
            <a:picLocks noChangeAspect="1"/>
          </p:cNvPicPr>
          <p:nvPr/>
        </p:nvPicPr>
        <p:blipFill>
          <a:blip r:embed="rId5">
            <a:duotone>
              <a:srgbClr val="EBF0F7">
                <a:shade val="45000"/>
                <a:satMod val="135000"/>
              </a:srgbClr>
              <a:prstClr val="white"/>
            </a:duotone>
          </a:blip>
          <a:stretch>
            <a:fillRect/>
          </a:stretch>
        </p:blipFill>
        <p:spPr>
          <a:xfrm>
            <a:off x="10695851" y="5464492"/>
            <a:ext cx="1198192" cy="1296444"/>
          </a:xfrm>
          <a:prstGeom prst="rect">
            <a:avLst/>
          </a:prstGeom>
        </p:spPr>
      </p:pic>
      <p:cxnSp>
        <p:nvCxnSpPr>
          <p:cNvPr id="12" name="Straight Connector 11">
            <a:extLst>
              <a:ext uri="{FF2B5EF4-FFF2-40B4-BE49-F238E27FC236}">
                <a16:creationId xmlns:a16="http://schemas.microsoft.com/office/drawing/2014/main" id="{73BCC822-61BC-452F-9C95-79EB57C38643}"/>
              </a:ext>
            </a:extLst>
          </p:cNvPr>
          <p:cNvCxnSpPr>
            <a:cxnSpLocks/>
          </p:cNvCxnSpPr>
          <p:nvPr/>
        </p:nvCxnSpPr>
        <p:spPr>
          <a:xfrm>
            <a:off x="0" y="6387560"/>
            <a:ext cx="4622800" cy="0"/>
          </a:xfrm>
          <a:prstGeom prst="line">
            <a:avLst/>
          </a:prstGeom>
          <a:ln>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AAA27228-063E-4E36-AED1-4C5FCB8EBF59}"/>
              </a:ext>
            </a:extLst>
          </p:cNvPr>
          <p:cNvSpPr txBox="1"/>
          <p:nvPr/>
        </p:nvSpPr>
        <p:spPr>
          <a:xfrm>
            <a:off x="133263" y="6387559"/>
            <a:ext cx="5210897" cy="261610"/>
          </a:xfrm>
          <a:prstGeom prst="rect">
            <a:avLst/>
          </a:prstGeom>
          <a:noFill/>
        </p:spPr>
        <p:txBody>
          <a:bodyPr wrap="square" rtlCol="0">
            <a:spAutoFit/>
          </a:bodyPr>
          <a:lstStyle/>
          <a:p>
            <a:r>
              <a:rPr kumimoji="0" lang="en-GB" sz="1100" b="0" i="1" u="none" strike="noStrike" kern="1200" cap="none" spc="0" normalizeH="0" baseline="0" noProof="0">
                <a:ln>
                  <a:noFill/>
                </a:ln>
                <a:solidFill>
                  <a:srgbClr val="000000"/>
                </a:solidFill>
                <a:effectLst/>
                <a:uLnTx/>
                <a:uFillTx/>
                <a:latin typeface="Calibri" panose="020F0502020204030204"/>
                <a:ea typeface="+mn-ea"/>
                <a:cs typeface="+mn-cs"/>
              </a:rPr>
              <a:t>Adams et al. Forthcoming. Climate Change, Trade, and Global Food Security.</a:t>
            </a:r>
            <a:endParaRPr lang="en-GB" sz="1100" i="1"/>
          </a:p>
        </p:txBody>
      </p:sp>
    </p:spTree>
    <p:extLst>
      <p:ext uri="{BB962C8B-B14F-4D97-AF65-F5344CB8AC3E}">
        <p14:creationId xmlns:p14="http://schemas.microsoft.com/office/powerpoint/2010/main" val="26234021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6ECC19-9480-9B48-A3B3-AE3FEE753BC1}"/>
              </a:ext>
            </a:extLst>
          </p:cNvPr>
          <p:cNvPicPr>
            <a:picLocks noChangeAspect="1"/>
          </p:cNvPicPr>
          <p:nvPr/>
        </p:nvPicPr>
        <p:blipFill rotWithShape="1">
          <a:blip r:embed="rId2" cstate="screen">
            <a:alphaModFix amt="85000"/>
            <a:duotone>
              <a:schemeClr val="accent3">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l="57033" t="-821" r="-768"/>
          <a:stretch/>
        </p:blipFill>
        <p:spPr>
          <a:xfrm rot="10800000">
            <a:off x="8924044" y="-1"/>
            <a:ext cx="3267955" cy="6949635"/>
          </a:xfrm>
          <a:prstGeom prst="rect">
            <a:avLst/>
          </a:prstGeom>
        </p:spPr>
      </p:pic>
      <p:sp>
        <p:nvSpPr>
          <p:cNvPr id="11" name="TextBox 10">
            <a:extLst>
              <a:ext uri="{FF2B5EF4-FFF2-40B4-BE49-F238E27FC236}">
                <a16:creationId xmlns:a16="http://schemas.microsoft.com/office/drawing/2014/main" id="{08EC2E78-E03F-8B45-B1F7-E3977D95FDD8}"/>
              </a:ext>
            </a:extLst>
          </p:cNvPr>
          <p:cNvSpPr txBox="1"/>
          <p:nvPr/>
        </p:nvSpPr>
        <p:spPr>
          <a:xfrm>
            <a:off x="309756" y="208831"/>
            <a:ext cx="32679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a:ln>
                  <a:noFill/>
                </a:ln>
                <a:solidFill>
                  <a:srgbClr val="000000"/>
                </a:solidFill>
                <a:effectLst/>
                <a:uLnTx/>
                <a:uFillTx/>
                <a:latin typeface="Calibri" panose="020F0502020204030204"/>
                <a:ea typeface="+mn-ea"/>
                <a:cs typeface="+mn-cs"/>
              </a:rPr>
              <a:t>The figure below shows another  example of the preliminary results, highlighting the Top Global </a:t>
            </a:r>
            <a:r>
              <a:rPr lang="en-GB" sz="1400">
                <a:solidFill>
                  <a:srgbClr val="000000"/>
                </a:solidFill>
                <a:latin typeface="Calibri" panose="020F0502020204030204"/>
              </a:rPr>
              <a:t>Risk </a:t>
            </a:r>
            <a:r>
              <a:rPr kumimoji="0" lang="en-GB" sz="1400" u="none" strike="noStrike" kern="1200" cap="none" spc="0" normalizeH="0" baseline="0" noProof="0">
                <a:ln>
                  <a:noFill/>
                </a:ln>
                <a:solidFill>
                  <a:srgbClr val="000000"/>
                </a:solidFill>
                <a:effectLst/>
                <a:uLnTx/>
                <a:uFillTx/>
                <a:latin typeface="Calibri" panose="020F0502020204030204"/>
                <a:ea typeface="+mn-ea"/>
                <a:cs typeface="+mn-cs"/>
              </a:rPr>
              <a:t>Exporters for Rice around the world. </a:t>
            </a:r>
          </a:p>
        </p:txBody>
      </p:sp>
      <p:pic>
        <p:nvPicPr>
          <p:cNvPr id="9" name="Picture 8" descr="A close up of a logo&#10;&#10;Description automatically generated">
            <a:extLst>
              <a:ext uri="{FF2B5EF4-FFF2-40B4-BE49-F238E27FC236}">
                <a16:creationId xmlns:a16="http://schemas.microsoft.com/office/drawing/2014/main" id="{5466A8B3-C265-477B-B95C-71DE469A2AFF}"/>
              </a:ext>
            </a:extLst>
          </p:cNvPr>
          <p:cNvPicPr>
            <a:picLocks noChangeAspect="1"/>
          </p:cNvPicPr>
          <p:nvPr/>
        </p:nvPicPr>
        <p:blipFill>
          <a:blip r:embed="rId4">
            <a:duotone>
              <a:srgbClr val="EBF0F7">
                <a:shade val="45000"/>
                <a:satMod val="135000"/>
              </a:srgbClr>
              <a:prstClr val="white"/>
            </a:duotone>
          </a:blip>
          <a:stretch>
            <a:fillRect/>
          </a:stretch>
        </p:blipFill>
        <p:spPr>
          <a:xfrm>
            <a:off x="10695851" y="5464492"/>
            <a:ext cx="1198192" cy="1296444"/>
          </a:xfrm>
          <a:prstGeom prst="rect">
            <a:avLst/>
          </a:prstGeom>
        </p:spPr>
      </p:pic>
      <p:cxnSp>
        <p:nvCxnSpPr>
          <p:cNvPr id="12" name="Straight Connector 11">
            <a:extLst>
              <a:ext uri="{FF2B5EF4-FFF2-40B4-BE49-F238E27FC236}">
                <a16:creationId xmlns:a16="http://schemas.microsoft.com/office/drawing/2014/main" id="{73BCC822-61BC-452F-9C95-79EB57C38643}"/>
              </a:ext>
            </a:extLst>
          </p:cNvPr>
          <p:cNvCxnSpPr>
            <a:cxnSpLocks/>
          </p:cNvCxnSpPr>
          <p:nvPr/>
        </p:nvCxnSpPr>
        <p:spPr>
          <a:xfrm>
            <a:off x="0" y="6387560"/>
            <a:ext cx="4622800" cy="0"/>
          </a:xfrm>
          <a:prstGeom prst="line">
            <a:avLst/>
          </a:prstGeom>
          <a:ln>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AAA27228-063E-4E36-AED1-4C5FCB8EBF59}"/>
              </a:ext>
            </a:extLst>
          </p:cNvPr>
          <p:cNvSpPr txBox="1"/>
          <p:nvPr/>
        </p:nvSpPr>
        <p:spPr>
          <a:xfrm>
            <a:off x="133263" y="6387559"/>
            <a:ext cx="5210897" cy="261610"/>
          </a:xfrm>
          <a:prstGeom prst="rect">
            <a:avLst/>
          </a:prstGeom>
          <a:noFill/>
        </p:spPr>
        <p:txBody>
          <a:bodyPr wrap="square" rtlCol="0">
            <a:spAutoFit/>
          </a:bodyPr>
          <a:lstStyle/>
          <a:p>
            <a:r>
              <a:rPr kumimoji="0" lang="en-GB" sz="1100" b="0" i="1" u="none" strike="noStrike" kern="1200" cap="none" spc="0" normalizeH="0" baseline="0" noProof="0">
                <a:ln>
                  <a:noFill/>
                </a:ln>
                <a:solidFill>
                  <a:srgbClr val="000000"/>
                </a:solidFill>
                <a:effectLst/>
                <a:uLnTx/>
                <a:uFillTx/>
                <a:latin typeface="Calibri" panose="020F0502020204030204"/>
                <a:ea typeface="+mn-ea"/>
                <a:cs typeface="+mn-cs"/>
              </a:rPr>
              <a:t>Adams et al. Forthcoming. Climate Change, Trade, and Global Food Security.</a:t>
            </a:r>
            <a:endParaRPr lang="en-GB" sz="1100" i="1"/>
          </a:p>
        </p:txBody>
      </p:sp>
      <p:pic>
        <p:nvPicPr>
          <p:cNvPr id="10" name="Picture 9" descr="A screenshot of a cell phone&#10;&#10;Description automatically generated">
            <a:extLst>
              <a:ext uri="{FF2B5EF4-FFF2-40B4-BE49-F238E27FC236}">
                <a16:creationId xmlns:a16="http://schemas.microsoft.com/office/drawing/2014/main" id="{9465F0EC-49FD-6F45-9370-1BD140A13AC6}"/>
              </a:ext>
            </a:extLst>
          </p:cNvPr>
          <p:cNvPicPr>
            <a:picLocks noChangeAspect="1"/>
          </p:cNvPicPr>
          <p:nvPr/>
        </p:nvPicPr>
        <p:blipFill rotWithShape="1">
          <a:blip r:embed="rId5"/>
          <a:srcRect l="1246" t="5557" b="7339"/>
          <a:stretch/>
        </p:blipFill>
        <p:spPr>
          <a:xfrm>
            <a:off x="0" y="1162938"/>
            <a:ext cx="9155430" cy="4812027"/>
          </a:xfrm>
          <a:prstGeom prst="rect">
            <a:avLst/>
          </a:prstGeom>
        </p:spPr>
      </p:pic>
    </p:spTree>
    <p:extLst>
      <p:ext uri="{BB962C8B-B14F-4D97-AF65-F5344CB8AC3E}">
        <p14:creationId xmlns:p14="http://schemas.microsoft.com/office/powerpoint/2010/main" val="24813298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C201D9-BCD0-4729-98FA-16F850FC0B3A}"/>
              </a:ext>
            </a:extLst>
          </p:cNvPr>
          <p:cNvSpPr>
            <a:spLocks noGrp="1"/>
          </p:cNvSpPr>
          <p:nvPr>
            <p:ph sz="quarter" idx="12"/>
          </p:nvPr>
        </p:nvSpPr>
        <p:spPr>
          <a:xfrm>
            <a:off x="575733" y="1905456"/>
            <a:ext cx="5323010" cy="4099134"/>
          </a:xfrm>
        </p:spPr>
        <p:txBody>
          <a:bodyPr>
            <a:normAutofit/>
          </a:bodyPr>
          <a:lstStyle/>
          <a:p>
            <a:r>
              <a:rPr lang="en-GB" sz="1400">
                <a:effectLst/>
                <a:latin typeface="+mn-lt"/>
                <a:ea typeface="Times New Roman" panose="02020603050405020304" pitchFamily="18" charset="0"/>
              </a:rPr>
              <a:t>Results suggest that the distribution of transboundary climate risks </a:t>
            </a:r>
            <a:r>
              <a:rPr lang="en-GB" sz="1400" b="1">
                <a:effectLst/>
                <a:latin typeface="+mn-lt"/>
                <a:ea typeface="Times New Roman" panose="02020603050405020304" pitchFamily="18" charset="0"/>
              </a:rPr>
              <a:t>differs substantially across crops, exporters and importers</a:t>
            </a:r>
            <a:r>
              <a:rPr lang="en-GB" sz="1400">
                <a:effectLst/>
                <a:latin typeface="+mn-lt"/>
                <a:ea typeface="Times New Roman" panose="02020603050405020304" pitchFamily="18" charset="0"/>
              </a:rPr>
              <a:t>. </a:t>
            </a:r>
          </a:p>
          <a:p>
            <a:r>
              <a:rPr lang="en-GB" sz="1400">
                <a:effectLst/>
                <a:latin typeface="+mn-lt"/>
                <a:ea typeface="Times New Roman" panose="02020603050405020304" pitchFamily="18" charset="0"/>
              </a:rPr>
              <a:t>The research also reveals that a </a:t>
            </a:r>
            <a:r>
              <a:rPr lang="en-GB" sz="1400" b="1">
                <a:effectLst/>
                <a:latin typeface="+mn-lt"/>
                <a:ea typeface="Times New Roman" panose="02020603050405020304" pitchFamily="18" charset="0"/>
              </a:rPr>
              <a:t>limited number of major agricultural producers contribute disproportionately to transboundary climate risk in global food trade</a:t>
            </a:r>
            <a:r>
              <a:rPr lang="en-GB" sz="1400">
                <a:effectLst/>
                <a:latin typeface="+mn-lt"/>
                <a:ea typeface="Times New Roman" panose="02020603050405020304" pitchFamily="18" charset="0"/>
              </a:rPr>
              <a:t>. </a:t>
            </a:r>
          </a:p>
          <a:p>
            <a:r>
              <a:rPr lang="en-GB" sz="1400">
                <a:latin typeface="+mn-lt"/>
              </a:rPr>
              <a:t>The interdependencies that are revealed by this type of analysis raise important questions about the role of research in influencing policy, such as: should shared risks via trade motivate new allocations or applications of climate finance, for example to reduce the vulnerability of importers by investing in the resilience of agricultural production for export? </a:t>
            </a:r>
            <a:endParaRPr lang="en-SE" sz="1400">
              <a:latin typeface="+mn-lt"/>
            </a:endParaRPr>
          </a:p>
          <a:p>
            <a:endParaRPr lang="en-SE" sz="1400">
              <a:latin typeface="+mn-lt"/>
            </a:endParaRPr>
          </a:p>
        </p:txBody>
      </p:sp>
      <p:pic>
        <p:nvPicPr>
          <p:cNvPr id="9" name="Picture 8">
            <a:extLst>
              <a:ext uri="{FF2B5EF4-FFF2-40B4-BE49-F238E27FC236}">
                <a16:creationId xmlns:a16="http://schemas.microsoft.com/office/drawing/2014/main" id="{12E16C7F-4CA9-4A9F-9258-CDD01D82EACC}"/>
              </a:ext>
            </a:extLst>
          </p:cNvPr>
          <p:cNvPicPr>
            <a:picLocks noChangeAspect="1"/>
          </p:cNvPicPr>
          <p:nvPr/>
        </p:nvPicPr>
        <p:blipFill rotWithShape="1">
          <a:blip r:embed="rId2"/>
          <a:srcRect t="2360" b="3544"/>
          <a:stretch/>
        </p:blipFill>
        <p:spPr>
          <a:xfrm>
            <a:off x="6095999" y="1090304"/>
            <a:ext cx="4820951" cy="5252500"/>
          </a:xfrm>
          <a:prstGeom prst="rect">
            <a:avLst/>
          </a:prstGeom>
        </p:spPr>
      </p:pic>
      <p:cxnSp>
        <p:nvCxnSpPr>
          <p:cNvPr id="10" name="Straight Connector 9">
            <a:extLst>
              <a:ext uri="{FF2B5EF4-FFF2-40B4-BE49-F238E27FC236}">
                <a16:creationId xmlns:a16="http://schemas.microsoft.com/office/drawing/2014/main" id="{27294F54-6852-4367-87B4-CEB931D3589F}"/>
              </a:ext>
            </a:extLst>
          </p:cNvPr>
          <p:cNvCxnSpPr>
            <a:cxnSpLocks/>
          </p:cNvCxnSpPr>
          <p:nvPr/>
        </p:nvCxnSpPr>
        <p:spPr>
          <a:xfrm>
            <a:off x="0" y="6387560"/>
            <a:ext cx="4622800" cy="0"/>
          </a:xfrm>
          <a:prstGeom prst="line">
            <a:avLst/>
          </a:prstGeom>
          <a:ln>
            <a:solidFill>
              <a:schemeClr val="tx2">
                <a:lumMod val="75000"/>
              </a:schemeClr>
            </a:solidFill>
          </a:ln>
        </p:spPr>
        <p:style>
          <a:lnRef idx="1">
            <a:schemeClr val="accent5"/>
          </a:lnRef>
          <a:fillRef idx="0">
            <a:schemeClr val="accent5"/>
          </a:fillRef>
          <a:effectRef idx="0">
            <a:schemeClr val="accent5"/>
          </a:effectRef>
          <a:fontRef idx="minor">
            <a:schemeClr val="tx1"/>
          </a:fontRef>
        </p:style>
      </p:cxnSp>
      <p:sp>
        <p:nvSpPr>
          <p:cNvPr id="11" name="TextBox 10">
            <a:extLst>
              <a:ext uri="{FF2B5EF4-FFF2-40B4-BE49-F238E27FC236}">
                <a16:creationId xmlns:a16="http://schemas.microsoft.com/office/drawing/2014/main" id="{5C67EFC0-4A4E-412E-B366-0C93468D4712}"/>
              </a:ext>
            </a:extLst>
          </p:cNvPr>
          <p:cNvSpPr txBox="1"/>
          <p:nvPr/>
        </p:nvSpPr>
        <p:spPr>
          <a:xfrm>
            <a:off x="133263" y="6387559"/>
            <a:ext cx="5210897" cy="261610"/>
          </a:xfrm>
          <a:prstGeom prst="rect">
            <a:avLst/>
          </a:prstGeom>
          <a:noFill/>
        </p:spPr>
        <p:txBody>
          <a:bodyPr wrap="square" rtlCol="0">
            <a:spAutoFit/>
          </a:bodyPr>
          <a:lstStyle/>
          <a:p>
            <a:r>
              <a:rPr kumimoji="0" lang="en-GB" sz="1100" b="0" i="1" u="none" strike="noStrike" kern="1200" cap="none" spc="0" normalizeH="0" baseline="0" noProof="0">
                <a:ln>
                  <a:noFill/>
                </a:ln>
                <a:solidFill>
                  <a:srgbClr val="000000"/>
                </a:solidFill>
                <a:effectLst/>
                <a:uLnTx/>
                <a:uFillTx/>
                <a:latin typeface="Calibri" panose="020F0502020204030204"/>
                <a:ea typeface="+mn-ea"/>
                <a:cs typeface="+mn-cs"/>
              </a:rPr>
              <a:t>Adams et al. Forthcoming. Climate Change, Trade, and Global Food Security.</a:t>
            </a:r>
            <a:endParaRPr lang="en-GB" sz="1100" i="1"/>
          </a:p>
        </p:txBody>
      </p:sp>
      <p:sp>
        <p:nvSpPr>
          <p:cNvPr id="12" name="Title 1">
            <a:extLst>
              <a:ext uri="{FF2B5EF4-FFF2-40B4-BE49-F238E27FC236}">
                <a16:creationId xmlns:a16="http://schemas.microsoft.com/office/drawing/2014/main" id="{81ACF49A-47D3-544E-9963-B22B55BDE258}"/>
              </a:ext>
            </a:extLst>
          </p:cNvPr>
          <p:cNvSpPr>
            <a:spLocks noGrp="1"/>
          </p:cNvSpPr>
          <p:nvPr>
            <p:ph type="title"/>
          </p:nvPr>
        </p:nvSpPr>
        <p:spPr>
          <a:xfrm>
            <a:off x="575733" y="515196"/>
            <a:ext cx="11040533" cy="711200"/>
          </a:xfrm>
        </p:spPr>
        <p:txBody>
          <a:bodyPr>
            <a:noAutofit/>
          </a:bodyPr>
          <a:lstStyle/>
          <a:p>
            <a:r>
              <a:rPr lang="en-US" sz="3200"/>
              <a:t>The SOURCE index</a:t>
            </a:r>
            <a:br>
              <a:rPr lang="en-US" sz="3200"/>
            </a:br>
            <a:r>
              <a:rPr lang="en-US" sz="2400">
                <a:solidFill>
                  <a:schemeClr val="tx2"/>
                </a:solidFill>
              </a:rPr>
              <a:t>An assessment approach</a:t>
            </a:r>
          </a:p>
        </p:txBody>
      </p:sp>
    </p:spTree>
    <p:extLst>
      <p:ext uri="{BB962C8B-B14F-4D97-AF65-F5344CB8AC3E}">
        <p14:creationId xmlns:p14="http://schemas.microsoft.com/office/powerpoint/2010/main" val="6335763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ral&#10;&#10;Description automatically generated">
            <a:extLst>
              <a:ext uri="{FF2B5EF4-FFF2-40B4-BE49-F238E27FC236}">
                <a16:creationId xmlns:a16="http://schemas.microsoft.com/office/drawing/2014/main" id="{CA7A58ED-3380-4C80-9DF6-5FEB7333B896}"/>
              </a:ext>
            </a:extLst>
          </p:cNvPr>
          <p:cNvPicPr>
            <a:picLocks noChangeAspect="1"/>
          </p:cNvPicPr>
          <p:nvPr/>
        </p:nvPicPr>
        <p:blipFill rotWithShape="1">
          <a:blip r:embed="rId2"/>
          <a:srcRect r="132"/>
          <a:stretch/>
        </p:blipFill>
        <p:spPr>
          <a:xfrm>
            <a:off x="1" y="0"/>
            <a:ext cx="12192000" cy="6867012"/>
          </a:xfrm>
          <a:prstGeom prst="rect">
            <a:avLst/>
          </a:prstGeom>
        </p:spPr>
      </p:pic>
      <p:pic>
        <p:nvPicPr>
          <p:cNvPr id="7" name="Picture 6">
            <a:extLst>
              <a:ext uri="{FF2B5EF4-FFF2-40B4-BE49-F238E27FC236}">
                <a16:creationId xmlns:a16="http://schemas.microsoft.com/office/drawing/2014/main" id="{D1975BAD-6313-43FA-ACF0-D6C7BFA2B7F4}"/>
              </a:ext>
            </a:extLst>
          </p:cNvPr>
          <p:cNvPicPr>
            <a:picLocks noChangeAspect="1"/>
          </p:cNvPicPr>
          <p:nvPr/>
        </p:nvPicPr>
        <p:blipFill>
          <a:blip r:embed="rId3"/>
          <a:stretch>
            <a:fillRect/>
          </a:stretch>
        </p:blipFill>
        <p:spPr>
          <a:xfrm>
            <a:off x="2835442" y="2103299"/>
            <a:ext cx="6521116" cy="2083842"/>
          </a:xfrm>
          <a:prstGeom prst="rect">
            <a:avLst/>
          </a:prstGeom>
        </p:spPr>
      </p:pic>
    </p:spTree>
    <p:extLst>
      <p:ext uri="{BB962C8B-B14F-4D97-AF65-F5344CB8AC3E}">
        <p14:creationId xmlns:p14="http://schemas.microsoft.com/office/powerpoint/2010/main" val="185693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eter, clock, drawing&#10;&#10;Description automatically generated">
            <a:extLst>
              <a:ext uri="{FF2B5EF4-FFF2-40B4-BE49-F238E27FC236}">
                <a16:creationId xmlns:a16="http://schemas.microsoft.com/office/drawing/2014/main" id="{6A606F11-FD67-6F43-BB7F-F92EBF5C1E6C}"/>
              </a:ext>
            </a:extLst>
          </p:cNvPr>
          <p:cNvPicPr>
            <a:picLocks noChangeAspect="1"/>
          </p:cNvPicPr>
          <p:nvPr/>
        </p:nvPicPr>
        <p:blipFill>
          <a:blip r:embed="rId3"/>
          <a:stretch>
            <a:fillRect/>
          </a:stretch>
        </p:blipFill>
        <p:spPr>
          <a:xfrm>
            <a:off x="6076889" y="4968879"/>
            <a:ext cx="5752503" cy="1397036"/>
          </a:xfrm>
          <a:prstGeom prst="rect">
            <a:avLst/>
          </a:prstGeom>
        </p:spPr>
      </p:pic>
      <p:sp>
        <p:nvSpPr>
          <p:cNvPr id="5" name="Text Placeholder 2">
            <a:extLst>
              <a:ext uri="{FF2B5EF4-FFF2-40B4-BE49-F238E27FC236}">
                <a16:creationId xmlns:a16="http://schemas.microsoft.com/office/drawing/2014/main" id="{3B4EAD41-3EFB-754E-8C8F-543BB1A34689}"/>
              </a:ext>
            </a:extLst>
          </p:cNvPr>
          <p:cNvSpPr txBox="1">
            <a:spLocks/>
          </p:cNvSpPr>
          <p:nvPr/>
        </p:nvSpPr>
        <p:spPr>
          <a:xfrm>
            <a:off x="5826135" y="492085"/>
            <a:ext cx="5641126" cy="2755612"/>
          </a:xfrm>
          <a:prstGeom prst="rect">
            <a:avLst/>
          </a:prstGeom>
        </p:spPr>
        <p:txBody>
          <a:bodyPr>
            <a:noAutofit/>
          </a:bodyPr>
          <a:lstStyle>
            <a:lvl1pPr marL="360000" marR="0" indent="-360000" algn="l" defTabSz="457200" rtl="0" eaLnBrk="0" fontAlgn="base" latinLnBrk="0" hangingPunct="0">
              <a:lnSpc>
                <a:spcPct val="100000"/>
              </a:lnSpc>
              <a:spcBef>
                <a:spcPts val="0"/>
              </a:spcBef>
              <a:spcAft>
                <a:spcPts val="600"/>
              </a:spcAft>
              <a:buClr>
                <a:srgbClr val="711E1A"/>
              </a:buClr>
              <a:buSzPct val="67000"/>
              <a:buFont typeface="Wingdings" charset="2"/>
              <a:buChar char=""/>
              <a:tabLst/>
              <a:defRPr lang="sv-SE" sz="2800" kern="1200" dirty="0" smtClean="0">
                <a:solidFill>
                  <a:schemeClr val="tx1"/>
                </a:solidFill>
                <a:latin typeface="Arial"/>
                <a:ea typeface="+mn-ea"/>
                <a:cs typeface="Arial"/>
              </a:defRPr>
            </a:lvl1pPr>
            <a:lvl2pPr marL="457200" indent="-457200" algn="l" defTabSz="457200" rtl="0" eaLnBrk="1" latinLnBrk="0" hangingPunct="1">
              <a:spcBef>
                <a:spcPct val="20000"/>
              </a:spcBef>
              <a:buClr>
                <a:srgbClr val="711E1A"/>
              </a:buClr>
              <a:buSzPct val="67000"/>
              <a:buFont typeface="Wingdings" charset="2"/>
              <a:buChar char=""/>
              <a:tabLst/>
              <a:defRPr sz="3200" kern="1200">
                <a:solidFill>
                  <a:schemeClr val="tx1"/>
                </a:solidFill>
                <a:latin typeface="Arial"/>
                <a:ea typeface="+mn-ea"/>
                <a:cs typeface="Arial"/>
              </a:defRPr>
            </a:lvl2pPr>
            <a:lvl3pPr marL="720000" indent="-288000" algn="l" defTabSz="457200" rtl="0" eaLnBrk="1" latinLnBrk="0" hangingPunct="1">
              <a:spcBef>
                <a:spcPts val="0"/>
              </a:spcBef>
              <a:spcAft>
                <a:spcPts val="600"/>
              </a:spcAft>
              <a:buClr>
                <a:srgbClr val="711E1A"/>
              </a:buClr>
              <a:buFont typeface="Lucida Grande"/>
              <a:buChar char="–"/>
              <a:defRPr sz="2400" kern="1200">
                <a:solidFill>
                  <a:schemeClr val="tx1"/>
                </a:solidFill>
                <a:latin typeface="Arial"/>
                <a:ea typeface="+mn-ea"/>
                <a:cs typeface="Arial"/>
              </a:defRPr>
            </a:lvl3pPr>
            <a:lvl4pPr marL="1080000" indent="-288000" algn="l" defTabSz="457200" rtl="0" eaLnBrk="1" latinLnBrk="0" hangingPunct="1">
              <a:spcBef>
                <a:spcPts val="0"/>
              </a:spcBef>
              <a:spcAft>
                <a:spcPts val="600"/>
              </a:spcAft>
              <a:buClr>
                <a:srgbClr val="711E1A"/>
              </a:buClr>
              <a:buFont typeface="Arial"/>
              <a:buChar char="•"/>
              <a:defRPr sz="2000" kern="1200">
                <a:solidFill>
                  <a:schemeClr val="tx1"/>
                </a:solidFill>
                <a:latin typeface="Arial"/>
                <a:ea typeface="+mn-ea"/>
                <a:cs typeface="Arial"/>
              </a:defRPr>
            </a:lvl4pPr>
            <a:lvl5pPr marL="1440000" indent="-288000" algn="l" defTabSz="457200" rtl="0" eaLnBrk="1" latinLnBrk="0" hangingPunct="1">
              <a:spcBef>
                <a:spcPts val="0"/>
              </a:spcBef>
              <a:spcAft>
                <a:spcPts val="600"/>
              </a:spcAft>
              <a:buClr>
                <a:srgbClr val="711E1A"/>
              </a:buClr>
              <a:buFont typeface="Arial"/>
              <a:buChar char="»"/>
              <a:defRPr sz="2000" kern="1200">
                <a:solidFill>
                  <a:schemeClr val="tx1"/>
                </a:solidFill>
                <a:latin typeface="Arial"/>
                <a:ea typeface="+mn-ea"/>
                <a:cs typeface="Arial"/>
              </a:defRPr>
            </a:lvl5pPr>
            <a:lvl6pPr marL="1800000" indent="-288000" algn="l" defTabSz="457200" rtl="0" eaLnBrk="1" latinLnBrk="0" hangingPunct="1">
              <a:spcBef>
                <a:spcPts val="0"/>
              </a:spcBef>
              <a:buClr>
                <a:srgbClr val="711E1A"/>
              </a:buClr>
              <a:buFont typeface="Arial"/>
              <a:buChar char="•"/>
              <a:defRPr sz="2000" kern="1200">
                <a:solidFill>
                  <a:schemeClr val="tx1"/>
                </a:solidFill>
                <a:latin typeface="Arial"/>
                <a:ea typeface="+mn-ea"/>
                <a:cs typeface="Arial"/>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0272" indent="-270272">
              <a:lnSpc>
                <a:spcPts val="3000"/>
              </a:lnSpc>
              <a:spcAft>
                <a:spcPts val="0"/>
              </a:spcAft>
              <a:buNone/>
            </a:pPr>
            <a:r>
              <a:rPr lang="en-US" sz="3000" b="1">
                <a:solidFill>
                  <a:schemeClr val="tx2"/>
                </a:solidFill>
                <a:latin typeface="Baskerville" panose="02020502070401020303" pitchFamily="18" charset="0"/>
                <a:ea typeface="Baskerville" panose="02020502070401020303" pitchFamily="18" charset="0"/>
                <a:cs typeface="Helvetica Neue Medium" panose="02000503000000020004" pitchFamily="2" charset="0"/>
              </a:rPr>
              <a:t>“</a:t>
            </a:r>
            <a:r>
              <a:rPr lang="en-US" sz="2000">
                <a:solidFill>
                  <a:srgbClr val="B0241C"/>
                </a:solidFill>
                <a:latin typeface="+mn-lt"/>
                <a:ea typeface="Helvetica Neue Medium" panose="02000503000000020004" pitchFamily="2" charset="0"/>
                <a:cs typeface="Helvetica Neue Medium" panose="02000503000000020004" pitchFamily="2" charset="0"/>
              </a:rPr>
              <a:t>	</a:t>
            </a:r>
            <a:r>
              <a:rPr lang="en-US" sz="2000">
                <a:solidFill>
                  <a:srgbClr val="000000"/>
                </a:solidFill>
                <a:latin typeface="+mn-lt"/>
                <a:ea typeface="Helvetica Neue Medium" panose="02000503000000020004" pitchFamily="2" charset="0"/>
                <a:cs typeface="Helvetica Neue Medium" panose="02000503000000020004" pitchFamily="2" charset="0"/>
              </a:rPr>
              <a:t>Our vision is that </a:t>
            </a:r>
            <a:r>
              <a:rPr lang="en-GB" sz="2000">
                <a:solidFill>
                  <a:srgbClr val="000000"/>
                </a:solidFill>
                <a:latin typeface="+mn-lt"/>
                <a:ea typeface="Helvetica Neue Medium" panose="02000503000000020004" pitchFamily="2" charset="0"/>
                <a:cs typeface="Helvetica Neue Medium" panose="02000503000000020004" pitchFamily="2" charset="0"/>
              </a:rPr>
              <a:t>c</a:t>
            </a:r>
            <a:r>
              <a:rPr lang="en-GB" sz="2000">
                <a:latin typeface="+mn-lt"/>
                <a:ea typeface="Times New Roman" panose="02020603050405020304" pitchFamily="18" charset="0"/>
              </a:rPr>
              <a:t>ountries, communities and companies are empowered to effectively and justly manage the full range of climate risks to which they’re exposed. </a:t>
            </a:r>
            <a:r>
              <a:rPr lang="en-GB" sz="2000" b="1">
                <a:latin typeface="+mn-lt"/>
                <a:ea typeface="Times New Roman" panose="02020603050405020304" pitchFamily="18" charset="0"/>
              </a:rPr>
              <a:t>Together, they coordinate their adaptation efforts in ways 	that deliver global public goods, building a resilient world in which all people are secure and can prosper.</a:t>
            </a:r>
            <a:r>
              <a:rPr lang="en-US" sz="3000" b="1">
                <a:solidFill>
                  <a:schemeClr val="tx2"/>
                </a:solidFill>
                <a:latin typeface="Baskerville" panose="02020502070401020303" pitchFamily="18" charset="0"/>
                <a:ea typeface="Baskerville" panose="02020502070401020303" pitchFamily="18" charset="0"/>
                <a:cs typeface="Helvetica Neue Medium" panose="02000503000000020004" pitchFamily="2" charset="0"/>
              </a:rPr>
              <a:t>”</a:t>
            </a:r>
          </a:p>
        </p:txBody>
      </p:sp>
      <p:sp>
        <p:nvSpPr>
          <p:cNvPr id="6" name="Rectangle 5">
            <a:extLst>
              <a:ext uri="{FF2B5EF4-FFF2-40B4-BE49-F238E27FC236}">
                <a16:creationId xmlns:a16="http://schemas.microsoft.com/office/drawing/2014/main" id="{1EE09EC7-FC9B-3541-BE6F-DE3E1138E145}"/>
              </a:ext>
            </a:extLst>
          </p:cNvPr>
          <p:cNvSpPr/>
          <p:nvPr/>
        </p:nvSpPr>
        <p:spPr>
          <a:xfrm>
            <a:off x="362608" y="492085"/>
            <a:ext cx="5463528" cy="5909310"/>
          </a:xfrm>
          <a:prstGeom prst="rect">
            <a:avLst/>
          </a:prstGeom>
        </p:spPr>
        <p:txBody>
          <a:bodyPr wrap="square">
            <a:spAutoFit/>
          </a:bodyPr>
          <a:lstStyle/>
          <a:p>
            <a:r>
              <a:rPr lang="en-GB"/>
              <a:t>In 2019, IDDRI, ODI and SEI hosted a multi-stakeholder dialogue at the UK’s Wilton Park, convening forty participants from nineteen countries, within and beyond the climate community, to advance the state of knowledge on transboundary climate risk. </a:t>
            </a:r>
          </a:p>
          <a:p>
            <a:endParaRPr lang="en-GB"/>
          </a:p>
          <a:p>
            <a:r>
              <a:rPr lang="en-GB"/>
              <a:t>The dialogue resulted in the </a:t>
            </a:r>
            <a:r>
              <a:rPr lang="en-GB" i="1">
                <a:solidFill>
                  <a:schemeClr val="accent3">
                    <a:lumMod val="75000"/>
                  </a:schemeClr>
                </a:solidFill>
                <a:hlinkClick r:id="rId4">
                  <a:extLst>
                    <a:ext uri="{A12FA001-AC4F-418D-AE19-62706E023703}">
                      <ahyp:hlinkClr xmlns:ahyp="http://schemas.microsoft.com/office/drawing/2018/hyperlinkcolor" val="tx"/>
                    </a:ext>
                  </a:extLst>
                </a:hlinkClick>
              </a:rPr>
              <a:t>Wilton Park Agenda on Adapting to Transboundary Climate Risk</a:t>
            </a:r>
            <a:r>
              <a:rPr lang="en-GB" i="1">
                <a:solidFill>
                  <a:schemeClr val="accent3">
                    <a:lumMod val="75000"/>
                  </a:schemeClr>
                </a:solidFill>
              </a:rPr>
              <a:t> </a:t>
            </a:r>
            <a:r>
              <a:rPr lang="en-GB"/>
              <a:t>and called for “</a:t>
            </a:r>
            <a:r>
              <a:rPr lang="en-GB" i="1"/>
              <a:t>a new multi-partner Initiative… to bridge science and policy on transboundary climate risk</a:t>
            </a:r>
            <a:r>
              <a:rPr lang="en-GB"/>
              <a:t>”.</a:t>
            </a:r>
            <a:endParaRPr lang="en-SE"/>
          </a:p>
          <a:p>
            <a:endParaRPr lang="en-GB"/>
          </a:p>
          <a:p>
            <a:r>
              <a:rPr lang="en-SE">
                <a:solidFill>
                  <a:schemeClr val="tx2"/>
                </a:solidFill>
              </a:rPr>
              <a:t>And so </a:t>
            </a:r>
            <a:r>
              <a:rPr lang="en-SE" b="1">
                <a:solidFill>
                  <a:schemeClr val="tx2"/>
                </a:solidFill>
              </a:rPr>
              <a:t>Adaptation Without Borders was born</a:t>
            </a:r>
            <a:r>
              <a:rPr lang="en-SE">
                <a:solidFill>
                  <a:schemeClr val="tx2"/>
                </a:solidFill>
              </a:rPr>
              <a:t>. We’re </a:t>
            </a:r>
            <a:r>
              <a:rPr lang="en-GB">
                <a:solidFill>
                  <a:schemeClr val="tx2"/>
                </a:solidFill>
              </a:rPr>
              <a:t>a new global partnership working to strengthen systemic resilience to the cross-border impacts of climate change</a:t>
            </a:r>
            <a:r>
              <a:rPr lang="en-GB"/>
              <a:t>.</a:t>
            </a:r>
          </a:p>
          <a:p>
            <a:endParaRPr lang="en-GB"/>
          </a:p>
          <a:p>
            <a:r>
              <a:rPr lang="en-GB"/>
              <a:t>We aim to </a:t>
            </a:r>
            <a:r>
              <a:rPr lang="en-GB" b="1"/>
              <a:t>create visibility </a:t>
            </a:r>
            <a:r>
              <a:rPr lang="en-GB"/>
              <a:t>of transboundary climate risks, </a:t>
            </a:r>
            <a:r>
              <a:rPr lang="en-GB" b="1"/>
              <a:t>gather evidence </a:t>
            </a:r>
            <a:r>
              <a:rPr lang="en-GB"/>
              <a:t>to analyse their extent and magnitude, </a:t>
            </a:r>
            <a:r>
              <a:rPr lang="en-GB" b="1"/>
              <a:t>build connections </a:t>
            </a:r>
            <a:r>
              <a:rPr lang="en-GB"/>
              <a:t>between different stakeholder groups who are affected by them and </a:t>
            </a:r>
            <a:r>
              <a:rPr lang="en-GB" b="1"/>
              <a:t>inspire action </a:t>
            </a:r>
            <a:r>
              <a:rPr lang="en-GB"/>
              <a:t>in policy and practice to better manage them.</a:t>
            </a:r>
          </a:p>
        </p:txBody>
      </p:sp>
    </p:spTree>
    <p:extLst>
      <p:ext uri="{BB962C8B-B14F-4D97-AF65-F5344CB8AC3E}">
        <p14:creationId xmlns:p14="http://schemas.microsoft.com/office/powerpoint/2010/main" val="282969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E8C8A5-65D7-8447-87DB-AFC4BC648316}"/>
              </a:ext>
            </a:extLst>
          </p:cNvPr>
          <p:cNvSpPr/>
          <p:nvPr/>
        </p:nvSpPr>
        <p:spPr>
          <a:xfrm>
            <a:off x="405868" y="542833"/>
            <a:ext cx="11380263" cy="3397853"/>
          </a:xfrm>
          <a:prstGeom prst="rect">
            <a:avLst/>
          </a:prstGeom>
          <a:solidFill>
            <a:schemeClr val="bg1"/>
          </a:solidFill>
        </p:spPr>
        <p:txBody>
          <a:bodyPr wrap="square">
            <a:spAutoFit/>
          </a:bodyPr>
          <a:lstStyle/>
          <a:p>
            <a:pPr marL="404813" indent="-358775">
              <a:lnSpc>
                <a:spcPct val="115000"/>
              </a:lnSpc>
            </a:pPr>
            <a:r>
              <a:rPr lang="en-GB"/>
              <a:t>Three strategic agendas via which we’ll aim to leverage impact:</a:t>
            </a:r>
            <a:endParaRPr lang="en-SE" sz="1650" b="1">
              <a:latin typeface="Calibri" panose="020F0502020204030204" pitchFamily="34" charset="0"/>
              <a:cs typeface="Calibri" panose="020F0502020204030204" pitchFamily="34" charset="0"/>
            </a:endParaRPr>
          </a:p>
          <a:p>
            <a:pPr marL="404813" indent="-358775">
              <a:lnSpc>
                <a:spcPct val="115000"/>
              </a:lnSpc>
            </a:pPr>
            <a:endParaRPr lang="en-SE" sz="1650" b="1">
              <a:latin typeface="Calibri" panose="020F0502020204030204" pitchFamily="34" charset="0"/>
              <a:ea typeface="Times New Roman" panose="02020603050405020304" pitchFamily="18" charset="0"/>
              <a:cs typeface="Calibri" panose="020F0502020204030204" pitchFamily="34" charset="0"/>
            </a:endParaRPr>
          </a:p>
          <a:p>
            <a:pPr lvl="2">
              <a:lnSpc>
                <a:spcPct val="115000"/>
              </a:lnSpc>
            </a:pPr>
            <a:r>
              <a:rPr lang="en-GB" sz="1350" b="1">
                <a:solidFill>
                  <a:srgbClr val="000000"/>
                </a:solidFill>
                <a:latin typeface="Calibri" panose="020F0502020204030204" pitchFamily="34" charset="0"/>
                <a:ea typeface="Times New Roman" panose="02020603050405020304" pitchFamily="18" charset="0"/>
                <a:cs typeface="Calibri" panose="020F0502020204030204" pitchFamily="34" charset="0"/>
              </a:rPr>
              <a:t>1. Pathways of risk</a:t>
            </a:r>
          </a:p>
          <a:p>
            <a:pPr lvl="2"/>
            <a:r>
              <a:rPr lang="en-GB" sz="1350">
                <a:solidFill>
                  <a:srgbClr val="000000"/>
                </a:solidFill>
                <a:latin typeface="Calibri" panose="020F0502020204030204" pitchFamily="34" charset="0"/>
                <a:ea typeface="Times New Roman" panose="02020603050405020304" pitchFamily="18" charset="0"/>
                <a:cs typeface="Calibri" panose="020F0502020204030204" pitchFamily="34" charset="0"/>
              </a:rPr>
              <a:t>AWBI will advance the state of knowledge on transboundary climate risk and strengthen demand for breakthrough insights – conceptually and empirically – on the transboundary climate risks posing the greatest threat to humankind and the pathways through which they propagate </a:t>
            </a:r>
          </a:p>
          <a:p>
            <a:pPr lvl="2">
              <a:lnSpc>
                <a:spcPct val="115000"/>
              </a:lnSpc>
            </a:pPr>
            <a:endParaRPr lang="en-SE" sz="1050">
              <a:latin typeface="Calibri" panose="020F0502020204030204" pitchFamily="34" charset="0"/>
              <a:ea typeface="Times New Roman" panose="02020603050405020304" pitchFamily="18" charset="0"/>
              <a:cs typeface="Calibri" panose="020F0502020204030204" pitchFamily="34" charset="0"/>
            </a:endParaRPr>
          </a:p>
          <a:p>
            <a:pPr lvl="2"/>
            <a:r>
              <a:rPr lang="en-GB" sz="1350" b="1">
                <a:solidFill>
                  <a:srgbClr val="000000"/>
                </a:solidFill>
                <a:latin typeface="Calibri" panose="020F0502020204030204" pitchFamily="34" charset="0"/>
                <a:ea typeface="Times New Roman" panose="02020603050405020304" pitchFamily="18" charset="0"/>
                <a:cs typeface="Calibri" panose="020F0502020204030204" pitchFamily="34" charset="0"/>
              </a:rPr>
              <a:t>2. Policy engagement</a:t>
            </a:r>
          </a:p>
          <a:p>
            <a:pPr lvl="2"/>
            <a:r>
              <a:rPr lang="en-GB" sz="1350">
                <a:solidFill>
                  <a:srgbClr val="000000"/>
                </a:solidFill>
                <a:latin typeface="Calibri" panose="020F0502020204030204" pitchFamily="34" charset="0"/>
                <a:ea typeface="Times New Roman" panose="02020603050405020304" pitchFamily="18" charset="0"/>
                <a:cs typeface="Calibri" panose="020F0502020204030204" pitchFamily="34" charset="0"/>
              </a:rPr>
              <a:t>AWBI will address a critical blind spot in the UNFCCC policy agenda, and a restrictive, territorial framing of adaptation in the wider climate community, and harness the opportunities this reframing reveals to catalyse progress on the Global Goal on Adaptation and strengthen the 2023 Global Stocktake</a:t>
            </a:r>
          </a:p>
          <a:p>
            <a:pPr lvl="2"/>
            <a:endParaRPr lang="en-SE" sz="1050">
              <a:latin typeface="Calibri" panose="020F0502020204030204" pitchFamily="34" charset="0"/>
              <a:ea typeface="Times New Roman" panose="02020603050405020304" pitchFamily="18" charset="0"/>
              <a:cs typeface="Calibri" panose="020F0502020204030204" pitchFamily="34" charset="0"/>
            </a:endParaRPr>
          </a:p>
          <a:p>
            <a:pPr lvl="2">
              <a:lnSpc>
                <a:spcPct val="115000"/>
              </a:lnSpc>
            </a:pPr>
            <a:r>
              <a:rPr lang="en-GB" sz="1350" b="1">
                <a:solidFill>
                  <a:srgbClr val="000000"/>
                </a:solidFill>
                <a:latin typeface="Calibri" panose="020F0502020204030204" pitchFamily="34" charset="0"/>
                <a:ea typeface="Times New Roman" panose="02020603050405020304" pitchFamily="18" charset="0"/>
                <a:cs typeface="Calibri" panose="020F0502020204030204" pitchFamily="34" charset="0"/>
              </a:rPr>
              <a:t>3. Planning and implementation </a:t>
            </a:r>
          </a:p>
          <a:p>
            <a:pPr lvl="2"/>
            <a:r>
              <a:rPr lang="en-GB" sz="1350">
                <a:solidFill>
                  <a:srgbClr val="000000"/>
                </a:solidFill>
                <a:latin typeface="Calibri" panose="020F0502020204030204" pitchFamily="34" charset="0"/>
                <a:ea typeface="Times New Roman" panose="02020603050405020304" pitchFamily="18" charset="0"/>
                <a:cs typeface="Calibri" panose="020F0502020204030204" pitchFamily="34" charset="0"/>
              </a:rPr>
              <a:t>AWBI will build demand among, and the capacity of, national adaptation planners to account for transboundary climate risks – to strengthen the resilience of NAPs, spark cooperation regionally/globally and strengthen accountability for transboundary risk management </a:t>
            </a:r>
            <a:endParaRPr lang="en-SE" sz="1350">
              <a:latin typeface="Calibri" panose="020F0502020204030204" pitchFamily="34" charset="0"/>
              <a:ea typeface="Times New Roman" panose="02020603050405020304" pitchFamily="18" charset="0"/>
              <a:cs typeface="Calibri" panose="020F0502020204030204" pitchFamily="34" charset="0"/>
            </a:endParaRPr>
          </a:p>
          <a:p>
            <a:r>
              <a:rPr lang="en-US" sz="135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SE" sz="1350">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474A4F7D-E772-F243-B0EB-2F7DF73D9E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185" y="1291697"/>
            <a:ext cx="601545" cy="578230"/>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331FE0C2-D8CA-C14C-8346-348C0C6B82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619" y="237665"/>
            <a:ext cx="2643892" cy="1078590"/>
          </a:xfrm>
          <a:prstGeom prst="rect">
            <a:avLst/>
          </a:prstGeom>
        </p:spPr>
      </p:pic>
      <p:pic>
        <p:nvPicPr>
          <p:cNvPr id="7" name="Picture 6">
            <a:extLst>
              <a:ext uri="{FF2B5EF4-FFF2-40B4-BE49-F238E27FC236}">
                <a16:creationId xmlns:a16="http://schemas.microsoft.com/office/drawing/2014/main" id="{0B317F2E-B940-D942-836C-670D03DE87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185" y="2135657"/>
            <a:ext cx="601545" cy="578230"/>
          </a:xfrm>
          <a:prstGeom prst="rect">
            <a:avLst/>
          </a:prstGeom>
        </p:spPr>
      </p:pic>
      <p:pic>
        <p:nvPicPr>
          <p:cNvPr id="8" name="Picture 7">
            <a:extLst>
              <a:ext uri="{FF2B5EF4-FFF2-40B4-BE49-F238E27FC236}">
                <a16:creationId xmlns:a16="http://schemas.microsoft.com/office/drawing/2014/main" id="{FB130EF6-F672-0D41-B149-4A9F69830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412" y="2979617"/>
            <a:ext cx="601545" cy="578230"/>
          </a:xfrm>
          <a:prstGeom prst="rect">
            <a:avLst/>
          </a:prstGeom>
        </p:spPr>
      </p:pic>
      <p:pic>
        <p:nvPicPr>
          <p:cNvPr id="9" name="Picture 2">
            <a:extLst>
              <a:ext uri="{FF2B5EF4-FFF2-40B4-BE49-F238E27FC236}">
                <a16:creationId xmlns:a16="http://schemas.microsoft.com/office/drawing/2014/main" id="{751A3C49-3A23-AC44-848A-864790541B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222" b="28889"/>
          <a:stretch/>
        </p:blipFill>
        <p:spPr bwMode="auto">
          <a:xfrm>
            <a:off x="0" y="4206416"/>
            <a:ext cx="12192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B769734-D8BB-9842-8646-85D7E7FA2334}"/>
              </a:ext>
            </a:extLst>
          </p:cNvPr>
          <p:cNvSpPr/>
          <p:nvPr/>
        </p:nvSpPr>
        <p:spPr>
          <a:xfrm>
            <a:off x="9845410" y="3922011"/>
            <a:ext cx="2205155" cy="276999"/>
          </a:xfrm>
          <a:prstGeom prst="rect">
            <a:avLst/>
          </a:prstGeom>
        </p:spPr>
        <p:txBody>
          <a:bodyPr wrap="none">
            <a:spAutoFit/>
          </a:bodyPr>
          <a:lstStyle/>
          <a:p>
            <a:pPr fontAlgn="base"/>
            <a:r>
              <a:rPr lang="en-GB" sz="1200"/>
              <a:t>Photo credit: Flickr/</a:t>
            </a:r>
            <a:r>
              <a:rPr lang="en-GB" sz="1200" err="1"/>
              <a:t>Vanila</a:t>
            </a:r>
            <a:r>
              <a:rPr lang="en-GB" sz="1200"/>
              <a:t> Balaji</a:t>
            </a:r>
            <a:r>
              <a:rPr lang="en-SE" sz="1200"/>
              <a:t> </a:t>
            </a:r>
            <a:endParaRPr lang="en-GB" sz="1200"/>
          </a:p>
        </p:txBody>
      </p:sp>
    </p:spTree>
    <p:extLst>
      <p:ext uri="{BB962C8B-B14F-4D97-AF65-F5344CB8AC3E}">
        <p14:creationId xmlns:p14="http://schemas.microsoft.com/office/powerpoint/2010/main" val="3496347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21549F-1B5B-944D-88A0-8AE0A6D6956C}"/>
              </a:ext>
            </a:extLst>
          </p:cNvPr>
          <p:cNvPicPr>
            <a:picLocks noChangeAspect="1"/>
          </p:cNvPicPr>
          <p:nvPr/>
        </p:nvPicPr>
        <p:blipFill>
          <a:blip r:embed="rId3"/>
          <a:stretch>
            <a:fillRect/>
          </a:stretch>
        </p:blipFill>
        <p:spPr>
          <a:xfrm>
            <a:off x="6096000" y="0"/>
            <a:ext cx="5244950" cy="6858000"/>
          </a:xfrm>
          <a:prstGeom prst="rect">
            <a:avLst/>
          </a:prstGeom>
        </p:spPr>
      </p:pic>
      <p:pic>
        <p:nvPicPr>
          <p:cNvPr id="9" name="Picture 8">
            <a:extLst>
              <a:ext uri="{FF2B5EF4-FFF2-40B4-BE49-F238E27FC236}">
                <a16:creationId xmlns:a16="http://schemas.microsoft.com/office/drawing/2014/main" id="{92BA9618-ADA3-9B4F-8C89-D1EA8015D473}"/>
              </a:ext>
            </a:extLst>
          </p:cNvPr>
          <p:cNvPicPr>
            <a:picLocks noChangeAspect="1"/>
          </p:cNvPicPr>
          <p:nvPr/>
        </p:nvPicPr>
        <p:blipFill>
          <a:blip r:embed="rId4"/>
          <a:stretch>
            <a:fillRect/>
          </a:stretch>
        </p:blipFill>
        <p:spPr>
          <a:xfrm>
            <a:off x="942532" y="0"/>
            <a:ext cx="5153468" cy="6858000"/>
          </a:xfrm>
          <a:prstGeom prst="rect">
            <a:avLst/>
          </a:prstGeom>
        </p:spPr>
      </p:pic>
    </p:spTree>
    <p:extLst>
      <p:ext uri="{BB962C8B-B14F-4D97-AF65-F5344CB8AC3E}">
        <p14:creationId xmlns:p14="http://schemas.microsoft.com/office/powerpoint/2010/main" val="3076881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8EF6-BC48-438B-9632-4D7F7302DB82}"/>
              </a:ext>
            </a:extLst>
          </p:cNvPr>
          <p:cNvSpPr>
            <a:spLocks noGrp="1"/>
          </p:cNvSpPr>
          <p:nvPr>
            <p:ph type="title"/>
          </p:nvPr>
        </p:nvSpPr>
        <p:spPr>
          <a:xfrm>
            <a:off x="575733" y="508000"/>
            <a:ext cx="11040533" cy="711200"/>
          </a:xfrm>
        </p:spPr>
        <p:txBody>
          <a:bodyPr>
            <a:noAutofit/>
          </a:bodyPr>
          <a:lstStyle/>
          <a:p>
            <a:r>
              <a:rPr kumimoji="0" lang="en-US" sz="3600" b="1" i="0" u="none" strike="noStrike" kern="1200" cap="none" spc="0" normalizeH="0" baseline="0" noProof="0">
                <a:ln>
                  <a:noFill/>
                </a:ln>
                <a:solidFill>
                  <a:srgbClr val="263238"/>
                </a:solidFill>
                <a:effectLst/>
                <a:uLnTx/>
                <a:uFillTx/>
                <a:latin typeface="Calibri" charset="0"/>
                <a:cs typeface="Calibri" charset="0"/>
              </a:rPr>
              <a:t>Managing transboundary climate risk </a:t>
            </a:r>
            <a:br>
              <a:rPr kumimoji="0" lang="en-US" sz="3600" b="1" i="0" u="none" strike="noStrike" kern="1200" cap="none" spc="0" normalizeH="0" baseline="0" noProof="0">
                <a:ln>
                  <a:noFill/>
                </a:ln>
                <a:solidFill>
                  <a:srgbClr val="263238"/>
                </a:solidFill>
                <a:effectLst/>
                <a:uLnTx/>
                <a:uFillTx/>
                <a:latin typeface="Calibri" charset="0"/>
                <a:cs typeface="Calibri" charset="0"/>
              </a:rPr>
            </a:br>
            <a:r>
              <a:rPr kumimoji="0" lang="en-US" sz="3600" b="1" i="0" u="none" strike="noStrike" kern="1200" cap="none" spc="0" normalizeH="0" baseline="0" noProof="0">
                <a:ln>
                  <a:noFill/>
                </a:ln>
                <a:solidFill>
                  <a:srgbClr val="263238"/>
                </a:solidFill>
                <a:effectLst/>
                <a:uLnTx/>
                <a:uFillTx/>
                <a:latin typeface="Calibri" charset="0"/>
                <a:cs typeface="Calibri" charset="0"/>
              </a:rPr>
              <a:t>to meet the global challenge of adaptation</a:t>
            </a:r>
            <a:endParaRPr lang="en-SE" sz="3600"/>
          </a:p>
        </p:txBody>
      </p:sp>
      <p:sp>
        <p:nvSpPr>
          <p:cNvPr id="3" name="Text Placeholder 2">
            <a:extLst>
              <a:ext uri="{FF2B5EF4-FFF2-40B4-BE49-F238E27FC236}">
                <a16:creationId xmlns:a16="http://schemas.microsoft.com/office/drawing/2014/main" id="{10A828EB-4FC6-46D6-A950-1B93D7DD1D5D}"/>
              </a:ext>
            </a:extLst>
          </p:cNvPr>
          <p:cNvSpPr>
            <a:spLocks noGrp="1"/>
          </p:cNvSpPr>
          <p:nvPr>
            <p:ph type="body" sz="quarter" idx="11"/>
          </p:nvPr>
        </p:nvSpPr>
        <p:spPr>
          <a:xfrm>
            <a:off x="575733" y="5638800"/>
            <a:ext cx="8726599" cy="1043754"/>
          </a:xfrm>
        </p:spPr>
        <p:txBody>
          <a:bodyPr/>
          <a:lstStyle/>
          <a:p>
            <a:r>
              <a:rPr lang="en-SE" sz="1800" b="1">
                <a:solidFill>
                  <a:schemeClr val="tx1"/>
                </a:solidFill>
              </a:rPr>
              <a:t>Frida Lager, Katy Harris and Magnus Benzie, UNFCCC Rese</a:t>
            </a:r>
            <a:r>
              <a:rPr lang="en-GB" sz="1800" b="1" err="1">
                <a:solidFill>
                  <a:schemeClr val="tx1"/>
                </a:solidFill>
              </a:rPr>
              <a:t>ar</a:t>
            </a:r>
            <a:r>
              <a:rPr lang="en-SE" sz="1800" b="1" err="1">
                <a:solidFill>
                  <a:schemeClr val="tx1"/>
                </a:solidFill>
              </a:rPr>
              <a:t>ch</a:t>
            </a:r>
            <a:r>
              <a:rPr lang="en-SE" sz="1800" b="1">
                <a:solidFill>
                  <a:schemeClr val="tx1"/>
                </a:solidFill>
              </a:rPr>
              <a:t> Dialogue, November 2020</a:t>
            </a:r>
          </a:p>
          <a:p>
            <a:r>
              <a:rPr lang="en-GB" sz="1800">
                <a:solidFill>
                  <a:schemeClr val="tx1"/>
                </a:solidFill>
              </a:rPr>
              <a:t>@: </a:t>
            </a:r>
            <a:r>
              <a:rPr lang="en-GB" sz="1800">
                <a:solidFill>
                  <a:schemeClr val="tx1"/>
                </a:solidFill>
                <a:hlinkClick r:id="rId3">
                  <a:extLst>
                    <a:ext uri="{A12FA001-AC4F-418D-AE19-62706E023703}">
                      <ahyp:hlinkClr xmlns:ahyp="http://schemas.microsoft.com/office/drawing/2018/hyperlinkcolor" val="tx"/>
                    </a:ext>
                  </a:extLst>
                </a:hlinkClick>
              </a:rPr>
              <a:t>f</a:t>
            </a:r>
            <a:r>
              <a:rPr lang="en-SE" sz="1800">
                <a:solidFill>
                  <a:schemeClr val="tx1"/>
                </a:solidFill>
                <a:hlinkClick r:id="rId3">
                  <a:extLst>
                    <a:ext uri="{A12FA001-AC4F-418D-AE19-62706E023703}">
                      <ahyp:hlinkClr xmlns:ahyp="http://schemas.microsoft.com/office/drawing/2018/hyperlinkcolor" val="tx"/>
                    </a:ext>
                  </a:extLst>
                </a:hlinkClick>
              </a:rPr>
              <a:t>rida.lager@sei.org</a:t>
            </a:r>
            <a:r>
              <a:rPr lang="en-SE" sz="1800">
                <a:solidFill>
                  <a:schemeClr val="tx1"/>
                </a:solidFill>
              </a:rPr>
              <a:t>; </a:t>
            </a:r>
            <a:r>
              <a:rPr lang="en-SE" sz="1800">
                <a:solidFill>
                  <a:schemeClr val="tx1"/>
                </a:solidFill>
                <a:hlinkClick r:id="rId4">
                  <a:extLst>
                    <a:ext uri="{A12FA001-AC4F-418D-AE19-62706E023703}">
                      <ahyp:hlinkClr xmlns:ahyp="http://schemas.microsoft.com/office/drawing/2018/hyperlinkcolor" val="tx"/>
                    </a:ext>
                  </a:extLst>
                </a:hlinkClick>
              </a:rPr>
              <a:t>katy.harris@sei.org</a:t>
            </a:r>
            <a:r>
              <a:rPr lang="en-SE" sz="1800">
                <a:solidFill>
                  <a:schemeClr val="tx1"/>
                </a:solidFill>
              </a:rPr>
              <a:t>; </a:t>
            </a:r>
            <a:r>
              <a:rPr lang="en-SE" sz="1800">
                <a:solidFill>
                  <a:schemeClr val="tx1"/>
                </a:solidFill>
                <a:hlinkClick r:id="rId5">
                  <a:extLst>
                    <a:ext uri="{A12FA001-AC4F-418D-AE19-62706E023703}">
                      <ahyp:hlinkClr xmlns:ahyp="http://schemas.microsoft.com/office/drawing/2018/hyperlinkcolor" val="tx"/>
                    </a:ext>
                  </a:extLst>
                </a:hlinkClick>
              </a:rPr>
              <a:t>magnus.benzie@sei.org</a:t>
            </a:r>
            <a:r>
              <a:rPr lang="en-SE" sz="1800">
                <a:solidFill>
                  <a:schemeClr val="tx1"/>
                </a:solidFill>
              </a:rPr>
              <a:t> </a:t>
            </a:r>
          </a:p>
          <a:p>
            <a:endParaRPr lang="en-SE" b="1">
              <a:solidFill>
                <a:schemeClr val="tx1"/>
              </a:solidFill>
            </a:endParaRPr>
          </a:p>
        </p:txBody>
      </p:sp>
      <p:pic>
        <p:nvPicPr>
          <p:cNvPr id="8" name="Picture 7" descr="Polygon&#10;&#10;Description automatically generated">
            <a:extLst>
              <a:ext uri="{FF2B5EF4-FFF2-40B4-BE49-F238E27FC236}">
                <a16:creationId xmlns:a16="http://schemas.microsoft.com/office/drawing/2014/main" id="{7ED4BFAF-A8D1-E84F-B623-6936A1D35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4591" y="282917"/>
            <a:ext cx="2309587" cy="941285"/>
          </a:xfrm>
          <a:prstGeom prst="rect">
            <a:avLst/>
          </a:prstGeom>
        </p:spPr>
      </p:pic>
      <p:pic>
        <p:nvPicPr>
          <p:cNvPr id="9" name="Picture 8">
            <a:extLst>
              <a:ext uri="{FF2B5EF4-FFF2-40B4-BE49-F238E27FC236}">
                <a16:creationId xmlns:a16="http://schemas.microsoft.com/office/drawing/2014/main" id="{9BBBA8DC-11EB-864B-A8E8-FAC121AC7B0E}"/>
              </a:ext>
            </a:extLst>
          </p:cNvPr>
          <p:cNvPicPr>
            <a:picLocks noChangeAspect="1"/>
          </p:cNvPicPr>
          <p:nvPr/>
        </p:nvPicPr>
        <p:blipFill>
          <a:blip r:embed="rId7"/>
          <a:stretch>
            <a:fillRect/>
          </a:stretch>
        </p:blipFill>
        <p:spPr>
          <a:xfrm>
            <a:off x="9302332" y="5331995"/>
            <a:ext cx="2654104" cy="1406675"/>
          </a:xfrm>
          <a:prstGeom prst="rect">
            <a:avLst/>
          </a:prstGeom>
        </p:spPr>
      </p:pic>
      <p:sp>
        <p:nvSpPr>
          <p:cNvPr id="7" name="Rectangle 6">
            <a:extLst>
              <a:ext uri="{FF2B5EF4-FFF2-40B4-BE49-F238E27FC236}">
                <a16:creationId xmlns:a16="http://schemas.microsoft.com/office/drawing/2014/main" id="{16DF4AA5-CCFB-F146-9A99-998D7E7BB371}"/>
              </a:ext>
            </a:extLst>
          </p:cNvPr>
          <p:cNvSpPr/>
          <p:nvPr/>
        </p:nvSpPr>
        <p:spPr>
          <a:xfrm>
            <a:off x="686091" y="2620548"/>
            <a:ext cx="9671854" cy="1754326"/>
          </a:xfrm>
          <a:prstGeom prst="rect">
            <a:avLst/>
          </a:prstGeom>
        </p:spPr>
        <p:txBody>
          <a:bodyPr wrap="square">
            <a:spAutoFit/>
          </a:bodyPr>
          <a:lstStyle/>
          <a:p>
            <a:pPr fontAlgn="base"/>
            <a:r>
              <a:rPr lang="en-GB" b="1" u="sng">
                <a:solidFill>
                  <a:schemeClr val="bg2">
                    <a:lumMod val="50000"/>
                  </a:schemeClr>
                </a:solidFill>
                <a:latin typeface="Calibre"/>
                <a:hlinkClick r:id="rId8">
                  <a:extLst>
                    <a:ext uri="{A12FA001-AC4F-418D-AE19-62706E023703}">
                      <ahyp:hlinkClr xmlns:ahyp="http://schemas.microsoft.com/office/drawing/2018/hyperlinkcolor" val="tx"/>
                    </a:ext>
                  </a:extLst>
                </a:hlinkClick>
              </a:rPr>
              <a:t>What the pandemic reveals about globalization, supply chain risk, and adapting to climate change</a:t>
            </a:r>
            <a:endParaRPr lang="en-GB" b="1" u="sng">
              <a:solidFill>
                <a:schemeClr val="bg2">
                  <a:lumMod val="50000"/>
                </a:schemeClr>
              </a:solidFill>
              <a:latin typeface="Calibre"/>
            </a:endParaRPr>
          </a:p>
          <a:p>
            <a:pPr fontAlgn="base"/>
            <a:endParaRPr lang="en-GB" b="1" i="0" u="sng">
              <a:solidFill>
                <a:schemeClr val="bg2">
                  <a:lumMod val="50000"/>
                </a:schemeClr>
              </a:solidFill>
              <a:effectLst/>
              <a:latin typeface="Calibre"/>
            </a:endParaRPr>
          </a:p>
          <a:p>
            <a:pPr fontAlgn="base"/>
            <a:r>
              <a:rPr lang="en-GB" b="1" u="sng">
                <a:solidFill>
                  <a:schemeClr val="bg2">
                    <a:lumMod val="50000"/>
                  </a:schemeClr>
                </a:solidFill>
                <a:latin typeface="Calibre"/>
                <a:hlinkClick r:id="rId9">
                  <a:extLst>
                    <a:ext uri="{A12FA001-AC4F-418D-AE19-62706E023703}">
                      <ahyp:hlinkClr xmlns:ahyp="http://schemas.microsoft.com/office/drawing/2018/hyperlinkcolor" val="tx"/>
                    </a:ext>
                  </a:extLst>
                </a:hlinkClick>
              </a:rPr>
              <a:t>Climate-resilient trade and production: the transboundary effects of climate change and their implications for EU member states</a:t>
            </a:r>
            <a:endParaRPr lang="en-GB" b="1" u="sng">
              <a:solidFill>
                <a:schemeClr val="bg2">
                  <a:lumMod val="50000"/>
                </a:schemeClr>
              </a:solidFill>
              <a:latin typeface="Calibre"/>
            </a:endParaRPr>
          </a:p>
          <a:p>
            <a:pPr fontAlgn="base"/>
            <a:endParaRPr lang="en-GB" b="1" i="0" u="sng">
              <a:solidFill>
                <a:schemeClr val="bg2">
                  <a:lumMod val="50000"/>
                </a:schemeClr>
              </a:solidFill>
              <a:effectLst/>
              <a:latin typeface="Calibre"/>
            </a:endParaRPr>
          </a:p>
          <a:p>
            <a:pPr fontAlgn="base"/>
            <a:r>
              <a:rPr lang="en-GB" b="1" u="sng">
                <a:solidFill>
                  <a:schemeClr val="bg2">
                    <a:lumMod val="50000"/>
                  </a:schemeClr>
                </a:solidFill>
                <a:latin typeface="Calibre"/>
                <a:hlinkClick r:id="rId10">
                  <a:extLst>
                    <a:ext uri="{A12FA001-AC4F-418D-AE19-62706E023703}">
                      <ahyp:hlinkClr xmlns:ahyp="http://schemas.microsoft.com/office/drawing/2018/hyperlinkcolor" val="tx"/>
                    </a:ext>
                  </a:extLst>
                </a:hlinkClick>
              </a:rPr>
              <a:t>Meeting the global challenge of adaptation by adapting to transboundary climate risk</a:t>
            </a:r>
            <a:endParaRPr lang="en-GB" b="1" i="0">
              <a:solidFill>
                <a:schemeClr val="bg2">
                  <a:lumMod val="50000"/>
                </a:schemeClr>
              </a:solidFill>
              <a:effectLst/>
              <a:latin typeface="Calibre"/>
            </a:endParaRPr>
          </a:p>
        </p:txBody>
      </p:sp>
      <p:sp>
        <p:nvSpPr>
          <p:cNvPr id="10" name="TextBox 9">
            <a:extLst>
              <a:ext uri="{FF2B5EF4-FFF2-40B4-BE49-F238E27FC236}">
                <a16:creationId xmlns:a16="http://schemas.microsoft.com/office/drawing/2014/main" id="{A4B0E969-38C1-A54C-929F-2455E71BC888}"/>
              </a:ext>
            </a:extLst>
          </p:cNvPr>
          <p:cNvSpPr txBox="1"/>
          <p:nvPr/>
        </p:nvSpPr>
        <p:spPr>
          <a:xfrm>
            <a:off x="575735" y="1855092"/>
            <a:ext cx="5857501" cy="584775"/>
          </a:xfrm>
          <a:prstGeom prst="rect">
            <a:avLst/>
          </a:prstGeom>
          <a:noFill/>
        </p:spPr>
        <p:txBody>
          <a:bodyPr wrap="none" rtlCol="0">
            <a:spAutoFit/>
          </a:bodyPr>
          <a:lstStyle/>
          <a:p>
            <a:pPr algn="ctr"/>
            <a:r>
              <a:rPr lang="en-US" sz="3200" b="1"/>
              <a:t>Recent research and perspectives</a:t>
            </a:r>
            <a:endParaRPr lang="en-SE" sz="3200" b="1"/>
          </a:p>
        </p:txBody>
      </p:sp>
    </p:spTree>
    <p:extLst>
      <p:ext uri="{BB962C8B-B14F-4D97-AF65-F5344CB8AC3E}">
        <p14:creationId xmlns:p14="http://schemas.microsoft.com/office/powerpoint/2010/main" val="32094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FFECF8-A2F8-6945-8EC0-A4F127FCC46C}"/>
              </a:ext>
            </a:extLst>
          </p:cNvPr>
          <p:cNvPicPr>
            <a:picLocks noChangeAspect="1"/>
          </p:cNvPicPr>
          <p:nvPr/>
        </p:nvPicPr>
        <p:blipFill rotWithShape="1">
          <a:blip r:embed="rId3"/>
          <a:srcRect b="83946"/>
          <a:stretch/>
        </p:blipFill>
        <p:spPr>
          <a:xfrm>
            <a:off x="0" y="0"/>
            <a:ext cx="12222244" cy="2184400"/>
          </a:xfrm>
          <a:prstGeom prst="rect">
            <a:avLst/>
          </a:prstGeom>
        </p:spPr>
      </p:pic>
      <p:pic>
        <p:nvPicPr>
          <p:cNvPr id="3" name="Picture 2">
            <a:extLst>
              <a:ext uri="{FF2B5EF4-FFF2-40B4-BE49-F238E27FC236}">
                <a16:creationId xmlns:a16="http://schemas.microsoft.com/office/drawing/2014/main" id="{604E87B5-47B9-7F40-AB1B-6A63D33F7830}"/>
              </a:ext>
            </a:extLst>
          </p:cNvPr>
          <p:cNvPicPr>
            <a:picLocks noChangeAspect="1"/>
          </p:cNvPicPr>
          <p:nvPr/>
        </p:nvPicPr>
        <p:blipFill rotWithShape="1">
          <a:blip r:embed="rId3"/>
          <a:srcRect t="1" b="39702"/>
          <a:stretch/>
        </p:blipFill>
        <p:spPr>
          <a:xfrm>
            <a:off x="0" y="1959576"/>
            <a:ext cx="12222244" cy="4908143"/>
          </a:xfrm>
          <a:prstGeom prst="rect">
            <a:avLst/>
          </a:prstGeom>
        </p:spPr>
      </p:pic>
      <p:sp>
        <p:nvSpPr>
          <p:cNvPr id="5" name="Title 4">
            <a:extLst>
              <a:ext uri="{FF2B5EF4-FFF2-40B4-BE49-F238E27FC236}">
                <a16:creationId xmlns:a16="http://schemas.microsoft.com/office/drawing/2014/main" id="{12414C87-5C8A-984D-AE82-C763A6918AFE}"/>
              </a:ext>
            </a:extLst>
          </p:cNvPr>
          <p:cNvSpPr>
            <a:spLocks noGrp="1"/>
          </p:cNvSpPr>
          <p:nvPr>
            <p:ph type="title"/>
          </p:nvPr>
        </p:nvSpPr>
        <p:spPr>
          <a:xfrm>
            <a:off x="1607227" y="994007"/>
            <a:ext cx="7715416" cy="1336295"/>
          </a:xfrm>
        </p:spPr>
        <p:txBody>
          <a:bodyPr>
            <a:noAutofit/>
          </a:bodyPr>
          <a:lstStyle/>
          <a:p>
            <a:r>
              <a:rPr lang="en-US" sz="2400"/>
              <a:t>What does climate change mean for our societies, economies and environments in a globalized and interdependent world? </a:t>
            </a:r>
          </a:p>
        </p:txBody>
      </p:sp>
      <p:cxnSp>
        <p:nvCxnSpPr>
          <p:cNvPr id="8" name="Straight Connector 7">
            <a:extLst>
              <a:ext uri="{FF2B5EF4-FFF2-40B4-BE49-F238E27FC236}">
                <a16:creationId xmlns:a16="http://schemas.microsoft.com/office/drawing/2014/main" id="{857A3FF7-6C1D-D446-8395-A0535391D7D6}"/>
              </a:ext>
            </a:extLst>
          </p:cNvPr>
          <p:cNvCxnSpPr/>
          <p:nvPr/>
        </p:nvCxnSpPr>
        <p:spPr>
          <a:xfrm>
            <a:off x="1198891" y="994007"/>
            <a:ext cx="0" cy="133629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EB97232-43E7-4641-8AB6-AA140379CC8D}"/>
              </a:ext>
            </a:extLst>
          </p:cNvPr>
          <p:cNvSpPr/>
          <p:nvPr/>
        </p:nvSpPr>
        <p:spPr>
          <a:xfrm>
            <a:off x="9132406" y="6371770"/>
            <a:ext cx="2827184" cy="276999"/>
          </a:xfrm>
          <a:prstGeom prst="rect">
            <a:avLst/>
          </a:prstGeom>
          <a:solidFill>
            <a:srgbClr val="01133A"/>
          </a:solidFill>
        </p:spPr>
        <p:txBody>
          <a:bodyPr wrap="none">
            <a:spAutoFit/>
          </a:bodyPr>
          <a:lstStyle/>
          <a:p>
            <a:pPr lvl="0">
              <a:defRPr/>
            </a:pPr>
            <a:r>
              <a:rPr lang="en-US" sz="1200"/>
              <a:t>Photo credit: 123RF/Konstantin </a:t>
            </a:r>
            <a:r>
              <a:rPr lang="en-US" sz="1200" err="1"/>
              <a:t>Faraktinov</a:t>
            </a:r>
            <a:endParaRPr lang="en-US" sz="1200"/>
          </a:p>
        </p:txBody>
      </p:sp>
    </p:spTree>
    <p:extLst>
      <p:ext uri="{BB962C8B-B14F-4D97-AF65-F5344CB8AC3E}">
        <p14:creationId xmlns:p14="http://schemas.microsoft.com/office/powerpoint/2010/main" val="140595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35C1A4-F815-4387-AC8D-8ABA1273C34F}"/>
              </a:ext>
            </a:extLst>
          </p:cNvPr>
          <p:cNvPicPr>
            <a:picLocks noChangeAspect="1"/>
          </p:cNvPicPr>
          <p:nvPr/>
        </p:nvPicPr>
        <p:blipFill rotWithShape="1">
          <a:blip r:embed="rId3">
            <a:extLst>
              <a:ext uri="{28A0092B-C50C-407E-A947-70E740481C1C}">
                <a14:useLocalDpi xmlns:a14="http://schemas.microsoft.com/office/drawing/2010/main" val="0"/>
              </a:ext>
            </a:extLst>
          </a:blip>
          <a:srcRect t="7786" b="3837"/>
          <a:stretch/>
        </p:blipFill>
        <p:spPr>
          <a:xfrm>
            <a:off x="518832" y="1156448"/>
            <a:ext cx="5953686" cy="5336657"/>
          </a:xfrm>
          <a:prstGeom prst="rect">
            <a:avLst/>
          </a:prstGeom>
        </p:spPr>
      </p:pic>
      <p:sp>
        <p:nvSpPr>
          <p:cNvPr id="7" name="Content Placeholder 3">
            <a:extLst>
              <a:ext uri="{FF2B5EF4-FFF2-40B4-BE49-F238E27FC236}">
                <a16:creationId xmlns:a16="http://schemas.microsoft.com/office/drawing/2014/main" id="{776C0D71-3A36-604A-AEC7-B9B305CA16B6}"/>
              </a:ext>
            </a:extLst>
          </p:cNvPr>
          <p:cNvSpPr txBox="1">
            <a:spLocks/>
          </p:cNvSpPr>
          <p:nvPr/>
        </p:nvSpPr>
        <p:spPr>
          <a:xfrm>
            <a:off x="6472518" y="1891343"/>
            <a:ext cx="5414682" cy="3689499"/>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a:solidFill>
                  <a:srgbClr val="00D19A"/>
                </a:solidFill>
                <a:ea typeface="Helvetica Neue" panose="02000503000000020004" pitchFamily="2" charset="0"/>
                <a:cs typeface="Helvetica Neue" panose="02000503000000020004" pitchFamily="2" charset="0"/>
              </a:rPr>
              <a:t>Trade</a:t>
            </a:r>
            <a:r>
              <a:rPr lang="en-GB" sz="2100" b="1">
                <a:solidFill>
                  <a:srgbClr val="263238"/>
                </a:solidFill>
                <a:ea typeface="Helvetica Neue" panose="02000503000000020004" pitchFamily="2" charset="0"/>
                <a:cs typeface="Helvetica Neue" panose="02000503000000020004" pitchFamily="2" charset="0"/>
              </a:rPr>
              <a:t>: </a:t>
            </a:r>
            <a:r>
              <a:rPr lang="en-GB" sz="2100">
                <a:solidFill>
                  <a:srgbClr val="263238"/>
                </a:solidFill>
                <a:ea typeface="Helvetica Neue" panose="02000503000000020004" pitchFamily="2" charset="0"/>
                <a:cs typeface="Helvetica Neue" panose="02000503000000020004" pitchFamily="2" charset="0"/>
              </a:rPr>
              <a:t>flows of commodities and products via supply chains and markets</a:t>
            </a:r>
          </a:p>
          <a:p>
            <a:pPr marL="0" indent="0">
              <a:buNone/>
            </a:pPr>
            <a:endParaRPr lang="en-GB" sz="2100">
              <a:solidFill>
                <a:srgbClr val="263238"/>
              </a:solidFill>
              <a:ea typeface="Helvetica Neue" panose="02000503000000020004" pitchFamily="2" charset="0"/>
              <a:cs typeface="Helvetica Neue" panose="02000503000000020004" pitchFamily="2" charset="0"/>
            </a:endParaRPr>
          </a:p>
          <a:p>
            <a:pPr marL="0" indent="0">
              <a:buNone/>
            </a:pPr>
            <a:r>
              <a:rPr lang="en-GB" sz="2100" b="1">
                <a:solidFill>
                  <a:srgbClr val="00D19A"/>
                </a:solidFill>
                <a:ea typeface="Helvetica Neue" panose="02000503000000020004" pitchFamily="2" charset="0"/>
                <a:cs typeface="Helvetica Neue" panose="02000503000000020004" pitchFamily="2" charset="0"/>
              </a:rPr>
              <a:t>Biophysical</a:t>
            </a:r>
            <a:r>
              <a:rPr lang="en-GB" sz="2100" b="1">
                <a:solidFill>
                  <a:srgbClr val="263238"/>
                </a:solidFill>
                <a:ea typeface="Helvetica Neue" panose="02000503000000020004" pitchFamily="2" charset="0"/>
                <a:cs typeface="Helvetica Neue" panose="02000503000000020004" pitchFamily="2" charset="0"/>
              </a:rPr>
              <a:t>: </a:t>
            </a:r>
            <a:r>
              <a:rPr lang="en-GB" sz="2100">
                <a:solidFill>
                  <a:srgbClr val="263238"/>
                </a:solidFill>
                <a:ea typeface="Helvetica Neue" panose="02000503000000020004" pitchFamily="2" charset="0"/>
                <a:cs typeface="Helvetica Neue" panose="02000503000000020004" pitchFamily="2" charset="0"/>
              </a:rPr>
              <a:t>rivers, oceans, cross-border movement of species</a:t>
            </a:r>
          </a:p>
          <a:p>
            <a:pPr marL="0" indent="0">
              <a:buNone/>
            </a:pPr>
            <a:endParaRPr lang="en-GB" sz="2100">
              <a:solidFill>
                <a:srgbClr val="263238"/>
              </a:solidFill>
              <a:ea typeface="Helvetica Neue" panose="02000503000000020004" pitchFamily="2" charset="0"/>
              <a:cs typeface="Helvetica Neue" panose="02000503000000020004" pitchFamily="2" charset="0"/>
            </a:endParaRPr>
          </a:p>
          <a:p>
            <a:pPr marL="0" indent="0">
              <a:buNone/>
            </a:pPr>
            <a:r>
              <a:rPr lang="en-GB" sz="2100" b="1">
                <a:solidFill>
                  <a:srgbClr val="00D19A"/>
                </a:solidFill>
                <a:ea typeface="Helvetica Neue" panose="02000503000000020004" pitchFamily="2" charset="0"/>
                <a:cs typeface="Helvetica Neue" panose="02000503000000020004" pitchFamily="2" charset="0"/>
              </a:rPr>
              <a:t>Finance</a:t>
            </a:r>
            <a:r>
              <a:rPr lang="en-GB" sz="2100" b="1">
                <a:solidFill>
                  <a:srgbClr val="263238"/>
                </a:solidFill>
                <a:ea typeface="Helvetica Neue" panose="02000503000000020004" pitchFamily="2" charset="0"/>
                <a:cs typeface="Helvetica Neue" panose="02000503000000020004" pitchFamily="2" charset="0"/>
              </a:rPr>
              <a:t>: </a:t>
            </a:r>
            <a:r>
              <a:rPr lang="en-GB" sz="2100">
                <a:solidFill>
                  <a:srgbClr val="263238"/>
                </a:solidFill>
                <a:ea typeface="Helvetica Neue" panose="02000503000000020004" pitchFamily="2" charset="0"/>
                <a:cs typeface="Helvetica Neue" panose="02000503000000020004" pitchFamily="2" charset="0"/>
              </a:rPr>
              <a:t>public and private investment, insurance, remittances</a:t>
            </a:r>
          </a:p>
          <a:p>
            <a:pPr marL="0" indent="0">
              <a:buNone/>
            </a:pPr>
            <a:endParaRPr lang="en-GB" sz="2100">
              <a:solidFill>
                <a:srgbClr val="263238"/>
              </a:solidFill>
              <a:ea typeface="Helvetica Neue" panose="02000503000000020004" pitchFamily="2" charset="0"/>
              <a:cs typeface="Helvetica Neue" panose="02000503000000020004" pitchFamily="2" charset="0"/>
            </a:endParaRPr>
          </a:p>
          <a:p>
            <a:pPr marL="0" indent="0">
              <a:buNone/>
            </a:pPr>
            <a:r>
              <a:rPr lang="en-GB" sz="2100" b="1">
                <a:solidFill>
                  <a:srgbClr val="00D19A"/>
                </a:solidFill>
                <a:ea typeface="Helvetica Neue" panose="02000503000000020004" pitchFamily="2" charset="0"/>
                <a:cs typeface="Helvetica Neue" panose="02000503000000020004" pitchFamily="2" charset="0"/>
              </a:rPr>
              <a:t>People</a:t>
            </a:r>
            <a:r>
              <a:rPr lang="en-GB" sz="2100" b="1">
                <a:solidFill>
                  <a:srgbClr val="263238"/>
                </a:solidFill>
                <a:ea typeface="Helvetica Neue" panose="02000503000000020004" pitchFamily="2" charset="0"/>
                <a:cs typeface="Helvetica Neue" panose="02000503000000020004" pitchFamily="2" charset="0"/>
              </a:rPr>
              <a:t>:	</a:t>
            </a:r>
            <a:r>
              <a:rPr lang="en-GB" sz="2100">
                <a:solidFill>
                  <a:srgbClr val="263238"/>
                </a:solidFill>
                <a:ea typeface="Helvetica Neue" panose="02000503000000020004" pitchFamily="2" charset="0"/>
                <a:cs typeface="Helvetica Neue" panose="02000503000000020004" pitchFamily="2" charset="0"/>
              </a:rPr>
              <a:t>human migration, tourism, health risks</a:t>
            </a:r>
          </a:p>
          <a:p>
            <a:endParaRPr lang="en-GB" sz="2100" b="1">
              <a:solidFill>
                <a:srgbClr val="263238"/>
              </a:solidFill>
              <a:ea typeface="Helvetica Neue" panose="02000503000000020004" pitchFamily="2" charset="0"/>
              <a:cs typeface="Helvetica Neue" panose="02000503000000020004" pitchFamily="2" charset="0"/>
            </a:endParaRPr>
          </a:p>
        </p:txBody>
      </p:sp>
      <p:sp>
        <p:nvSpPr>
          <p:cNvPr id="2" name="Rectangle 1">
            <a:extLst>
              <a:ext uri="{FF2B5EF4-FFF2-40B4-BE49-F238E27FC236}">
                <a16:creationId xmlns:a16="http://schemas.microsoft.com/office/drawing/2014/main" id="{4A18CA39-A366-A747-9AC6-D36D7E3481A0}"/>
              </a:ext>
            </a:extLst>
          </p:cNvPr>
          <p:cNvSpPr/>
          <p:nvPr/>
        </p:nvSpPr>
        <p:spPr>
          <a:xfrm>
            <a:off x="608590" y="501084"/>
            <a:ext cx="11064578" cy="523220"/>
          </a:xfrm>
          <a:prstGeom prst="rect">
            <a:avLst/>
          </a:prstGeom>
        </p:spPr>
        <p:txBody>
          <a:bodyPr wrap="square">
            <a:spAutoFit/>
          </a:bodyPr>
          <a:lstStyle/>
          <a:p>
            <a:r>
              <a:rPr lang="en-SE" sz="2800" b="1"/>
              <a:t>The pathways through which transboundary climate risks can flow…</a:t>
            </a:r>
            <a:endParaRPr lang="en-GB" sz="2800" b="1"/>
          </a:p>
        </p:txBody>
      </p:sp>
    </p:spTree>
    <p:extLst>
      <p:ext uri="{BB962C8B-B14F-4D97-AF65-F5344CB8AC3E}">
        <p14:creationId xmlns:p14="http://schemas.microsoft.com/office/powerpoint/2010/main" val="3015298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rect_impacts.png">
            <a:extLst>
              <a:ext uri="{FF2B5EF4-FFF2-40B4-BE49-F238E27FC236}">
                <a16:creationId xmlns:a16="http://schemas.microsoft.com/office/drawing/2014/main" id="{05B62034-6607-E34E-9C77-8862C3770B4F}"/>
              </a:ext>
            </a:extLst>
          </p:cNvPr>
          <p:cNvPicPr>
            <a:picLocks noChangeAspect="1"/>
          </p:cNvPicPr>
          <p:nvPr/>
        </p:nvPicPr>
        <p:blipFill rotWithShape="1">
          <a:blip r:embed="rId3">
            <a:extLst>
              <a:ext uri="{28A0092B-C50C-407E-A947-70E740481C1C}">
                <a14:useLocalDpi xmlns:a14="http://schemas.microsoft.com/office/drawing/2010/main" val="0"/>
              </a:ext>
            </a:extLst>
          </a:blip>
          <a:srcRect t="1284"/>
          <a:stretch/>
        </p:blipFill>
        <p:spPr>
          <a:xfrm>
            <a:off x="6644641" y="1574800"/>
            <a:ext cx="3962400" cy="5057192"/>
          </a:xfrm>
          <a:prstGeom prst="rect">
            <a:avLst/>
          </a:prstGeom>
        </p:spPr>
      </p:pic>
      <p:sp>
        <p:nvSpPr>
          <p:cNvPr id="6" name="TextBox 5">
            <a:extLst>
              <a:ext uri="{FF2B5EF4-FFF2-40B4-BE49-F238E27FC236}">
                <a16:creationId xmlns:a16="http://schemas.microsoft.com/office/drawing/2014/main" id="{D0F532C9-C200-42F6-A3AD-06E726E174AE}"/>
              </a:ext>
            </a:extLst>
          </p:cNvPr>
          <p:cNvSpPr txBox="1"/>
          <p:nvPr/>
        </p:nvSpPr>
        <p:spPr>
          <a:xfrm>
            <a:off x="566939" y="2223839"/>
            <a:ext cx="5783061" cy="3785652"/>
          </a:xfrm>
          <a:prstGeom prst="rect">
            <a:avLst/>
          </a:prstGeom>
          <a:noFill/>
        </p:spPr>
        <p:txBody>
          <a:bodyPr wrap="square">
            <a:spAutoFit/>
          </a:bodyPr>
          <a:lstStyle/>
          <a:p>
            <a:pPr rtl="0"/>
            <a:r>
              <a:rPr lang="en-US" sz="1600">
                <a:latin typeface="calibri" panose="020F0502020204030204" pitchFamily="34" charset="0"/>
              </a:rPr>
              <a:t>The figure on the right shows an example of </a:t>
            </a:r>
            <a:r>
              <a:rPr lang="en-US" sz="1600">
                <a:effectLst/>
                <a:latin typeface="calibri" panose="020F0502020204030204" pitchFamily="34" charset="0"/>
              </a:rPr>
              <a:t>what those four pathways might look like to a decision-maker in a particular country. </a:t>
            </a:r>
            <a:endParaRPr lang="en-US" sz="1600">
              <a:effectLst/>
              <a:latin typeface="Segoe UI" panose="020B0502040204020203" pitchFamily="34" charset="0"/>
            </a:endParaRPr>
          </a:p>
          <a:p>
            <a:pPr algn="l" rtl="0"/>
            <a:r>
              <a:rPr lang="en-US" sz="1600">
                <a:effectLst/>
                <a:latin typeface="Segoe UI" panose="020B0502040204020203" pitchFamily="34" charset="0"/>
              </a:rPr>
              <a:t> </a:t>
            </a:r>
          </a:p>
          <a:p>
            <a:pPr algn="l" rtl="0"/>
            <a:r>
              <a:rPr lang="en-US" sz="1600">
                <a:effectLst/>
                <a:latin typeface="calibri" panose="020F0502020204030204" pitchFamily="34" charset="0"/>
              </a:rPr>
              <a:t>Decision-makers will need to account for direct climate impacts within their borders – at the top of the diagram – as well as transboundary climate impacts – at the bottom of the diagram – in the countries they are connected to. T</a:t>
            </a:r>
            <a:r>
              <a:rPr lang="en-US" sz="1600">
                <a:latin typeface="calibri" panose="020F0502020204030204" pitchFamily="34" charset="0"/>
              </a:rPr>
              <a:t>he example shows impacts transmitted </a:t>
            </a:r>
            <a:r>
              <a:rPr lang="en-US" sz="1600">
                <a:effectLst/>
                <a:latin typeface="calibri" panose="020F0502020204030204" pitchFamily="34" charset="0"/>
              </a:rPr>
              <a:t>through a shared river basin, their import of critical food commodities, their economy’s reliance on remittance flows and/or their hosting of refugees and migrants. </a:t>
            </a:r>
          </a:p>
          <a:p>
            <a:pPr algn="l" rtl="0"/>
            <a:endParaRPr lang="en-US" sz="1600">
              <a:latin typeface="calibri" panose="020F0502020204030204" pitchFamily="34" charset="0"/>
            </a:endParaRPr>
          </a:p>
          <a:p>
            <a:pPr algn="l" rtl="0"/>
            <a:r>
              <a:rPr lang="en-US" sz="1600">
                <a:effectLst/>
                <a:latin typeface="calibri" panose="020F0502020204030204" pitchFamily="34" charset="0"/>
              </a:rPr>
              <a:t>For a more in-depth discussion on the governance of transboundary climate risks see </a:t>
            </a:r>
            <a:r>
              <a:rPr lang="en-US" sz="1600">
                <a:effectLst/>
                <a:latin typeface="calibri" panose="020F0502020204030204" pitchFamily="34" charset="0"/>
                <a:hlinkClick r:id="rId4"/>
              </a:rPr>
              <a:t>Benzie and Persson 2019</a:t>
            </a:r>
            <a:r>
              <a:rPr lang="en-US" sz="1600">
                <a:latin typeface="calibri" panose="020F0502020204030204" pitchFamily="34" charset="0"/>
              </a:rPr>
              <a:t>.</a:t>
            </a:r>
            <a:endParaRPr lang="en-US" sz="1600">
              <a:effectLst/>
              <a:latin typeface="Segoe UI" panose="020B0502040204020203" pitchFamily="34" charset="0"/>
            </a:endParaRPr>
          </a:p>
          <a:p>
            <a:pPr rtl="0"/>
            <a:br>
              <a:rPr lang="en-US" sz="1600"/>
            </a:br>
            <a:endParaRPr lang="en-US" sz="1600"/>
          </a:p>
        </p:txBody>
      </p:sp>
      <p:sp>
        <p:nvSpPr>
          <p:cNvPr id="8" name="Rectangle 7">
            <a:extLst>
              <a:ext uri="{FF2B5EF4-FFF2-40B4-BE49-F238E27FC236}">
                <a16:creationId xmlns:a16="http://schemas.microsoft.com/office/drawing/2014/main" id="{93C8932C-5137-4E03-B54C-CB4ADC20476F}"/>
              </a:ext>
            </a:extLst>
          </p:cNvPr>
          <p:cNvSpPr/>
          <p:nvPr/>
        </p:nvSpPr>
        <p:spPr>
          <a:xfrm>
            <a:off x="608590" y="501084"/>
            <a:ext cx="11064578" cy="523220"/>
          </a:xfrm>
          <a:prstGeom prst="rect">
            <a:avLst/>
          </a:prstGeom>
        </p:spPr>
        <p:txBody>
          <a:bodyPr wrap="square">
            <a:spAutoFit/>
          </a:bodyPr>
          <a:lstStyle/>
          <a:p>
            <a:r>
              <a:rPr lang="en-SE" sz="2800" b="1"/>
              <a:t>The pathways through which transboundary climate risks can flow…</a:t>
            </a:r>
            <a:endParaRPr lang="en-GB" sz="2800" b="1"/>
          </a:p>
        </p:txBody>
      </p:sp>
    </p:spTree>
    <p:extLst>
      <p:ext uri="{BB962C8B-B14F-4D97-AF65-F5344CB8AC3E}">
        <p14:creationId xmlns:p14="http://schemas.microsoft.com/office/powerpoint/2010/main" val="99332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EA93A-1F09-CE41-A4C6-2F3B1854FAC5}"/>
              </a:ext>
            </a:extLst>
          </p:cNvPr>
          <p:cNvSpPr/>
          <p:nvPr/>
        </p:nvSpPr>
        <p:spPr>
          <a:xfrm>
            <a:off x="469954" y="1759398"/>
            <a:ext cx="7428570" cy="830997"/>
          </a:xfrm>
          <a:prstGeom prst="rect">
            <a:avLst/>
          </a:prstGeom>
        </p:spPr>
        <p:txBody>
          <a:bodyPr wrap="square">
            <a:spAutoFit/>
          </a:bodyPr>
          <a:lstStyle/>
          <a:p>
            <a:pPr fontAlgn="base"/>
            <a:r>
              <a:rPr lang="en-GB" sz="1600"/>
              <a:t>A framework for examining national-level exposure to climate change impacts from an international perspective. It combines nine different indicators of exposure at the country level, comparing 192 countries. </a:t>
            </a:r>
          </a:p>
        </p:txBody>
      </p:sp>
      <p:sp>
        <p:nvSpPr>
          <p:cNvPr id="4" name="Rectangle 3">
            <a:extLst>
              <a:ext uri="{FF2B5EF4-FFF2-40B4-BE49-F238E27FC236}">
                <a16:creationId xmlns:a16="http://schemas.microsoft.com/office/drawing/2014/main" id="{09287D5C-984E-6C49-AD07-EAF3FDCF759F}"/>
              </a:ext>
            </a:extLst>
          </p:cNvPr>
          <p:cNvSpPr/>
          <p:nvPr/>
        </p:nvSpPr>
        <p:spPr>
          <a:xfrm>
            <a:off x="557848" y="679812"/>
            <a:ext cx="6096000" cy="492443"/>
          </a:xfrm>
          <a:prstGeom prst="rect">
            <a:avLst/>
          </a:prstGeom>
        </p:spPr>
        <p:txBody>
          <a:bodyPr>
            <a:spAutoFit/>
          </a:bodyPr>
          <a:lstStyle/>
          <a:p>
            <a:pPr fontAlgn="base"/>
            <a:r>
              <a:rPr lang="en-GB" sz="2600" b="1"/>
              <a:t>Transnational Climate Impacts Index</a:t>
            </a:r>
          </a:p>
        </p:txBody>
      </p:sp>
      <p:pic>
        <p:nvPicPr>
          <p:cNvPr id="6" name="Picture 5">
            <a:extLst>
              <a:ext uri="{FF2B5EF4-FFF2-40B4-BE49-F238E27FC236}">
                <a16:creationId xmlns:a16="http://schemas.microsoft.com/office/drawing/2014/main" id="{A4042F44-8120-D049-8227-36B970C3EDAA}"/>
              </a:ext>
            </a:extLst>
          </p:cNvPr>
          <p:cNvPicPr>
            <a:picLocks noChangeAspect="1"/>
          </p:cNvPicPr>
          <p:nvPr/>
        </p:nvPicPr>
        <p:blipFill>
          <a:blip r:embed="rId3"/>
          <a:stretch>
            <a:fillRect/>
          </a:stretch>
        </p:blipFill>
        <p:spPr>
          <a:xfrm>
            <a:off x="8055815" y="429308"/>
            <a:ext cx="3637135" cy="4450503"/>
          </a:xfrm>
          <a:prstGeom prst="rect">
            <a:avLst/>
          </a:prstGeom>
        </p:spPr>
      </p:pic>
      <p:sp>
        <p:nvSpPr>
          <p:cNvPr id="3" name="Rectangle 2">
            <a:extLst>
              <a:ext uri="{FF2B5EF4-FFF2-40B4-BE49-F238E27FC236}">
                <a16:creationId xmlns:a16="http://schemas.microsoft.com/office/drawing/2014/main" id="{7454DDCA-8D26-DE42-8C12-D6B8A9CFDD39}"/>
              </a:ext>
            </a:extLst>
          </p:cNvPr>
          <p:cNvSpPr/>
          <p:nvPr/>
        </p:nvSpPr>
        <p:spPr>
          <a:xfrm>
            <a:off x="5523359" y="2817708"/>
            <a:ext cx="2517419" cy="2062103"/>
          </a:xfrm>
          <a:prstGeom prst="rect">
            <a:avLst/>
          </a:prstGeom>
        </p:spPr>
        <p:txBody>
          <a:bodyPr wrap="square">
            <a:spAutoFit/>
          </a:bodyPr>
          <a:lstStyle/>
          <a:p>
            <a:pPr lvl="0">
              <a:defRPr/>
            </a:pPr>
            <a:r>
              <a:rPr lang="en-GB" sz="1600"/>
              <a:t>Comparing direct climate vulnerability (using ND-GAIN Country Index scores) shows a very different distribution of risk when compared to exposure to transboundary climate risks (using TCI Index scores).</a:t>
            </a:r>
          </a:p>
        </p:txBody>
      </p:sp>
      <p:pic>
        <p:nvPicPr>
          <p:cNvPr id="7" name="Picture 2">
            <a:extLst>
              <a:ext uri="{FF2B5EF4-FFF2-40B4-BE49-F238E27FC236}">
                <a16:creationId xmlns:a16="http://schemas.microsoft.com/office/drawing/2014/main" id="{69A057E1-3C1A-714C-81BB-96221CA58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88" y="2785275"/>
            <a:ext cx="5160771" cy="36519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39A41A9-0848-604D-8876-1BF1270E9FA4}"/>
              </a:ext>
            </a:extLst>
          </p:cNvPr>
          <p:cNvSpPr/>
          <p:nvPr/>
        </p:nvSpPr>
        <p:spPr>
          <a:xfrm>
            <a:off x="5523359" y="5107124"/>
            <a:ext cx="6540749" cy="1292662"/>
          </a:xfrm>
          <a:prstGeom prst="rect">
            <a:avLst/>
          </a:prstGeom>
        </p:spPr>
        <p:txBody>
          <a:bodyPr wrap="square">
            <a:spAutoFit/>
          </a:bodyPr>
          <a:lstStyle/>
          <a:p>
            <a:r>
              <a:rPr lang="en-GB" sz="1100"/>
              <a:t>Benzie, M., J. Hedlund and H. Carlsen (2016). Introducing the Transnational Climate Impacts Index: Indicators of country-level exposure – methodology report. Working Paper 2016-07. Stockholm Environment Institute: Stockholm.</a:t>
            </a:r>
          </a:p>
          <a:p>
            <a:endParaRPr lang="en-GB" sz="1100"/>
          </a:p>
          <a:p>
            <a:r>
              <a:rPr lang="en-GB" sz="1100"/>
              <a:t>Hedlund, J., Fick, S., Carlsen, H. and Benzie, M. (2018). Quantifying transnational climate impact exposure: New perspectives on the global distribution of climate risk. Global Environmental Change, 52. 75–85. DOI: 10.1016/j.gloenvcha.2018.04.006</a:t>
            </a:r>
          </a:p>
        </p:txBody>
      </p:sp>
    </p:spTree>
    <p:extLst>
      <p:ext uri="{BB962C8B-B14F-4D97-AF65-F5344CB8AC3E}">
        <p14:creationId xmlns:p14="http://schemas.microsoft.com/office/powerpoint/2010/main" val="383040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0935DB-FC5E-4076-8556-A12D067FF9A3}"/>
              </a:ext>
            </a:extLst>
          </p:cNvPr>
          <p:cNvSpPr txBox="1">
            <a:spLocks/>
          </p:cNvSpPr>
          <p:nvPr/>
        </p:nvSpPr>
        <p:spPr>
          <a:xfrm>
            <a:off x="538132" y="495299"/>
            <a:ext cx="11159881" cy="711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Calibri" charset="0"/>
                <a:ea typeface="Calibri" charset="0"/>
                <a:cs typeface="Calibri" charset="0"/>
              </a:defRPr>
            </a:lvl1pPr>
          </a:lstStyle>
          <a:p>
            <a:r>
              <a:rPr lang="en-SE" sz="3200"/>
              <a:t>A conceptual framework for cross</a:t>
            </a:r>
            <a:r>
              <a:rPr lang="en-US" sz="3200"/>
              <a:t>-</a:t>
            </a:r>
            <a:r>
              <a:rPr lang="en-SE" sz="3200"/>
              <a:t>border climate change impacts</a:t>
            </a:r>
          </a:p>
        </p:txBody>
      </p:sp>
      <p:sp>
        <p:nvSpPr>
          <p:cNvPr id="5" name="TextBox 4">
            <a:extLst>
              <a:ext uri="{FF2B5EF4-FFF2-40B4-BE49-F238E27FC236}">
                <a16:creationId xmlns:a16="http://schemas.microsoft.com/office/drawing/2014/main" id="{F5120330-13F9-4805-B63C-237A902EE281}"/>
              </a:ext>
            </a:extLst>
          </p:cNvPr>
          <p:cNvSpPr txBox="1"/>
          <p:nvPr/>
        </p:nvSpPr>
        <p:spPr>
          <a:xfrm>
            <a:off x="516059" y="1782794"/>
            <a:ext cx="11159881" cy="2554545"/>
          </a:xfrm>
          <a:prstGeom prst="rect">
            <a:avLst/>
          </a:prstGeom>
          <a:noFill/>
        </p:spPr>
        <p:txBody>
          <a:bodyPr wrap="square">
            <a:spAutoFit/>
          </a:bodyPr>
          <a:lstStyle/>
          <a:p>
            <a:r>
              <a:rPr lang="en-US" sz="1600"/>
              <a:t>Carter et al. (forthcoming) present a </a:t>
            </a:r>
            <a:r>
              <a:rPr lang="en-US" sz="1600" i="1"/>
              <a:t>new</a:t>
            </a:r>
            <a:r>
              <a:rPr lang="en-US" sz="1600"/>
              <a:t> conceptual framework for cross-border climate change impacts. </a:t>
            </a:r>
          </a:p>
          <a:p>
            <a:endParaRPr lang="en-US" sz="1600"/>
          </a:p>
          <a:p>
            <a:r>
              <a:rPr lang="en-US" sz="1600"/>
              <a:t>The framework defines </a:t>
            </a:r>
            <a:r>
              <a:rPr lang="en-SE" sz="1600"/>
              <a:t>cross-border climate impacts - </a:t>
            </a:r>
            <a:r>
              <a:rPr lang="en-US" sz="1600" i="1"/>
              <a:t>the initial impact of climate occurs remotely from its final consequence and potential responses, and both impacts and potentially also responses to those impacts are transmitted across one or more borders </a:t>
            </a:r>
            <a:r>
              <a:rPr lang="en-US" sz="1600"/>
              <a:t>- </a:t>
            </a:r>
            <a:r>
              <a:rPr lang="en-SE" sz="1600"/>
              <a:t>and </a:t>
            </a:r>
            <a:r>
              <a:rPr lang="en-US" sz="1600"/>
              <a:t>identifies </a:t>
            </a:r>
            <a:r>
              <a:rPr lang="en-SE" sz="1600"/>
              <a:t>challenges they may pose</a:t>
            </a:r>
            <a:r>
              <a:rPr lang="en-US" sz="1600"/>
              <a:t> </a:t>
            </a:r>
            <a:r>
              <a:rPr lang="en-SE" sz="1600"/>
              <a:t>to help understand them and their dynamics</a:t>
            </a:r>
            <a:r>
              <a:rPr lang="en-US" sz="1600"/>
              <a:t>. The framework can organize and offer useful insights into past and projected cases.</a:t>
            </a:r>
          </a:p>
          <a:p>
            <a:endParaRPr lang="en-US" sz="1600"/>
          </a:p>
          <a:p>
            <a:r>
              <a:rPr lang="en-US" sz="1600"/>
              <a:t>In this ‘teaser’ the framework components are introduced:</a:t>
            </a:r>
          </a:p>
          <a:p>
            <a:pPr marL="342900" indent="-342900">
              <a:buFont typeface="+mj-lt"/>
              <a:buAutoNum type="alphaLcParenR"/>
            </a:pPr>
            <a:r>
              <a:rPr lang="en-US" sz="1600"/>
              <a:t>Two types of </a:t>
            </a:r>
            <a:r>
              <a:rPr lang="en-US" sz="1600" b="1"/>
              <a:t>climate trigger</a:t>
            </a:r>
          </a:p>
          <a:p>
            <a:pPr marL="342900" indent="-342900">
              <a:buFont typeface="+mj-lt"/>
              <a:buAutoNum type="alphaLcParenR"/>
            </a:pPr>
            <a:r>
              <a:rPr lang="en-US" sz="1600"/>
              <a:t>Seven distinct </a:t>
            </a:r>
            <a:r>
              <a:rPr lang="en-US" sz="1600" b="1"/>
              <a:t>categories of cross-border impacts</a:t>
            </a:r>
          </a:p>
        </p:txBody>
      </p:sp>
      <p:pic>
        <p:nvPicPr>
          <p:cNvPr id="6" name="Picture 6">
            <a:extLst>
              <a:ext uri="{FF2B5EF4-FFF2-40B4-BE49-F238E27FC236}">
                <a16:creationId xmlns:a16="http://schemas.microsoft.com/office/drawing/2014/main" id="{6236BE5A-8CDA-463F-97BC-423748D2D9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547"/>
          <a:stretch/>
        </p:blipFill>
        <p:spPr bwMode="auto">
          <a:xfrm>
            <a:off x="844438" y="4656835"/>
            <a:ext cx="7977137" cy="17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91C66B2-C4D5-4586-88E0-59BCCB87DC7C}"/>
              </a:ext>
            </a:extLst>
          </p:cNvPr>
          <p:cNvCxnSpPr>
            <a:cxnSpLocks/>
          </p:cNvCxnSpPr>
          <p:nvPr/>
        </p:nvCxnSpPr>
        <p:spPr>
          <a:xfrm>
            <a:off x="0" y="6387560"/>
            <a:ext cx="5842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AutoShape 4" descr="CASCADES">
            <a:extLst>
              <a:ext uri="{FF2B5EF4-FFF2-40B4-BE49-F238E27FC236}">
                <a16:creationId xmlns:a16="http://schemas.microsoft.com/office/drawing/2014/main" id="{6DC9A21A-25B4-496A-9899-6597AEEA3B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Graphic 12">
            <a:extLst>
              <a:ext uri="{FF2B5EF4-FFF2-40B4-BE49-F238E27FC236}">
                <a16:creationId xmlns:a16="http://schemas.microsoft.com/office/drawing/2014/main" id="{BFB05201-E9C0-8241-A0C0-E2AFC3816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6315" y="5763207"/>
            <a:ext cx="1995311" cy="711200"/>
          </a:xfrm>
          <a:prstGeom prst="rect">
            <a:avLst/>
          </a:prstGeom>
        </p:spPr>
      </p:pic>
      <p:sp>
        <p:nvSpPr>
          <p:cNvPr id="2" name="TextBox 1">
            <a:extLst>
              <a:ext uri="{FF2B5EF4-FFF2-40B4-BE49-F238E27FC236}">
                <a16:creationId xmlns:a16="http://schemas.microsoft.com/office/drawing/2014/main" id="{D396183F-E509-4AB8-890D-D2C0E001ABB8}"/>
              </a:ext>
            </a:extLst>
          </p:cNvPr>
          <p:cNvSpPr txBox="1"/>
          <p:nvPr/>
        </p:nvSpPr>
        <p:spPr>
          <a:xfrm>
            <a:off x="79764" y="6469837"/>
            <a:ext cx="12227313" cy="430887"/>
          </a:xfrm>
          <a:prstGeom prst="rect">
            <a:avLst/>
          </a:prstGeom>
          <a:noFill/>
        </p:spPr>
        <p:txBody>
          <a:bodyPr wrap="square" rtlCol="0">
            <a:spAutoFit/>
          </a:bodyPr>
          <a:lstStyle/>
          <a:p>
            <a:r>
              <a:rPr lang="en-GB" sz="1100" i="1" dirty="0"/>
              <a:t>Source: </a:t>
            </a:r>
            <a:r>
              <a:rPr lang="en-US" sz="1100" i="1" dirty="0">
                <a:effectLst/>
                <a:latin typeface="Calibri" panose="020F0502020204030204" pitchFamily="34" charset="0"/>
                <a:ea typeface="Calibri" panose="020F0502020204030204" pitchFamily="34" charset="0"/>
              </a:rPr>
              <a:t>Carter, T.R., M.</a:t>
            </a:r>
            <a:r>
              <a:rPr lang="en-SE" sz="1100" i="1" dirty="0">
                <a:effectLst/>
                <a:latin typeface="Calibri" panose="020F0502020204030204" pitchFamily="34" charset="0"/>
                <a:ea typeface="Calibri" panose="020F0502020204030204" pitchFamily="34" charset="0"/>
              </a:rPr>
              <a:t> Benzie, </a:t>
            </a:r>
            <a:r>
              <a:rPr lang="en-US" sz="1100" i="1" dirty="0">
                <a:effectLst/>
                <a:latin typeface="Calibri" panose="020F0502020204030204" pitchFamily="34" charset="0"/>
                <a:ea typeface="Calibri" panose="020F0502020204030204" pitchFamily="34" charset="0"/>
              </a:rPr>
              <a:t>E. </a:t>
            </a:r>
            <a:r>
              <a:rPr lang="en-SE" sz="1100" i="1" dirty="0">
                <a:effectLst/>
                <a:latin typeface="Calibri" panose="020F0502020204030204" pitchFamily="34" charset="0"/>
                <a:ea typeface="Calibri" panose="020F0502020204030204" pitchFamily="34" charset="0"/>
              </a:rPr>
              <a:t>Campiglio, </a:t>
            </a:r>
            <a:r>
              <a:rPr lang="en-US" sz="1100" i="1" dirty="0">
                <a:effectLst/>
                <a:latin typeface="Calibri" panose="020F0502020204030204" pitchFamily="34" charset="0"/>
                <a:ea typeface="Calibri" panose="020F0502020204030204" pitchFamily="34" charset="0"/>
              </a:rPr>
              <a:t>H. </a:t>
            </a:r>
            <a:r>
              <a:rPr lang="en-SE" sz="1100" i="1" dirty="0">
                <a:effectLst/>
                <a:latin typeface="Calibri" panose="020F0502020204030204" pitchFamily="34" charset="0"/>
                <a:ea typeface="Calibri" panose="020F0502020204030204" pitchFamily="34" charset="0"/>
              </a:rPr>
              <a:t>Carlsen, </a:t>
            </a:r>
            <a:r>
              <a:rPr lang="en-US" sz="1100" i="1" dirty="0">
                <a:effectLst/>
                <a:latin typeface="Calibri" panose="020F0502020204030204" pitchFamily="34" charset="0"/>
                <a:ea typeface="Calibri" panose="020F0502020204030204" pitchFamily="34" charset="0"/>
              </a:rPr>
              <a:t>S. </a:t>
            </a:r>
            <a:r>
              <a:rPr lang="en-SE" sz="1100" i="1" dirty="0" err="1">
                <a:effectLst/>
                <a:latin typeface="Calibri" panose="020F0502020204030204" pitchFamily="34" charset="0"/>
                <a:ea typeface="Calibri" panose="020F0502020204030204" pitchFamily="34" charset="0"/>
              </a:rPr>
              <a:t>Fronzek</a:t>
            </a:r>
            <a:r>
              <a:rPr lang="en-SE" sz="1100" i="1" dirty="0">
                <a:effectLst/>
                <a:latin typeface="Calibri" panose="020F0502020204030204" pitchFamily="34" charset="0"/>
                <a:ea typeface="Calibri" panose="020F0502020204030204" pitchFamily="34" charset="0"/>
              </a:rPr>
              <a:t>, </a:t>
            </a:r>
            <a:r>
              <a:rPr lang="en-US" sz="1100" i="1" dirty="0">
                <a:effectLst/>
                <a:latin typeface="Calibri" panose="020F0502020204030204" pitchFamily="34" charset="0"/>
                <a:ea typeface="Calibri" panose="020F0502020204030204" pitchFamily="34" charset="0"/>
              </a:rPr>
              <a:t>M. </a:t>
            </a:r>
            <a:r>
              <a:rPr lang="en-SE" sz="1100" i="1" dirty="0" err="1">
                <a:effectLst/>
                <a:latin typeface="Calibri" panose="020F0502020204030204" pitchFamily="34" charset="0"/>
                <a:ea typeface="Calibri" panose="020F0502020204030204" pitchFamily="34" charset="0"/>
              </a:rPr>
              <a:t>Hildén</a:t>
            </a:r>
            <a:r>
              <a:rPr lang="en-SE" sz="1100" i="1" dirty="0">
                <a:effectLst/>
                <a:latin typeface="Calibri" panose="020F0502020204030204" pitchFamily="34" charset="0"/>
                <a:ea typeface="Calibri" panose="020F0502020204030204" pitchFamily="34" charset="0"/>
              </a:rPr>
              <a:t>, </a:t>
            </a:r>
            <a:r>
              <a:rPr lang="en-US" sz="1100" i="1" dirty="0">
                <a:effectLst/>
                <a:latin typeface="Calibri" panose="020F0502020204030204" pitchFamily="34" charset="0"/>
                <a:ea typeface="Calibri" panose="020F0502020204030204" pitchFamily="34" charset="0"/>
              </a:rPr>
              <a:t>C.</a:t>
            </a:r>
            <a:r>
              <a:rPr lang="en-SE" sz="1100" i="1" dirty="0">
                <a:effectLst/>
                <a:latin typeface="Calibri" panose="020F0502020204030204" pitchFamily="34" charset="0"/>
                <a:ea typeface="Calibri" panose="020F0502020204030204" pitchFamily="34" charset="0"/>
              </a:rPr>
              <a:t>P.O. Reyer</a:t>
            </a:r>
            <a:r>
              <a:rPr lang="en-US" sz="1100" i="1" dirty="0">
                <a:effectLst/>
                <a:latin typeface="Calibri" panose="020F0502020204030204" pitchFamily="34" charset="0"/>
                <a:ea typeface="Calibri" panose="020F0502020204030204" pitchFamily="34" charset="0"/>
              </a:rPr>
              <a:t> and C. </a:t>
            </a:r>
            <a:r>
              <a:rPr lang="en-SE" sz="1100" i="1" dirty="0">
                <a:effectLst/>
                <a:latin typeface="Calibri" panose="020F0502020204030204" pitchFamily="34" charset="0"/>
                <a:ea typeface="Calibri" panose="020F0502020204030204" pitchFamily="34" charset="0"/>
              </a:rPr>
              <a:t>West </a:t>
            </a:r>
            <a:r>
              <a:rPr lang="en-US" sz="1100" i="1" dirty="0">
                <a:effectLst/>
                <a:latin typeface="Calibri" panose="020F0502020204030204" pitchFamily="34" charset="0"/>
                <a:ea typeface="Calibri" panose="020F0502020204030204" pitchFamily="34" charset="0"/>
              </a:rPr>
              <a:t>(submitted) </a:t>
            </a:r>
            <a:r>
              <a:rPr lang="en-SE" sz="1100" i="1" dirty="0">
                <a:effectLst/>
                <a:latin typeface="Calibri" panose="020F0502020204030204" pitchFamily="34" charset="0"/>
                <a:ea typeface="Calibri" panose="020F0502020204030204" pitchFamily="34" charset="0"/>
              </a:rPr>
              <a:t>A conceptual framework for cross-border impacts of climate change</a:t>
            </a:r>
            <a:r>
              <a:rPr lang="en-US" sz="1100" i="1" dirty="0">
                <a:effectLst/>
                <a:latin typeface="Calibri" panose="020F0502020204030204" pitchFamily="34" charset="0"/>
                <a:ea typeface="Calibri" panose="020F0502020204030204" pitchFamily="34" charset="0"/>
              </a:rPr>
              <a:t> DO NOT CITE  OR REUSE!</a:t>
            </a:r>
            <a:endParaRPr lang="en-SE" sz="1100" i="1" dirty="0">
              <a:effectLst/>
              <a:latin typeface="Calibri" panose="020F0502020204030204" pitchFamily="34" charset="0"/>
              <a:ea typeface="Calibri" panose="020F0502020204030204" pitchFamily="34" charset="0"/>
            </a:endParaRPr>
          </a:p>
          <a:p>
            <a:endParaRPr lang="en-GB" sz="1100" i="1" dirty="0"/>
          </a:p>
        </p:txBody>
      </p:sp>
    </p:spTree>
    <p:extLst>
      <p:ext uri="{BB962C8B-B14F-4D97-AF65-F5344CB8AC3E}">
        <p14:creationId xmlns:p14="http://schemas.microsoft.com/office/powerpoint/2010/main" val="47859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2FF0EFF-5404-4368-BC6A-2FF15D2F6ECE}"/>
              </a:ext>
            </a:extLst>
          </p:cNvPr>
          <p:cNvSpPr txBox="1">
            <a:spLocks/>
          </p:cNvSpPr>
          <p:nvPr/>
        </p:nvSpPr>
        <p:spPr>
          <a:xfrm>
            <a:off x="647439" y="2217420"/>
            <a:ext cx="5194561" cy="34569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b="1"/>
              <a:t>Impact transmission: scales and dynamics</a:t>
            </a:r>
          </a:p>
          <a:p>
            <a:pPr marL="457200" indent="-457200">
              <a:buFont typeface="+mj-lt"/>
              <a:buAutoNum type="alphaLcParenR" startAt="3"/>
            </a:pPr>
            <a:r>
              <a:rPr lang="en-US" sz="1700"/>
              <a:t>Impacts may be transmitted at different </a:t>
            </a:r>
            <a:r>
              <a:rPr lang="en-US" sz="1700" b="1"/>
              <a:t>scales</a:t>
            </a:r>
            <a:r>
              <a:rPr lang="en-US" sz="1700"/>
              <a:t>. Impact propagation from the initial impact to the recipient risk occurs across a border or borders that can be administrative, physical or societal. </a:t>
            </a:r>
          </a:p>
          <a:p>
            <a:pPr marL="457200" indent="-457200">
              <a:buFont typeface="+mj-lt"/>
              <a:buAutoNum type="alphaLcParenR" startAt="3"/>
            </a:pPr>
            <a:r>
              <a:rPr lang="en-US" sz="1700" b="1"/>
              <a:t>Dynamics</a:t>
            </a:r>
            <a:r>
              <a:rPr lang="en-US" sz="1700"/>
              <a:t>: The transmission of impacts can take place in many different configurations, sometimes combining features of several of these. </a:t>
            </a:r>
            <a:endParaRPr lang="en-GB" sz="1700"/>
          </a:p>
          <a:p>
            <a:pPr marL="342900" indent="-342900"/>
            <a:endParaRPr lang="en-SE" sz="1700"/>
          </a:p>
        </p:txBody>
      </p:sp>
      <p:pic>
        <p:nvPicPr>
          <p:cNvPr id="5" name="Content Placeholder 6">
            <a:extLst>
              <a:ext uri="{FF2B5EF4-FFF2-40B4-BE49-F238E27FC236}">
                <a16:creationId xmlns:a16="http://schemas.microsoft.com/office/drawing/2014/main" id="{7772317E-462C-4960-8827-79EBB78AFA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13" b="45657"/>
          <a:stretch/>
        </p:blipFill>
        <p:spPr bwMode="auto">
          <a:xfrm>
            <a:off x="5916503" y="2217420"/>
            <a:ext cx="5628058"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6">
            <a:extLst>
              <a:ext uri="{FF2B5EF4-FFF2-40B4-BE49-F238E27FC236}">
                <a16:creationId xmlns:a16="http://schemas.microsoft.com/office/drawing/2014/main" id="{3EDBDC69-5D19-47D3-B9A2-DADD5D350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333"/>
          <a:stretch/>
        </p:blipFill>
        <p:spPr bwMode="auto">
          <a:xfrm>
            <a:off x="5916503" y="4997950"/>
            <a:ext cx="5628060" cy="6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99DD154C-3CDE-4DD4-BA3B-0D7C6FCC830B}"/>
              </a:ext>
            </a:extLst>
          </p:cNvPr>
          <p:cNvCxnSpPr>
            <a:cxnSpLocks/>
          </p:cNvCxnSpPr>
          <p:nvPr/>
        </p:nvCxnSpPr>
        <p:spPr>
          <a:xfrm>
            <a:off x="0" y="6387560"/>
            <a:ext cx="5842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EE399AD-9887-4134-8DA3-1EE18B43E473}"/>
              </a:ext>
            </a:extLst>
          </p:cNvPr>
          <p:cNvSpPr txBox="1">
            <a:spLocks/>
          </p:cNvSpPr>
          <p:nvPr/>
        </p:nvSpPr>
        <p:spPr>
          <a:xfrm>
            <a:off x="538132" y="495299"/>
            <a:ext cx="11159881" cy="711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Calibri" charset="0"/>
                <a:ea typeface="Calibri" charset="0"/>
                <a:cs typeface="Calibri" charset="0"/>
              </a:defRPr>
            </a:lvl1pPr>
          </a:lstStyle>
          <a:p>
            <a:r>
              <a:rPr lang="en-SE" sz="3200"/>
              <a:t>A conceptual framework for cross</a:t>
            </a:r>
            <a:r>
              <a:rPr lang="en-US" sz="3200"/>
              <a:t>-</a:t>
            </a:r>
            <a:r>
              <a:rPr lang="en-SE" sz="3200"/>
              <a:t>border climate change impacts</a:t>
            </a:r>
          </a:p>
        </p:txBody>
      </p:sp>
      <p:pic>
        <p:nvPicPr>
          <p:cNvPr id="10" name="Graphic 9">
            <a:extLst>
              <a:ext uri="{FF2B5EF4-FFF2-40B4-BE49-F238E27FC236}">
                <a16:creationId xmlns:a16="http://schemas.microsoft.com/office/drawing/2014/main" id="{7EB7E645-5359-614C-9FC6-3B3A88FB26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96315" y="5763207"/>
            <a:ext cx="1995311" cy="711200"/>
          </a:xfrm>
          <a:prstGeom prst="rect">
            <a:avLst/>
          </a:prstGeom>
        </p:spPr>
      </p:pic>
      <p:sp>
        <p:nvSpPr>
          <p:cNvPr id="2" name="TextBox 1">
            <a:extLst>
              <a:ext uri="{FF2B5EF4-FFF2-40B4-BE49-F238E27FC236}">
                <a16:creationId xmlns:a16="http://schemas.microsoft.com/office/drawing/2014/main" id="{25C7F7ED-B5D2-49A6-ACB7-E6AE64EC2B73}"/>
              </a:ext>
            </a:extLst>
          </p:cNvPr>
          <p:cNvSpPr txBox="1"/>
          <p:nvPr/>
        </p:nvSpPr>
        <p:spPr>
          <a:xfrm>
            <a:off x="79764" y="6469837"/>
            <a:ext cx="12112235" cy="430887"/>
          </a:xfrm>
          <a:prstGeom prst="rect">
            <a:avLst/>
          </a:prstGeom>
          <a:noFill/>
        </p:spPr>
        <p:txBody>
          <a:bodyPr wrap="square" rtlCol="0">
            <a:spAutoFit/>
          </a:bodyPr>
          <a:lstStyle/>
          <a:p>
            <a:r>
              <a:rPr lang="en-GB" sz="1100" i="1" dirty="0"/>
              <a:t>Source: </a:t>
            </a:r>
            <a:r>
              <a:rPr lang="en-US" sz="1100" i="1" dirty="0">
                <a:effectLst/>
                <a:latin typeface="Calibri" panose="020F0502020204030204" pitchFamily="34" charset="0"/>
                <a:ea typeface="Calibri" panose="020F0502020204030204" pitchFamily="34" charset="0"/>
              </a:rPr>
              <a:t>Carter, T.R., M.</a:t>
            </a:r>
            <a:r>
              <a:rPr lang="en-SE" sz="1100" i="1" dirty="0">
                <a:effectLst/>
                <a:latin typeface="Calibri" panose="020F0502020204030204" pitchFamily="34" charset="0"/>
                <a:ea typeface="Calibri" panose="020F0502020204030204" pitchFamily="34" charset="0"/>
              </a:rPr>
              <a:t> Benzie, </a:t>
            </a:r>
            <a:r>
              <a:rPr lang="en-US" sz="1100" i="1" dirty="0">
                <a:effectLst/>
                <a:latin typeface="Calibri" panose="020F0502020204030204" pitchFamily="34" charset="0"/>
                <a:ea typeface="Calibri" panose="020F0502020204030204" pitchFamily="34" charset="0"/>
              </a:rPr>
              <a:t>E. </a:t>
            </a:r>
            <a:r>
              <a:rPr lang="en-SE" sz="1100" i="1" dirty="0">
                <a:effectLst/>
                <a:latin typeface="Calibri" panose="020F0502020204030204" pitchFamily="34" charset="0"/>
                <a:ea typeface="Calibri" panose="020F0502020204030204" pitchFamily="34" charset="0"/>
              </a:rPr>
              <a:t>Campiglio, </a:t>
            </a:r>
            <a:r>
              <a:rPr lang="en-US" sz="1100" i="1" dirty="0">
                <a:effectLst/>
                <a:latin typeface="Calibri" panose="020F0502020204030204" pitchFamily="34" charset="0"/>
                <a:ea typeface="Calibri" panose="020F0502020204030204" pitchFamily="34" charset="0"/>
              </a:rPr>
              <a:t>H. </a:t>
            </a:r>
            <a:r>
              <a:rPr lang="en-SE" sz="1100" i="1" dirty="0">
                <a:effectLst/>
                <a:latin typeface="Calibri" panose="020F0502020204030204" pitchFamily="34" charset="0"/>
                <a:ea typeface="Calibri" panose="020F0502020204030204" pitchFamily="34" charset="0"/>
              </a:rPr>
              <a:t>Carlsen, </a:t>
            </a:r>
            <a:r>
              <a:rPr lang="en-US" sz="1100" i="1" dirty="0">
                <a:effectLst/>
                <a:latin typeface="Calibri" panose="020F0502020204030204" pitchFamily="34" charset="0"/>
                <a:ea typeface="Calibri" panose="020F0502020204030204" pitchFamily="34" charset="0"/>
              </a:rPr>
              <a:t>S. </a:t>
            </a:r>
            <a:r>
              <a:rPr lang="en-SE" sz="1100" i="1" dirty="0" err="1">
                <a:effectLst/>
                <a:latin typeface="Calibri" panose="020F0502020204030204" pitchFamily="34" charset="0"/>
                <a:ea typeface="Calibri" panose="020F0502020204030204" pitchFamily="34" charset="0"/>
              </a:rPr>
              <a:t>Fronzek</a:t>
            </a:r>
            <a:r>
              <a:rPr lang="en-SE" sz="1100" i="1" dirty="0">
                <a:effectLst/>
                <a:latin typeface="Calibri" panose="020F0502020204030204" pitchFamily="34" charset="0"/>
                <a:ea typeface="Calibri" panose="020F0502020204030204" pitchFamily="34" charset="0"/>
              </a:rPr>
              <a:t>, </a:t>
            </a:r>
            <a:r>
              <a:rPr lang="en-US" sz="1100" i="1" dirty="0">
                <a:effectLst/>
                <a:latin typeface="Calibri" panose="020F0502020204030204" pitchFamily="34" charset="0"/>
                <a:ea typeface="Calibri" panose="020F0502020204030204" pitchFamily="34" charset="0"/>
              </a:rPr>
              <a:t>M. </a:t>
            </a:r>
            <a:r>
              <a:rPr lang="en-SE" sz="1100" i="1" dirty="0" err="1">
                <a:effectLst/>
                <a:latin typeface="Calibri" panose="020F0502020204030204" pitchFamily="34" charset="0"/>
                <a:ea typeface="Calibri" panose="020F0502020204030204" pitchFamily="34" charset="0"/>
              </a:rPr>
              <a:t>Hildén</a:t>
            </a:r>
            <a:r>
              <a:rPr lang="en-SE" sz="1100" i="1" dirty="0">
                <a:effectLst/>
                <a:latin typeface="Calibri" panose="020F0502020204030204" pitchFamily="34" charset="0"/>
                <a:ea typeface="Calibri" panose="020F0502020204030204" pitchFamily="34" charset="0"/>
              </a:rPr>
              <a:t>, </a:t>
            </a:r>
            <a:r>
              <a:rPr lang="en-US" sz="1100" i="1" dirty="0">
                <a:effectLst/>
                <a:latin typeface="Calibri" panose="020F0502020204030204" pitchFamily="34" charset="0"/>
                <a:ea typeface="Calibri" panose="020F0502020204030204" pitchFamily="34" charset="0"/>
              </a:rPr>
              <a:t>C.</a:t>
            </a:r>
            <a:r>
              <a:rPr lang="en-SE" sz="1100" i="1" dirty="0">
                <a:effectLst/>
                <a:latin typeface="Calibri" panose="020F0502020204030204" pitchFamily="34" charset="0"/>
                <a:ea typeface="Calibri" panose="020F0502020204030204" pitchFamily="34" charset="0"/>
              </a:rPr>
              <a:t>P.O. Reyer</a:t>
            </a:r>
            <a:r>
              <a:rPr lang="en-US" sz="1100" i="1" dirty="0">
                <a:effectLst/>
                <a:latin typeface="Calibri" panose="020F0502020204030204" pitchFamily="34" charset="0"/>
                <a:ea typeface="Calibri" panose="020F0502020204030204" pitchFamily="34" charset="0"/>
              </a:rPr>
              <a:t> and C. </a:t>
            </a:r>
            <a:r>
              <a:rPr lang="en-SE" sz="1100" i="1" dirty="0">
                <a:effectLst/>
                <a:latin typeface="Calibri" panose="020F0502020204030204" pitchFamily="34" charset="0"/>
                <a:ea typeface="Calibri" panose="020F0502020204030204" pitchFamily="34" charset="0"/>
              </a:rPr>
              <a:t>West </a:t>
            </a:r>
            <a:r>
              <a:rPr lang="en-US" sz="1100" i="1" dirty="0">
                <a:effectLst/>
                <a:latin typeface="Calibri" panose="020F0502020204030204" pitchFamily="34" charset="0"/>
                <a:ea typeface="Calibri" panose="020F0502020204030204" pitchFamily="34" charset="0"/>
              </a:rPr>
              <a:t>(submitted) </a:t>
            </a:r>
            <a:r>
              <a:rPr lang="en-SE" sz="1100" i="1" dirty="0">
                <a:effectLst/>
                <a:latin typeface="Calibri" panose="020F0502020204030204" pitchFamily="34" charset="0"/>
                <a:ea typeface="Calibri" panose="020F0502020204030204" pitchFamily="34" charset="0"/>
              </a:rPr>
              <a:t>A conceptual framework for cross-border impacts of climate change</a:t>
            </a:r>
            <a:r>
              <a:rPr lang="en-US" sz="1100" i="1" dirty="0">
                <a:effectLst/>
                <a:latin typeface="Calibri" panose="020F0502020204030204" pitchFamily="34" charset="0"/>
                <a:ea typeface="Calibri" panose="020F0502020204030204" pitchFamily="34" charset="0"/>
              </a:rPr>
              <a:t> DO NOT CITE  OR REUSE!</a:t>
            </a:r>
            <a:endParaRPr lang="en-SE" sz="1100" i="1" dirty="0">
              <a:effectLst/>
              <a:latin typeface="Calibri" panose="020F0502020204030204" pitchFamily="34" charset="0"/>
              <a:ea typeface="Calibri" panose="020F0502020204030204" pitchFamily="34" charset="0"/>
            </a:endParaRPr>
          </a:p>
          <a:p>
            <a:endParaRPr lang="en-GB" sz="1100" i="1" dirty="0"/>
          </a:p>
        </p:txBody>
      </p:sp>
    </p:spTree>
    <p:extLst>
      <p:ext uri="{BB962C8B-B14F-4D97-AF65-F5344CB8AC3E}">
        <p14:creationId xmlns:p14="http://schemas.microsoft.com/office/powerpoint/2010/main" val="398258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8241743-9523-4F7D-AC82-A38F89B67BB2}"/>
              </a:ext>
            </a:extLst>
          </p:cNvPr>
          <p:cNvSpPr txBox="1">
            <a:spLocks/>
          </p:cNvSpPr>
          <p:nvPr/>
        </p:nvSpPr>
        <p:spPr>
          <a:xfrm>
            <a:off x="647439" y="2217420"/>
            <a:ext cx="5349151" cy="32740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b="1"/>
              <a:t>Response transmission: targets and dynamics</a:t>
            </a:r>
          </a:p>
          <a:p>
            <a:pPr marL="342900" indent="-342900">
              <a:buFont typeface="+mj-lt"/>
              <a:buAutoNum type="alphaLcParenR" startAt="5"/>
            </a:pPr>
            <a:r>
              <a:rPr lang="en-US" sz="1700"/>
              <a:t>Responses designed to ameliorate the risk of cross-border impacts can be </a:t>
            </a:r>
            <a:r>
              <a:rPr lang="en-US" sz="1700" b="1"/>
              <a:t>directed towards </a:t>
            </a:r>
            <a:r>
              <a:rPr lang="en-US" sz="1700"/>
              <a:t>a number of possible </a:t>
            </a:r>
            <a:r>
              <a:rPr lang="en-US" sz="1700" b="1"/>
              <a:t>sources</a:t>
            </a:r>
            <a:r>
              <a:rPr lang="en-US" sz="1700"/>
              <a:t> of that risk.</a:t>
            </a:r>
          </a:p>
          <a:p>
            <a:pPr marL="342900" indent="-342900">
              <a:buFont typeface="+mj-lt"/>
              <a:buAutoNum type="alphaLcParenR" startAt="5"/>
            </a:pPr>
            <a:r>
              <a:rPr lang="en-US" sz="1700"/>
              <a:t>The transmission of responses to ameliorate propagating impacts can be highly complex, with many potential impediments or amplifiers affecting the </a:t>
            </a:r>
            <a:r>
              <a:rPr lang="en-US" sz="1700" b="1"/>
              <a:t>dynamics of transmission</a:t>
            </a:r>
            <a:r>
              <a:rPr lang="en-US" sz="1700"/>
              <a:t>. </a:t>
            </a:r>
            <a:endParaRPr lang="en-GB" sz="1700"/>
          </a:p>
          <a:p>
            <a:pPr marL="342900" indent="-342900"/>
            <a:endParaRPr lang="en-SE" sz="1700"/>
          </a:p>
        </p:txBody>
      </p:sp>
      <p:pic>
        <p:nvPicPr>
          <p:cNvPr id="5" name="Content Placeholder 6">
            <a:extLst>
              <a:ext uri="{FF2B5EF4-FFF2-40B4-BE49-F238E27FC236}">
                <a16:creationId xmlns:a16="http://schemas.microsoft.com/office/drawing/2014/main" id="{8C5DFA04-3A50-4C95-8B50-9527695512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02" b="11568"/>
          <a:stretch/>
        </p:blipFill>
        <p:spPr bwMode="auto">
          <a:xfrm>
            <a:off x="6096000" y="2217420"/>
            <a:ext cx="5628058"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6">
            <a:extLst>
              <a:ext uri="{FF2B5EF4-FFF2-40B4-BE49-F238E27FC236}">
                <a16:creationId xmlns:a16="http://schemas.microsoft.com/office/drawing/2014/main" id="{4C28F41D-9759-46B1-B25A-F739CD472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333"/>
          <a:stretch/>
        </p:blipFill>
        <p:spPr bwMode="auto">
          <a:xfrm>
            <a:off x="6095998" y="4869180"/>
            <a:ext cx="5628060" cy="6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F9FF2FF0-0B50-4A1C-BE13-F7F5A3FDFF86}"/>
              </a:ext>
            </a:extLst>
          </p:cNvPr>
          <p:cNvCxnSpPr>
            <a:cxnSpLocks/>
          </p:cNvCxnSpPr>
          <p:nvPr/>
        </p:nvCxnSpPr>
        <p:spPr>
          <a:xfrm>
            <a:off x="0" y="6387560"/>
            <a:ext cx="5842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FCD6BAA-6F78-4342-A2EC-ABCF70468E54}"/>
              </a:ext>
            </a:extLst>
          </p:cNvPr>
          <p:cNvSpPr txBox="1">
            <a:spLocks/>
          </p:cNvSpPr>
          <p:nvPr/>
        </p:nvSpPr>
        <p:spPr>
          <a:xfrm>
            <a:off x="538132" y="495299"/>
            <a:ext cx="11159881" cy="711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Calibri" charset="0"/>
                <a:ea typeface="Calibri" charset="0"/>
                <a:cs typeface="Calibri" charset="0"/>
              </a:defRPr>
            </a:lvl1pPr>
          </a:lstStyle>
          <a:p>
            <a:r>
              <a:rPr lang="en-SE" sz="3200"/>
              <a:t>A conceptual framework for cross</a:t>
            </a:r>
            <a:r>
              <a:rPr lang="en-US" sz="3200"/>
              <a:t>-</a:t>
            </a:r>
            <a:r>
              <a:rPr lang="en-SE" sz="3200"/>
              <a:t>border climate change impacts</a:t>
            </a:r>
          </a:p>
        </p:txBody>
      </p:sp>
      <p:pic>
        <p:nvPicPr>
          <p:cNvPr id="10" name="Graphic 9">
            <a:extLst>
              <a:ext uri="{FF2B5EF4-FFF2-40B4-BE49-F238E27FC236}">
                <a16:creationId xmlns:a16="http://schemas.microsoft.com/office/drawing/2014/main" id="{A72F7AC6-C00E-334B-944B-94EA22EEB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96315" y="5763207"/>
            <a:ext cx="1995311" cy="711200"/>
          </a:xfrm>
          <a:prstGeom prst="rect">
            <a:avLst/>
          </a:prstGeom>
        </p:spPr>
      </p:pic>
      <p:sp>
        <p:nvSpPr>
          <p:cNvPr id="3" name="TextBox 2">
            <a:extLst>
              <a:ext uri="{FF2B5EF4-FFF2-40B4-BE49-F238E27FC236}">
                <a16:creationId xmlns:a16="http://schemas.microsoft.com/office/drawing/2014/main" id="{86ED0FBC-1768-4872-95C3-D88C306FA3A6}"/>
              </a:ext>
            </a:extLst>
          </p:cNvPr>
          <p:cNvSpPr txBox="1"/>
          <p:nvPr/>
        </p:nvSpPr>
        <p:spPr>
          <a:xfrm>
            <a:off x="79765" y="6469837"/>
            <a:ext cx="12003378" cy="430887"/>
          </a:xfrm>
          <a:prstGeom prst="rect">
            <a:avLst/>
          </a:prstGeom>
          <a:noFill/>
        </p:spPr>
        <p:txBody>
          <a:bodyPr wrap="square" rtlCol="0">
            <a:spAutoFit/>
          </a:bodyPr>
          <a:lstStyle/>
          <a:p>
            <a:r>
              <a:rPr lang="en-GB" sz="1100" i="1" dirty="0"/>
              <a:t>Source: </a:t>
            </a:r>
            <a:r>
              <a:rPr lang="en-US" sz="1100" i="1" dirty="0">
                <a:effectLst/>
                <a:latin typeface="Calibri" panose="020F0502020204030204" pitchFamily="34" charset="0"/>
                <a:ea typeface="Calibri" panose="020F0502020204030204" pitchFamily="34" charset="0"/>
              </a:rPr>
              <a:t>Carter, T.R., M.</a:t>
            </a:r>
            <a:r>
              <a:rPr lang="en-SE" sz="1100" i="1" dirty="0">
                <a:effectLst/>
                <a:latin typeface="Calibri" panose="020F0502020204030204" pitchFamily="34" charset="0"/>
                <a:ea typeface="Calibri" panose="020F0502020204030204" pitchFamily="34" charset="0"/>
              </a:rPr>
              <a:t> Benzie, </a:t>
            </a:r>
            <a:r>
              <a:rPr lang="en-US" sz="1100" i="1" dirty="0">
                <a:effectLst/>
                <a:latin typeface="Calibri" panose="020F0502020204030204" pitchFamily="34" charset="0"/>
                <a:ea typeface="Calibri" panose="020F0502020204030204" pitchFamily="34" charset="0"/>
              </a:rPr>
              <a:t>E. </a:t>
            </a:r>
            <a:r>
              <a:rPr lang="en-SE" sz="1100" i="1" dirty="0">
                <a:effectLst/>
                <a:latin typeface="Calibri" panose="020F0502020204030204" pitchFamily="34" charset="0"/>
                <a:ea typeface="Calibri" panose="020F0502020204030204" pitchFamily="34" charset="0"/>
              </a:rPr>
              <a:t>Campiglio, </a:t>
            </a:r>
            <a:r>
              <a:rPr lang="en-US" sz="1100" i="1" dirty="0">
                <a:effectLst/>
                <a:latin typeface="Calibri" panose="020F0502020204030204" pitchFamily="34" charset="0"/>
                <a:ea typeface="Calibri" panose="020F0502020204030204" pitchFamily="34" charset="0"/>
              </a:rPr>
              <a:t>H. </a:t>
            </a:r>
            <a:r>
              <a:rPr lang="en-SE" sz="1100" i="1" dirty="0">
                <a:effectLst/>
                <a:latin typeface="Calibri" panose="020F0502020204030204" pitchFamily="34" charset="0"/>
                <a:ea typeface="Calibri" panose="020F0502020204030204" pitchFamily="34" charset="0"/>
              </a:rPr>
              <a:t>Carlsen, </a:t>
            </a:r>
            <a:r>
              <a:rPr lang="en-US" sz="1100" i="1" dirty="0">
                <a:effectLst/>
                <a:latin typeface="Calibri" panose="020F0502020204030204" pitchFamily="34" charset="0"/>
                <a:ea typeface="Calibri" panose="020F0502020204030204" pitchFamily="34" charset="0"/>
              </a:rPr>
              <a:t>S. </a:t>
            </a:r>
            <a:r>
              <a:rPr lang="en-SE" sz="1100" i="1" dirty="0" err="1">
                <a:effectLst/>
                <a:latin typeface="Calibri" panose="020F0502020204030204" pitchFamily="34" charset="0"/>
                <a:ea typeface="Calibri" panose="020F0502020204030204" pitchFamily="34" charset="0"/>
              </a:rPr>
              <a:t>Fronzek</a:t>
            </a:r>
            <a:r>
              <a:rPr lang="en-SE" sz="1100" i="1" dirty="0">
                <a:effectLst/>
                <a:latin typeface="Calibri" panose="020F0502020204030204" pitchFamily="34" charset="0"/>
                <a:ea typeface="Calibri" panose="020F0502020204030204" pitchFamily="34" charset="0"/>
              </a:rPr>
              <a:t>, </a:t>
            </a:r>
            <a:r>
              <a:rPr lang="en-US" sz="1100" i="1" dirty="0">
                <a:effectLst/>
                <a:latin typeface="Calibri" panose="020F0502020204030204" pitchFamily="34" charset="0"/>
                <a:ea typeface="Calibri" panose="020F0502020204030204" pitchFamily="34" charset="0"/>
              </a:rPr>
              <a:t>M. </a:t>
            </a:r>
            <a:r>
              <a:rPr lang="en-SE" sz="1100" i="1" dirty="0" err="1">
                <a:effectLst/>
                <a:latin typeface="Calibri" panose="020F0502020204030204" pitchFamily="34" charset="0"/>
                <a:ea typeface="Calibri" panose="020F0502020204030204" pitchFamily="34" charset="0"/>
              </a:rPr>
              <a:t>Hildén</a:t>
            </a:r>
            <a:r>
              <a:rPr lang="en-SE" sz="1100" i="1" dirty="0">
                <a:effectLst/>
                <a:latin typeface="Calibri" panose="020F0502020204030204" pitchFamily="34" charset="0"/>
                <a:ea typeface="Calibri" panose="020F0502020204030204" pitchFamily="34" charset="0"/>
              </a:rPr>
              <a:t>, </a:t>
            </a:r>
            <a:r>
              <a:rPr lang="en-US" sz="1100" i="1" dirty="0">
                <a:effectLst/>
                <a:latin typeface="Calibri" panose="020F0502020204030204" pitchFamily="34" charset="0"/>
                <a:ea typeface="Calibri" panose="020F0502020204030204" pitchFamily="34" charset="0"/>
              </a:rPr>
              <a:t>C.</a:t>
            </a:r>
            <a:r>
              <a:rPr lang="en-SE" sz="1100" i="1" dirty="0">
                <a:effectLst/>
                <a:latin typeface="Calibri" panose="020F0502020204030204" pitchFamily="34" charset="0"/>
                <a:ea typeface="Calibri" panose="020F0502020204030204" pitchFamily="34" charset="0"/>
              </a:rPr>
              <a:t>P.O. Reyer</a:t>
            </a:r>
            <a:r>
              <a:rPr lang="en-US" sz="1100" i="1" dirty="0">
                <a:effectLst/>
                <a:latin typeface="Calibri" panose="020F0502020204030204" pitchFamily="34" charset="0"/>
                <a:ea typeface="Calibri" panose="020F0502020204030204" pitchFamily="34" charset="0"/>
              </a:rPr>
              <a:t> and C. </a:t>
            </a:r>
            <a:r>
              <a:rPr lang="en-SE" sz="1100" i="1" dirty="0">
                <a:effectLst/>
                <a:latin typeface="Calibri" panose="020F0502020204030204" pitchFamily="34" charset="0"/>
                <a:ea typeface="Calibri" panose="020F0502020204030204" pitchFamily="34" charset="0"/>
              </a:rPr>
              <a:t>West </a:t>
            </a:r>
            <a:r>
              <a:rPr lang="en-US" sz="1100" i="1" dirty="0">
                <a:effectLst/>
                <a:latin typeface="Calibri" panose="020F0502020204030204" pitchFamily="34" charset="0"/>
                <a:ea typeface="Calibri" panose="020F0502020204030204" pitchFamily="34" charset="0"/>
              </a:rPr>
              <a:t>(submitted) </a:t>
            </a:r>
            <a:r>
              <a:rPr lang="en-SE" sz="1100" i="1" dirty="0">
                <a:effectLst/>
                <a:latin typeface="Calibri" panose="020F0502020204030204" pitchFamily="34" charset="0"/>
                <a:ea typeface="Calibri" panose="020F0502020204030204" pitchFamily="34" charset="0"/>
              </a:rPr>
              <a:t>A conceptual framework for cross-border impacts of climate change</a:t>
            </a:r>
            <a:r>
              <a:rPr lang="en-US" sz="1100" i="1" dirty="0">
                <a:effectLst/>
                <a:latin typeface="Calibri" panose="020F0502020204030204" pitchFamily="34" charset="0"/>
                <a:ea typeface="Calibri" panose="020F0502020204030204" pitchFamily="34" charset="0"/>
              </a:rPr>
              <a:t> DO NOT CITE  OR REUSE!</a:t>
            </a:r>
            <a:endParaRPr lang="en-SE" sz="1100" i="1" dirty="0">
              <a:effectLst/>
              <a:latin typeface="Calibri" panose="020F0502020204030204" pitchFamily="34" charset="0"/>
              <a:ea typeface="Calibri" panose="020F0502020204030204" pitchFamily="34" charset="0"/>
            </a:endParaRPr>
          </a:p>
          <a:p>
            <a:endParaRPr lang="en-GB" sz="1100" i="1" dirty="0"/>
          </a:p>
        </p:txBody>
      </p:sp>
    </p:spTree>
    <p:extLst>
      <p:ext uri="{BB962C8B-B14F-4D97-AF65-F5344CB8AC3E}">
        <p14:creationId xmlns:p14="http://schemas.microsoft.com/office/powerpoint/2010/main" val="3249351756"/>
      </p:ext>
    </p:extLst>
  </p:cSld>
  <p:clrMapOvr>
    <a:masterClrMapping/>
  </p:clrMapOvr>
</p:sld>
</file>

<file path=ppt/theme/theme1.xml><?xml version="1.0" encoding="utf-8"?>
<a:theme xmlns:a="http://schemas.openxmlformats.org/drawingml/2006/main" name="SEI_wide">
  <a:themeElements>
    <a:clrScheme name="Custom 1">
      <a:dk1>
        <a:srgbClr val="263238"/>
      </a:dk1>
      <a:lt1>
        <a:srgbClr val="FFFFFF"/>
      </a:lt1>
      <a:dk2>
        <a:srgbClr val="00D19A"/>
      </a:dk2>
      <a:lt2>
        <a:srgbClr val="EBF0F7"/>
      </a:lt2>
      <a:accent1>
        <a:srgbClr val="FF5A59"/>
      </a:accent1>
      <a:accent2>
        <a:srgbClr val="5EDDDE"/>
      </a:accent2>
      <a:accent3>
        <a:srgbClr val="AFA9FF"/>
      </a:accent3>
      <a:accent4>
        <a:srgbClr val="FFDC0F"/>
      </a:accent4>
      <a:accent5>
        <a:srgbClr val="8CFDC4"/>
      </a:accent5>
      <a:accent6>
        <a:srgbClr val="BACED6"/>
      </a:accent6>
      <a:hlink>
        <a:srgbClr val="0432FF"/>
      </a:hlink>
      <a:folHlink>
        <a:srgbClr val="004D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I_wide" id="{A2FD55CA-9FE6-4A9B-AD54-11DA3B4127D1}" vid="{6DF86284-0754-4EE9-82DD-3B65077A5556}"/>
    </a:ext>
  </a:extLst>
</a:theme>
</file>

<file path=ppt/theme/theme2.xml><?xml version="1.0" encoding="utf-8"?>
<a:theme xmlns:a="http://schemas.openxmlformats.org/drawingml/2006/main" name="SEI Theme">
  <a:themeElements>
    <a:clrScheme name="SEI Theme">
      <a:dk1>
        <a:srgbClr val="000000"/>
      </a:dk1>
      <a:lt1>
        <a:srgbClr val="FFFFFF"/>
      </a:lt1>
      <a:dk2>
        <a:srgbClr val="44546A"/>
      </a:dk2>
      <a:lt2>
        <a:srgbClr val="E7E6E6"/>
      </a:lt2>
      <a:accent1>
        <a:srgbClr val="00D695"/>
      </a:accent1>
      <a:accent2>
        <a:srgbClr val="2D3B41"/>
      </a:accent2>
      <a:accent3>
        <a:srgbClr val="59FFBE"/>
      </a:accent3>
      <a:accent4>
        <a:srgbClr val="00B57C"/>
      </a:accent4>
      <a:accent5>
        <a:srgbClr val="008355"/>
      </a:accent5>
      <a:accent6>
        <a:srgbClr val="004F30"/>
      </a:accent6>
      <a:hlink>
        <a:srgbClr val="B2A7FF"/>
      </a:hlink>
      <a:folHlink>
        <a:srgbClr val="97AAB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I-Slide-Deck-Template_calibri_final_widescreen.potx" id="{B255201B-171E-447F-A6AC-8975CD6DE310}" vid="{FCD8D3B4-1CAB-4CF1-8368-1E8B0FA660C3}"/>
    </a:ext>
  </a:extLst>
</a:theme>
</file>

<file path=ppt/theme/theme3.xml><?xml version="1.0" encoding="utf-8"?>
<a:theme xmlns:a="http://schemas.openxmlformats.org/drawingml/2006/main" name="1_SEI Theme">
  <a:themeElements>
    <a:clrScheme name="Custom 1">
      <a:dk1>
        <a:srgbClr val="263238"/>
      </a:dk1>
      <a:lt1>
        <a:srgbClr val="FFFFFF"/>
      </a:lt1>
      <a:dk2>
        <a:srgbClr val="00D19A"/>
      </a:dk2>
      <a:lt2>
        <a:srgbClr val="EBF0F7"/>
      </a:lt2>
      <a:accent1>
        <a:srgbClr val="FF5A59"/>
      </a:accent1>
      <a:accent2>
        <a:srgbClr val="5EDDDE"/>
      </a:accent2>
      <a:accent3>
        <a:srgbClr val="AFA9FF"/>
      </a:accent3>
      <a:accent4>
        <a:srgbClr val="FFDC0F"/>
      </a:accent4>
      <a:accent5>
        <a:srgbClr val="8CFDC4"/>
      </a:accent5>
      <a:accent6>
        <a:srgbClr val="BACED6"/>
      </a:accent6>
      <a:hlink>
        <a:srgbClr val="0432FF"/>
      </a:hlink>
      <a:folHlink>
        <a:srgbClr val="004D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8C5E40C27BB94B80DE82724D7D6F66" ma:contentTypeVersion="9" ma:contentTypeDescription="Create a new document." ma:contentTypeScope="" ma:versionID="e1e1ed6ca1b526c87590dc2891b9b104">
  <xsd:schema xmlns:xsd="http://www.w3.org/2001/XMLSchema" xmlns:xs="http://www.w3.org/2001/XMLSchema" xmlns:p="http://schemas.microsoft.com/office/2006/metadata/properties" xmlns:ns2="f8eea61b-0d45-4c25-8488-2b3e0f09d2c9" targetNamespace="http://schemas.microsoft.com/office/2006/metadata/properties" ma:root="true" ma:fieldsID="da9420d060f9f6c61b5bc9fcb543009a" ns2:_="">
    <xsd:import namespace="f8eea61b-0d45-4c25-8488-2b3e0f09d2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ea61b-0d45-4c25-8488-2b3e0f09d2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7D4067-106E-4629-9968-C05E861DCD0B}">
  <ds:schemaRefs>
    <ds:schemaRef ds:uri="f8eea61b-0d45-4c25-8488-2b3e0f09d2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2B8238-5667-4CF8-903A-349DE2D8752C}">
  <ds:schemaRefs>
    <ds:schemaRef ds:uri="f8eea61b-0d45-4c25-8488-2b3e0f09d2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AF2AED3-2E17-4840-9B7B-277B3EF198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3087</Words>
  <Application>Microsoft Office PowerPoint</Application>
  <PresentationFormat>Widescreen</PresentationFormat>
  <Paragraphs>211</Paragraphs>
  <Slides>28</Slides>
  <Notes>21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Arial</vt:lpstr>
      <vt:lpstr>Baskerville</vt:lpstr>
      <vt:lpstr>Calibre</vt:lpstr>
      <vt:lpstr>Calibri</vt:lpstr>
      <vt:lpstr>Calibri</vt:lpstr>
      <vt:lpstr>Courier New</vt:lpstr>
      <vt:lpstr>Helvetica</vt:lpstr>
      <vt:lpstr>Segoe UI</vt:lpstr>
      <vt:lpstr>Segoe UI Light</vt:lpstr>
      <vt:lpstr>Wingdings</vt:lpstr>
      <vt:lpstr>SEI_wide</vt:lpstr>
      <vt:lpstr>SEI Theme</vt:lpstr>
      <vt:lpstr>1_SEI Theme</vt:lpstr>
      <vt:lpstr>Managing transboundary climate risk  to meet the global challenge of adaptation</vt:lpstr>
      <vt:lpstr>PowerPoint Presentation</vt:lpstr>
      <vt:lpstr>What does climate change mean for our societies, economies and environments in a globalized and interdependent world? </vt:lpstr>
      <vt:lpstr>PowerPoint Presentation</vt:lpstr>
      <vt:lpstr>PowerPoint Presentation</vt:lpstr>
      <vt:lpstr>PowerPoint Presentation</vt:lpstr>
      <vt:lpstr>PowerPoint Presentation</vt:lpstr>
      <vt:lpstr>PowerPoint Presentation</vt:lpstr>
      <vt:lpstr>PowerPoint Presentation</vt:lpstr>
      <vt:lpstr>Senegal: a case study</vt:lpstr>
      <vt:lpstr>PowerPoint Presentation</vt:lpstr>
      <vt:lpstr>PowerPoint Presentation</vt:lpstr>
      <vt:lpstr>Adaptation is a global challenge</vt:lpstr>
      <vt:lpstr>Transboundary climate risk in bilateral trade relationships: the case of Brazilian soy to Sweden</vt:lpstr>
      <vt:lpstr>PowerPoint Presentation</vt:lpstr>
      <vt:lpstr>PowerPoint Presentation</vt:lpstr>
      <vt:lpstr>Transboundary climate risk in bilateral trade relationships: the case of Brazilian soy to Sweden</vt:lpstr>
      <vt:lpstr>Transboundary climate risk in bilateral trade relationships: the case of Brazilian soy to Sweden</vt:lpstr>
      <vt:lpstr>PowerPoint Presentation</vt:lpstr>
      <vt:lpstr>The SOURCE index An assessment approach</vt:lpstr>
      <vt:lpstr>PowerPoint Presentation</vt:lpstr>
      <vt:lpstr>PowerPoint Presentation</vt:lpstr>
      <vt:lpstr>The SOURCE index An assessment approach</vt:lpstr>
      <vt:lpstr>PowerPoint Presentation</vt:lpstr>
      <vt:lpstr>PowerPoint Presentation</vt:lpstr>
      <vt:lpstr>PowerPoint Presentation</vt:lpstr>
      <vt:lpstr>PowerPoint Presentation</vt:lpstr>
      <vt:lpstr>Managing transboundary climate risk  to meet the global challenge of adaptation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Frida Lager</dc:creator>
  <cp:lastModifiedBy>Frida Lager</cp:lastModifiedBy>
  <cp:revision>1</cp:revision>
  <dcterms:created xsi:type="dcterms:W3CDTF">2020-11-11T15:10:18Z</dcterms:created>
  <dcterms:modified xsi:type="dcterms:W3CDTF">2020-11-13T16:28:38Z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0x010100D48C5E40C27BB94B80DE82724D7D6F66</vt:lpwstr>
  </property>
</Properties>
</file>