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Lst>
  <p:notesMasterIdLst>
    <p:notesMasterId r:id="rId16"/>
  </p:notesMasterIdLst>
  <p:sldIdLst>
    <p:sldId id="560" r:id="rId6"/>
    <p:sldId id="608" r:id="rId7"/>
    <p:sldId id="586" r:id="rId8"/>
    <p:sldId id="618" r:id="rId9"/>
    <p:sldId id="680" r:id="rId10"/>
    <p:sldId id="675" r:id="rId11"/>
    <p:sldId id="676" r:id="rId12"/>
    <p:sldId id="677" r:id="rId13"/>
    <p:sldId id="684" r:id="rId14"/>
    <p:sldId id="6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B1AD8C-FDCA-42E6-BEA0-977257BEA307}">
          <p14:sldIdLst>
            <p14:sldId id="560"/>
            <p14:sldId id="608"/>
            <p14:sldId id="586"/>
            <p14:sldId id="618"/>
            <p14:sldId id="680"/>
            <p14:sldId id="675"/>
            <p14:sldId id="676"/>
            <p14:sldId id="677"/>
            <p14:sldId id="684"/>
            <p14:sldId id="6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933533-C04A-876D-674E-DFCBB5296263}" name="Tracy Tollmann" initials="TT" userId="S::TTollmann@unfccc.int::ac6b37ca-e3d7-43fc-93d5-74a5c9f1dda8" providerId="AD"/>
  <p188:author id="{488FFB5A-B93A-3404-88BD-C3BEA81FA3A4}" name="Harald Ernst Winkler" initials="HW" userId="S::harald.winkler_uct.ac.za#ext#@unfccc365.onmicrosoft.com::364b08bf-a38e-4334-a20e-db3f392b046f" providerId="AD"/>
  <p188:author id="{690A528C-C1EC-F852-34A9-FFA3DDC57D13}" name="Harald Winkler" initials="HW" userId="S::01367178@wf.uct.ac.za::e9698685-58cf-48c9-bec8-6ce68deb0e5f" providerId="AD"/>
  <p188:author id="{481DEE93-0610-BEFB-85CC-7D363B1FA912}" name="Tracy Tollmann" initials="TT" userId="S::ttollmann@unfccc.int::ac6b37ca-e3d7-43fc-93d5-74a5c9f1dda8" providerId="AD"/>
  <p188:author id="{7AA64BA5-CE95-8123-341E-BF46D4199B82}" name="Akhtar, Farhan H" initials="AFH" userId="S::AkhtarFH@state.gov::98b52681-aba0-4301-b559-cabe7bfc7cd2" providerId="AD"/>
  <p188:author id="{414072D9-89FB-ADB0-9914-350E0CB8A369}" name="Harald Ernst Winkler" initials="HEW" userId="S::harald.winkler@uct.ac.za::364b08bf-a38e-4334-a20e-db3f392b046f" providerId="AD"/>
  <p188:author id="{51BE8EE4-7223-93D6-16C6-A5431B890A18}" name="Farhan Akhtar" initials="FA" userId="S::akhtarfh_state.gov#ext#@unfccc365.onmicrosoft.com::e2f56f29-9ea1-4cd1-8465-3141bae89a3d" providerId="AD"/>
  <p188:author id="{A203BEE7-F300-8E47-4338-2B8960EEEE96}" name="Caitlin McDonald" initials="CM" userId="S::cmcdonald@unfccc.int::55a54efb-8b14-4fcf-8ec9-98a08667a8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ters Tubua" initials="WT" lastIdx="2" clrIdx="0">
    <p:extLst>
      <p:ext uri="{19B8F6BF-5375-455C-9EA6-DF929625EA0E}">
        <p15:presenceInfo xmlns:p15="http://schemas.microsoft.com/office/powerpoint/2012/main" userId="S::WTubua@unfccc.int::6c9f1ef9-6910-4879-9f5c-b125c7eef986" providerId="AD"/>
      </p:ext>
    </p:extLst>
  </p:cmAuthor>
  <p:cmAuthor id="2" name="Akhtar, Farhan H" initials="AFH" lastIdx="2" clrIdx="1">
    <p:extLst>
      <p:ext uri="{19B8F6BF-5375-455C-9EA6-DF929625EA0E}">
        <p15:presenceInfo xmlns:p15="http://schemas.microsoft.com/office/powerpoint/2012/main" userId="S::AkhtarFH@state.gov::98b52681-aba0-4301-b559-cabe7bfc7cd2" providerId="AD"/>
      </p:ext>
    </p:extLst>
  </p:cmAuthor>
  <p:cmAuthor id="3" name="Harald Winkler" initials="HW" lastIdx="3" clrIdx="2">
    <p:extLst>
      <p:ext uri="{19B8F6BF-5375-455C-9EA6-DF929625EA0E}">
        <p15:presenceInfo xmlns:p15="http://schemas.microsoft.com/office/powerpoint/2012/main" userId="S::01367178@wf.uct.ac.za::e9698685-58cf-48c9-bec8-6ce68deb0e5f" providerId="AD"/>
      </p:ext>
    </p:extLst>
  </p:cmAuthor>
  <p:cmAuthor id="4" name="Caitlin McDonald" initials="CM" lastIdx="1" clrIdx="3">
    <p:extLst>
      <p:ext uri="{19B8F6BF-5375-455C-9EA6-DF929625EA0E}">
        <p15:presenceInfo xmlns:p15="http://schemas.microsoft.com/office/powerpoint/2012/main" userId="S::cmcdonald@unfccc.int::55a54efb-8b14-4fcf-8ec9-98a08667a8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06782-E8AB-43A6-BCD5-9FB4C422AF3F}" v="22" dt="2023-12-08T14:56:51.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790"/>
    <p:restoredTop sz="94674"/>
  </p:normalViewPr>
  <p:slideViewPr>
    <p:cSldViewPr snapToGrid="0">
      <p:cViewPr varScale="1">
        <p:scale>
          <a:sx n="74" d="100"/>
          <a:sy n="74" d="100"/>
        </p:scale>
        <p:origin x="43" y="178"/>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8D917-7B0D-4B6B-9F6E-0579071165EF}"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en-US"/>
        </a:p>
      </dgm:t>
    </dgm:pt>
    <dgm:pt modelId="{884F4702-DCB9-461D-8B98-304080166B76}">
      <dgm:prSet phldrT="[Text]"/>
      <dgm:spPr/>
      <dgm:t>
        <a:bodyPr/>
        <a:lstStyle/>
        <a:p>
          <a:r>
            <a:rPr lang="en-US"/>
            <a:t>Input Collection</a:t>
          </a:r>
        </a:p>
      </dgm:t>
    </dgm:pt>
    <dgm:pt modelId="{D89AA6F0-D418-4F10-81BF-9A3A1745CA17}" type="parTrans" cxnId="{DF25D4B4-EEC1-426C-8027-FEC8BD817300}">
      <dgm:prSet/>
      <dgm:spPr/>
      <dgm:t>
        <a:bodyPr/>
        <a:lstStyle/>
        <a:p>
          <a:endParaRPr lang="en-US"/>
        </a:p>
      </dgm:t>
    </dgm:pt>
    <dgm:pt modelId="{090FBBC6-0960-4F6E-8353-7BF3D935EBE6}" type="sibTrans" cxnId="{DF25D4B4-EEC1-426C-8027-FEC8BD817300}">
      <dgm:prSet/>
      <dgm:spPr/>
      <dgm:t>
        <a:bodyPr/>
        <a:lstStyle/>
        <a:p>
          <a:endParaRPr lang="en-US"/>
        </a:p>
      </dgm:t>
    </dgm:pt>
    <dgm:pt modelId="{F3DA834C-D9B4-4A4D-81FC-660C11739D63}">
      <dgm:prSet phldrT="[Text]"/>
      <dgm:spPr/>
      <dgm:t>
        <a:bodyPr/>
        <a:lstStyle/>
        <a:p>
          <a:r>
            <a:rPr lang="en-US"/>
            <a:t>Technical Dialogue</a:t>
          </a:r>
        </a:p>
      </dgm:t>
    </dgm:pt>
    <dgm:pt modelId="{302F1BEE-475D-402A-8376-65FE1A2CCC96}" type="parTrans" cxnId="{0A208899-18F7-476B-BFF7-44158DF0BA08}">
      <dgm:prSet/>
      <dgm:spPr/>
      <dgm:t>
        <a:bodyPr/>
        <a:lstStyle/>
        <a:p>
          <a:endParaRPr lang="en-US"/>
        </a:p>
      </dgm:t>
    </dgm:pt>
    <dgm:pt modelId="{846F485A-2D38-4766-810B-D1562356A3D6}" type="sibTrans" cxnId="{0A208899-18F7-476B-BFF7-44158DF0BA08}">
      <dgm:prSet/>
      <dgm:spPr/>
      <dgm:t>
        <a:bodyPr/>
        <a:lstStyle/>
        <a:p>
          <a:endParaRPr lang="en-US"/>
        </a:p>
      </dgm:t>
    </dgm:pt>
    <dgm:pt modelId="{981BDE7B-0DAC-490A-B435-9E74D6825947}">
      <dgm:prSet phldrT="[Text]"/>
      <dgm:spPr/>
      <dgm:t>
        <a:bodyPr/>
        <a:lstStyle/>
        <a:p>
          <a:r>
            <a:rPr lang="en-US" b="0"/>
            <a:t>Consideration of outputs</a:t>
          </a:r>
        </a:p>
      </dgm:t>
    </dgm:pt>
    <dgm:pt modelId="{4E427138-0E71-4CE4-AB36-4F4548874468}" type="parTrans" cxnId="{05C8EF29-E7BB-4B4B-9BF9-26751906B5E9}">
      <dgm:prSet/>
      <dgm:spPr/>
      <dgm:t>
        <a:bodyPr/>
        <a:lstStyle/>
        <a:p>
          <a:endParaRPr lang="en-US"/>
        </a:p>
      </dgm:t>
    </dgm:pt>
    <dgm:pt modelId="{2584AD9C-5717-4867-91A8-C032410C33D5}" type="sibTrans" cxnId="{05C8EF29-E7BB-4B4B-9BF9-26751906B5E9}">
      <dgm:prSet/>
      <dgm:spPr/>
      <dgm:t>
        <a:bodyPr/>
        <a:lstStyle/>
        <a:p>
          <a:endParaRPr lang="en-US"/>
        </a:p>
      </dgm:t>
    </dgm:pt>
    <dgm:pt modelId="{7BBD6C0D-67E8-4597-87BF-FB54E5A8F428}">
      <dgm:prSet phldrT="[Text]"/>
      <dgm:spPr/>
      <dgm:t>
        <a:bodyPr/>
        <a:lstStyle/>
        <a:p>
          <a:r>
            <a:rPr lang="en-US"/>
            <a:t>High-level events at CMA6</a:t>
          </a:r>
        </a:p>
        <a:p>
          <a:r>
            <a:rPr lang="en-US"/>
            <a:t>Identify opportunities and challenges in enhancing action and support as well as possible measures and good practices and international corporation</a:t>
          </a:r>
        </a:p>
        <a:p>
          <a:r>
            <a:rPr lang="en-US"/>
            <a:t>Summarize key political messages, including recommendations for strengthening action and enhancing support</a:t>
          </a:r>
        </a:p>
      </dgm:t>
    </dgm:pt>
    <dgm:pt modelId="{F715432C-2FA1-4939-A5E7-137DBC966CE2}" type="sibTrans" cxnId="{9ACD0220-9363-443C-A751-A9B65A49F585}">
      <dgm:prSet/>
      <dgm:spPr/>
      <dgm:t>
        <a:bodyPr/>
        <a:lstStyle/>
        <a:p>
          <a:endParaRPr lang="en-US"/>
        </a:p>
      </dgm:t>
    </dgm:pt>
    <dgm:pt modelId="{19ACE4FF-A812-4605-ADA8-610C738674EE}" type="parTrans" cxnId="{9ACD0220-9363-443C-A751-A9B65A49F585}">
      <dgm:prSet/>
      <dgm:spPr/>
      <dgm:t>
        <a:bodyPr/>
        <a:lstStyle/>
        <a:p>
          <a:endParaRPr lang="en-US"/>
        </a:p>
      </dgm:t>
    </dgm:pt>
    <dgm:pt modelId="{0E2BDC14-DE49-48A3-93EE-C342809D26B2}">
      <dgm:prSet phldrT="[Text]"/>
      <dgm:spPr/>
      <dgm:t>
        <a:bodyPr/>
        <a:lstStyle/>
        <a:p>
          <a:r>
            <a:rPr lang="en-US"/>
            <a:t>All topics covered</a:t>
          </a:r>
        </a:p>
        <a:p>
          <a:r>
            <a:rPr lang="en-US"/>
            <a:t>Three meetings (June 2022-June 2023)</a:t>
          </a:r>
        </a:p>
      </dgm:t>
    </dgm:pt>
    <dgm:pt modelId="{3E70E43D-43CB-4E34-A0A6-B9C90998F12F}" type="sibTrans" cxnId="{6E0456DB-37CA-4F99-92EE-C0586CF0FEBB}">
      <dgm:prSet/>
      <dgm:spPr/>
      <dgm:t>
        <a:bodyPr/>
        <a:lstStyle/>
        <a:p>
          <a:endParaRPr lang="en-US"/>
        </a:p>
      </dgm:t>
    </dgm:pt>
    <dgm:pt modelId="{7DCC421B-5091-4340-9EEB-A5BE411A53FE}" type="parTrans" cxnId="{6E0456DB-37CA-4F99-92EE-C0586CF0FEBB}">
      <dgm:prSet/>
      <dgm:spPr/>
      <dgm:t>
        <a:bodyPr/>
        <a:lstStyle/>
        <a:p>
          <a:endParaRPr lang="en-US"/>
        </a:p>
      </dgm:t>
    </dgm:pt>
    <dgm:pt modelId="{538AEF1D-D86E-48D9-B42F-79E7A337FBF8}">
      <dgm:prSet phldrT="[Text]"/>
      <dgm:spPr/>
      <dgm:t>
        <a:bodyPr/>
        <a:lstStyle/>
        <a:p>
          <a:r>
            <a:rPr lang="en-US"/>
            <a:t>Managed by two co-facilitators</a:t>
          </a:r>
        </a:p>
      </dgm:t>
    </dgm:pt>
    <dgm:pt modelId="{0B4083DA-D3B4-46A5-83F9-1B7620B1A746}" type="sibTrans" cxnId="{C3005F45-CF6A-4B8C-859B-8ED4D62ECD3B}">
      <dgm:prSet/>
      <dgm:spPr/>
      <dgm:t>
        <a:bodyPr/>
        <a:lstStyle/>
        <a:p>
          <a:endParaRPr lang="en-US"/>
        </a:p>
      </dgm:t>
    </dgm:pt>
    <dgm:pt modelId="{A9CF4B95-1E8C-4A8E-8CA1-B0C2D30E717E}" type="parTrans" cxnId="{C3005F45-CF6A-4B8C-859B-8ED4D62ECD3B}">
      <dgm:prSet/>
      <dgm:spPr/>
      <dgm:t>
        <a:bodyPr/>
        <a:lstStyle/>
        <a:p>
          <a:endParaRPr lang="en-US"/>
        </a:p>
      </dgm:t>
    </dgm:pt>
    <dgm:pt modelId="{126C8BC9-8349-4D2E-A8CB-603A076AD2E9}">
      <dgm:prSet phldrT="[Text]"/>
      <dgm:spPr/>
      <dgm:t>
        <a:bodyPr/>
        <a:lstStyle/>
        <a:p>
          <a:r>
            <a:rPr lang="en-US"/>
            <a:t>Inclusive and diverse participation</a:t>
          </a:r>
        </a:p>
        <a:p>
          <a:r>
            <a:rPr lang="en-US"/>
            <a:t>Prepared 3 summary reports and final factual synthesis report</a:t>
          </a:r>
        </a:p>
      </dgm:t>
    </dgm:pt>
    <dgm:pt modelId="{3AE487EC-7FB3-4A8F-91CF-88506ECE4DAA}" type="sibTrans" cxnId="{035CCAFF-DFEC-4C55-B12F-7996729A77CD}">
      <dgm:prSet/>
      <dgm:spPr/>
      <dgm:t>
        <a:bodyPr/>
        <a:lstStyle/>
        <a:p>
          <a:endParaRPr lang="en-US"/>
        </a:p>
      </dgm:t>
    </dgm:pt>
    <dgm:pt modelId="{AE99A066-33E3-47A8-83FF-05107A6D3D1A}" type="parTrans" cxnId="{035CCAFF-DFEC-4C55-B12F-7996729A77CD}">
      <dgm:prSet/>
      <dgm:spPr/>
      <dgm:t>
        <a:bodyPr/>
        <a:lstStyle/>
        <a:p>
          <a:endParaRPr lang="en-US"/>
        </a:p>
      </dgm:t>
    </dgm:pt>
    <dgm:pt modelId="{333B4B7A-2C44-40B6-A39C-D11E4D7B5441}">
      <dgm:prSet phldrT="[Text]"/>
      <dgm:spPr/>
      <dgm:t>
        <a:bodyPr/>
        <a:lstStyle/>
        <a:p>
          <a:endParaRPr lang="en-US"/>
        </a:p>
      </dgm:t>
    </dgm:pt>
    <dgm:pt modelId="{2766B6E5-E968-4BDB-959F-30E38C82272E}" type="sibTrans" cxnId="{F5D37CFC-6C16-4ED7-8A93-E77419A0AAB8}">
      <dgm:prSet/>
      <dgm:spPr/>
      <dgm:t>
        <a:bodyPr/>
        <a:lstStyle/>
        <a:p>
          <a:endParaRPr lang="en-US"/>
        </a:p>
      </dgm:t>
    </dgm:pt>
    <dgm:pt modelId="{50676B0B-D4F7-419A-8C60-DB5608BCC263}" type="parTrans" cxnId="{F5D37CFC-6C16-4ED7-8A93-E77419A0AAB8}">
      <dgm:prSet/>
      <dgm:spPr/>
      <dgm:t>
        <a:bodyPr/>
        <a:lstStyle/>
        <a:p>
          <a:endParaRPr lang="en-US"/>
        </a:p>
      </dgm:t>
    </dgm:pt>
    <dgm:pt modelId="{E660228F-5F57-4F5E-98E8-E20075ABE6BF}">
      <dgm:prSet phldrT="[Text]"/>
      <dgm:spPr/>
      <dgm:t>
        <a:bodyPr/>
        <a:lstStyle/>
        <a:p>
          <a:r>
            <a:rPr lang="en-US"/>
            <a:t>Started November 2021</a:t>
          </a:r>
        </a:p>
        <a:p>
          <a:endParaRPr lang="en-US"/>
        </a:p>
      </dgm:t>
    </dgm:pt>
    <dgm:pt modelId="{CFB37040-F799-471E-88FC-BB3CD8ED8B80}" type="sibTrans" cxnId="{84E63691-00C3-42D6-ACCB-2547989757FD}">
      <dgm:prSet/>
      <dgm:spPr/>
      <dgm:t>
        <a:bodyPr/>
        <a:lstStyle/>
        <a:p>
          <a:endParaRPr lang="en-US"/>
        </a:p>
      </dgm:t>
    </dgm:pt>
    <dgm:pt modelId="{74E40FA8-B845-45B2-BB44-2FE73C00ABC2}" type="parTrans" cxnId="{84E63691-00C3-42D6-ACCB-2547989757FD}">
      <dgm:prSet/>
      <dgm:spPr/>
      <dgm:t>
        <a:bodyPr/>
        <a:lstStyle/>
        <a:p>
          <a:endParaRPr lang="en-US"/>
        </a:p>
      </dgm:t>
    </dgm:pt>
    <dgm:pt modelId="{4DBE5F51-D3D9-4421-A04F-F1FE43AEB5E6}">
      <dgm:prSet phldrT="[Text]"/>
      <dgm:spPr/>
      <dgm:t>
        <a:bodyPr/>
        <a:lstStyle/>
        <a:p>
          <a:r>
            <a:rPr lang="en-US"/>
            <a:t>Reports from subsidiary and constituted bodies</a:t>
          </a:r>
        </a:p>
      </dgm:t>
    </dgm:pt>
    <dgm:pt modelId="{AE6848A0-096E-4163-9EEC-2C90DDD368BC}" type="sibTrans" cxnId="{F09CB9CF-EEB3-4D54-A5FC-5C292C409AEA}">
      <dgm:prSet/>
      <dgm:spPr/>
      <dgm:t>
        <a:bodyPr/>
        <a:lstStyle/>
        <a:p>
          <a:endParaRPr lang="en-US"/>
        </a:p>
      </dgm:t>
    </dgm:pt>
    <dgm:pt modelId="{753F03E0-3FAD-4BB6-83A1-EA018E15BEE7}" type="parTrans" cxnId="{F09CB9CF-EEB3-4D54-A5FC-5C292C409AEA}">
      <dgm:prSet/>
      <dgm:spPr/>
      <dgm:t>
        <a:bodyPr/>
        <a:lstStyle/>
        <a:p>
          <a:endParaRPr lang="en-US"/>
        </a:p>
      </dgm:t>
    </dgm:pt>
    <dgm:pt modelId="{D348CB96-AB2F-4F37-9D5B-841DDB941D08}">
      <dgm:prSet phldrT="[Text]"/>
      <dgm:spPr/>
      <dgm:t>
        <a:bodyPr/>
        <a:lstStyle/>
        <a:p>
          <a:r>
            <a:rPr lang="en-US"/>
            <a:t>National reporting </a:t>
          </a:r>
        </a:p>
        <a:p>
          <a:r>
            <a:rPr lang="en-US"/>
            <a:t>IPCC Reports</a:t>
          </a:r>
        </a:p>
      </dgm:t>
    </dgm:pt>
    <dgm:pt modelId="{45B1A353-D842-4EB6-9D11-437E970208D5}" type="parTrans" cxnId="{B6791B59-B336-40F2-8538-E69246EC6D03}">
      <dgm:prSet/>
      <dgm:spPr/>
      <dgm:t>
        <a:bodyPr/>
        <a:lstStyle/>
        <a:p>
          <a:endParaRPr lang="en-US"/>
        </a:p>
      </dgm:t>
    </dgm:pt>
    <dgm:pt modelId="{65ADB210-3453-493A-8039-CA950B7905C3}" type="sibTrans" cxnId="{B6791B59-B336-40F2-8538-E69246EC6D03}">
      <dgm:prSet/>
      <dgm:spPr/>
      <dgm:t>
        <a:bodyPr/>
        <a:lstStyle/>
        <a:p>
          <a:endParaRPr lang="en-US"/>
        </a:p>
      </dgm:t>
    </dgm:pt>
    <dgm:pt modelId="{78683904-7925-46A6-BFF6-3028F5FBB260}">
      <dgm:prSet phldrT="[Text]"/>
      <dgm:spPr/>
      <dgm:t>
        <a:bodyPr/>
        <a:lstStyle/>
        <a:p>
          <a:r>
            <a:rPr lang="en-US"/>
            <a:t>Submissions from Parties and Non-Party Stakeholders, international and reginal organizations </a:t>
          </a:r>
        </a:p>
      </dgm:t>
    </dgm:pt>
    <dgm:pt modelId="{FB70F7A6-944C-4AA2-A81B-D7D21223909F}" type="parTrans" cxnId="{440E2FDC-E237-488C-9070-32B225986A64}">
      <dgm:prSet/>
      <dgm:spPr/>
      <dgm:t>
        <a:bodyPr/>
        <a:lstStyle/>
        <a:p>
          <a:endParaRPr lang="en-US"/>
        </a:p>
      </dgm:t>
    </dgm:pt>
    <dgm:pt modelId="{F55B4C91-E346-44C3-BBB5-285275E9B14D}" type="sibTrans" cxnId="{440E2FDC-E237-488C-9070-32B225986A64}">
      <dgm:prSet/>
      <dgm:spPr/>
      <dgm:t>
        <a:bodyPr/>
        <a:lstStyle/>
        <a:p>
          <a:endParaRPr lang="en-US"/>
        </a:p>
      </dgm:t>
    </dgm:pt>
    <dgm:pt modelId="{69E4BAFB-C97E-4EB1-A92D-AD44B5A63056}">
      <dgm:prSet phldrT="[Text]"/>
      <dgm:spPr/>
      <dgm:t>
        <a:bodyPr/>
        <a:lstStyle/>
        <a:p>
          <a:r>
            <a:rPr lang="en-US"/>
            <a:t>Secretariat synthesis reports</a:t>
          </a:r>
        </a:p>
      </dgm:t>
    </dgm:pt>
    <dgm:pt modelId="{73B7F2DE-0221-4075-8901-5F37B5EC45BD}" type="parTrans" cxnId="{A01B04CA-5DFF-40AD-BF13-04E7134D96F4}">
      <dgm:prSet/>
      <dgm:spPr/>
      <dgm:t>
        <a:bodyPr/>
        <a:lstStyle/>
        <a:p>
          <a:endParaRPr lang="en-US"/>
        </a:p>
      </dgm:t>
    </dgm:pt>
    <dgm:pt modelId="{2CFB27A2-D53F-455C-9E60-D555D19EE095}" type="sibTrans" cxnId="{A01B04CA-5DFF-40AD-BF13-04E7134D96F4}">
      <dgm:prSet/>
      <dgm:spPr/>
      <dgm:t>
        <a:bodyPr/>
        <a:lstStyle/>
        <a:p>
          <a:endParaRPr lang="en-US"/>
        </a:p>
      </dgm:t>
    </dgm:pt>
    <dgm:pt modelId="{7AD6F219-C7AD-493F-9C67-79AAD5D83AAE}" type="pres">
      <dgm:prSet presAssocID="{27D8D917-7B0D-4B6B-9F6E-0579071165EF}" presName="Name0" presStyleCnt="0">
        <dgm:presLayoutVars>
          <dgm:chMax val="5"/>
          <dgm:chPref val="5"/>
          <dgm:dir/>
          <dgm:animLvl val="lvl"/>
        </dgm:presLayoutVars>
      </dgm:prSet>
      <dgm:spPr/>
    </dgm:pt>
    <dgm:pt modelId="{FF458F90-8CF7-4233-BBAF-47A9D27BB24B}" type="pres">
      <dgm:prSet presAssocID="{884F4702-DCB9-461D-8B98-304080166B76}" presName="parentText1" presStyleLbl="node1" presStyleIdx="0" presStyleCnt="3">
        <dgm:presLayoutVars>
          <dgm:chMax/>
          <dgm:chPref val="3"/>
          <dgm:bulletEnabled val="1"/>
        </dgm:presLayoutVars>
      </dgm:prSet>
      <dgm:spPr/>
    </dgm:pt>
    <dgm:pt modelId="{F292C7E9-2B5C-4B0B-9F8A-AE45B2453EC7}" type="pres">
      <dgm:prSet presAssocID="{884F4702-DCB9-461D-8B98-304080166B76}" presName="childText1" presStyleLbl="solidAlignAcc1" presStyleIdx="0" presStyleCnt="3" custScaleY="126745" custLinFactNeighborX="-1211" custLinFactNeighborY="13957">
        <dgm:presLayoutVars>
          <dgm:chMax val="0"/>
          <dgm:chPref val="0"/>
          <dgm:bulletEnabled val="1"/>
        </dgm:presLayoutVars>
      </dgm:prSet>
      <dgm:spPr/>
    </dgm:pt>
    <dgm:pt modelId="{5928077F-59D7-4A41-AF93-E5B0213DC946}" type="pres">
      <dgm:prSet presAssocID="{F3DA834C-D9B4-4A4D-81FC-660C11739D63}" presName="parentText2" presStyleLbl="node1" presStyleIdx="1" presStyleCnt="3">
        <dgm:presLayoutVars>
          <dgm:chMax/>
          <dgm:chPref val="3"/>
          <dgm:bulletEnabled val="1"/>
        </dgm:presLayoutVars>
      </dgm:prSet>
      <dgm:spPr/>
    </dgm:pt>
    <dgm:pt modelId="{82E00AF4-09BB-44B7-8C3C-0116C028CB32}" type="pres">
      <dgm:prSet presAssocID="{F3DA834C-D9B4-4A4D-81FC-660C11739D63}" presName="childText2" presStyleLbl="solidAlignAcc1" presStyleIdx="1" presStyleCnt="3">
        <dgm:presLayoutVars>
          <dgm:chMax val="0"/>
          <dgm:chPref val="0"/>
          <dgm:bulletEnabled val="1"/>
        </dgm:presLayoutVars>
      </dgm:prSet>
      <dgm:spPr/>
    </dgm:pt>
    <dgm:pt modelId="{7937C1DD-80D8-4DB4-A541-626510B49A88}" type="pres">
      <dgm:prSet presAssocID="{981BDE7B-0DAC-490A-B435-9E74D6825947}" presName="parentText3" presStyleLbl="node1" presStyleIdx="2" presStyleCnt="3">
        <dgm:presLayoutVars>
          <dgm:chMax/>
          <dgm:chPref val="3"/>
          <dgm:bulletEnabled val="1"/>
        </dgm:presLayoutVars>
      </dgm:prSet>
      <dgm:spPr/>
    </dgm:pt>
    <dgm:pt modelId="{F2CCDDA9-404C-4E97-91F8-0092B50A9B1D}" type="pres">
      <dgm:prSet presAssocID="{981BDE7B-0DAC-490A-B435-9E74D6825947}" presName="childText3" presStyleLbl="solidAlignAcc1" presStyleIdx="2" presStyleCnt="3">
        <dgm:presLayoutVars>
          <dgm:chMax val="0"/>
          <dgm:chPref val="0"/>
          <dgm:bulletEnabled val="1"/>
        </dgm:presLayoutVars>
      </dgm:prSet>
      <dgm:spPr/>
    </dgm:pt>
  </dgm:ptLst>
  <dgm:cxnLst>
    <dgm:cxn modelId="{831B7807-2F3D-4F97-A9D6-35D58A60E11A}" type="presOf" srcId="{E660228F-5F57-4F5E-98E8-E20075ABE6BF}" destId="{F292C7E9-2B5C-4B0B-9F8A-AE45B2453EC7}" srcOrd="0" destOrd="0" presId="urn:microsoft.com/office/officeart/2009/3/layout/IncreasingArrowsProcess"/>
    <dgm:cxn modelId="{AAAA3011-18E4-4AE0-A72D-7ED3FCB44ABA}" type="presOf" srcId="{981BDE7B-0DAC-490A-B435-9E74D6825947}" destId="{7937C1DD-80D8-4DB4-A541-626510B49A88}" srcOrd="0" destOrd="0" presId="urn:microsoft.com/office/officeart/2009/3/layout/IncreasingArrowsProcess"/>
    <dgm:cxn modelId="{9ACD0220-9363-443C-A751-A9B65A49F585}" srcId="{981BDE7B-0DAC-490A-B435-9E74D6825947}" destId="{7BBD6C0D-67E8-4597-87BF-FB54E5A8F428}" srcOrd="0" destOrd="0" parTransId="{19ACE4FF-A812-4605-ADA8-610C738674EE}" sibTransId="{F715432C-2FA1-4939-A5E7-137DBC966CE2}"/>
    <dgm:cxn modelId="{05C8EF29-E7BB-4B4B-9BF9-26751906B5E9}" srcId="{27D8D917-7B0D-4B6B-9F6E-0579071165EF}" destId="{981BDE7B-0DAC-490A-B435-9E74D6825947}" srcOrd="2" destOrd="0" parTransId="{4E427138-0E71-4CE4-AB36-4F4548874468}" sibTransId="{2584AD9C-5717-4867-91A8-C032410C33D5}"/>
    <dgm:cxn modelId="{9201EE2A-965D-4E71-B849-921B2FE9F933}" type="presOf" srcId="{333B4B7A-2C44-40B6-A39C-D11E4D7B5441}" destId="{82E00AF4-09BB-44B7-8C3C-0116C028CB32}" srcOrd="0" destOrd="3" presId="urn:microsoft.com/office/officeart/2009/3/layout/IncreasingArrowsProcess"/>
    <dgm:cxn modelId="{925ADA2F-236F-4711-A8A0-2ED827BCC010}" type="presOf" srcId="{69E4BAFB-C97E-4EB1-A92D-AD44B5A63056}" destId="{F292C7E9-2B5C-4B0B-9F8A-AE45B2453EC7}" srcOrd="0" destOrd="3" presId="urn:microsoft.com/office/officeart/2009/3/layout/IncreasingArrowsProcess"/>
    <dgm:cxn modelId="{F4F73140-1313-4EED-AC9B-3DBF0708D96A}" type="presOf" srcId="{126C8BC9-8349-4D2E-A8CB-603A076AD2E9}" destId="{82E00AF4-09BB-44B7-8C3C-0116C028CB32}" srcOrd="0" destOrd="2" presId="urn:microsoft.com/office/officeart/2009/3/layout/IncreasingArrowsProcess"/>
    <dgm:cxn modelId="{C3005F45-CF6A-4B8C-859B-8ED4D62ECD3B}" srcId="{F3DA834C-D9B4-4A4D-81FC-660C11739D63}" destId="{538AEF1D-D86E-48D9-B42F-79E7A337FBF8}" srcOrd="1" destOrd="0" parTransId="{A9CF4B95-1E8C-4A8E-8CA1-B0C2D30E717E}" sibTransId="{0B4083DA-D3B4-46A5-83F9-1B7620B1A746}"/>
    <dgm:cxn modelId="{37416C66-B2D1-40F2-9796-1C1525F33675}" type="presOf" srcId="{78683904-7925-46A6-BFF6-3028F5FBB260}" destId="{F292C7E9-2B5C-4B0B-9F8A-AE45B2453EC7}" srcOrd="0" destOrd="2" presId="urn:microsoft.com/office/officeart/2009/3/layout/IncreasingArrowsProcess"/>
    <dgm:cxn modelId="{5F37F549-6527-4CEF-BAC2-17C7421EAB5E}" type="presOf" srcId="{4DBE5F51-D3D9-4421-A04F-F1FE43AEB5E6}" destId="{F292C7E9-2B5C-4B0B-9F8A-AE45B2453EC7}" srcOrd="0" destOrd="4" presId="urn:microsoft.com/office/officeart/2009/3/layout/IncreasingArrowsProcess"/>
    <dgm:cxn modelId="{59805551-278B-4D18-B66A-AB3997EAC669}" type="presOf" srcId="{27D8D917-7B0D-4B6B-9F6E-0579071165EF}" destId="{7AD6F219-C7AD-493F-9C67-79AAD5D83AAE}" srcOrd="0" destOrd="0" presId="urn:microsoft.com/office/officeart/2009/3/layout/IncreasingArrowsProcess"/>
    <dgm:cxn modelId="{B6791B59-B336-40F2-8538-E69246EC6D03}" srcId="{884F4702-DCB9-461D-8B98-304080166B76}" destId="{D348CB96-AB2F-4F37-9D5B-841DDB941D08}" srcOrd="1" destOrd="0" parTransId="{45B1A353-D842-4EB6-9D11-437E970208D5}" sibTransId="{65ADB210-3453-493A-8039-CA950B7905C3}"/>
    <dgm:cxn modelId="{0A79368F-6FCF-40BD-AA38-7F6CA5FA4CC1}" type="presOf" srcId="{538AEF1D-D86E-48D9-B42F-79E7A337FBF8}" destId="{82E00AF4-09BB-44B7-8C3C-0116C028CB32}" srcOrd="0" destOrd="1" presId="urn:microsoft.com/office/officeart/2009/3/layout/IncreasingArrowsProcess"/>
    <dgm:cxn modelId="{84E63691-00C3-42D6-ACCB-2547989757FD}" srcId="{884F4702-DCB9-461D-8B98-304080166B76}" destId="{E660228F-5F57-4F5E-98E8-E20075ABE6BF}" srcOrd="0" destOrd="0" parTransId="{74E40FA8-B845-45B2-BB44-2FE73C00ABC2}" sibTransId="{CFB37040-F799-471E-88FC-BB3CD8ED8B80}"/>
    <dgm:cxn modelId="{0A208899-18F7-476B-BFF7-44158DF0BA08}" srcId="{27D8D917-7B0D-4B6B-9F6E-0579071165EF}" destId="{F3DA834C-D9B4-4A4D-81FC-660C11739D63}" srcOrd="1" destOrd="0" parTransId="{302F1BEE-475D-402A-8376-65FE1A2CCC96}" sibTransId="{846F485A-2D38-4766-810B-D1562356A3D6}"/>
    <dgm:cxn modelId="{8691A79D-FF4B-4B5F-BAED-9935EAE73F42}" type="presOf" srcId="{D348CB96-AB2F-4F37-9D5B-841DDB941D08}" destId="{F292C7E9-2B5C-4B0B-9F8A-AE45B2453EC7}" srcOrd="0" destOrd="1" presId="urn:microsoft.com/office/officeart/2009/3/layout/IncreasingArrowsProcess"/>
    <dgm:cxn modelId="{762CC9A7-E312-47AE-8976-014C47B69826}" type="presOf" srcId="{0E2BDC14-DE49-48A3-93EE-C342809D26B2}" destId="{82E00AF4-09BB-44B7-8C3C-0116C028CB32}" srcOrd="0" destOrd="0" presId="urn:microsoft.com/office/officeart/2009/3/layout/IncreasingArrowsProcess"/>
    <dgm:cxn modelId="{DF25D4B4-EEC1-426C-8027-FEC8BD817300}" srcId="{27D8D917-7B0D-4B6B-9F6E-0579071165EF}" destId="{884F4702-DCB9-461D-8B98-304080166B76}" srcOrd="0" destOrd="0" parTransId="{D89AA6F0-D418-4F10-81BF-9A3A1745CA17}" sibTransId="{090FBBC6-0960-4F6E-8353-7BF3D935EBE6}"/>
    <dgm:cxn modelId="{0AC4E8C3-0388-4A2B-B6C1-FFB6B10EDA54}" type="presOf" srcId="{F3DA834C-D9B4-4A4D-81FC-660C11739D63}" destId="{5928077F-59D7-4A41-AF93-E5B0213DC946}" srcOrd="0" destOrd="0" presId="urn:microsoft.com/office/officeart/2009/3/layout/IncreasingArrowsProcess"/>
    <dgm:cxn modelId="{A01B04CA-5DFF-40AD-BF13-04E7134D96F4}" srcId="{884F4702-DCB9-461D-8B98-304080166B76}" destId="{69E4BAFB-C97E-4EB1-A92D-AD44B5A63056}" srcOrd="3" destOrd="0" parTransId="{73B7F2DE-0221-4075-8901-5F37B5EC45BD}" sibTransId="{2CFB27A2-D53F-455C-9E60-D555D19EE095}"/>
    <dgm:cxn modelId="{F09CB9CF-EEB3-4D54-A5FC-5C292C409AEA}" srcId="{884F4702-DCB9-461D-8B98-304080166B76}" destId="{4DBE5F51-D3D9-4421-A04F-F1FE43AEB5E6}" srcOrd="4" destOrd="0" parTransId="{753F03E0-3FAD-4BB6-83A1-EA018E15BEE7}" sibTransId="{AE6848A0-096E-4163-9EEC-2C90DDD368BC}"/>
    <dgm:cxn modelId="{D4F5F4D2-A1AA-4206-9472-E52C7FA459D6}" type="presOf" srcId="{884F4702-DCB9-461D-8B98-304080166B76}" destId="{FF458F90-8CF7-4233-BBAF-47A9D27BB24B}" srcOrd="0" destOrd="0" presId="urn:microsoft.com/office/officeart/2009/3/layout/IncreasingArrowsProcess"/>
    <dgm:cxn modelId="{767B45D6-CC5B-4ED2-9E23-2272365F56FB}" type="presOf" srcId="{7BBD6C0D-67E8-4597-87BF-FB54E5A8F428}" destId="{F2CCDDA9-404C-4E97-91F8-0092B50A9B1D}" srcOrd="0" destOrd="0" presId="urn:microsoft.com/office/officeart/2009/3/layout/IncreasingArrowsProcess"/>
    <dgm:cxn modelId="{6E0456DB-37CA-4F99-92EE-C0586CF0FEBB}" srcId="{F3DA834C-D9B4-4A4D-81FC-660C11739D63}" destId="{0E2BDC14-DE49-48A3-93EE-C342809D26B2}" srcOrd="0" destOrd="0" parTransId="{7DCC421B-5091-4340-9EEB-A5BE411A53FE}" sibTransId="{3E70E43D-43CB-4E34-A0A6-B9C90998F12F}"/>
    <dgm:cxn modelId="{440E2FDC-E237-488C-9070-32B225986A64}" srcId="{884F4702-DCB9-461D-8B98-304080166B76}" destId="{78683904-7925-46A6-BFF6-3028F5FBB260}" srcOrd="2" destOrd="0" parTransId="{FB70F7A6-944C-4AA2-A81B-D7D21223909F}" sibTransId="{F55B4C91-E346-44C3-BBB5-285275E9B14D}"/>
    <dgm:cxn modelId="{F5D37CFC-6C16-4ED7-8A93-E77419A0AAB8}" srcId="{F3DA834C-D9B4-4A4D-81FC-660C11739D63}" destId="{333B4B7A-2C44-40B6-A39C-D11E4D7B5441}" srcOrd="3" destOrd="0" parTransId="{50676B0B-D4F7-419A-8C60-DB5608BCC263}" sibTransId="{2766B6E5-E968-4BDB-959F-30E38C82272E}"/>
    <dgm:cxn modelId="{035CCAFF-DFEC-4C55-B12F-7996729A77CD}" srcId="{F3DA834C-D9B4-4A4D-81FC-660C11739D63}" destId="{126C8BC9-8349-4D2E-A8CB-603A076AD2E9}" srcOrd="2" destOrd="0" parTransId="{AE99A066-33E3-47A8-83FF-05107A6D3D1A}" sibTransId="{3AE487EC-7FB3-4A8F-91CF-88506ECE4DAA}"/>
    <dgm:cxn modelId="{84481338-1102-499A-8D22-6982D90F601B}" type="presParOf" srcId="{7AD6F219-C7AD-493F-9C67-79AAD5D83AAE}" destId="{FF458F90-8CF7-4233-BBAF-47A9D27BB24B}" srcOrd="0" destOrd="0" presId="urn:microsoft.com/office/officeart/2009/3/layout/IncreasingArrowsProcess"/>
    <dgm:cxn modelId="{48821CA9-EA3B-4466-8EDE-D3ADA8DA3812}" type="presParOf" srcId="{7AD6F219-C7AD-493F-9C67-79AAD5D83AAE}" destId="{F292C7E9-2B5C-4B0B-9F8A-AE45B2453EC7}" srcOrd="1" destOrd="0" presId="urn:microsoft.com/office/officeart/2009/3/layout/IncreasingArrowsProcess"/>
    <dgm:cxn modelId="{C9C3286D-959F-4A41-BB3E-B47A21B84549}" type="presParOf" srcId="{7AD6F219-C7AD-493F-9C67-79AAD5D83AAE}" destId="{5928077F-59D7-4A41-AF93-E5B0213DC946}" srcOrd="2" destOrd="0" presId="urn:microsoft.com/office/officeart/2009/3/layout/IncreasingArrowsProcess"/>
    <dgm:cxn modelId="{B110EA94-0BB5-416D-A677-8A0EDABD3DA8}" type="presParOf" srcId="{7AD6F219-C7AD-493F-9C67-79AAD5D83AAE}" destId="{82E00AF4-09BB-44B7-8C3C-0116C028CB32}" srcOrd="3" destOrd="0" presId="urn:microsoft.com/office/officeart/2009/3/layout/IncreasingArrowsProcess"/>
    <dgm:cxn modelId="{835E1E2F-CA04-42C1-9AEF-5DC2B6E1DDEA}" type="presParOf" srcId="{7AD6F219-C7AD-493F-9C67-79AAD5D83AAE}" destId="{7937C1DD-80D8-4DB4-A541-626510B49A88}" srcOrd="4" destOrd="0" presId="urn:microsoft.com/office/officeart/2009/3/layout/IncreasingArrowsProcess"/>
    <dgm:cxn modelId="{2CB811C0-CAA6-49A3-AF1C-A2BF1995B341}" type="presParOf" srcId="{7AD6F219-C7AD-493F-9C67-79AAD5D83AAE}" destId="{F2CCDDA9-404C-4E97-91F8-0092B50A9B1D}"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58F90-8CF7-4233-BBAF-47A9D27BB24B}">
      <dsp:nvSpPr>
        <dsp:cNvPr id="0" name=""/>
        <dsp:cNvSpPr/>
      </dsp:nvSpPr>
      <dsp:spPr>
        <a:xfrm>
          <a:off x="0" y="165646"/>
          <a:ext cx="8173137" cy="1190320"/>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8963" numCol="1" spcCol="1270" anchor="ctr" anchorCtr="0">
          <a:noAutofit/>
        </a:bodyPr>
        <a:lstStyle/>
        <a:p>
          <a:pPr marL="0" lvl="0" indent="0" algn="l" defTabSz="800100">
            <a:lnSpc>
              <a:spcPct val="90000"/>
            </a:lnSpc>
            <a:spcBef>
              <a:spcPct val="0"/>
            </a:spcBef>
            <a:spcAft>
              <a:spcPct val="35000"/>
            </a:spcAft>
            <a:buNone/>
          </a:pPr>
          <a:r>
            <a:rPr lang="en-US" sz="1800" kern="1200"/>
            <a:t>Input Collection</a:t>
          </a:r>
        </a:p>
      </dsp:txBody>
      <dsp:txXfrm>
        <a:off x="0" y="463226"/>
        <a:ext cx="7875557" cy="595160"/>
      </dsp:txXfrm>
    </dsp:sp>
    <dsp:sp modelId="{F292C7E9-2B5C-4B0B-9F8A-AE45B2453EC7}">
      <dsp:nvSpPr>
        <dsp:cNvPr id="0" name=""/>
        <dsp:cNvSpPr/>
      </dsp:nvSpPr>
      <dsp:spPr>
        <a:xfrm>
          <a:off x="0" y="1096958"/>
          <a:ext cx="2517326" cy="290625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Started November 2021</a:t>
          </a:r>
        </a:p>
        <a:p>
          <a:pPr marL="0" lvl="0" indent="0" algn="l" defTabSz="577850">
            <a:lnSpc>
              <a:spcPct val="90000"/>
            </a:lnSpc>
            <a:spcBef>
              <a:spcPct val="0"/>
            </a:spcBef>
            <a:spcAft>
              <a:spcPct val="35000"/>
            </a:spcAft>
            <a:buNone/>
          </a:pPr>
          <a:endParaRPr lang="en-US" sz="1300" kern="1200"/>
        </a:p>
        <a:p>
          <a:pPr marL="0" lvl="0" indent="0" algn="l" defTabSz="577850">
            <a:lnSpc>
              <a:spcPct val="90000"/>
            </a:lnSpc>
            <a:spcBef>
              <a:spcPct val="0"/>
            </a:spcBef>
            <a:spcAft>
              <a:spcPct val="35000"/>
            </a:spcAft>
            <a:buNone/>
          </a:pPr>
          <a:r>
            <a:rPr lang="en-US" sz="1300" kern="1200"/>
            <a:t>National reporting </a:t>
          </a:r>
        </a:p>
        <a:p>
          <a:pPr marL="0" lvl="0" indent="0" algn="l" defTabSz="577850">
            <a:lnSpc>
              <a:spcPct val="90000"/>
            </a:lnSpc>
            <a:spcBef>
              <a:spcPct val="0"/>
            </a:spcBef>
            <a:spcAft>
              <a:spcPct val="35000"/>
            </a:spcAft>
            <a:buNone/>
          </a:pPr>
          <a:r>
            <a:rPr lang="en-US" sz="1300" kern="1200"/>
            <a:t>IPCC Reports</a:t>
          </a:r>
        </a:p>
        <a:p>
          <a:pPr marL="0" lvl="0" indent="0" algn="l" defTabSz="577850">
            <a:lnSpc>
              <a:spcPct val="90000"/>
            </a:lnSpc>
            <a:spcBef>
              <a:spcPct val="0"/>
            </a:spcBef>
            <a:spcAft>
              <a:spcPct val="35000"/>
            </a:spcAft>
            <a:buNone/>
          </a:pPr>
          <a:r>
            <a:rPr lang="en-US" sz="1300" kern="1200"/>
            <a:t>Submissions from Parties and Non-Party Stakeholders, international and reginal organizations </a:t>
          </a:r>
        </a:p>
        <a:p>
          <a:pPr marL="0" lvl="0" indent="0" algn="l" defTabSz="577850">
            <a:lnSpc>
              <a:spcPct val="90000"/>
            </a:lnSpc>
            <a:spcBef>
              <a:spcPct val="0"/>
            </a:spcBef>
            <a:spcAft>
              <a:spcPct val="35000"/>
            </a:spcAft>
            <a:buNone/>
          </a:pPr>
          <a:r>
            <a:rPr lang="en-US" sz="1300" kern="1200"/>
            <a:t>Secretariat synthesis reports</a:t>
          </a:r>
        </a:p>
        <a:p>
          <a:pPr marL="0" lvl="0" indent="0" algn="l" defTabSz="577850">
            <a:lnSpc>
              <a:spcPct val="90000"/>
            </a:lnSpc>
            <a:spcBef>
              <a:spcPct val="0"/>
            </a:spcBef>
            <a:spcAft>
              <a:spcPct val="35000"/>
            </a:spcAft>
            <a:buNone/>
          </a:pPr>
          <a:r>
            <a:rPr lang="en-US" sz="1300" kern="1200"/>
            <a:t>Reports from subsidiary and constituted bodies</a:t>
          </a:r>
        </a:p>
      </dsp:txBody>
      <dsp:txXfrm>
        <a:off x="0" y="1096958"/>
        <a:ext cx="2517326" cy="2906256"/>
      </dsp:txXfrm>
    </dsp:sp>
    <dsp:sp modelId="{5928077F-59D7-4A41-AF93-E5B0213DC946}">
      <dsp:nvSpPr>
        <dsp:cNvPr id="0" name=""/>
        <dsp:cNvSpPr/>
      </dsp:nvSpPr>
      <dsp:spPr>
        <a:xfrm>
          <a:off x="2517326" y="562420"/>
          <a:ext cx="5655810" cy="1190320"/>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8963" numCol="1" spcCol="1270" anchor="ctr" anchorCtr="0">
          <a:noAutofit/>
        </a:bodyPr>
        <a:lstStyle/>
        <a:p>
          <a:pPr marL="0" lvl="0" indent="0" algn="l" defTabSz="800100">
            <a:lnSpc>
              <a:spcPct val="90000"/>
            </a:lnSpc>
            <a:spcBef>
              <a:spcPct val="0"/>
            </a:spcBef>
            <a:spcAft>
              <a:spcPct val="35000"/>
            </a:spcAft>
            <a:buNone/>
          </a:pPr>
          <a:r>
            <a:rPr lang="en-US" sz="1800" kern="1200"/>
            <a:t>Technical Dialogue</a:t>
          </a:r>
        </a:p>
      </dsp:txBody>
      <dsp:txXfrm>
        <a:off x="2517326" y="860000"/>
        <a:ext cx="5358230" cy="595160"/>
      </dsp:txXfrm>
    </dsp:sp>
    <dsp:sp modelId="{82E00AF4-09BB-44B7-8C3C-0116C028CB32}">
      <dsp:nvSpPr>
        <dsp:cNvPr id="0" name=""/>
        <dsp:cNvSpPr/>
      </dsp:nvSpPr>
      <dsp:spPr>
        <a:xfrm>
          <a:off x="2517326" y="1480328"/>
          <a:ext cx="2517326" cy="2292994"/>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All topics covered</a:t>
          </a:r>
        </a:p>
        <a:p>
          <a:pPr marL="0" lvl="0" indent="0" algn="l" defTabSz="577850">
            <a:lnSpc>
              <a:spcPct val="90000"/>
            </a:lnSpc>
            <a:spcBef>
              <a:spcPct val="0"/>
            </a:spcBef>
            <a:spcAft>
              <a:spcPct val="35000"/>
            </a:spcAft>
            <a:buNone/>
          </a:pPr>
          <a:r>
            <a:rPr lang="en-US" sz="1300" kern="1200"/>
            <a:t>Three meetings (June 2022-June 2023)</a:t>
          </a:r>
        </a:p>
        <a:p>
          <a:pPr marL="0" lvl="0" indent="0" algn="l" defTabSz="577850">
            <a:lnSpc>
              <a:spcPct val="90000"/>
            </a:lnSpc>
            <a:spcBef>
              <a:spcPct val="0"/>
            </a:spcBef>
            <a:spcAft>
              <a:spcPct val="35000"/>
            </a:spcAft>
            <a:buNone/>
          </a:pPr>
          <a:r>
            <a:rPr lang="en-US" sz="1300" kern="1200"/>
            <a:t>Managed by two co-facilitators</a:t>
          </a:r>
        </a:p>
        <a:p>
          <a:pPr marL="0" lvl="0" indent="0" algn="l" defTabSz="577850">
            <a:lnSpc>
              <a:spcPct val="90000"/>
            </a:lnSpc>
            <a:spcBef>
              <a:spcPct val="0"/>
            </a:spcBef>
            <a:spcAft>
              <a:spcPct val="35000"/>
            </a:spcAft>
            <a:buNone/>
          </a:pPr>
          <a:r>
            <a:rPr lang="en-US" sz="1300" kern="1200"/>
            <a:t>Inclusive and diverse participation</a:t>
          </a:r>
        </a:p>
        <a:p>
          <a:pPr marL="0" lvl="0" indent="0" algn="l" defTabSz="577850">
            <a:lnSpc>
              <a:spcPct val="90000"/>
            </a:lnSpc>
            <a:spcBef>
              <a:spcPct val="0"/>
            </a:spcBef>
            <a:spcAft>
              <a:spcPct val="35000"/>
            </a:spcAft>
            <a:buNone/>
          </a:pPr>
          <a:r>
            <a:rPr lang="en-US" sz="1300" kern="1200"/>
            <a:t>Prepared 3 summary reports and final factual synthesis report</a:t>
          </a:r>
        </a:p>
        <a:p>
          <a:pPr marL="0" lvl="0" indent="0" algn="l" defTabSz="577850">
            <a:lnSpc>
              <a:spcPct val="90000"/>
            </a:lnSpc>
            <a:spcBef>
              <a:spcPct val="0"/>
            </a:spcBef>
            <a:spcAft>
              <a:spcPct val="35000"/>
            </a:spcAft>
            <a:buNone/>
          </a:pPr>
          <a:endParaRPr lang="en-US" sz="1300" kern="1200"/>
        </a:p>
      </dsp:txBody>
      <dsp:txXfrm>
        <a:off x="2517326" y="1480328"/>
        <a:ext cx="2517326" cy="2292994"/>
      </dsp:txXfrm>
    </dsp:sp>
    <dsp:sp modelId="{7937C1DD-80D8-4DB4-A541-626510B49A88}">
      <dsp:nvSpPr>
        <dsp:cNvPr id="0" name=""/>
        <dsp:cNvSpPr/>
      </dsp:nvSpPr>
      <dsp:spPr>
        <a:xfrm>
          <a:off x="5034652" y="959193"/>
          <a:ext cx="3138484" cy="1190320"/>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8963" numCol="1" spcCol="1270" anchor="ctr" anchorCtr="0">
          <a:noAutofit/>
        </a:bodyPr>
        <a:lstStyle/>
        <a:p>
          <a:pPr marL="0" lvl="0" indent="0" algn="l" defTabSz="800100">
            <a:lnSpc>
              <a:spcPct val="90000"/>
            </a:lnSpc>
            <a:spcBef>
              <a:spcPct val="0"/>
            </a:spcBef>
            <a:spcAft>
              <a:spcPct val="35000"/>
            </a:spcAft>
            <a:buNone/>
          </a:pPr>
          <a:r>
            <a:rPr lang="en-US" sz="1800" b="0" kern="1200"/>
            <a:t>Consideration of outputs</a:t>
          </a:r>
        </a:p>
      </dsp:txBody>
      <dsp:txXfrm>
        <a:off x="5034652" y="1256773"/>
        <a:ext cx="2840904" cy="595160"/>
      </dsp:txXfrm>
    </dsp:sp>
    <dsp:sp modelId="{F2CCDDA9-404C-4E97-91F8-0092B50A9B1D}">
      <dsp:nvSpPr>
        <dsp:cNvPr id="0" name=""/>
        <dsp:cNvSpPr/>
      </dsp:nvSpPr>
      <dsp:spPr>
        <a:xfrm>
          <a:off x="5034652" y="1877102"/>
          <a:ext cx="2517326" cy="225943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High-level events at CMA6</a:t>
          </a:r>
        </a:p>
        <a:p>
          <a:pPr marL="0" lvl="0" indent="0" algn="l" defTabSz="577850">
            <a:lnSpc>
              <a:spcPct val="90000"/>
            </a:lnSpc>
            <a:spcBef>
              <a:spcPct val="0"/>
            </a:spcBef>
            <a:spcAft>
              <a:spcPct val="35000"/>
            </a:spcAft>
            <a:buNone/>
          </a:pPr>
          <a:r>
            <a:rPr lang="en-US" sz="1300" kern="1200"/>
            <a:t>Identify opportunities and challenges in enhancing action and support as well as possible measures and good practices and international corporation</a:t>
          </a:r>
        </a:p>
        <a:p>
          <a:pPr marL="0" lvl="0" indent="0" algn="l" defTabSz="577850">
            <a:lnSpc>
              <a:spcPct val="90000"/>
            </a:lnSpc>
            <a:spcBef>
              <a:spcPct val="0"/>
            </a:spcBef>
            <a:spcAft>
              <a:spcPct val="35000"/>
            </a:spcAft>
            <a:buNone/>
          </a:pPr>
          <a:r>
            <a:rPr lang="en-US" sz="1300" kern="1200"/>
            <a:t>Summarize key political messages, including recommendations for strengthening action and enhancing support</a:t>
          </a:r>
        </a:p>
      </dsp:txBody>
      <dsp:txXfrm>
        <a:off x="5034652" y="1877102"/>
        <a:ext cx="2517326" cy="225943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144CB-0898-4974-A541-73E42A1EB091}" type="datetimeFigureOut">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CF544-AF03-4D15-B309-7F08BDD21B0E}" type="slidenum">
              <a:t>‹#›</a:t>
            </a:fld>
            <a:endParaRPr lang="en-US"/>
          </a:p>
        </p:txBody>
      </p:sp>
    </p:spTree>
    <p:extLst>
      <p:ext uri="{BB962C8B-B14F-4D97-AF65-F5344CB8AC3E}">
        <p14:creationId xmlns:p14="http://schemas.microsoft.com/office/powerpoint/2010/main" val="110769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FCF544-AF03-4D15-B309-7F08BDD21B0E}" type="slidenum">
              <a:rPr lang="en-US" smtClean="0"/>
              <a:t>1</a:t>
            </a:fld>
            <a:endParaRPr lang="en-US"/>
          </a:p>
        </p:txBody>
      </p:sp>
    </p:spTree>
    <p:extLst>
      <p:ext uri="{BB962C8B-B14F-4D97-AF65-F5344CB8AC3E}">
        <p14:creationId xmlns:p14="http://schemas.microsoft.com/office/powerpoint/2010/main" val="228233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effectLst/>
                <a:latin typeface="Times New Roman" panose="02020603050405020304" pitchFamily="18" charset="0"/>
              </a:rPr>
              <a:t>The first TD has been based on the best available science, drawing on the findings of the AR6 and other knowledge sources, with extensive involvement of experts. During the TD it became clear that many actionable solutions and creative suggestions to overcome challenges identified during the input and technical phases of the GST are ready to be implemented. Information gaps also emerged that the scientific community might address in the years ahead in order to better inform the next GST and work programmes and other processes under the Paris Agreement. The information generated from the first GST can </a:t>
            </a:r>
            <a:r>
              <a:rPr lang="en-ZA">
                <a:latin typeface="Times New Roman" panose="02020603050405020304" pitchFamily="18" charset="0"/>
              </a:rPr>
              <a:t> </a:t>
            </a:r>
            <a:r>
              <a:rPr lang="en-ZA">
                <a:effectLst/>
                <a:latin typeface="Times New Roman" panose="02020603050405020304" pitchFamily="18" charset="0"/>
              </a:rPr>
              <a:t>inform ongoing processes and work programmes under the Paris Agreement, and those efforts can in turn inform assessments of collective progress under future GSTs. As Parties prepare their next NDCs, they may draw on the rich technical information drawn from the input and technical assessment phases of the first GST</a:t>
            </a:r>
            <a:endParaRPr lang="en-US"/>
          </a:p>
        </p:txBody>
      </p:sp>
      <p:sp>
        <p:nvSpPr>
          <p:cNvPr id="4" name="Slide Number Placeholder 3"/>
          <p:cNvSpPr>
            <a:spLocks noGrp="1"/>
          </p:cNvSpPr>
          <p:nvPr>
            <p:ph type="sldNum" sz="quarter" idx="5"/>
          </p:nvPr>
        </p:nvSpPr>
        <p:spPr/>
        <p:txBody>
          <a:bodyPr/>
          <a:lstStyle/>
          <a:p>
            <a:fld id="{5224DCA5-A7A8-4689-8651-5E03C020EB30}" type="slidenum">
              <a:rPr lang="en-US" smtClean="0"/>
              <a:t>10</a:t>
            </a:fld>
            <a:endParaRPr lang="en-US"/>
          </a:p>
        </p:txBody>
      </p:sp>
    </p:spTree>
    <p:extLst>
      <p:ext uri="{BB962C8B-B14F-4D97-AF65-F5344CB8AC3E}">
        <p14:creationId xmlns:p14="http://schemas.microsoft.com/office/powerpoint/2010/main" val="176312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FCF544-AF03-4D15-B309-7F08BDD21B0E}" type="slidenum">
              <a:rPr lang="en-US" smtClean="0"/>
              <a:t>2</a:t>
            </a:fld>
            <a:endParaRPr lang="en-US"/>
          </a:p>
        </p:txBody>
      </p:sp>
    </p:spTree>
    <p:extLst>
      <p:ext uri="{BB962C8B-B14F-4D97-AF65-F5344CB8AC3E}">
        <p14:creationId xmlns:p14="http://schemas.microsoft.com/office/powerpoint/2010/main" val="126445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TD SYR lays a strong technical basis </a:t>
            </a:r>
          </a:p>
          <a:p>
            <a:pPr lvl="1"/>
            <a:r>
              <a:rPr lang="en-US" dirty="0"/>
              <a:t>- informed by inputs component (252 hours of discussion, and over 170,000 pages written)</a:t>
            </a:r>
          </a:p>
          <a:p>
            <a:pPr lvl="1"/>
            <a:r>
              <a:rPr lang="en-US" dirty="0"/>
              <a:t>- basis for political Consideration of Outputs – which Ministers will discuss</a:t>
            </a:r>
          </a:p>
          <a:p>
            <a:pPr lvl="1"/>
            <a:r>
              <a:rPr lang="en-US" dirty="0"/>
              <a:t>- our focus on technical dialogue, across all topics, in the light of best available science and equity </a:t>
            </a:r>
          </a:p>
          <a:p>
            <a:pPr lvl="1"/>
            <a:endParaRPr lang="en-US" dirty="0"/>
          </a:p>
          <a:p>
            <a:r>
              <a:rPr lang="en-US" dirty="0"/>
              <a:t>Focus on cluster of findings </a:t>
            </a:r>
            <a:r>
              <a:rPr lang="en-US" dirty="0" err="1"/>
              <a:t>releveant</a:t>
            </a:r>
            <a:r>
              <a:rPr lang="en-US" dirty="0"/>
              <a:t> to MWP, note that their should be understood in context of full TD SYR </a:t>
            </a:r>
          </a:p>
          <a:p>
            <a:endParaRPr lang="en-US" dirty="0"/>
          </a:p>
        </p:txBody>
      </p:sp>
      <p:sp>
        <p:nvSpPr>
          <p:cNvPr id="4" name="Slide Number Placeholder 3"/>
          <p:cNvSpPr>
            <a:spLocks noGrp="1"/>
          </p:cNvSpPr>
          <p:nvPr>
            <p:ph type="sldNum" sz="quarter" idx="5"/>
          </p:nvPr>
        </p:nvSpPr>
        <p:spPr/>
        <p:txBody>
          <a:bodyPr/>
          <a:lstStyle/>
          <a:p>
            <a:fld id="{21FCF544-AF03-4D15-B309-7F08BDD21B0E}" type="slidenum">
              <a:rPr lang="en-ZA" smtClean="0"/>
              <a:t>3</a:t>
            </a:fld>
            <a:endParaRPr lang="en-ZA"/>
          </a:p>
        </p:txBody>
      </p:sp>
    </p:spTree>
    <p:extLst>
      <p:ext uri="{BB962C8B-B14F-4D97-AF65-F5344CB8AC3E}">
        <p14:creationId xmlns:p14="http://schemas.microsoft.com/office/powerpoint/2010/main" val="116598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FOR MINISTERIAL: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mj-lt"/>
                <a:ea typeface="Calibri" panose="020F0502020204030204" pitchFamily="34" charset="0"/>
                <a:cs typeface="Times New Roman" panose="02020603050405020304" pitchFamily="18" charset="0"/>
              </a:rPr>
              <a:t>4. </a:t>
            </a:r>
            <a:r>
              <a:rPr lang="en-US" sz="1800" kern="100">
                <a:effectLst/>
                <a:latin typeface="Calibri" panose="020F0502020204030204" pitchFamily="34" charset="0"/>
                <a:ea typeface="Calibri" panose="020F0502020204030204" pitchFamily="34" charset="0"/>
                <a:cs typeface="Times New Roman" panose="02020603050405020304" pitchFamily="18" charset="0"/>
              </a:rPr>
              <a:t>Mitigation is not on track to limit global warming to 1.5 °C</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5. </a:t>
            </a:r>
            <a:r>
              <a:rPr lang="en-US" sz="1800" kern="100">
                <a:effectLst/>
                <a:latin typeface="Calibri" panose="020F0502020204030204" pitchFamily="34" charset="0"/>
                <a:ea typeface="Calibri" panose="020F0502020204030204" pitchFamily="34" charset="0"/>
                <a:cs typeface="Times New Roman" panose="02020603050405020304" pitchFamily="18" charset="0"/>
              </a:rPr>
              <a:t>Implementing more ambitious mitigation measures is a matter of urgency</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6. </a:t>
            </a:r>
            <a:r>
              <a:rPr lang="en-US" sz="1800" kern="100">
                <a:effectLst/>
                <a:latin typeface="Calibri" panose="020F0502020204030204" pitchFamily="34" charset="0"/>
                <a:ea typeface="Calibri" panose="020F0502020204030204" pitchFamily="34" charset="0"/>
                <a:cs typeface="Times New Roman" panose="02020603050405020304" pitchFamily="18" charset="0"/>
              </a:rPr>
              <a:t>Net zero emissions requires transformations across systems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7. </a:t>
            </a:r>
            <a:r>
              <a:rPr lang="en-US" sz="1800" kern="100">
                <a:effectLst/>
                <a:latin typeface="Calibri" panose="020F0502020204030204" pitchFamily="34" charset="0"/>
                <a:ea typeface="Calibri" panose="020F0502020204030204" pitchFamily="34" charset="0"/>
                <a:cs typeface="Times New Roman" panose="02020603050405020304" pitchFamily="18" charset="0"/>
              </a:rPr>
              <a:t>Just transitions and fair contributions are key dimensions in ways of addressing equity in mitigation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8. </a:t>
            </a:r>
            <a:r>
              <a:rPr lang="en-US" sz="1800" kern="100">
                <a:effectLst/>
                <a:latin typeface="Calibri" panose="020F0502020204030204" pitchFamily="34" charset="0"/>
                <a:ea typeface="Calibri" panose="020F0502020204030204" pitchFamily="34" charset="0"/>
                <a:cs typeface="Times New Roman" panose="02020603050405020304" pitchFamily="18" charset="0"/>
              </a:rPr>
              <a:t>Economic diversification is a key strategy to address the impacts of response measures, with various options that can be applied in different contexts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AT VIRTUAL LAUNCH:</a:t>
            </a:r>
          </a:p>
          <a:p>
            <a:r>
              <a:rPr lang="en-GB"/>
              <a:t>In the mitigation, including response measures cluster, we present 5 findings, the first speaks to global trends, the second on national targets and implementation, the third on specific opportunities within systems transformations, and fourth speaks to addressing equity in mitigation. The last focuses on response measures and economic diversification. </a:t>
            </a:r>
          </a:p>
        </p:txBody>
      </p:sp>
      <p:sp>
        <p:nvSpPr>
          <p:cNvPr id="4" name="Slide Number Placeholder 3"/>
          <p:cNvSpPr>
            <a:spLocks noGrp="1"/>
          </p:cNvSpPr>
          <p:nvPr>
            <p:ph type="sldNum" sz="quarter" idx="5"/>
          </p:nvPr>
        </p:nvSpPr>
        <p:spPr/>
        <p:txBody>
          <a:bodyPr/>
          <a:lstStyle/>
          <a:p>
            <a:fld id="{21FCF544-AF03-4D15-B309-7F08BDD21B0E}" type="slidenum">
              <a:rPr lang="en-GB" smtClean="0"/>
              <a:t>4</a:t>
            </a:fld>
            <a:endParaRPr lang="en-GB"/>
          </a:p>
        </p:txBody>
      </p:sp>
    </p:spTree>
    <p:extLst>
      <p:ext uri="{BB962C8B-B14F-4D97-AF65-F5344CB8AC3E}">
        <p14:creationId xmlns:p14="http://schemas.microsoft.com/office/powerpoint/2010/main" val="110550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FOR MINISTERIAL: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mj-lt"/>
                <a:ea typeface="Calibri" panose="020F0502020204030204" pitchFamily="34" charset="0"/>
                <a:cs typeface="Times New Roman" panose="02020603050405020304" pitchFamily="18" charset="0"/>
              </a:rPr>
              <a:t>4. </a:t>
            </a:r>
            <a:r>
              <a:rPr lang="en-US" sz="1800" kern="100">
                <a:effectLst/>
                <a:latin typeface="Calibri" panose="020F0502020204030204" pitchFamily="34" charset="0"/>
                <a:ea typeface="Calibri" panose="020F0502020204030204" pitchFamily="34" charset="0"/>
                <a:cs typeface="Times New Roman" panose="02020603050405020304" pitchFamily="18" charset="0"/>
              </a:rPr>
              <a:t>Mitigation is not on track to limit global warming to 1.5 °C</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5. </a:t>
            </a:r>
            <a:r>
              <a:rPr lang="en-US" sz="1800" kern="100">
                <a:effectLst/>
                <a:latin typeface="Calibri" panose="020F0502020204030204" pitchFamily="34" charset="0"/>
                <a:ea typeface="Calibri" panose="020F0502020204030204" pitchFamily="34" charset="0"/>
                <a:cs typeface="Times New Roman" panose="02020603050405020304" pitchFamily="18" charset="0"/>
              </a:rPr>
              <a:t>Implementing more ambitious mitigation measures is a matter of urgency</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6. </a:t>
            </a:r>
            <a:r>
              <a:rPr lang="en-US" sz="1800" kern="100">
                <a:effectLst/>
                <a:latin typeface="Calibri" panose="020F0502020204030204" pitchFamily="34" charset="0"/>
                <a:ea typeface="Calibri" panose="020F0502020204030204" pitchFamily="34" charset="0"/>
                <a:cs typeface="Times New Roman" panose="02020603050405020304" pitchFamily="18" charset="0"/>
              </a:rPr>
              <a:t>Net zero emissions requires transformations across systems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7. </a:t>
            </a:r>
            <a:r>
              <a:rPr lang="en-US" sz="1800" kern="100">
                <a:effectLst/>
                <a:latin typeface="Calibri" panose="020F0502020204030204" pitchFamily="34" charset="0"/>
                <a:ea typeface="Calibri" panose="020F0502020204030204" pitchFamily="34" charset="0"/>
                <a:cs typeface="Times New Roman" panose="02020603050405020304" pitchFamily="18" charset="0"/>
              </a:rPr>
              <a:t>Just transitions and fair contributions are key dimensions in ways of addressing equity in mitigation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8. </a:t>
            </a:r>
            <a:r>
              <a:rPr lang="en-US" sz="1800" kern="100">
                <a:effectLst/>
                <a:latin typeface="Calibri" panose="020F0502020204030204" pitchFamily="34" charset="0"/>
                <a:ea typeface="Calibri" panose="020F0502020204030204" pitchFamily="34" charset="0"/>
                <a:cs typeface="Times New Roman" panose="02020603050405020304" pitchFamily="18" charset="0"/>
              </a:rPr>
              <a:t>Economic diversification is a key strategy to address the impacts of response measures, with various options that can be applied in different contexts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AT VIRTUAL LAUNCH:</a:t>
            </a:r>
          </a:p>
          <a:p>
            <a:r>
              <a:rPr lang="en-GB"/>
              <a:t>In the mitigation, including response measures cluster, we present 5 findings, the first speaks to global trends, the second on national targets and implementation, the third on specific opportunities within systems transformations, and fourth speaks to addressing equity in mitigation. The last focuses on response measures and economic diversification. </a:t>
            </a:r>
          </a:p>
        </p:txBody>
      </p:sp>
      <p:sp>
        <p:nvSpPr>
          <p:cNvPr id="4" name="Slide Number Placeholder 3"/>
          <p:cNvSpPr>
            <a:spLocks noGrp="1"/>
          </p:cNvSpPr>
          <p:nvPr>
            <p:ph type="sldNum" sz="quarter" idx="5"/>
          </p:nvPr>
        </p:nvSpPr>
        <p:spPr/>
        <p:txBody>
          <a:bodyPr/>
          <a:lstStyle/>
          <a:p>
            <a:fld id="{21FCF544-AF03-4D15-B309-7F08BDD21B0E}" type="slidenum">
              <a:rPr lang="en-GB" smtClean="0"/>
              <a:t>5</a:t>
            </a:fld>
            <a:endParaRPr lang="en-GB"/>
          </a:p>
        </p:txBody>
      </p:sp>
    </p:spTree>
    <p:extLst>
      <p:ext uri="{BB962C8B-B14F-4D97-AF65-F5344CB8AC3E}">
        <p14:creationId xmlns:p14="http://schemas.microsoft.com/office/powerpoint/2010/main" val="5437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FOR MINISTERIAL: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mj-lt"/>
                <a:ea typeface="Calibri" panose="020F0502020204030204" pitchFamily="34" charset="0"/>
                <a:cs typeface="Times New Roman" panose="02020603050405020304" pitchFamily="18" charset="0"/>
              </a:rPr>
              <a:t>4. </a:t>
            </a:r>
            <a:r>
              <a:rPr lang="en-US" sz="1800" kern="100">
                <a:effectLst/>
                <a:latin typeface="Calibri" panose="020F0502020204030204" pitchFamily="34" charset="0"/>
                <a:ea typeface="Calibri" panose="020F0502020204030204" pitchFamily="34" charset="0"/>
                <a:cs typeface="Times New Roman" panose="02020603050405020304" pitchFamily="18" charset="0"/>
              </a:rPr>
              <a:t>Mitigation is not on track to limit global warming to 1.5 °C</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5. </a:t>
            </a:r>
            <a:r>
              <a:rPr lang="en-US" sz="1800" kern="100">
                <a:effectLst/>
                <a:latin typeface="Calibri" panose="020F0502020204030204" pitchFamily="34" charset="0"/>
                <a:ea typeface="Calibri" panose="020F0502020204030204" pitchFamily="34" charset="0"/>
                <a:cs typeface="Times New Roman" panose="02020603050405020304" pitchFamily="18" charset="0"/>
              </a:rPr>
              <a:t>Implementing more ambitious mitigation measures is a matter of urgency</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6. </a:t>
            </a:r>
            <a:r>
              <a:rPr lang="en-US" sz="1800" kern="100">
                <a:effectLst/>
                <a:latin typeface="Calibri" panose="020F0502020204030204" pitchFamily="34" charset="0"/>
                <a:ea typeface="Calibri" panose="020F0502020204030204" pitchFamily="34" charset="0"/>
                <a:cs typeface="Times New Roman" panose="02020603050405020304" pitchFamily="18" charset="0"/>
              </a:rPr>
              <a:t>Net zero emissions requires transformations across systems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7. </a:t>
            </a:r>
            <a:r>
              <a:rPr lang="en-US" sz="1800" kern="100">
                <a:effectLst/>
                <a:latin typeface="Calibri" panose="020F0502020204030204" pitchFamily="34" charset="0"/>
                <a:ea typeface="Calibri" panose="020F0502020204030204" pitchFamily="34" charset="0"/>
                <a:cs typeface="Times New Roman" panose="02020603050405020304" pitchFamily="18" charset="0"/>
              </a:rPr>
              <a:t>Just transitions and fair contributions are key dimensions in ways of addressing equity in mitigation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8. </a:t>
            </a:r>
            <a:r>
              <a:rPr lang="en-US" sz="1800" kern="100">
                <a:effectLst/>
                <a:latin typeface="Calibri" panose="020F0502020204030204" pitchFamily="34" charset="0"/>
                <a:ea typeface="Calibri" panose="020F0502020204030204" pitchFamily="34" charset="0"/>
                <a:cs typeface="Times New Roman" panose="02020603050405020304" pitchFamily="18" charset="0"/>
              </a:rPr>
              <a:t>Economic diversification is a key strategy to address the impacts of response measures, with various options that can be applied in different contexts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AT VIRTUAL LAUNCH:</a:t>
            </a:r>
          </a:p>
          <a:p>
            <a:r>
              <a:rPr lang="en-GB"/>
              <a:t>In the mitigation, including response measures cluster, we present 5 findings, the first speaks to global trends, the second on national targets and implementation, the third on specific opportunities within systems transformations, and fourth speaks to addressing equity in mitigation. The last focuses on response measures and economic diversification. </a:t>
            </a:r>
          </a:p>
        </p:txBody>
      </p:sp>
      <p:sp>
        <p:nvSpPr>
          <p:cNvPr id="4" name="Slide Number Placeholder 3"/>
          <p:cNvSpPr>
            <a:spLocks noGrp="1"/>
          </p:cNvSpPr>
          <p:nvPr>
            <p:ph type="sldNum" sz="quarter" idx="5"/>
          </p:nvPr>
        </p:nvSpPr>
        <p:spPr/>
        <p:txBody>
          <a:bodyPr/>
          <a:lstStyle/>
          <a:p>
            <a:fld id="{21FCF544-AF03-4D15-B309-7F08BDD21B0E}" type="slidenum">
              <a:rPr lang="en-GB" smtClean="0"/>
              <a:t>6</a:t>
            </a:fld>
            <a:endParaRPr lang="en-GB"/>
          </a:p>
        </p:txBody>
      </p:sp>
    </p:spTree>
    <p:extLst>
      <p:ext uri="{BB962C8B-B14F-4D97-AF65-F5344CB8AC3E}">
        <p14:creationId xmlns:p14="http://schemas.microsoft.com/office/powerpoint/2010/main" val="375222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FOR MINISTERIAL: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mj-lt"/>
                <a:ea typeface="Calibri" panose="020F0502020204030204" pitchFamily="34" charset="0"/>
                <a:cs typeface="Times New Roman" panose="02020603050405020304" pitchFamily="18" charset="0"/>
              </a:rPr>
              <a:t>4. </a:t>
            </a:r>
            <a:r>
              <a:rPr lang="en-US" sz="1800" kern="100">
                <a:effectLst/>
                <a:latin typeface="Calibri" panose="020F0502020204030204" pitchFamily="34" charset="0"/>
                <a:ea typeface="Calibri" panose="020F0502020204030204" pitchFamily="34" charset="0"/>
                <a:cs typeface="Times New Roman" panose="02020603050405020304" pitchFamily="18" charset="0"/>
              </a:rPr>
              <a:t>Mitigation is not on track to limit global warming to 1.5 °C</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5. </a:t>
            </a:r>
            <a:r>
              <a:rPr lang="en-US" sz="1800" kern="100">
                <a:effectLst/>
                <a:latin typeface="Calibri" panose="020F0502020204030204" pitchFamily="34" charset="0"/>
                <a:ea typeface="Calibri" panose="020F0502020204030204" pitchFamily="34" charset="0"/>
                <a:cs typeface="Times New Roman" panose="02020603050405020304" pitchFamily="18" charset="0"/>
              </a:rPr>
              <a:t>Implementing more ambitious mitigation measures is a matter of urgency</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6. </a:t>
            </a:r>
            <a:r>
              <a:rPr lang="en-US" sz="1800" kern="100">
                <a:effectLst/>
                <a:latin typeface="Calibri" panose="020F0502020204030204" pitchFamily="34" charset="0"/>
                <a:ea typeface="Calibri" panose="020F0502020204030204" pitchFamily="34" charset="0"/>
                <a:cs typeface="Times New Roman" panose="02020603050405020304" pitchFamily="18" charset="0"/>
              </a:rPr>
              <a:t>Net zero emissions requires transformations across systems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7. </a:t>
            </a:r>
            <a:r>
              <a:rPr lang="en-US" sz="1800" kern="100">
                <a:effectLst/>
                <a:latin typeface="Calibri" panose="020F0502020204030204" pitchFamily="34" charset="0"/>
                <a:ea typeface="Calibri" panose="020F0502020204030204" pitchFamily="34" charset="0"/>
                <a:cs typeface="Times New Roman" panose="02020603050405020304" pitchFamily="18" charset="0"/>
              </a:rPr>
              <a:t>Just transitions and fair contributions are key dimensions in ways of addressing equity in mitigation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8. </a:t>
            </a:r>
            <a:r>
              <a:rPr lang="en-US" sz="1800" kern="100">
                <a:effectLst/>
                <a:latin typeface="Calibri" panose="020F0502020204030204" pitchFamily="34" charset="0"/>
                <a:ea typeface="Calibri" panose="020F0502020204030204" pitchFamily="34" charset="0"/>
                <a:cs typeface="Times New Roman" panose="02020603050405020304" pitchFamily="18" charset="0"/>
              </a:rPr>
              <a:t>Economic diversification is a key strategy to address the impacts of response measures, with various options that can be applied in different contexts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AT VIRTUAL LAUNCH:</a:t>
            </a:r>
          </a:p>
          <a:p>
            <a:r>
              <a:rPr lang="en-GB"/>
              <a:t>In the mitigation, including response measures cluster, we present 5 findings, the first speaks to global trends, the second on national targets and implementation, the third on specific opportunities within systems transformations, and fourth speaks to addressing equity in mitigation. The last focuses on response measures and economic diversification. </a:t>
            </a:r>
          </a:p>
        </p:txBody>
      </p:sp>
      <p:sp>
        <p:nvSpPr>
          <p:cNvPr id="4" name="Slide Number Placeholder 3"/>
          <p:cNvSpPr>
            <a:spLocks noGrp="1"/>
          </p:cNvSpPr>
          <p:nvPr>
            <p:ph type="sldNum" sz="quarter" idx="5"/>
          </p:nvPr>
        </p:nvSpPr>
        <p:spPr/>
        <p:txBody>
          <a:bodyPr/>
          <a:lstStyle/>
          <a:p>
            <a:fld id="{21FCF544-AF03-4D15-B309-7F08BDD21B0E}" type="slidenum">
              <a:rPr lang="en-GB" smtClean="0"/>
              <a:t>7</a:t>
            </a:fld>
            <a:endParaRPr lang="en-GB"/>
          </a:p>
        </p:txBody>
      </p:sp>
    </p:spTree>
    <p:extLst>
      <p:ext uri="{BB962C8B-B14F-4D97-AF65-F5344CB8AC3E}">
        <p14:creationId xmlns:p14="http://schemas.microsoft.com/office/powerpoint/2010/main" val="319513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FOR MINISTERIAL: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mj-lt"/>
                <a:ea typeface="Calibri" panose="020F0502020204030204" pitchFamily="34" charset="0"/>
                <a:cs typeface="Times New Roman" panose="02020603050405020304" pitchFamily="18" charset="0"/>
              </a:rPr>
              <a:t>4. </a:t>
            </a:r>
            <a:r>
              <a:rPr lang="en-US" sz="1800" kern="100">
                <a:effectLst/>
                <a:latin typeface="Calibri" panose="020F0502020204030204" pitchFamily="34" charset="0"/>
                <a:ea typeface="Calibri" panose="020F0502020204030204" pitchFamily="34" charset="0"/>
                <a:cs typeface="Times New Roman" panose="02020603050405020304" pitchFamily="18" charset="0"/>
              </a:rPr>
              <a:t>Mitigation is not on track to limit global warming to 1.5 °C</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5. </a:t>
            </a:r>
            <a:r>
              <a:rPr lang="en-US" sz="1800" kern="100">
                <a:effectLst/>
                <a:latin typeface="Calibri" panose="020F0502020204030204" pitchFamily="34" charset="0"/>
                <a:ea typeface="Calibri" panose="020F0502020204030204" pitchFamily="34" charset="0"/>
                <a:cs typeface="Times New Roman" panose="02020603050405020304" pitchFamily="18" charset="0"/>
              </a:rPr>
              <a:t>Implementing more ambitious mitigation measures is a matter of urgency</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6. </a:t>
            </a:r>
            <a:r>
              <a:rPr lang="en-US" sz="1800" kern="100">
                <a:effectLst/>
                <a:latin typeface="Calibri" panose="020F0502020204030204" pitchFamily="34" charset="0"/>
                <a:ea typeface="Calibri" panose="020F0502020204030204" pitchFamily="34" charset="0"/>
                <a:cs typeface="Times New Roman" panose="02020603050405020304" pitchFamily="18" charset="0"/>
              </a:rPr>
              <a:t>Net zero emissions requires transformations across systems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7. </a:t>
            </a:r>
            <a:r>
              <a:rPr lang="en-US" sz="1800" kern="100">
                <a:effectLst/>
                <a:latin typeface="Calibri" panose="020F0502020204030204" pitchFamily="34" charset="0"/>
                <a:ea typeface="Calibri" panose="020F0502020204030204" pitchFamily="34" charset="0"/>
                <a:cs typeface="Times New Roman" panose="02020603050405020304" pitchFamily="18" charset="0"/>
              </a:rPr>
              <a:t>Just transitions and fair contributions are key dimensions in ways of addressing equity in mitigation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8. </a:t>
            </a:r>
            <a:r>
              <a:rPr lang="en-US" sz="1800" kern="100">
                <a:effectLst/>
                <a:latin typeface="Calibri" panose="020F0502020204030204" pitchFamily="34" charset="0"/>
                <a:ea typeface="Calibri" panose="020F0502020204030204" pitchFamily="34" charset="0"/>
                <a:cs typeface="Times New Roman" panose="02020603050405020304" pitchFamily="18" charset="0"/>
              </a:rPr>
              <a:t>Economic diversification is a key strategy to address the impacts of response measures, with various options that can be applied in different contexts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AT VIRTUAL LAUNCH:</a:t>
            </a:r>
          </a:p>
          <a:p>
            <a:r>
              <a:rPr lang="en-GB"/>
              <a:t>In the mitigation, including response measures cluster, we present 5 findings, the first speaks to global trends, the second on national targets and implementation, the third on specific opportunities within systems transformations, and fourth speaks to addressing equity in mitigation. The last focuses on response measures and economic diversification. </a:t>
            </a:r>
          </a:p>
        </p:txBody>
      </p:sp>
      <p:sp>
        <p:nvSpPr>
          <p:cNvPr id="4" name="Slide Number Placeholder 3"/>
          <p:cNvSpPr>
            <a:spLocks noGrp="1"/>
          </p:cNvSpPr>
          <p:nvPr>
            <p:ph type="sldNum" sz="quarter" idx="5"/>
          </p:nvPr>
        </p:nvSpPr>
        <p:spPr/>
        <p:txBody>
          <a:bodyPr/>
          <a:lstStyle/>
          <a:p>
            <a:fld id="{21FCF544-AF03-4D15-B309-7F08BDD21B0E}" type="slidenum">
              <a:rPr lang="en-GB" smtClean="0"/>
              <a:t>8</a:t>
            </a:fld>
            <a:endParaRPr lang="en-GB"/>
          </a:p>
        </p:txBody>
      </p:sp>
    </p:spTree>
    <p:extLst>
      <p:ext uri="{BB962C8B-B14F-4D97-AF65-F5344CB8AC3E}">
        <p14:creationId xmlns:p14="http://schemas.microsoft.com/office/powerpoint/2010/main" val="424863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FOR MINISTERIAL: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mj-lt"/>
                <a:ea typeface="Calibri" panose="020F0502020204030204" pitchFamily="34" charset="0"/>
                <a:cs typeface="Times New Roman" panose="02020603050405020304" pitchFamily="18" charset="0"/>
              </a:rPr>
              <a:t>4. </a:t>
            </a:r>
            <a:r>
              <a:rPr lang="en-US" sz="1800" kern="100">
                <a:effectLst/>
                <a:latin typeface="Calibri" panose="020F0502020204030204" pitchFamily="34" charset="0"/>
                <a:ea typeface="Calibri" panose="020F0502020204030204" pitchFamily="34" charset="0"/>
                <a:cs typeface="Times New Roman" panose="02020603050405020304" pitchFamily="18" charset="0"/>
              </a:rPr>
              <a:t>Mitigation is not on track to limit global warming to 1.5 °C</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5. </a:t>
            </a:r>
            <a:r>
              <a:rPr lang="en-US" sz="1800" kern="100">
                <a:effectLst/>
                <a:latin typeface="Calibri" panose="020F0502020204030204" pitchFamily="34" charset="0"/>
                <a:ea typeface="Calibri" panose="020F0502020204030204" pitchFamily="34" charset="0"/>
                <a:cs typeface="Times New Roman" panose="02020603050405020304" pitchFamily="18" charset="0"/>
              </a:rPr>
              <a:t>Implementing more ambitious mitigation measures is a matter of urgency</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6. </a:t>
            </a:r>
            <a:r>
              <a:rPr lang="en-US" sz="1800" kern="100">
                <a:effectLst/>
                <a:latin typeface="Calibri" panose="020F0502020204030204" pitchFamily="34" charset="0"/>
                <a:ea typeface="Calibri" panose="020F0502020204030204" pitchFamily="34" charset="0"/>
                <a:cs typeface="Times New Roman" panose="02020603050405020304" pitchFamily="18" charset="0"/>
              </a:rPr>
              <a:t>Net zero emissions requires transformations across systems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7. </a:t>
            </a:r>
            <a:r>
              <a:rPr lang="en-US" sz="1800" kern="100">
                <a:effectLst/>
                <a:latin typeface="Calibri" panose="020F0502020204030204" pitchFamily="34" charset="0"/>
                <a:ea typeface="Calibri" panose="020F0502020204030204" pitchFamily="34" charset="0"/>
                <a:cs typeface="Times New Roman" panose="02020603050405020304" pitchFamily="18" charset="0"/>
              </a:rPr>
              <a:t>Just transitions and fair contributions are key dimensions in ways of addressing equity in mitigation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a:effectLst/>
                <a:latin typeface="Calibri" panose="020F0502020204030204" pitchFamily="34" charset="0"/>
                <a:ea typeface="Calibri" panose="020F0502020204030204" pitchFamily="34" charset="0"/>
                <a:cs typeface="Times New Roman" panose="02020603050405020304" pitchFamily="18" charset="0"/>
              </a:rPr>
              <a:t>8. </a:t>
            </a:r>
            <a:r>
              <a:rPr lang="en-US" sz="1800" kern="100">
                <a:effectLst/>
                <a:latin typeface="Calibri" panose="020F0502020204030204" pitchFamily="34" charset="0"/>
                <a:ea typeface="Calibri" panose="020F0502020204030204" pitchFamily="34" charset="0"/>
                <a:cs typeface="Times New Roman" panose="02020603050405020304" pitchFamily="18" charset="0"/>
              </a:rPr>
              <a:t>Economic diversification is a key strategy to address the impacts of response measures, with various options that can be applied in different contexts  </a:t>
            </a:r>
            <a:endParaRPr lang="en-ZA"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j-lt"/>
                <a:ea typeface="Times New Roman" panose="02020603050405020304" pitchFamily="18" charset="0"/>
              </a:rPr>
              <a:t>AT VIRTUAL LAUNCH:</a:t>
            </a:r>
          </a:p>
          <a:p>
            <a:r>
              <a:rPr lang="en-GB"/>
              <a:t>In the mitigation, including response measures cluster, we present 5 findings, the first speaks to global trends, the second on national targets and implementation, the third on specific opportunities within systems transformations, and fourth speaks to addressing equity in mitigation. The last focuses on response measures and economic diversification. </a:t>
            </a:r>
          </a:p>
        </p:txBody>
      </p:sp>
      <p:sp>
        <p:nvSpPr>
          <p:cNvPr id="4" name="Slide Number Placeholder 3"/>
          <p:cNvSpPr>
            <a:spLocks noGrp="1"/>
          </p:cNvSpPr>
          <p:nvPr>
            <p:ph type="sldNum" sz="quarter" idx="5"/>
          </p:nvPr>
        </p:nvSpPr>
        <p:spPr/>
        <p:txBody>
          <a:bodyPr/>
          <a:lstStyle/>
          <a:p>
            <a:fld id="{21FCF544-AF03-4D15-B309-7F08BDD21B0E}" type="slidenum">
              <a:rPr lang="en-GB" smtClean="0"/>
              <a:t>9</a:t>
            </a:fld>
            <a:endParaRPr lang="en-GB"/>
          </a:p>
        </p:txBody>
      </p:sp>
    </p:spTree>
    <p:extLst>
      <p:ext uri="{BB962C8B-B14F-4D97-AF65-F5344CB8AC3E}">
        <p14:creationId xmlns:p14="http://schemas.microsoft.com/office/powerpoint/2010/main" val="261324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4"/>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59747" name="Rectangle 3"/>
          <p:cNvSpPr>
            <a:spLocks noGrp="1" noChangeArrowheads="1"/>
          </p:cNvSpPr>
          <p:nvPr>
            <p:ph type="ctrTitle"/>
          </p:nvPr>
        </p:nvSpPr>
        <p:spPr>
          <a:xfrm>
            <a:off x="836085" y="2205038"/>
            <a:ext cx="10509249" cy="1439862"/>
          </a:xfrm>
        </p:spPr>
        <p:txBody>
          <a:bodyPr/>
          <a:lstStyle>
            <a:lvl1pPr>
              <a:lnSpc>
                <a:spcPts val="5600"/>
              </a:lnSpc>
              <a:defRPr sz="5000">
                <a:solidFill>
                  <a:schemeClr val="bg1"/>
                </a:solidFill>
              </a:defRPr>
            </a:lvl1pPr>
          </a:lstStyle>
          <a:p>
            <a:pPr lvl="0"/>
            <a:r>
              <a:rPr lang="en-US" noProof="0"/>
              <a:t>Click to edit Master title style</a:t>
            </a:r>
          </a:p>
        </p:txBody>
      </p:sp>
      <p:sp>
        <p:nvSpPr>
          <p:cNvPr id="159748" name="Rectangle 4"/>
          <p:cNvSpPr>
            <a:spLocks noGrp="1" noChangeArrowheads="1"/>
          </p:cNvSpPr>
          <p:nvPr>
            <p:ph type="subTitle" idx="1"/>
          </p:nvPr>
        </p:nvSpPr>
        <p:spPr>
          <a:xfrm>
            <a:off x="833967" y="3922714"/>
            <a:ext cx="10509251" cy="758825"/>
          </a:xfrm>
        </p:spPr>
        <p:txBody>
          <a:bodyPr/>
          <a:lstStyle>
            <a:lvl1pPr marL="0" indent="0">
              <a:buFontTx/>
              <a:buNone/>
              <a:defRPr>
                <a:solidFill>
                  <a:schemeClr val="bg1"/>
                </a:solidFill>
              </a:defRPr>
            </a:lvl1pPr>
          </a:lstStyle>
          <a:p>
            <a:pPr lvl="0"/>
            <a:r>
              <a:rPr lang="en-US" noProof="0"/>
              <a:t>Click to edit Master subtitle style</a:t>
            </a:r>
          </a:p>
        </p:txBody>
      </p:sp>
      <p:sp>
        <p:nvSpPr>
          <p:cNvPr id="159751" name="Rectangle 7"/>
          <p:cNvSpPr>
            <a:spLocks noGrp="1" noChangeArrowheads="1"/>
          </p:cNvSpPr>
          <p:nvPr>
            <p:ph type="dt" sz="quarter" idx="2"/>
          </p:nvPr>
        </p:nvSpPr>
        <p:spPr bwMode="auto">
          <a:xfrm>
            <a:off x="4364568"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a:p>
        </p:txBody>
      </p:sp>
      <p:sp>
        <p:nvSpPr>
          <p:cNvPr id="159752" name="Rectangle 8"/>
          <p:cNvSpPr>
            <a:spLocks noGrp="1" noChangeArrowheads="1"/>
          </p:cNvSpPr>
          <p:nvPr>
            <p:ph type="ftr" sz="quarter" idx="3"/>
          </p:nvPr>
        </p:nvSpPr>
        <p:spPr bwMode="auto">
          <a:xfrm>
            <a:off x="4364568"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it-IT"/>
              <a:t>Dr. Katia Simeonova, SBI Coordinator</a:t>
            </a:r>
            <a:endParaRPr lang="de-DE"/>
          </a:p>
        </p:txBody>
      </p:sp>
      <p:sp>
        <p:nvSpPr>
          <p:cNvPr id="159753" name="Line 9"/>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159754" name="Line 10"/>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159755" name="Picture 11" descr="unfccc_schriftzug_bi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0467" y="309564"/>
            <a:ext cx="10488084"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980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776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a:p>
        </p:txBody>
      </p:sp>
    </p:spTree>
    <p:extLst>
      <p:ext uri="{BB962C8B-B14F-4D97-AF65-F5344CB8AC3E}">
        <p14:creationId xmlns:p14="http://schemas.microsoft.com/office/powerpoint/2010/main" val="421704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91364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5508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980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678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848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72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673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587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teachertoolkit.me/the-5-minute-lesson-plan/inset-for-5minplan/"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alphaModFix amt="4000"/>
            <a:lum/>
            <a:extLst>
              <a:ext uri="{28A0092B-C50C-407E-A947-70E740481C1C}">
                <a14:useLocalDpi xmlns:a14="http://schemas.microsoft.com/office/drawing/2010/main"/>
              </a:ext>
              <a:ext uri="{837473B0-CC2E-450A-ABE3-18F120FF3D39}">
                <a1611:picAttrSrcUrl xmlns:a1611="http://schemas.microsoft.com/office/drawing/2016/11/main" r:id="rId15"/>
              </a:ext>
            </a:extLst>
          </a:blip>
          <a:srcRect/>
          <a:stretch>
            <a:fillRect/>
          </a:stretch>
        </a:blip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1"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58723" name="Rectangle 3"/>
          <p:cNvSpPr>
            <a:spLocks noChangeArrowheads="1"/>
          </p:cNvSpPr>
          <p:nvPr/>
        </p:nvSpPr>
        <p:spPr bwMode="auto">
          <a:xfrm>
            <a:off x="12009968"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58724" name="Rectangle 4"/>
          <p:cNvSpPr>
            <a:spLocks noGrp="1" noChangeArrowheads="1"/>
          </p:cNvSpPr>
          <p:nvPr>
            <p:ph type="title"/>
          </p:nvPr>
        </p:nvSpPr>
        <p:spPr bwMode="auto">
          <a:xfrm>
            <a:off x="846667" y="309564"/>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58725" name="Rectangle 5"/>
          <p:cNvSpPr>
            <a:spLocks noGrp="1" noChangeArrowheads="1"/>
          </p:cNvSpPr>
          <p:nvPr>
            <p:ph type="body" idx="1"/>
          </p:nvPr>
        </p:nvSpPr>
        <p:spPr bwMode="auto">
          <a:xfrm>
            <a:off x="846667" y="1263651"/>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8727" name="Line 7"/>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158728" name="Line 8"/>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158730" name="Picture 10" descr="unfccc-letter-es-e-header"/>
          <p:cNvPicPr preferRelativeResize="0">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055452-C208-4222-AD27-847E2B1E8BF9}"/>
              </a:ext>
            </a:extLst>
          </p:cNvPr>
          <p:cNvSpPr>
            <a:spLocks noGrp="1"/>
          </p:cNvSpPr>
          <p:nvPr>
            <p:ph type="ftr" sz="quarter" idx="3"/>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76887A6A-9D61-412A-9E39-FD9FF9A12810}"/>
              </a:ext>
            </a:extLst>
          </p:cNvPr>
          <p:cNvSpPr>
            <a:spLocks noGrp="1"/>
          </p:cNvSpPr>
          <p:nvPr>
            <p:ph type="sldNum" sz="quarter" idx="4294967295"/>
          </p:nvPr>
        </p:nvSpPr>
        <p:spPr>
          <a:xfrm>
            <a:off x="11518900" y="6356350"/>
            <a:ext cx="673100" cy="365125"/>
          </a:xfrm>
          <a:prstGeom prst="rect">
            <a:avLst/>
          </a:prstGeom>
        </p:spPr>
        <p:txBody>
          <a:bodyPr/>
          <a:lstStyle/>
          <a:p>
            <a:fld id="{0303F77D-1BEF-481A-B8C1-15974ED46EB7}" type="slidenum">
              <a:rPr lang="en-US" smtClean="0"/>
              <a:t>1</a:t>
            </a:fld>
            <a:endParaRPr lang="en-US"/>
          </a:p>
        </p:txBody>
      </p:sp>
      <p:sp>
        <p:nvSpPr>
          <p:cNvPr id="9" name="Rectangle 8">
            <a:extLst>
              <a:ext uri="{FF2B5EF4-FFF2-40B4-BE49-F238E27FC236}">
                <a16:creationId xmlns:a16="http://schemas.microsoft.com/office/drawing/2014/main" id="{E9F970EC-E1C2-4F4B-9709-A8F4C1AB1E89}"/>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4098" name="Picture 2">
            <a:extLst>
              <a:ext uri="{FF2B5EF4-FFF2-40B4-BE49-F238E27FC236}">
                <a16:creationId xmlns:a16="http://schemas.microsoft.com/office/drawing/2014/main" id="{52C18701-FA0C-4F1A-9625-8830E6AA93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51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95C1B56-FB78-4FFC-B20E-A52497DC11CD}"/>
              </a:ext>
            </a:extLst>
          </p:cNvPr>
          <p:cNvSpPr/>
          <p:nvPr/>
        </p:nvSpPr>
        <p:spPr bwMode="auto">
          <a:xfrm>
            <a:off x="1768477" y="1438384"/>
            <a:ext cx="8897420" cy="5419616"/>
          </a:xfrm>
          <a:prstGeom prst="rect">
            <a:avLst/>
          </a:prstGeom>
          <a:solidFill>
            <a:schemeClr val="tx2">
              <a:alpha val="8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4DE02028-D264-4590-83DC-04E2FE7930B4}"/>
              </a:ext>
            </a:extLst>
          </p:cNvPr>
          <p:cNvSpPr/>
          <p:nvPr/>
        </p:nvSpPr>
        <p:spPr bwMode="auto">
          <a:xfrm>
            <a:off x="1" y="1"/>
            <a:ext cx="12192000" cy="1438383"/>
          </a:xfrm>
          <a:prstGeom prst="rect">
            <a:avLst/>
          </a:prstGeom>
          <a:solidFill>
            <a:schemeClr val="tx2">
              <a:lumMod val="50000"/>
              <a:alpha val="87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fontAlgn="base">
              <a:spcBef>
                <a:spcPct val="50000"/>
              </a:spcBef>
              <a:spcAft>
                <a:spcPct val="0"/>
              </a:spcAft>
            </a:pPr>
            <a:r>
              <a:rPr lang="en-US" sz="1600">
                <a:solidFill>
                  <a:srgbClr val="000000"/>
                </a:solidFill>
                <a:latin typeface="Times New Roman" panose="02020603050405020304" pitchFamily="18" charset="0"/>
              </a:rPr>
              <a:t> </a:t>
            </a:r>
            <a:endParaRPr kumimoji="0" lang="en-US" sz="15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D54C839D-E16B-4C64-A0FB-C0D535B1758A}"/>
              </a:ext>
            </a:extLst>
          </p:cNvPr>
          <p:cNvSpPr txBox="1"/>
          <p:nvPr/>
        </p:nvSpPr>
        <p:spPr>
          <a:xfrm>
            <a:off x="1768476" y="1434422"/>
            <a:ext cx="8797924" cy="5816977"/>
          </a:xfrm>
          <a:prstGeom prst="rect">
            <a:avLst/>
          </a:prstGeom>
          <a:noFill/>
        </p:spPr>
        <p:txBody>
          <a:bodyPr wrap="square" lIns="91440" tIns="45720" rIns="91440" bIns="45720" rtlCol="0" anchor="t">
            <a:spAutoFit/>
          </a:bodyPr>
          <a:lstStyle/>
          <a:p>
            <a:pPr algn="ctr"/>
            <a:r>
              <a:rPr lang="en-US" sz="4400" b="1" dirty="0">
                <a:solidFill>
                  <a:schemeClr val="bg1"/>
                </a:solidFill>
                <a:latin typeface="Calisto MT"/>
              </a:rPr>
              <a:t>Key findings from the </a:t>
            </a:r>
          </a:p>
          <a:p>
            <a:pPr algn="ctr"/>
            <a:r>
              <a:rPr lang="en-US" sz="4400" b="1" dirty="0">
                <a:solidFill>
                  <a:schemeClr val="bg1"/>
                </a:solidFill>
                <a:latin typeface="Calisto MT"/>
              </a:rPr>
              <a:t>Technical Dialogue of the first Global Stocktake</a:t>
            </a:r>
          </a:p>
          <a:p>
            <a:pPr algn="ctr"/>
            <a:endParaRPr lang="en-US" sz="3200" b="1" dirty="0">
              <a:solidFill>
                <a:schemeClr val="bg1"/>
              </a:solidFill>
              <a:latin typeface="Calisto MT"/>
              <a:ea typeface="+mn-lt"/>
              <a:cs typeface="+mn-lt"/>
            </a:endParaRPr>
          </a:p>
          <a:p>
            <a:pPr algn="ctr"/>
            <a:endParaRPr lang="en-US" sz="3200" b="1" dirty="0">
              <a:solidFill>
                <a:schemeClr val="bg1"/>
              </a:solidFill>
              <a:latin typeface="Calisto MT"/>
              <a:ea typeface="+mn-lt"/>
              <a:cs typeface="+mn-lt"/>
            </a:endParaRPr>
          </a:p>
          <a:p>
            <a:pPr algn="ctr"/>
            <a:endParaRPr lang="en-US" sz="2000" dirty="0">
              <a:solidFill>
                <a:schemeClr val="bg1"/>
              </a:solidFill>
              <a:latin typeface="Calisto MT"/>
              <a:ea typeface="+mn-lt"/>
              <a:cs typeface="+mn-lt"/>
            </a:endParaRPr>
          </a:p>
          <a:p>
            <a:pPr algn="ctr"/>
            <a:r>
              <a:rPr lang="en-US" sz="2000" dirty="0">
                <a:solidFill>
                  <a:schemeClr val="bg1"/>
                </a:solidFill>
                <a:latin typeface="Calisto MT"/>
                <a:ea typeface="+mn-lt"/>
                <a:cs typeface="+mn-lt"/>
              </a:rPr>
              <a:t>2023 Annual High-level Ministerial Roundtable on pre-2030 Ambition. </a:t>
            </a:r>
          </a:p>
          <a:p>
            <a:pPr algn="ctr"/>
            <a:r>
              <a:rPr lang="en-US" sz="2000" dirty="0">
                <a:solidFill>
                  <a:schemeClr val="bg1"/>
                </a:solidFill>
                <a:latin typeface="Calisto MT"/>
                <a:ea typeface="+mn-lt"/>
                <a:cs typeface="+mn-lt"/>
              </a:rPr>
              <a:t>Presentation by</a:t>
            </a:r>
            <a:endParaRPr lang="en-US" sz="2000" b="1" dirty="0">
              <a:solidFill>
                <a:schemeClr val="bg1"/>
              </a:solidFill>
              <a:latin typeface="Calisto MT" panose="02040603050505030304" pitchFamily="18" charset="0"/>
            </a:endParaRPr>
          </a:p>
          <a:p>
            <a:pPr algn="ctr" fontAlgn="base"/>
            <a:r>
              <a:rPr lang="en-US" sz="2000" dirty="0">
                <a:solidFill>
                  <a:schemeClr val="bg1"/>
                </a:solidFill>
                <a:latin typeface="Calisto MT"/>
              </a:rPr>
              <a:t>Harald Winkler and Farhan Akhtar, co-facilitators of the GST1 TD  </a:t>
            </a:r>
            <a:endParaRPr lang="en-US" sz="2000" dirty="0">
              <a:solidFill>
                <a:schemeClr val="bg1"/>
              </a:solidFill>
              <a:latin typeface="Calisto MT" panose="02040603050505030304" pitchFamily="18" charset="0"/>
            </a:endParaRPr>
          </a:p>
          <a:p>
            <a:pPr algn="ctr" fontAlgn="base"/>
            <a:endParaRPr lang="en-US" sz="2000" dirty="0">
              <a:solidFill>
                <a:schemeClr val="bg1"/>
              </a:solidFill>
              <a:latin typeface="Calisto MT" panose="02040603050505030304" pitchFamily="18" charset="0"/>
            </a:endParaRPr>
          </a:p>
          <a:p>
            <a:pPr algn="ctr" fontAlgn="base"/>
            <a:endParaRPr lang="en-US" sz="2000" dirty="0">
              <a:solidFill>
                <a:schemeClr val="bg1"/>
              </a:solidFill>
              <a:latin typeface="Calisto MT" panose="02040603050505030304" pitchFamily="18" charset="0"/>
            </a:endParaRPr>
          </a:p>
          <a:p>
            <a:pPr algn="ctr" fontAlgn="base"/>
            <a:r>
              <a:rPr lang="en-US" sz="2000" dirty="0">
                <a:solidFill>
                  <a:schemeClr val="bg1"/>
                </a:solidFill>
                <a:latin typeface="Calisto MT"/>
              </a:rPr>
              <a:t>5 December 2023,  COP28, UAE</a:t>
            </a:r>
          </a:p>
          <a:p>
            <a:br>
              <a:rPr lang="en-US" dirty="0">
                <a:latin typeface="Segoe UI" panose="020B0502040204020203" pitchFamily="34" charset="0"/>
              </a:rPr>
            </a:br>
            <a:endParaRPr lang="en-US" dirty="0"/>
          </a:p>
        </p:txBody>
      </p:sp>
      <p:pic>
        <p:nvPicPr>
          <p:cNvPr id="20" name="Picture 3">
            <a:extLst>
              <a:ext uri="{FF2B5EF4-FFF2-40B4-BE49-F238E27FC236}">
                <a16:creationId xmlns:a16="http://schemas.microsoft.com/office/drawing/2014/main" id="{7278046D-2E6D-44BD-A809-4B0E50F10E91}"/>
              </a:ext>
            </a:extLst>
          </p:cNvPr>
          <p:cNvPicPr>
            <a:picLocks noChangeAspect="1"/>
          </p:cNvPicPr>
          <p:nvPr/>
        </p:nvPicPr>
        <p:blipFill>
          <a:blip r:embed="rId4"/>
          <a:stretch>
            <a:fillRect/>
          </a:stretch>
        </p:blipFill>
        <p:spPr>
          <a:xfrm>
            <a:off x="9120181" y="351606"/>
            <a:ext cx="2606683" cy="610192"/>
          </a:xfrm>
          <a:prstGeom prst="rect">
            <a:avLst/>
          </a:prstGeom>
        </p:spPr>
      </p:pic>
    </p:spTree>
    <p:extLst>
      <p:ext uri="{BB962C8B-B14F-4D97-AF65-F5344CB8AC3E}">
        <p14:creationId xmlns:p14="http://schemas.microsoft.com/office/powerpoint/2010/main" val="340504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480546" y="5569234"/>
            <a:ext cx="10782299" cy="1100621"/>
          </a:xfrm>
        </p:spPr>
        <p:txBody>
          <a:bodyPr lIns="91440" tIns="45720" rIns="91440" bIns="45720" anchor="t">
            <a:normAutofit/>
          </a:bodyPr>
          <a:lstStyle/>
          <a:p>
            <a:pPr algn="ctr"/>
            <a:r>
              <a:rPr lang="en-US" sz="2500" b="1">
                <a:solidFill>
                  <a:srgbClr val="0070C0"/>
                </a:solidFill>
                <a:latin typeface="Calisto MT"/>
              </a:rPr>
              <a:t>Thank you</a:t>
            </a:r>
          </a:p>
        </p:txBody>
      </p:sp>
      <p:sp>
        <p:nvSpPr>
          <p:cNvPr id="3" name="Subtitle 2">
            <a:extLst>
              <a:ext uri="{FF2B5EF4-FFF2-40B4-BE49-F238E27FC236}">
                <a16:creationId xmlns:a16="http://schemas.microsoft.com/office/drawing/2014/main" id="{8933B907-C059-432D-9E6C-B6A08FA776A9}"/>
              </a:ext>
            </a:extLst>
          </p:cNvPr>
          <p:cNvSpPr>
            <a:spLocks noGrp="1"/>
          </p:cNvSpPr>
          <p:nvPr>
            <p:ph type="subTitle" idx="1"/>
          </p:nvPr>
        </p:nvSpPr>
        <p:spPr>
          <a:xfrm>
            <a:off x="1672014" y="6177970"/>
            <a:ext cx="10782299" cy="543505"/>
          </a:xfrm>
        </p:spPr>
        <p:txBody>
          <a:bodyPr lIns="91440" tIns="45720" rIns="91440" bIns="45720" anchor="t"/>
          <a:lstStyle/>
          <a:p>
            <a:r>
              <a:rPr lang="en-US" sz="1600">
                <a:solidFill>
                  <a:srgbClr val="0070C0"/>
                </a:solidFill>
                <a:latin typeface="Calisto MT"/>
              </a:rPr>
              <a:t> </a:t>
            </a:r>
            <a:r>
              <a:rPr lang="en-US" sz="1600" b="1">
                <a:solidFill>
                  <a:srgbClr val="0070C0"/>
                </a:solidFill>
                <a:latin typeface="Calisto MT"/>
              </a:rPr>
              <a:t>Email</a:t>
            </a:r>
            <a:r>
              <a:rPr lang="en-US" sz="1600">
                <a:solidFill>
                  <a:srgbClr val="0070C0"/>
                </a:solidFill>
                <a:latin typeface="Calisto MT"/>
              </a:rPr>
              <a:t>:</a:t>
            </a:r>
            <a:r>
              <a:rPr lang="en-US" sz="1600">
                <a:solidFill>
                  <a:srgbClr val="0070C0"/>
                </a:solidFill>
                <a:latin typeface="Calisto MT"/>
                <a:ea typeface="+mn-lt"/>
                <a:cs typeface="+mn-lt"/>
              </a:rPr>
              <a:t> gst@unfccc.int</a:t>
            </a:r>
            <a:r>
              <a:rPr lang="en-US" sz="1600">
                <a:solidFill>
                  <a:srgbClr val="0070C0"/>
                </a:solidFill>
                <a:latin typeface="Calisto MT"/>
              </a:rPr>
              <a:t>  | </a:t>
            </a:r>
            <a:r>
              <a:rPr lang="en-US" sz="1600" b="1">
                <a:solidFill>
                  <a:srgbClr val="0070C0"/>
                </a:solidFill>
                <a:latin typeface="Calisto MT"/>
                <a:ea typeface="+mn-lt"/>
                <a:cs typeface="+mn-lt"/>
              </a:rPr>
              <a:t>Website</a:t>
            </a:r>
            <a:r>
              <a:rPr lang="en-US" sz="1600">
                <a:solidFill>
                  <a:srgbClr val="0070C0"/>
                </a:solidFill>
                <a:latin typeface="Calisto MT"/>
                <a:ea typeface="+mn-lt"/>
                <a:cs typeface="+mn-lt"/>
              </a:rPr>
              <a:t>: https://unfccc.int/topics/global-stocktake | </a:t>
            </a:r>
            <a:r>
              <a:rPr lang="en-US" sz="1600" b="1">
                <a:solidFill>
                  <a:srgbClr val="0070C0"/>
                </a:solidFill>
                <a:latin typeface="Calisto MT"/>
                <a:ea typeface="+mn-lt"/>
                <a:cs typeface="+mn-lt"/>
              </a:rPr>
              <a:t>Dedicated synthesis report webpage: </a:t>
            </a:r>
            <a:r>
              <a:rPr lang="en-US" sz="1600">
                <a:solidFill>
                  <a:srgbClr val="0070C0"/>
                </a:solidFill>
                <a:latin typeface="Calisto MT"/>
                <a:ea typeface="+mn-lt"/>
                <a:cs typeface="+mn-lt"/>
              </a:rPr>
              <a:t>https://unfccc.int/event/the-first-global-stocktake-technical-dialogue-s-co-facilitators-launch-of-the-td-synthesis-report</a:t>
            </a:r>
            <a:endParaRPr lang="en-US" sz="1600">
              <a:solidFill>
                <a:srgbClr val="0070C0"/>
              </a:solidFill>
              <a:latin typeface="Calisto MT"/>
            </a:endParaRPr>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10</a:t>
            </a:fld>
            <a:endParaRPr lang="en-US"/>
          </a:p>
        </p:txBody>
      </p:sp>
      <p:pic>
        <p:nvPicPr>
          <p:cNvPr id="4" name="Picture Placeholder 3" descr="A white board with blue text and words&#10;&#10;Description automatically generated">
            <a:extLst>
              <a:ext uri="{FF2B5EF4-FFF2-40B4-BE49-F238E27FC236}">
                <a16:creationId xmlns:a16="http://schemas.microsoft.com/office/drawing/2014/main" id="{B7E6B1EB-9D73-BE79-B7C4-4AC7415DB7C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34960" y="188145"/>
            <a:ext cx="4476189" cy="2281781"/>
          </a:xfrm>
        </p:spPr>
      </p:pic>
      <p:pic>
        <p:nvPicPr>
          <p:cNvPr id="7" name="Picture Placeholder 6" descr="A whiteboard with green text and images&#10;&#10;Description automatically generated">
            <a:extLst>
              <a:ext uri="{FF2B5EF4-FFF2-40B4-BE49-F238E27FC236}">
                <a16:creationId xmlns:a16="http://schemas.microsoft.com/office/drawing/2014/main" id="{0860BA12-63B4-79A0-E363-F3B7146C8893}"/>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p:blipFill>
        <p:spPr>
          <a:xfrm>
            <a:off x="6200623" y="188145"/>
            <a:ext cx="4864341" cy="2319118"/>
          </a:xfrm>
        </p:spPr>
      </p:pic>
      <p:pic>
        <p:nvPicPr>
          <p:cNvPr id="8" name="Picture 7" descr="A white board with blue text&#10;&#10;Description automatically generated">
            <a:extLst>
              <a:ext uri="{FF2B5EF4-FFF2-40B4-BE49-F238E27FC236}">
                <a16:creationId xmlns:a16="http://schemas.microsoft.com/office/drawing/2014/main" id="{2BD2AFB2-6CFF-DB8F-8F79-7203E79181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960" y="2995641"/>
            <a:ext cx="4513564" cy="2326080"/>
          </a:xfrm>
          <a:prstGeom prst="rect">
            <a:avLst/>
          </a:prstGeom>
        </p:spPr>
      </p:pic>
      <p:pic>
        <p:nvPicPr>
          <p:cNvPr id="11" name="Picture 10" descr="A white board with blue text and images&#10;&#10;Description automatically generated">
            <a:extLst>
              <a:ext uri="{FF2B5EF4-FFF2-40B4-BE49-F238E27FC236}">
                <a16:creationId xmlns:a16="http://schemas.microsoft.com/office/drawing/2014/main" id="{435A4499-A4D4-5FEA-2D7B-26F9615DF0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06213" y="2993831"/>
            <a:ext cx="4858751" cy="2327890"/>
          </a:xfrm>
          <a:prstGeom prst="rect">
            <a:avLst/>
          </a:prstGeom>
        </p:spPr>
      </p:pic>
    </p:spTree>
    <p:extLst>
      <p:ext uri="{BB962C8B-B14F-4D97-AF65-F5344CB8AC3E}">
        <p14:creationId xmlns:p14="http://schemas.microsoft.com/office/powerpoint/2010/main" val="358953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623E-C204-C6A8-54B3-515401651FDB}"/>
              </a:ext>
            </a:extLst>
          </p:cNvPr>
          <p:cNvSpPr>
            <a:spLocks noGrp="1"/>
          </p:cNvSpPr>
          <p:nvPr>
            <p:ph type="title"/>
          </p:nvPr>
        </p:nvSpPr>
        <p:spPr/>
        <p:txBody>
          <a:bodyPr/>
          <a:lstStyle/>
          <a:p>
            <a:r>
              <a:rPr lang="en-US" sz="2000" b="1"/>
              <a:t>The first Global </a:t>
            </a:r>
            <a:r>
              <a:rPr lang="en-US" sz="2000" b="1" err="1"/>
              <a:t>Stocktake</a:t>
            </a:r>
            <a:r>
              <a:rPr lang="en-US" sz="2000" b="1"/>
              <a:t>: Technical Dialogue in context</a:t>
            </a:r>
          </a:p>
        </p:txBody>
      </p:sp>
      <p:graphicFrame>
        <p:nvGraphicFramePr>
          <p:cNvPr id="4" name="Content Placeholder 3">
            <a:extLst>
              <a:ext uri="{FF2B5EF4-FFF2-40B4-BE49-F238E27FC236}">
                <a16:creationId xmlns:a16="http://schemas.microsoft.com/office/drawing/2014/main" id="{91A9B8DE-75BF-108D-07E2-6CDB05D63B7A}"/>
              </a:ext>
            </a:extLst>
          </p:cNvPr>
          <p:cNvGraphicFramePr>
            <a:graphicFrameLocks noGrp="1"/>
          </p:cNvGraphicFramePr>
          <p:nvPr>
            <p:ph idx="1"/>
            <p:extLst>
              <p:ext uri="{D42A27DB-BD31-4B8C-83A1-F6EECF244321}">
                <p14:modId xmlns:p14="http://schemas.microsoft.com/office/powerpoint/2010/main" val="1990408406"/>
              </p:ext>
            </p:extLst>
          </p:nvPr>
        </p:nvGraphicFramePr>
        <p:xfrm>
          <a:off x="335666" y="1265238"/>
          <a:ext cx="8173137" cy="4302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C5B417D8-8425-A849-F041-5E549676E09E}"/>
              </a:ext>
            </a:extLst>
          </p:cNvPr>
          <p:cNvSpPr/>
          <p:nvPr/>
        </p:nvSpPr>
        <p:spPr bwMode="auto">
          <a:xfrm>
            <a:off x="8751089" y="980867"/>
            <a:ext cx="2922494" cy="3137647"/>
          </a:xfrm>
          <a:prstGeom prst="roundRect">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400" b="1">
                <a:solidFill>
                  <a:schemeClr val="bg1">
                    <a:lumMod val="95000"/>
                  </a:schemeClr>
                </a:solidFill>
                <a:latin typeface="Arial" charset="0"/>
              </a:rPr>
              <a:t>CMA Decision and/or Declaration</a:t>
            </a:r>
            <a:endParaRPr kumimoji="0" lang="en-US" sz="2400" b="1" i="0" u="none" strike="noStrike" normalizeH="0" baseline="0">
              <a:solidFill>
                <a:schemeClr val="bg1">
                  <a:lumMod val="95000"/>
                </a:schemeClr>
              </a:solidFill>
              <a:latin typeface="Arial" charset="0"/>
            </a:endParaRPr>
          </a:p>
        </p:txBody>
      </p:sp>
    </p:spTree>
    <p:extLst>
      <p:ext uri="{BB962C8B-B14F-4D97-AF65-F5344CB8AC3E}">
        <p14:creationId xmlns:p14="http://schemas.microsoft.com/office/powerpoint/2010/main" val="144544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document&#10;&#10;Description automatically generated">
            <a:extLst>
              <a:ext uri="{FF2B5EF4-FFF2-40B4-BE49-F238E27FC236}">
                <a16:creationId xmlns:a16="http://schemas.microsoft.com/office/drawing/2014/main" id="{4637DE85-04B1-F335-416C-301A071F5C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088"/>
          <a:stretch/>
        </p:blipFill>
        <p:spPr>
          <a:xfrm>
            <a:off x="-435082" y="1075999"/>
            <a:ext cx="7857871" cy="4821430"/>
          </a:xfrm>
          <a:prstGeom prst="rect">
            <a:avLst/>
          </a:prstGeom>
        </p:spPr>
      </p:pic>
      <p:sp>
        <p:nvSpPr>
          <p:cNvPr id="2" name="Title 1">
            <a:extLst>
              <a:ext uri="{FF2B5EF4-FFF2-40B4-BE49-F238E27FC236}">
                <a16:creationId xmlns:a16="http://schemas.microsoft.com/office/drawing/2014/main" id="{5265F3D6-CD57-187E-A2EF-1B1A2E48C5F9}"/>
              </a:ext>
            </a:extLst>
          </p:cNvPr>
          <p:cNvSpPr>
            <a:spLocks noGrp="1"/>
          </p:cNvSpPr>
          <p:nvPr>
            <p:ph type="title"/>
          </p:nvPr>
        </p:nvSpPr>
        <p:spPr/>
        <p:txBody>
          <a:bodyPr/>
          <a:lstStyle/>
          <a:p>
            <a:r>
              <a:rPr lang="en-US" sz="2000" b="1"/>
              <a:t>Synthesis report of technical dialogue (TD) of GST1 – in overview </a:t>
            </a:r>
            <a:br>
              <a:rPr lang="en-US" sz="2000" b="1"/>
            </a:br>
            <a:endParaRPr lang="en-US" sz="2000" b="1"/>
          </a:p>
        </p:txBody>
      </p:sp>
      <p:sp>
        <p:nvSpPr>
          <p:cNvPr id="6" name="TextBox 5">
            <a:extLst>
              <a:ext uri="{FF2B5EF4-FFF2-40B4-BE49-F238E27FC236}">
                <a16:creationId xmlns:a16="http://schemas.microsoft.com/office/drawing/2014/main" id="{132E3784-BEE8-8510-7C82-61EA187D70E3}"/>
              </a:ext>
            </a:extLst>
          </p:cNvPr>
          <p:cNvSpPr txBox="1"/>
          <p:nvPr/>
        </p:nvSpPr>
        <p:spPr>
          <a:xfrm>
            <a:off x="6647217" y="1018125"/>
            <a:ext cx="5351950" cy="4540730"/>
          </a:xfrm>
          <a:prstGeom prst="rect">
            <a:avLst/>
          </a:prstGeom>
          <a:noFill/>
        </p:spPr>
        <p:txBody>
          <a:bodyPr wrap="square" lIns="91440" tIns="45720" rIns="91440" bIns="45720" anchor="t">
            <a:spAutoFit/>
          </a:bodyPr>
          <a:lstStyle/>
          <a:p>
            <a:pPr marL="742950" lvl="1" indent="-285750">
              <a:lnSpc>
                <a:spcPct val="150000"/>
              </a:lnSpc>
              <a:buFont typeface="Arial" panose="020B0604020202020204" pitchFamily="34" charset="0"/>
              <a:buChar char="•"/>
            </a:pPr>
            <a:r>
              <a:rPr lang="en-US" sz="2800" b="1">
                <a:latin typeface="Calisto MT"/>
              </a:rPr>
              <a:t>Executive summary </a:t>
            </a:r>
            <a:r>
              <a:rPr lang="en-US" sz="2800">
                <a:latin typeface="Calisto MT"/>
              </a:rPr>
              <a:t>(7 pages) and longer TD SYR (~40 pages) </a:t>
            </a:r>
            <a:endParaRPr lang="en-US" sz="2800">
              <a:latin typeface="Calisto MT" panose="02040603050505030304" pitchFamily="18" charset="0"/>
            </a:endParaRPr>
          </a:p>
          <a:p>
            <a:pPr marL="742950" lvl="1" indent="-285750">
              <a:lnSpc>
                <a:spcPct val="150000"/>
              </a:lnSpc>
              <a:buFont typeface="Arial" panose="020B0604020202020204" pitchFamily="34" charset="0"/>
              <a:buChar char="•"/>
            </a:pPr>
            <a:r>
              <a:rPr lang="en-US" sz="2800" b="1">
                <a:latin typeface="Calisto MT"/>
              </a:rPr>
              <a:t>17 key findings</a:t>
            </a:r>
            <a:r>
              <a:rPr lang="en-US" sz="2800">
                <a:latin typeface="Calisto MT"/>
              </a:rPr>
              <a:t>, across four sections </a:t>
            </a:r>
          </a:p>
          <a:p>
            <a:pPr marL="742950" lvl="1" indent="-285750">
              <a:lnSpc>
                <a:spcPct val="150000"/>
              </a:lnSpc>
              <a:buFont typeface="Arial" panose="020B0604020202020204" pitchFamily="34" charset="0"/>
              <a:buChar char="•"/>
            </a:pPr>
            <a:r>
              <a:rPr lang="en-US" sz="2800">
                <a:latin typeface="Calisto MT"/>
              </a:rPr>
              <a:t>Technical basis for consideration of outputs</a:t>
            </a:r>
          </a:p>
        </p:txBody>
      </p:sp>
    </p:spTree>
    <p:extLst>
      <p:ext uri="{BB962C8B-B14F-4D97-AF65-F5344CB8AC3E}">
        <p14:creationId xmlns:p14="http://schemas.microsoft.com/office/powerpoint/2010/main" val="287806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E39D6-968A-2768-6C17-6E1D05256FFA}"/>
              </a:ext>
            </a:extLst>
          </p:cNvPr>
          <p:cNvSpPr>
            <a:spLocks noGrp="1"/>
          </p:cNvSpPr>
          <p:nvPr>
            <p:ph idx="1"/>
          </p:nvPr>
        </p:nvSpPr>
        <p:spPr>
          <a:xfrm>
            <a:off x="496505" y="836023"/>
            <a:ext cx="11192639" cy="5185954"/>
          </a:xfrm>
        </p:spPr>
        <p:txBody>
          <a:bodyPr>
            <a:noAutofit/>
          </a:bodyPr>
          <a:lstStyle/>
          <a:p>
            <a:pPr marL="347472" indent="-347472">
              <a:lnSpc>
                <a:spcPct val="130000"/>
              </a:lnSpc>
              <a:spcAft>
                <a:spcPts val="0"/>
              </a:spcAft>
              <a:buFont typeface="+mj-lt"/>
              <a:buAutoNum type="arabicPeriod" startAt="4"/>
            </a:pPr>
            <a:r>
              <a:rPr lang="en-GB" sz="1600" dirty="0">
                <a:latin typeface="Calisto MT" panose="02040603050505030304" pitchFamily="18" charset="0"/>
                <a:ea typeface="Times New Roman" panose="02020603050405020304" pitchFamily="18" charset="0"/>
              </a:rPr>
              <a:t>G</a:t>
            </a:r>
            <a:r>
              <a:rPr lang="en-GB" sz="1600" dirty="0">
                <a:effectLst/>
                <a:latin typeface="Calisto MT" panose="02040603050505030304" pitchFamily="18" charset="0"/>
                <a:ea typeface="Times New Roman" panose="02020603050405020304" pitchFamily="18" charset="0"/>
              </a:rPr>
              <a:t>lobal emissions are not in line with modelled global mitigation pathways consistent with the temperature goal of the Paris Agreement, and there is a rapidly narrowing window to raise ambition and implement existing commitments in order to limit warming to 1.5 °C above pre-industrial levels. </a:t>
            </a:r>
          </a:p>
          <a:p>
            <a:pPr marL="347472" indent="-347472">
              <a:lnSpc>
                <a:spcPct val="130000"/>
              </a:lnSpc>
              <a:spcBef>
                <a:spcPts val="1200"/>
              </a:spcBef>
              <a:spcAft>
                <a:spcPts val="0"/>
              </a:spcAft>
              <a:buFont typeface="+mj-lt"/>
              <a:buAutoNum type="arabicPeriod" startAt="4"/>
            </a:pPr>
            <a:r>
              <a:rPr lang="en-GB" sz="1600" dirty="0">
                <a:latin typeface="Calisto MT" panose="02040603050505030304" pitchFamily="18" charset="0"/>
                <a:ea typeface="Times New Roman" panose="02020603050405020304" pitchFamily="18" charset="0"/>
              </a:rPr>
              <a:t>M</a:t>
            </a:r>
            <a:r>
              <a:rPr lang="en-GB" sz="1600" dirty="0">
                <a:effectLst/>
                <a:latin typeface="Calisto MT" panose="02040603050505030304" pitchFamily="18" charset="0"/>
                <a:ea typeface="Times New Roman" panose="02020603050405020304" pitchFamily="18" charset="0"/>
              </a:rPr>
              <a:t>uch more ambition in action and support is needed in implementing domestic mitigation measures and setting more ambitious targets in NDCs to realize existing and emerging opportunities across contexts, in order to reduce global GHG emissions by 43 per cent by 2030 and further by 60 per cent by 2035 compared with 2019 levels and reach net zero CO2 emissions by 2050 globally. </a:t>
            </a:r>
          </a:p>
          <a:p>
            <a:pPr marL="347472" indent="-347472">
              <a:lnSpc>
                <a:spcPct val="130000"/>
              </a:lnSpc>
              <a:spcBef>
                <a:spcPts val="1200"/>
              </a:spcBef>
              <a:spcAft>
                <a:spcPts val="0"/>
              </a:spcAft>
              <a:buFont typeface="+mj-lt"/>
              <a:buAutoNum type="arabicPeriod" startAt="4"/>
            </a:pPr>
            <a:r>
              <a:rPr lang="en-GB" sz="1600" dirty="0">
                <a:latin typeface="Calisto MT" panose="02040603050505030304" pitchFamily="18" charset="0"/>
                <a:ea typeface="Times New Roman" panose="02020603050405020304" pitchFamily="18" charset="0"/>
              </a:rPr>
              <a:t>A</a:t>
            </a:r>
            <a:r>
              <a:rPr lang="en-GB" sz="1600" dirty="0">
                <a:effectLst/>
                <a:latin typeface="Calisto MT" panose="02040603050505030304" pitchFamily="18" charset="0"/>
                <a:ea typeface="Times New Roman" panose="02020603050405020304" pitchFamily="18" charset="0"/>
              </a:rPr>
              <a:t>chieving net zero CO2 and GHG emissions requires systems transformations across all sectors and contexts, including scaling up renewable energy while phasing out all unabated fossil fuels, ending deforestation, reducing non-CO2 emissions and implementing both supply- and demand-side measures. </a:t>
            </a:r>
          </a:p>
          <a:p>
            <a:pPr marL="347472" indent="-347472">
              <a:lnSpc>
                <a:spcPct val="130000"/>
              </a:lnSpc>
              <a:spcBef>
                <a:spcPts val="1200"/>
              </a:spcBef>
              <a:spcAft>
                <a:spcPts val="0"/>
              </a:spcAft>
              <a:buFont typeface="+mj-lt"/>
              <a:buAutoNum type="arabicPeriod" startAt="4"/>
            </a:pPr>
            <a:r>
              <a:rPr lang="en-GB" sz="1600" dirty="0">
                <a:latin typeface="Calisto MT" panose="02040603050505030304" pitchFamily="18" charset="0"/>
                <a:ea typeface="Times New Roman" panose="02020603050405020304" pitchFamily="18" charset="0"/>
              </a:rPr>
              <a:t>J</a:t>
            </a:r>
            <a:r>
              <a:rPr lang="en-GB" sz="1600" dirty="0">
                <a:effectLst/>
                <a:latin typeface="Calisto MT" panose="02040603050505030304" pitchFamily="18" charset="0"/>
                <a:ea typeface="Times New Roman" panose="02020603050405020304" pitchFamily="18" charset="0"/>
              </a:rPr>
              <a:t>ust transitions can support more robust and equitable mitigation outcomes, with tailored approaches addressing different contexts. </a:t>
            </a:r>
          </a:p>
          <a:p>
            <a:pPr marL="347472" indent="-347472">
              <a:lnSpc>
                <a:spcPct val="130000"/>
              </a:lnSpc>
              <a:spcBef>
                <a:spcPts val="1200"/>
              </a:spcBef>
              <a:spcAft>
                <a:spcPts val="0"/>
              </a:spcAft>
              <a:buFont typeface="+mj-lt"/>
              <a:buAutoNum type="arabicPeriod" startAt="4"/>
            </a:pPr>
            <a:r>
              <a:rPr lang="en-GB" sz="1600" dirty="0">
                <a:latin typeface="Calisto MT" panose="02040603050505030304" pitchFamily="18" charset="0"/>
                <a:ea typeface="Times New Roman" panose="02020603050405020304" pitchFamily="18" charset="0"/>
              </a:rPr>
              <a:t>E</a:t>
            </a:r>
            <a:r>
              <a:rPr lang="en-GB" sz="1600" dirty="0">
                <a:effectLst/>
                <a:latin typeface="Calisto MT" panose="02040603050505030304" pitchFamily="18" charset="0"/>
                <a:ea typeface="Times New Roman" panose="02020603050405020304" pitchFamily="18" charset="0"/>
              </a:rPr>
              <a:t>conomic diversification is a key strategy to address the impacts of response measures, with various options that can be applied in different contexts. </a:t>
            </a:r>
            <a:endParaRPr lang="en-US" sz="1600" dirty="0"/>
          </a:p>
        </p:txBody>
      </p:sp>
      <p:sp>
        <p:nvSpPr>
          <p:cNvPr id="12" name="Title 1">
            <a:extLst>
              <a:ext uri="{FF2B5EF4-FFF2-40B4-BE49-F238E27FC236}">
                <a16:creationId xmlns:a16="http://schemas.microsoft.com/office/drawing/2014/main" id="{4D8463B5-8D29-2FA9-C5F5-2778EBF619DE}"/>
              </a:ext>
            </a:extLst>
          </p:cNvPr>
          <p:cNvSpPr txBox="1">
            <a:spLocks/>
          </p:cNvSpPr>
          <p:nvPr/>
        </p:nvSpPr>
        <p:spPr bwMode="auto">
          <a:xfrm>
            <a:off x="846667" y="356862"/>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a:lstStyle>
          <a:p>
            <a:r>
              <a:rPr lang="en-US" sz="2000" b="1" kern="0"/>
              <a:t>Mitigation, including response measures </a:t>
            </a:r>
          </a:p>
        </p:txBody>
      </p:sp>
      <p:sp>
        <p:nvSpPr>
          <p:cNvPr id="2" name="TextBox 1">
            <a:extLst>
              <a:ext uri="{FF2B5EF4-FFF2-40B4-BE49-F238E27FC236}">
                <a16:creationId xmlns:a16="http://schemas.microsoft.com/office/drawing/2014/main" id="{82B41B30-BADE-1023-D078-303AB02E9E77}"/>
              </a:ext>
            </a:extLst>
          </p:cNvPr>
          <p:cNvSpPr txBox="1"/>
          <p:nvPr/>
        </p:nvSpPr>
        <p:spPr>
          <a:xfrm>
            <a:off x="1930400" y="6239528"/>
            <a:ext cx="9945011" cy="523220"/>
          </a:xfrm>
          <a:prstGeom prst="rect">
            <a:avLst/>
          </a:prstGeom>
          <a:noFill/>
        </p:spPr>
        <p:txBody>
          <a:bodyPr wrap="square" rtlCol="0">
            <a:spAutoFit/>
          </a:bodyPr>
          <a:lstStyle/>
          <a:p>
            <a:r>
              <a:rPr lang="en-US" sz="1400" dirty="0"/>
              <a:t>Source; GST TD SYR </a:t>
            </a:r>
          </a:p>
          <a:p>
            <a:r>
              <a:rPr lang="en-US" sz="1400" dirty="0"/>
              <a:t>https://</a:t>
            </a:r>
            <a:r>
              <a:rPr lang="en-US" sz="1400" dirty="0" err="1"/>
              <a:t>unfccc.int</a:t>
            </a:r>
            <a:r>
              <a:rPr lang="en-US" sz="1400" dirty="0"/>
              <a:t>/event/the-first-global-stocktake-technical-dialogue-s-co-facilitators-launch-of-the-td-synthesis-report</a:t>
            </a:r>
          </a:p>
        </p:txBody>
      </p:sp>
    </p:spTree>
    <p:extLst>
      <p:ext uri="{BB962C8B-B14F-4D97-AF65-F5344CB8AC3E}">
        <p14:creationId xmlns:p14="http://schemas.microsoft.com/office/powerpoint/2010/main" val="345039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E39D6-968A-2768-6C17-6E1D05256FFA}"/>
              </a:ext>
            </a:extLst>
          </p:cNvPr>
          <p:cNvSpPr>
            <a:spLocks noGrp="1"/>
          </p:cNvSpPr>
          <p:nvPr>
            <p:ph idx="1"/>
          </p:nvPr>
        </p:nvSpPr>
        <p:spPr>
          <a:xfrm>
            <a:off x="853018" y="3577208"/>
            <a:ext cx="4335039" cy="2585467"/>
          </a:xfrm>
        </p:spPr>
        <p:txBody>
          <a:bodyPr>
            <a:noAutofit/>
          </a:bodyPr>
          <a:lstStyle/>
          <a:p>
            <a:pPr>
              <a:lnSpc>
                <a:spcPct val="130000"/>
              </a:lnSpc>
              <a:spcAft>
                <a:spcPts val="0"/>
              </a:spcAft>
            </a:pPr>
            <a:r>
              <a:rPr lang="en-GB" sz="1800" dirty="0">
                <a:latin typeface="Times New Roman" panose="02020603050405020304" pitchFamily="18" charset="0"/>
                <a:cs typeface="Times New Roman" panose="02020603050405020304" pitchFamily="18" charset="0"/>
              </a:rPr>
              <a:t>Key finding 4 speaks to global GHG emission trends and forecasts.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en-GB" sz="1800" dirty="0">
                <a:latin typeface="Times New Roman" panose="02020603050405020304" pitchFamily="18" charset="0"/>
                <a:cs typeface="Times New Roman" panose="02020603050405020304" pitchFamily="18" charset="0"/>
              </a:rPr>
              <a:t>Both these trends and forecasts are not in line with what is needed to be consistent with the temperature goal of the Paris Agreement, according to the latest IPCC findings</a:t>
            </a:r>
            <a:endParaRPr lang="en-ZA" sz="1800" dirty="0">
              <a:latin typeface="Times New Roman" panose="02020603050405020304" pitchFamily="18" charset="0"/>
              <a:cs typeface="Times New Roman" panose="02020603050405020304" pitchFamily="18" charset="0"/>
            </a:endParaRPr>
          </a:p>
          <a:p>
            <a:pPr marL="0" indent="0">
              <a:lnSpc>
                <a:spcPct val="130000"/>
              </a:lnSpc>
              <a:spcAft>
                <a:spcPts val="0"/>
              </a:spcAft>
              <a:buNone/>
            </a:pP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4D8463B5-8D29-2FA9-C5F5-2778EBF619DE}"/>
              </a:ext>
            </a:extLst>
          </p:cNvPr>
          <p:cNvSpPr txBox="1">
            <a:spLocks/>
          </p:cNvSpPr>
          <p:nvPr/>
        </p:nvSpPr>
        <p:spPr bwMode="auto">
          <a:xfrm>
            <a:off x="846666" y="1268264"/>
            <a:ext cx="5365258" cy="130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a:lstStyle>
          <a:p>
            <a:pPr>
              <a:lnSpc>
                <a:spcPct val="130000"/>
              </a:lnSpc>
              <a:spcAft>
                <a:spcPts val="0"/>
              </a:spcAft>
            </a:pPr>
            <a:r>
              <a:rPr lang="en-GB" sz="2000" b="1" dirty="0">
                <a:latin typeface="Calisto MT" panose="02040603050505030304" pitchFamily="18" charset="0"/>
                <a:ea typeface="Times New Roman" panose="02020603050405020304" pitchFamily="18" charset="0"/>
              </a:rPr>
              <a:t>Key Finding 4</a:t>
            </a:r>
          </a:p>
          <a:p>
            <a:pPr>
              <a:lnSpc>
                <a:spcPct val="130000"/>
              </a:lnSpc>
              <a:spcAft>
                <a:spcPts val="0"/>
              </a:spcAft>
            </a:pPr>
            <a:r>
              <a:rPr lang="en-GB" sz="2000" dirty="0">
                <a:latin typeface="Calisto MT" panose="02040603050505030304" pitchFamily="18" charset="0"/>
                <a:ea typeface="Times New Roman" panose="02020603050405020304" pitchFamily="18" charset="0"/>
              </a:rPr>
              <a:t>G</a:t>
            </a:r>
            <a:r>
              <a:rPr lang="en-GB" sz="2000" dirty="0">
                <a:effectLst/>
                <a:latin typeface="Calisto MT" panose="02040603050505030304" pitchFamily="18" charset="0"/>
                <a:ea typeface="Times New Roman" panose="02020603050405020304" pitchFamily="18" charset="0"/>
              </a:rPr>
              <a:t>lobal emissions are not in line with modelled global mitigation pathways consistent with the temperature goal of the Paris Agreement, and there is a rapidly narrowing window to raise ambition and implement existing commitments in order to limit warming to 1.5 °C above pre-industrial levels.</a:t>
            </a:r>
          </a:p>
        </p:txBody>
      </p:sp>
      <p:sp>
        <p:nvSpPr>
          <p:cNvPr id="4" name="Content Placeholder 7">
            <a:extLst>
              <a:ext uri="{FF2B5EF4-FFF2-40B4-BE49-F238E27FC236}">
                <a16:creationId xmlns:a16="http://schemas.microsoft.com/office/drawing/2014/main" id="{E84BC498-524D-3FDD-4266-B4724DC90A60}"/>
              </a:ext>
            </a:extLst>
          </p:cNvPr>
          <p:cNvSpPr txBox="1">
            <a:spLocks/>
          </p:cNvSpPr>
          <p:nvPr/>
        </p:nvSpPr>
        <p:spPr>
          <a:xfrm>
            <a:off x="668542" y="1600175"/>
            <a:ext cx="10670440" cy="4327525"/>
          </a:xfrm>
          <a:prstGeom prst="rect">
            <a:avLst/>
          </a:prstGeom>
        </p:spPr>
        <p:txBody>
          <a:bodyPr>
            <a:normAutofit/>
          </a:bodyPr>
          <a:lst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endParaRPr lang="en-US" kern="0" dirty="0"/>
          </a:p>
        </p:txBody>
      </p:sp>
      <p:pic>
        <p:nvPicPr>
          <p:cNvPr id="2" name="Picture 1" descr="A graph on a screen&#10;&#10;Description automatically generated with medium confidence">
            <a:extLst>
              <a:ext uri="{FF2B5EF4-FFF2-40B4-BE49-F238E27FC236}">
                <a16:creationId xmlns:a16="http://schemas.microsoft.com/office/drawing/2014/main" id="{5F302757-A4B6-7313-4625-E5DBF2A6D5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1924" y="338666"/>
            <a:ext cx="5506244" cy="6180667"/>
          </a:xfrm>
          <a:prstGeom prst="rect">
            <a:avLst/>
          </a:prstGeom>
        </p:spPr>
      </p:pic>
      <p:sp>
        <p:nvSpPr>
          <p:cNvPr id="6" name="TextBox 5">
            <a:extLst>
              <a:ext uri="{FF2B5EF4-FFF2-40B4-BE49-F238E27FC236}">
                <a16:creationId xmlns:a16="http://schemas.microsoft.com/office/drawing/2014/main" id="{9642FB8A-6DC4-78F4-29BB-3CB1A0924E49}"/>
              </a:ext>
            </a:extLst>
          </p:cNvPr>
          <p:cNvSpPr txBox="1"/>
          <p:nvPr/>
        </p:nvSpPr>
        <p:spPr>
          <a:xfrm>
            <a:off x="1930400" y="6256461"/>
            <a:ext cx="9945011" cy="523220"/>
          </a:xfrm>
          <a:prstGeom prst="rect">
            <a:avLst/>
          </a:prstGeom>
          <a:noFill/>
        </p:spPr>
        <p:txBody>
          <a:bodyPr wrap="square" rtlCol="0">
            <a:spAutoFit/>
          </a:bodyPr>
          <a:lstStyle/>
          <a:p>
            <a:r>
              <a:rPr lang="en-US" sz="1400" dirty="0"/>
              <a:t>Source; GST TD SYR </a:t>
            </a:r>
          </a:p>
          <a:p>
            <a:r>
              <a:rPr lang="en-US" sz="1400" dirty="0"/>
              <a:t>https://</a:t>
            </a:r>
            <a:r>
              <a:rPr lang="en-US" sz="1400" dirty="0" err="1"/>
              <a:t>unfccc.int</a:t>
            </a:r>
            <a:r>
              <a:rPr lang="en-US" sz="1400" dirty="0"/>
              <a:t>/event/the-first-global-stocktake-technical-dialogue-s-co-facilitators-launch-of-the-td-synthesis-report</a:t>
            </a:r>
          </a:p>
        </p:txBody>
      </p:sp>
    </p:spTree>
    <p:extLst>
      <p:ext uri="{BB962C8B-B14F-4D97-AF65-F5344CB8AC3E}">
        <p14:creationId xmlns:p14="http://schemas.microsoft.com/office/powerpoint/2010/main" val="407646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D8463B5-8D29-2FA9-C5F5-2778EBF619DE}"/>
              </a:ext>
            </a:extLst>
          </p:cNvPr>
          <p:cNvSpPr txBox="1">
            <a:spLocks/>
          </p:cNvSpPr>
          <p:nvPr/>
        </p:nvSpPr>
        <p:spPr bwMode="auto">
          <a:xfrm>
            <a:off x="851958" y="1506642"/>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a:lstStyle>
          <a:p>
            <a:pPr>
              <a:lnSpc>
                <a:spcPct val="130000"/>
              </a:lnSpc>
              <a:spcBef>
                <a:spcPts val="1200"/>
              </a:spcBef>
              <a:spcAft>
                <a:spcPts val="0"/>
              </a:spcAft>
            </a:pPr>
            <a:r>
              <a:rPr lang="en-GB" sz="2000" b="1" dirty="0">
                <a:latin typeface="Calisto MT" panose="02040603050505030304" pitchFamily="18" charset="0"/>
                <a:ea typeface="Times New Roman" panose="02020603050405020304" pitchFamily="18" charset="0"/>
              </a:rPr>
              <a:t>Key Finding 5</a:t>
            </a:r>
          </a:p>
          <a:p>
            <a:pPr>
              <a:lnSpc>
                <a:spcPct val="130000"/>
              </a:lnSpc>
              <a:spcBef>
                <a:spcPts val="1200"/>
              </a:spcBef>
              <a:spcAft>
                <a:spcPts val="0"/>
              </a:spcAft>
            </a:pPr>
            <a:r>
              <a:rPr lang="en-GB" sz="2000" dirty="0">
                <a:latin typeface="Calisto MT" panose="02040603050505030304" pitchFamily="18" charset="0"/>
                <a:ea typeface="Times New Roman" panose="02020603050405020304" pitchFamily="18" charset="0"/>
              </a:rPr>
              <a:t>M</a:t>
            </a:r>
            <a:r>
              <a:rPr lang="en-GB" sz="2000" dirty="0">
                <a:effectLst/>
                <a:latin typeface="Calisto MT" panose="02040603050505030304" pitchFamily="18" charset="0"/>
                <a:ea typeface="Times New Roman" panose="02020603050405020304" pitchFamily="18" charset="0"/>
              </a:rPr>
              <a:t>uch more ambition in action and support is needed in implementing domestic mitigation measures and setting more ambitious targets in NDCs to realize existing and emerging opportunities across contexts, in order to reduce global GHG emissions by 43 per cent by 2030 and further by 60 per cent by 2035 compared with 2019 levels and reach net zero CO2 emissions by 2050 globally. </a:t>
            </a:r>
          </a:p>
        </p:txBody>
      </p:sp>
      <p:sp>
        <p:nvSpPr>
          <p:cNvPr id="5" name="Content Placeholder 4">
            <a:extLst>
              <a:ext uri="{FF2B5EF4-FFF2-40B4-BE49-F238E27FC236}">
                <a16:creationId xmlns:a16="http://schemas.microsoft.com/office/drawing/2014/main" id="{FB658345-CE31-AE24-C918-54CCDA29F9AA}"/>
              </a:ext>
            </a:extLst>
          </p:cNvPr>
          <p:cNvSpPr>
            <a:spLocks noGrp="1"/>
          </p:cNvSpPr>
          <p:nvPr>
            <p:ph idx="1"/>
          </p:nvPr>
        </p:nvSpPr>
        <p:spPr>
          <a:xfrm>
            <a:off x="1353079" y="3056878"/>
            <a:ext cx="9485842" cy="2458097"/>
          </a:xfrm>
        </p:spPr>
        <p:txBody>
          <a:bodyPr/>
          <a:lstStyle/>
          <a:p>
            <a:r>
              <a:rPr lang="en-AU" sz="1800" dirty="0">
                <a:effectLst/>
                <a:latin typeface="Times New Roman" panose="02020603050405020304" pitchFamily="18" charset="0"/>
                <a:ea typeface="SimSun" panose="02010600030101010101" pitchFamily="2" charset="-122"/>
              </a:rPr>
              <a:t>Urgent action and support are needed to ramp up implementation of domestic mitigation measures by realizing opportunities across all sectors and systems. </a:t>
            </a:r>
          </a:p>
          <a:p>
            <a:r>
              <a:rPr lang="en-AU" sz="1800" dirty="0">
                <a:effectLst/>
                <a:latin typeface="Times New Roman" panose="02020603050405020304" pitchFamily="18" charset="0"/>
                <a:ea typeface="SimSun" panose="02010600030101010101" pitchFamily="2" charset="-122"/>
              </a:rPr>
              <a:t>More ambitious mitigation targets in NDCs are needed to reduce emissions more rapidly and to align with each country’s LT-LEDS towards just transitions to net zero emissions by or around 2050, while enhanced transparency can help track progress. </a:t>
            </a:r>
            <a:endParaRPr lang="en-AU" sz="1800" dirty="0">
              <a:latin typeface="Times New Roman" panose="02020603050405020304" pitchFamily="18" charset="0"/>
              <a:ea typeface="SimSun" panose="02010600030101010101" pitchFamily="2" charset="-122"/>
            </a:endParaRPr>
          </a:p>
          <a:p>
            <a:r>
              <a:rPr lang="en-AU" sz="1800" dirty="0">
                <a:effectLst/>
                <a:latin typeface="Times New Roman" panose="02020603050405020304" pitchFamily="18" charset="0"/>
                <a:ea typeface="SimSun" panose="02010600030101010101" pitchFamily="2" charset="-122"/>
              </a:rPr>
              <a:t>Mitigation measures that successfully deliver on other sustainable development goals can be scaled up and replicated across different contexts. </a:t>
            </a:r>
            <a:endParaRPr lang="en-US" dirty="0"/>
          </a:p>
        </p:txBody>
      </p:sp>
      <p:sp>
        <p:nvSpPr>
          <p:cNvPr id="2" name="TextBox 1">
            <a:extLst>
              <a:ext uri="{FF2B5EF4-FFF2-40B4-BE49-F238E27FC236}">
                <a16:creationId xmlns:a16="http://schemas.microsoft.com/office/drawing/2014/main" id="{0E2B7F93-0ABB-8B34-E6D7-12C9BAE67673}"/>
              </a:ext>
            </a:extLst>
          </p:cNvPr>
          <p:cNvSpPr txBox="1"/>
          <p:nvPr/>
        </p:nvSpPr>
        <p:spPr>
          <a:xfrm>
            <a:off x="1930400" y="6239528"/>
            <a:ext cx="9945011" cy="523220"/>
          </a:xfrm>
          <a:prstGeom prst="rect">
            <a:avLst/>
          </a:prstGeom>
          <a:noFill/>
        </p:spPr>
        <p:txBody>
          <a:bodyPr wrap="square" rtlCol="0">
            <a:spAutoFit/>
          </a:bodyPr>
          <a:lstStyle/>
          <a:p>
            <a:r>
              <a:rPr lang="en-US" sz="1400" dirty="0"/>
              <a:t>Source; GST TD SYR </a:t>
            </a:r>
          </a:p>
          <a:p>
            <a:r>
              <a:rPr lang="en-US" sz="1400" dirty="0"/>
              <a:t>https://</a:t>
            </a:r>
            <a:r>
              <a:rPr lang="en-US" sz="1400" dirty="0" err="1"/>
              <a:t>unfccc.int</a:t>
            </a:r>
            <a:r>
              <a:rPr lang="en-US" sz="1400" dirty="0"/>
              <a:t>/event/the-first-global-stocktake-technical-dialogue-s-co-facilitators-launch-of-the-td-synthesis-report</a:t>
            </a:r>
          </a:p>
        </p:txBody>
      </p:sp>
    </p:spTree>
    <p:extLst>
      <p:ext uri="{BB962C8B-B14F-4D97-AF65-F5344CB8AC3E}">
        <p14:creationId xmlns:p14="http://schemas.microsoft.com/office/powerpoint/2010/main" val="192283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E39D6-968A-2768-6C17-6E1D05256FFA}"/>
              </a:ext>
            </a:extLst>
          </p:cNvPr>
          <p:cNvSpPr>
            <a:spLocks noGrp="1"/>
          </p:cNvSpPr>
          <p:nvPr>
            <p:ph idx="1"/>
          </p:nvPr>
        </p:nvSpPr>
        <p:spPr>
          <a:xfrm>
            <a:off x="1209675" y="2126173"/>
            <a:ext cx="9039225" cy="3495753"/>
          </a:xfrm>
        </p:spPr>
        <p:txBody>
          <a:bodyPr>
            <a:noAutofit/>
          </a:bodyPr>
          <a:lstStyle/>
          <a:p>
            <a:pPr>
              <a:lnSpc>
                <a:spcPct val="130000"/>
              </a:lnSpc>
              <a:spcAft>
                <a:spcPts val="0"/>
              </a:spcAft>
            </a:pPr>
            <a:r>
              <a:rPr lang="en-AU" sz="1800" dirty="0">
                <a:effectLst/>
                <a:latin typeface="Times New Roman" panose="02020603050405020304" pitchFamily="18" charset="0"/>
                <a:ea typeface="SimSun" panose="02010600030101010101" pitchFamily="2" charset="-122"/>
              </a:rPr>
              <a:t>Scaling up renewable energy and phasing out all unabated fossil fuels are indispensable elements of just energy transitions to net zero emissions</a:t>
            </a:r>
            <a:r>
              <a:rPr lang="en-ZA" sz="2000" dirty="0">
                <a:effectLst/>
              </a:rPr>
              <a:t> </a:t>
            </a:r>
          </a:p>
          <a:p>
            <a:pPr>
              <a:lnSpc>
                <a:spcPct val="130000"/>
              </a:lnSpc>
              <a:spcAft>
                <a:spcPts val="0"/>
              </a:spcAft>
            </a:pPr>
            <a:r>
              <a:rPr lang="en-AU" sz="1800" dirty="0">
                <a:effectLst/>
                <a:latin typeface="Times New Roman" panose="02020603050405020304" pitchFamily="18" charset="0"/>
                <a:ea typeface="SimSun" panose="02010600030101010101" pitchFamily="2" charset="-122"/>
              </a:rPr>
              <a:t>Measures to implement systems transformations in industry, transport, buildings and other sectors must rapidly reduce process and energy emissions</a:t>
            </a:r>
            <a:r>
              <a:rPr lang="en-ZA" sz="2000" dirty="0">
                <a:effectLst/>
              </a:rPr>
              <a:t> </a:t>
            </a:r>
          </a:p>
          <a:p>
            <a:pPr>
              <a:lnSpc>
                <a:spcPct val="130000"/>
              </a:lnSpc>
              <a:spcAft>
                <a:spcPts val="0"/>
              </a:spcAft>
            </a:pPr>
            <a:r>
              <a:rPr lang="en-AU" sz="1800" dirty="0">
                <a:effectLst/>
                <a:latin typeface="Times New Roman" panose="02020603050405020304" pitchFamily="18" charset="0"/>
                <a:ea typeface="SimSun" panose="02010600030101010101" pitchFamily="2" charset="-122"/>
              </a:rPr>
              <a:t>More effective international cooperation and credible initiatives can contribute to bridging implementation and emissions gaps. </a:t>
            </a:r>
            <a:endParaRPr lang="en-GB" sz="1600" dirty="0">
              <a:effectLst/>
              <a:latin typeface="Calisto MT" panose="02040603050505030304" pitchFamily="18" charset="0"/>
              <a:ea typeface="Times New Roman" panose="02020603050405020304" pitchFamily="18" charset="0"/>
            </a:endParaRPr>
          </a:p>
        </p:txBody>
      </p:sp>
      <p:sp>
        <p:nvSpPr>
          <p:cNvPr id="12" name="Title 1">
            <a:extLst>
              <a:ext uri="{FF2B5EF4-FFF2-40B4-BE49-F238E27FC236}">
                <a16:creationId xmlns:a16="http://schemas.microsoft.com/office/drawing/2014/main" id="{4D8463B5-8D29-2FA9-C5F5-2778EBF619DE}"/>
              </a:ext>
            </a:extLst>
          </p:cNvPr>
          <p:cNvSpPr txBox="1">
            <a:spLocks/>
          </p:cNvSpPr>
          <p:nvPr/>
        </p:nvSpPr>
        <p:spPr bwMode="auto">
          <a:xfrm>
            <a:off x="849839" y="410352"/>
            <a:ext cx="10492317" cy="14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a:lstStyle>
          <a:p>
            <a:pPr>
              <a:lnSpc>
                <a:spcPct val="130000"/>
              </a:lnSpc>
              <a:spcAft>
                <a:spcPts val="0"/>
              </a:spcAft>
            </a:pPr>
            <a:r>
              <a:rPr lang="en-GB" sz="2000" b="1" dirty="0">
                <a:effectLst/>
                <a:latin typeface="Calisto MT" panose="02040603050505030304" pitchFamily="18" charset="0"/>
                <a:ea typeface="Times New Roman" panose="02020603050405020304" pitchFamily="18" charset="0"/>
              </a:rPr>
              <a:t>Key Finding 6</a:t>
            </a:r>
          </a:p>
          <a:p>
            <a:pPr>
              <a:lnSpc>
                <a:spcPct val="130000"/>
              </a:lnSpc>
              <a:spcAft>
                <a:spcPts val="0"/>
              </a:spcAft>
            </a:pPr>
            <a:r>
              <a:rPr lang="en-GB" sz="2000" dirty="0">
                <a:effectLst/>
                <a:latin typeface="Calisto MT" panose="02040603050505030304" pitchFamily="18" charset="0"/>
                <a:ea typeface="Times New Roman" panose="02020603050405020304" pitchFamily="18" charset="0"/>
              </a:rPr>
              <a:t>GHG emissions requires systems transformations across all sectors and contexts, including scaling up renewable energy while phasing out all unabated fossil fuels, ending deforestation, reducing non-CO2 emissions and implementing both supply- and demand-side measures. </a:t>
            </a:r>
          </a:p>
        </p:txBody>
      </p:sp>
      <p:sp>
        <p:nvSpPr>
          <p:cNvPr id="2" name="TextBox 1">
            <a:extLst>
              <a:ext uri="{FF2B5EF4-FFF2-40B4-BE49-F238E27FC236}">
                <a16:creationId xmlns:a16="http://schemas.microsoft.com/office/drawing/2014/main" id="{BACFC722-3B54-4888-A342-039C8CCF5332}"/>
              </a:ext>
            </a:extLst>
          </p:cNvPr>
          <p:cNvSpPr txBox="1"/>
          <p:nvPr/>
        </p:nvSpPr>
        <p:spPr>
          <a:xfrm>
            <a:off x="1930400" y="6239528"/>
            <a:ext cx="9945011" cy="523220"/>
          </a:xfrm>
          <a:prstGeom prst="rect">
            <a:avLst/>
          </a:prstGeom>
          <a:noFill/>
        </p:spPr>
        <p:txBody>
          <a:bodyPr wrap="square" rtlCol="0">
            <a:spAutoFit/>
          </a:bodyPr>
          <a:lstStyle/>
          <a:p>
            <a:r>
              <a:rPr lang="en-US" sz="1400" dirty="0"/>
              <a:t>Source; GST TD SYR </a:t>
            </a:r>
          </a:p>
          <a:p>
            <a:r>
              <a:rPr lang="en-US" sz="1400" dirty="0"/>
              <a:t>https://</a:t>
            </a:r>
            <a:r>
              <a:rPr lang="en-US" sz="1400" dirty="0" err="1"/>
              <a:t>unfccc.int</a:t>
            </a:r>
            <a:r>
              <a:rPr lang="en-US" sz="1400" dirty="0"/>
              <a:t>/event/the-first-global-stocktake-technical-dialogue-s-co-facilitators-launch-of-the-td-synthesis-report</a:t>
            </a:r>
          </a:p>
        </p:txBody>
      </p:sp>
    </p:spTree>
    <p:extLst>
      <p:ext uri="{BB962C8B-B14F-4D97-AF65-F5344CB8AC3E}">
        <p14:creationId xmlns:p14="http://schemas.microsoft.com/office/powerpoint/2010/main" val="105609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E39D6-968A-2768-6C17-6E1D05256FFA}"/>
              </a:ext>
            </a:extLst>
          </p:cNvPr>
          <p:cNvSpPr>
            <a:spLocks noGrp="1"/>
          </p:cNvSpPr>
          <p:nvPr>
            <p:ph idx="1"/>
          </p:nvPr>
        </p:nvSpPr>
        <p:spPr>
          <a:xfrm>
            <a:off x="1120317" y="1943342"/>
            <a:ext cx="9945012" cy="4007197"/>
          </a:xfrm>
        </p:spPr>
        <p:txBody>
          <a:bodyPr>
            <a:noAutofit/>
          </a:bodyPr>
          <a:lstStyle/>
          <a:p>
            <a:pPr>
              <a:lnSpc>
                <a:spcPct val="130000"/>
              </a:lnSpc>
              <a:spcAft>
                <a:spcPts val="0"/>
              </a:spcAft>
            </a:pPr>
            <a:r>
              <a:rPr lang="en-GB" sz="1800" dirty="0">
                <a:effectLst/>
                <a:latin typeface="Calisto MT" panose="02040603050505030304" pitchFamily="18" charset="0"/>
                <a:ea typeface="Times New Roman" panose="02020603050405020304" pitchFamily="18" charset="0"/>
              </a:rPr>
              <a:t>The discussions showed that concept of equity is complex and multidimensional.</a:t>
            </a:r>
          </a:p>
          <a:p>
            <a:pPr>
              <a:lnSpc>
                <a:spcPct val="130000"/>
              </a:lnSpc>
              <a:spcAft>
                <a:spcPts val="0"/>
              </a:spcAft>
            </a:pPr>
            <a:r>
              <a:rPr lang="en-GB" sz="1800" dirty="0">
                <a:effectLst/>
                <a:latin typeface="Calisto MT" panose="02040603050505030304" pitchFamily="18" charset="0"/>
                <a:ea typeface="Times New Roman" panose="02020603050405020304" pitchFamily="18" charset="0"/>
              </a:rPr>
              <a:t> In discussions at the first TD, diverse views were expressed on dimensions of equity in mitigation. </a:t>
            </a:r>
          </a:p>
          <a:p>
            <a:pPr>
              <a:lnSpc>
                <a:spcPct val="130000"/>
              </a:lnSpc>
              <a:spcAft>
                <a:spcPts val="0"/>
              </a:spcAft>
            </a:pPr>
            <a:r>
              <a:rPr lang="en-GB" sz="1800" dirty="0">
                <a:effectLst/>
                <a:latin typeface="Calisto MT" panose="02040603050505030304" pitchFamily="18" charset="0"/>
                <a:ea typeface="Times New Roman" panose="02020603050405020304" pitchFamily="18" charset="0"/>
              </a:rPr>
              <a:t>A common thread was that equity should align with an upward spiral of ambition in implementing the Paris Agreement. </a:t>
            </a:r>
          </a:p>
          <a:p>
            <a:pPr>
              <a:lnSpc>
                <a:spcPct val="130000"/>
              </a:lnSpc>
              <a:spcAft>
                <a:spcPts val="0"/>
              </a:spcAft>
            </a:pPr>
            <a:r>
              <a:rPr lang="en-GB" sz="1800" dirty="0">
                <a:effectLst/>
                <a:latin typeface="Calisto MT" panose="02040603050505030304" pitchFamily="18" charset="0"/>
                <a:ea typeface="Times New Roman" panose="02020603050405020304" pitchFamily="18" charset="0"/>
              </a:rPr>
              <a:t>Collective and participatory decision-making processes can promote equity and reduce the disruptive consequences of rapid systems transformations, as countries chart  pathways to net zero emissions.. </a:t>
            </a:r>
          </a:p>
          <a:p>
            <a:pPr marL="0" indent="0">
              <a:lnSpc>
                <a:spcPct val="130000"/>
              </a:lnSpc>
              <a:spcAft>
                <a:spcPts val="0"/>
              </a:spcAft>
              <a:buNone/>
            </a:pPr>
            <a:r>
              <a:rPr lang="en-GB" sz="1800" dirty="0">
                <a:effectLst/>
                <a:latin typeface="Calisto MT" panose="02040603050505030304" pitchFamily="18" charset="0"/>
                <a:ea typeface="Times New Roman" panose="02020603050405020304" pitchFamily="18" charset="0"/>
              </a:rPr>
              <a:t>		</a:t>
            </a:r>
          </a:p>
        </p:txBody>
      </p:sp>
      <p:sp>
        <p:nvSpPr>
          <p:cNvPr id="12" name="Title 1">
            <a:extLst>
              <a:ext uri="{FF2B5EF4-FFF2-40B4-BE49-F238E27FC236}">
                <a16:creationId xmlns:a16="http://schemas.microsoft.com/office/drawing/2014/main" id="{4D8463B5-8D29-2FA9-C5F5-2778EBF619DE}"/>
              </a:ext>
            </a:extLst>
          </p:cNvPr>
          <p:cNvSpPr txBox="1">
            <a:spLocks/>
          </p:cNvSpPr>
          <p:nvPr/>
        </p:nvSpPr>
        <p:spPr bwMode="auto">
          <a:xfrm>
            <a:off x="846665" y="907461"/>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a:lstStyle>
          <a:p>
            <a:pPr>
              <a:lnSpc>
                <a:spcPct val="130000"/>
              </a:lnSpc>
              <a:spcBef>
                <a:spcPts val="1200"/>
              </a:spcBef>
              <a:spcAft>
                <a:spcPts val="0"/>
              </a:spcAft>
            </a:pPr>
            <a:r>
              <a:rPr lang="en-GB" sz="2000" b="1" dirty="0">
                <a:latin typeface="Calisto MT" panose="02040603050505030304" pitchFamily="18" charset="0"/>
                <a:ea typeface="Times New Roman" panose="02020603050405020304" pitchFamily="18" charset="0"/>
              </a:rPr>
              <a:t>Key Finding 7 </a:t>
            </a:r>
          </a:p>
          <a:p>
            <a:pPr>
              <a:lnSpc>
                <a:spcPct val="130000"/>
              </a:lnSpc>
              <a:spcBef>
                <a:spcPts val="1200"/>
              </a:spcBef>
              <a:spcAft>
                <a:spcPts val="0"/>
              </a:spcAft>
            </a:pPr>
            <a:r>
              <a:rPr lang="en-GB" sz="2000" dirty="0">
                <a:latin typeface="Calisto MT" panose="02040603050505030304" pitchFamily="18" charset="0"/>
                <a:ea typeface="Times New Roman" panose="02020603050405020304" pitchFamily="18" charset="0"/>
              </a:rPr>
              <a:t>J</a:t>
            </a:r>
            <a:r>
              <a:rPr lang="en-GB" sz="2000" dirty="0">
                <a:effectLst/>
                <a:latin typeface="Calisto MT" panose="02040603050505030304" pitchFamily="18" charset="0"/>
                <a:ea typeface="Times New Roman" panose="02020603050405020304" pitchFamily="18" charset="0"/>
              </a:rPr>
              <a:t>ust transitions can support more robust and equitable mitigation outcomes, with tailored approaches addressing different contexts. </a:t>
            </a:r>
          </a:p>
        </p:txBody>
      </p:sp>
      <p:sp>
        <p:nvSpPr>
          <p:cNvPr id="2" name="TextBox 1">
            <a:extLst>
              <a:ext uri="{FF2B5EF4-FFF2-40B4-BE49-F238E27FC236}">
                <a16:creationId xmlns:a16="http://schemas.microsoft.com/office/drawing/2014/main" id="{534164A8-A72F-C8DE-5340-1C9941DC1974}"/>
              </a:ext>
            </a:extLst>
          </p:cNvPr>
          <p:cNvSpPr txBox="1"/>
          <p:nvPr/>
        </p:nvSpPr>
        <p:spPr>
          <a:xfrm>
            <a:off x="1930400" y="6239528"/>
            <a:ext cx="9945011" cy="523220"/>
          </a:xfrm>
          <a:prstGeom prst="rect">
            <a:avLst/>
          </a:prstGeom>
          <a:noFill/>
        </p:spPr>
        <p:txBody>
          <a:bodyPr wrap="square" rtlCol="0">
            <a:spAutoFit/>
          </a:bodyPr>
          <a:lstStyle/>
          <a:p>
            <a:r>
              <a:rPr lang="en-US" sz="1400" dirty="0"/>
              <a:t>Source; GST TD SYR </a:t>
            </a:r>
          </a:p>
          <a:p>
            <a:r>
              <a:rPr lang="en-US" sz="1400" dirty="0"/>
              <a:t>https://</a:t>
            </a:r>
            <a:r>
              <a:rPr lang="en-US" sz="1400" dirty="0" err="1"/>
              <a:t>unfccc.int</a:t>
            </a:r>
            <a:r>
              <a:rPr lang="en-US" sz="1400" dirty="0"/>
              <a:t>/event/the-first-global-stocktake-technical-dialogue-s-co-facilitators-launch-of-the-td-synthesis-report</a:t>
            </a:r>
          </a:p>
        </p:txBody>
      </p:sp>
    </p:spTree>
    <p:extLst>
      <p:ext uri="{BB962C8B-B14F-4D97-AF65-F5344CB8AC3E}">
        <p14:creationId xmlns:p14="http://schemas.microsoft.com/office/powerpoint/2010/main" val="178199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E39D6-968A-2768-6C17-6E1D05256FFA}"/>
              </a:ext>
            </a:extLst>
          </p:cNvPr>
          <p:cNvSpPr>
            <a:spLocks noGrp="1"/>
          </p:cNvSpPr>
          <p:nvPr>
            <p:ph idx="1"/>
          </p:nvPr>
        </p:nvSpPr>
        <p:spPr>
          <a:xfrm>
            <a:off x="1120317" y="1943342"/>
            <a:ext cx="9945012" cy="4007197"/>
          </a:xfrm>
        </p:spPr>
        <p:txBody>
          <a:bodyPr>
            <a:noAutofit/>
          </a:bodyPr>
          <a:lstStyle/>
          <a:p>
            <a:pPr>
              <a:lnSpc>
                <a:spcPct val="130000"/>
              </a:lnSpc>
              <a:spcAft>
                <a:spcPts val="0"/>
              </a:spcAft>
            </a:pPr>
            <a:r>
              <a:rPr lang="en-GB" sz="1800" dirty="0">
                <a:effectLst/>
                <a:latin typeface="Times New Roman" panose="02020603050405020304" pitchFamily="18" charset="0"/>
                <a:ea typeface="SimSun" panose="02010600030101010101" pitchFamily="2" charset="-122"/>
              </a:rPr>
              <a:t>Informed approaches can address negative impacts of response measures and promote positive synergies within LT-LEDS, including through economic diversification. </a:t>
            </a:r>
          </a:p>
          <a:p>
            <a:pPr>
              <a:lnSpc>
                <a:spcPct val="130000"/>
              </a:lnSpc>
              <a:spcAft>
                <a:spcPts val="0"/>
              </a:spcAft>
            </a:pPr>
            <a:r>
              <a:rPr lang="en-GB" sz="1800" dirty="0">
                <a:effectLst/>
                <a:latin typeface="Times New Roman" panose="02020603050405020304" pitchFamily="18" charset="0"/>
                <a:ea typeface="SimSun" panose="02010600030101010101" pitchFamily="2" charset="-122"/>
              </a:rPr>
              <a:t>Economic diversification is one of the strategies to address negative impacts of response measures and promote positive synergies. </a:t>
            </a:r>
          </a:p>
          <a:p>
            <a:pPr>
              <a:lnSpc>
                <a:spcPct val="130000"/>
              </a:lnSpc>
              <a:spcAft>
                <a:spcPts val="0"/>
              </a:spcAft>
            </a:pPr>
            <a:r>
              <a:rPr lang="en-AU" sz="1800" dirty="0">
                <a:effectLst/>
                <a:latin typeface="Times New Roman" panose="02020603050405020304" pitchFamily="18" charset="0"/>
                <a:ea typeface="SimSun" panose="02010600030101010101" pitchFamily="2" charset="-122"/>
              </a:rPr>
              <a:t>Global job creation resulting from just energy transitions will potentially be 3.5 times greater than job losses by 2030. </a:t>
            </a:r>
            <a:endParaRPr lang="en-GB" sz="1800" dirty="0">
              <a:effectLst/>
              <a:latin typeface="Times New Roman" panose="02020603050405020304" pitchFamily="18" charset="0"/>
              <a:ea typeface="SimSun" panose="02010600030101010101" pitchFamily="2" charset="-122"/>
            </a:endParaRPr>
          </a:p>
          <a:p>
            <a:pPr>
              <a:lnSpc>
                <a:spcPct val="130000"/>
              </a:lnSpc>
              <a:spcAft>
                <a:spcPts val="0"/>
              </a:spcAft>
            </a:pPr>
            <a:r>
              <a:rPr lang="en-GB" sz="1800" dirty="0">
                <a:effectLst/>
                <a:latin typeface="Times New Roman" panose="02020603050405020304" pitchFamily="18" charset="0"/>
                <a:ea typeface="SimSun" panose="02010600030101010101" pitchFamily="2" charset="-122"/>
              </a:rPr>
              <a:t>Opportunities for such diversification include green industrialization, the greening of supply chains and diversifying to related and unrelated products.</a:t>
            </a:r>
            <a:endParaRPr lang="en-US" sz="1800" dirty="0">
              <a:effectLst/>
              <a:latin typeface="Times New Roman" panose="02020603050405020304" pitchFamily="18" charset="0"/>
              <a:ea typeface="SimSun" panose="02010600030101010101" pitchFamily="2" charset="-122"/>
            </a:endParaRPr>
          </a:p>
        </p:txBody>
      </p:sp>
      <p:sp>
        <p:nvSpPr>
          <p:cNvPr id="12" name="Title 1">
            <a:extLst>
              <a:ext uri="{FF2B5EF4-FFF2-40B4-BE49-F238E27FC236}">
                <a16:creationId xmlns:a16="http://schemas.microsoft.com/office/drawing/2014/main" id="{4D8463B5-8D29-2FA9-C5F5-2778EBF619DE}"/>
              </a:ext>
            </a:extLst>
          </p:cNvPr>
          <p:cNvSpPr txBox="1">
            <a:spLocks/>
          </p:cNvSpPr>
          <p:nvPr/>
        </p:nvSpPr>
        <p:spPr bwMode="auto">
          <a:xfrm>
            <a:off x="846665" y="907461"/>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a:lstStyle>
          <a:p>
            <a:pPr>
              <a:lnSpc>
                <a:spcPct val="130000"/>
              </a:lnSpc>
              <a:spcBef>
                <a:spcPts val="1200"/>
              </a:spcBef>
              <a:spcAft>
                <a:spcPts val="0"/>
              </a:spcAft>
            </a:pPr>
            <a:r>
              <a:rPr lang="en-GB" sz="2000" b="1" dirty="0">
                <a:latin typeface="Calisto MT" panose="02040603050505030304" pitchFamily="18" charset="0"/>
                <a:ea typeface="Times New Roman" panose="02020603050405020304" pitchFamily="18" charset="0"/>
              </a:rPr>
              <a:t>Key Finding 8</a:t>
            </a:r>
          </a:p>
          <a:p>
            <a:pPr>
              <a:lnSpc>
                <a:spcPct val="130000"/>
              </a:lnSpc>
              <a:spcBef>
                <a:spcPts val="1200"/>
              </a:spcBef>
              <a:spcAft>
                <a:spcPts val="0"/>
              </a:spcAft>
            </a:pPr>
            <a:r>
              <a:rPr lang="en-GB" sz="2000" dirty="0">
                <a:latin typeface="Calisto MT" panose="02040603050505030304" pitchFamily="18" charset="0"/>
                <a:ea typeface="Times New Roman" panose="02020603050405020304" pitchFamily="18" charset="0"/>
              </a:rPr>
              <a:t>E</a:t>
            </a:r>
            <a:r>
              <a:rPr lang="en-GB" sz="2000" dirty="0">
                <a:effectLst/>
                <a:latin typeface="Calisto MT" panose="02040603050505030304" pitchFamily="18" charset="0"/>
                <a:ea typeface="Times New Roman" panose="02020603050405020304" pitchFamily="18" charset="0"/>
              </a:rPr>
              <a:t>conomic diversification is a key strategy to address the impacts of response measures, with various options that can be applied in different contexts. </a:t>
            </a:r>
            <a:endParaRPr lang="en-US" sz="2000" dirty="0"/>
          </a:p>
        </p:txBody>
      </p:sp>
      <p:sp>
        <p:nvSpPr>
          <p:cNvPr id="2" name="TextBox 1">
            <a:extLst>
              <a:ext uri="{FF2B5EF4-FFF2-40B4-BE49-F238E27FC236}">
                <a16:creationId xmlns:a16="http://schemas.microsoft.com/office/drawing/2014/main" id="{534164A8-A72F-C8DE-5340-1C9941DC1974}"/>
              </a:ext>
            </a:extLst>
          </p:cNvPr>
          <p:cNvSpPr txBox="1"/>
          <p:nvPr/>
        </p:nvSpPr>
        <p:spPr>
          <a:xfrm>
            <a:off x="1930400" y="6239528"/>
            <a:ext cx="9945011" cy="523220"/>
          </a:xfrm>
          <a:prstGeom prst="rect">
            <a:avLst/>
          </a:prstGeom>
          <a:noFill/>
        </p:spPr>
        <p:txBody>
          <a:bodyPr wrap="square" rtlCol="0">
            <a:spAutoFit/>
          </a:bodyPr>
          <a:lstStyle/>
          <a:p>
            <a:r>
              <a:rPr lang="en-US" sz="1400" dirty="0"/>
              <a:t>Source; GST TD SYR </a:t>
            </a:r>
          </a:p>
          <a:p>
            <a:r>
              <a:rPr lang="en-US" sz="1400" dirty="0"/>
              <a:t>https://</a:t>
            </a:r>
            <a:r>
              <a:rPr lang="en-US" sz="1400" dirty="0" err="1"/>
              <a:t>unfccc.int</a:t>
            </a:r>
            <a:r>
              <a:rPr lang="en-US" sz="1400" dirty="0"/>
              <a:t>/event/the-first-global-stocktake-technical-dialogue-s-co-facilitators-launch-of-the-td-synthesis-report</a:t>
            </a:r>
          </a:p>
        </p:txBody>
      </p:sp>
    </p:spTree>
    <p:extLst>
      <p:ext uri="{BB962C8B-B14F-4D97-AF65-F5344CB8AC3E}">
        <p14:creationId xmlns:p14="http://schemas.microsoft.com/office/powerpoint/2010/main" val="3910387676"/>
      </p:ext>
    </p:extLst>
  </p:cSld>
  <p:clrMapOvr>
    <a:masterClrMapping/>
  </p:clrMapOvr>
</p:sld>
</file>

<file path=ppt/theme/theme1.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903c3c-4f52-4be0-a85f-c4d591ba69ef">
      <Terms xmlns="http://schemas.microsoft.com/office/infopath/2007/PartnerControls"/>
    </lcf76f155ced4ddcb4097134ff3c332f>
    <TaxCatchAll xmlns="eb4559c4-8463-4985-927f-f0d558bff8f0" xsi:nil="true"/>
    <SharedWithUsers xmlns="f870fda6-7c17-4a4b-8e4d-1fafecbc98e3">
      <UserInfo>
        <DisplayName>Annett Moehner</DisplayName>
        <AccountId>33</AccountId>
        <AccountType/>
      </UserInfo>
      <UserInfo>
        <DisplayName>Tracy Tollmann</DisplayName>
        <AccountId>12</AccountId>
        <AccountType/>
      </UserInfo>
      <UserInfo>
        <DisplayName>Caitlin McDonald</DisplayName>
        <AccountId>17</AccountId>
        <AccountType/>
      </UserInfo>
    </SharedWithUsers>
    <TOPIC xmlns="5f903c3c-4f52-4be0-a85f-c4d591ba69ef" xsi:nil="true"/>
    <TypeofDocument xmlns="5f903c3c-4f52-4be0-a85f-c4d591ba69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d8c265a-5436-43a7-80c1-713d2827ffde"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E17FFE90F61C854097DA07ED277BC344" ma:contentTypeVersion="22" ma:contentTypeDescription="Create a new document." ma:contentTypeScope="" ma:versionID="d751d31ebbf3a51e3fa18d5fe01d477c">
  <xsd:schema xmlns:xsd="http://www.w3.org/2001/XMLSchema" xmlns:xs="http://www.w3.org/2001/XMLSchema" xmlns:p="http://schemas.microsoft.com/office/2006/metadata/properties" xmlns:ns2="5f903c3c-4f52-4be0-a85f-c4d591ba69ef" xmlns:ns3="f870fda6-7c17-4a4b-8e4d-1fafecbc98e3" xmlns:ns4="eb4559c4-8463-4985-927f-f0d558bff8f0" targetNamespace="http://schemas.microsoft.com/office/2006/metadata/properties" ma:root="true" ma:fieldsID="b6979ce52d49bb110802957bcae9f86a" ns2:_="" ns3:_="" ns4:_="">
    <xsd:import namespace="5f903c3c-4f52-4be0-a85f-c4d591ba69ef"/>
    <xsd:import namespace="f870fda6-7c17-4a4b-8e4d-1fafecbc98e3"/>
    <xsd:import namespace="eb4559c4-8463-4985-927f-f0d558bff8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TypeofDocument" minOccurs="0"/>
                <xsd:element ref="ns2:lcf76f155ced4ddcb4097134ff3c332f" minOccurs="0"/>
                <xsd:element ref="ns4:TaxCatchAll" minOccurs="0"/>
                <xsd:element ref="ns2:TOPIC"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03c3c-4f52-4be0-a85f-c4d591ba6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TypeofDocument" ma:index="21" nillable="true" ma:displayName="Type of Document" ma:format="Dropdown" ma:internalName="TypeofDocument">
      <xsd:simpleType>
        <xsd:union memberTypes="dms:Text">
          <xsd:simpleType>
            <xsd:restriction base="dms:Choice">
              <xsd:enumeration value="Intervention"/>
              <xsd:enumeration value="Agenda"/>
              <xsd:enumeration value="Logistics/Admin doc"/>
              <xsd:enumeration value="Recording"/>
              <xsd:enumeration value="Attendance List"/>
              <xsd:enumeration value="SN"/>
              <xsd:enumeration value="BN"/>
              <xsd:enumeration value="Meeting Notes"/>
              <xsd:enumeration value="Reports"/>
              <xsd:enumeration value="Message to the Parties"/>
            </xsd:restriction>
          </xsd:simpleType>
        </xsd:un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TOPIC" ma:index="25" nillable="true" ma:displayName="TOPIC" ma:format="Dropdown" ma:internalName="TOPIC">
      <xsd:simpleType>
        <xsd:restriction base="dms:Choice">
          <xsd:enumeration value="MWP"/>
          <xsd:enumeration value="BUNKERS"/>
          <xsd:enumeration value="RCC"/>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70fda6-7c17-4a4b-8e4d-1fafecbc98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559c4-8463-4985-927f-f0d558bff8f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015c78-049a-4d79-be85-e4b313e07bd7}" ma:internalName="TaxCatchAll" ma:showField="CatchAllData" ma:web="f870fda6-7c17-4a4b-8e4d-1fafecbc98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88AF6A-2272-4283-8C2F-623691743D19}">
  <ds:schemaRefs>
    <ds:schemaRef ds:uri="http://schemas.microsoft.com/office/infopath/2007/PartnerControls"/>
    <ds:schemaRef ds:uri="5780ab6f-7ab4-4b78-915d-d37deec97887"/>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faabf2f4-1056-407f-83c3-f43ceeeda3fa"/>
    <ds:schemaRef ds:uri="http://purl.org/dc/terms/"/>
    <ds:schemaRef ds:uri="5f903c3c-4f52-4be0-a85f-c4d591ba69ef"/>
    <ds:schemaRef ds:uri="eb4559c4-8463-4985-927f-f0d558bff8f0"/>
    <ds:schemaRef ds:uri="f870fda6-7c17-4a4b-8e4d-1fafecbc98e3"/>
  </ds:schemaRefs>
</ds:datastoreItem>
</file>

<file path=customXml/itemProps2.xml><?xml version="1.0" encoding="utf-8"?>
<ds:datastoreItem xmlns:ds="http://schemas.openxmlformats.org/officeDocument/2006/customXml" ds:itemID="{96C8FA84-B53E-4F3A-A167-7184BDE65F1D}">
  <ds:schemaRefs>
    <ds:schemaRef ds:uri="http://schemas.microsoft.com/sharepoint/v3/contenttype/forms"/>
  </ds:schemaRefs>
</ds:datastoreItem>
</file>

<file path=customXml/itemProps3.xml><?xml version="1.0" encoding="utf-8"?>
<ds:datastoreItem xmlns:ds="http://schemas.openxmlformats.org/officeDocument/2006/customXml" ds:itemID="{EE6D6297-4341-4A42-BBDF-AFE5F6E5F6E8}">
  <ds:schemaRefs>
    <ds:schemaRef ds:uri="Microsoft.SharePoint.Taxonomy.ContentTypeSync"/>
  </ds:schemaRefs>
</ds:datastoreItem>
</file>

<file path=customXml/itemProps4.xml><?xml version="1.0" encoding="utf-8"?>
<ds:datastoreItem xmlns:ds="http://schemas.openxmlformats.org/officeDocument/2006/customXml" ds:itemID="{7600996A-261E-44C6-9620-3A2F929FC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903c3c-4f52-4be0-a85f-c4d591ba69ef"/>
    <ds:schemaRef ds:uri="f870fda6-7c17-4a4b-8e4d-1fafecbc98e3"/>
    <ds:schemaRef ds:uri="eb4559c4-8463-4985-927f-f0d558bff8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236</TotalTime>
  <Words>2182</Words>
  <Application>Microsoft Office PowerPoint</Application>
  <PresentationFormat>Widescreen</PresentationFormat>
  <Paragraphs>164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Calisto MT</vt:lpstr>
      <vt:lpstr>Segoe UI</vt:lpstr>
      <vt:lpstr>Times New Roman</vt:lpstr>
      <vt:lpstr>UNFCCC_Master 70pt title</vt:lpstr>
      <vt:lpstr>PowerPoint Presentation</vt:lpstr>
      <vt:lpstr>The first Global Stocktake: Technical Dialogue in context</vt:lpstr>
      <vt:lpstr>Synthesis report of technical dialogue (TD) of GST1 – in overview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Katia Simeonova</dc:creator>
  <cp:lastModifiedBy>Ines Hollbauer</cp:lastModifiedBy>
  <cp:revision>5</cp:revision>
  <dcterms:created xsi:type="dcterms:W3CDTF">2022-05-16T08:54:36Z</dcterms:created>
  <dcterms:modified xsi:type="dcterms:W3CDTF">2023-12-09T07:43:35Z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0x0101006280495735754B4F96B8188207E8AC7F</vt:lpwstr>
  </property>
  <property fmtid="{D5CDD505-2E9C-101B-9397-08002B2CF9AE}" pid="3" name="Order">
    <vt:r8>90800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SIP_Label_1665d9ee-429a-4d5f-97cc-cfb56e044a6e_Enabled">
    <vt:lpwstr>true</vt:lpwstr>
  </property>
  <property fmtid="{D5CDD505-2E9C-101B-9397-08002B2CF9AE}" pid="11" name="MSIP_Label_1665d9ee-429a-4d5f-97cc-cfb56e044a6e_SetDate">
    <vt:lpwstr>2022-05-19T12:20:30Z</vt:lpwstr>
  </property>
  <property fmtid="{D5CDD505-2E9C-101B-9397-08002B2CF9AE}" pid="12" name="MSIP_Label_1665d9ee-429a-4d5f-97cc-cfb56e044a6e_Method">
    <vt:lpwstr>Privileged</vt:lpwstr>
  </property>
  <property fmtid="{D5CDD505-2E9C-101B-9397-08002B2CF9AE}" pid="13" name="MSIP_Label_1665d9ee-429a-4d5f-97cc-cfb56e044a6e_Name">
    <vt:lpwstr>1665d9ee-429a-4d5f-97cc-cfb56e044a6e</vt:lpwstr>
  </property>
  <property fmtid="{D5CDD505-2E9C-101B-9397-08002B2CF9AE}" pid="14" name="MSIP_Label_1665d9ee-429a-4d5f-97cc-cfb56e044a6e_SiteId">
    <vt:lpwstr>66cf5074-5afe-48d1-a691-a12b2121f44b</vt:lpwstr>
  </property>
  <property fmtid="{D5CDD505-2E9C-101B-9397-08002B2CF9AE}" pid="15" name="MSIP_Label_1665d9ee-429a-4d5f-97cc-cfb56e044a6e_ActionId">
    <vt:lpwstr>7778ce15-0e15-4de4-9515-008fd1e11970</vt:lpwstr>
  </property>
  <property fmtid="{D5CDD505-2E9C-101B-9397-08002B2CF9AE}" pid="16" name="MSIP_Label_1665d9ee-429a-4d5f-97cc-cfb56e044a6e_ContentBits">
    <vt:lpwstr>0</vt:lpwstr>
  </property>
  <property fmtid="{D5CDD505-2E9C-101B-9397-08002B2CF9AE}" pid="17" name="MediaServiceImageTags">
    <vt:lpwstr/>
  </property>
</Properties>
</file>