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5" roundtripDataSignature="AMtx7misWQsuGnIP5VNblT/NGjRIO91o0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9"/>
  </p:normalViewPr>
  <p:slideViewPr>
    <p:cSldViewPr snapToGrid="0">
      <p:cViewPr varScale="1">
        <p:scale>
          <a:sx n="102" d="100"/>
          <a:sy n="102" d="100"/>
        </p:scale>
        <p:origin x="95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customschemas.google.com/relationships/presentationmetadata" Target="metadata"/><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6" name="Google Shape;146;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2a3e15afa90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 name="Google Shape;93;g2a3e15afa90_0_1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2a3e15afa90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g2a3e15afa90_0_1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a3e15afa90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 name="Google Shape;109;g2a3e15afa90_0_2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a3e15afa90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 name="Google Shape;117;g2a3e15afa90_0_3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a3e15afa90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5" name="Google Shape;125;g2a3e15afa90_0_4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a3e15afa90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1" name="Google Shape;131;g2a3e15afa90_0_4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2a3e15afa90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9" name="Google Shape;139;g2a3e15afa90_0_5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3"/>
        <p:cNvGrpSpPr/>
        <p:nvPr/>
      </p:nvGrpSpPr>
      <p:grpSpPr>
        <a:xfrm>
          <a:off x="0" y="0"/>
          <a:ext cx="0" cy="0"/>
          <a:chOff x="0" y="0"/>
          <a:chExt cx="0" cy="0"/>
        </a:xfrm>
      </p:grpSpPr>
      <p:sp>
        <p:nvSpPr>
          <p:cNvPr id="24" name="Google Shape;24;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
        <p:cNvGrpSpPr/>
        <p:nvPr/>
      </p:nvGrpSpPr>
      <p:grpSpPr>
        <a:xfrm>
          <a:off x="0" y="0"/>
          <a:ext cx="0" cy="0"/>
          <a:chOff x="0" y="0"/>
          <a:chExt cx="0" cy="0"/>
        </a:xfrm>
      </p:grpSpPr>
      <p:sp>
        <p:nvSpPr>
          <p:cNvPr id="29" name="Google Shape;29;p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1" name="Google Shape;31;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4"/>
        <p:cNvGrpSpPr/>
        <p:nvPr/>
      </p:nvGrpSpPr>
      <p:grpSpPr>
        <a:xfrm>
          <a:off x="0" y="0"/>
          <a:ext cx="0" cy="0"/>
          <a:chOff x="0" y="0"/>
          <a:chExt cx="0" cy="0"/>
        </a:xfrm>
      </p:grpSpPr>
      <p:sp>
        <p:nvSpPr>
          <p:cNvPr id="35" name="Google Shape;35;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1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1"/>
        <p:cNvGrpSpPr/>
        <p:nvPr/>
      </p:nvGrpSpPr>
      <p:grpSpPr>
        <a:xfrm>
          <a:off x="0" y="0"/>
          <a:ext cx="0" cy="0"/>
          <a:chOff x="0" y="0"/>
          <a:chExt cx="0" cy="0"/>
        </a:xfrm>
      </p:grpSpPr>
      <p:sp>
        <p:nvSpPr>
          <p:cNvPr id="42" name="Google Shape;42;p1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1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4" name="Google Shape;44;p1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1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1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1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4"/>
          <p:cNvSpPr>
            <a:spLocks noGrp="1"/>
          </p:cNvSpPr>
          <p:nvPr>
            <p:ph type="pic" idx="2"/>
          </p:nvPr>
        </p:nvSpPr>
        <p:spPr>
          <a:xfrm>
            <a:off x="5183188" y="987425"/>
            <a:ext cx="6172200" cy="4873625"/>
          </a:xfrm>
          <a:prstGeom prst="rect">
            <a:avLst/>
          </a:prstGeom>
          <a:noFill/>
          <a:ln>
            <a:noFill/>
          </a:ln>
        </p:spPr>
      </p:sp>
      <p:sp>
        <p:nvSpPr>
          <p:cNvPr id="64" name="Google Shape;64;p1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84" name="Google Shape;84;p1"/>
          <p:cNvSpPr txBox="1">
            <a:spLocks noGrp="1"/>
          </p:cNvSpPr>
          <p:nvPr>
            <p:ph type="ctrTitle"/>
          </p:nvPr>
        </p:nvSpPr>
        <p:spPr>
          <a:xfrm>
            <a:off x="1524000" y="1778213"/>
            <a:ext cx="9144000" cy="2387700"/>
          </a:xfrm>
          <a:prstGeom prst="rect">
            <a:avLst/>
          </a:prstGeom>
          <a:noFill/>
          <a:ln>
            <a:noFill/>
          </a:ln>
        </p:spPr>
        <p:txBody>
          <a:bodyPr spcFirstLastPara="1" wrap="square" lIns="91425" tIns="45700" rIns="91425" bIns="45700" anchor="b" anchorCtr="0">
            <a:normAutofit/>
          </a:bodyPr>
          <a:lstStyle/>
          <a:p>
            <a:pPr marL="0" lvl="0" indent="0" algn="ctr" rtl="0">
              <a:spcBef>
                <a:spcPts val="0"/>
              </a:spcBef>
              <a:spcAft>
                <a:spcPts val="0"/>
              </a:spcAft>
              <a:buClr>
                <a:srgbClr val="7030A0"/>
              </a:buClr>
              <a:buSzPts val="3500"/>
              <a:buFont typeface="Arial"/>
              <a:buNone/>
            </a:pPr>
            <a:r>
              <a:rPr lang="en-US" sz="5000" b="1">
                <a:solidFill>
                  <a:srgbClr val="7030A0"/>
                </a:solidFill>
              </a:rPr>
              <a:t>Rights centered climate and biodiversity action in practice</a:t>
            </a:r>
            <a:endParaRPr sz="50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7"/>
        <p:cNvGrpSpPr/>
        <p:nvPr/>
      </p:nvGrpSpPr>
      <p:grpSpPr>
        <a:xfrm>
          <a:off x="0" y="0"/>
          <a:ext cx="0" cy="0"/>
          <a:chOff x="0" y="0"/>
          <a:chExt cx="0" cy="0"/>
        </a:xfrm>
      </p:grpSpPr>
      <p:sp>
        <p:nvSpPr>
          <p:cNvPr id="148" name="Google Shape;148;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89"/>
        <p:cNvGrpSpPr/>
        <p:nvPr/>
      </p:nvGrpSpPr>
      <p:grpSpPr>
        <a:xfrm>
          <a:off x="0" y="0"/>
          <a:ext cx="0" cy="0"/>
          <a:chOff x="0" y="0"/>
          <a:chExt cx="0" cy="0"/>
        </a:xfrm>
      </p:grpSpPr>
      <p:pic>
        <p:nvPicPr>
          <p:cNvPr id="2" name="WhatsApp Video 2023-12-08 at 09.00.00.mp4">
            <a:hlinkClick r:id="" action="ppaction://media"/>
            <a:extLst>
              <a:ext uri="{FF2B5EF4-FFF2-40B4-BE49-F238E27FC236}">
                <a16:creationId xmlns:a16="http://schemas.microsoft.com/office/drawing/2014/main" id="{D52F57B6-57D9-72F2-89BF-25382B5EC21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11200" y="381000"/>
            <a:ext cx="10769600" cy="6096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4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4"/>
        <p:cNvGrpSpPr/>
        <p:nvPr/>
      </p:nvGrpSpPr>
      <p:grpSpPr>
        <a:xfrm>
          <a:off x="0" y="0"/>
          <a:ext cx="0" cy="0"/>
          <a:chOff x="0" y="0"/>
          <a:chExt cx="0" cy="0"/>
        </a:xfrm>
      </p:grpSpPr>
      <p:sp>
        <p:nvSpPr>
          <p:cNvPr id="95" name="Google Shape;95;g2a3e15afa90_0_11"/>
          <p:cNvSpPr txBox="1">
            <a:spLocks noGrp="1"/>
          </p:cNvSpPr>
          <p:nvPr>
            <p:ph type="title"/>
          </p:nvPr>
        </p:nvSpPr>
        <p:spPr>
          <a:xfrm>
            <a:off x="839788" y="457200"/>
            <a:ext cx="3932100" cy="16002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b="1">
                <a:solidFill>
                  <a:srgbClr val="7030A0"/>
                </a:solidFill>
              </a:rPr>
              <a:t>Josefa Tauli</a:t>
            </a:r>
            <a:endParaRPr b="1">
              <a:solidFill>
                <a:srgbClr val="7030A0"/>
              </a:solidFill>
            </a:endParaRPr>
          </a:p>
          <a:p>
            <a:pPr marL="0" lvl="0" indent="0" algn="l" rtl="0">
              <a:spcBef>
                <a:spcPts val="0"/>
              </a:spcBef>
              <a:spcAft>
                <a:spcPts val="0"/>
              </a:spcAft>
              <a:buNone/>
            </a:pPr>
            <a:endParaRPr/>
          </a:p>
        </p:txBody>
      </p:sp>
      <p:sp>
        <p:nvSpPr>
          <p:cNvPr id="96" name="Google Shape;96;g2a3e15afa90_0_11"/>
          <p:cNvSpPr txBox="1">
            <a:spLocks noGrp="1"/>
          </p:cNvSpPr>
          <p:nvPr>
            <p:ph type="body" idx="1"/>
          </p:nvPr>
        </p:nvSpPr>
        <p:spPr>
          <a:xfrm>
            <a:off x="5183200" y="1668425"/>
            <a:ext cx="6172200" cy="3811500"/>
          </a:xfrm>
          <a:prstGeom prst="rect">
            <a:avLst/>
          </a:prstGeom>
        </p:spPr>
        <p:txBody>
          <a:bodyPr spcFirstLastPara="1" wrap="square" lIns="91425" tIns="45700" rIns="91425" bIns="45700" anchor="t" anchorCtr="0">
            <a:normAutofit/>
          </a:bodyPr>
          <a:lstStyle/>
          <a:p>
            <a:pPr marL="0" lvl="0" indent="0" algn="just" rtl="0">
              <a:lnSpc>
                <a:spcPct val="100000"/>
              </a:lnSpc>
              <a:spcBef>
                <a:spcPts val="0"/>
              </a:spcBef>
              <a:spcAft>
                <a:spcPts val="0"/>
              </a:spcAft>
              <a:buClr>
                <a:schemeClr val="dk1"/>
              </a:buClr>
              <a:buSzPts val="1100"/>
              <a:buFont typeface="Arial"/>
              <a:buNone/>
            </a:pPr>
            <a:r>
              <a:rPr lang="en-US" sz="1800" b="1"/>
              <a:t>Josefa Tauli </a:t>
            </a:r>
            <a:r>
              <a:rPr lang="en-US" sz="1800"/>
              <a:t>is an Ibaloi-Kankanaey Igorot indigenous youth activist. She is Policy Co-coordinator of the Global Youth Biodiversity Network (GYBN), which serves as the youth constituency to the UN Convention on Biological Diversity (CBD). An advocate for meaningful youth participation, human rights, and Indigenous Peoples’ rights and knowledge, she has coordinated the engagement of youth delegations to more than 10 rounds of CBD negotiations during the development of the Kunming-Montreal Global Biodiversity Framework. She is also the Advocacy Officer of Partners for Indigenous Knowledge Philippines (PIKP), a learning network of organizations and individuals with initiatives on promoting and strengthening Indigenous knowledge.</a:t>
            </a:r>
            <a:endParaRPr sz="4000"/>
          </a:p>
        </p:txBody>
      </p:sp>
      <p:sp>
        <p:nvSpPr>
          <p:cNvPr id="97" name="Google Shape;97;g2a3e15afa90_0_11"/>
          <p:cNvSpPr txBox="1">
            <a:spLocks noGrp="1"/>
          </p:cNvSpPr>
          <p:nvPr>
            <p:ph type="body" idx="2"/>
          </p:nvPr>
        </p:nvSpPr>
        <p:spPr>
          <a:xfrm>
            <a:off x="839788" y="2057400"/>
            <a:ext cx="3932100" cy="38115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98" name="Google Shape;98;g2a3e15afa90_0_11"/>
          <p:cNvPicPr preferRelativeResize="0"/>
          <p:nvPr/>
        </p:nvPicPr>
        <p:blipFill>
          <a:blip r:embed="rId4">
            <a:alphaModFix/>
          </a:blip>
          <a:stretch>
            <a:fillRect/>
          </a:stretch>
        </p:blipFill>
        <p:spPr>
          <a:xfrm>
            <a:off x="839800" y="2057400"/>
            <a:ext cx="3932101" cy="38114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2"/>
        <p:cNvGrpSpPr/>
        <p:nvPr/>
      </p:nvGrpSpPr>
      <p:grpSpPr>
        <a:xfrm>
          <a:off x="0" y="0"/>
          <a:ext cx="0" cy="0"/>
          <a:chOff x="0" y="0"/>
          <a:chExt cx="0" cy="0"/>
        </a:xfrm>
      </p:grpSpPr>
      <p:sp>
        <p:nvSpPr>
          <p:cNvPr id="103" name="Google Shape;103;g2a3e15afa90_0_19"/>
          <p:cNvSpPr txBox="1">
            <a:spLocks noGrp="1"/>
          </p:cNvSpPr>
          <p:nvPr>
            <p:ph type="title"/>
          </p:nvPr>
        </p:nvSpPr>
        <p:spPr>
          <a:xfrm>
            <a:off x="839788" y="457200"/>
            <a:ext cx="3932100" cy="16002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b="1">
                <a:solidFill>
                  <a:srgbClr val="7030A0"/>
                </a:solidFill>
              </a:rPr>
              <a:t>Braulina Baniwa</a:t>
            </a:r>
            <a:endParaRPr b="1">
              <a:solidFill>
                <a:srgbClr val="7030A0"/>
              </a:solidFill>
            </a:endParaRPr>
          </a:p>
          <a:p>
            <a:pPr marL="0" lvl="0" indent="0" algn="l" rtl="0">
              <a:spcBef>
                <a:spcPts val="0"/>
              </a:spcBef>
              <a:spcAft>
                <a:spcPts val="0"/>
              </a:spcAft>
              <a:buNone/>
            </a:pPr>
            <a:endParaRPr/>
          </a:p>
        </p:txBody>
      </p:sp>
      <p:sp>
        <p:nvSpPr>
          <p:cNvPr id="104" name="Google Shape;104;g2a3e15afa90_0_19"/>
          <p:cNvSpPr txBox="1">
            <a:spLocks noGrp="1"/>
          </p:cNvSpPr>
          <p:nvPr>
            <p:ph type="body" idx="1"/>
          </p:nvPr>
        </p:nvSpPr>
        <p:spPr>
          <a:xfrm>
            <a:off x="5183200" y="2723250"/>
            <a:ext cx="6172200" cy="2756700"/>
          </a:xfrm>
          <a:prstGeom prst="rect">
            <a:avLst/>
          </a:prstGeom>
        </p:spPr>
        <p:txBody>
          <a:bodyPr spcFirstLastPara="1" wrap="square" lIns="91425" tIns="45700" rIns="91425" bIns="45700" anchor="t" anchorCtr="0">
            <a:normAutofit/>
          </a:bodyPr>
          <a:lstStyle/>
          <a:p>
            <a:pPr marL="0" lvl="0" indent="0" algn="l" rtl="0">
              <a:lnSpc>
                <a:spcPct val="100000"/>
              </a:lnSpc>
              <a:spcBef>
                <a:spcPts val="0"/>
              </a:spcBef>
              <a:spcAft>
                <a:spcPts val="0"/>
              </a:spcAft>
              <a:buNone/>
            </a:pPr>
            <a:r>
              <a:rPr lang="en-US" sz="1800" b="1"/>
              <a:t>Braulina Baniwa </a:t>
            </a:r>
            <a:r>
              <a:rPr lang="en-US" sz="1800"/>
              <a:t>is the </a:t>
            </a:r>
            <a:r>
              <a:rPr lang="en-US" sz="1800">
                <a:highlight>
                  <a:srgbClr val="FFFFFF"/>
                </a:highlight>
              </a:rPr>
              <a:t>Executive Director of the Articulação Nacional das Mulheres Indígenas Guerreiras da Ancestralidade (ANMIGA), author and researcher of the New Economy for the Brazilian Amazon (NEA-BR). </a:t>
            </a:r>
            <a:r>
              <a:rPr lang="en-US" sz="1800"/>
              <a:t>She has a master in Social Anthropology at the University of Brasília (UnB). Is a researcher, specialist in gender (indigenous women), socio-bioeconomy, health and Indigenous, environmental and territorial rights.</a:t>
            </a:r>
            <a:endParaRPr sz="1800"/>
          </a:p>
          <a:p>
            <a:pPr marL="0" lvl="0" indent="0" algn="just" rtl="0">
              <a:lnSpc>
                <a:spcPct val="100000"/>
              </a:lnSpc>
              <a:spcBef>
                <a:spcPts val="0"/>
              </a:spcBef>
              <a:spcAft>
                <a:spcPts val="0"/>
              </a:spcAft>
              <a:buNone/>
            </a:pPr>
            <a:endParaRPr sz="1800" b="1"/>
          </a:p>
        </p:txBody>
      </p:sp>
      <p:sp>
        <p:nvSpPr>
          <p:cNvPr id="105" name="Google Shape;105;g2a3e15afa90_0_19"/>
          <p:cNvSpPr txBox="1">
            <a:spLocks noGrp="1"/>
          </p:cNvSpPr>
          <p:nvPr>
            <p:ph type="body" idx="2"/>
          </p:nvPr>
        </p:nvSpPr>
        <p:spPr>
          <a:xfrm>
            <a:off x="839788" y="2057400"/>
            <a:ext cx="3932100" cy="38115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106" name="Google Shape;106;g2a3e15afa90_0_19"/>
          <p:cNvPicPr preferRelativeResize="0"/>
          <p:nvPr/>
        </p:nvPicPr>
        <p:blipFill>
          <a:blip r:embed="rId4">
            <a:alphaModFix/>
          </a:blip>
          <a:stretch>
            <a:fillRect/>
          </a:stretch>
        </p:blipFill>
        <p:spPr>
          <a:xfrm>
            <a:off x="839800" y="2057400"/>
            <a:ext cx="3932099" cy="38114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0"/>
        <p:cNvGrpSpPr/>
        <p:nvPr/>
      </p:nvGrpSpPr>
      <p:grpSpPr>
        <a:xfrm>
          <a:off x="0" y="0"/>
          <a:ext cx="0" cy="0"/>
          <a:chOff x="0" y="0"/>
          <a:chExt cx="0" cy="0"/>
        </a:xfrm>
      </p:grpSpPr>
      <p:sp>
        <p:nvSpPr>
          <p:cNvPr id="111" name="Google Shape;111;g2a3e15afa90_0_26"/>
          <p:cNvSpPr txBox="1">
            <a:spLocks noGrp="1"/>
          </p:cNvSpPr>
          <p:nvPr>
            <p:ph type="title"/>
          </p:nvPr>
        </p:nvSpPr>
        <p:spPr>
          <a:xfrm>
            <a:off x="839788" y="457200"/>
            <a:ext cx="3932100" cy="16002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b="1">
                <a:solidFill>
                  <a:srgbClr val="7030A0"/>
                </a:solidFill>
              </a:rPr>
              <a:t>Caroline Rocha</a:t>
            </a:r>
            <a:endParaRPr b="1">
              <a:solidFill>
                <a:srgbClr val="7030A0"/>
              </a:solidFill>
            </a:endParaRPr>
          </a:p>
          <a:p>
            <a:pPr marL="0" lvl="0" indent="0" algn="l" rtl="0">
              <a:spcBef>
                <a:spcPts val="0"/>
              </a:spcBef>
              <a:spcAft>
                <a:spcPts val="0"/>
              </a:spcAft>
              <a:buNone/>
            </a:pPr>
            <a:endParaRPr/>
          </a:p>
        </p:txBody>
      </p:sp>
      <p:sp>
        <p:nvSpPr>
          <p:cNvPr id="112" name="Google Shape;112;g2a3e15afa90_0_26"/>
          <p:cNvSpPr txBox="1">
            <a:spLocks noGrp="1"/>
          </p:cNvSpPr>
          <p:nvPr>
            <p:ph type="body" idx="1"/>
          </p:nvPr>
        </p:nvSpPr>
        <p:spPr>
          <a:xfrm>
            <a:off x="5183200" y="2694725"/>
            <a:ext cx="6172200" cy="2785200"/>
          </a:xfrm>
          <a:prstGeom prst="rect">
            <a:avLst/>
          </a:prstGeom>
        </p:spPr>
        <p:txBody>
          <a:bodyPr spcFirstLastPara="1" wrap="square" lIns="91425" tIns="45700" rIns="91425" bIns="45700" anchor="t" anchorCtr="0">
            <a:normAutofit/>
          </a:bodyPr>
          <a:lstStyle/>
          <a:p>
            <a:pPr marL="0" lvl="0" indent="0" algn="just" rtl="0">
              <a:lnSpc>
                <a:spcPct val="100000"/>
              </a:lnSpc>
              <a:spcBef>
                <a:spcPts val="0"/>
              </a:spcBef>
              <a:spcAft>
                <a:spcPts val="0"/>
              </a:spcAft>
              <a:buNone/>
            </a:pPr>
            <a:r>
              <a:rPr lang="en-US" sz="1800" b="1"/>
              <a:t>Caroline Rocha</a:t>
            </a:r>
            <a:r>
              <a:rPr lang="en-US" sz="1800"/>
              <a:t> is a Co-Founder of Amazonians for Climate Network (RAC) and Member of LACLIMA. she is an expert in Climate Policy and Climate Justice. Caroline also goes beyond her professional role, having authored the book 'Environmental Justice and the Water Crisis.' Her academic journey includes a law degree from the Federal University of Pará, complemented by Master's and PhD degrees from the Faculty of Law at the University of São Paulo. </a:t>
            </a:r>
            <a:endParaRPr sz="1800"/>
          </a:p>
        </p:txBody>
      </p:sp>
      <p:sp>
        <p:nvSpPr>
          <p:cNvPr id="113" name="Google Shape;113;g2a3e15afa90_0_26"/>
          <p:cNvSpPr txBox="1">
            <a:spLocks noGrp="1"/>
          </p:cNvSpPr>
          <p:nvPr>
            <p:ph type="body" idx="2"/>
          </p:nvPr>
        </p:nvSpPr>
        <p:spPr>
          <a:xfrm>
            <a:off x="839788" y="2057400"/>
            <a:ext cx="3932100" cy="38115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114" name="Google Shape;114;g2a3e15afa90_0_26"/>
          <p:cNvPicPr preferRelativeResize="0"/>
          <p:nvPr/>
        </p:nvPicPr>
        <p:blipFill rotWithShape="1">
          <a:blip r:embed="rId4">
            <a:alphaModFix/>
          </a:blip>
          <a:srcRect l="11101" r="13426"/>
          <a:stretch/>
        </p:blipFill>
        <p:spPr>
          <a:xfrm>
            <a:off x="857525" y="2057400"/>
            <a:ext cx="3896648" cy="38114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8"/>
        <p:cNvGrpSpPr/>
        <p:nvPr/>
      </p:nvGrpSpPr>
      <p:grpSpPr>
        <a:xfrm>
          <a:off x="0" y="0"/>
          <a:ext cx="0" cy="0"/>
          <a:chOff x="0" y="0"/>
          <a:chExt cx="0" cy="0"/>
        </a:xfrm>
      </p:grpSpPr>
      <p:sp>
        <p:nvSpPr>
          <p:cNvPr id="119" name="Google Shape;119;g2a3e15afa90_0_33"/>
          <p:cNvSpPr txBox="1">
            <a:spLocks noGrp="1"/>
          </p:cNvSpPr>
          <p:nvPr>
            <p:ph type="title"/>
          </p:nvPr>
        </p:nvSpPr>
        <p:spPr>
          <a:xfrm>
            <a:off x="839788" y="457200"/>
            <a:ext cx="3932100" cy="16002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b="1">
                <a:solidFill>
                  <a:srgbClr val="7030A0"/>
                </a:solidFill>
              </a:rPr>
              <a:t>Pablo Frere</a:t>
            </a:r>
            <a:endParaRPr b="1">
              <a:solidFill>
                <a:srgbClr val="7030A0"/>
              </a:solidFill>
            </a:endParaRPr>
          </a:p>
          <a:p>
            <a:pPr marL="0" lvl="0" indent="0" algn="l" rtl="0">
              <a:spcBef>
                <a:spcPts val="0"/>
              </a:spcBef>
              <a:spcAft>
                <a:spcPts val="0"/>
              </a:spcAft>
              <a:buNone/>
            </a:pPr>
            <a:endParaRPr/>
          </a:p>
        </p:txBody>
      </p:sp>
      <p:sp>
        <p:nvSpPr>
          <p:cNvPr id="120" name="Google Shape;120;g2a3e15afa90_0_33"/>
          <p:cNvSpPr txBox="1">
            <a:spLocks noGrp="1"/>
          </p:cNvSpPr>
          <p:nvPr>
            <p:ph type="body" idx="1"/>
          </p:nvPr>
        </p:nvSpPr>
        <p:spPr>
          <a:xfrm>
            <a:off x="5225975" y="2669700"/>
            <a:ext cx="6172200" cy="2224200"/>
          </a:xfrm>
          <a:prstGeom prst="rect">
            <a:avLst/>
          </a:prstGeom>
        </p:spPr>
        <p:txBody>
          <a:bodyPr spcFirstLastPara="1" wrap="square" lIns="91425" tIns="45700" rIns="91425" bIns="45700" anchor="t" anchorCtr="0">
            <a:normAutofit/>
          </a:bodyPr>
          <a:lstStyle/>
          <a:p>
            <a:pPr marL="0" lvl="0" indent="0" algn="just" rtl="0">
              <a:lnSpc>
                <a:spcPct val="100000"/>
              </a:lnSpc>
              <a:spcBef>
                <a:spcPts val="0"/>
              </a:spcBef>
              <a:spcAft>
                <a:spcPts val="0"/>
              </a:spcAft>
              <a:buNone/>
            </a:pPr>
            <a:r>
              <a:rPr lang="en-US" sz="1800" b="1">
                <a:highlight>
                  <a:srgbClr val="FFFFFF"/>
                </a:highlight>
              </a:rPr>
              <a:t>Pablo Frere</a:t>
            </a:r>
            <a:r>
              <a:rPr lang="en-US" sz="1800">
                <a:highlight>
                  <a:srgbClr val="FFFFFF"/>
                </a:highlight>
              </a:rPr>
              <a:t> is a veterinarian from Argentina. He is the executive secretary of Redes Chaco, a multistakeholder platform for the Gran Chaco region including several pastoralist members. He is also a focal point for the World Alliance for Mobile and Indigenous People, the global alliance of pastoralists.</a:t>
            </a:r>
            <a:endParaRPr sz="1800"/>
          </a:p>
        </p:txBody>
      </p:sp>
      <p:sp>
        <p:nvSpPr>
          <p:cNvPr id="121" name="Google Shape;121;g2a3e15afa90_0_33"/>
          <p:cNvSpPr txBox="1">
            <a:spLocks noGrp="1"/>
          </p:cNvSpPr>
          <p:nvPr>
            <p:ph type="body" idx="2"/>
          </p:nvPr>
        </p:nvSpPr>
        <p:spPr>
          <a:xfrm>
            <a:off x="839800" y="2057400"/>
            <a:ext cx="3895800" cy="34488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122" name="Google Shape;122;g2a3e15afa90_0_33"/>
          <p:cNvPicPr preferRelativeResize="0"/>
          <p:nvPr/>
        </p:nvPicPr>
        <p:blipFill>
          <a:blip r:embed="rId4">
            <a:alphaModFix/>
          </a:blip>
          <a:stretch>
            <a:fillRect/>
          </a:stretch>
        </p:blipFill>
        <p:spPr>
          <a:xfrm>
            <a:off x="839800" y="2031125"/>
            <a:ext cx="3895867" cy="34488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6"/>
        <p:cNvGrpSpPr/>
        <p:nvPr/>
      </p:nvGrpSpPr>
      <p:grpSpPr>
        <a:xfrm>
          <a:off x="0" y="0"/>
          <a:ext cx="0" cy="0"/>
          <a:chOff x="0" y="0"/>
          <a:chExt cx="0" cy="0"/>
        </a:xfrm>
      </p:grpSpPr>
      <p:sp>
        <p:nvSpPr>
          <p:cNvPr id="127" name="Google Shape;127;g2a3e15afa90_0_40"/>
          <p:cNvSpPr txBox="1">
            <a:spLocks noGrp="1"/>
          </p:cNvSpPr>
          <p:nvPr>
            <p:ph type="ctrTitle"/>
          </p:nvPr>
        </p:nvSpPr>
        <p:spPr>
          <a:xfrm>
            <a:off x="1524000" y="1122363"/>
            <a:ext cx="9144000" cy="23877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a:t>Q&amp;A</a:t>
            </a:r>
            <a:endParaRPr/>
          </a:p>
        </p:txBody>
      </p:sp>
      <p:sp>
        <p:nvSpPr>
          <p:cNvPr id="128" name="Google Shape;128;g2a3e15afa90_0_40"/>
          <p:cNvSpPr txBox="1">
            <a:spLocks noGrp="1"/>
          </p:cNvSpPr>
          <p:nvPr>
            <p:ph type="subTitle" idx="1"/>
          </p:nvPr>
        </p:nvSpPr>
        <p:spPr>
          <a:xfrm>
            <a:off x="1524000" y="3602038"/>
            <a:ext cx="9144000" cy="1655700"/>
          </a:xfrm>
          <a:prstGeom prst="rect">
            <a:avLst/>
          </a:prstGeom>
        </p:spPr>
        <p:txBody>
          <a:bodyPr spcFirstLastPara="1" wrap="square" lIns="91425" tIns="45700" rIns="91425" bIns="45700" anchor="t" anchorCtr="0">
            <a:normAutofit/>
          </a:bodyPr>
          <a:lstStyle/>
          <a:p>
            <a:pPr marL="0" lvl="0" indent="0" algn="just" rtl="0">
              <a:lnSpc>
                <a:spcPct val="100000"/>
              </a:lnSpc>
              <a:spcBef>
                <a:spcPts val="0"/>
              </a:spcBef>
              <a:spcAft>
                <a:spcPts val="0"/>
              </a:spcAft>
              <a:buNone/>
            </a:pPr>
            <a:endParaRPr sz="40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2"/>
        <p:cNvGrpSpPr/>
        <p:nvPr/>
      </p:nvGrpSpPr>
      <p:grpSpPr>
        <a:xfrm>
          <a:off x="0" y="0"/>
          <a:ext cx="0" cy="0"/>
          <a:chOff x="0" y="0"/>
          <a:chExt cx="0" cy="0"/>
        </a:xfrm>
      </p:grpSpPr>
      <p:sp>
        <p:nvSpPr>
          <p:cNvPr id="133" name="Google Shape;133;g2a3e15afa90_0_47"/>
          <p:cNvSpPr txBox="1">
            <a:spLocks noGrp="1"/>
          </p:cNvSpPr>
          <p:nvPr>
            <p:ph type="title"/>
          </p:nvPr>
        </p:nvSpPr>
        <p:spPr>
          <a:xfrm>
            <a:off x="839788" y="457200"/>
            <a:ext cx="3932100" cy="16002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b="1">
                <a:solidFill>
                  <a:srgbClr val="7030A0"/>
                </a:solidFill>
              </a:rPr>
              <a:t>Tristan Tyrrell</a:t>
            </a:r>
            <a:endParaRPr b="1">
              <a:solidFill>
                <a:srgbClr val="7030A0"/>
              </a:solidFill>
            </a:endParaRPr>
          </a:p>
          <a:p>
            <a:pPr marL="0" lvl="0" indent="0" algn="l" rtl="0">
              <a:spcBef>
                <a:spcPts val="0"/>
              </a:spcBef>
              <a:spcAft>
                <a:spcPts val="0"/>
              </a:spcAft>
              <a:buNone/>
            </a:pPr>
            <a:endParaRPr/>
          </a:p>
        </p:txBody>
      </p:sp>
      <p:sp>
        <p:nvSpPr>
          <p:cNvPr id="134" name="Google Shape;134;g2a3e15afa90_0_47"/>
          <p:cNvSpPr txBox="1">
            <a:spLocks noGrp="1"/>
          </p:cNvSpPr>
          <p:nvPr>
            <p:ph type="body" idx="1"/>
          </p:nvPr>
        </p:nvSpPr>
        <p:spPr>
          <a:xfrm>
            <a:off x="5183200" y="3008400"/>
            <a:ext cx="6172200" cy="1297500"/>
          </a:xfrm>
          <a:prstGeom prst="rect">
            <a:avLst/>
          </a:prstGeom>
        </p:spPr>
        <p:txBody>
          <a:bodyPr spcFirstLastPara="1" wrap="square" lIns="91425" tIns="45700" rIns="91425" bIns="45700" anchor="t" anchorCtr="0">
            <a:normAutofit/>
          </a:bodyPr>
          <a:lstStyle/>
          <a:p>
            <a:pPr marL="0" lvl="0" indent="0" algn="l" rtl="0">
              <a:lnSpc>
                <a:spcPct val="115000"/>
              </a:lnSpc>
              <a:spcBef>
                <a:spcPts val="0"/>
              </a:spcBef>
              <a:spcAft>
                <a:spcPts val="0"/>
              </a:spcAft>
              <a:buNone/>
            </a:pPr>
            <a:r>
              <a:rPr lang="en-US" sz="1800" b="1"/>
              <a:t>Tristan Tyrrell</a:t>
            </a:r>
            <a:r>
              <a:rPr lang="en-US" sz="1800"/>
              <a:t> is a Programme Management Officer for Biodiversity and Climate Change, Dry &amp; Sub-humid Lands at Secretariat of the Convention on Biological Diversity (CBD)</a:t>
            </a:r>
            <a:endParaRPr sz="1800"/>
          </a:p>
        </p:txBody>
      </p:sp>
      <p:sp>
        <p:nvSpPr>
          <p:cNvPr id="135" name="Google Shape;135;g2a3e15afa90_0_47"/>
          <p:cNvSpPr txBox="1">
            <a:spLocks noGrp="1"/>
          </p:cNvSpPr>
          <p:nvPr>
            <p:ph type="body" idx="2"/>
          </p:nvPr>
        </p:nvSpPr>
        <p:spPr>
          <a:xfrm>
            <a:off x="839788" y="2057400"/>
            <a:ext cx="3932100" cy="38115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136" name="Google Shape;136;g2a3e15afa90_0_47"/>
          <p:cNvPicPr preferRelativeResize="0"/>
          <p:nvPr/>
        </p:nvPicPr>
        <p:blipFill rotWithShape="1">
          <a:blip r:embed="rId4">
            <a:alphaModFix/>
          </a:blip>
          <a:srcRect r="6629"/>
          <a:stretch/>
        </p:blipFill>
        <p:spPr>
          <a:xfrm>
            <a:off x="839800" y="2057400"/>
            <a:ext cx="4192897" cy="38115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0"/>
        <p:cNvGrpSpPr/>
        <p:nvPr/>
      </p:nvGrpSpPr>
      <p:grpSpPr>
        <a:xfrm>
          <a:off x="0" y="0"/>
          <a:ext cx="0" cy="0"/>
          <a:chOff x="0" y="0"/>
          <a:chExt cx="0" cy="0"/>
        </a:xfrm>
      </p:grpSpPr>
      <p:sp>
        <p:nvSpPr>
          <p:cNvPr id="141" name="Google Shape;141;g2a3e15afa90_0_59"/>
          <p:cNvSpPr txBox="1">
            <a:spLocks noGrp="1"/>
          </p:cNvSpPr>
          <p:nvPr>
            <p:ph type="body" idx="1"/>
          </p:nvPr>
        </p:nvSpPr>
        <p:spPr>
          <a:xfrm>
            <a:off x="5012100" y="613100"/>
            <a:ext cx="6172200" cy="1297500"/>
          </a:xfrm>
          <a:prstGeom prst="rect">
            <a:avLst/>
          </a:prstGeom>
        </p:spPr>
        <p:txBody>
          <a:bodyPr spcFirstLastPara="1" wrap="square" lIns="91425" tIns="45700" rIns="91425" bIns="45700" anchor="t" anchorCtr="0">
            <a:noAutofit/>
          </a:bodyPr>
          <a:lstStyle/>
          <a:p>
            <a:pPr marL="457200" lvl="0" indent="-342900" algn="l" rtl="0">
              <a:lnSpc>
                <a:spcPct val="115000"/>
              </a:lnSpc>
              <a:spcBef>
                <a:spcPts val="0"/>
              </a:spcBef>
              <a:spcAft>
                <a:spcPts val="0"/>
              </a:spcAft>
              <a:buClr>
                <a:srgbClr val="7030A0"/>
              </a:buClr>
              <a:buSzPts val="1800"/>
              <a:buChar char="●"/>
            </a:pPr>
            <a:r>
              <a:rPr lang="en-US" sz="1800">
                <a:solidFill>
                  <a:srgbClr val="7030A0"/>
                </a:solidFill>
                <a:latin typeface="Arial"/>
                <a:ea typeface="Arial"/>
                <a:cs typeface="Arial"/>
                <a:sym typeface="Arial"/>
              </a:rPr>
              <a:t>A human rights-based approach (HRBA) is essential to address biodiversity and climate challenges</a:t>
            </a:r>
            <a:endParaRPr sz="1800">
              <a:solidFill>
                <a:srgbClr val="7030A0"/>
              </a:solidFill>
              <a:latin typeface="Arial"/>
              <a:ea typeface="Arial"/>
              <a:cs typeface="Arial"/>
              <a:sym typeface="Arial"/>
            </a:endParaRPr>
          </a:p>
          <a:p>
            <a:pPr marL="457200" lvl="0" indent="-342900" algn="l" rtl="0">
              <a:lnSpc>
                <a:spcPct val="115000"/>
              </a:lnSpc>
              <a:spcBef>
                <a:spcPts val="1200"/>
              </a:spcBef>
              <a:spcAft>
                <a:spcPts val="0"/>
              </a:spcAft>
              <a:buClr>
                <a:srgbClr val="7030A0"/>
              </a:buClr>
              <a:buSzPts val="1800"/>
              <a:buChar char="●"/>
            </a:pPr>
            <a:r>
              <a:rPr lang="en-US" sz="1800">
                <a:solidFill>
                  <a:srgbClr val="7030A0"/>
                </a:solidFill>
                <a:latin typeface="Arial"/>
                <a:ea typeface="Arial"/>
                <a:cs typeface="Arial"/>
                <a:sym typeface="Arial"/>
              </a:rPr>
              <a:t>HRBA are present in different policy processes (e.g. the ongoing SBSTTA25 negotiations)</a:t>
            </a:r>
            <a:endParaRPr sz="1800">
              <a:solidFill>
                <a:srgbClr val="7030A0"/>
              </a:solidFill>
              <a:latin typeface="Arial"/>
              <a:ea typeface="Arial"/>
              <a:cs typeface="Arial"/>
              <a:sym typeface="Arial"/>
            </a:endParaRPr>
          </a:p>
          <a:p>
            <a:pPr marL="457200" lvl="0" indent="-342900" algn="l" rtl="0">
              <a:lnSpc>
                <a:spcPct val="115000"/>
              </a:lnSpc>
              <a:spcBef>
                <a:spcPts val="1200"/>
              </a:spcBef>
              <a:spcAft>
                <a:spcPts val="0"/>
              </a:spcAft>
              <a:buClr>
                <a:srgbClr val="7030A0"/>
              </a:buClr>
              <a:buSzPts val="1800"/>
              <a:buChar char="●"/>
            </a:pPr>
            <a:r>
              <a:rPr lang="en-US" sz="1800">
                <a:solidFill>
                  <a:srgbClr val="7030A0"/>
                </a:solidFill>
                <a:latin typeface="Arial"/>
                <a:ea typeface="Arial"/>
                <a:cs typeface="Arial"/>
                <a:sym typeface="Arial"/>
              </a:rPr>
              <a:t>The case studies in this publication demonstrate how a HRBA for climate and biodiversity action can contribute to living in harmony with nature. </a:t>
            </a:r>
            <a:endParaRPr sz="1800" b="1">
              <a:solidFill>
                <a:srgbClr val="7030A0"/>
              </a:solidFill>
            </a:endParaRPr>
          </a:p>
        </p:txBody>
      </p:sp>
      <p:pic>
        <p:nvPicPr>
          <p:cNvPr id="142" name="Google Shape;142;g2a3e15afa90_0_59"/>
          <p:cNvPicPr preferRelativeResize="0"/>
          <p:nvPr/>
        </p:nvPicPr>
        <p:blipFill rotWithShape="1">
          <a:blip r:embed="rId4">
            <a:alphaModFix/>
          </a:blip>
          <a:srcRect/>
          <a:stretch/>
        </p:blipFill>
        <p:spPr>
          <a:xfrm>
            <a:off x="568525" y="527724"/>
            <a:ext cx="4331700" cy="5802549"/>
          </a:xfrm>
          <a:prstGeom prst="rect">
            <a:avLst/>
          </a:prstGeom>
          <a:noFill/>
          <a:ln>
            <a:noFill/>
          </a:ln>
        </p:spPr>
      </p:pic>
      <p:pic>
        <p:nvPicPr>
          <p:cNvPr id="143" name="Google Shape;143;g2a3e15afa90_0_59"/>
          <p:cNvPicPr preferRelativeResize="0"/>
          <p:nvPr/>
        </p:nvPicPr>
        <p:blipFill rotWithShape="1">
          <a:blip r:embed="rId5">
            <a:alphaModFix/>
          </a:blip>
          <a:srcRect/>
          <a:stretch/>
        </p:blipFill>
        <p:spPr>
          <a:xfrm>
            <a:off x="5645975" y="3463125"/>
            <a:ext cx="2225750" cy="222575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421</Words>
  <Application>Microsoft Macintosh PowerPoint</Application>
  <PresentationFormat>Widescreen</PresentationFormat>
  <Paragraphs>15</Paragraphs>
  <Slides>10</Slides>
  <Notes>10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Office Theme</vt:lpstr>
      <vt:lpstr>Rights centered climate and biodiversity action in practice</vt:lpstr>
      <vt:lpstr>PowerPoint Presentation</vt:lpstr>
      <vt:lpstr>Josefa Tauli </vt:lpstr>
      <vt:lpstr>Braulina Baniwa </vt:lpstr>
      <vt:lpstr>Caroline Rocha </vt:lpstr>
      <vt:lpstr>Pablo Frere </vt:lpstr>
      <vt:lpstr>Q&amp;A</vt:lpstr>
      <vt:lpstr>Tristan Tyrrell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Rights centered climate and biodiversity action in practice</dc:title>
  <dc:creator>Haya Abudayyeh</dc:creator>
  <cp:lastModifiedBy>Riddhi Rajeev Dutta</cp:lastModifiedBy>
  <cp:revision>2</cp:revision>
  <dcterms:created xsi:type="dcterms:W3CDTF">2023-11-09T13:19:22Z</dcterms:created>
  <dcterms:modified xsi:type="dcterms:W3CDTF">2023-12-09T06:39:02Z</dcterms:modified>
</cp:coreProperties>
</file>