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25"/>
  </p:notesMasterIdLst>
  <p:sldIdLst>
    <p:sldId id="289" r:id="rId6"/>
    <p:sldId id="292" r:id="rId7"/>
    <p:sldId id="2649" r:id="rId8"/>
    <p:sldId id="2648" r:id="rId9"/>
    <p:sldId id="2650" r:id="rId10"/>
    <p:sldId id="2653" r:id="rId11"/>
    <p:sldId id="2652" r:id="rId12"/>
    <p:sldId id="2654" r:id="rId13"/>
    <p:sldId id="2655" r:id="rId14"/>
    <p:sldId id="2656" r:id="rId15"/>
    <p:sldId id="527" r:id="rId16"/>
    <p:sldId id="291" r:id="rId17"/>
    <p:sldId id="290" r:id="rId18"/>
    <p:sldId id="293" r:id="rId19"/>
    <p:sldId id="294" r:id="rId20"/>
    <p:sldId id="295" r:id="rId21"/>
    <p:sldId id="296" r:id="rId22"/>
    <p:sldId id="297" r:id="rId23"/>
    <p:sldId id="29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han Yang" userId="fa74232d-09c7-421c-8761-e1a3c3656a44" providerId="ADAL" clId="{7218F4AD-41EE-4B95-BDF3-18E0A12C2637}"/>
    <pc:docChg chg="delSld">
      <pc:chgData name="Peihan Yang" userId="fa74232d-09c7-421c-8761-e1a3c3656a44" providerId="ADAL" clId="{7218F4AD-41EE-4B95-BDF3-18E0A12C2637}" dt="2023-12-10T14:42:47.259" v="0" actId="47"/>
      <pc:docMkLst>
        <pc:docMk/>
      </pc:docMkLst>
      <pc:sldChg chg="del">
        <pc:chgData name="Peihan Yang" userId="fa74232d-09c7-421c-8761-e1a3c3656a44" providerId="ADAL" clId="{7218F4AD-41EE-4B95-BDF3-18E0A12C2637}" dt="2023-12-10T14:42:47.259" v="0" actId="47"/>
        <pc:sldMkLst>
          <pc:docMk/>
          <pc:sldMk cId="3742784319" sldId="2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B25A9-2D47-47E8-9E58-E70CFE08E33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8416B-1E38-4F61-8031-6460708F759B}">
      <dgm:prSet phldrT="[Text]"/>
      <dgm:spPr/>
      <dgm:t>
        <a:bodyPr/>
        <a:lstStyle/>
        <a:p>
          <a:r>
            <a:rPr lang="en-US" dirty="0"/>
            <a:t>Mainstreamed human mobility</a:t>
          </a:r>
        </a:p>
      </dgm:t>
    </dgm:pt>
    <dgm:pt modelId="{465BDA60-D3FC-4A3C-AC4A-21C8DA0CDC8E}" type="parTrans" cxnId="{8DF138BC-0AEF-4E41-8E2D-A59FAB182F09}">
      <dgm:prSet/>
      <dgm:spPr/>
      <dgm:t>
        <a:bodyPr/>
        <a:lstStyle/>
        <a:p>
          <a:endParaRPr lang="en-US"/>
        </a:p>
      </dgm:t>
    </dgm:pt>
    <dgm:pt modelId="{CF93F4CD-650A-4ECF-9F35-99C30E41356E}" type="sibTrans" cxnId="{8DF138BC-0AEF-4E41-8E2D-A59FAB182F09}">
      <dgm:prSet/>
      <dgm:spPr/>
      <dgm:t>
        <a:bodyPr/>
        <a:lstStyle/>
        <a:p>
          <a:endParaRPr lang="en-US"/>
        </a:p>
      </dgm:t>
    </dgm:pt>
    <dgm:pt modelId="{9D893C9A-85AE-476A-8313-BE6A7BA0816F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Introduce yourself (name, designation, institutional affiliation, and country).</a:t>
          </a:r>
        </a:p>
      </dgm:t>
    </dgm:pt>
    <dgm:pt modelId="{468C699E-532B-48F2-9B63-9BA59B4D4710}" type="parTrans" cxnId="{EE4609DE-6703-459D-9A84-38B928751898}">
      <dgm:prSet/>
      <dgm:spPr/>
      <dgm:t>
        <a:bodyPr/>
        <a:lstStyle/>
        <a:p>
          <a:endParaRPr lang="en-US"/>
        </a:p>
      </dgm:t>
    </dgm:pt>
    <dgm:pt modelId="{36BAE2AA-7E71-45C4-BE73-6830AFD0DD5A}" type="sibTrans" cxnId="{EE4609DE-6703-459D-9A84-38B928751898}">
      <dgm:prSet/>
      <dgm:spPr/>
      <dgm:t>
        <a:bodyPr/>
        <a:lstStyle/>
        <a:p>
          <a:endParaRPr lang="en-US"/>
        </a:p>
      </dgm:t>
    </dgm:pt>
    <dgm:pt modelId="{78795429-03D5-47B3-9C7D-B4BA958F1162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Did your country mainstream human mobility in the NAP formulation?</a:t>
          </a:r>
        </a:p>
      </dgm:t>
    </dgm:pt>
    <dgm:pt modelId="{E37F5135-B88F-49F5-9BAC-4774CC1318D0}" type="parTrans" cxnId="{8FA0DD6C-2153-4265-AD2D-AC185E539DE5}">
      <dgm:prSet/>
      <dgm:spPr/>
      <dgm:t>
        <a:bodyPr/>
        <a:lstStyle/>
        <a:p>
          <a:endParaRPr lang="en-US"/>
        </a:p>
      </dgm:t>
    </dgm:pt>
    <dgm:pt modelId="{ED18A8DB-BA08-4C46-ADC0-E28FC1BD4EDC}" type="sibTrans" cxnId="{8FA0DD6C-2153-4265-AD2D-AC185E539DE5}">
      <dgm:prSet/>
      <dgm:spPr/>
      <dgm:t>
        <a:bodyPr/>
        <a:lstStyle/>
        <a:p>
          <a:endParaRPr lang="en-US"/>
        </a:p>
      </dgm:t>
    </dgm:pt>
    <dgm:pt modelId="{08517AEA-389F-4C13-B163-7F2B8B4CB3CE}">
      <dgm:prSet phldrT="[Text]"/>
      <dgm:spPr/>
      <dgm:t>
        <a:bodyPr/>
        <a:lstStyle/>
        <a:p>
          <a:pPr algn="ctr"/>
          <a:r>
            <a:rPr lang="en-US" dirty="0"/>
            <a:t>Would like to mainstream human mobility</a:t>
          </a:r>
        </a:p>
      </dgm:t>
    </dgm:pt>
    <dgm:pt modelId="{E1AEFA20-87FA-4C47-8F5C-1A265304F24E}" type="parTrans" cxnId="{F54E768B-04B4-4429-B145-CC512C50C5D3}">
      <dgm:prSet/>
      <dgm:spPr/>
      <dgm:t>
        <a:bodyPr/>
        <a:lstStyle/>
        <a:p>
          <a:endParaRPr lang="en-US"/>
        </a:p>
      </dgm:t>
    </dgm:pt>
    <dgm:pt modelId="{A9FC4D2E-1C56-44DB-BC4B-AE5A79A72ED9}" type="sibTrans" cxnId="{F54E768B-04B4-4429-B145-CC512C50C5D3}">
      <dgm:prSet/>
      <dgm:spPr/>
      <dgm:t>
        <a:bodyPr/>
        <a:lstStyle/>
        <a:p>
          <a:endParaRPr lang="en-US"/>
        </a:p>
      </dgm:t>
    </dgm:pt>
    <dgm:pt modelId="{4A0AF8C6-55E7-4009-B1FA-6CAB6041DD89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Introduce yourself (name, designation, institutional affiliation, and country).</a:t>
          </a:r>
        </a:p>
      </dgm:t>
    </dgm:pt>
    <dgm:pt modelId="{21058449-FEEC-4F43-8807-F29FE8447B00}" type="parTrans" cxnId="{D567E7D2-AD1B-4DFB-931C-128D4C040BF5}">
      <dgm:prSet/>
      <dgm:spPr/>
      <dgm:t>
        <a:bodyPr/>
        <a:lstStyle/>
        <a:p>
          <a:endParaRPr lang="en-US"/>
        </a:p>
      </dgm:t>
    </dgm:pt>
    <dgm:pt modelId="{B851B39E-1731-47FD-B1A9-1FE5A33B60BB}" type="sibTrans" cxnId="{D567E7D2-AD1B-4DFB-931C-128D4C040BF5}">
      <dgm:prSet/>
      <dgm:spPr/>
      <dgm:t>
        <a:bodyPr/>
        <a:lstStyle/>
        <a:p>
          <a:endParaRPr lang="en-US"/>
        </a:p>
      </dgm:t>
    </dgm:pt>
    <dgm:pt modelId="{F19CC3EE-EFCF-456C-8054-6061E36C823B}">
      <dgm:prSet phldrT="[Text]"/>
      <dgm:spPr/>
      <dgm:t>
        <a:bodyPr/>
        <a:lstStyle/>
        <a:p>
          <a:r>
            <a:rPr lang="en-US" dirty="0"/>
            <a:t>Youth</a:t>
          </a:r>
        </a:p>
      </dgm:t>
    </dgm:pt>
    <dgm:pt modelId="{82F0190C-9D30-4868-93FD-C829420F67D7}" type="parTrans" cxnId="{1D123E13-FFCA-40C4-9C7C-CFA452DEAAC2}">
      <dgm:prSet/>
      <dgm:spPr/>
      <dgm:t>
        <a:bodyPr/>
        <a:lstStyle/>
        <a:p>
          <a:endParaRPr lang="en-US"/>
        </a:p>
      </dgm:t>
    </dgm:pt>
    <dgm:pt modelId="{F6E9F769-9A8B-4ED1-8119-CA28D8583EEE}" type="sibTrans" cxnId="{1D123E13-FFCA-40C4-9C7C-CFA452DEAAC2}">
      <dgm:prSet/>
      <dgm:spPr/>
      <dgm:t>
        <a:bodyPr/>
        <a:lstStyle/>
        <a:p>
          <a:endParaRPr lang="en-US"/>
        </a:p>
      </dgm:t>
    </dgm:pt>
    <dgm:pt modelId="{271345CF-4EB5-4129-A904-72B4389BDA0A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Introduce yourself (name, designation, institutional affiliation, and country).</a:t>
          </a:r>
        </a:p>
      </dgm:t>
    </dgm:pt>
    <dgm:pt modelId="{1683B62B-D4C3-46E0-B2BC-50E424D68636}" type="parTrans" cxnId="{F12177E3-4124-4D77-9044-370037706CD0}">
      <dgm:prSet/>
      <dgm:spPr/>
      <dgm:t>
        <a:bodyPr/>
        <a:lstStyle/>
        <a:p>
          <a:endParaRPr lang="en-US"/>
        </a:p>
      </dgm:t>
    </dgm:pt>
    <dgm:pt modelId="{5BC51078-9FC3-444A-A332-A3E5B6007B1B}" type="sibTrans" cxnId="{F12177E3-4124-4D77-9044-370037706CD0}">
      <dgm:prSet/>
      <dgm:spPr/>
      <dgm:t>
        <a:bodyPr/>
        <a:lstStyle/>
        <a:p>
          <a:endParaRPr lang="en-US"/>
        </a:p>
      </dgm:t>
    </dgm:pt>
    <dgm:pt modelId="{4938AABF-0CDD-4C5B-B94E-7DB8402719BB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Why was it necessary to mainstream human mobility in the NAP formulation in your country?</a:t>
          </a:r>
        </a:p>
      </dgm:t>
    </dgm:pt>
    <dgm:pt modelId="{9047361A-7FB6-4E14-92AB-0BB0DA79BC69}" type="parTrans" cxnId="{4C4CBAF9-1C2A-44FD-83FE-E9C353A1F9CA}">
      <dgm:prSet/>
      <dgm:spPr/>
      <dgm:t>
        <a:bodyPr/>
        <a:lstStyle/>
        <a:p>
          <a:endParaRPr lang="en-US"/>
        </a:p>
      </dgm:t>
    </dgm:pt>
    <dgm:pt modelId="{1BA11E1E-D644-4F88-B777-3E7454901A66}" type="sibTrans" cxnId="{4C4CBAF9-1C2A-44FD-83FE-E9C353A1F9CA}">
      <dgm:prSet/>
      <dgm:spPr/>
      <dgm:t>
        <a:bodyPr/>
        <a:lstStyle/>
        <a:p>
          <a:endParaRPr lang="en-US"/>
        </a:p>
      </dgm:t>
    </dgm:pt>
    <dgm:pt modelId="{0A6E8610-CCCD-4D44-ADDC-02BC31681D9C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What were </a:t>
          </a:r>
          <a:r>
            <a:rPr lang="en-US" b="1"/>
            <a:t>three</a:t>
          </a:r>
          <a:r>
            <a:rPr lang="en-US"/>
            <a:t> key lessons learned from this mainstreaming process that would be valuable to other roundtable participants?</a:t>
          </a:r>
        </a:p>
      </dgm:t>
    </dgm:pt>
    <dgm:pt modelId="{8E145DA3-91F1-42B5-8313-AC79FE1EB608}" type="parTrans" cxnId="{5297EED4-4EA4-452F-A748-5E579D682E8A}">
      <dgm:prSet/>
      <dgm:spPr/>
      <dgm:t>
        <a:bodyPr/>
        <a:lstStyle/>
        <a:p>
          <a:endParaRPr lang="en-US"/>
        </a:p>
      </dgm:t>
    </dgm:pt>
    <dgm:pt modelId="{3DC682F8-46B3-43B9-8D60-9E03C8D71C0C}" type="sibTrans" cxnId="{5297EED4-4EA4-452F-A748-5E579D682E8A}">
      <dgm:prSet/>
      <dgm:spPr/>
      <dgm:t>
        <a:bodyPr/>
        <a:lstStyle/>
        <a:p>
          <a:endParaRPr lang="en-US"/>
        </a:p>
      </dgm:t>
    </dgm:pt>
    <dgm:pt modelId="{FA6FAD6C-9F0F-450D-A636-63F845F25F07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Based on your experience, what are/ were </a:t>
          </a:r>
          <a:r>
            <a:rPr lang="en-US" b="1"/>
            <a:t>two</a:t>
          </a:r>
          <a:r>
            <a:rPr lang="en-US"/>
            <a:t> key capacity-building needs related to mainstreaming human mobility into the NAPs in your country?</a:t>
          </a:r>
        </a:p>
      </dgm:t>
    </dgm:pt>
    <dgm:pt modelId="{A653E4DA-AB0E-4B1D-B3CA-EBAC6CC0FAB0}" type="parTrans" cxnId="{2F66566E-5490-42EE-8878-1513BB024E99}">
      <dgm:prSet/>
      <dgm:spPr/>
      <dgm:t>
        <a:bodyPr/>
        <a:lstStyle/>
        <a:p>
          <a:endParaRPr lang="en-US"/>
        </a:p>
      </dgm:t>
    </dgm:pt>
    <dgm:pt modelId="{13CF0844-674C-4430-B04F-0FF5D767EC30}" type="sibTrans" cxnId="{2F66566E-5490-42EE-8878-1513BB024E99}">
      <dgm:prSet/>
      <dgm:spPr/>
      <dgm:t>
        <a:bodyPr/>
        <a:lstStyle/>
        <a:p>
          <a:endParaRPr lang="en-US"/>
        </a:p>
      </dgm:t>
    </dgm:pt>
    <dgm:pt modelId="{B2D56BE6-E548-44B6-BCF3-F3EF1E21A71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Is your country planning to mainstream human mobility in the NAP formulation?</a:t>
          </a:r>
        </a:p>
      </dgm:t>
    </dgm:pt>
    <dgm:pt modelId="{56EC6B73-3AD8-4D48-8445-E4506AF5FEE1}" type="parTrans" cxnId="{53F89739-4350-4D05-896C-8A2EC2942CEC}">
      <dgm:prSet/>
      <dgm:spPr/>
      <dgm:t>
        <a:bodyPr/>
        <a:lstStyle/>
        <a:p>
          <a:endParaRPr lang="en-US"/>
        </a:p>
      </dgm:t>
    </dgm:pt>
    <dgm:pt modelId="{35F8FA27-C552-4C1C-B1F7-DC215CD12E63}" type="sibTrans" cxnId="{53F89739-4350-4D05-896C-8A2EC2942CEC}">
      <dgm:prSet/>
      <dgm:spPr/>
      <dgm:t>
        <a:bodyPr/>
        <a:lstStyle/>
        <a:p>
          <a:endParaRPr lang="en-US"/>
        </a:p>
      </dgm:t>
    </dgm:pt>
    <dgm:pt modelId="{959EA236-70FC-4062-A2CD-864FFD95856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Why is it necessary to mainstream human mobility in the NAP formulation in your country?</a:t>
          </a:r>
        </a:p>
      </dgm:t>
    </dgm:pt>
    <dgm:pt modelId="{DF5D8644-A5DA-4037-8DC0-CD09B387D8A0}" type="parTrans" cxnId="{7BF991E9-DE34-49AB-8AD5-9CDE77D5ADBF}">
      <dgm:prSet/>
      <dgm:spPr/>
      <dgm:t>
        <a:bodyPr/>
        <a:lstStyle/>
        <a:p>
          <a:endParaRPr lang="en-US"/>
        </a:p>
      </dgm:t>
    </dgm:pt>
    <dgm:pt modelId="{5EBAF6FD-A93A-4D10-BF11-A0C21C045833}" type="sibTrans" cxnId="{7BF991E9-DE34-49AB-8AD5-9CDE77D5ADBF}">
      <dgm:prSet/>
      <dgm:spPr/>
      <dgm:t>
        <a:bodyPr/>
        <a:lstStyle/>
        <a:p>
          <a:endParaRPr lang="en-US"/>
        </a:p>
      </dgm:t>
    </dgm:pt>
    <dgm:pt modelId="{433F5647-DF6D-4E03-8BD7-41B0F3804408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Based on your experience, what are </a:t>
          </a:r>
          <a:r>
            <a:rPr lang="en-US" b="1"/>
            <a:t>three</a:t>
          </a:r>
          <a:r>
            <a:rPr lang="en-US"/>
            <a:t> key capacity-building needs related to mainstreaming human mobility into the NAPs in your country?</a:t>
          </a:r>
        </a:p>
      </dgm:t>
    </dgm:pt>
    <dgm:pt modelId="{E80CA296-ACB5-45A9-9A36-A6F49EB92935}" type="parTrans" cxnId="{88271E5F-8B7F-45CB-B42A-F097438F8EC2}">
      <dgm:prSet/>
      <dgm:spPr/>
      <dgm:t>
        <a:bodyPr/>
        <a:lstStyle/>
        <a:p>
          <a:endParaRPr lang="en-US"/>
        </a:p>
      </dgm:t>
    </dgm:pt>
    <dgm:pt modelId="{03D6BB0D-2B51-49C3-A6C1-A4DB5B47801A}" type="sibTrans" cxnId="{88271E5F-8B7F-45CB-B42A-F097438F8EC2}">
      <dgm:prSet/>
      <dgm:spPr/>
      <dgm:t>
        <a:bodyPr/>
        <a:lstStyle/>
        <a:p>
          <a:endParaRPr lang="en-US"/>
        </a:p>
      </dgm:t>
    </dgm:pt>
    <dgm:pt modelId="{43478AA3-30EF-4FDD-A4DF-D19A4BAF9F90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What were the main adaptation-related outcomes from the COY?</a:t>
          </a:r>
        </a:p>
      </dgm:t>
    </dgm:pt>
    <dgm:pt modelId="{19937821-5B6A-475C-A48B-BC3549B7F8D1}" type="parTrans" cxnId="{7AFDAA3B-E8A5-4243-9A18-E9FF1C2C08DB}">
      <dgm:prSet/>
      <dgm:spPr/>
      <dgm:t>
        <a:bodyPr/>
        <a:lstStyle/>
        <a:p>
          <a:endParaRPr lang="en-US"/>
        </a:p>
      </dgm:t>
    </dgm:pt>
    <dgm:pt modelId="{509AE76C-D9C8-4637-AF12-1523129518C3}" type="sibTrans" cxnId="{7AFDAA3B-E8A5-4243-9A18-E9FF1C2C08DB}">
      <dgm:prSet/>
      <dgm:spPr/>
      <dgm:t>
        <a:bodyPr/>
        <a:lstStyle/>
        <a:p>
          <a:endParaRPr lang="en-US"/>
        </a:p>
      </dgm:t>
    </dgm:pt>
    <dgm:pt modelId="{216524C3-A417-4523-BAB1-BE1AA2D5A9C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How does the youth envisage participating in the NAP formulation and implementation?</a:t>
          </a:r>
        </a:p>
      </dgm:t>
    </dgm:pt>
    <dgm:pt modelId="{C3529C56-6B69-43E2-96C7-195C142CFCBA}" type="parTrans" cxnId="{E29169D4-AF16-4952-8F1B-512D85A1D12E}">
      <dgm:prSet/>
      <dgm:spPr/>
      <dgm:t>
        <a:bodyPr/>
        <a:lstStyle/>
        <a:p>
          <a:endParaRPr lang="en-US"/>
        </a:p>
      </dgm:t>
    </dgm:pt>
    <dgm:pt modelId="{C027863C-0994-44CB-B573-EABE755FD056}" type="sibTrans" cxnId="{E29169D4-AF16-4952-8F1B-512D85A1D12E}">
      <dgm:prSet/>
      <dgm:spPr/>
      <dgm:t>
        <a:bodyPr/>
        <a:lstStyle/>
        <a:p>
          <a:endParaRPr lang="en-US"/>
        </a:p>
      </dgm:t>
    </dgm:pt>
    <dgm:pt modelId="{3ABF1EE3-364B-46A8-926D-0420E5D3513A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/>
            <a:t>From the youth perspective, what are </a:t>
          </a:r>
          <a:r>
            <a:rPr lang="en-US" b="1"/>
            <a:t>three</a:t>
          </a:r>
          <a:r>
            <a:rPr lang="en-US"/>
            <a:t> key capacity-building needs related to mainstreaming human mobility into the NAPs?</a:t>
          </a:r>
        </a:p>
      </dgm:t>
    </dgm:pt>
    <dgm:pt modelId="{2212F302-4C3A-4CD2-8BBF-36DE3B4D00D3}" type="parTrans" cxnId="{BD15208B-2760-4E5A-B461-4F2B7034EBFC}">
      <dgm:prSet/>
      <dgm:spPr/>
      <dgm:t>
        <a:bodyPr/>
        <a:lstStyle/>
        <a:p>
          <a:endParaRPr lang="en-US"/>
        </a:p>
      </dgm:t>
    </dgm:pt>
    <dgm:pt modelId="{A7139193-FAB2-4A5D-B5A1-16174B47DCA6}" type="sibTrans" cxnId="{BD15208B-2760-4E5A-B461-4F2B7034EBFC}">
      <dgm:prSet/>
      <dgm:spPr/>
      <dgm:t>
        <a:bodyPr/>
        <a:lstStyle/>
        <a:p>
          <a:endParaRPr lang="en-US"/>
        </a:p>
      </dgm:t>
    </dgm:pt>
    <dgm:pt modelId="{8F2E469F-245D-4B64-863F-E5F89F23F984}" type="pres">
      <dgm:prSet presAssocID="{B98B25A9-2D47-47E8-9E58-E70CFE08E331}" presName="linearFlow" presStyleCnt="0">
        <dgm:presLayoutVars>
          <dgm:dir/>
          <dgm:animLvl val="lvl"/>
          <dgm:resizeHandles/>
        </dgm:presLayoutVars>
      </dgm:prSet>
      <dgm:spPr/>
    </dgm:pt>
    <dgm:pt modelId="{F256E7DB-CD4D-48F5-BCEF-1BFAC009DB95}" type="pres">
      <dgm:prSet presAssocID="{FAC8416B-1E38-4F61-8031-6460708F759B}" presName="compositeNode" presStyleCnt="0">
        <dgm:presLayoutVars>
          <dgm:bulletEnabled val="1"/>
        </dgm:presLayoutVars>
      </dgm:prSet>
      <dgm:spPr/>
    </dgm:pt>
    <dgm:pt modelId="{ADCBE487-3BA8-4DDD-9DF5-44E38A03F5B8}" type="pres">
      <dgm:prSet presAssocID="{FAC8416B-1E38-4F61-8031-6460708F759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outline"/>
        </a:ext>
      </dgm:extLst>
    </dgm:pt>
    <dgm:pt modelId="{7127A131-7C2E-4097-8FE2-1C625EDAD7C8}" type="pres">
      <dgm:prSet presAssocID="{FAC8416B-1E38-4F61-8031-6460708F759B}" presName="childNode" presStyleLbl="node1" presStyleIdx="0" presStyleCnt="3">
        <dgm:presLayoutVars>
          <dgm:bulletEnabled val="1"/>
        </dgm:presLayoutVars>
      </dgm:prSet>
      <dgm:spPr/>
    </dgm:pt>
    <dgm:pt modelId="{5A3E360F-189C-4DDA-87EF-0FD9D67D22B7}" type="pres">
      <dgm:prSet presAssocID="{FAC8416B-1E38-4F61-8031-6460708F759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09630966-35B2-4839-830D-5E256D837232}" type="pres">
      <dgm:prSet presAssocID="{CF93F4CD-650A-4ECF-9F35-99C30E41356E}" presName="sibTrans" presStyleCnt="0"/>
      <dgm:spPr/>
    </dgm:pt>
    <dgm:pt modelId="{110ED720-C4E5-441C-B7D7-1BAC44347C97}" type="pres">
      <dgm:prSet presAssocID="{08517AEA-389F-4C13-B163-7F2B8B4CB3CE}" presName="compositeNode" presStyleCnt="0">
        <dgm:presLayoutVars>
          <dgm:bulletEnabled val="1"/>
        </dgm:presLayoutVars>
      </dgm:prSet>
      <dgm:spPr/>
    </dgm:pt>
    <dgm:pt modelId="{E1BD46F8-B7DE-4374-998A-75DAEFEA6F21}" type="pres">
      <dgm:prSet presAssocID="{08517AEA-389F-4C13-B163-7F2B8B4CB3CE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 outline"/>
        </a:ext>
      </dgm:extLst>
    </dgm:pt>
    <dgm:pt modelId="{943280DC-D65B-42D8-9571-40ECBEEDE7DB}" type="pres">
      <dgm:prSet presAssocID="{08517AEA-389F-4C13-B163-7F2B8B4CB3CE}" presName="childNode" presStyleLbl="node1" presStyleIdx="1" presStyleCnt="3" custLinFactNeighborX="-437" custLinFactNeighborY="607">
        <dgm:presLayoutVars>
          <dgm:bulletEnabled val="1"/>
        </dgm:presLayoutVars>
      </dgm:prSet>
      <dgm:spPr/>
    </dgm:pt>
    <dgm:pt modelId="{6B30DC99-9BF3-4E05-B446-8DC6AAD7E2FF}" type="pres">
      <dgm:prSet presAssocID="{08517AEA-389F-4C13-B163-7F2B8B4CB3CE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2C6BC0B8-2B10-43FE-A68E-D993F3B82826}" type="pres">
      <dgm:prSet presAssocID="{A9FC4D2E-1C56-44DB-BC4B-AE5A79A72ED9}" presName="sibTrans" presStyleCnt="0"/>
      <dgm:spPr/>
    </dgm:pt>
    <dgm:pt modelId="{493302EF-3D15-48A9-802E-DB6DEC1667BE}" type="pres">
      <dgm:prSet presAssocID="{F19CC3EE-EFCF-456C-8054-6061E36C823B}" presName="compositeNode" presStyleCnt="0">
        <dgm:presLayoutVars>
          <dgm:bulletEnabled val="1"/>
        </dgm:presLayoutVars>
      </dgm:prSet>
      <dgm:spPr/>
    </dgm:pt>
    <dgm:pt modelId="{7F1A3786-0B36-49BF-9755-C63303AD530D}" type="pres">
      <dgm:prSet presAssocID="{F19CC3EE-EFCF-456C-8054-6061E36C823B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 boy outline"/>
        </a:ext>
      </dgm:extLst>
    </dgm:pt>
    <dgm:pt modelId="{45A4E14F-689F-450C-8704-8B4C1824FCBD}" type="pres">
      <dgm:prSet presAssocID="{F19CC3EE-EFCF-456C-8054-6061E36C823B}" presName="childNode" presStyleLbl="node1" presStyleIdx="2" presStyleCnt="3">
        <dgm:presLayoutVars>
          <dgm:bulletEnabled val="1"/>
        </dgm:presLayoutVars>
      </dgm:prSet>
      <dgm:spPr/>
    </dgm:pt>
    <dgm:pt modelId="{A134E09B-4766-47E6-8D35-7140288F1DAE}" type="pres">
      <dgm:prSet presAssocID="{F19CC3EE-EFCF-456C-8054-6061E36C823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4A5FEE09-2218-419C-8008-4D2C1102200C}" type="presOf" srcId="{216524C3-A417-4523-BAB1-BE1AA2D5A9C7}" destId="{45A4E14F-689F-450C-8704-8B4C1824FCBD}" srcOrd="0" destOrd="2" presId="urn:microsoft.com/office/officeart/2005/8/layout/hList2"/>
    <dgm:cxn modelId="{F61D9210-ED4E-43C8-8002-AAA445449307}" type="presOf" srcId="{4938AABF-0CDD-4C5B-B94E-7DB8402719BB}" destId="{7127A131-7C2E-4097-8FE2-1C625EDAD7C8}" srcOrd="0" destOrd="2" presId="urn:microsoft.com/office/officeart/2005/8/layout/hList2"/>
    <dgm:cxn modelId="{1D123E13-FFCA-40C4-9C7C-CFA452DEAAC2}" srcId="{B98B25A9-2D47-47E8-9E58-E70CFE08E331}" destId="{F19CC3EE-EFCF-456C-8054-6061E36C823B}" srcOrd="2" destOrd="0" parTransId="{82F0190C-9D30-4868-93FD-C829420F67D7}" sibTransId="{F6E9F769-9A8B-4ED1-8119-CA28D8583EEE}"/>
    <dgm:cxn modelId="{2FF7732D-1249-4004-A80B-B2FF1C8C30B7}" type="presOf" srcId="{959EA236-70FC-4062-A2CD-864FFD958567}" destId="{943280DC-D65B-42D8-9571-40ECBEEDE7DB}" srcOrd="0" destOrd="2" presId="urn:microsoft.com/office/officeart/2005/8/layout/hList2"/>
    <dgm:cxn modelId="{AF383A37-134F-4238-905F-ECFD152D0B66}" type="presOf" srcId="{0A6E8610-CCCD-4D44-ADDC-02BC31681D9C}" destId="{7127A131-7C2E-4097-8FE2-1C625EDAD7C8}" srcOrd="0" destOrd="3" presId="urn:microsoft.com/office/officeart/2005/8/layout/hList2"/>
    <dgm:cxn modelId="{53F89739-4350-4D05-896C-8A2EC2942CEC}" srcId="{08517AEA-389F-4C13-B163-7F2B8B4CB3CE}" destId="{B2D56BE6-E548-44B6-BCF3-F3EF1E21A711}" srcOrd="1" destOrd="0" parTransId="{56EC6B73-3AD8-4D48-8445-E4506AF5FEE1}" sibTransId="{35F8FA27-C552-4C1C-B1F7-DC215CD12E63}"/>
    <dgm:cxn modelId="{7AFDAA3B-E8A5-4243-9A18-E9FF1C2C08DB}" srcId="{F19CC3EE-EFCF-456C-8054-6061E36C823B}" destId="{43478AA3-30EF-4FDD-A4DF-D19A4BAF9F90}" srcOrd="1" destOrd="0" parTransId="{19937821-5B6A-475C-A48B-BC3549B7F8D1}" sibTransId="{509AE76C-D9C8-4637-AF12-1523129518C3}"/>
    <dgm:cxn modelId="{3F79DA5C-F331-4DAB-899F-4679CA21DD5E}" type="presOf" srcId="{43478AA3-30EF-4FDD-A4DF-D19A4BAF9F90}" destId="{45A4E14F-689F-450C-8704-8B4C1824FCBD}" srcOrd="0" destOrd="1" presId="urn:microsoft.com/office/officeart/2005/8/layout/hList2"/>
    <dgm:cxn modelId="{F1F31D5F-9CEC-4E2C-8DCE-8813691C58FB}" type="presOf" srcId="{9D893C9A-85AE-476A-8313-BE6A7BA0816F}" destId="{7127A131-7C2E-4097-8FE2-1C625EDAD7C8}" srcOrd="0" destOrd="0" presId="urn:microsoft.com/office/officeart/2005/8/layout/hList2"/>
    <dgm:cxn modelId="{88271E5F-8B7F-45CB-B42A-F097438F8EC2}" srcId="{08517AEA-389F-4C13-B163-7F2B8B4CB3CE}" destId="{433F5647-DF6D-4E03-8BD7-41B0F3804408}" srcOrd="3" destOrd="0" parTransId="{E80CA296-ACB5-45A9-9A36-A6F49EB92935}" sibTransId="{03D6BB0D-2B51-49C3-A6C1-A4DB5B47801A}"/>
    <dgm:cxn modelId="{8FA0DD6C-2153-4265-AD2D-AC185E539DE5}" srcId="{FAC8416B-1E38-4F61-8031-6460708F759B}" destId="{78795429-03D5-47B3-9C7D-B4BA958F1162}" srcOrd="1" destOrd="0" parTransId="{E37F5135-B88F-49F5-9BAC-4774CC1318D0}" sibTransId="{ED18A8DB-BA08-4C46-ADC0-E28FC1BD4EDC}"/>
    <dgm:cxn modelId="{2F66566E-5490-42EE-8878-1513BB024E99}" srcId="{FAC8416B-1E38-4F61-8031-6460708F759B}" destId="{FA6FAD6C-9F0F-450D-A636-63F845F25F07}" srcOrd="4" destOrd="0" parTransId="{A653E4DA-AB0E-4B1D-B3CA-EBAC6CC0FAB0}" sibTransId="{13CF0844-674C-4430-B04F-0FF5D767EC30}"/>
    <dgm:cxn modelId="{B1E39957-FCE1-4A27-8F51-6D7C304C7BEA}" type="presOf" srcId="{4A0AF8C6-55E7-4009-B1FA-6CAB6041DD89}" destId="{943280DC-D65B-42D8-9571-40ECBEEDE7DB}" srcOrd="0" destOrd="0" presId="urn:microsoft.com/office/officeart/2005/8/layout/hList2"/>
    <dgm:cxn modelId="{A5BDCF7C-EA48-4CA0-A399-E8E4D3B79B9E}" type="presOf" srcId="{78795429-03D5-47B3-9C7D-B4BA958F1162}" destId="{7127A131-7C2E-4097-8FE2-1C625EDAD7C8}" srcOrd="0" destOrd="1" presId="urn:microsoft.com/office/officeart/2005/8/layout/hList2"/>
    <dgm:cxn modelId="{3C085D8A-C871-46CC-97CE-65A57F6E1B79}" type="presOf" srcId="{271345CF-4EB5-4129-A904-72B4389BDA0A}" destId="{45A4E14F-689F-450C-8704-8B4C1824FCBD}" srcOrd="0" destOrd="0" presId="urn:microsoft.com/office/officeart/2005/8/layout/hList2"/>
    <dgm:cxn modelId="{BD15208B-2760-4E5A-B461-4F2B7034EBFC}" srcId="{F19CC3EE-EFCF-456C-8054-6061E36C823B}" destId="{3ABF1EE3-364B-46A8-926D-0420E5D3513A}" srcOrd="3" destOrd="0" parTransId="{2212F302-4C3A-4CD2-8BBF-36DE3B4D00D3}" sibTransId="{A7139193-FAB2-4A5D-B5A1-16174B47DCA6}"/>
    <dgm:cxn modelId="{F54E768B-04B4-4429-B145-CC512C50C5D3}" srcId="{B98B25A9-2D47-47E8-9E58-E70CFE08E331}" destId="{08517AEA-389F-4C13-B163-7F2B8B4CB3CE}" srcOrd="1" destOrd="0" parTransId="{E1AEFA20-87FA-4C47-8F5C-1A265304F24E}" sibTransId="{A9FC4D2E-1C56-44DB-BC4B-AE5A79A72ED9}"/>
    <dgm:cxn modelId="{60621E90-50D6-4CC6-A6CA-7255868C12EE}" type="presOf" srcId="{08517AEA-389F-4C13-B163-7F2B8B4CB3CE}" destId="{6B30DC99-9BF3-4E05-B446-8DC6AAD7E2FF}" srcOrd="0" destOrd="0" presId="urn:microsoft.com/office/officeart/2005/8/layout/hList2"/>
    <dgm:cxn modelId="{105BFB96-B98B-4B5A-9D38-A0E68D97A996}" type="presOf" srcId="{B2D56BE6-E548-44B6-BCF3-F3EF1E21A711}" destId="{943280DC-D65B-42D8-9571-40ECBEEDE7DB}" srcOrd="0" destOrd="1" presId="urn:microsoft.com/office/officeart/2005/8/layout/hList2"/>
    <dgm:cxn modelId="{1EE37DA6-235B-4937-A26B-D37BF1183E2D}" type="presOf" srcId="{433F5647-DF6D-4E03-8BD7-41B0F3804408}" destId="{943280DC-D65B-42D8-9571-40ECBEEDE7DB}" srcOrd="0" destOrd="3" presId="urn:microsoft.com/office/officeart/2005/8/layout/hList2"/>
    <dgm:cxn modelId="{CC3988B3-CF04-4C3A-ABC1-8ABF2853A3CD}" type="presOf" srcId="{B98B25A9-2D47-47E8-9E58-E70CFE08E331}" destId="{8F2E469F-245D-4B64-863F-E5F89F23F984}" srcOrd="0" destOrd="0" presId="urn:microsoft.com/office/officeart/2005/8/layout/hList2"/>
    <dgm:cxn modelId="{86A176BA-7E87-4B04-8527-BAF09E5E0F76}" type="presOf" srcId="{FAC8416B-1E38-4F61-8031-6460708F759B}" destId="{5A3E360F-189C-4DDA-87EF-0FD9D67D22B7}" srcOrd="0" destOrd="0" presId="urn:microsoft.com/office/officeart/2005/8/layout/hList2"/>
    <dgm:cxn modelId="{8DF138BC-0AEF-4E41-8E2D-A59FAB182F09}" srcId="{B98B25A9-2D47-47E8-9E58-E70CFE08E331}" destId="{FAC8416B-1E38-4F61-8031-6460708F759B}" srcOrd="0" destOrd="0" parTransId="{465BDA60-D3FC-4A3C-AC4A-21C8DA0CDC8E}" sibTransId="{CF93F4CD-650A-4ECF-9F35-99C30E41356E}"/>
    <dgm:cxn modelId="{D567E7D2-AD1B-4DFB-931C-128D4C040BF5}" srcId="{08517AEA-389F-4C13-B163-7F2B8B4CB3CE}" destId="{4A0AF8C6-55E7-4009-B1FA-6CAB6041DD89}" srcOrd="0" destOrd="0" parTransId="{21058449-FEEC-4F43-8807-F29FE8447B00}" sibTransId="{B851B39E-1731-47FD-B1A9-1FE5A33B60BB}"/>
    <dgm:cxn modelId="{E29169D4-AF16-4952-8F1B-512D85A1D12E}" srcId="{F19CC3EE-EFCF-456C-8054-6061E36C823B}" destId="{216524C3-A417-4523-BAB1-BE1AA2D5A9C7}" srcOrd="2" destOrd="0" parTransId="{C3529C56-6B69-43E2-96C7-195C142CFCBA}" sibTransId="{C027863C-0994-44CB-B573-EABE755FD056}"/>
    <dgm:cxn modelId="{5297EED4-4EA4-452F-A748-5E579D682E8A}" srcId="{FAC8416B-1E38-4F61-8031-6460708F759B}" destId="{0A6E8610-CCCD-4D44-ADDC-02BC31681D9C}" srcOrd="3" destOrd="0" parTransId="{8E145DA3-91F1-42B5-8313-AC79FE1EB608}" sibTransId="{3DC682F8-46B3-43B9-8D60-9E03C8D71C0C}"/>
    <dgm:cxn modelId="{AA6CE3D6-752C-4A00-9332-A525B57FEA61}" type="presOf" srcId="{F19CC3EE-EFCF-456C-8054-6061E36C823B}" destId="{A134E09B-4766-47E6-8D35-7140288F1DAE}" srcOrd="0" destOrd="0" presId="urn:microsoft.com/office/officeart/2005/8/layout/hList2"/>
    <dgm:cxn modelId="{EE4609DE-6703-459D-9A84-38B928751898}" srcId="{FAC8416B-1E38-4F61-8031-6460708F759B}" destId="{9D893C9A-85AE-476A-8313-BE6A7BA0816F}" srcOrd="0" destOrd="0" parTransId="{468C699E-532B-48F2-9B63-9BA59B4D4710}" sibTransId="{36BAE2AA-7E71-45C4-BE73-6830AFD0DD5A}"/>
    <dgm:cxn modelId="{F12177E3-4124-4D77-9044-370037706CD0}" srcId="{F19CC3EE-EFCF-456C-8054-6061E36C823B}" destId="{271345CF-4EB5-4129-A904-72B4389BDA0A}" srcOrd="0" destOrd="0" parTransId="{1683B62B-D4C3-46E0-B2BC-50E424D68636}" sibTransId="{5BC51078-9FC3-444A-A332-A3E5B6007B1B}"/>
    <dgm:cxn modelId="{7BF991E9-DE34-49AB-8AD5-9CDE77D5ADBF}" srcId="{08517AEA-389F-4C13-B163-7F2B8B4CB3CE}" destId="{959EA236-70FC-4062-A2CD-864FFD958567}" srcOrd="2" destOrd="0" parTransId="{DF5D8644-A5DA-4037-8DC0-CD09B387D8A0}" sibTransId="{5EBAF6FD-A93A-4D10-BF11-A0C21C045833}"/>
    <dgm:cxn modelId="{0EB8F1F1-F45A-43A5-9E72-488630906BE3}" type="presOf" srcId="{FA6FAD6C-9F0F-450D-A636-63F845F25F07}" destId="{7127A131-7C2E-4097-8FE2-1C625EDAD7C8}" srcOrd="0" destOrd="4" presId="urn:microsoft.com/office/officeart/2005/8/layout/hList2"/>
    <dgm:cxn modelId="{4C4CBAF9-1C2A-44FD-83FE-E9C353A1F9CA}" srcId="{FAC8416B-1E38-4F61-8031-6460708F759B}" destId="{4938AABF-0CDD-4C5B-B94E-7DB8402719BB}" srcOrd="2" destOrd="0" parTransId="{9047361A-7FB6-4E14-92AB-0BB0DA79BC69}" sibTransId="{1BA11E1E-D644-4F88-B777-3E7454901A66}"/>
    <dgm:cxn modelId="{D4B219FE-B191-4791-9E91-A5812FDEE747}" type="presOf" srcId="{3ABF1EE3-364B-46A8-926D-0420E5D3513A}" destId="{45A4E14F-689F-450C-8704-8B4C1824FCBD}" srcOrd="0" destOrd="3" presId="urn:microsoft.com/office/officeart/2005/8/layout/hList2"/>
    <dgm:cxn modelId="{5B1CE0BB-3D8A-4577-8B40-E8131C1BF11D}" type="presParOf" srcId="{8F2E469F-245D-4B64-863F-E5F89F23F984}" destId="{F256E7DB-CD4D-48F5-BCEF-1BFAC009DB95}" srcOrd="0" destOrd="0" presId="urn:microsoft.com/office/officeart/2005/8/layout/hList2"/>
    <dgm:cxn modelId="{8619B255-6A34-4B36-9C21-FFD2F7FBBC4C}" type="presParOf" srcId="{F256E7DB-CD4D-48F5-BCEF-1BFAC009DB95}" destId="{ADCBE487-3BA8-4DDD-9DF5-44E38A03F5B8}" srcOrd="0" destOrd="0" presId="urn:microsoft.com/office/officeart/2005/8/layout/hList2"/>
    <dgm:cxn modelId="{9A58A5E0-C78C-44E6-BB36-2FE1CFD631F4}" type="presParOf" srcId="{F256E7DB-CD4D-48F5-BCEF-1BFAC009DB95}" destId="{7127A131-7C2E-4097-8FE2-1C625EDAD7C8}" srcOrd="1" destOrd="0" presId="urn:microsoft.com/office/officeart/2005/8/layout/hList2"/>
    <dgm:cxn modelId="{D490D456-2026-4117-AB61-AC301E8AA6D8}" type="presParOf" srcId="{F256E7DB-CD4D-48F5-BCEF-1BFAC009DB95}" destId="{5A3E360F-189C-4DDA-87EF-0FD9D67D22B7}" srcOrd="2" destOrd="0" presId="urn:microsoft.com/office/officeart/2005/8/layout/hList2"/>
    <dgm:cxn modelId="{BACCC13C-C0D6-466F-892D-2B2C3D454770}" type="presParOf" srcId="{8F2E469F-245D-4B64-863F-E5F89F23F984}" destId="{09630966-35B2-4839-830D-5E256D837232}" srcOrd="1" destOrd="0" presId="urn:microsoft.com/office/officeart/2005/8/layout/hList2"/>
    <dgm:cxn modelId="{C479EDE3-E36C-42D8-AAAD-8350D902270F}" type="presParOf" srcId="{8F2E469F-245D-4B64-863F-E5F89F23F984}" destId="{110ED720-C4E5-441C-B7D7-1BAC44347C97}" srcOrd="2" destOrd="0" presId="urn:microsoft.com/office/officeart/2005/8/layout/hList2"/>
    <dgm:cxn modelId="{F828A3D8-439B-49E0-852B-2E879DD1D33A}" type="presParOf" srcId="{110ED720-C4E5-441C-B7D7-1BAC44347C97}" destId="{E1BD46F8-B7DE-4374-998A-75DAEFEA6F21}" srcOrd="0" destOrd="0" presId="urn:microsoft.com/office/officeart/2005/8/layout/hList2"/>
    <dgm:cxn modelId="{0BB97043-72F2-4F68-A1AF-BB2E811362B9}" type="presParOf" srcId="{110ED720-C4E5-441C-B7D7-1BAC44347C97}" destId="{943280DC-D65B-42D8-9571-40ECBEEDE7DB}" srcOrd="1" destOrd="0" presId="urn:microsoft.com/office/officeart/2005/8/layout/hList2"/>
    <dgm:cxn modelId="{F98727A1-0257-4D5F-A358-030077E37D4D}" type="presParOf" srcId="{110ED720-C4E5-441C-B7D7-1BAC44347C97}" destId="{6B30DC99-9BF3-4E05-B446-8DC6AAD7E2FF}" srcOrd="2" destOrd="0" presId="urn:microsoft.com/office/officeart/2005/8/layout/hList2"/>
    <dgm:cxn modelId="{33D6FF93-A601-43F0-B3B2-3E998D4E6FB0}" type="presParOf" srcId="{8F2E469F-245D-4B64-863F-E5F89F23F984}" destId="{2C6BC0B8-2B10-43FE-A68E-D993F3B82826}" srcOrd="3" destOrd="0" presId="urn:microsoft.com/office/officeart/2005/8/layout/hList2"/>
    <dgm:cxn modelId="{B2AEC6B3-D07C-4ED8-B534-21EA62993819}" type="presParOf" srcId="{8F2E469F-245D-4B64-863F-E5F89F23F984}" destId="{493302EF-3D15-48A9-802E-DB6DEC1667BE}" srcOrd="4" destOrd="0" presId="urn:microsoft.com/office/officeart/2005/8/layout/hList2"/>
    <dgm:cxn modelId="{F4434579-679E-4AF8-92D5-AA5073507841}" type="presParOf" srcId="{493302EF-3D15-48A9-802E-DB6DEC1667BE}" destId="{7F1A3786-0B36-49BF-9755-C63303AD530D}" srcOrd="0" destOrd="0" presId="urn:microsoft.com/office/officeart/2005/8/layout/hList2"/>
    <dgm:cxn modelId="{2A722F10-BC1E-4EC2-8895-373F837D85C4}" type="presParOf" srcId="{493302EF-3D15-48A9-802E-DB6DEC1667BE}" destId="{45A4E14F-689F-450C-8704-8B4C1824FCBD}" srcOrd="1" destOrd="0" presId="urn:microsoft.com/office/officeart/2005/8/layout/hList2"/>
    <dgm:cxn modelId="{261522CC-F141-405D-9957-4D8C4B19ED85}" type="presParOf" srcId="{493302EF-3D15-48A9-802E-DB6DEC1667BE}" destId="{A134E09B-4766-47E6-8D35-7140288F1DA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E360F-189C-4DDA-87EF-0FD9D67D22B7}">
      <dsp:nvSpPr>
        <dsp:cNvPr id="0" name=""/>
        <dsp:cNvSpPr/>
      </dsp:nvSpPr>
      <dsp:spPr>
        <a:xfrm rot="16200000">
          <a:off x="-1838507" y="2880887"/>
          <a:ext cx="4359380" cy="5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6319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Mainstreamed human mobility</a:t>
          </a:r>
        </a:p>
      </dsp:txBody>
      <dsp:txXfrm>
        <a:off x="-1838507" y="2880887"/>
        <a:ext cx="4359380" cy="540077"/>
      </dsp:txXfrm>
    </dsp:sp>
    <dsp:sp modelId="{7127A131-7C2E-4097-8FE2-1C625EDAD7C8}">
      <dsp:nvSpPr>
        <dsp:cNvPr id="0" name=""/>
        <dsp:cNvSpPr/>
      </dsp:nvSpPr>
      <dsp:spPr>
        <a:xfrm>
          <a:off x="611222" y="971235"/>
          <a:ext cx="2690160" cy="435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7631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Introduce yourself (name, designation, institutional affiliation, and country).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Did your country mainstream human mobility in the NAP formulation?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Why was it necessary to mainstream human mobility in the NAP formulation in your country?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What were </a:t>
          </a:r>
          <a:r>
            <a:rPr lang="en-US" sz="1300" b="1" kern="1200"/>
            <a:t>three</a:t>
          </a:r>
          <a:r>
            <a:rPr lang="en-US" sz="1300" kern="1200"/>
            <a:t> key lessons learned from this mainstreaming process that would be valuable to other roundtable participants?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Based on your experience, what are/ were </a:t>
          </a:r>
          <a:r>
            <a:rPr lang="en-US" sz="1300" b="1" kern="1200"/>
            <a:t>two</a:t>
          </a:r>
          <a:r>
            <a:rPr lang="en-US" sz="1300" kern="1200"/>
            <a:t> key capacity-building needs related to mainstreaming human mobility into the NAPs in your country?</a:t>
          </a:r>
        </a:p>
      </dsp:txBody>
      <dsp:txXfrm>
        <a:off x="611222" y="971235"/>
        <a:ext cx="2690160" cy="4359381"/>
      </dsp:txXfrm>
    </dsp:sp>
    <dsp:sp modelId="{ADCBE487-3BA8-4DDD-9DF5-44E38A03F5B8}">
      <dsp:nvSpPr>
        <dsp:cNvPr id="0" name=""/>
        <dsp:cNvSpPr/>
      </dsp:nvSpPr>
      <dsp:spPr>
        <a:xfrm>
          <a:off x="71144" y="258333"/>
          <a:ext cx="1080155" cy="1080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0DC99-9BF3-4E05-B446-8DC6AAD7E2FF}">
      <dsp:nvSpPr>
        <dsp:cNvPr id="0" name=""/>
        <dsp:cNvSpPr/>
      </dsp:nvSpPr>
      <dsp:spPr>
        <a:xfrm rot="16200000">
          <a:off x="2094089" y="2880887"/>
          <a:ext cx="4359380" cy="5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6319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Would like to mainstream human mobility</a:t>
          </a:r>
        </a:p>
      </dsp:txBody>
      <dsp:txXfrm>
        <a:off x="2094089" y="2880887"/>
        <a:ext cx="4359380" cy="540077"/>
      </dsp:txXfrm>
    </dsp:sp>
    <dsp:sp modelId="{943280DC-D65B-42D8-9571-40ECBEEDE7DB}">
      <dsp:nvSpPr>
        <dsp:cNvPr id="0" name=""/>
        <dsp:cNvSpPr/>
      </dsp:nvSpPr>
      <dsp:spPr>
        <a:xfrm>
          <a:off x="4532062" y="997697"/>
          <a:ext cx="2690160" cy="435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7631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Introduce yourself (name, designation, institutional affiliation, and country).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Is your country planning to mainstream human mobility in the NAP formulation?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Why is it necessary to mainstream human mobility in the NAP formulation in your country?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Based on your experience, what are </a:t>
          </a:r>
          <a:r>
            <a:rPr lang="en-US" sz="1300" b="1" kern="1200"/>
            <a:t>three</a:t>
          </a:r>
          <a:r>
            <a:rPr lang="en-US" sz="1300" kern="1200"/>
            <a:t> key capacity-building needs related to mainstreaming human mobility into the NAPs in your country?</a:t>
          </a:r>
        </a:p>
      </dsp:txBody>
      <dsp:txXfrm>
        <a:off x="4532062" y="997697"/>
        <a:ext cx="2690160" cy="4359381"/>
      </dsp:txXfrm>
    </dsp:sp>
    <dsp:sp modelId="{E1BD46F8-B7DE-4374-998A-75DAEFEA6F21}">
      <dsp:nvSpPr>
        <dsp:cNvPr id="0" name=""/>
        <dsp:cNvSpPr/>
      </dsp:nvSpPr>
      <dsp:spPr>
        <a:xfrm>
          <a:off x="4003740" y="258333"/>
          <a:ext cx="1080155" cy="10801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4E09B-4766-47E6-8D35-7140288F1DAE}">
      <dsp:nvSpPr>
        <dsp:cNvPr id="0" name=""/>
        <dsp:cNvSpPr/>
      </dsp:nvSpPr>
      <dsp:spPr>
        <a:xfrm rot="16200000">
          <a:off x="6026685" y="2880887"/>
          <a:ext cx="4359380" cy="5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6319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Youth</a:t>
          </a:r>
        </a:p>
      </dsp:txBody>
      <dsp:txXfrm>
        <a:off x="6026685" y="2880887"/>
        <a:ext cx="4359380" cy="540077"/>
      </dsp:txXfrm>
    </dsp:sp>
    <dsp:sp modelId="{45A4E14F-689F-450C-8704-8B4C1824FCBD}">
      <dsp:nvSpPr>
        <dsp:cNvPr id="0" name=""/>
        <dsp:cNvSpPr/>
      </dsp:nvSpPr>
      <dsp:spPr>
        <a:xfrm>
          <a:off x="8476414" y="971235"/>
          <a:ext cx="2690160" cy="435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7631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Introduce yourself (name, designation, institutional affiliation, and country).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What were the main adaptation-related outcomes from the COY?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How does the youth envisage participating in the NAP formulation and implementation?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300" kern="1200"/>
            <a:t>From the youth perspective, what are </a:t>
          </a:r>
          <a:r>
            <a:rPr lang="en-US" sz="1300" b="1" kern="1200"/>
            <a:t>three</a:t>
          </a:r>
          <a:r>
            <a:rPr lang="en-US" sz="1300" kern="1200"/>
            <a:t> key capacity-building needs related to mainstreaming human mobility into the NAPs?</a:t>
          </a:r>
        </a:p>
      </dsp:txBody>
      <dsp:txXfrm>
        <a:off x="8476414" y="971235"/>
        <a:ext cx="2690160" cy="4359381"/>
      </dsp:txXfrm>
    </dsp:sp>
    <dsp:sp modelId="{7F1A3786-0B36-49BF-9755-C63303AD530D}">
      <dsp:nvSpPr>
        <dsp:cNvPr id="0" name=""/>
        <dsp:cNvSpPr/>
      </dsp:nvSpPr>
      <dsp:spPr>
        <a:xfrm>
          <a:off x="7936336" y="258333"/>
          <a:ext cx="1080155" cy="10801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39D0A-5A47-44A1-8FB8-5725805AD0EB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E652-FC26-40F2-BBD4-0CE64807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33A0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33A0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33A0"/>
                </a:solidFill>
                <a:cs typeface="Calibri"/>
              </a:rPr>
              <a:t>???Plus Flexibility: </a:t>
            </a:r>
            <a:r>
              <a:rPr lang="en-GB" sz="1200" b="1" dirty="0">
                <a:solidFill>
                  <a:srgbClr val="0033A0"/>
                </a:solidFill>
                <a:cs typeface="Calibri"/>
              </a:rPr>
              <a:t>No one-size-fits-all approach</a:t>
            </a:r>
            <a:r>
              <a:rPr lang="en-GB" sz="1200" dirty="0">
                <a:solidFill>
                  <a:srgbClr val="0033A0"/>
                </a:solidFill>
                <a:cs typeface="Calibri"/>
              </a:rPr>
              <a:t>; entry points and approaches need to be adapted to the specific contexts and institutional needs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5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0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7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7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0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5E2A9-4D96-49DA-A3C8-65CB24147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95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also launch online using - https://auth.slido.com/eu1/api/latest/the-auth/user/lifecycle-process/shareable-link/init?token=f9964ff7001186fd3795f4b3a342f02adda863a4d878f817a99f0d4dd505fd47</a:t>
            </a:r>
          </a:p>
          <a:p>
            <a:endParaRPr lang="en-US"/>
          </a:p>
          <a:p>
            <a:r>
              <a:rPr lang="en-US"/>
              <a:t>Must have an account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E652-FC26-40F2-BBD4-0CE648070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3826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8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F445-348F-4E5D-9A36-3C2B0147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94" y="727788"/>
            <a:ext cx="10411651" cy="918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E0A5-ABA4-41EB-9046-33A51F16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6C0F5-2859-4F58-827A-4A42D5B0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5796-A05F-BD46-A010-2F16867479D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201E-35E1-4D5E-90A3-E6830CD1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5CED-8C3C-4C0C-83E7-2F2B2898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866-584D-FA4A-92E3-EDAE4282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5D433-E0D0-82D6-6C86-9D599C6E6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0C31FC-3332-222A-A97B-619EA143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0B867B-2861-4524-BEC5-ED801A53EEA9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4853CE-F7AC-D054-8EA4-C8649FA3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DA883-265C-4BF3-C683-3F8E8DCA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5B133-8689-4713-A945-FDC9CA3F563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 6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93F8C9C1-9BBC-23E6-9E44-CAE0B8688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8" b="47455"/>
          <a:stretch/>
        </p:blipFill>
        <p:spPr>
          <a:xfrm>
            <a:off x="11048644" y="365126"/>
            <a:ext cx="610311" cy="57783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39F3D5B9-6AD7-3D6E-0DC7-4D9F9CE4D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5722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NZ" sz="4400" dirty="0">
                <a:solidFill>
                  <a:srgbClr val="104B92"/>
                </a:solidFill>
                <a:latin typeface="+mj-lt"/>
                <a:ea typeface="Roboto Light" panose="02000000000000000000" pitchFamily="2" charset="0"/>
              </a:rPr>
              <a:t>UNDERSTANDING</a:t>
            </a:r>
            <a:r>
              <a:rPr lang="en-NZ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 </a:t>
            </a:r>
            <a:r>
              <a:rPr lang="en-NZ" sz="4400" dirty="0">
                <a:solidFill>
                  <a:srgbClr val="1C2959"/>
                </a:solidFill>
                <a:latin typeface="Calibri bold" panose="020F0702030404030204" pitchFamily="34" charset="0"/>
                <a:ea typeface="Roboto Bold" panose="02000000000000000000" pitchFamily="2" charset="0"/>
              </a:rPr>
              <a:t>MIGRATION PROFILES &amp; TRENDS</a:t>
            </a:r>
          </a:p>
        </p:txBody>
      </p:sp>
    </p:spTree>
    <p:extLst>
      <p:ext uri="{BB962C8B-B14F-4D97-AF65-F5344CB8AC3E}">
        <p14:creationId xmlns:p14="http://schemas.microsoft.com/office/powerpoint/2010/main" val="82426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08146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6673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155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305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732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34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0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8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1648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45256-389F-4145-9C3D-253A2E0A6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394B67-7FF6-40BA-B601-D94B6B858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C60401-428C-4127-94E3-D5E854BB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4EE063E-E47C-4251-9A66-FC738D3FDDDE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444869-CE73-4D04-A25F-090E2E9B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35FBB-1761-45FD-8F1A-B9914A20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687-E227-4721-87EF-FE6999515F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395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351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42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4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3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arald.sterly@univie.ac.a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.xml"/><Relationship Id="rId7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9.xml"/><Relationship Id="rId7" Type="http://schemas.openxmlformats.org/officeDocument/2006/relationships/image" Target="../media/image3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4.xml"/><Relationship Id="rId7" Type="http://schemas.openxmlformats.org/officeDocument/2006/relationships/image" Target="../media/image3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9.xml"/><Relationship Id="rId7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4.xml"/><Relationship Id="rId7" Type="http://schemas.openxmlformats.org/officeDocument/2006/relationships/image" Target="../media/image3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E92348-25B1-1988-C0D5-DD0E5A7C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61"/>
            <a:ext cx="12192000" cy="64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525825"/>
            <a:ext cx="10546355" cy="65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marR="0" lvl="0" indent="-741363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Wrapping it up – a human mobility supplement 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th</a:t>
            </a:r>
            <a:r>
              <a:rPr lang="en-US" sz="3600" dirty="0">
                <a:solidFill>
                  <a:srgbClr val="0033A0"/>
                </a:solidFill>
                <a:latin typeface="Calibri "/>
              </a:rPr>
              <a:t>e NAP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 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687701" y="1563035"/>
            <a:ext cx="6655491" cy="476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hands-on collection of tools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Considers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 range of human mobility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Mainstreaming of human mobility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stages of the NAP formulation process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stakeholders on all levels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emphasizing the local, and the diversity of needs.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rights-based approach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on those who are most vulnerable.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68583-7BBA-495D-A90C-E7457C04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7" t="27075" r="33680" b="18081"/>
          <a:stretch/>
        </p:blipFill>
        <p:spPr>
          <a:xfrm>
            <a:off x="7811049" y="2052735"/>
            <a:ext cx="3693250" cy="34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3E14E-CB3F-477B-8AAB-2F1ACB50E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 b="13953"/>
          <a:stretch/>
        </p:blipFill>
        <p:spPr>
          <a:xfrm>
            <a:off x="-241261" y="0"/>
            <a:ext cx="12661896" cy="6858000"/>
          </a:xfrm>
          <a:prstGeom prst="rect">
            <a:avLst/>
          </a:prstGeom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070515E-119D-4FB5-87EE-983B226B90C2}"/>
              </a:ext>
            </a:extLst>
          </p:cNvPr>
          <p:cNvSpPr txBox="1"/>
          <p:nvPr/>
        </p:nvSpPr>
        <p:spPr>
          <a:xfrm>
            <a:off x="3863752" y="2382560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your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attention</a:t>
            </a: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id="{AF4F7D0C-871E-4F9F-9CD8-9E9610FD5070}"/>
              </a:ext>
            </a:extLst>
          </p:cNvPr>
          <p:cNvSpPr txBox="1"/>
          <p:nvPr/>
        </p:nvSpPr>
        <p:spPr>
          <a:xfrm>
            <a:off x="1794260" y="5653698"/>
            <a:ext cx="8550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Harald Sterly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Vienna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harald.sterly@univie.ac.at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96D58E7F-373C-47A2-B475-E2996BB933BD}"/>
              </a:ext>
            </a:extLst>
          </p:cNvPr>
          <p:cNvSpPr txBox="1"/>
          <p:nvPr/>
        </p:nvSpPr>
        <p:spPr>
          <a:xfrm>
            <a:off x="8220236" y="6627175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Potato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fields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Mae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Chaem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Thailand (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Harald Sterly, 2020)</a:t>
            </a:r>
          </a:p>
        </p:txBody>
      </p:sp>
    </p:spTree>
    <p:extLst>
      <p:ext uri="{BB962C8B-B14F-4D97-AF65-F5344CB8AC3E}">
        <p14:creationId xmlns:p14="http://schemas.microsoft.com/office/powerpoint/2010/main" val="184524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1AEE9E-F95E-4834-8CA5-B355686D617C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D7985-A3DB-4C6F-8C04-EEE496C267F8}"/>
              </a:ext>
            </a:extLst>
          </p:cNvPr>
          <p:cNvSpPr txBox="1"/>
          <p:nvPr/>
        </p:nvSpPr>
        <p:spPr>
          <a:xfrm>
            <a:off x="1102578" y="716529"/>
            <a:ext cx="99427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>
              <a:solidFill>
                <a:srgbClr val="0033A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 de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the experiences of roundtable participants</a:t>
            </a:r>
            <a:endParaRPr kumimoji="0" lang="de-AT" sz="24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>
              <a:solidFill>
                <a:srgbClr val="0033A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>
              <a:solidFill>
                <a:srgbClr val="0033A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3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2EDDC9-67CE-C8E7-891C-92FAD1C04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117333"/>
              </p:ext>
            </p:extLst>
          </p:nvPr>
        </p:nvGraphicFramePr>
        <p:xfrm>
          <a:off x="477139" y="1084384"/>
          <a:ext cx="11237720" cy="558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49252AE-D5CE-486B-B489-572D17BC7445}"/>
              </a:ext>
            </a:extLst>
          </p:cNvPr>
          <p:cNvSpPr txBox="1"/>
          <p:nvPr/>
        </p:nvSpPr>
        <p:spPr>
          <a:xfrm>
            <a:off x="3047288" y="363197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>
                <a:solidFill>
                  <a:srgbClr val="0033A0"/>
                </a:solidFill>
                <a:latin typeface="Calibri" panose="020F0502020204030204"/>
              </a:rPr>
              <a:t>Guiding Questions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0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1AEE9E-F95E-4834-8CA5-B355686D617C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D7985-A3DB-4C6F-8C04-EEE496C267F8}"/>
              </a:ext>
            </a:extLst>
          </p:cNvPr>
          <p:cNvSpPr txBox="1"/>
          <p:nvPr/>
        </p:nvSpPr>
        <p:spPr>
          <a:xfrm>
            <a:off x="1148760" y="690891"/>
            <a:ext cx="79505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Slido</a:t>
            </a: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>
              <a:solidFill>
                <a:srgbClr val="0033A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0">
              <a:solidFill>
                <a:srgbClr val="0033A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>
                <a:solidFill>
                  <a:srgbClr val="0033A0"/>
                </a:solidFill>
                <a:latin typeface="Calibri" panose="020F0502020204030204"/>
              </a:rPr>
              <a:t>We will answer a few questions using </a:t>
            </a:r>
            <a:r>
              <a:rPr lang="en-GB" sz="3000" err="1">
                <a:solidFill>
                  <a:srgbClr val="0033A0"/>
                </a:solidFill>
                <a:latin typeface="Calibri" panose="020F0502020204030204"/>
              </a:rPr>
              <a:t>Slido</a:t>
            </a:r>
            <a:r>
              <a:rPr lang="en-GB" sz="3000">
                <a:solidFill>
                  <a:srgbClr val="0033A0"/>
                </a:solidFill>
                <a:latin typeface="Calibri" panose="020F0502020204030204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0">
              <a:solidFill>
                <a:srgbClr val="0033A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>
                <a:solidFill>
                  <a:srgbClr val="0033A0"/>
                </a:solidFill>
                <a:latin typeface="Calibri" panose="020F0502020204030204"/>
              </a:rPr>
              <a:t>Participants can join at </a:t>
            </a:r>
            <a:r>
              <a:rPr lang="en-US" sz="3000" b="1">
                <a:solidFill>
                  <a:srgbClr val="0033A0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r>
              <a:rPr lang="en-US" sz="3000" b="1">
                <a:solidFill>
                  <a:srgbClr val="0033A0"/>
                </a:solidFill>
                <a:latin typeface="Calibri" panose="020F0502020204030204"/>
              </a:rPr>
              <a:t> </a:t>
            </a:r>
            <a:r>
              <a:rPr lang="en-US" sz="3000">
                <a:solidFill>
                  <a:srgbClr val="0033A0"/>
                </a:solidFill>
                <a:latin typeface="Calibri" panose="020F0502020204030204"/>
              </a:rPr>
              <a:t>with code </a:t>
            </a:r>
            <a:r>
              <a:rPr lang="en-US" sz="3000" b="1">
                <a:solidFill>
                  <a:srgbClr val="0033A0"/>
                </a:solidFill>
                <a:latin typeface="Calibri" panose="020F0502020204030204"/>
              </a:rPr>
              <a:t>#2150139 </a:t>
            </a:r>
            <a:r>
              <a:rPr lang="en-US" sz="3000">
                <a:solidFill>
                  <a:srgbClr val="0033A0"/>
                </a:solidFill>
                <a:latin typeface="Calibri" panose="020F0502020204030204"/>
              </a:rPr>
              <a:t>or scan the QR code. </a:t>
            </a:r>
            <a:endParaRPr kumimoji="0" lang="en-GB" sz="30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10383-F98B-1BC7-166C-32960E89B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24" y="2143540"/>
            <a:ext cx="2875722" cy="2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87BD0-7A0C-8B0D-0B2A-DC8FD251B07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0A4E8-C798-2311-04D1-E341A32DB99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74D19-0D04-9DA1-7AD9-936D5B0635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Please name the country you represent?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CE7F2-1083-9F33-4083-BCAC623DAA6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6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6D2A4-505A-70FF-E528-99860B7E316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016E-B61F-FA93-570A-9CC3C189EB0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8514AE-333F-8608-12BA-CECDAFE836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Which department is responsible for NAP formulation in your country?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17A9A-8324-B1EC-6E2E-6F8370A0287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53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F2565-4C8A-C91E-1699-3663ADFB97D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EAE7B-C37E-3272-FB4C-BADBD0BA6F4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7342AE-35AE-AAB3-181A-981959BCBA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5B5B5B"/>
                </a:solidFill>
              </a:rPr>
              <a:t>What do you see as the main challenge to integrate human mobility in NAP formulation and implementation in your country?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51385-CB4B-0226-BF14-CD4F564B467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63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AB13C-FB60-FB9F-DB65-82254CBCB94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3472D-221B-6CB2-627B-1D323A38CD2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A9E87-C5A4-498D-13EF-31E8D0D77A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In which areas are capacity-building activities needed for mainstreaming human mobility into the NAP process in the short- and medium-term?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D6977-1876-48BE-1213-ED8D857776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A4193-3EDE-E079-07EE-EF0145904C9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2C406-7280-E95F-B1D0-85773144036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E29B5F-A095-496F-4260-270C08EE31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Any additonal feedback?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D9A66-A5D8-9C84-247F-F3511A50063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15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1AEE9E-F95E-4834-8CA5-B355686D617C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08650-4740-BA93-E3EB-13A311746649}"/>
              </a:ext>
            </a:extLst>
          </p:cNvPr>
          <p:cNvSpPr txBox="1"/>
          <p:nvPr/>
        </p:nvSpPr>
        <p:spPr>
          <a:xfrm>
            <a:off x="1327047" y="912925"/>
            <a:ext cx="10044898" cy="4693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Addressing Human Mobility-Related Challenges and Opportunities in the Context of Climate Change: A Supplement to the UNFCCC Technical Guidelines for the National Adaptation Plan Process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</a:t>
            </a:r>
            <a:r>
              <a:rPr kumimoji="0" lang="de-DE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Capacities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Mainstream Human Mobility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Adaptation Plans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Dubai, UAE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de-A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</a:t>
            </a: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AT" sz="15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Harald STERLY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Vienna, Department of Geography and Regional Research</a:t>
            </a:r>
          </a:p>
        </p:txBody>
      </p:sp>
    </p:spTree>
    <p:extLst>
      <p:ext uri="{BB962C8B-B14F-4D97-AF65-F5344CB8AC3E}">
        <p14:creationId xmlns:p14="http://schemas.microsoft.com/office/powerpoint/2010/main" val="27094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481014" y="327025"/>
            <a:ext cx="5167311" cy="1946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3800" dirty="0">
                <a:solidFill>
                  <a:srgbClr val="0033A0"/>
                </a:solidFill>
                <a:latin typeface="Calibri "/>
              </a:rPr>
              <a:t>Starting point: </a:t>
            </a:r>
            <a:r>
              <a:rPr lang="en-US" sz="3800" b="1" dirty="0">
                <a:solidFill>
                  <a:srgbClr val="0033A0"/>
                </a:solidFill>
                <a:latin typeface="Calibri "/>
              </a:rPr>
              <a:t>Why</a:t>
            </a:r>
            <a:r>
              <a:rPr lang="en-US" sz="3800" dirty="0">
                <a:solidFill>
                  <a:srgbClr val="0033A0"/>
                </a:solidFill>
                <a:latin typeface="Calibri "/>
              </a:rPr>
              <a:t> should human mobility be mainstreamed in National Adaptation Plans?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517619" y="2641773"/>
            <a:ext cx="5167311" cy="359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Adaptation </a:t>
            </a:r>
            <a:r>
              <a:rPr lang="en-US" sz="2400" b="1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helps to avert, minimize and address </a:t>
            </a:r>
            <a:r>
              <a:rPr lang="en-US" sz="2400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climate induced displacement and involuntary mobility.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Certain types of human mobility (e.g., planned evacuation, planned relocation, labor migration, etc.) </a:t>
            </a:r>
            <a:r>
              <a:rPr lang="en-US" sz="2400" b="1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can contribute to adaptation</a:t>
            </a:r>
            <a:r>
              <a:rPr lang="en-US" sz="2400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Refugees, internally displaced persons, and migrants in transit are among the </a:t>
            </a:r>
            <a:r>
              <a:rPr lang="en-US" sz="2400" b="1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most vulnerable </a:t>
            </a:r>
            <a:r>
              <a:rPr lang="en-US" sz="2400" dirty="0">
                <a:solidFill>
                  <a:srgbClr val="0033A0"/>
                </a:solidFill>
                <a:latin typeface="Calibri" panose="020F0502020204030204"/>
                <a:cs typeface="Calibri Light"/>
              </a:rPr>
              <a:t>to climate risks.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3" descr="A group of people sitting around a fire&#10;&#10;Description automatically generated">
            <a:extLst>
              <a:ext uri="{FF2B5EF4-FFF2-40B4-BE49-F238E27FC236}">
                <a16:creationId xmlns:a16="http://schemas.microsoft.com/office/drawing/2014/main" id="{861F95BC-7B3C-5C09-4C5D-363928428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79" r="6030" b="-2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398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429629"/>
            <a:ext cx="5517155" cy="83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What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is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 the Supplement?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760130" y="1296675"/>
            <a:ext cx="5704045" cy="4615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Step-by-step guide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to mainstream human mobility into the NAP formulation process. 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Concise, operational, and user-friendly information and tools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 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Designed for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stakeholders interested and active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in mainstreaming human mobility into the adaptation planning.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Linux Libertine"/>
                <a:cs typeface="Calibri"/>
              </a:rPr>
              <a:t>Based on the experiences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Linux Libertine"/>
                <a:cs typeface="Calibri"/>
              </a:rPr>
              <a:t>of main-streaming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human mobility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into the NAPs of Ecuador, Republic of Moldova, Tajikistan, the Republic of Marshall Islands, Turkmenistan, and Uzbekistan.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8C3EBA-1917-4B51-9421-B60458C8C07B}"/>
              </a:ext>
            </a:extLst>
          </p:cNvPr>
          <p:cNvSpPr txBox="1">
            <a:spLocks/>
          </p:cNvSpPr>
          <p:nvPr/>
        </p:nvSpPr>
        <p:spPr>
          <a:xfrm>
            <a:off x="6965741" y="1291520"/>
            <a:ext cx="4677461" cy="2470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Inclusion of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broad range of human mobility types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.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Mainstream human mobility in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all stages of the NAP formulation process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.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Include relevant stakeholders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, and consider diversity of needs and perspectives.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Focus on a rights-based approach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, and those who are most vulnerable.</a:t>
            </a:r>
          </a:p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AE51E7-5B50-4B82-AEA2-25CCF2030F36}"/>
              </a:ext>
            </a:extLst>
          </p:cNvPr>
          <p:cNvSpPr txBox="1">
            <a:spLocks/>
          </p:cNvSpPr>
          <p:nvPr/>
        </p:nvSpPr>
        <p:spPr>
          <a:xfrm>
            <a:off x="6903037" y="429629"/>
            <a:ext cx="4677461" cy="83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How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7036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351654"/>
            <a:ext cx="10546355" cy="1025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How does the supplement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look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687702" y="1377244"/>
            <a:ext cx="7090485" cy="2470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supplement has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parts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Introduction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(rationale)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Background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(human mobility types)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National Adaptation Plans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(NAP process)</a:t>
            </a:r>
          </a:p>
          <a:p>
            <a:pPr marL="776288" marR="0" lvl="1" indent="-319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Key steps for mainstreaming migration into NAPs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(step-by-step tools)</a:t>
            </a:r>
          </a:p>
          <a:p>
            <a:pPr marL="1273175" marR="0" lvl="1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 The national coordination, steering mechanism, and institutional arrangement</a:t>
            </a:r>
          </a:p>
          <a:p>
            <a:pPr marL="1377950" marR="0" lvl="1" indent="-555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 Evidence and knowledge base</a:t>
            </a:r>
          </a:p>
          <a:p>
            <a:pPr marL="82296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4.3 NAP implementation strategy</a:t>
            </a:r>
          </a:p>
          <a:p>
            <a:pPr marL="82296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 Reporting, monitoring and evaluation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588A0E4-B021-41A0-BEAF-D2EE651E5069}"/>
              </a:ext>
            </a:extLst>
          </p:cNvPr>
          <p:cNvSpPr/>
          <p:nvPr/>
        </p:nvSpPr>
        <p:spPr>
          <a:xfrm>
            <a:off x="7576457" y="4376057"/>
            <a:ext cx="457201" cy="2028240"/>
          </a:xfrm>
          <a:prstGeom prst="rightBrace">
            <a:avLst>
              <a:gd name="adj1" fmla="val 8333"/>
              <a:gd name="adj2" fmla="val 47853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1A547-C284-41C2-836B-A7A8A0419C93}"/>
              </a:ext>
            </a:extLst>
          </p:cNvPr>
          <p:cNvSpPr txBox="1">
            <a:spLocks/>
          </p:cNvSpPr>
          <p:nvPr/>
        </p:nvSpPr>
        <p:spPr>
          <a:xfrm>
            <a:off x="8394789" y="4506832"/>
            <a:ext cx="3133182" cy="883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Parts of NAP Process (“Outcomes” GCF</a:t>
            </a:r>
            <a:r>
              <a:rPr lang="en-US" sz="2500" dirty="0">
                <a:solidFill>
                  <a:srgbClr val="70AD47"/>
                </a:solidFill>
                <a:latin typeface="Calibri" panose="020F0502020204030204"/>
                <a:ea typeface="Calibri Light"/>
                <a:cs typeface="Calibri Light"/>
              </a:rPr>
              <a:t> Readiness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Proposals // “Elements” </a:t>
            </a:r>
            <a:r>
              <a:rPr lang="en-US" sz="2500" dirty="0">
                <a:solidFill>
                  <a:srgbClr val="70AD47"/>
                </a:solidFill>
                <a:latin typeface="Calibri" panose="020F0502020204030204"/>
                <a:ea typeface="Calibri Light"/>
                <a:cs typeface="Calibri Light"/>
              </a:rPr>
              <a:t>of the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UNFCCC Guidelines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9D3B5-6BC6-485E-83D8-35525D672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8" t="52381" r="44482" b="18044"/>
          <a:stretch/>
        </p:blipFill>
        <p:spPr>
          <a:xfrm>
            <a:off x="8289635" y="2612391"/>
            <a:ext cx="3133182" cy="16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525825"/>
            <a:ext cx="10546355" cy="1025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marR="0" lvl="0" indent="-741363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“4.1 National coordination, steering mechanism, and institutional arrangement are established”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687701" y="1550793"/>
            <a:ext cx="6808567" cy="4705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marR="0" lvl="0" indent="-682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“4.1.1 Establishing Institutions and coordinating bodies”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Stakeholder lists, and </a:t>
            </a:r>
            <a:r>
              <a:rPr lang="en-US" sz="2400" dirty="0">
                <a:solidFill>
                  <a:srgbClr val="0033A0"/>
                </a:solidFill>
                <a:latin typeface="Calibri" panose="020F0502020204030204"/>
                <a:ea typeface="Calibri Light"/>
                <a:cs typeface="Calibri Light"/>
              </a:rPr>
              <a:t>template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for initial and bilateral briefings.</a:t>
            </a:r>
          </a:p>
          <a:p>
            <a:pPr marL="671513" marR="0" lvl="0" indent="-671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“4.1.2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Stocktaking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: Systematize existing knowledge and gaps”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Checklists for stocktaking of human mobility and adaptation issues; for situation analysis; and materials for policy mapping.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“4.1.3 Capacity building of coordinating bodies”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Tools: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Materials for capacity building workshops.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3A9C2-B6E8-49E4-A500-51495F44F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15" t="22621" r="39537" b="6311"/>
          <a:stretch/>
        </p:blipFill>
        <p:spPr>
          <a:xfrm>
            <a:off x="9279039" y="1460659"/>
            <a:ext cx="2349661" cy="33015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A6F3A-CBC2-4964-9239-D9EE16D40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95" t="18916" r="21098" b="3096"/>
          <a:stretch/>
        </p:blipFill>
        <p:spPr>
          <a:xfrm>
            <a:off x="8819087" y="2177215"/>
            <a:ext cx="2401954" cy="33015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980507-D21E-4AAF-863C-8B5DF599EC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23" t="22110" r="29996" b="6498"/>
          <a:stretch/>
        </p:blipFill>
        <p:spPr>
          <a:xfrm>
            <a:off x="8318830" y="3014870"/>
            <a:ext cx="2401954" cy="33867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00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35338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525825"/>
            <a:ext cx="10546355" cy="1025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marR="0" lvl="0" indent="-741363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“4.2 Evidence and knowledge base created, NAP formulated”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804067" y="1589490"/>
            <a:ext cx="7572859" cy="4868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“4.2.1 Evidence base: Systematize climate risks &amp; impacts”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Checklists for mainstreaming human mobility into mapping of risks, vulnerability and adaptation; principles and examples for case studies.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“4.2.2 Evidence base: Review adaptation options”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for operationalizing adaptation.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“4.2.3 Compile and communicate the NAP”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Tools: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Checklists and steps to include human mobility in drafting and reviewing the NAP document; and examples from the NAP documents in different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“4.2.4 Sectoral mainstreaming”</a:t>
            </a:r>
          </a:p>
          <a:p>
            <a:pPr marL="3540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Tools: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Steps for sectoral briefings and stakeholder inclusion; checklists for including human mobility in key sectors.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F937B-1252-4643-9D2B-44C0DDAC4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3" t="22623" r="34179" b="6530"/>
          <a:stretch/>
        </p:blipFill>
        <p:spPr>
          <a:xfrm>
            <a:off x="9195879" y="1551415"/>
            <a:ext cx="2264436" cy="3144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73251-FDDB-4089-841B-B28D1CB37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6" t="21343" r="62391" b="6531"/>
          <a:stretch/>
        </p:blipFill>
        <p:spPr>
          <a:xfrm>
            <a:off x="8675566" y="2335646"/>
            <a:ext cx="2264436" cy="3144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AA7D0-7168-47A6-8C03-979D946FCC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19" t="22622" r="18330" b="5355"/>
          <a:stretch/>
        </p:blipFill>
        <p:spPr>
          <a:xfrm>
            <a:off x="8260560" y="3187758"/>
            <a:ext cx="2264436" cy="3144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22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525825"/>
            <a:ext cx="10546355" cy="65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marR="0" lvl="0" indent="-741363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“4.3 NAP implementation strategy developed”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687701" y="1721622"/>
            <a:ext cx="6655491" cy="476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“4.3.1 Capacity building of implementing bodies”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Materials for training workshops.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“4.3.2 Developing local adaptation plans”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for local stakeholder inclusion, awareness raising, drafting local plans, and capacity development.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“4.3.3 Synergies at the regional level”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Tools: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Materials for briefing regional actors, and for promoting coordination and synergy in the context of different global policy frameworks.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8186A-B735-44DB-A163-C2C4969FF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6" t="20542" r="18247" b="8300"/>
          <a:stretch/>
        </p:blipFill>
        <p:spPr>
          <a:xfrm>
            <a:off x="9149010" y="1510600"/>
            <a:ext cx="2275677" cy="31738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6AEF5-DBD8-4E47-942B-E16ADCCE0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7" t="21088" r="62510" b="7211"/>
          <a:stretch/>
        </p:blipFill>
        <p:spPr>
          <a:xfrm>
            <a:off x="8444714" y="2303464"/>
            <a:ext cx="2270449" cy="31738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9DA78-D00F-4715-838E-C845792E7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53" t="21088" r="18329" b="7211"/>
          <a:stretch/>
        </p:blipFill>
        <p:spPr>
          <a:xfrm>
            <a:off x="7525466" y="3134088"/>
            <a:ext cx="2275678" cy="31980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DDF51-0444-40F4-9706-5E191E1361A3}"/>
              </a:ext>
            </a:extLst>
          </p:cNvPr>
          <p:cNvSpPr txBox="1"/>
          <p:nvPr/>
        </p:nvSpPr>
        <p:spPr>
          <a:xfrm>
            <a:off x="505427" y="367237"/>
            <a:ext cx="11181145" cy="6123525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C2CE-F48A-48BB-A8B7-73F5BAA1D32C}"/>
              </a:ext>
            </a:extLst>
          </p:cNvPr>
          <p:cNvSpPr txBox="1">
            <a:spLocks/>
          </p:cNvSpPr>
          <p:nvPr/>
        </p:nvSpPr>
        <p:spPr>
          <a:xfrm>
            <a:off x="687702" y="525825"/>
            <a:ext cx="10546355" cy="65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marR="0" lvl="0" indent="-741363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“4.4  Mechanisms for Reporting, Monitoring and Reviewing of NAPs”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47D0-6E7A-4883-9B3A-3B6416ED2242}"/>
              </a:ext>
            </a:extLst>
          </p:cNvPr>
          <p:cNvSpPr txBox="1">
            <a:spLocks/>
          </p:cNvSpPr>
          <p:nvPr/>
        </p:nvSpPr>
        <p:spPr>
          <a:xfrm>
            <a:off x="785913" y="1721622"/>
            <a:ext cx="6655491" cy="476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688" marR="0" lvl="0" indent="-801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“4.4.1 M&amp;E: Indicators and Reporting Strategies”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 Materials for including human mobility stakeholders in formulating indicators and reporting; for including human mobility stakeholders in working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“4.4.2 M&amp;E: Climate budget tagging (CBT)”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Tools: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Guidance for including human mobility stakeholders and considering migrants in designing CBT.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“4.4.3 M&amp;E: NAP is iteratively updated”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Tools: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Guidance for human mobility stakeholder inclusion.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“4.4.4 Publish NAP and Outreach”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Tools: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Material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human mobility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stakeholder inclusion, consultations, curricula, and outreach.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Calibri Light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1AB9B-E014-4426-B409-4EE2F17B5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6" t="15375" r="18247" b="12652"/>
          <a:stretch/>
        </p:blipFill>
        <p:spPr>
          <a:xfrm>
            <a:off x="9013371" y="1343576"/>
            <a:ext cx="2323240" cy="32773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5126-D242-4BC9-B481-98BFFBC8F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6" t="18081" r="62475" b="10476"/>
          <a:stretch/>
        </p:blipFill>
        <p:spPr>
          <a:xfrm>
            <a:off x="8367630" y="2249247"/>
            <a:ext cx="2294504" cy="3265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03CDDF-19D7-4093-9A98-59524931D1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1" t="19728" r="62476" b="8299"/>
          <a:stretch/>
        </p:blipFill>
        <p:spPr>
          <a:xfrm>
            <a:off x="7343192" y="2977854"/>
            <a:ext cx="2323240" cy="32860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495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c7ca65ff-ba0a-478a-b03a-b9afd5ddf2a8"/>
  <p:tag name="SLIDO_EVENT_SECTION_UUID" val="b476ad4b-56e2-47c2-98a4-fc056fd9bcb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E3Nzk5MzV9"/>
  <p:tag name="SLIDO_TYPE" val="SlidoPoll"/>
  <p:tag name="SLIDO_POLL_UUID" val="6c92708e-04f7-4b34-8704-0b40e3dc1dc8"/>
  <p:tag name="SLIDO_TIMELINE" val="W3sicG9sbFF1ZXN0aW9uVXVpZCI6IjdkN2NlNmI5LTcxMGQtNDVmMi1iNzA4LTZhZTRlODQ2NTBjNy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E3Nzk5MzV9"/>
  <p:tag name="SLIDO_TYPE" val="SlidoPoll"/>
  <p:tag name="SLIDO_POLL_UUID" val="9932689c-a88d-4b22-91ce-3fd40e458460"/>
  <p:tag name="SLIDO_TIMELINE" val="W3sicG9sbFF1ZXN0aW9uVXVpZCI6ImVkNDU5ZDRjLWE3ZTgtNGI2Mi04OTdmLWEyYzM1ZmI0MjUxZi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E3Nzk5MzR9"/>
  <p:tag name="SLIDO_TYPE" val="SlidoPoll"/>
  <p:tag name="SLIDO_POLL_UUID" val="ca261636-5fc5-4da7-8279-59e0027787dd"/>
  <p:tag name="SLIDO_TIMELINE" val="W3sicG9sbFF1ZXN0aW9uVXVpZCI6IjIzMDI5ZmU0LWY5ZmQtNDVmZC04ODE0LWVlNzRhODNmOGEyYi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E3Nzk5MzV9"/>
  <p:tag name="SLIDO_TYPE" val="SlidoPoll"/>
  <p:tag name="SLIDO_POLL_UUID" val="4d52593e-17ac-47b0-97f3-e5223b35797f"/>
  <p:tag name="SLIDO_TIMELINE" val="W3sicG9sbFF1ZXN0aW9uVXVpZCI6IjgwMzM1YWUyLWJkMTctNGZjMy1hOWVkLTY5YmQ2Y2UxYzgzZi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E3Nzk5MzV9"/>
  <p:tag name="SLIDO_TYPE" val="SlidoPoll"/>
  <p:tag name="SLIDO_POLL_UUID" val="fbaf3681-4999-4695-b56d-185b4baa9abc"/>
  <p:tag name="SLIDO_TIMELINE" val="W3sicG9sbFF1ZXN0aW9uVXVpZCI6IjUzM2EwYTI0LTg2ZTAtNDYxMy05ZTNlLTgwMThjN2RiMWUwZi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1_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5FB22270CE24098FBBFBB41014DA1" ma:contentTypeVersion="16" ma:contentTypeDescription="Create a new document." ma:contentTypeScope="" ma:versionID="8f5f7549643f492353113de80b2b7ad1">
  <xsd:schema xmlns:xsd="http://www.w3.org/2001/XMLSchema" xmlns:xs="http://www.w3.org/2001/XMLSchema" xmlns:p="http://schemas.microsoft.com/office/2006/metadata/properties" xmlns:ns2="ec75bdb1-05c2-4bc4-a1f1-45153d4c3b97" xmlns:ns3="4db5a838-c782-4388-9b1c-393a8e7861c4" targetNamespace="http://schemas.microsoft.com/office/2006/metadata/properties" ma:root="true" ma:fieldsID="60e312edd2cbc22d8b11dec81ac7df54" ns2:_="" ns3:_="">
    <xsd:import namespace="ec75bdb1-05c2-4bc4-a1f1-45153d4c3b97"/>
    <xsd:import namespace="4db5a838-c782-4388-9b1c-393a8e786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5bdb1-05c2-4bc4-a1f1-45153d4c3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5a838-c782-4388-9b1c-393a8e7861c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5f5a671-b547-41aa-9ee2-b5aae571e0fb}" ma:internalName="TaxCatchAll" ma:showField="CatchAllData" ma:web="4db5a838-c782-4388-9b1c-393a8e786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d8c265a-5436-43a7-80c1-713d2827ffde" ContentTypeId="0x0101" PreviousValue="false"/>
</file>

<file path=customXml/itemProps1.xml><?xml version="1.0" encoding="utf-8"?>
<ds:datastoreItem xmlns:ds="http://schemas.openxmlformats.org/officeDocument/2006/customXml" ds:itemID="{B0F5485F-4196-4676-B434-81855BE43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5bdb1-05c2-4bc4-a1f1-45153d4c3b97"/>
    <ds:schemaRef ds:uri="4db5a838-c782-4388-9b1c-393a8e786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33EB59-959D-4455-A143-0A3597974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94988-F051-4392-8198-57CAECB043A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1294</Words>
  <Application>Microsoft Office PowerPoint</Application>
  <PresentationFormat>Widescreen</PresentationFormat>
  <Paragraphs>139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 </vt:lpstr>
      <vt:lpstr>Arial</vt:lpstr>
      <vt:lpstr>Calibri</vt:lpstr>
      <vt:lpstr>Calibri bold</vt:lpstr>
      <vt:lpstr>Calibri Light</vt:lpstr>
      <vt:lpstr>Symbol</vt:lpstr>
      <vt:lpstr>Wingdings</vt:lpstr>
      <vt:lpstr>1_Thème Office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Tmnit</dc:creator>
  <cp:lastModifiedBy>Peihan Yang</cp:lastModifiedBy>
  <cp:revision>10</cp:revision>
  <dcterms:created xsi:type="dcterms:W3CDTF">2023-12-05T10:54:44Z</dcterms:created>
  <dcterms:modified xsi:type="dcterms:W3CDTF">2023-12-10T14:42:50Z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2023-12-05T11:03:24Z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89ccbb02-9a4b-4956-a1f5-651a385aac56</vt:lpwstr>
  </property>
  <property fmtid="{D5CDD505-2E9C-101B-9397-08002B2CF9AE}" pid="8" name="MSIP_Label_2059aa38-f392-4105-be92-628035578272_ContentBits">
    <vt:lpwstr>0</vt:lpwstr>
  </property>
  <property fmtid="{D5CDD505-2E9C-101B-9397-08002B2CF9AE}" pid="9" name="SlidoAppVersion">
    <vt:lpwstr>1.7.1.4619</vt:lpwstr>
  </property>
</Properties>
</file>