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9" r:id="rId7"/>
    <p:sldId id="4766" r:id="rId8"/>
    <p:sldId id="4647" r:id="rId9"/>
    <p:sldId id="4678" r:id="rId10"/>
    <p:sldId id="4777" r:id="rId11"/>
    <p:sldId id="309" r:id="rId12"/>
    <p:sldId id="4776" r:id="rId13"/>
    <p:sldId id="273" r:id="rId14"/>
    <p:sldId id="313" r:id="rId15"/>
    <p:sldId id="267" r:id="rId16"/>
  </p:sldIdLst>
  <p:sldSz cx="18288000" cy="10287000"/>
  <p:notesSz cx="6858000" cy="9144000"/>
  <p:embeddedFontLst>
    <p:embeddedFont>
      <p:font typeface="Arial Nova" panose="020B050402020202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Helvetica" panose="020B0604020202020204" pitchFamily="34" charset="0"/>
      <p:regular r:id="rId26"/>
      <p:bold r:id="rId27"/>
      <p:italic r:id="rId28"/>
      <p:boldItalic r:id="rId29"/>
    </p:embeddedFont>
    <p:embeddedFont>
      <p:font typeface="Now"/>
      <p:regular r:id="rId30"/>
    </p:embeddedFont>
    <p:embeddedFont>
      <p:font typeface="Proxima Nova 1 Bold"/>
      <p:regular r:id="rId31"/>
      <p:bold r:id="rId32"/>
      <p:italic r:id="rId33"/>
      <p:boldItalic r:id="rId34"/>
    </p:embeddedFont>
    <p:embeddedFont>
      <p:font typeface="Proxima Nova 2"/>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7D65BC-9255-4ED3-BB51-D73986B23BBA}">
          <p14:sldIdLst>
            <p14:sldId id="256"/>
            <p14:sldId id="257"/>
            <p14:sldId id="259"/>
            <p14:sldId id="4766"/>
            <p14:sldId id="4647"/>
            <p14:sldId id="4678"/>
            <p14:sldId id="4777"/>
            <p14:sldId id="309"/>
            <p14:sldId id="4776"/>
            <p14:sldId id="273"/>
            <p14:sldId id="313"/>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FB232F-FB66-FF88-4D2E-C3A6D0AFAFC1}" name="Rohini Kohli" initials="RK" userId="S::rohini.kohli@undp.org::32082b08-df3d-4c87-a1ec-159101cfce96" providerId="AD"/>
  <p188:author id="{500E6952-2D0B-6B95-E07C-36060FC49A0A}" name="Burcu Dagurkuden" initials="" userId="S::burcu.dagurkuden@undp.org::cdbfa0f6-ccb0-4732-b849-2d633e4b43dd" providerId="AD"/>
  <p188:author id="{9E377088-B63B-ECBD-A1F7-D94B89105F10}" name="Saran Selenge" initials="SS" userId="S::saran.selenge@undp.org::166b60ed-1cba-424d-b2d7-fbee70f4bd70" providerId="AD"/>
  <p188:author id="{A5CB45A0-9B5E-A0C1-5974-EF40381078F9}" name="Prakash Bista" initials="" userId="S::prakash.bista@undp.org::1526628a-67fc-4095-bfe8-73c136dab155" providerId="AD"/>
  <p188:author id="{465839B4-A441-F3E6-0023-470593126925}" name="Liam Fee" initials="LF" userId="S::liam.fee@undp.org::0499379f-fd3b-4db2-9464-f4ee5091d5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104F"/>
    <a:srgbClr val="4282D8"/>
    <a:srgbClr val="B10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33010-A911-47B4-AA39-ED04FA0314AE}" v="19" dt="2024-11-13T15:27:49.587"/>
    <p1510:client id="{42C08DF1-7DD0-4250-A5F5-1A6BA4B385CC}" v="178" dt="2024-11-13T12:00:51.162"/>
    <p1510:client id="{45C7F274-DD7C-DF30-E593-E29F9692F055}" v="64" dt="2024-11-13T13:19:02.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98" autoAdjust="0"/>
  </p:normalViewPr>
  <p:slideViewPr>
    <p:cSldViewPr snapToGrid="0">
      <p:cViewPr varScale="1">
        <p:scale>
          <a:sx n="33" d="100"/>
          <a:sy n="33" d="100"/>
        </p:scale>
        <p:origin x="96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tableStyles" Target="tableStyles.xml"/><Relationship Id="rId20" Type="http://schemas.openxmlformats.org/officeDocument/2006/relationships/font" Target="fonts/font3.fntdata"/><Relationship Id="rId41"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D28CB-D287-4061-9A9A-4E8E3924CD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5513F5-F49D-4C26-ADD1-C38D1BE747F5}">
      <dgm:prSet custT="1"/>
      <dgm:spPr/>
      <dgm:t>
        <a:bodyPr/>
        <a:lstStyle/>
        <a:p>
          <a:r>
            <a:rPr lang="en-US" sz="2800">
              <a:solidFill>
                <a:schemeClr val="bg1">
                  <a:lumMod val="95000"/>
                </a:schemeClr>
              </a:solidFill>
              <a:latin typeface="Roboto Regular"/>
              <a:cs typeface="Arial"/>
            </a:rPr>
            <a:t>Adaptation – priorities and action plan</a:t>
          </a:r>
        </a:p>
      </dgm:t>
    </dgm:pt>
    <dgm:pt modelId="{31516BFD-1F82-45ED-99EC-5DE1E31E7CD3}" type="parTrans" cxnId="{612C825C-2CA0-4E02-B5DA-99F372CF2FA0}">
      <dgm:prSet/>
      <dgm:spPr/>
      <dgm:t>
        <a:bodyPr/>
        <a:lstStyle/>
        <a:p>
          <a:endParaRPr lang="en-US">
            <a:latin typeface="Arial" panose="020B0604020202020204" pitchFamily="34" charset="0"/>
            <a:cs typeface="Arial" panose="020B0604020202020204" pitchFamily="34" charset="0"/>
          </a:endParaRPr>
        </a:p>
      </dgm:t>
    </dgm:pt>
    <dgm:pt modelId="{036AA9FD-AAA9-4D33-A819-CDD3913EAAC7}" type="sibTrans" cxnId="{612C825C-2CA0-4E02-B5DA-99F372CF2FA0}">
      <dgm:prSet/>
      <dgm:spPr/>
      <dgm:t>
        <a:bodyPr/>
        <a:lstStyle/>
        <a:p>
          <a:endParaRPr lang="en-US">
            <a:latin typeface="Arial" panose="020B0604020202020204" pitchFamily="34" charset="0"/>
            <a:cs typeface="Arial" panose="020B0604020202020204" pitchFamily="34" charset="0"/>
          </a:endParaRPr>
        </a:p>
      </dgm:t>
    </dgm:pt>
    <dgm:pt modelId="{4C8A1AFA-3931-45D1-BE0C-3B50C55F5E93}">
      <dgm:prSet custT="1"/>
      <dgm:spPr/>
      <dgm:t>
        <a:bodyPr/>
        <a:lstStyle/>
        <a:p>
          <a:pPr rtl="0"/>
          <a:r>
            <a:rPr lang="en-US" sz="2800" dirty="0">
              <a:solidFill>
                <a:schemeClr val="bg1">
                  <a:lumMod val="95000"/>
                </a:schemeClr>
              </a:solidFill>
              <a:latin typeface="Roboto Regular"/>
              <a:cs typeface="Arial"/>
            </a:rPr>
            <a:t>60 developing countries submitted to the UNFCCC </a:t>
          </a:r>
        </a:p>
      </dgm:t>
    </dgm:pt>
    <dgm:pt modelId="{AE23C338-DD08-48BC-9864-8A7D26BFAEDA}" type="parTrans" cxnId="{3AE9EC87-DB4E-4059-BE6D-61934CC46C39}">
      <dgm:prSet/>
      <dgm:spPr/>
      <dgm:t>
        <a:bodyPr/>
        <a:lstStyle/>
        <a:p>
          <a:endParaRPr lang="en-US">
            <a:latin typeface="Arial" panose="020B0604020202020204" pitchFamily="34" charset="0"/>
            <a:cs typeface="Arial" panose="020B0604020202020204" pitchFamily="34" charset="0"/>
          </a:endParaRPr>
        </a:p>
      </dgm:t>
    </dgm:pt>
    <dgm:pt modelId="{42EB596B-D3AC-4C83-BE47-BF5026BDC555}" type="sibTrans" cxnId="{3AE9EC87-DB4E-4059-BE6D-61934CC46C39}">
      <dgm:prSet/>
      <dgm:spPr/>
      <dgm:t>
        <a:bodyPr/>
        <a:lstStyle/>
        <a:p>
          <a:endParaRPr lang="en-US">
            <a:latin typeface="Arial" panose="020B0604020202020204" pitchFamily="34" charset="0"/>
            <a:cs typeface="Arial" panose="020B0604020202020204" pitchFamily="34" charset="0"/>
          </a:endParaRPr>
        </a:p>
      </dgm:t>
    </dgm:pt>
    <dgm:pt modelId="{9BC0137B-85BC-4FB9-BF6A-B2369196C8EF}">
      <dgm:prSet custT="1"/>
      <dgm:spPr/>
      <dgm:t>
        <a:bodyPr/>
        <a:lstStyle/>
        <a:p>
          <a:r>
            <a:rPr lang="en-US" sz="2800">
              <a:solidFill>
                <a:schemeClr val="bg1">
                  <a:lumMod val="95000"/>
                </a:schemeClr>
              </a:solidFill>
              <a:latin typeface="Roboto Regular"/>
              <a:cs typeface="Arial"/>
            </a:rPr>
            <a:t>Medium to long term (5-10 years)</a:t>
          </a:r>
        </a:p>
      </dgm:t>
    </dgm:pt>
    <dgm:pt modelId="{78F25925-E25F-4D94-B89D-9592629A5D30}" type="parTrans" cxnId="{AA95BCBF-32B7-463A-BEDD-2197681E5D79}">
      <dgm:prSet/>
      <dgm:spPr/>
      <dgm:t>
        <a:bodyPr/>
        <a:lstStyle/>
        <a:p>
          <a:endParaRPr lang="en-US">
            <a:latin typeface="Arial" panose="020B0604020202020204" pitchFamily="34" charset="0"/>
            <a:cs typeface="Arial" panose="020B0604020202020204" pitchFamily="34" charset="0"/>
          </a:endParaRPr>
        </a:p>
      </dgm:t>
    </dgm:pt>
    <dgm:pt modelId="{93ECB496-7C21-4B5A-AB97-7922FB20011C}" type="sibTrans" cxnId="{AA95BCBF-32B7-463A-BEDD-2197681E5D79}">
      <dgm:prSet/>
      <dgm:spPr/>
      <dgm:t>
        <a:bodyPr/>
        <a:lstStyle/>
        <a:p>
          <a:endParaRPr lang="en-US">
            <a:latin typeface="Arial" panose="020B0604020202020204" pitchFamily="34" charset="0"/>
            <a:cs typeface="Arial" panose="020B0604020202020204" pitchFamily="34" charset="0"/>
          </a:endParaRPr>
        </a:p>
      </dgm:t>
    </dgm:pt>
    <dgm:pt modelId="{2503C798-F021-41F0-88CD-43A5087C818D}">
      <dgm:prSet custT="1"/>
      <dgm:spPr/>
      <dgm:t>
        <a:bodyPr/>
        <a:lstStyle/>
        <a:p>
          <a:r>
            <a:rPr lang="en-US" sz="2800" dirty="0">
              <a:solidFill>
                <a:schemeClr val="bg1">
                  <a:lumMod val="95000"/>
                </a:schemeClr>
              </a:solidFill>
              <a:latin typeface="Roboto Regular"/>
              <a:cs typeface="Arial"/>
            </a:rPr>
            <a:t>All countries to submit NAPs by 2025</a:t>
          </a:r>
        </a:p>
      </dgm:t>
    </dgm:pt>
    <dgm:pt modelId="{B3DEE8ED-92FA-41CC-981B-DFE21E292C36}" type="parTrans" cxnId="{EB4CF839-70CF-4E5C-95D1-1BD8AC1F5B7B}">
      <dgm:prSet/>
      <dgm:spPr/>
      <dgm:t>
        <a:bodyPr/>
        <a:lstStyle/>
        <a:p>
          <a:endParaRPr lang="en-US">
            <a:latin typeface="Arial" panose="020B0604020202020204" pitchFamily="34" charset="0"/>
            <a:cs typeface="Arial" panose="020B0604020202020204" pitchFamily="34" charset="0"/>
          </a:endParaRPr>
        </a:p>
      </dgm:t>
    </dgm:pt>
    <dgm:pt modelId="{567521B9-604D-47EF-B8CA-7B1800356570}" type="sibTrans" cxnId="{EB4CF839-70CF-4E5C-95D1-1BD8AC1F5B7B}">
      <dgm:prSet/>
      <dgm:spPr/>
      <dgm:t>
        <a:bodyPr/>
        <a:lstStyle/>
        <a:p>
          <a:endParaRPr lang="en-US">
            <a:latin typeface="Arial" panose="020B0604020202020204" pitchFamily="34" charset="0"/>
            <a:cs typeface="Arial" panose="020B0604020202020204" pitchFamily="34" charset="0"/>
          </a:endParaRPr>
        </a:p>
      </dgm:t>
    </dgm:pt>
    <dgm:pt modelId="{0902986E-6015-4AE7-8DCB-983A38D6FCDB}">
      <dgm:prSet custT="1"/>
      <dgm:spPr/>
      <dgm:t>
        <a:bodyPr/>
        <a:lstStyle/>
        <a:p>
          <a:r>
            <a:rPr lang="en-US" sz="2800" dirty="0">
              <a:solidFill>
                <a:schemeClr val="bg1">
                  <a:lumMod val="95000"/>
                </a:schemeClr>
              </a:solidFill>
              <a:latin typeface="Roboto Regular"/>
              <a:cs typeface="Arial"/>
            </a:rPr>
            <a:t>Mainly led by the Ministries of Environment, limited engagement of Ministries of Finance</a:t>
          </a:r>
        </a:p>
      </dgm:t>
    </dgm:pt>
    <dgm:pt modelId="{6817BAC4-BD81-482D-90ED-CBDC85D6455C}" type="parTrans" cxnId="{66B5A510-40EE-4A54-956E-4C8D3EC6D3A4}">
      <dgm:prSet/>
      <dgm:spPr/>
      <dgm:t>
        <a:bodyPr/>
        <a:lstStyle/>
        <a:p>
          <a:endParaRPr lang="en-BE"/>
        </a:p>
      </dgm:t>
    </dgm:pt>
    <dgm:pt modelId="{493EFD8D-6488-4F43-B520-B28F490049BE}" type="sibTrans" cxnId="{66B5A510-40EE-4A54-956E-4C8D3EC6D3A4}">
      <dgm:prSet/>
      <dgm:spPr/>
      <dgm:t>
        <a:bodyPr/>
        <a:lstStyle/>
        <a:p>
          <a:endParaRPr lang="en-BE"/>
        </a:p>
      </dgm:t>
    </dgm:pt>
    <dgm:pt modelId="{95E06B1E-7610-6D44-ADB1-B0560AF96B22}" type="pres">
      <dgm:prSet presAssocID="{B4DD28CB-D287-4061-9A9A-4E8E3924CD20}" presName="vert0" presStyleCnt="0">
        <dgm:presLayoutVars>
          <dgm:dir/>
          <dgm:animOne val="branch"/>
          <dgm:animLvl val="lvl"/>
        </dgm:presLayoutVars>
      </dgm:prSet>
      <dgm:spPr/>
    </dgm:pt>
    <dgm:pt modelId="{954F70E4-9DC6-9447-B9FC-A9B3E02F93C7}" type="pres">
      <dgm:prSet presAssocID="{C65513F5-F49D-4C26-ADD1-C38D1BE747F5}" presName="thickLine" presStyleLbl="alignNode1" presStyleIdx="0" presStyleCnt="5"/>
      <dgm:spPr/>
    </dgm:pt>
    <dgm:pt modelId="{A1F26E0E-F386-CD41-BBCD-DE8DE4B020A5}" type="pres">
      <dgm:prSet presAssocID="{C65513F5-F49D-4C26-ADD1-C38D1BE747F5}" presName="horz1" presStyleCnt="0"/>
      <dgm:spPr/>
    </dgm:pt>
    <dgm:pt modelId="{C6D58E7C-E2A3-1642-B8C1-B3EA93AAC3CB}" type="pres">
      <dgm:prSet presAssocID="{C65513F5-F49D-4C26-ADD1-C38D1BE747F5}" presName="tx1" presStyleLbl="revTx" presStyleIdx="0" presStyleCnt="5"/>
      <dgm:spPr/>
    </dgm:pt>
    <dgm:pt modelId="{8F72EDA9-CB1B-5748-AE7A-590081E0397D}" type="pres">
      <dgm:prSet presAssocID="{C65513F5-F49D-4C26-ADD1-C38D1BE747F5}" presName="vert1" presStyleCnt="0"/>
      <dgm:spPr/>
    </dgm:pt>
    <dgm:pt modelId="{3D94B6F6-BE2E-F445-A026-A8218138B4A2}" type="pres">
      <dgm:prSet presAssocID="{4C8A1AFA-3931-45D1-BE0C-3B50C55F5E93}" presName="thickLine" presStyleLbl="alignNode1" presStyleIdx="1" presStyleCnt="5"/>
      <dgm:spPr/>
    </dgm:pt>
    <dgm:pt modelId="{BE892404-97B6-2F47-A7F7-E8D8B58ECFF7}" type="pres">
      <dgm:prSet presAssocID="{4C8A1AFA-3931-45D1-BE0C-3B50C55F5E93}" presName="horz1" presStyleCnt="0"/>
      <dgm:spPr/>
    </dgm:pt>
    <dgm:pt modelId="{A0C50B68-F334-EF4F-A7A5-720DA096C921}" type="pres">
      <dgm:prSet presAssocID="{4C8A1AFA-3931-45D1-BE0C-3B50C55F5E93}" presName="tx1" presStyleLbl="revTx" presStyleIdx="1" presStyleCnt="5"/>
      <dgm:spPr/>
    </dgm:pt>
    <dgm:pt modelId="{470CD920-6800-044E-AA33-13365132CAAB}" type="pres">
      <dgm:prSet presAssocID="{4C8A1AFA-3931-45D1-BE0C-3B50C55F5E93}" presName="vert1" presStyleCnt="0"/>
      <dgm:spPr/>
    </dgm:pt>
    <dgm:pt modelId="{4E9E79F5-5B29-9A44-9DCF-D388EEE84C0F}" type="pres">
      <dgm:prSet presAssocID="{9BC0137B-85BC-4FB9-BF6A-B2369196C8EF}" presName="thickLine" presStyleLbl="alignNode1" presStyleIdx="2" presStyleCnt="5"/>
      <dgm:spPr/>
    </dgm:pt>
    <dgm:pt modelId="{BE1D1B67-6C47-434E-870B-3248E36DDCD1}" type="pres">
      <dgm:prSet presAssocID="{9BC0137B-85BC-4FB9-BF6A-B2369196C8EF}" presName="horz1" presStyleCnt="0"/>
      <dgm:spPr/>
    </dgm:pt>
    <dgm:pt modelId="{7E01150A-43E7-0648-88BA-4D332FD5308E}" type="pres">
      <dgm:prSet presAssocID="{9BC0137B-85BC-4FB9-BF6A-B2369196C8EF}" presName="tx1" presStyleLbl="revTx" presStyleIdx="2" presStyleCnt="5"/>
      <dgm:spPr/>
    </dgm:pt>
    <dgm:pt modelId="{248248AE-79CB-FE4A-9018-FD29B0361E9A}" type="pres">
      <dgm:prSet presAssocID="{9BC0137B-85BC-4FB9-BF6A-B2369196C8EF}" presName="vert1" presStyleCnt="0"/>
      <dgm:spPr/>
    </dgm:pt>
    <dgm:pt modelId="{619ED854-1D28-E448-BA5F-4E893AD5F355}" type="pres">
      <dgm:prSet presAssocID="{2503C798-F021-41F0-88CD-43A5087C818D}" presName="thickLine" presStyleLbl="alignNode1" presStyleIdx="3" presStyleCnt="5"/>
      <dgm:spPr/>
    </dgm:pt>
    <dgm:pt modelId="{33CDCF30-624E-8145-A5C3-69FFFADDA63B}" type="pres">
      <dgm:prSet presAssocID="{2503C798-F021-41F0-88CD-43A5087C818D}" presName="horz1" presStyleCnt="0"/>
      <dgm:spPr/>
    </dgm:pt>
    <dgm:pt modelId="{A2A3200A-E44E-A948-80EC-4B19BD45CE26}" type="pres">
      <dgm:prSet presAssocID="{2503C798-F021-41F0-88CD-43A5087C818D}" presName="tx1" presStyleLbl="revTx" presStyleIdx="3" presStyleCnt="5"/>
      <dgm:spPr/>
    </dgm:pt>
    <dgm:pt modelId="{B6CECDEE-0763-0E44-BC38-C4B2543DEC46}" type="pres">
      <dgm:prSet presAssocID="{2503C798-F021-41F0-88CD-43A5087C818D}" presName="vert1" presStyleCnt="0"/>
      <dgm:spPr/>
    </dgm:pt>
    <dgm:pt modelId="{3C96FEB5-F55A-478E-8808-8D734EFFF201}" type="pres">
      <dgm:prSet presAssocID="{0902986E-6015-4AE7-8DCB-983A38D6FCDB}" presName="thickLine" presStyleLbl="alignNode1" presStyleIdx="4" presStyleCnt="5"/>
      <dgm:spPr/>
    </dgm:pt>
    <dgm:pt modelId="{855A2694-A78D-49BA-9F2B-B1F1103AB0BC}" type="pres">
      <dgm:prSet presAssocID="{0902986E-6015-4AE7-8DCB-983A38D6FCDB}" presName="horz1" presStyleCnt="0"/>
      <dgm:spPr/>
    </dgm:pt>
    <dgm:pt modelId="{61CE420C-3686-4E6A-AB25-66F02F7BEB7F}" type="pres">
      <dgm:prSet presAssocID="{0902986E-6015-4AE7-8DCB-983A38D6FCDB}" presName="tx1" presStyleLbl="revTx" presStyleIdx="4" presStyleCnt="5"/>
      <dgm:spPr/>
    </dgm:pt>
    <dgm:pt modelId="{C68E56C9-3AB1-42FA-8242-18EFE605BE54}" type="pres">
      <dgm:prSet presAssocID="{0902986E-6015-4AE7-8DCB-983A38D6FCDB}" presName="vert1" presStyleCnt="0"/>
      <dgm:spPr/>
    </dgm:pt>
  </dgm:ptLst>
  <dgm:cxnLst>
    <dgm:cxn modelId="{66B5A510-40EE-4A54-956E-4C8D3EC6D3A4}" srcId="{B4DD28CB-D287-4061-9A9A-4E8E3924CD20}" destId="{0902986E-6015-4AE7-8DCB-983A38D6FCDB}" srcOrd="4" destOrd="0" parTransId="{6817BAC4-BD81-482D-90ED-CBDC85D6455C}" sibTransId="{493EFD8D-6488-4F43-B520-B28F490049BE}"/>
    <dgm:cxn modelId="{6F537923-5E5B-AF4B-BF50-5F50DF5EA472}" type="presOf" srcId="{2503C798-F021-41F0-88CD-43A5087C818D}" destId="{A2A3200A-E44E-A948-80EC-4B19BD45CE26}" srcOrd="0" destOrd="0" presId="urn:microsoft.com/office/officeart/2008/layout/LinedList"/>
    <dgm:cxn modelId="{EB4CF839-70CF-4E5C-95D1-1BD8AC1F5B7B}" srcId="{B4DD28CB-D287-4061-9A9A-4E8E3924CD20}" destId="{2503C798-F021-41F0-88CD-43A5087C818D}" srcOrd="3" destOrd="0" parTransId="{B3DEE8ED-92FA-41CC-981B-DFE21E292C36}" sibTransId="{567521B9-604D-47EF-B8CA-7B1800356570}"/>
    <dgm:cxn modelId="{612C825C-2CA0-4E02-B5DA-99F372CF2FA0}" srcId="{B4DD28CB-D287-4061-9A9A-4E8E3924CD20}" destId="{C65513F5-F49D-4C26-ADD1-C38D1BE747F5}" srcOrd="0" destOrd="0" parTransId="{31516BFD-1F82-45ED-99EC-5DE1E31E7CD3}" sibTransId="{036AA9FD-AAA9-4D33-A819-CDD3913EAAC7}"/>
    <dgm:cxn modelId="{3AE9EC87-DB4E-4059-BE6D-61934CC46C39}" srcId="{B4DD28CB-D287-4061-9A9A-4E8E3924CD20}" destId="{4C8A1AFA-3931-45D1-BE0C-3B50C55F5E93}" srcOrd="1" destOrd="0" parTransId="{AE23C338-DD08-48BC-9864-8A7D26BFAEDA}" sibTransId="{42EB596B-D3AC-4C83-BE47-BF5026BDC555}"/>
    <dgm:cxn modelId="{DEE627A2-E8EB-8341-97AF-DF4F5594B1C9}" type="presOf" srcId="{C65513F5-F49D-4C26-ADD1-C38D1BE747F5}" destId="{C6D58E7C-E2A3-1642-B8C1-B3EA93AAC3CB}" srcOrd="0" destOrd="0" presId="urn:microsoft.com/office/officeart/2008/layout/LinedList"/>
    <dgm:cxn modelId="{5E7F97BA-AD88-0341-930A-CD4315ADBCD1}" type="presOf" srcId="{B4DD28CB-D287-4061-9A9A-4E8E3924CD20}" destId="{95E06B1E-7610-6D44-ADB1-B0560AF96B22}" srcOrd="0" destOrd="0" presId="urn:microsoft.com/office/officeart/2008/layout/LinedList"/>
    <dgm:cxn modelId="{AA95BCBF-32B7-463A-BEDD-2197681E5D79}" srcId="{B4DD28CB-D287-4061-9A9A-4E8E3924CD20}" destId="{9BC0137B-85BC-4FB9-BF6A-B2369196C8EF}" srcOrd="2" destOrd="0" parTransId="{78F25925-E25F-4D94-B89D-9592629A5D30}" sibTransId="{93ECB496-7C21-4B5A-AB97-7922FB20011C}"/>
    <dgm:cxn modelId="{FF002FCD-5327-3F4F-9398-B8A596FFEAC0}" type="presOf" srcId="{9BC0137B-85BC-4FB9-BF6A-B2369196C8EF}" destId="{7E01150A-43E7-0648-88BA-4D332FD5308E}" srcOrd="0" destOrd="0" presId="urn:microsoft.com/office/officeart/2008/layout/LinedList"/>
    <dgm:cxn modelId="{512640E9-365E-534B-A704-478A1EA6885E}" type="presOf" srcId="{4C8A1AFA-3931-45D1-BE0C-3B50C55F5E93}" destId="{A0C50B68-F334-EF4F-A7A5-720DA096C921}" srcOrd="0" destOrd="0" presId="urn:microsoft.com/office/officeart/2008/layout/LinedList"/>
    <dgm:cxn modelId="{47D56CFF-4424-4D62-9D0F-66C2F2FAF9AE}" type="presOf" srcId="{0902986E-6015-4AE7-8DCB-983A38D6FCDB}" destId="{61CE420C-3686-4E6A-AB25-66F02F7BEB7F}" srcOrd="0" destOrd="0" presId="urn:microsoft.com/office/officeart/2008/layout/LinedList"/>
    <dgm:cxn modelId="{E36270E1-A8B4-BB47-9B13-090290FACD93}" type="presParOf" srcId="{95E06B1E-7610-6D44-ADB1-B0560AF96B22}" destId="{954F70E4-9DC6-9447-B9FC-A9B3E02F93C7}" srcOrd="0" destOrd="0" presId="urn:microsoft.com/office/officeart/2008/layout/LinedList"/>
    <dgm:cxn modelId="{0E9C8C55-1BEF-C946-8495-CC1937C3C73A}" type="presParOf" srcId="{95E06B1E-7610-6D44-ADB1-B0560AF96B22}" destId="{A1F26E0E-F386-CD41-BBCD-DE8DE4B020A5}" srcOrd="1" destOrd="0" presId="urn:microsoft.com/office/officeart/2008/layout/LinedList"/>
    <dgm:cxn modelId="{154EC6DF-4589-574F-BE86-0D4480CA5411}" type="presParOf" srcId="{A1F26E0E-F386-CD41-BBCD-DE8DE4B020A5}" destId="{C6D58E7C-E2A3-1642-B8C1-B3EA93AAC3CB}" srcOrd="0" destOrd="0" presId="urn:microsoft.com/office/officeart/2008/layout/LinedList"/>
    <dgm:cxn modelId="{ADA9CEBD-72AB-C044-A899-1E199A98CD91}" type="presParOf" srcId="{A1F26E0E-F386-CD41-BBCD-DE8DE4B020A5}" destId="{8F72EDA9-CB1B-5748-AE7A-590081E0397D}" srcOrd="1" destOrd="0" presId="urn:microsoft.com/office/officeart/2008/layout/LinedList"/>
    <dgm:cxn modelId="{BDDE48C0-D3A6-984C-86D4-455BF90FB146}" type="presParOf" srcId="{95E06B1E-7610-6D44-ADB1-B0560AF96B22}" destId="{3D94B6F6-BE2E-F445-A026-A8218138B4A2}" srcOrd="2" destOrd="0" presId="urn:microsoft.com/office/officeart/2008/layout/LinedList"/>
    <dgm:cxn modelId="{6438AF4D-A3CE-AA41-B3E7-B6B5E0E8A015}" type="presParOf" srcId="{95E06B1E-7610-6D44-ADB1-B0560AF96B22}" destId="{BE892404-97B6-2F47-A7F7-E8D8B58ECFF7}" srcOrd="3" destOrd="0" presId="urn:microsoft.com/office/officeart/2008/layout/LinedList"/>
    <dgm:cxn modelId="{7D245AD0-B5C1-DA41-9069-BFE31D4AB21F}" type="presParOf" srcId="{BE892404-97B6-2F47-A7F7-E8D8B58ECFF7}" destId="{A0C50B68-F334-EF4F-A7A5-720DA096C921}" srcOrd="0" destOrd="0" presId="urn:microsoft.com/office/officeart/2008/layout/LinedList"/>
    <dgm:cxn modelId="{78B8F596-885A-A840-B1F1-19603DE5AD14}" type="presParOf" srcId="{BE892404-97B6-2F47-A7F7-E8D8B58ECFF7}" destId="{470CD920-6800-044E-AA33-13365132CAAB}" srcOrd="1" destOrd="0" presId="urn:microsoft.com/office/officeart/2008/layout/LinedList"/>
    <dgm:cxn modelId="{A736FF7E-C1AC-314D-82B3-A6623F9BF6E0}" type="presParOf" srcId="{95E06B1E-7610-6D44-ADB1-B0560AF96B22}" destId="{4E9E79F5-5B29-9A44-9DCF-D388EEE84C0F}" srcOrd="4" destOrd="0" presId="urn:microsoft.com/office/officeart/2008/layout/LinedList"/>
    <dgm:cxn modelId="{03F49345-397D-D044-B1A8-16EE42EA812E}" type="presParOf" srcId="{95E06B1E-7610-6D44-ADB1-B0560AF96B22}" destId="{BE1D1B67-6C47-434E-870B-3248E36DDCD1}" srcOrd="5" destOrd="0" presId="urn:microsoft.com/office/officeart/2008/layout/LinedList"/>
    <dgm:cxn modelId="{147B001E-DCC4-9E4F-AEA4-989005ACA45C}" type="presParOf" srcId="{BE1D1B67-6C47-434E-870B-3248E36DDCD1}" destId="{7E01150A-43E7-0648-88BA-4D332FD5308E}" srcOrd="0" destOrd="0" presId="urn:microsoft.com/office/officeart/2008/layout/LinedList"/>
    <dgm:cxn modelId="{349F74BB-0961-7940-A4C8-62FCB9BDB2A9}" type="presParOf" srcId="{BE1D1B67-6C47-434E-870B-3248E36DDCD1}" destId="{248248AE-79CB-FE4A-9018-FD29B0361E9A}" srcOrd="1" destOrd="0" presId="urn:microsoft.com/office/officeart/2008/layout/LinedList"/>
    <dgm:cxn modelId="{B2F7DE5B-77EB-3440-BD0B-BD6BF618298E}" type="presParOf" srcId="{95E06B1E-7610-6D44-ADB1-B0560AF96B22}" destId="{619ED854-1D28-E448-BA5F-4E893AD5F355}" srcOrd="6" destOrd="0" presId="urn:microsoft.com/office/officeart/2008/layout/LinedList"/>
    <dgm:cxn modelId="{6F3C13DF-C654-1847-A732-24880CE659B9}" type="presParOf" srcId="{95E06B1E-7610-6D44-ADB1-B0560AF96B22}" destId="{33CDCF30-624E-8145-A5C3-69FFFADDA63B}" srcOrd="7" destOrd="0" presId="urn:microsoft.com/office/officeart/2008/layout/LinedList"/>
    <dgm:cxn modelId="{B728CACC-0305-6447-995F-3A263FE5F9C4}" type="presParOf" srcId="{33CDCF30-624E-8145-A5C3-69FFFADDA63B}" destId="{A2A3200A-E44E-A948-80EC-4B19BD45CE26}" srcOrd="0" destOrd="0" presId="urn:microsoft.com/office/officeart/2008/layout/LinedList"/>
    <dgm:cxn modelId="{DA8A4700-DDCE-5C43-8157-2646C3709CB7}" type="presParOf" srcId="{33CDCF30-624E-8145-A5C3-69FFFADDA63B}" destId="{B6CECDEE-0763-0E44-BC38-C4B2543DEC46}" srcOrd="1" destOrd="0" presId="urn:microsoft.com/office/officeart/2008/layout/LinedList"/>
    <dgm:cxn modelId="{796801B5-08A3-4B6C-AD2D-2FFD79FB6E90}" type="presParOf" srcId="{95E06B1E-7610-6D44-ADB1-B0560AF96B22}" destId="{3C96FEB5-F55A-478E-8808-8D734EFFF201}" srcOrd="8" destOrd="0" presId="urn:microsoft.com/office/officeart/2008/layout/LinedList"/>
    <dgm:cxn modelId="{3DA5E132-E8D6-4FEA-9F25-4A6E900515AA}" type="presParOf" srcId="{95E06B1E-7610-6D44-ADB1-B0560AF96B22}" destId="{855A2694-A78D-49BA-9F2B-B1F1103AB0BC}" srcOrd="9" destOrd="0" presId="urn:microsoft.com/office/officeart/2008/layout/LinedList"/>
    <dgm:cxn modelId="{8DACB63E-35CC-45E0-A1F0-AB2BD4C98072}" type="presParOf" srcId="{855A2694-A78D-49BA-9F2B-B1F1103AB0BC}" destId="{61CE420C-3686-4E6A-AB25-66F02F7BEB7F}" srcOrd="0" destOrd="0" presId="urn:microsoft.com/office/officeart/2008/layout/LinedList"/>
    <dgm:cxn modelId="{6FDF8ECD-3EC3-48BD-8263-927EF320C391}" type="presParOf" srcId="{855A2694-A78D-49BA-9F2B-B1F1103AB0BC}" destId="{C68E56C9-3AB1-42FA-8242-18EFE605BE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DD28CB-D287-4061-9A9A-4E8E3924CD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5513F5-F49D-4C26-ADD1-C38D1BE747F5}">
      <dgm:prSet/>
      <dgm:spPr/>
      <dgm:t>
        <a:bodyPr/>
        <a:lstStyle/>
        <a:p>
          <a:r>
            <a:rPr lang="en-US">
              <a:solidFill>
                <a:schemeClr val="bg1">
                  <a:lumMod val="95000"/>
                </a:schemeClr>
              </a:solidFill>
              <a:latin typeface="Roboto Regular"/>
              <a:cs typeface="Arial"/>
            </a:rPr>
            <a:t>Mitigation and Adaptation - vision and objectives</a:t>
          </a:r>
        </a:p>
      </dgm:t>
    </dgm:pt>
    <dgm:pt modelId="{31516BFD-1F82-45ED-99EC-5DE1E31E7CD3}" type="parTrans" cxnId="{612C825C-2CA0-4E02-B5DA-99F372CF2FA0}">
      <dgm:prSet/>
      <dgm:spPr/>
      <dgm:t>
        <a:bodyPr/>
        <a:lstStyle/>
        <a:p>
          <a:endParaRPr lang="en-US">
            <a:latin typeface="Arial" panose="020B0604020202020204" pitchFamily="34" charset="0"/>
            <a:cs typeface="Arial" panose="020B0604020202020204" pitchFamily="34" charset="0"/>
          </a:endParaRPr>
        </a:p>
      </dgm:t>
    </dgm:pt>
    <dgm:pt modelId="{036AA9FD-AAA9-4D33-A819-CDD3913EAAC7}" type="sibTrans" cxnId="{612C825C-2CA0-4E02-B5DA-99F372CF2FA0}">
      <dgm:prSet/>
      <dgm:spPr/>
      <dgm:t>
        <a:bodyPr/>
        <a:lstStyle/>
        <a:p>
          <a:endParaRPr lang="en-US">
            <a:latin typeface="Arial" panose="020B0604020202020204" pitchFamily="34" charset="0"/>
            <a:cs typeface="Arial" panose="020B0604020202020204" pitchFamily="34" charset="0"/>
          </a:endParaRPr>
        </a:p>
      </dgm:t>
    </dgm:pt>
    <dgm:pt modelId="{4C8A1AFA-3931-45D1-BE0C-3B50C55F5E93}">
      <dgm:prSet/>
      <dgm:spPr/>
      <dgm:t>
        <a:bodyPr/>
        <a:lstStyle/>
        <a:p>
          <a:r>
            <a:rPr lang="en-US" dirty="0">
              <a:solidFill>
                <a:schemeClr val="bg1">
                  <a:lumMod val="95000"/>
                </a:schemeClr>
              </a:solidFill>
              <a:latin typeface="Roboto Regular"/>
              <a:cs typeface="Arial"/>
            </a:rPr>
            <a:t>142 countries have included adaptation commitments (2020/21 update)</a:t>
          </a:r>
        </a:p>
      </dgm:t>
    </dgm:pt>
    <dgm:pt modelId="{AE23C338-DD08-48BC-9864-8A7D26BFAEDA}" type="parTrans" cxnId="{3AE9EC87-DB4E-4059-BE6D-61934CC46C39}">
      <dgm:prSet/>
      <dgm:spPr/>
      <dgm:t>
        <a:bodyPr/>
        <a:lstStyle/>
        <a:p>
          <a:endParaRPr lang="en-US">
            <a:latin typeface="Arial" panose="020B0604020202020204" pitchFamily="34" charset="0"/>
            <a:cs typeface="Arial" panose="020B0604020202020204" pitchFamily="34" charset="0"/>
          </a:endParaRPr>
        </a:p>
      </dgm:t>
    </dgm:pt>
    <dgm:pt modelId="{42EB596B-D3AC-4C83-BE47-BF5026BDC555}" type="sibTrans" cxnId="{3AE9EC87-DB4E-4059-BE6D-61934CC46C39}">
      <dgm:prSet/>
      <dgm:spPr/>
      <dgm:t>
        <a:bodyPr/>
        <a:lstStyle/>
        <a:p>
          <a:endParaRPr lang="en-US">
            <a:latin typeface="Arial" panose="020B0604020202020204" pitchFamily="34" charset="0"/>
            <a:cs typeface="Arial" panose="020B0604020202020204" pitchFamily="34" charset="0"/>
          </a:endParaRPr>
        </a:p>
      </dgm:t>
    </dgm:pt>
    <dgm:pt modelId="{9BC0137B-85BC-4FB9-BF6A-B2369196C8EF}">
      <dgm:prSet/>
      <dgm:spPr/>
      <dgm:t>
        <a:bodyPr/>
        <a:lstStyle/>
        <a:p>
          <a:pPr rtl="0"/>
          <a:r>
            <a:rPr lang="en-US" dirty="0">
              <a:solidFill>
                <a:schemeClr val="bg1">
                  <a:lumMod val="95000"/>
                </a:schemeClr>
              </a:solidFill>
              <a:latin typeface="Roboto Regular"/>
              <a:cs typeface="Arial"/>
            </a:rPr>
            <a:t>Short to medium term (5-10 years), update every 5 years </a:t>
          </a:r>
        </a:p>
      </dgm:t>
    </dgm:pt>
    <dgm:pt modelId="{78F25925-E25F-4D94-B89D-9592629A5D30}" type="parTrans" cxnId="{AA95BCBF-32B7-463A-BEDD-2197681E5D79}">
      <dgm:prSet/>
      <dgm:spPr/>
      <dgm:t>
        <a:bodyPr/>
        <a:lstStyle/>
        <a:p>
          <a:endParaRPr lang="en-US">
            <a:latin typeface="Arial" panose="020B0604020202020204" pitchFamily="34" charset="0"/>
            <a:cs typeface="Arial" panose="020B0604020202020204" pitchFamily="34" charset="0"/>
          </a:endParaRPr>
        </a:p>
      </dgm:t>
    </dgm:pt>
    <dgm:pt modelId="{93ECB496-7C21-4B5A-AB97-7922FB20011C}" type="sibTrans" cxnId="{AA95BCBF-32B7-463A-BEDD-2197681E5D79}">
      <dgm:prSet/>
      <dgm:spPr/>
      <dgm:t>
        <a:bodyPr/>
        <a:lstStyle/>
        <a:p>
          <a:endParaRPr lang="en-US">
            <a:latin typeface="Arial" panose="020B0604020202020204" pitchFamily="34" charset="0"/>
            <a:cs typeface="Arial" panose="020B0604020202020204" pitchFamily="34" charset="0"/>
          </a:endParaRPr>
        </a:p>
      </dgm:t>
    </dgm:pt>
    <dgm:pt modelId="{2503C798-F021-41F0-88CD-43A5087C818D}">
      <dgm:prSet/>
      <dgm:spPr/>
      <dgm:t>
        <a:bodyPr/>
        <a:lstStyle/>
        <a:p>
          <a:pPr rtl="0"/>
          <a:r>
            <a:rPr lang="en-US" dirty="0">
              <a:solidFill>
                <a:schemeClr val="bg1">
                  <a:lumMod val="95000"/>
                </a:schemeClr>
              </a:solidFill>
              <a:latin typeface="Roboto Regular"/>
              <a:cs typeface="Arial"/>
            </a:rPr>
            <a:t>NDC 3.0 by 2025</a:t>
          </a:r>
        </a:p>
      </dgm:t>
    </dgm:pt>
    <dgm:pt modelId="{B3DEE8ED-92FA-41CC-981B-DFE21E292C36}" type="parTrans" cxnId="{EB4CF839-70CF-4E5C-95D1-1BD8AC1F5B7B}">
      <dgm:prSet/>
      <dgm:spPr/>
      <dgm:t>
        <a:bodyPr/>
        <a:lstStyle/>
        <a:p>
          <a:endParaRPr lang="en-US">
            <a:latin typeface="Arial" panose="020B0604020202020204" pitchFamily="34" charset="0"/>
            <a:cs typeface="Arial" panose="020B0604020202020204" pitchFamily="34" charset="0"/>
          </a:endParaRPr>
        </a:p>
      </dgm:t>
    </dgm:pt>
    <dgm:pt modelId="{567521B9-604D-47EF-B8CA-7B1800356570}" type="sibTrans" cxnId="{EB4CF839-70CF-4E5C-95D1-1BD8AC1F5B7B}">
      <dgm:prSet/>
      <dgm:spPr/>
      <dgm:t>
        <a:bodyPr/>
        <a:lstStyle/>
        <a:p>
          <a:endParaRPr lang="en-US">
            <a:latin typeface="Arial" panose="020B0604020202020204" pitchFamily="34" charset="0"/>
            <a:cs typeface="Arial" panose="020B0604020202020204" pitchFamily="34" charset="0"/>
          </a:endParaRPr>
        </a:p>
      </dgm:t>
    </dgm:pt>
    <dgm:pt modelId="{EC324C07-49A6-427F-BA79-FB84B1EBC842}">
      <dgm:prSet/>
      <dgm:spPr/>
      <dgm:t>
        <a:bodyPr/>
        <a:lstStyle/>
        <a:p>
          <a:pPr rtl="0"/>
          <a:r>
            <a:rPr lang="en-US" dirty="0">
              <a:solidFill>
                <a:schemeClr val="bg1">
                  <a:lumMod val="95000"/>
                </a:schemeClr>
              </a:solidFill>
              <a:latin typeface="Roboto Regular"/>
              <a:cs typeface="Arial"/>
            </a:rPr>
            <a:t>¼ Coalition members are actively involved in the NDC process</a:t>
          </a:r>
        </a:p>
      </dgm:t>
    </dgm:pt>
    <dgm:pt modelId="{044B0ECF-5083-4F0F-94A0-ADEE019F6FD7}" type="parTrans" cxnId="{EABA1B0F-4CEB-4D83-A04F-AB9BADDA1BC4}">
      <dgm:prSet/>
      <dgm:spPr/>
      <dgm:t>
        <a:bodyPr/>
        <a:lstStyle/>
        <a:p>
          <a:endParaRPr lang="en-BE"/>
        </a:p>
      </dgm:t>
    </dgm:pt>
    <dgm:pt modelId="{CA980630-F9BB-44AE-8195-3DFE88C6E4ED}" type="sibTrans" cxnId="{EABA1B0F-4CEB-4D83-A04F-AB9BADDA1BC4}">
      <dgm:prSet/>
      <dgm:spPr/>
      <dgm:t>
        <a:bodyPr/>
        <a:lstStyle/>
        <a:p>
          <a:endParaRPr lang="en-BE"/>
        </a:p>
      </dgm:t>
    </dgm:pt>
    <dgm:pt modelId="{95E06B1E-7610-6D44-ADB1-B0560AF96B22}" type="pres">
      <dgm:prSet presAssocID="{B4DD28CB-D287-4061-9A9A-4E8E3924CD20}" presName="vert0" presStyleCnt="0">
        <dgm:presLayoutVars>
          <dgm:dir/>
          <dgm:animOne val="branch"/>
          <dgm:animLvl val="lvl"/>
        </dgm:presLayoutVars>
      </dgm:prSet>
      <dgm:spPr/>
    </dgm:pt>
    <dgm:pt modelId="{954F70E4-9DC6-9447-B9FC-A9B3E02F93C7}" type="pres">
      <dgm:prSet presAssocID="{C65513F5-F49D-4C26-ADD1-C38D1BE747F5}" presName="thickLine" presStyleLbl="alignNode1" presStyleIdx="0" presStyleCnt="5" custLinFactNeighborY="517"/>
      <dgm:spPr/>
    </dgm:pt>
    <dgm:pt modelId="{A1F26E0E-F386-CD41-BBCD-DE8DE4B020A5}" type="pres">
      <dgm:prSet presAssocID="{C65513F5-F49D-4C26-ADD1-C38D1BE747F5}" presName="horz1" presStyleCnt="0"/>
      <dgm:spPr/>
    </dgm:pt>
    <dgm:pt modelId="{C6D58E7C-E2A3-1642-B8C1-B3EA93AAC3CB}" type="pres">
      <dgm:prSet presAssocID="{C65513F5-F49D-4C26-ADD1-C38D1BE747F5}" presName="tx1" presStyleLbl="revTx" presStyleIdx="0" presStyleCnt="5"/>
      <dgm:spPr/>
    </dgm:pt>
    <dgm:pt modelId="{8F72EDA9-CB1B-5748-AE7A-590081E0397D}" type="pres">
      <dgm:prSet presAssocID="{C65513F5-F49D-4C26-ADD1-C38D1BE747F5}" presName="vert1" presStyleCnt="0"/>
      <dgm:spPr/>
    </dgm:pt>
    <dgm:pt modelId="{3D94B6F6-BE2E-F445-A026-A8218138B4A2}" type="pres">
      <dgm:prSet presAssocID="{4C8A1AFA-3931-45D1-BE0C-3B50C55F5E93}" presName="thickLine" presStyleLbl="alignNode1" presStyleIdx="1" presStyleCnt="5"/>
      <dgm:spPr/>
    </dgm:pt>
    <dgm:pt modelId="{BE892404-97B6-2F47-A7F7-E8D8B58ECFF7}" type="pres">
      <dgm:prSet presAssocID="{4C8A1AFA-3931-45D1-BE0C-3B50C55F5E93}" presName="horz1" presStyleCnt="0"/>
      <dgm:spPr/>
    </dgm:pt>
    <dgm:pt modelId="{A0C50B68-F334-EF4F-A7A5-720DA096C921}" type="pres">
      <dgm:prSet presAssocID="{4C8A1AFA-3931-45D1-BE0C-3B50C55F5E93}" presName="tx1" presStyleLbl="revTx" presStyleIdx="1" presStyleCnt="5"/>
      <dgm:spPr/>
    </dgm:pt>
    <dgm:pt modelId="{470CD920-6800-044E-AA33-13365132CAAB}" type="pres">
      <dgm:prSet presAssocID="{4C8A1AFA-3931-45D1-BE0C-3B50C55F5E93}" presName="vert1" presStyleCnt="0"/>
      <dgm:spPr/>
    </dgm:pt>
    <dgm:pt modelId="{4E9E79F5-5B29-9A44-9DCF-D388EEE84C0F}" type="pres">
      <dgm:prSet presAssocID="{9BC0137B-85BC-4FB9-BF6A-B2369196C8EF}" presName="thickLine" presStyleLbl="alignNode1" presStyleIdx="2" presStyleCnt="5"/>
      <dgm:spPr/>
    </dgm:pt>
    <dgm:pt modelId="{BE1D1B67-6C47-434E-870B-3248E36DDCD1}" type="pres">
      <dgm:prSet presAssocID="{9BC0137B-85BC-4FB9-BF6A-B2369196C8EF}" presName="horz1" presStyleCnt="0"/>
      <dgm:spPr/>
    </dgm:pt>
    <dgm:pt modelId="{7E01150A-43E7-0648-88BA-4D332FD5308E}" type="pres">
      <dgm:prSet presAssocID="{9BC0137B-85BC-4FB9-BF6A-B2369196C8EF}" presName="tx1" presStyleLbl="revTx" presStyleIdx="2" presStyleCnt="5"/>
      <dgm:spPr/>
    </dgm:pt>
    <dgm:pt modelId="{248248AE-79CB-FE4A-9018-FD29B0361E9A}" type="pres">
      <dgm:prSet presAssocID="{9BC0137B-85BC-4FB9-BF6A-B2369196C8EF}" presName="vert1" presStyleCnt="0"/>
      <dgm:spPr/>
    </dgm:pt>
    <dgm:pt modelId="{619ED854-1D28-E448-BA5F-4E893AD5F355}" type="pres">
      <dgm:prSet presAssocID="{2503C798-F021-41F0-88CD-43A5087C818D}" presName="thickLine" presStyleLbl="alignNode1" presStyleIdx="3" presStyleCnt="5"/>
      <dgm:spPr/>
    </dgm:pt>
    <dgm:pt modelId="{33CDCF30-624E-8145-A5C3-69FFFADDA63B}" type="pres">
      <dgm:prSet presAssocID="{2503C798-F021-41F0-88CD-43A5087C818D}" presName="horz1" presStyleCnt="0"/>
      <dgm:spPr/>
    </dgm:pt>
    <dgm:pt modelId="{A2A3200A-E44E-A948-80EC-4B19BD45CE26}" type="pres">
      <dgm:prSet presAssocID="{2503C798-F021-41F0-88CD-43A5087C818D}" presName="tx1" presStyleLbl="revTx" presStyleIdx="3" presStyleCnt="5"/>
      <dgm:spPr/>
    </dgm:pt>
    <dgm:pt modelId="{B6CECDEE-0763-0E44-BC38-C4B2543DEC46}" type="pres">
      <dgm:prSet presAssocID="{2503C798-F021-41F0-88CD-43A5087C818D}" presName="vert1" presStyleCnt="0"/>
      <dgm:spPr/>
    </dgm:pt>
    <dgm:pt modelId="{9D6DD70B-D5C9-41ED-905B-B907F9D2D082}" type="pres">
      <dgm:prSet presAssocID="{EC324C07-49A6-427F-BA79-FB84B1EBC842}" presName="thickLine" presStyleLbl="alignNode1" presStyleIdx="4" presStyleCnt="5"/>
      <dgm:spPr/>
    </dgm:pt>
    <dgm:pt modelId="{581AE875-D62D-4AF4-B18C-5DAE0DD7436C}" type="pres">
      <dgm:prSet presAssocID="{EC324C07-49A6-427F-BA79-FB84B1EBC842}" presName="horz1" presStyleCnt="0"/>
      <dgm:spPr/>
    </dgm:pt>
    <dgm:pt modelId="{17F4DCC4-78D5-4744-A502-25D8DFB4E46B}" type="pres">
      <dgm:prSet presAssocID="{EC324C07-49A6-427F-BA79-FB84B1EBC842}" presName="tx1" presStyleLbl="revTx" presStyleIdx="4" presStyleCnt="5"/>
      <dgm:spPr/>
    </dgm:pt>
    <dgm:pt modelId="{D71C8AA6-BFBA-4D57-8BFC-315DD4FE2200}" type="pres">
      <dgm:prSet presAssocID="{EC324C07-49A6-427F-BA79-FB84B1EBC842}" presName="vert1" presStyleCnt="0"/>
      <dgm:spPr/>
    </dgm:pt>
  </dgm:ptLst>
  <dgm:cxnLst>
    <dgm:cxn modelId="{EABA1B0F-4CEB-4D83-A04F-AB9BADDA1BC4}" srcId="{B4DD28CB-D287-4061-9A9A-4E8E3924CD20}" destId="{EC324C07-49A6-427F-BA79-FB84B1EBC842}" srcOrd="4" destOrd="0" parTransId="{044B0ECF-5083-4F0F-94A0-ADEE019F6FD7}" sibTransId="{CA980630-F9BB-44AE-8195-3DFE88C6E4ED}"/>
    <dgm:cxn modelId="{6F537923-5E5B-AF4B-BF50-5F50DF5EA472}" type="presOf" srcId="{2503C798-F021-41F0-88CD-43A5087C818D}" destId="{A2A3200A-E44E-A948-80EC-4B19BD45CE26}" srcOrd="0" destOrd="0" presId="urn:microsoft.com/office/officeart/2008/layout/LinedList"/>
    <dgm:cxn modelId="{EB4CF839-70CF-4E5C-95D1-1BD8AC1F5B7B}" srcId="{B4DD28CB-D287-4061-9A9A-4E8E3924CD20}" destId="{2503C798-F021-41F0-88CD-43A5087C818D}" srcOrd="3" destOrd="0" parTransId="{B3DEE8ED-92FA-41CC-981B-DFE21E292C36}" sibTransId="{567521B9-604D-47EF-B8CA-7B1800356570}"/>
    <dgm:cxn modelId="{612C825C-2CA0-4E02-B5DA-99F372CF2FA0}" srcId="{B4DD28CB-D287-4061-9A9A-4E8E3924CD20}" destId="{C65513F5-F49D-4C26-ADD1-C38D1BE747F5}" srcOrd="0" destOrd="0" parTransId="{31516BFD-1F82-45ED-99EC-5DE1E31E7CD3}" sibTransId="{036AA9FD-AAA9-4D33-A819-CDD3913EAAC7}"/>
    <dgm:cxn modelId="{3AE9EC87-DB4E-4059-BE6D-61934CC46C39}" srcId="{B4DD28CB-D287-4061-9A9A-4E8E3924CD20}" destId="{4C8A1AFA-3931-45D1-BE0C-3B50C55F5E93}" srcOrd="1" destOrd="0" parTransId="{AE23C338-DD08-48BC-9864-8A7D26BFAEDA}" sibTransId="{42EB596B-D3AC-4C83-BE47-BF5026BDC555}"/>
    <dgm:cxn modelId="{DEE627A2-E8EB-8341-97AF-DF4F5594B1C9}" type="presOf" srcId="{C65513F5-F49D-4C26-ADD1-C38D1BE747F5}" destId="{C6D58E7C-E2A3-1642-B8C1-B3EA93AAC3CB}" srcOrd="0" destOrd="0" presId="urn:microsoft.com/office/officeart/2008/layout/LinedList"/>
    <dgm:cxn modelId="{5E7F97BA-AD88-0341-930A-CD4315ADBCD1}" type="presOf" srcId="{B4DD28CB-D287-4061-9A9A-4E8E3924CD20}" destId="{95E06B1E-7610-6D44-ADB1-B0560AF96B22}" srcOrd="0" destOrd="0" presId="urn:microsoft.com/office/officeart/2008/layout/LinedList"/>
    <dgm:cxn modelId="{AA95BCBF-32B7-463A-BEDD-2197681E5D79}" srcId="{B4DD28CB-D287-4061-9A9A-4E8E3924CD20}" destId="{9BC0137B-85BC-4FB9-BF6A-B2369196C8EF}" srcOrd="2" destOrd="0" parTransId="{78F25925-E25F-4D94-B89D-9592629A5D30}" sibTransId="{93ECB496-7C21-4B5A-AB97-7922FB20011C}"/>
    <dgm:cxn modelId="{FF002FCD-5327-3F4F-9398-B8A596FFEAC0}" type="presOf" srcId="{9BC0137B-85BC-4FB9-BF6A-B2369196C8EF}" destId="{7E01150A-43E7-0648-88BA-4D332FD5308E}" srcOrd="0" destOrd="0" presId="urn:microsoft.com/office/officeart/2008/layout/LinedList"/>
    <dgm:cxn modelId="{7151E1E2-0882-4EDE-8BC2-57DE4A616D61}" type="presOf" srcId="{EC324C07-49A6-427F-BA79-FB84B1EBC842}" destId="{17F4DCC4-78D5-4744-A502-25D8DFB4E46B}" srcOrd="0" destOrd="0" presId="urn:microsoft.com/office/officeart/2008/layout/LinedList"/>
    <dgm:cxn modelId="{512640E9-365E-534B-A704-478A1EA6885E}" type="presOf" srcId="{4C8A1AFA-3931-45D1-BE0C-3B50C55F5E93}" destId="{A0C50B68-F334-EF4F-A7A5-720DA096C921}" srcOrd="0" destOrd="0" presId="urn:microsoft.com/office/officeart/2008/layout/LinedList"/>
    <dgm:cxn modelId="{E36270E1-A8B4-BB47-9B13-090290FACD93}" type="presParOf" srcId="{95E06B1E-7610-6D44-ADB1-B0560AF96B22}" destId="{954F70E4-9DC6-9447-B9FC-A9B3E02F93C7}" srcOrd="0" destOrd="0" presId="urn:microsoft.com/office/officeart/2008/layout/LinedList"/>
    <dgm:cxn modelId="{0E9C8C55-1BEF-C946-8495-CC1937C3C73A}" type="presParOf" srcId="{95E06B1E-7610-6D44-ADB1-B0560AF96B22}" destId="{A1F26E0E-F386-CD41-BBCD-DE8DE4B020A5}" srcOrd="1" destOrd="0" presId="urn:microsoft.com/office/officeart/2008/layout/LinedList"/>
    <dgm:cxn modelId="{154EC6DF-4589-574F-BE86-0D4480CA5411}" type="presParOf" srcId="{A1F26E0E-F386-CD41-BBCD-DE8DE4B020A5}" destId="{C6D58E7C-E2A3-1642-B8C1-B3EA93AAC3CB}" srcOrd="0" destOrd="0" presId="urn:microsoft.com/office/officeart/2008/layout/LinedList"/>
    <dgm:cxn modelId="{ADA9CEBD-72AB-C044-A899-1E199A98CD91}" type="presParOf" srcId="{A1F26E0E-F386-CD41-BBCD-DE8DE4B020A5}" destId="{8F72EDA9-CB1B-5748-AE7A-590081E0397D}" srcOrd="1" destOrd="0" presId="urn:microsoft.com/office/officeart/2008/layout/LinedList"/>
    <dgm:cxn modelId="{BDDE48C0-D3A6-984C-86D4-455BF90FB146}" type="presParOf" srcId="{95E06B1E-7610-6D44-ADB1-B0560AF96B22}" destId="{3D94B6F6-BE2E-F445-A026-A8218138B4A2}" srcOrd="2" destOrd="0" presId="urn:microsoft.com/office/officeart/2008/layout/LinedList"/>
    <dgm:cxn modelId="{6438AF4D-A3CE-AA41-B3E7-B6B5E0E8A015}" type="presParOf" srcId="{95E06B1E-7610-6D44-ADB1-B0560AF96B22}" destId="{BE892404-97B6-2F47-A7F7-E8D8B58ECFF7}" srcOrd="3" destOrd="0" presId="urn:microsoft.com/office/officeart/2008/layout/LinedList"/>
    <dgm:cxn modelId="{7D245AD0-B5C1-DA41-9069-BFE31D4AB21F}" type="presParOf" srcId="{BE892404-97B6-2F47-A7F7-E8D8B58ECFF7}" destId="{A0C50B68-F334-EF4F-A7A5-720DA096C921}" srcOrd="0" destOrd="0" presId="urn:microsoft.com/office/officeart/2008/layout/LinedList"/>
    <dgm:cxn modelId="{78B8F596-885A-A840-B1F1-19603DE5AD14}" type="presParOf" srcId="{BE892404-97B6-2F47-A7F7-E8D8B58ECFF7}" destId="{470CD920-6800-044E-AA33-13365132CAAB}" srcOrd="1" destOrd="0" presId="urn:microsoft.com/office/officeart/2008/layout/LinedList"/>
    <dgm:cxn modelId="{A736FF7E-C1AC-314D-82B3-A6623F9BF6E0}" type="presParOf" srcId="{95E06B1E-7610-6D44-ADB1-B0560AF96B22}" destId="{4E9E79F5-5B29-9A44-9DCF-D388EEE84C0F}" srcOrd="4" destOrd="0" presId="urn:microsoft.com/office/officeart/2008/layout/LinedList"/>
    <dgm:cxn modelId="{03F49345-397D-D044-B1A8-16EE42EA812E}" type="presParOf" srcId="{95E06B1E-7610-6D44-ADB1-B0560AF96B22}" destId="{BE1D1B67-6C47-434E-870B-3248E36DDCD1}" srcOrd="5" destOrd="0" presId="urn:microsoft.com/office/officeart/2008/layout/LinedList"/>
    <dgm:cxn modelId="{147B001E-DCC4-9E4F-AEA4-989005ACA45C}" type="presParOf" srcId="{BE1D1B67-6C47-434E-870B-3248E36DDCD1}" destId="{7E01150A-43E7-0648-88BA-4D332FD5308E}" srcOrd="0" destOrd="0" presId="urn:microsoft.com/office/officeart/2008/layout/LinedList"/>
    <dgm:cxn modelId="{349F74BB-0961-7940-A4C8-62FCB9BDB2A9}" type="presParOf" srcId="{BE1D1B67-6C47-434E-870B-3248E36DDCD1}" destId="{248248AE-79CB-FE4A-9018-FD29B0361E9A}" srcOrd="1" destOrd="0" presId="urn:microsoft.com/office/officeart/2008/layout/LinedList"/>
    <dgm:cxn modelId="{B2F7DE5B-77EB-3440-BD0B-BD6BF618298E}" type="presParOf" srcId="{95E06B1E-7610-6D44-ADB1-B0560AF96B22}" destId="{619ED854-1D28-E448-BA5F-4E893AD5F355}" srcOrd="6" destOrd="0" presId="urn:microsoft.com/office/officeart/2008/layout/LinedList"/>
    <dgm:cxn modelId="{6F3C13DF-C654-1847-A732-24880CE659B9}" type="presParOf" srcId="{95E06B1E-7610-6D44-ADB1-B0560AF96B22}" destId="{33CDCF30-624E-8145-A5C3-69FFFADDA63B}" srcOrd="7" destOrd="0" presId="urn:microsoft.com/office/officeart/2008/layout/LinedList"/>
    <dgm:cxn modelId="{B728CACC-0305-6447-995F-3A263FE5F9C4}" type="presParOf" srcId="{33CDCF30-624E-8145-A5C3-69FFFADDA63B}" destId="{A2A3200A-E44E-A948-80EC-4B19BD45CE26}" srcOrd="0" destOrd="0" presId="urn:microsoft.com/office/officeart/2008/layout/LinedList"/>
    <dgm:cxn modelId="{DA8A4700-DDCE-5C43-8157-2646C3709CB7}" type="presParOf" srcId="{33CDCF30-624E-8145-A5C3-69FFFADDA63B}" destId="{B6CECDEE-0763-0E44-BC38-C4B2543DEC46}" srcOrd="1" destOrd="0" presId="urn:microsoft.com/office/officeart/2008/layout/LinedList"/>
    <dgm:cxn modelId="{10466512-38BB-43CC-B9F9-CC13DA884FDE}" type="presParOf" srcId="{95E06B1E-7610-6D44-ADB1-B0560AF96B22}" destId="{9D6DD70B-D5C9-41ED-905B-B907F9D2D082}" srcOrd="8" destOrd="0" presId="urn:microsoft.com/office/officeart/2008/layout/LinedList"/>
    <dgm:cxn modelId="{C4F34BB5-5BC4-4565-95F7-6C1FF12BC874}" type="presParOf" srcId="{95E06B1E-7610-6D44-ADB1-B0560AF96B22}" destId="{581AE875-D62D-4AF4-B18C-5DAE0DD7436C}" srcOrd="9" destOrd="0" presId="urn:microsoft.com/office/officeart/2008/layout/LinedList"/>
    <dgm:cxn modelId="{A9A94AEA-65B6-4795-A438-75BAD525F62A}" type="presParOf" srcId="{581AE875-D62D-4AF4-B18C-5DAE0DD7436C}" destId="{17F4DCC4-78D5-4744-A502-25D8DFB4E46B}" srcOrd="0" destOrd="0" presId="urn:microsoft.com/office/officeart/2008/layout/LinedList"/>
    <dgm:cxn modelId="{7DA78AAB-19BE-41A8-B921-2439205B03E6}" type="presParOf" srcId="{581AE875-D62D-4AF4-B18C-5DAE0DD7436C}" destId="{D71C8AA6-BFBA-4D57-8BFC-315DD4FE2200}"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EA0FB-F6F7-49F4-A0B4-4A216C937402}" type="doc">
      <dgm:prSet loTypeId="urn:microsoft.com/office/officeart/2011/layout/HexagonRadial" loCatId="cycle" qsTypeId="urn:microsoft.com/office/officeart/2005/8/quickstyle/simple5" qsCatId="simple" csTypeId="urn:microsoft.com/office/officeart/2005/8/colors/accent0_3" csCatId="mainScheme" phldr="1"/>
      <dgm:spPr/>
      <dgm:t>
        <a:bodyPr/>
        <a:lstStyle/>
        <a:p>
          <a:endParaRPr lang="en-US"/>
        </a:p>
      </dgm:t>
    </dgm:pt>
    <dgm:pt modelId="{C346EEB7-FBE5-4BE1-BE1B-B546FA5500A3}">
      <dgm:prSet phldrT="[Text]"/>
      <dgm:spPr/>
      <dgm:t>
        <a:bodyPr/>
        <a:lstStyle/>
        <a:p>
          <a:r>
            <a:rPr lang="en-US" dirty="0">
              <a:latin typeface="Arial" panose="020B0604020202020204" pitchFamily="34" charset="0"/>
              <a:cs typeface="Arial" panose="020B0604020202020204" pitchFamily="34" charset="0"/>
            </a:rPr>
            <a:t>Mainstreaming in plans and budgets</a:t>
          </a:r>
        </a:p>
      </dgm:t>
    </dgm:pt>
    <dgm:pt modelId="{79565FB1-9C1B-445F-A14A-F6916BB12628}" type="parTrans" cxnId="{BF5D8961-8CFD-42C3-AF63-E4D2AECC8597}">
      <dgm:prSet/>
      <dgm:spPr/>
      <dgm:t>
        <a:bodyPr/>
        <a:lstStyle/>
        <a:p>
          <a:endParaRPr lang="en-US"/>
        </a:p>
      </dgm:t>
    </dgm:pt>
    <dgm:pt modelId="{80A671C2-2E0B-4C20-85BC-E8224FA53075}" type="sibTrans" cxnId="{BF5D8961-8CFD-42C3-AF63-E4D2AECC8597}">
      <dgm:prSet/>
      <dgm:spPr/>
      <dgm:t>
        <a:bodyPr/>
        <a:lstStyle/>
        <a:p>
          <a:endParaRPr lang="en-US"/>
        </a:p>
      </dgm:t>
    </dgm:pt>
    <dgm:pt modelId="{BF20CBB5-1786-4224-9792-7AD5CCC73AA0}">
      <dgm:prSet phldrT="[Text]"/>
      <dgm:spPr/>
      <dgm:t>
        <a:bodyPr/>
        <a:lstStyle/>
        <a:p>
          <a:r>
            <a:rPr lang="en-US" dirty="0">
              <a:latin typeface="Arial" panose="020B0604020202020204" pitchFamily="34" charset="0"/>
              <a:cs typeface="Arial" panose="020B0604020202020204" pitchFamily="34" charset="0"/>
            </a:rPr>
            <a:t>Climate risk and vulnerability assessments</a:t>
          </a:r>
        </a:p>
      </dgm:t>
    </dgm:pt>
    <dgm:pt modelId="{F7755C95-AF43-4D35-BF40-8D517E827765}" type="parTrans" cxnId="{97DF32BA-1564-4222-B87E-989E2451EFC6}">
      <dgm:prSet/>
      <dgm:spPr/>
      <dgm:t>
        <a:bodyPr/>
        <a:lstStyle/>
        <a:p>
          <a:endParaRPr lang="en-US"/>
        </a:p>
      </dgm:t>
    </dgm:pt>
    <dgm:pt modelId="{B9575B7F-76DD-4DFE-9636-A424D7E383EA}" type="sibTrans" cxnId="{97DF32BA-1564-4222-B87E-989E2451EFC6}">
      <dgm:prSet/>
      <dgm:spPr/>
      <dgm:t>
        <a:bodyPr/>
        <a:lstStyle/>
        <a:p>
          <a:endParaRPr lang="en-US"/>
        </a:p>
      </dgm:t>
    </dgm:pt>
    <dgm:pt modelId="{686663D3-D5DE-4A4B-9436-D1DF28B75CEB}">
      <dgm:prSet phldrT="[Text]"/>
      <dgm:spPr/>
      <dgm:t>
        <a:bodyPr/>
        <a:lstStyle/>
        <a:p>
          <a:r>
            <a:rPr lang="en-US" dirty="0">
              <a:latin typeface="Arial" panose="020B0604020202020204" pitchFamily="34" charset="0"/>
              <a:cs typeface="Arial" panose="020B0604020202020204" pitchFamily="34" charset="0"/>
            </a:rPr>
            <a:t>Strengthening adaptation governance</a:t>
          </a:r>
        </a:p>
      </dgm:t>
    </dgm:pt>
    <dgm:pt modelId="{CF99448B-1FA3-466F-AA16-30FEBB21E458}" type="parTrans" cxnId="{7EEF2BE6-86AF-4B90-9D6E-2ECAE2C0601D}">
      <dgm:prSet/>
      <dgm:spPr/>
      <dgm:t>
        <a:bodyPr/>
        <a:lstStyle/>
        <a:p>
          <a:endParaRPr lang="en-US"/>
        </a:p>
      </dgm:t>
    </dgm:pt>
    <dgm:pt modelId="{E7EA6C8A-DC4E-4A1A-A0F5-0BF277EB9074}" type="sibTrans" cxnId="{7EEF2BE6-86AF-4B90-9D6E-2ECAE2C0601D}">
      <dgm:prSet/>
      <dgm:spPr/>
      <dgm:t>
        <a:bodyPr/>
        <a:lstStyle/>
        <a:p>
          <a:endParaRPr lang="en-US"/>
        </a:p>
      </dgm:t>
    </dgm:pt>
    <dgm:pt modelId="{BDB2F4CA-70AD-46D3-BC6A-E10ED43728C8}">
      <dgm:prSet phldrT="[Text]"/>
      <dgm:spPr/>
      <dgm:t>
        <a:bodyPr/>
        <a:lstStyle/>
        <a:p>
          <a:r>
            <a:rPr lang="en-US" dirty="0">
              <a:latin typeface="Arial" panose="020B0604020202020204" pitchFamily="34" charset="0"/>
              <a:cs typeface="Arial" panose="020B0604020202020204" pitchFamily="34" charset="0"/>
            </a:rPr>
            <a:t>Nature based solutions </a:t>
          </a:r>
        </a:p>
      </dgm:t>
    </dgm:pt>
    <dgm:pt modelId="{7D1616AA-527A-434F-A8D0-5D9EA706BB69}" type="parTrans" cxnId="{F3F282CF-F1A6-4040-A2EC-178313BAA89F}">
      <dgm:prSet/>
      <dgm:spPr/>
      <dgm:t>
        <a:bodyPr/>
        <a:lstStyle/>
        <a:p>
          <a:endParaRPr lang="en-US"/>
        </a:p>
      </dgm:t>
    </dgm:pt>
    <dgm:pt modelId="{B475D9C9-398B-49A7-A183-A2B4E6430F43}" type="sibTrans" cxnId="{F3F282CF-F1A6-4040-A2EC-178313BAA89F}">
      <dgm:prSet/>
      <dgm:spPr/>
      <dgm:t>
        <a:bodyPr/>
        <a:lstStyle/>
        <a:p>
          <a:endParaRPr lang="en-US"/>
        </a:p>
      </dgm:t>
    </dgm:pt>
    <dgm:pt modelId="{B80BB3AD-4B54-4B09-981E-E6112C563C99}">
      <dgm:prSet phldrT="[Text]"/>
      <dgm:spPr/>
      <dgm:t>
        <a:bodyPr/>
        <a:lstStyle/>
        <a:p>
          <a:endParaRPr lang="en-BE"/>
        </a:p>
      </dgm:t>
    </dgm:pt>
    <dgm:pt modelId="{576DBEEF-1FA9-4583-A253-64908A2CB2A4}" type="parTrans" cxnId="{F9B5E860-287E-4558-A655-0B97E2718AA4}">
      <dgm:prSet/>
      <dgm:spPr/>
      <dgm:t>
        <a:bodyPr/>
        <a:lstStyle/>
        <a:p>
          <a:endParaRPr lang="en-US"/>
        </a:p>
      </dgm:t>
    </dgm:pt>
    <dgm:pt modelId="{B904B2ED-F1F1-4BC5-99E5-5132996EFDB1}" type="sibTrans" cxnId="{F9B5E860-287E-4558-A655-0B97E2718AA4}">
      <dgm:prSet/>
      <dgm:spPr/>
      <dgm:t>
        <a:bodyPr/>
        <a:lstStyle/>
        <a:p>
          <a:endParaRPr lang="en-US"/>
        </a:p>
      </dgm:t>
    </dgm:pt>
    <dgm:pt modelId="{71EA0267-ED1B-4E92-993F-765E0524804B}">
      <dgm:prSet phldrT="[Text]"/>
      <dgm:spPr/>
      <dgm:t>
        <a:bodyPr/>
        <a:lstStyle/>
        <a:p>
          <a:r>
            <a:rPr lang="en-US" dirty="0">
              <a:latin typeface="Arial" panose="020B0604020202020204" pitchFamily="34" charset="0"/>
              <a:cs typeface="Arial" panose="020B0604020202020204" pitchFamily="34" charset="0"/>
            </a:rPr>
            <a:t>Enhancing evidence base/metrics</a:t>
          </a:r>
        </a:p>
      </dgm:t>
    </dgm:pt>
    <dgm:pt modelId="{BF2E68AF-1CD8-4262-91E8-58752D273731}" type="sibTrans" cxnId="{C44CAB6E-4D93-421E-8BDF-62CF8EB937C8}">
      <dgm:prSet/>
      <dgm:spPr/>
      <dgm:t>
        <a:bodyPr/>
        <a:lstStyle/>
        <a:p>
          <a:endParaRPr lang="en-US"/>
        </a:p>
      </dgm:t>
    </dgm:pt>
    <dgm:pt modelId="{1D22DA9B-B167-4A7D-8D0A-F8B512850CBD}" type="parTrans" cxnId="{C44CAB6E-4D93-421E-8BDF-62CF8EB937C8}">
      <dgm:prSet/>
      <dgm:spPr/>
      <dgm:t>
        <a:bodyPr/>
        <a:lstStyle/>
        <a:p>
          <a:endParaRPr lang="en-US"/>
        </a:p>
      </dgm:t>
    </dgm:pt>
    <dgm:pt modelId="{11CBE1EA-BBE0-49BF-9ECB-EBEE12256A02}">
      <dgm:prSet phldrT="[Text]"/>
      <dgm:spPr/>
      <dgm:t>
        <a:bodyPr/>
        <a:lstStyle/>
        <a:p>
          <a:endParaRPr lang="en-US"/>
        </a:p>
      </dgm:t>
    </dgm:pt>
    <dgm:pt modelId="{3724076C-A33F-4F2C-AD42-B7DAB31C3D9B}" type="sibTrans" cxnId="{21414D39-1D4B-4E6D-B600-27D7C7DC8C4C}">
      <dgm:prSet/>
      <dgm:spPr/>
      <dgm:t>
        <a:bodyPr/>
        <a:lstStyle/>
        <a:p>
          <a:endParaRPr lang="en-US"/>
        </a:p>
      </dgm:t>
    </dgm:pt>
    <dgm:pt modelId="{3AA5F96B-676A-4F96-B286-836FAE942AD1}" type="parTrans" cxnId="{21414D39-1D4B-4E6D-B600-27D7C7DC8C4C}">
      <dgm:prSet/>
      <dgm:spPr/>
      <dgm:t>
        <a:bodyPr/>
        <a:lstStyle/>
        <a:p>
          <a:endParaRPr lang="en-US"/>
        </a:p>
      </dgm:t>
    </dgm:pt>
    <dgm:pt modelId="{4D99884B-B31D-4887-836C-AE3566153E7B}">
      <dgm:prSet phldrT="[Text]"/>
      <dgm:spPr/>
      <dgm:t>
        <a:bodyPr/>
        <a:lstStyle/>
        <a:p>
          <a:endParaRPr lang="en-US">
            <a:latin typeface="Arial" panose="020B0604020202020204" pitchFamily="34" charset="0"/>
            <a:cs typeface="Arial" panose="020B0604020202020204" pitchFamily="34" charset="0"/>
          </a:endParaRPr>
        </a:p>
      </dgm:t>
    </dgm:pt>
    <dgm:pt modelId="{7FF65358-E6FC-4490-9F00-9E46DDACB1BA}" type="parTrans" cxnId="{78B9D484-79EE-4453-8381-33E87717B6BC}">
      <dgm:prSet/>
      <dgm:spPr/>
      <dgm:t>
        <a:bodyPr/>
        <a:lstStyle/>
        <a:p>
          <a:endParaRPr lang="en-BE"/>
        </a:p>
      </dgm:t>
    </dgm:pt>
    <dgm:pt modelId="{BDFDAEB8-D50F-46DF-AF38-80A6AE67EABA}" type="sibTrans" cxnId="{78B9D484-79EE-4453-8381-33E87717B6BC}">
      <dgm:prSet/>
      <dgm:spPr/>
      <dgm:t>
        <a:bodyPr/>
        <a:lstStyle/>
        <a:p>
          <a:endParaRPr lang="en-BE"/>
        </a:p>
      </dgm:t>
    </dgm:pt>
    <dgm:pt modelId="{65B2A89E-A766-4128-9281-6F1835347C81}">
      <dgm:prSet phldrT="[Text]"/>
      <dgm:spPr/>
      <dgm:t>
        <a:bodyPr/>
        <a:lstStyle/>
        <a:p>
          <a:r>
            <a:rPr lang="en-US">
              <a:latin typeface="Arial" panose="020B0604020202020204" pitchFamily="34" charset="0"/>
              <a:cs typeface="Arial" panose="020B0604020202020204" pitchFamily="34" charset="0"/>
            </a:rPr>
            <a:t>Financing strategies</a:t>
          </a:r>
          <a:endParaRPr lang="en-BE"/>
        </a:p>
      </dgm:t>
    </dgm:pt>
    <dgm:pt modelId="{9CBBF780-3238-4279-A246-370E54195AAE}" type="parTrans" cxnId="{B848C684-5DA7-4ACC-8231-1E38F5E7B426}">
      <dgm:prSet/>
      <dgm:spPr/>
      <dgm:t>
        <a:bodyPr/>
        <a:lstStyle/>
        <a:p>
          <a:endParaRPr lang="en-BE"/>
        </a:p>
      </dgm:t>
    </dgm:pt>
    <dgm:pt modelId="{595E4B4D-B134-4512-9683-D5BAAEA80181}" type="sibTrans" cxnId="{B848C684-5DA7-4ACC-8231-1E38F5E7B426}">
      <dgm:prSet/>
      <dgm:spPr/>
      <dgm:t>
        <a:bodyPr/>
        <a:lstStyle/>
        <a:p>
          <a:endParaRPr lang="en-BE"/>
        </a:p>
      </dgm:t>
    </dgm:pt>
    <dgm:pt modelId="{A328DAC0-98F9-4A25-A335-E82A2D70A8A8}">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Adaptation capacity &amp; knowledge</a:t>
          </a:r>
          <a:endParaRPr lang="en-BE" dirty="0">
            <a:latin typeface="Roboto" panose="02000000000000000000" pitchFamily="2" charset="0"/>
            <a:ea typeface="Roboto" panose="02000000000000000000" pitchFamily="2" charset="0"/>
            <a:cs typeface="Roboto" panose="02000000000000000000" pitchFamily="2" charset="0"/>
          </a:endParaRPr>
        </a:p>
      </dgm:t>
    </dgm:pt>
    <dgm:pt modelId="{4CB2549D-5EEF-4217-B9F7-C414C1996492}" type="parTrans" cxnId="{3941CAC0-8CA2-463C-9945-11CD7C028C91}">
      <dgm:prSet/>
      <dgm:spPr/>
      <dgm:t>
        <a:bodyPr/>
        <a:lstStyle/>
        <a:p>
          <a:endParaRPr lang="en-BE"/>
        </a:p>
      </dgm:t>
    </dgm:pt>
    <dgm:pt modelId="{A4C67F0D-141B-4780-BF93-DD91541EFB9F}" type="sibTrans" cxnId="{3941CAC0-8CA2-463C-9945-11CD7C028C91}">
      <dgm:prSet/>
      <dgm:spPr/>
      <dgm:t>
        <a:bodyPr/>
        <a:lstStyle/>
        <a:p>
          <a:endParaRPr lang="en-BE"/>
        </a:p>
      </dgm:t>
    </dgm:pt>
    <dgm:pt modelId="{8223DD45-3414-AD4A-AF13-BADA0624BB2D}" type="pres">
      <dgm:prSet presAssocID="{08FEA0FB-F6F7-49F4-A0B4-4A216C937402}" presName="Name0" presStyleCnt="0">
        <dgm:presLayoutVars>
          <dgm:chMax val="1"/>
          <dgm:chPref val="1"/>
          <dgm:dir/>
          <dgm:animOne val="branch"/>
          <dgm:animLvl val="lvl"/>
        </dgm:presLayoutVars>
      </dgm:prSet>
      <dgm:spPr/>
    </dgm:pt>
    <dgm:pt modelId="{325F1B9D-E504-DA4A-A9D9-87E6AA6B459F}" type="pres">
      <dgm:prSet presAssocID="{C346EEB7-FBE5-4BE1-BE1B-B546FA5500A3}" presName="Parent" presStyleLbl="node0" presStyleIdx="0" presStyleCnt="1">
        <dgm:presLayoutVars>
          <dgm:chMax val="6"/>
          <dgm:chPref val="6"/>
        </dgm:presLayoutVars>
      </dgm:prSet>
      <dgm:spPr/>
    </dgm:pt>
    <dgm:pt modelId="{B6053455-D29A-A54C-8AE6-47327C246D9C}" type="pres">
      <dgm:prSet presAssocID="{BF20CBB5-1786-4224-9792-7AD5CCC73AA0}" presName="Accent1" presStyleCnt="0"/>
      <dgm:spPr/>
    </dgm:pt>
    <dgm:pt modelId="{5C216EED-B347-2142-A494-D48A95809A2D}" type="pres">
      <dgm:prSet presAssocID="{BF20CBB5-1786-4224-9792-7AD5CCC73AA0}" presName="Accent" presStyleLbl="bgShp" presStyleIdx="0" presStyleCnt="6"/>
      <dgm:spPr/>
    </dgm:pt>
    <dgm:pt modelId="{95674336-2E3D-DB40-BCC8-EAC62CCCDA1C}" type="pres">
      <dgm:prSet presAssocID="{BF20CBB5-1786-4224-9792-7AD5CCC73AA0}" presName="Child1" presStyleLbl="node1" presStyleIdx="0" presStyleCnt="6">
        <dgm:presLayoutVars>
          <dgm:chMax val="0"/>
          <dgm:chPref val="0"/>
          <dgm:bulletEnabled val="1"/>
        </dgm:presLayoutVars>
      </dgm:prSet>
      <dgm:spPr/>
    </dgm:pt>
    <dgm:pt modelId="{53BA5005-9209-764C-AF23-8DA86F4D3F66}" type="pres">
      <dgm:prSet presAssocID="{686663D3-D5DE-4A4B-9436-D1DF28B75CEB}" presName="Accent2" presStyleCnt="0"/>
      <dgm:spPr/>
    </dgm:pt>
    <dgm:pt modelId="{7C63EC56-8AD8-1748-9E1B-2E03333823B2}" type="pres">
      <dgm:prSet presAssocID="{686663D3-D5DE-4A4B-9436-D1DF28B75CEB}" presName="Accent" presStyleLbl="bgShp" presStyleIdx="1" presStyleCnt="6"/>
      <dgm:spPr/>
    </dgm:pt>
    <dgm:pt modelId="{35A03239-37C3-764D-9D91-F241641B832F}" type="pres">
      <dgm:prSet presAssocID="{686663D3-D5DE-4A4B-9436-D1DF28B75CEB}" presName="Child2" presStyleLbl="node1" presStyleIdx="1" presStyleCnt="6">
        <dgm:presLayoutVars>
          <dgm:chMax val="0"/>
          <dgm:chPref val="0"/>
          <dgm:bulletEnabled val="1"/>
        </dgm:presLayoutVars>
      </dgm:prSet>
      <dgm:spPr/>
    </dgm:pt>
    <dgm:pt modelId="{91EBD597-3282-FB45-8059-19A6D188797F}" type="pres">
      <dgm:prSet presAssocID="{71EA0267-ED1B-4E92-993F-765E0524804B}" presName="Accent3" presStyleCnt="0"/>
      <dgm:spPr/>
    </dgm:pt>
    <dgm:pt modelId="{C466B4EC-5679-3044-A747-981CD5CBF12B}" type="pres">
      <dgm:prSet presAssocID="{71EA0267-ED1B-4E92-993F-765E0524804B}" presName="Accent" presStyleLbl="bgShp" presStyleIdx="2" presStyleCnt="6"/>
      <dgm:spPr/>
    </dgm:pt>
    <dgm:pt modelId="{471E323E-F2EB-5541-8E90-EBA843D56A7B}" type="pres">
      <dgm:prSet presAssocID="{71EA0267-ED1B-4E92-993F-765E0524804B}" presName="Child3" presStyleLbl="node1" presStyleIdx="2" presStyleCnt="6">
        <dgm:presLayoutVars>
          <dgm:chMax val="0"/>
          <dgm:chPref val="0"/>
          <dgm:bulletEnabled val="1"/>
        </dgm:presLayoutVars>
      </dgm:prSet>
      <dgm:spPr/>
    </dgm:pt>
    <dgm:pt modelId="{9157E4BD-CFD6-7E4F-9DCF-A9DDC539DC98}" type="pres">
      <dgm:prSet presAssocID="{BDB2F4CA-70AD-46D3-BC6A-E10ED43728C8}" presName="Accent4" presStyleCnt="0"/>
      <dgm:spPr/>
    </dgm:pt>
    <dgm:pt modelId="{DF87F3C8-A077-5D47-84F8-F355D2B04AAC}" type="pres">
      <dgm:prSet presAssocID="{BDB2F4CA-70AD-46D3-BC6A-E10ED43728C8}" presName="Accent" presStyleLbl="bgShp" presStyleIdx="3" presStyleCnt="6"/>
      <dgm:spPr/>
    </dgm:pt>
    <dgm:pt modelId="{C1275B7B-CC1B-634D-94BA-07686E6D28D3}" type="pres">
      <dgm:prSet presAssocID="{BDB2F4CA-70AD-46D3-BC6A-E10ED43728C8}" presName="Child4" presStyleLbl="node1" presStyleIdx="3" presStyleCnt="6">
        <dgm:presLayoutVars>
          <dgm:chMax val="0"/>
          <dgm:chPref val="0"/>
          <dgm:bulletEnabled val="1"/>
        </dgm:presLayoutVars>
      </dgm:prSet>
      <dgm:spPr/>
    </dgm:pt>
    <dgm:pt modelId="{9FE204B8-814B-4AD1-9EA4-34E46FCDFBF8}" type="pres">
      <dgm:prSet presAssocID="{65B2A89E-A766-4128-9281-6F1835347C81}" presName="Accent5" presStyleCnt="0"/>
      <dgm:spPr/>
    </dgm:pt>
    <dgm:pt modelId="{5AC17648-539E-41D5-9203-3A5516A1ADC6}" type="pres">
      <dgm:prSet presAssocID="{65B2A89E-A766-4128-9281-6F1835347C81}" presName="Accent" presStyleLbl="bgShp" presStyleIdx="4" presStyleCnt="6"/>
      <dgm:spPr/>
    </dgm:pt>
    <dgm:pt modelId="{8F3D3DCF-20C0-4C1B-AF80-DB5E85D4695D}" type="pres">
      <dgm:prSet presAssocID="{65B2A89E-A766-4128-9281-6F1835347C81}" presName="Child5" presStyleLbl="node1" presStyleIdx="4" presStyleCnt="6">
        <dgm:presLayoutVars>
          <dgm:chMax val="0"/>
          <dgm:chPref val="0"/>
          <dgm:bulletEnabled val="1"/>
        </dgm:presLayoutVars>
      </dgm:prSet>
      <dgm:spPr/>
    </dgm:pt>
    <dgm:pt modelId="{92005C52-716A-42C8-BF48-7A3BE04B84B8}" type="pres">
      <dgm:prSet presAssocID="{A328DAC0-98F9-4A25-A335-E82A2D70A8A8}" presName="Accent6" presStyleCnt="0"/>
      <dgm:spPr/>
    </dgm:pt>
    <dgm:pt modelId="{6D22B25C-C1CD-448E-A1C0-3D28390EA40C}" type="pres">
      <dgm:prSet presAssocID="{A328DAC0-98F9-4A25-A335-E82A2D70A8A8}" presName="Accent" presStyleLbl="bgShp" presStyleIdx="5" presStyleCnt="6"/>
      <dgm:spPr/>
    </dgm:pt>
    <dgm:pt modelId="{8119AA5F-10DF-4142-8579-895BB6DEBA68}" type="pres">
      <dgm:prSet presAssocID="{A328DAC0-98F9-4A25-A335-E82A2D70A8A8}" presName="Child6" presStyleLbl="node1" presStyleIdx="5" presStyleCnt="6">
        <dgm:presLayoutVars>
          <dgm:chMax val="0"/>
          <dgm:chPref val="0"/>
          <dgm:bulletEnabled val="1"/>
        </dgm:presLayoutVars>
      </dgm:prSet>
      <dgm:spPr/>
    </dgm:pt>
  </dgm:ptLst>
  <dgm:cxnLst>
    <dgm:cxn modelId="{D1DF1F0E-647A-4266-B679-1EF163ED5185}" type="presOf" srcId="{65B2A89E-A766-4128-9281-6F1835347C81}" destId="{8F3D3DCF-20C0-4C1B-AF80-DB5E85D4695D}" srcOrd="0" destOrd="0" presId="urn:microsoft.com/office/officeart/2011/layout/HexagonRadial"/>
    <dgm:cxn modelId="{21414D39-1D4B-4E6D-B600-27D7C7DC8C4C}" srcId="{08FEA0FB-F6F7-49F4-A0B4-4A216C937402}" destId="{11CBE1EA-BBE0-49BF-9ECB-EBEE12256A02}" srcOrd="3" destOrd="0" parTransId="{3AA5F96B-676A-4F96-B286-836FAE942AD1}" sibTransId="{3724076C-A33F-4F2C-AD42-B7DAB31C3D9B}"/>
    <dgm:cxn modelId="{F9B5E860-287E-4558-A655-0B97E2718AA4}" srcId="{08FEA0FB-F6F7-49F4-A0B4-4A216C937402}" destId="{B80BB3AD-4B54-4B09-981E-E6112C563C99}" srcOrd="1" destOrd="0" parTransId="{576DBEEF-1FA9-4583-A253-64908A2CB2A4}" sibTransId="{B904B2ED-F1F1-4BC5-99E5-5132996EFDB1}"/>
    <dgm:cxn modelId="{BF5D8961-8CFD-42C3-AF63-E4D2AECC8597}" srcId="{08FEA0FB-F6F7-49F4-A0B4-4A216C937402}" destId="{C346EEB7-FBE5-4BE1-BE1B-B546FA5500A3}" srcOrd="0" destOrd="0" parTransId="{79565FB1-9C1B-445F-A14A-F6916BB12628}" sibTransId="{80A671C2-2E0B-4C20-85BC-E8224FA53075}"/>
    <dgm:cxn modelId="{965B7E48-235D-FC49-8510-E41A9ADB385F}" type="presOf" srcId="{71EA0267-ED1B-4E92-993F-765E0524804B}" destId="{471E323E-F2EB-5541-8E90-EBA843D56A7B}" srcOrd="0" destOrd="0" presId="urn:microsoft.com/office/officeart/2011/layout/HexagonRadial"/>
    <dgm:cxn modelId="{C44CAB6E-4D93-421E-8BDF-62CF8EB937C8}" srcId="{C346EEB7-FBE5-4BE1-BE1B-B546FA5500A3}" destId="{71EA0267-ED1B-4E92-993F-765E0524804B}" srcOrd="2" destOrd="0" parTransId="{1D22DA9B-B167-4A7D-8D0A-F8B512850CBD}" sibTransId="{BF2E68AF-1CD8-4262-91E8-58752D273731}"/>
    <dgm:cxn modelId="{6476535A-28D1-FB41-993D-BFFB4CE3543E}" type="presOf" srcId="{686663D3-D5DE-4A4B-9436-D1DF28B75CEB}" destId="{35A03239-37C3-764D-9D91-F241641B832F}" srcOrd="0" destOrd="0" presId="urn:microsoft.com/office/officeart/2011/layout/HexagonRadial"/>
    <dgm:cxn modelId="{8886F17C-B267-B04F-8576-5549966DA12A}" type="presOf" srcId="{C346EEB7-FBE5-4BE1-BE1B-B546FA5500A3}" destId="{325F1B9D-E504-DA4A-A9D9-87E6AA6B459F}" srcOrd="0" destOrd="0" presId="urn:microsoft.com/office/officeart/2011/layout/HexagonRadial"/>
    <dgm:cxn modelId="{B848C684-5DA7-4ACC-8231-1E38F5E7B426}" srcId="{C346EEB7-FBE5-4BE1-BE1B-B546FA5500A3}" destId="{65B2A89E-A766-4128-9281-6F1835347C81}" srcOrd="4" destOrd="0" parTransId="{9CBBF780-3238-4279-A246-370E54195AAE}" sibTransId="{595E4B4D-B134-4512-9683-D5BAAEA80181}"/>
    <dgm:cxn modelId="{78B9D484-79EE-4453-8381-33E87717B6BC}" srcId="{08FEA0FB-F6F7-49F4-A0B4-4A216C937402}" destId="{4D99884B-B31D-4887-836C-AE3566153E7B}" srcOrd="2" destOrd="0" parTransId="{7FF65358-E6FC-4490-9F00-9E46DDACB1BA}" sibTransId="{BDFDAEB8-D50F-46DF-AF38-80A6AE67EABA}"/>
    <dgm:cxn modelId="{F0A5F488-1E2F-034F-BA2D-B6299F1C3369}" type="presOf" srcId="{BF20CBB5-1786-4224-9792-7AD5CCC73AA0}" destId="{95674336-2E3D-DB40-BCC8-EAC62CCCDA1C}" srcOrd="0" destOrd="0" presId="urn:microsoft.com/office/officeart/2011/layout/HexagonRadial"/>
    <dgm:cxn modelId="{794563B8-B089-4D48-9CEE-453EBE72347F}" type="presOf" srcId="{08FEA0FB-F6F7-49F4-A0B4-4A216C937402}" destId="{8223DD45-3414-AD4A-AF13-BADA0624BB2D}" srcOrd="0" destOrd="0" presId="urn:microsoft.com/office/officeart/2011/layout/HexagonRadial"/>
    <dgm:cxn modelId="{97DF32BA-1564-4222-B87E-989E2451EFC6}" srcId="{C346EEB7-FBE5-4BE1-BE1B-B546FA5500A3}" destId="{BF20CBB5-1786-4224-9792-7AD5CCC73AA0}" srcOrd="0" destOrd="0" parTransId="{F7755C95-AF43-4D35-BF40-8D517E827765}" sibTransId="{B9575B7F-76DD-4DFE-9636-A424D7E383EA}"/>
    <dgm:cxn modelId="{E8A934BE-FCC3-7D42-A349-5EC54C84C241}" type="presOf" srcId="{BDB2F4CA-70AD-46D3-BC6A-E10ED43728C8}" destId="{C1275B7B-CC1B-634D-94BA-07686E6D28D3}" srcOrd="0" destOrd="0" presId="urn:microsoft.com/office/officeart/2011/layout/HexagonRadial"/>
    <dgm:cxn modelId="{3941CAC0-8CA2-463C-9945-11CD7C028C91}" srcId="{C346EEB7-FBE5-4BE1-BE1B-B546FA5500A3}" destId="{A328DAC0-98F9-4A25-A335-E82A2D70A8A8}" srcOrd="5" destOrd="0" parTransId="{4CB2549D-5EEF-4217-B9F7-C414C1996492}" sibTransId="{A4C67F0D-141B-4780-BF93-DD91541EFB9F}"/>
    <dgm:cxn modelId="{F3F282CF-F1A6-4040-A2EC-178313BAA89F}" srcId="{C346EEB7-FBE5-4BE1-BE1B-B546FA5500A3}" destId="{BDB2F4CA-70AD-46D3-BC6A-E10ED43728C8}" srcOrd="3" destOrd="0" parTransId="{7D1616AA-527A-434F-A8D0-5D9EA706BB69}" sibTransId="{B475D9C9-398B-49A7-A183-A2B4E6430F43}"/>
    <dgm:cxn modelId="{7EEF2BE6-86AF-4B90-9D6E-2ECAE2C0601D}" srcId="{C346EEB7-FBE5-4BE1-BE1B-B546FA5500A3}" destId="{686663D3-D5DE-4A4B-9436-D1DF28B75CEB}" srcOrd="1" destOrd="0" parTransId="{CF99448B-1FA3-466F-AA16-30FEBB21E458}" sibTransId="{E7EA6C8A-DC4E-4A1A-A0F5-0BF277EB9074}"/>
    <dgm:cxn modelId="{450788FB-8D99-48B0-A817-B154BA7410A2}" type="presOf" srcId="{A328DAC0-98F9-4A25-A335-E82A2D70A8A8}" destId="{8119AA5F-10DF-4142-8579-895BB6DEBA68}" srcOrd="0" destOrd="0" presId="urn:microsoft.com/office/officeart/2011/layout/HexagonRadial"/>
    <dgm:cxn modelId="{584C09A9-EA07-F949-A0E3-C1578253B24F}" type="presParOf" srcId="{8223DD45-3414-AD4A-AF13-BADA0624BB2D}" destId="{325F1B9D-E504-DA4A-A9D9-87E6AA6B459F}" srcOrd="0" destOrd="0" presId="urn:microsoft.com/office/officeart/2011/layout/HexagonRadial"/>
    <dgm:cxn modelId="{38DFE5B6-6059-5F43-8308-04F5FD56A0E3}" type="presParOf" srcId="{8223DD45-3414-AD4A-AF13-BADA0624BB2D}" destId="{B6053455-D29A-A54C-8AE6-47327C246D9C}" srcOrd="1" destOrd="0" presId="urn:microsoft.com/office/officeart/2011/layout/HexagonRadial"/>
    <dgm:cxn modelId="{9E4C7567-D8E3-3540-A556-3FA95EE819D8}" type="presParOf" srcId="{B6053455-D29A-A54C-8AE6-47327C246D9C}" destId="{5C216EED-B347-2142-A494-D48A95809A2D}" srcOrd="0" destOrd="0" presId="urn:microsoft.com/office/officeart/2011/layout/HexagonRadial"/>
    <dgm:cxn modelId="{284F3709-A2C0-E446-B0D0-2BBE228589DE}" type="presParOf" srcId="{8223DD45-3414-AD4A-AF13-BADA0624BB2D}" destId="{95674336-2E3D-DB40-BCC8-EAC62CCCDA1C}" srcOrd="2" destOrd="0" presId="urn:microsoft.com/office/officeart/2011/layout/HexagonRadial"/>
    <dgm:cxn modelId="{8A073F92-41C0-7E4D-B008-7F8069345AD6}" type="presParOf" srcId="{8223DD45-3414-AD4A-AF13-BADA0624BB2D}" destId="{53BA5005-9209-764C-AF23-8DA86F4D3F66}" srcOrd="3" destOrd="0" presId="urn:microsoft.com/office/officeart/2011/layout/HexagonRadial"/>
    <dgm:cxn modelId="{7BA990E6-4784-064D-9C06-FCA1251AB0FB}" type="presParOf" srcId="{53BA5005-9209-764C-AF23-8DA86F4D3F66}" destId="{7C63EC56-8AD8-1748-9E1B-2E03333823B2}" srcOrd="0" destOrd="0" presId="urn:microsoft.com/office/officeart/2011/layout/HexagonRadial"/>
    <dgm:cxn modelId="{730645E9-4A0A-8040-BDA7-8C18C2E0A93F}" type="presParOf" srcId="{8223DD45-3414-AD4A-AF13-BADA0624BB2D}" destId="{35A03239-37C3-764D-9D91-F241641B832F}" srcOrd="4" destOrd="0" presId="urn:microsoft.com/office/officeart/2011/layout/HexagonRadial"/>
    <dgm:cxn modelId="{3F7DA73B-473A-2C41-AD5C-4EACAB22B140}" type="presParOf" srcId="{8223DD45-3414-AD4A-AF13-BADA0624BB2D}" destId="{91EBD597-3282-FB45-8059-19A6D188797F}" srcOrd="5" destOrd="0" presId="urn:microsoft.com/office/officeart/2011/layout/HexagonRadial"/>
    <dgm:cxn modelId="{5FDBE87E-936C-354D-9D87-5E2C5361D1B1}" type="presParOf" srcId="{91EBD597-3282-FB45-8059-19A6D188797F}" destId="{C466B4EC-5679-3044-A747-981CD5CBF12B}" srcOrd="0" destOrd="0" presId="urn:microsoft.com/office/officeart/2011/layout/HexagonRadial"/>
    <dgm:cxn modelId="{3CE62F46-ED0D-034E-8D69-A840EF3EF28E}" type="presParOf" srcId="{8223DD45-3414-AD4A-AF13-BADA0624BB2D}" destId="{471E323E-F2EB-5541-8E90-EBA843D56A7B}" srcOrd="6" destOrd="0" presId="urn:microsoft.com/office/officeart/2011/layout/HexagonRadial"/>
    <dgm:cxn modelId="{EC13EA1A-A966-EE40-BE26-10483F2FBE0E}" type="presParOf" srcId="{8223DD45-3414-AD4A-AF13-BADA0624BB2D}" destId="{9157E4BD-CFD6-7E4F-9DCF-A9DDC539DC98}" srcOrd="7" destOrd="0" presId="urn:microsoft.com/office/officeart/2011/layout/HexagonRadial"/>
    <dgm:cxn modelId="{FD34F9BD-490A-BA4B-81FD-0E0B9BEC5C18}" type="presParOf" srcId="{9157E4BD-CFD6-7E4F-9DCF-A9DDC539DC98}" destId="{DF87F3C8-A077-5D47-84F8-F355D2B04AAC}" srcOrd="0" destOrd="0" presId="urn:microsoft.com/office/officeart/2011/layout/HexagonRadial"/>
    <dgm:cxn modelId="{5D59A4D0-2848-AF43-B36E-E277162D78E2}" type="presParOf" srcId="{8223DD45-3414-AD4A-AF13-BADA0624BB2D}" destId="{C1275B7B-CC1B-634D-94BA-07686E6D28D3}" srcOrd="8" destOrd="0" presId="urn:microsoft.com/office/officeart/2011/layout/HexagonRadial"/>
    <dgm:cxn modelId="{9913D67C-5110-484A-8E2C-2E908519C33C}" type="presParOf" srcId="{8223DD45-3414-AD4A-AF13-BADA0624BB2D}" destId="{9FE204B8-814B-4AD1-9EA4-34E46FCDFBF8}" srcOrd="9" destOrd="0" presId="urn:microsoft.com/office/officeart/2011/layout/HexagonRadial"/>
    <dgm:cxn modelId="{314A4139-5A01-458F-AF9B-84F5989107D5}" type="presParOf" srcId="{9FE204B8-814B-4AD1-9EA4-34E46FCDFBF8}" destId="{5AC17648-539E-41D5-9203-3A5516A1ADC6}" srcOrd="0" destOrd="0" presId="urn:microsoft.com/office/officeart/2011/layout/HexagonRadial"/>
    <dgm:cxn modelId="{0A9E12D9-D65A-49BC-A590-51003C07D713}" type="presParOf" srcId="{8223DD45-3414-AD4A-AF13-BADA0624BB2D}" destId="{8F3D3DCF-20C0-4C1B-AF80-DB5E85D4695D}" srcOrd="10" destOrd="0" presId="urn:microsoft.com/office/officeart/2011/layout/HexagonRadial"/>
    <dgm:cxn modelId="{83355AA2-8F36-4FBE-99F6-E8787D2F9584}" type="presParOf" srcId="{8223DD45-3414-AD4A-AF13-BADA0624BB2D}" destId="{92005C52-716A-42C8-BF48-7A3BE04B84B8}" srcOrd="11" destOrd="0" presId="urn:microsoft.com/office/officeart/2011/layout/HexagonRadial"/>
    <dgm:cxn modelId="{74664F11-9692-48EB-A0DC-C17C1B676332}" type="presParOf" srcId="{92005C52-716A-42C8-BF48-7A3BE04B84B8}" destId="{6D22B25C-C1CD-448E-A1C0-3D28390EA40C}" srcOrd="0" destOrd="0" presId="urn:microsoft.com/office/officeart/2011/layout/HexagonRadial"/>
    <dgm:cxn modelId="{90AAB2B2-D9E0-43C8-A64C-78FABB679A79}" type="presParOf" srcId="{8223DD45-3414-AD4A-AF13-BADA0624BB2D}" destId="{8119AA5F-10DF-4142-8579-895BB6DEBA6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F70E4-9DC6-9447-B9FC-A9B3E02F93C7}">
      <dsp:nvSpPr>
        <dsp:cNvPr id="0" name=""/>
        <dsp:cNvSpPr/>
      </dsp:nvSpPr>
      <dsp:spPr>
        <a:xfrm>
          <a:off x="0" y="674"/>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58E7C-E2A3-1642-B8C1-B3EA93AAC3CB}">
      <dsp:nvSpPr>
        <dsp:cNvPr id="0" name=""/>
        <dsp:cNvSpPr/>
      </dsp:nvSpPr>
      <dsp:spPr>
        <a:xfrm>
          <a:off x="0" y="674"/>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solidFill>
                <a:schemeClr val="bg1">
                  <a:lumMod val="95000"/>
                </a:schemeClr>
              </a:solidFill>
              <a:latin typeface="Roboto Regular"/>
              <a:cs typeface="Arial"/>
            </a:rPr>
            <a:t>Adaptation – priorities and action plan</a:t>
          </a:r>
        </a:p>
      </dsp:txBody>
      <dsp:txXfrm>
        <a:off x="0" y="674"/>
        <a:ext cx="7774782" cy="1105106"/>
      </dsp:txXfrm>
    </dsp:sp>
    <dsp:sp modelId="{3D94B6F6-BE2E-F445-A026-A8218138B4A2}">
      <dsp:nvSpPr>
        <dsp:cNvPr id="0" name=""/>
        <dsp:cNvSpPr/>
      </dsp:nvSpPr>
      <dsp:spPr>
        <a:xfrm>
          <a:off x="0" y="1105781"/>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50B68-F334-EF4F-A7A5-720DA096C921}">
      <dsp:nvSpPr>
        <dsp:cNvPr id="0" name=""/>
        <dsp:cNvSpPr/>
      </dsp:nvSpPr>
      <dsp:spPr>
        <a:xfrm>
          <a:off x="0" y="1105781"/>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solidFill>
                <a:schemeClr val="bg1">
                  <a:lumMod val="95000"/>
                </a:schemeClr>
              </a:solidFill>
              <a:latin typeface="Roboto Regular"/>
              <a:cs typeface="Arial"/>
            </a:rPr>
            <a:t>60 developing countries submitted to the UNFCCC </a:t>
          </a:r>
        </a:p>
      </dsp:txBody>
      <dsp:txXfrm>
        <a:off x="0" y="1105781"/>
        <a:ext cx="7774782" cy="1105106"/>
      </dsp:txXfrm>
    </dsp:sp>
    <dsp:sp modelId="{4E9E79F5-5B29-9A44-9DCF-D388EEE84C0F}">
      <dsp:nvSpPr>
        <dsp:cNvPr id="0" name=""/>
        <dsp:cNvSpPr/>
      </dsp:nvSpPr>
      <dsp:spPr>
        <a:xfrm>
          <a:off x="0" y="2210887"/>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1150A-43E7-0648-88BA-4D332FD5308E}">
      <dsp:nvSpPr>
        <dsp:cNvPr id="0" name=""/>
        <dsp:cNvSpPr/>
      </dsp:nvSpPr>
      <dsp:spPr>
        <a:xfrm>
          <a:off x="0" y="2210887"/>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solidFill>
                <a:schemeClr val="bg1">
                  <a:lumMod val="95000"/>
                </a:schemeClr>
              </a:solidFill>
              <a:latin typeface="Roboto Regular"/>
              <a:cs typeface="Arial"/>
            </a:rPr>
            <a:t>Medium to long term (5-10 years)</a:t>
          </a:r>
        </a:p>
      </dsp:txBody>
      <dsp:txXfrm>
        <a:off x="0" y="2210887"/>
        <a:ext cx="7774782" cy="1105106"/>
      </dsp:txXfrm>
    </dsp:sp>
    <dsp:sp modelId="{619ED854-1D28-E448-BA5F-4E893AD5F355}">
      <dsp:nvSpPr>
        <dsp:cNvPr id="0" name=""/>
        <dsp:cNvSpPr/>
      </dsp:nvSpPr>
      <dsp:spPr>
        <a:xfrm>
          <a:off x="0" y="3315994"/>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3200A-E44E-A948-80EC-4B19BD45CE26}">
      <dsp:nvSpPr>
        <dsp:cNvPr id="0" name=""/>
        <dsp:cNvSpPr/>
      </dsp:nvSpPr>
      <dsp:spPr>
        <a:xfrm>
          <a:off x="0" y="3315994"/>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lumMod val="95000"/>
                </a:schemeClr>
              </a:solidFill>
              <a:latin typeface="Roboto Regular"/>
              <a:cs typeface="Arial"/>
            </a:rPr>
            <a:t>All countries to submit NAPs by 2025</a:t>
          </a:r>
        </a:p>
      </dsp:txBody>
      <dsp:txXfrm>
        <a:off x="0" y="3315994"/>
        <a:ext cx="7774782" cy="1105106"/>
      </dsp:txXfrm>
    </dsp:sp>
    <dsp:sp modelId="{3C96FEB5-F55A-478E-8808-8D734EFFF201}">
      <dsp:nvSpPr>
        <dsp:cNvPr id="0" name=""/>
        <dsp:cNvSpPr/>
      </dsp:nvSpPr>
      <dsp:spPr>
        <a:xfrm>
          <a:off x="0" y="4421100"/>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E420C-3686-4E6A-AB25-66F02F7BEB7F}">
      <dsp:nvSpPr>
        <dsp:cNvPr id="0" name=""/>
        <dsp:cNvSpPr/>
      </dsp:nvSpPr>
      <dsp:spPr>
        <a:xfrm>
          <a:off x="0" y="4421100"/>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lumMod val="95000"/>
                </a:schemeClr>
              </a:solidFill>
              <a:latin typeface="Roboto Regular"/>
              <a:cs typeface="Arial"/>
            </a:rPr>
            <a:t>Mainly led by the Ministries of Environment, limited engagement of Ministries of Finance</a:t>
          </a:r>
        </a:p>
      </dsp:txBody>
      <dsp:txXfrm>
        <a:off x="0" y="4421100"/>
        <a:ext cx="7774782" cy="1105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F70E4-9DC6-9447-B9FC-A9B3E02F93C7}">
      <dsp:nvSpPr>
        <dsp:cNvPr id="0" name=""/>
        <dsp:cNvSpPr/>
      </dsp:nvSpPr>
      <dsp:spPr>
        <a:xfrm>
          <a:off x="0" y="6388"/>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58E7C-E2A3-1642-B8C1-B3EA93AAC3CB}">
      <dsp:nvSpPr>
        <dsp:cNvPr id="0" name=""/>
        <dsp:cNvSpPr/>
      </dsp:nvSpPr>
      <dsp:spPr>
        <a:xfrm>
          <a:off x="0" y="674"/>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solidFill>
                <a:schemeClr val="bg1">
                  <a:lumMod val="95000"/>
                </a:schemeClr>
              </a:solidFill>
              <a:latin typeface="Roboto Regular"/>
              <a:cs typeface="Arial"/>
            </a:rPr>
            <a:t>Mitigation and Adaptation - vision and objectives</a:t>
          </a:r>
        </a:p>
      </dsp:txBody>
      <dsp:txXfrm>
        <a:off x="0" y="674"/>
        <a:ext cx="7774782" cy="1105106"/>
      </dsp:txXfrm>
    </dsp:sp>
    <dsp:sp modelId="{3D94B6F6-BE2E-F445-A026-A8218138B4A2}">
      <dsp:nvSpPr>
        <dsp:cNvPr id="0" name=""/>
        <dsp:cNvSpPr/>
      </dsp:nvSpPr>
      <dsp:spPr>
        <a:xfrm>
          <a:off x="0" y="1105781"/>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50B68-F334-EF4F-A7A5-720DA096C921}">
      <dsp:nvSpPr>
        <dsp:cNvPr id="0" name=""/>
        <dsp:cNvSpPr/>
      </dsp:nvSpPr>
      <dsp:spPr>
        <a:xfrm>
          <a:off x="0" y="1105781"/>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bg1">
                  <a:lumMod val="95000"/>
                </a:schemeClr>
              </a:solidFill>
              <a:latin typeface="Roboto Regular"/>
              <a:cs typeface="Arial"/>
            </a:rPr>
            <a:t>142 countries have included adaptation commitments (2020/21 update)</a:t>
          </a:r>
        </a:p>
      </dsp:txBody>
      <dsp:txXfrm>
        <a:off x="0" y="1105781"/>
        <a:ext cx="7774782" cy="1105106"/>
      </dsp:txXfrm>
    </dsp:sp>
    <dsp:sp modelId="{4E9E79F5-5B29-9A44-9DCF-D388EEE84C0F}">
      <dsp:nvSpPr>
        <dsp:cNvPr id="0" name=""/>
        <dsp:cNvSpPr/>
      </dsp:nvSpPr>
      <dsp:spPr>
        <a:xfrm>
          <a:off x="0" y="2210887"/>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1150A-43E7-0648-88BA-4D332FD5308E}">
      <dsp:nvSpPr>
        <dsp:cNvPr id="0" name=""/>
        <dsp:cNvSpPr/>
      </dsp:nvSpPr>
      <dsp:spPr>
        <a:xfrm>
          <a:off x="0" y="2210887"/>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solidFill>
                <a:schemeClr val="bg1">
                  <a:lumMod val="95000"/>
                </a:schemeClr>
              </a:solidFill>
              <a:latin typeface="Roboto Regular"/>
              <a:cs typeface="Arial"/>
            </a:rPr>
            <a:t>Short to medium term (5-10 years), update every 5 years </a:t>
          </a:r>
        </a:p>
      </dsp:txBody>
      <dsp:txXfrm>
        <a:off x="0" y="2210887"/>
        <a:ext cx="7774782" cy="1105106"/>
      </dsp:txXfrm>
    </dsp:sp>
    <dsp:sp modelId="{619ED854-1D28-E448-BA5F-4E893AD5F355}">
      <dsp:nvSpPr>
        <dsp:cNvPr id="0" name=""/>
        <dsp:cNvSpPr/>
      </dsp:nvSpPr>
      <dsp:spPr>
        <a:xfrm>
          <a:off x="0" y="3315994"/>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3200A-E44E-A948-80EC-4B19BD45CE26}">
      <dsp:nvSpPr>
        <dsp:cNvPr id="0" name=""/>
        <dsp:cNvSpPr/>
      </dsp:nvSpPr>
      <dsp:spPr>
        <a:xfrm>
          <a:off x="0" y="3315994"/>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solidFill>
                <a:schemeClr val="bg1">
                  <a:lumMod val="95000"/>
                </a:schemeClr>
              </a:solidFill>
              <a:latin typeface="Roboto Regular"/>
              <a:cs typeface="Arial"/>
            </a:rPr>
            <a:t>NDC 3.0 by 2025</a:t>
          </a:r>
        </a:p>
      </dsp:txBody>
      <dsp:txXfrm>
        <a:off x="0" y="3315994"/>
        <a:ext cx="7774782" cy="1105106"/>
      </dsp:txXfrm>
    </dsp:sp>
    <dsp:sp modelId="{9D6DD70B-D5C9-41ED-905B-B907F9D2D082}">
      <dsp:nvSpPr>
        <dsp:cNvPr id="0" name=""/>
        <dsp:cNvSpPr/>
      </dsp:nvSpPr>
      <dsp:spPr>
        <a:xfrm>
          <a:off x="0" y="4421100"/>
          <a:ext cx="777478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4DCC4-78D5-4744-A502-25D8DFB4E46B}">
      <dsp:nvSpPr>
        <dsp:cNvPr id="0" name=""/>
        <dsp:cNvSpPr/>
      </dsp:nvSpPr>
      <dsp:spPr>
        <a:xfrm>
          <a:off x="0" y="4421100"/>
          <a:ext cx="7774782" cy="110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solidFill>
                <a:schemeClr val="bg1">
                  <a:lumMod val="95000"/>
                </a:schemeClr>
              </a:solidFill>
              <a:latin typeface="Roboto Regular"/>
              <a:cs typeface="Arial"/>
            </a:rPr>
            <a:t>¼ Coalition members are actively involved in the NDC process</a:t>
          </a:r>
        </a:p>
      </dsp:txBody>
      <dsp:txXfrm>
        <a:off x="0" y="4421100"/>
        <a:ext cx="7774782" cy="1105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F1B9D-E504-DA4A-A9D9-87E6AA6B459F}">
      <dsp:nvSpPr>
        <dsp:cNvPr id="0" name=""/>
        <dsp:cNvSpPr/>
      </dsp:nvSpPr>
      <dsp:spPr>
        <a:xfrm>
          <a:off x="3530404" y="2708242"/>
          <a:ext cx="3442294" cy="2977723"/>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Mainstreaming in plans and budgets</a:t>
          </a:r>
        </a:p>
      </dsp:txBody>
      <dsp:txXfrm>
        <a:off x="4100840" y="3201692"/>
        <a:ext cx="2301422" cy="1990823"/>
      </dsp:txXfrm>
    </dsp:sp>
    <dsp:sp modelId="{7C63EC56-8AD8-1748-9E1B-2E03333823B2}">
      <dsp:nvSpPr>
        <dsp:cNvPr id="0" name=""/>
        <dsp:cNvSpPr/>
      </dsp:nvSpPr>
      <dsp:spPr>
        <a:xfrm>
          <a:off x="5685942" y="1283602"/>
          <a:ext cx="1298767" cy="1119060"/>
        </a:xfrm>
        <a:prstGeom prst="hexagon">
          <a:avLst>
            <a:gd name="adj" fmla="val 28900"/>
            <a:gd name="vf" fmla="val 11547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5674336-2E3D-DB40-BCC8-EAC62CCCDA1C}">
      <dsp:nvSpPr>
        <dsp:cNvPr id="0" name=""/>
        <dsp:cNvSpPr/>
      </dsp:nvSpPr>
      <dsp:spPr>
        <a:xfrm>
          <a:off x="3847490" y="0"/>
          <a:ext cx="2820935" cy="2440440"/>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Climate risk and vulnerability assessments</a:t>
          </a:r>
        </a:p>
      </dsp:txBody>
      <dsp:txXfrm>
        <a:off x="4314979" y="404433"/>
        <a:ext cx="1885957" cy="1631574"/>
      </dsp:txXfrm>
    </dsp:sp>
    <dsp:sp modelId="{C466B4EC-5679-3044-A747-981CD5CBF12B}">
      <dsp:nvSpPr>
        <dsp:cNvPr id="0" name=""/>
        <dsp:cNvSpPr/>
      </dsp:nvSpPr>
      <dsp:spPr>
        <a:xfrm>
          <a:off x="7201705" y="3375649"/>
          <a:ext cx="1298767" cy="1119060"/>
        </a:xfrm>
        <a:prstGeom prst="hexagon">
          <a:avLst>
            <a:gd name="adj" fmla="val 28900"/>
            <a:gd name="vf" fmla="val 11547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5A03239-37C3-764D-9D91-F241641B832F}">
      <dsp:nvSpPr>
        <dsp:cNvPr id="0" name=""/>
        <dsp:cNvSpPr/>
      </dsp:nvSpPr>
      <dsp:spPr>
        <a:xfrm>
          <a:off x="6434615" y="1501034"/>
          <a:ext cx="2820935" cy="2440440"/>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Strengthening adaptation governance</a:t>
          </a:r>
        </a:p>
      </dsp:txBody>
      <dsp:txXfrm>
        <a:off x="6902104" y="1905467"/>
        <a:ext cx="1885957" cy="1631574"/>
      </dsp:txXfrm>
    </dsp:sp>
    <dsp:sp modelId="{DF87F3C8-A077-5D47-84F8-F355D2B04AAC}">
      <dsp:nvSpPr>
        <dsp:cNvPr id="0" name=""/>
        <dsp:cNvSpPr/>
      </dsp:nvSpPr>
      <dsp:spPr>
        <a:xfrm>
          <a:off x="6148758" y="5737176"/>
          <a:ext cx="1298767" cy="1119060"/>
        </a:xfrm>
        <a:prstGeom prst="hexagon">
          <a:avLst>
            <a:gd name="adj" fmla="val 28900"/>
            <a:gd name="vf" fmla="val 11547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71E323E-F2EB-5541-8E90-EBA843D56A7B}">
      <dsp:nvSpPr>
        <dsp:cNvPr id="0" name=""/>
        <dsp:cNvSpPr/>
      </dsp:nvSpPr>
      <dsp:spPr>
        <a:xfrm>
          <a:off x="6434615" y="4451894"/>
          <a:ext cx="2820935" cy="2440440"/>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Enhancing evidence base/metrics</a:t>
          </a:r>
        </a:p>
      </dsp:txBody>
      <dsp:txXfrm>
        <a:off x="6902104" y="4856327"/>
        <a:ext cx="1885957" cy="1631574"/>
      </dsp:txXfrm>
    </dsp:sp>
    <dsp:sp modelId="{5AC17648-539E-41D5-9203-3A5516A1ADC6}">
      <dsp:nvSpPr>
        <dsp:cNvPr id="0" name=""/>
        <dsp:cNvSpPr/>
      </dsp:nvSpPr>
      <dsp:spPr>
        <a:xfrm>
          <a:off x="3536810" y="5982311"/>
          <a:ext cx="1298767" cy="1119060"/>
        </a:xfrm>
        <a:prstGeom prst="hexagon">
          <a:avLst>
            <a:gd name="adj" fmla="val 28900"/>
            <a:gd name="vf" fmla="val 11547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275B7B-CC1B-634D-94BA-07686E6D28D3}">
      <dsp:nvSpPr>
        <dsp:cNvPr id="0" name=""/>
        <dsp:cNvSpPr/>
      </dsp:nvSpPr>
      <dsp:spPr>
        <a:xfrm>
          <a:off x="3847490" y="5954608"/>
          <a:ext cx="2820935" cy="2440440"/>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Nature based solutions </a:t>
          </a:r>
        </a:p>
      </dsp:txBody>
      <dsp:txXfrm>
        <a:off x="4314979" y="6359041"/>
        <a:ext cx="1885957" cy="1631574"/>
      </dsp:txXfrm>
    </dsp:sp>
    <dsp:sp modelId="{6D22B25C-C1CD-448E-A1C0-3D28390EA40C}">
      <dsp:nvSpPr>
        <dsp:cNvPr id="0" name=""/>
        <dsp:cNvSpPr/>
      </dsp:nvSpPr>
      <dsp:spPr>
        <a:xfrm>
          <a:off x="1996225" y="3891105"/>
          <a:ext cx="1298767" cy="1119060"/>
        </a:xfrm>
        <a:prstGeom prst="hexagon">
          <a:avLst>
            <a:gd name="adj" fmla="val 28900"/>
            <a:gd name="vf" fmla="val 11547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3D3DCF-20C0-4C1B-AF80-DB5E85D4695D}">
      <dsp:nvSpPr>
        <dsp:cNvPr id="0" name=""/>
        <dsp:cNvSpPr/>
      </dsp:nvSpPr>
      <dsp:spPr>
        <a:xfrm>
          <a:off x="1248353" y="4453573"/>
          <a:ext cx="2820935" cy="2440440"/>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Financing strategies</a:t>
          </a:r>
          <a:endParaRPr lang="en-BE" sz="2300" kern="1200"/>
        </a:p>
      </dsp:txBody>
      <dsp:txXfrm>
        <a:off x="1715842" y="4858006"/>
        <a:ext cx="1885957" cy="1631574"/>
      </dsp:txXfrm>
    </dsp:sp>
    <dsp:sp modelId="{8119AA5F-10DF-4142-8579-895BB6DEBA68}">
      <dsp:nvSpPr>
        <dsp:cNvPr id="0" name=""/>
        <dsp:cNvSpPr/>
      </dsp:nvSpPr>
      <dsp:spPr>
        <a:xfrm>
          <a:off x="1248353" y="1497676"/>
          <a:ext cx="2820935" cy="2440440"/>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Roboto" panose="02000000000000000000" pitchFamily="2" charset="0"/>
              <a:ea typeface="Roboto" panose="02000000000000000000" pitchFamily="2" charset="0"/>
              <a:cs typeface="Roboto" panose="02000000000000000000" pitchFamily="2" charset="0"/>
            </a:rPr>
            <a:t>Adaptation capacity &amp; knowledge</a:t>
          </a:r>
          <a:endParaRPr lang="en-BE" sz="2300" kern="1200" dirty="0">
            <a:latin typeface="Roboto" panose="02000000000000000000" pitchFamily="2" charset="0"/>
            <a:ea typeface="Roboto" panose="02000000000000000000" pitchFamily="2" charset="0"/>
            <a:cs typeface="Roboto" panose="02000000000000000000" pitchFamily="2" charset="0"/>
          </a:endParaRPr>
        </a:p>
      </dsp:txBody>
      <dsp:txXfrm>
        <a:off x="1715842" y="1902109"/>
        <a:ext cx="1885957" cy="16315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32E5C-107D-244C-AF6E-B0FF91D188F5}" type="datetimeFigureOut">
              <a:rPr lang="en-TR" smtClean="0"/>
              <a:t>11/13/2024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C1FCD-CA75-E94C-9D5B-5F57C46159B4}" type="slidenum">
              <a:rPr lang="en-TR" smtClean="0"/>
              <a:t>‹#›</a:t>
            </a:fld>
            <a:endParaRPr lang="en-TR"/>
          </a:p>
        </p:txBody>
      </p:sp>
    </p:spTree>
    <p:extLst>
      <p:ext uri="{BB962C8B-B14F-4D97-AF65-F5344CB8AC3E}">
        <p14:creationId xmlns:p14="http://schemas.microsoft.com/office/powerpoint/2010/main" val="264599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a:p>
        </p:txBody>
      </p:sp>
      <p:sp>
        <p:nvSpPr>
          <p:cNvPr id="4" name="Slide Number Placeholder 3"/>
          <p:cNvSpPr>
            <a:spLocks noGrp="1"/>
          </p:cNvSpPr>
          <p:nvPr>
            <p:ph type="sldNum" sz="quarter" idx="5"/>
          </p:nvPr>
        </p:nvSpPr>
        <p:spPr/>
        <p:txBody>
          <a:bodyPr/>
          <a:lstStyle/>
          <a:p>
            <a:fld id="{5CBC1FCD-CA75-E94C-9D5B-5F57C46159B4}" type="slidenum">
              <a:rPr lang="en-TR" smtClean="0"/>
              <a:t>1</a:t>
            </a:fld>
            <a:endParaRPr lang="en-TR"/>
          </a:p>
        </p:txBody>
      </p:sp>
    </p:spTree>
    <p:extLst>
      <p:ext uri="{BB962C8B-B14F-4D97-AF65-F5344CB8AC3E}">
        <p14:creationId xmlns:p14="http://schemas.microsoft.com/office/powerpoint/2010/main" val="58193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t>Collaboration between </a:t>
            </a:r>
            <a:r>
              <a:rPr lang="en-GB" sz="1200" dirty="0" err="1">
                <a:solidFill>
                  <a:srgbClr val="000000"/>
                </a:solidFill>
                <a:latin typeface="Roboto" panose="02000000000000000000" pitchFamily="2" charset="0"/>
                <a:ea typeface="Roboto" panose="02000000000000000000" pitchFamily="2" charset="0"/>
                <a:cs typeface="Roboto" panose="02000000000000000000" pitchFamily="2" charset="0"/>
              </a:rPr>
              <a:t>MoFs</a:t>
            </a:r>
            <a: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t> and </a:t>
            </a:r>
            <a:r>
              <a:rPr lang="en-GB" sz="1200" dirty="0" err="1">
                <a:solidFill>
                  <a:srgbClr val="000000"/>
                </a:solidFill>
                <a:latin typeface="Roboto" panose="02000000000000000000" pitchFamily="2" charset="0"/>
                <a:ea typeface="Roboto" panose="02000000000000000000" pitchFamily="2" charset="0"/>
                <a:cs typeface="Roboto" panose="02000000000000000000" pitchFamily="2" charset="0"/>
              </a:rPr>
              <a:t>MoEs</a:t>
            </a:r>
            <a: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t> critical in </a:t>
            </a:r>
            <a:r>
              <a:rPr lang="en-GB" sz="1200">
                <a:solidFill>
                  <a:srgbClr val="000000"/>
                </a:solidFill>
                <a:latin typeface="Roboto" panose="02000000000000000000" pitchFamily="2" charset="0"/>
                <a:ea typeface="Roboto" panose="02000000000000000000" pitchFamily="2" charset="0"/>
                <a:cs typeface="Roboto" panose="02000000000000000000" pitchFamily="2" charset="0"/>
              </a:rPr>
              <a:t>accelerating adaptation</a:t>
            </a:r>
            <a:endParaRPr lang="en-GB" sz="120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CBC1FCD-CA75-E94C-9D5B-5F57C46159B4}" type="slidenum">
              <a:rPr lang="en-TR" smtClean="0"/>
              <a:t>11</a:t>
            </a:fld>
            <a:endParaRPr lang="en-TR"/>
          </a:p>
        </p:txBody>
      </p:sp>
    </p:spTree>
    <p:extLst>
      <p:ext uri="{BB962C8B-B14F-4D97-AF65-F5344CB8AC3E}">
        <p14:creationId xmlns:p14="http://schemas.microsoft.com/office/powerpoint/2010/main" val="365881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5CBC1FCD-CA75-E94C-9D5B-5F57C46159B4}" type="slidenum">
              <a:rPr lang="en-TR" smtClean="0"/>
              <a:t>2</a:t>
            </a:fld>
            <a:endParaRPr lang="en-TR"/>
          </a:p>
        </p:txBody>
      </p:sp>
    </p:spTree>
    <p:extLst>
      <p:ext uri="{BB962C8B-B14F-4D97-AF65-F5344CB8AC3E}">
        <p14:creationId xmlns:p14="http://schemas.microsoft.com/office/powerpoint/2010/main" val="186836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FFFFFF"/>
                </a:solidFill>
                <a:latin typeface="Roboto" panose="02000000000000000000" pitchFamily="2" charset="0"/>
                <a:ea typeface="Roboto" panose="02000000000000000000" pitchFamily="2" charset="0"/>
                <a:cs typeface="Roboto" panose="02000000000000000000" pitchFamily="2" charset="0"/>
              </a:rPr>
              <a:t>National Adaptation Plans offer the main vehicle for delivering on adaptation under the Paris Agreement.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FFFFFF"/>
                </a:solidFill>
                <a:latin typeface="Roboto" panose="02000000000000000000" pitchFamily="2" charset="0"/>
                <a:ea typeface="Roboto" panose="02000000000000000000" pitchFamily="2" charset="0"/>
                <a:cs typeface="Roboto" panose="02000000000000000000" pitchFamily="2" charset="0"/>
              </a:rPr>
              <a:t>NAPs provide </a:t>
            </a:r>
            <a:r>
              <a:rPr lang="en-US" sz="1200" dirty="0">
                <a:solidFill>
                  <a:srgbClr val="FFFFFF"/>
                </a:solidFill>
                <a:latin typeface="Roboto" panose="02000000000000000000" pitchFamily="2" charset="0"/>
                <a:ea typeface="Roboto" panose="02000000000000000000" pitchFamily="2" charset="0"/>
                <a:cs typeface="Roboto" panose="02000000000000000000" pitchFamily="2" charset="0"/>
              </a:rPr>
              <a:t>a coordinated framework that integrates adaptation efforts across sectors.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t>The First Global Stocktake points to gaps and needs. All countries NAPs should be formulated by 2030. UAE-Belem Framework for Global Climate Resilience targets also agreed for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en-BE" dirty="0"/>
          </a:p>
        </p:txBody>
      </p:sp>
      <p:sp>
        <p:nvSpPr>
          <p:cNvPr id="4" name="Slide Number Placeholder 3"/>
          <p:cNvSpPr>
            <a:spLocks noGrp="1"/>
          </p:cNvSpPr>
          <p:nvPr>
            <p:ph type="sldNum" sz="quarter" idx="5"/>
          </p:nvPr>
        </p:nvSpPr>
        <p:spPr/>
        <p:txBody>
          <a:bodyPr/>
          <a:lstStyle/>
          <a:p>
            <a:fld id="{5CBC1FCD-CA75-E94C-9D5B-5F57C46159B4}" type="slidenum">
              <a:rPr lang="en-TR" smtClean="0"/>
              <a:t>3</a:t>
            </a:fld>
            <a:endParaRPr lang="en-TR"/>
          </a:p>
        </p:txBody>
      </p:sp>
    </p:spTree>
    <p:extLst>
      <p:ext uri="{BB962C8B-B14F-4D97-AF65-F5344CB8AC3E}">
        <p14:creationId xmlns:p14="http://schemas.microsoft.com/office/powerpoint/2010/main" val="174200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t>Of the submitted NAPs, 38 were supported by UNDP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Proxima Nova 1 Bold"/>
              </a:rPr>
              <a:t>NAPs submitted since 2019 tend to be </a:t>
            </a:r>
            <a:r>
              <a:rPr lang="en-US" sz="1200" dirty="0">
                <a:solidFill>
                  <a:srgbClr val="A21942"/>
                </a:solidFill>
                <a:latin typeface="Proxima Nova 1 Bold"/>
              </a:rPr>
              <a:t>more detailed and comprehensive </a:t>
            </a:r>
            <a:r>
              <a:rPr lang="en-US" sz="1200" dirty="0">
                <a:latin typeface="Proxima Nova 1 Bold"/>
              </a:rPr>
              <a:t>than earlier NAPs. This may be the result of financial and technical support that became available after around 2018</a:t>
            </a:r>
            <a:endParaRPr lang="en-GB" sz="1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br>
            <a:endParaRPr lang="en-GB" sz="1200" dirty="0">
              <a:solidFill>
                <a:srgbClr val="000000"/>
              </a:solidFill>
              <a:latin typeface="Roboto" panose="02000000000000000000" pitchFamily="2" charset="0"/>
              <a:ea typeface="Roboto" panose="02000000000000000000" pitchFamily="2" charset="0"/>
              <a:cs typeface="Roboto" panose="02000000000000000000" pitchFamily="2" charset="0"/>
            </a:endParaRPr>
          </a:p>
          <a:p>
            <a:endParaRPr lang="en-BE" dirty="0"/>
          </a:p>
        </p:txBody>
      </p:sp>
      <p:sp>
        <p:nvSpPr>
          <p:cNvPr id="4" name="Slide Number Placeholder 3"/>
          <p:cNvSpPr>
            <a:spLocks noGrp="1"/>
          </p:cNvSpPr>
          <p:nvPr>
            <p:ph type="sldNum" sz="quarter" idx="5"/>
          </p:nvPr>
        </p:nvSpPr>
        <p:spPr/>
        <p:txBody>
          <a:bodyPr/>
          <a:lstStyle/>
          <a:p>
            <a:fld id="{5CBC1FCD-CA75-E94C-9D5B-5F57C46159B4}" type="slidenum">
              <a:rPr lang="en-TR" smtClean="0"/>
              <a:t>4</a:t>
            </a:fld>
            <a:endParaRPr lang="en-TR"/>
          </a:p>
        </p:txBody>
      </p:sp>
    </p:spTree>
    <p:extLst>
      <p:ext uri="{BB962C8B-B14F-4D97-AF65-F5344CB8AC3E}">
        <p14:creationId xmlns:p14="http://schemas.microsoft.com/office/powerpoint/2010/main" val="138017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UNDP 50 countries</a:t>
            </a:r>
          </a:p>
          <a:p>
            <a:r>
              <a:rPr lang="en-US" dirty="0"/>
              <a:t>UNEP 24 countries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229570-DAEE-5844-892F-1C89AB589F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16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t>2025 NDC update is a significant opportunity for adaptation acceleration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Proxima Nova 2"/>
              </a:rPr>
              <a:t>UNDP NAP: 32 Countries supported to achieve greater alignment between their NDC, NAP, and sector plans and budgets </a:t>
            </a:r>
          </a:p>
          <a:p>
            <a:pPr marL="428625" indent="-428625">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170 Parties have submitted new or updated NDCs, and 142 have adaptation components </a:t>
            </a:r>
            <a:endParaRPr lang="en-US" sz="1200" dirty="0"/>
          </a:p>
          <a:p>
            <a:endParaRPr lang="en-US" sz="1200" dirty="0">
              <a:latin typeface="Roboto" panose="02000000000000000000" pitchFamily="2" charset="0"/>
              <a:ea typeface="Roboto" panose="02000000000000000000" pitchFamily="2" charset="0"/>
              <a:cs typeface="Roboto" panose="02000000000000000000" pitchFamily="2" charset="0"/>
            </a:endParaRPr>
          </a:p>
          <a:p>
            <a:pPr marL="428625" indent="-428625">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Agriculture &amp; food security, water, and ecosystems/ biodiversity are the top sectors in the adaptation components of NDCs and submitted NAPs.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Proxima Nova 2"/>
            </a:endParaRPr>
          </a:p>
          <a:p>
            <a:endParaRPr lang="en-US" dirty="0"/>
          </a:p>
        </p:txBody>
      </p:sp>
      <p:sp>
        <p:nvSpPr>
          <p:cNvPr id="4" name="Slide Number Placeholder 3"/>
          <p:cNvSpPr>
            <a:spLocks noGrp="1"/>
          </p:cNvSpPr>
          <p:nvPr>
            <p:ph type="sldNum" sz="quarter" idx="5"/>
          </p:nvPr>
        </p:nvSpPr>
        <p:spPr/>
        <p:txBody>
          <a:bodyPr/>
          <a:lstStyle/>
          <a:p>
            <a:fld id="{4DFE8EE3-8C28-4591-8014-069533434D91}" type="slidenum">
              <a:rPr lang="en-US" smtClean="0"/>
              <a:t>6</a:t>
            </a:fld>
            <a:endParaRPr lang="en-US"/>
          </a:p>
        </p:txBody>
      </p:sp>
    </p:spTree>
    <p:extLst>
      <p:ext uri="{BB962C8B-B14F-4D97-AF65-F5344CB8AC3E}">
        <p14:creationId xmlns:p14="http://schemas.microsoft.com/office/powerpoint/2010/main" val="113327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B9C2-CB84-A98C-E55E-094016DFB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C52FD-4BA4-F23D-5263-605507EBD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4060F-30BC-8EA5-A177-B9BE612F7613}"/>
              </a:ext>
            </a:extLst>
          </p:cNvPr>
          <p:cNvSpPr>
            <a:spLocks noGrp="1"/>
          </p:cNvSpPr>
          <p:nvPr>
            <p:ph type="body" idx="1"/>
          </p:nvPr>
        </p:nvSpPr>
        <p:spPr/>
        <p:txBody>
          <a:bodyPr/>
          <a:lstStyle/>
          <a:p>
            <a:endParaRPr lang="en-US" dirty="0"/>
          </a:p>
          <a:p>
            <a:endParaRPr lang="en-US" dirty="0"/>
          </a:p>
          <a:p>
            <a:endParaRPr lang="en-GB" dirty="0"/>
          </a:p>
        </p:txBody>
      </p:sp>
      <p:sp>
        <p:nvSpPr>
          <p:cNvPr id="4" name="Slide Number Placeholder 3">
            <a:extLst>
              <a:ext uri="{FF2B5EF4-FFF2-40B4-BE49-F238E27FC236}">
                <a16:creationId xmlns:a16="http://schemas.microsoft.com/office/drawing/2014/main" id="{7484916B-AD4A-B20A-9A2C-C232E1C980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26B78-950D-0B45-B694-D406D7D4BE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07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 2024</a:t>
            </a:r>
          </a:p>
          <a:p>
            <a:endParaRPr lang="en-US" dirty="0"/>
          </a:p>
          <a:p>
            <a:r>
              <a:rPr lang="en-US" u="sng" dirty="0"/>
              <a:t>Additional details on bullet 1:</a:t>
            </a:r>
            <a:endParaRPr lang="en-US" dirty="0"/>
          </a:p>
          <a:p>
            <a:pPr marL="171450" indent="-171450">
              <a:buFont typeface="Arial,Sans-Serif"/>
              <a:buChar char="•"/>
            </a:pPr>
            <a:r>
              <a:rPr lang="en-US" dirty="0"/>
              <a:t>International public adaptation finance flows to developing countries increased from US$22 billion in 2021 to US$28 billion in 2022: the largest absolute and relative year-on-year increase since the Paris Agreement.</a:t>
            </a:r>
          </a:p>
          <a:p>
            <a:pPr marL="171450" indent="-171450">
              <a:buFont typeface="Arial,Sans-Serif"/>
              <a:buChar char="•"/>
            </a:pPr>
            <a:r>
              <a:rPr lang="en-US" dirty="0"/>
              <a:t>However, even achieving the Glasgow Climate Pact goal would only reduce the adaptation finance gap, which is estimated at US$187-359 billion per year, by about 5 per cent.</a:t>
            </a:r>
          </a:p>
          <a:p>
            <a:endParaRPr lang="en-US" dirty="0"/>
          </a:p>
          <a:p>
            <a:r>
              <a:rPr lang="en-US" u="sng" dirty="0"/>
              <a:t>Additional details on bullet 3:</a:t>
            </a:r>
            <a:endParaRPr lang="en-US" dirty="0"/>
          </a:p>
          <a:p>
            <a:pPr marL="171450" indent="-171450">
              <a:buFont typeface="Arial,Sans-Serif"/>
              <a:buChar char="•"/>
            </a:pPr>
            <a:r>
              <a:rPr lang="en-US" dirty="0"/>
              <a:t>For the public sector, these enablers include the creation of funds and financing facilities, climate fiscal planning and climate budget tagging, mainstreaming in national development planning and medium-term expenditure frameworks, and adaptation investment planning.</a:t>
            </a:r>
          </a:p>
          <a:p>
            <a:pPr marL="171450" indent="-171450">
              <a:buFont typeface="Arial,Sans-Serif"/>
              <a:buChar char="•"/>
            </a:pPr>
            <a:r>
              <a:rPr lang="en-US" dirty="0"/>
              <a:t>New approaches and financial instruments are also emerging that could increase adaptation financing. These include risk finance, insurance-linked instruments, performance-based grants, resilience credits and bonds, debt for adaptation swaps, and payments for ecosystem services.</a:t>
            </a:r>
          </a:p>
          <a:p>
            <a:pPr marL="171450" indent="-171450">
              <a:buFont typeface="Arial,Sans-Serif"/>
              <a:buChar char="•"/>
            </a:pPr>
            <a:r>
              <a:rPr lang="en-US" dirty="0"/>
              <a:t>For the private sector, investment can be encouraged through climate risk disclosure frameworks, transition planning and adaptation taxonomies, and by strengthening approaches and instruments that de-risk private-sector finance using public finance (blended finance). These can be supported by adaptation accelerators and platforms.</a:t>
            </a:r>
          </a:p>
          <a:p>
            <a:endParaRPr lang="en-US" dirty="0"/>
          </a:p>
          <a:p>
            <a:r>
              <a:rPr lang="en-US" dirty="0"/>
              <a:t>Source: AGR 2024 key messages</a:t>
            </a:r>
          </a:p>
        </p:txBody>
      </p:sp>
      <p:sp>
        <p:nvSpPr>
          <p:cNvPr id="4" name="Slide Number Placeholder 3"/>
          <p:cNvSpPr>
            <a:spLocks noGrp="1"/>
          </p:cNvSpPr>
          <p:nvPr>
            <p:ph type="sldNum" sz="quarter" idx="10"/>
          </p:nvPr>
        </p:nvSpPr>
        <p:spPr/>
        <p:txBody>
          <a:bodyPr/>
          <a:lstStyle/>
          <a:p>
            <a:fld id="{12426B78-950D-0B45-B694-D406D7D4BE9C}" type="slidenum">
              <a:rPr lang="en-US" smtClean="0"/>
              <a:t>8</a:t>
            </a:fld>
            <a:endParaRPr lang="en-US" dirty="0"/>
          </a:p>
        </p:txBody>
      </p:sp>
    </p:spTree>
    <p:extLst>
      <p:ext uri="{BB962C8B-B14F-4D97-AF65-F5344CB8AC3E}">
        <p14:creationId xmlns:p14="http://schemas.microsoft.com/office/powerpoint/2010/main" val="256585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E267C-5C7F-608A-E553-23DB67D06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77425-7882-E380-B580-F6EA546CF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79126-8760-207A-CCD1-5A6CEF68EA18}"/>
              </a:ext>
            </a:extLst>
          </p:cNvPr>
          <p:cNvSpPr>
            <a:spLocks noGrp="1"/>
          </p:cNvSpPr>
          <p:nvPr>
            <p:ph type="body" idx="1"/>
          </p:nvPr>
        </p:nvSpPr>
        <p:spPr/>
        <p:txBody>
          <a:bodyPr/>
          <a:lstStyle/>
          <a:p>
            <a:pPr marL="0" indent="0">
              <a:buFont typeface="Arial"/>
              <a:buNone/>
            </a:pPr>
            <a:r>
              <a:rPr lang="en-US" sz="1200" dirty="0">
                <a:solidFill>
                  <a:schemeClr val="bg1"/>
                </a:solidFill>
                <a:latin typeface="Arial" panose="020B0604020202020204" pitchFamily="34" charset="0"/>
                <a:cs typeface="Arial" panose="020B0604020202020204" pitchFamily="34" charset="0"/>
              </a:rPr>
              <a:t>Gambia (UNEP example):</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MoF's guidelines include </a:t>
            </a:r>
            <a:r>
              <a:rPr lang="en-US" sz="1200" dirty="0" err="1">
                <a:solidFill>
                  <a:schemeClr val="bg1"/>
                </a:solidFill>
                <a:latin typeface="Arial" panose="020B0604020202020204" pitchFamily="34" charset="0"/>
                <a:cs typeface="Arial" panose="020B0604020202020204" pitchFamily="34" charset="0"/>
              </a:rPr>
              <a:t>EbA</a:t>
            </a:r>
            <a:r>
              <a:rPr lang="en-US" sz="1200" dirty="0">
                <a:solidFill>
                  <a:schemeClr val="bg1"/>
                </a:solidFill>
                <a:latin typeface="Arial" panose="020B0604020202020204" pitchFamily="34" charset="0"/>
                <a:cs typeface="Arial" panose="020B0604020202020204" pitchFamily="34" charset="0"/>
              </a:rPr>
              <a:t> and sectoral </a:t>
            </a:r>
            <a:r>
              <a:rPr lang="en-US" sz="1200" dirty="0" err="1">
                <a:solidFill>
                  <a:schemeClr val="bg1"/>
                </a:solidFill>
                <a:latin typeface="Arial" panose="020B0604020202020204" pitchFamily="34" charset="0"/>
                <a:cs typeface="Arial" panose="020B0604020202020204" pitchFamily="34" charset="0"/>
              </a:rPr>
              <a:t>EbA</a:t>
            </a:r>
            <a:r>
              <a:rPr lang="en-US" sz="1200" dirty="0">
                <a:solidFill>
                  <a:schemeClr val="bg1"/>
                </a:solidFill>
                <a:latin typeface="Arial" panose="020B0604020202020204" pitchFamily="34" charset="0"/>
                <a:cs typeface="Arial" panose="020B0604020202020204" pitchFamily="34" charset="0"/>
              </a:rPr>
              <a:t>  interventions </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a:buChar char="•"/>
            </a:pPr>
            <a:r>
              <a:rPr lang="en-US" sz="1200" dirty="0" err="1">
                <a:solidFill>
                  <a:schemeClr val="bg1"/>
                </a:solidFill>
                <a:latin typeface="Arial" panose="020B0604020202020204" pitchFamily="34" charset="0"/>
                <a:cs typeface="Arial" panose="020B0604020202020204" pitchFamily="34" charset="0"/>
              </a:rPr>
              <a:t>EbA</a:t>
            </a:r>
            <a:r>
              <a:rPr lang="en-US" sz="1200" dirty="0">
                <a:solidFill>
                  <a:schemeClr val="bg1"/>
                </a:solidFill>
                <a:latin typeface="Arial" panose="020B0604020202020204" pitchFamily="34" charset="0"/>
                <a:cs typeface="Arial" panose="020B0604020202020204" pitchFamily="34" charset="0"/>
              </a:rPr>
              <a:t> integrated in the new National Development Plan</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a:buChar char="•"/>
            </a:pPr>
            <a:r>
              <a:rPr lang="en-US" sz="1200" dirty="0">
                <a:solidFill>
                  <a:schemeClr val="bg1"/>
                </a:solidFill>
                <a:latin typeface="Arial" panose="020B0604020202020204" pitchFamily="34" charset="0"/>
                <a:cs typeface="Arial" panose="020B0604020202020204" pitchFamily="34" charset="0"/>
              </a:rPr>
              <a:t>Budget call circular integrates </a:t>
            </a:r>
            <a:r>
              <a:rPr lang="en-US" sz="1200" dirty="0" err="1">
                <a:solidFill>
                  <a:schemeClr val="bg1"/>
                </a:solidFill>
                <a:latin typeface="Arial" panose="020B0604020202020204" pitchFamily="34" charset="0"/>
                <a:cs typeface="Arial" panose="020B0604020202020204" pitchFamily="34" charset="0"/>
              </a:rPr>
              <a:t>EbA</a:t>
            </a:r>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a:buChar char="•"/>
            </a:pPr>
            <a:r>
              <a:rPr lang="en-US" sz="1200" dirty="0">
                <a:solidFill>
                  <a:schemeClr val="bg1"/>
                </a:solidFill>
                <a:latin typeface="Arial" panose="020B0604020202020204" pitchFamily="34" charset="0"/>
                <a:cs typeface="Arial" panose="020B0604020202020204" pitchFamily="34" charset="0"/>
              </a:rPr>
              <a:t>Extending budget spending on </a:t>
            </a:r>
            <a:r>
              <a:rPr lang="en-US" sz="1200" dirty="0" err="1">
                <a:solidFill>
                  <a:schemeClr val="bg1"/>
                </a:solidFill>
                <a:latin typeface="Arial" panose="020B0604020202020204" pitchFamily="34" charset="0"/>
                <a:cs typeface="Arial" panose="020B0604020202020204" pitchFamily="34" charset="0"/>
              </a:rPr>
              <a:t>EbA</a:t>
            </a:r>
            <a:endParaRPr lang="en-US" dirty="0">
              <a:solidFill>
                <a:srgbClr val="44546A"/>
              </a:solidFill>
              <a:latin typeface="Arial Nova"/>
            </a:endParaRPr>
          </a:p>
        </p:txBody>
      </p:sp>
      <p:sp>
        <p:nvSpPr>
          <p:cNvPr id="4" name="Slide Number Placeholder 3">
            <a:extLst>
              <a:ext uri="{FF2B5EF4-FFF2-40B4-BE49-F238E27FC236}">
                <a16:creationId xmlns:a16="http://schemas.microsoft.com/office/drawing/2014/main" id="{15D2213E-A3F3-889F-2C49-1A456A986536}"/>
              </a:ext>
            </a:extLst>
          </p:cNvPr>
          <p:cNvSpPr>
            <a:spLocks noGrp="1"/>
          </p:cNvSpPr>
          <p:nvPr>
            <p:ph type="sldNum" sz="quarter" idx="5"/>
          </p:nvPr>
        </p:nvSpPr>
        <p:spPr/>
        <p:txBody>
          <a:bodyPr/>
          <a:lstStyle/>
          <a:p>
            <a:fld id="{CE1B55F1-4C5E-E147-B155-C2CAF8F05A35}" type="slidenum">
              <a:rPr lang="x-none" smtClean="0"/>
              <a:t>9</a:t>
            </a:fld>
            <a:endParaRPr lang="x-none"/>
          </a:p>
        </p:txBody>
      </p:sp>
    </p:spTree>
    <p:extLst>
      <p:ext uri="{BB962C8B-B14F-4D97-AF65-F5344CB8AC3E}">
        <p14:creationId xmlns:p14="http://schemas.microsoft.com/office/powerpoint/2010/main" val="211252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twitter.com/UNDPclimate" TargetMode="External"/><Relationship Id="rId3" Type="http://schemas.openxmlformats.org/officeDocument/2006/relationships/hyperlink" Target="https://climatepromise.undp.org" TargetMode="External"/><Relationship Id="rId7" Type="http://schemas.openxmlformats.org/officeDocument/2006/relationships/hyperlink" Target="https://twitter.com/undp"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undp.org" TargetMode="External"/><Relationship Id="rId5" Type="http://schemas.openxmlformats.org/officeDocument/2006/relationships/image" Target="../media/image17.sv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9929" y="7931192"/>
            <a:ext cx="15183678" cy="1840247"/>
          </a:xfrm>
          <a:prstGeom prst="rect">
            <a:avLst/>
          </a:prstGeom>
        </p:spPr>
        <p:txBody>
          <a:bodyPr wrap="square" lIns="0" tIns="0" rIns="0" bIns="0" rtlCol="0" anchor="t">
            <a:spAutoFit/>
          </a:bodyPr>
          <a:lstStyle/>
          <a:p>
            <a:pPr>
              <a:lnSpc>
                <a:spcPts val="4900"/>
              </a:lnSpc>
              <a:spcBef>
                <a:spcPct val="0"/>
              </a:spcBef>
            </a:pPr>
            <a:endParaRPr lang="en-BE" sz="1800" dirty="0">
              <a:effectLst/>
              <a:latin typeface="Arial" panose="020B0604020202020204" pitchFamily="34" charset="0"/>
              <a:ea typeface="Arial" panose="020B0604020202020204" pitchFamily="34" charset="0"/>
            </a:endParaRPr>
          </a:p>
          <a:p>
            <a:pPr>
              <a:lnSpc>
                <a:spcPts val="4900"/>
              </a:lnSpc>
              <a:spcBef>
                <a:spcPct val="0"/>
              </a:spcBef>
            </a:pPr>
            <a:r>
              <a:rPr lang="en-US" sz="3500" dirty="0">
                <a:solidFill>
                  <a:srgbClr val="F30068"/>
                </a:solidFill>
                <a:latin typeface="Roboto" panose="02000000000000000000" pitchFamily="2" charset="0"/>
                <a:ea typeface="Roboto" panose="02000000000000000000" pitchFamily="2" charset="0"/>
                <a:cs typeface="Roboto" panose="02000000000000000000" pitchFamily="2" charset="0"/>
              </a:rPr>
              <a:t>14 November 2024, 6</a:t>
            </a:r>
            <a:r>
              <a:rPr lang="en-US" sz="3500" baseline="30000" dirty="0">
                <a:solidFill>
                  <a:srgbClr val="F30068"/>
                </a:solidFill>
                <a:latin typeface="Roboto" panose="02000000000000000000" pitchFamily="2" charset="0"/>
                <a:ea typeface="Roboto" panose="02000000000000000000" pitchFamily="2" charset="0"/>
                <a:cs typeface="Roboto" panose="02000000000000000000" pitchFamily="2" charset="0"/>
              </a:rPr>
              <a:t>th</a:t>
            </a:r>
            <a:r>
              <a:rPr lang="en-US" sz="3500" dirty="0">
                <a:solidFill>
                  <a:srgbClr val="F30068"/>
                </a:solidFill>
                <a:latin typeface="Roboto" panose="02000000000000000000" pitchFamily="2" charset="0"/>
                <a:ea typeface="Roboto" panose="02000000000000000000" pitchFamily="2" charset="0"/>
                <a:cs typeface="Roboto" panose="02000000000000000000" pitchFamily="2" charset="0"/>
              </a:rPr>
              <a:t> Capacity Building Hub,</a:t>
            </a:r>
          </a:p>
          <a:p>
            <a:pPr>
              <a:lnSpc>
                <a:spcPts val="4900"/>
              </a:lnSpc>
              <a:spcBef>
                <a:spcPct val="0"/>
              </a:spcBef>
            </a:pPr>
            <a:r>
              <a:rPr lang="en-US" sz="3500" dirty="0">
                <a:solidFill>
                  <a:srgbClr val="F30068"/>
                </a:solidFill>
                <a:latin typeface="Roboto" panose="02000000000000000000" pitchFamily="2" charset="0"/>
                <a:ea typeface="Roboto" panose="02000000000000000000" pitchFamily="2" charset="0"/>
                <a:cs typeface="Roboto" panose="02000000000000000000" pitchFamily="2" charset="0"/>
              </a:rPr>
              <a:t> “Finance for NAPs Day”</a:t>
            </a:r>
          </a:p>
        </p:txBody>
      </p:sp>
      <p:sp>
        <p:nvSpPr>
          <p:cNvPr id="3" name="TextBox 3"/>
          <p:cNvSpPr txBox="1"/>
          <p:nvPr/>
        </p:nvSpPr>
        <p:spPr>
          <a:xfrm>
            <a:off x="1349929" y="2355808"/>
            <a:ext cx="11196099" cy="6047809"/>
          </a:xfrm>
          <a:prstGeom prst="rect">
            <a:avLst/>
          </a:prstGeom>
        </p:spPr>
        <p:txBody>
          <a:bodyPr wrap="square" lIns="0" tIns="0" rIns="0" bIns="0" rtlCol="0" anchor="t">
            <a:spAutoFit/>
          </a:bodyPr>
          <a:lstStyle/>
          <a:p>
            <a:pPr>
              <a:lnSpc>
                <a:spcPct val="115000"/>
              </a:lnSpc>
            </a:pPr>
            <a:r>
              <a:rPr lang="en" sz="6000" dirty="0">
                <a:solidFill>
                  <a:srgbClr val="000000"/>
                </a:solidFill>
                <a:latin typeface="Roboto"/>
                <a:ea typeface="Roboto"/>
                <a:cs typeface="Roboto"/>
              </a:rPr>
              <a:t>Strengthening collaboration between Ministries of Finance and Ministries of Environment </a:t>
            </a:r>
          </a:p>
          <a:p>
            <a:pPr>
              <a:lnSpc>
                <a:spcPct val="115000"/>
              </a:lnSpc>
            </a:pPr>
            <a:r>
              <a:rPr lang="en-US" sz="6000" dirty="0">
                <a:solidFill>
                  <a:srgbClr val="000000"/>
                </a:solidFill>
                <a:latin typeface="Roboto"/>
                <a:ea typeface="Roboto"/>
                <a:cs typeface="Roboto"/>
              </a:rPr>
              <a:t>f</a:t>
            </a:r>
            <a:r>
              <a:rPr lang="en" sz="6000" dirty="0">
                <a:solidFill>
                  <a:srgbClr val="000000"/>
                </a:solidFill>
                <a:latin typeface="Roboto"/>
                <a:ea typeface="Roboto"/>
                <a:cs typeface="Roboto"/>
              </a:rPr>
              <a:t>or National Adaptation Plans (NAP) implementation </a:t>
            </a:r>
            <a:r>
              <a:rPr lang="en" sz="1100" b="1" dirty="0">
                <a:effectLst/>
                <a:highlight>
                  <a:srgbClr val="FFFFFF"/>
                </a:highlight>
                <a:latin typeface="Times New Roman" panose="02020603050405020304" pitchFamily="18" charset="0"/>
                <a:ea typeface="Times New Roman" panose="02020603050405020304" pitchFamily="18" charset="0"/>
              </a:rPr>
              <a:t>  </a:t>
            </a:r>
            <a:endParaRPr lang="en-BE" sz="1100" dirty="0">
              <a:effectLst/>
              <a:latin typeface="Arial" panose="020B0604020202020204" pitchFamily="34" charset="0"/>
              <a:ea typeface="Arial" panose="020B0604020202020204" pitchFamily="34" charset="0"/>
            </a:endParaRPr>
          </a:p>
          <a:p>
            <a:endParaRPr lang="en-US" sz="2400" i="1" dirty="0">
              <a:solidFill>
                <a:srgbClr val="000000"/>
              </a:solidFill>
              <a:latin typeface="Roboto"/>
              <a:ea typeface="Roboto"/>
              <a:cs typeface="Roboto"/>
            </a:endParaRPr>
          </a:p>
          <a:p>
            <a:r>
              <a:rPr lang="en-US" sz="2400" i="1" dirty="0">
                <a:solidFill>
                  <a:srgbClr val="000000"/>
                </a:solidFill>
                <a:latin typeface="Roboto"/>
                <a:ea typeface="Roboto"/>
                <a:cs typeface="Roboto"/>
              </a:rPr>
              <a:t>Rohini Kohli, Senior Technical Advisor, Adaptation Policy and Planning, UNDP </a:t>
            </a:r>
          </a:p>
        </p:txBody>
      </p:sp>
      <p:pic>
        <p:nvPicPr>
          <p:cNvPr id="5" name="Picture 5"/>
          <p:cNvPicPr>
            <a:picLocks noChangeAspect="1"/>
          </p:cNvPicPr>
          <p:nvPr/>
        </p:nvPicPr>
        <p:blipFill>
          <a:blip r:embed="rId3"/>
          <a:srcRect t="35458" b="59545"/>
          <a:stretch>
            <a:fillRect/>
          </a:stretch>
        </p:blipFill>
        <p:spPr>
          <a:xfrm rot="-5400000">
            <a:off x="-8346424" y="3156287"/>
            <a:ext cx="16692849" cy="1079233"/>
          </a:xfrm>
          <a:prstGeom prst="rect">
            <a:avLst/>
          </a:prstGeom>
        </p:spPr>
      </p:pic>
      <p:pic>
        <p:nvPicPr>
          <p:cNvPr id="6" name="Picture 6"/>
          <p:cNvPicPr>
            <a:picLocks noChangeAspect="1"/>
          </p:cNvPicPr>
          <p:nvPr/>
        </p:nvPicPr>
        <p:blipFill>
          <a:blip r:embed="rId4"/>
          <a:srcRect/>
          <a:stretch>
            <a:fillRect/>
          </a:stretch>
        </p:blipFill>
        <p:spPr>
          <a:xfrm>
            <a:off x="16719996" y="764931"/>
            <a:ext cx="702301" cy="1424416"/>
          </a:xfrm>
          <a:prstGeom prst="rect">
            <a:avLst/>
          </a:prstGeom>
        </p:spPr>
      </p:pic>
      <p:pic>
        <p:nvPicPr>
          <p:cNvPr id="4" name="image4.png">
            <a:extLst>
              <a:ext uri="{FF2B5EF4-FFF2-40B4-BE49-F238E27FC236}">
                <a16:creationId xmlns:a16="http://schemas.microsoft.com/office/drawing/2014/main" id="{2D306833-3556-E3A2-3F58-B1B672EA5A8E}"/>
              </a:ext>
            </a:extLst>
          </p:cNvPr>
          <p:cNvPicPr/>
          <p:nvPr/>
        </p:nvPicPr>
        <p:blipFill>
          <a:blip r:embed="rId5"/>
          <a:srcRect/>
          <a:stretch>
            <a:fillRect/>
          </a:stretch>
        </p:blipFill>
        <p:spPr>
          <a:xfrm>
            <a:off x="14240786" y="695660"/>
            <a:ext cx="1701111" cy="1660148"/>
          </a:xfrm>
          <a:prstGeom prst="rect">
            <a:avLst/>
          </a:prstGeom>
          <a:ln/>
        </p:spPr>
      </p:pic>
      <p:pic>
        <p:nvPicPr>
          <p:cNvPr id="1026" name="Picture 2">
            <a:extLst>
              <a:ext uri="{FF2B5EF4-FFF2-40B4-BE49-F238E27FC236}">
                <a16:creationId xmlns:a16="http://schemas.microsoft.com/office/drawing/2014/main" id="{D8789128-61FC-4187-1F5E-72CB47BB26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2982" y="935411"/>
            <a:ext cx="4057863" cy="1217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3F86A4-894F-AB4F-B3AE-A5F58BF88EA2}"/>
              </a:ext>
            </a:extLst>
          </p:cNvPr>
          <p:cNvSpPr/>
          <p:nvPr/>
        </p:nvSpPr>
        <p:spPr>
          <a:xfrm>
            <a:off x="0" y="0"/>
            <a:ext cx="537210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srgbClr val="FFFFFF"/>
              </a:solidFill>
              <a:latin typeface="Calibri" panose="020F0502020204030204"/>
            </a:endParaRPr>
          </a:p>
        </p:txBody>
      </p:sp>
      <p:sp>
        <p:nvSpPr>
          <p:cNvPr id="5" name="TextBox 4">
            <a:extLst>
              <a:ext uri="{FF2B5EF4-FFF2-40B4-BE49-F238E27FC236}">
                <a16:creationId xmlns:a16="http://schemas.microsoft.com/office/drawing/2014/main" id="{97B5E8C8-57E3-874E-8BD6-D6C32A91627D}"/>
              </a:ext>
            </a:extLst>
          </p:cNvPr>
          <p:cNvSpPr txBox="1"/>
          <p:nvPr/>
        </p:nvSpPr>
        <p:spPr>
          <a:xfrm>
            <a:off x="590549" y="1181100"/>
            <a:ext cx="4521779" cy="784830"/>
          </a:xfrm>
          <a:prstGeom prst="rect">
            <a:avLst/>
          </a:prstGeom>
          <a:noFill/>
        </p:spPr>
        <p:txBody>
          <a:bodyPr wrap="square" lIns="137160" tIns="68580" rIns="137160" bIns="68580" rtlCol="0" anchor="t">
            <a:spAutoFit/>
          </a:bodyPr>
          <a:lstStyle/>
          <a:p>
            <a:pPr>
              <a:defRPr/>
            </a:pPr>
            <a:endParaRPr lang="en-US" sz="4200" b="1" dirty="0">
              <a:solidFill>
                <a:prstClr val="white"/>
              </a:solidFill>
              <a:latin typeface="Century Gothic" panose="020B0502020202020204" pitchFamily="34" charset="0"/>
            </a:endParaRPr>
          </a:p>
        </p:txBody>
      </p:sp>
      <p:sp>
        <p:nvSpPr>
          <p:cNvPr id="7" name="TextBox 6">
            <a:extLst>
              <a:ext uri="{FF2B5EF4-FFF2-40B4-BE49-F238E27FC236}">
                <a16:creationId xmlns:a16="http://schemas.microsoft.com/office/drawing/2014/main" id="{F4D05C0B-74BA-F8D6-3D7B-2DDDAD5F7234}"/>
              </a:ext>
            </a:extLst>
          </p:cNvPr>
          <p:cNvSpPr txBox="1"/>
          <p:nvPr/>
        </p:nvSpPr>
        <p:spPr>
          <a:xfrm>
            <a:off x="6080000" y="1181100"/>
            <a:ext cx="11133803" cy="6463308"/>
          </a:xfrm>
          <a:prstGeom prst="rect">
            <a:avLst/>
          </a:prstGeom>
          <a:noFill/>
        </p:spPr>
        <p:txBody>
          <a:bodyPr wrap="square" lIns="137160" tIns="68580" rIns="137160" bIns="68580" anchor="t">
            <a:spAutoFit/>
          </a:bodyPr>
          <a:lstStyle/>
          <a:p>
            <a:pPr marL="428625" indent="-428625">
              <a:spcAft>
                <a:spcPts val="1800"/>
              </a:spcAft>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Economic resilience and fiscal stability - reducing climate-related fiscal risks and preserving macro-stability. </a:t>
            </a:r>
          </a:p>
          <a:p>
            <a:pPr marL="428625" indent="-428625">
              <a:spcAft>
                <a:spcPts val="1800"/>
              </a:spcAft>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Mobilizing finance for adaptation - enhance international and domestic sources of finance to boost resilience and adaptive capacities.</a:t>
            </a:r>
          </a:p>
          <a:p>
            <a:pPr marL="428625" indent="-428625">
              <a:spcAft>
                <a:spcPts val="1800"/>
              </a:spcAft>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Triple dividend - 1) avoid future costs and losses, 2) stimulate economic activity, and 3) social and environmental co-benefits.  </a:t>
            </a:r>
          </a:p>
          <a:p>
            <a:pPr marL="428625" indent="-428625">
              <a:spcAft>
                <a:spcPts val="1800"/>
              </a:spcAft>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Policy coordination - supporting whole-of-government approach to climate adaptation planning (i.e. NAPs and NDCs) across all ministries, especially </a:t>
            </a:r>
            <a:r>
              <a:rPr lang="en-US" sz="2800" dirty="0" err="1">
                <a:latin typeface="Roboto" panose="02000000000000000000" pitchFamily="2" charset="0"/>
                <a:ea typeface="Roboto" panose="02000000000000000000" pitchFamily="2" charset="0"/>
                <a:cs typeface="Roboto" panose="02000000000000000000" pitchFamily="2" charset="0"/>
              </a:rPr>
              <a:t>MoEs</a:t>
            </a:r>
            <a:r>
              <a:rPr lang="en-US" sz="2800" dirty="0">
                <a:latin typeface="Roboto" panose="02000000000000000000" pitchFamily="2" charset="0"/>
                <a:ea typeface="Roboto" panose="02000000000000000000" pitchFamily="2" charset="0"/>
                <a:cs typeface="Roboto" panose="02000000000000000000" pitchFamily="2" charset="0"/>
              </a:rPr>
              <a:t> and </a:t>
            </a:r>
            <a:r>
              <a:rPr lang="en-US" sz="2800" dirty="0" err="1">
                <a:latin typeface="Roboto" panose="02000000000000000000" pitchFamily="2" charset="0"/>
                <a:ea typeface="Roboto" panose="02000000000000000000" pitchFamily="2" charset="0"/>
                <a:cs typeface="Roboto" panose="02000000000000000000" pitchFamily="2" charset="0"/>
              </a:rPr>
              <a:t>MoFs</a:t>
            </a:r>
            <a:r>
              <a:rPr lang="en-US" sz="2800" dirty="0">
                <a:latin typeface="Roboto" panose="02000000000000000000" pitchFamily="2" charset="0"/>
                <a:ea typeface="Roboto" panose="02000000000000000000" pitchFamily="2" charset="0"/>
                <a:cs typeface="Roboto" panose="02000000000000000000" pitchFamily="2" charset="0"/>
              </a:rPr>
              <a:t>. </a:t>
            </a:r>
          </a:p>
          <a:p>
            <a:pPr marL="428625" indent="-428625">
              <a:spcAft>
                <a:spcPts val="1800"/>
              </a:spcAft>
              <a:buFont typeface="Arial" panose="020B0604020202020204" pitchFamily="34" charset="0"/>
              <a:buChar char="•"/>
            </a:pPr>
            <a:endParaRPr lang="en-US" sz="2800" dirty="0">
              <a:latin typeface="Roboto" panose="02000000000000000000" pitchFamily="2" charset="0"/>
              <a:ea typeface="Roboto" panose="02000000000000000000" pitchFamily="2" charset="0"/>
              <a:cs typeface="Roboto" panose="02000000000000000000" pitchFamily="2" charset="0"/>
            </a:endParaRPr>
          </a:p>
          <a:p>
            <a:pPr marL="428625" indent="-428625">
              <a:spcAft>
                <a:spcPts val="1800"/>
              </a:spcAft>
              <a:buFont typeface="Arial" panose="020B0604020202020204" pitchFamily="34" charset="0"/>
              <a:buChar char="•"/>
            </a:pPr>
            <a:endParaRPr lang="en-US" sz="2800"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descr="A black background with a blue circle&#10;&#10;Description automatically generated">
            <a:extLst>
              <a:ext uri="{FF2B5EF4-FFF2-40B4-BE49-F238E27FC236}">
                <a16:creationId xmlns:a16="http://schemas.microsoft.com/office/drawing/2014/main" id="{EE31AC31-3F5D-9C1B-60DB-E8C8BA47D1F9}"/>
              </a:ext>
            </a:extLst>
          </p:cNvPr>
          <p:cNvPicPr/>
          <p:nvPr/>
        </p:nvPicPr>
        <p:blipFill rotWithShape="1">
          <a:blip r:embed="rId2" cstate="print">
            <a:alphaModFix amt="20000"/>
            <a:extLst>
              <a:ext uri="{28A0092B-C50C-407E-A947-70E740481C1C}">
                <a14:useLocalDpi xmlns:a14="http://schemas.microsoft.com/office/drawing/2010/main"/>
              </a:ext>
            </a:extLst>
          </a:blip>
          <a:srcRect/>
          <a:stretch/>
        </p:blipFill>
        <p:spPr bwMode="auto">
          <a:xfrm>
            <a:off x="14177025" y="3679685"/>
            <a:ext cx="4109484" cy="6730410"/>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37A66690-4CB1-2E2E-F4E8-30E63D01FD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549" y="8972550"/>
            <a:ext cx="2913528" cy="952500"/>
          </a:xfrm>
          <a:prstGeom prst="rect">
            <a:avLst/>
          </a:prstGeom>
        </p:spPr>
      </p:pic>
      <p:sp>
        <p:nvSpPr>
          <p:cNvPr id="4" name="TextBox 3">
            <a:extLst>
              <a:ext uri="{FF2B5EF4-FFF2-40B4-BE49-F238E27FC236}">
                <a16:creationId xmlns:a16="http://schemas.microsoft.com/office/drawing/2014/main" id="{32F593B9-878E-65A4-288F-5B2625821EFC}"/>
              </a:ext>
            </a:extLst>
          </p:cNvPr>
          <p:cNvSpPr txBox="1"/>
          <p:nvPr/>
        </p:nvSpPr>
        <p:spPr>
          <a:xfrm>
            <a:off x="590549" y="1181100"/>
            <a:ext cx="4521779" cy="3370153"/>
          </a:xfrm>
          <a:prstGeom prst="rect">
            <a:avLst/>
          </a:prstGeom>
          <a:noFill/>
        </p:spPr>
        <p:txBody>
          <a:bodyPr wrap="square" lIns="137160" tIns="68580" rIns="137160" bIns="68580" rtlCol="0" anchor="t">
            <a:spAutoFit/>
          </a:bodyPr>
          <a:lstStyle/>
          <a:p>
            <a:pPr>
              <a:defRPr/>
            </a:pPr>
            <a:r>
              <a:rPr lang="en-US" sz="4200" b="1" dirty="0">
                <a:solidFill>
                  <a:prstClr val="white"/>
                </a:solidFill>
                <a:latin typeface="Century Gothic" panose="020B0502020202020204" pitchFamily="34" charset="0"/>
              </a:rPr>
              <a:t>Why Climate Adaptation Matters for Finance Ministries</a:t>
            </a:r>
          </a:p>
        </p:txBody>
      </p:sp>
    </p:spTree>
    <p:extLst>
      <p:ext uri="{BB962C8B-B14F-4D97-AF65-F5344CB8AC3E}">
        <p14:creationId xmlns:p14="http://schemas.microsoft.com/office/powerpoint/2010/main" val="110022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9D24"/>
        </a:solidFill>
        <a:effectLst/>
      </p:bgPr>
    </p:bg>
    <p:spTree>
      <p:nvGrpSpPr>
        <p:cNvPr id="1" name="">
          <a:extLst>
            <a:ext uri="{FF2B5EF4-FFF2-40B4-BE49-F238E27FC236}">
              <a16:creationId xmlns:a16="http://schemas.microsoft.com/office/drawing/2014/main" id="{907490C9-E8E9-ADED-A3ED-E39AC62AC1D3}"/>
            </a:ext>
          </a:extLst>
        </p:cNvPr>
        <p:cNvGrpSpPr/>
        <p:nvPr/>
      </p:nvGrpSpPr>
      <p:grpSpPr>
        <a:xfrm>
          <a:off x="0" y="0"/>
          <a:ext cx="0" cy="0"/>
          <a:chOff x="0" y="0"/>
          <a:chExt cx="0" cy="0"/>
        </a:xfrm>
      </p:grpSpPr>
      <p:pic>
        <p:nvPicPr>
          <p:cNvPr id="15" name="Picture 14" descr="Waterfall between large hills">
            <a:extLst>
              <a:ext uri="{FF2B5EF4-FFF2-40B4-BE49-F238E27FC236}">
                <a16:creationId xmlns:a16="http://schemas.microsoft.com/office/drawing/2014/main" id="{6B25F1A5-2603-6C91-ECC2-7A5886A0047E}"/>
              </a:ext>
            </a:extLst>
          </p:cNvPr>
          <p:cNvPicPr>
            <a:picLocks noChangeAspect="1"/>
          </p:cNvPicPr>
          <p:nvPr/>
        </p:nvPicPr>
        <p:blipFill>
          <a:blip r:embed="rId3">
            <a:alphaModFix amt="59000"/>
            <a:extLst>
              <a:ext uri="{28A0092B-C50C-407E-A947-70E740481C1C}">
                <a14:useLocalDpi xmlns:a14="http://schemas.microsoft.com/office/drawing/2010/main" val="0"/>
              </a:ext>
            </a:extLst>
          </a:blip>
          <a:stretch>
            <a:fillRect/>
          </a:stretch>
        </p:blipFill>
        <p:spPr>
          <a:xfrm>
            <a:off x="380829" y="214217"/>
            <a:ext cx="17526341" cy="9806084"/>
          </a:xfrm>
          <a:prstGeom prst="rect">
            <a:avLst/>
          </a:prstGeom>
          <a:effectLst>
            <a:outerShdw blurRad="1270000" dist="50800" dir="5400000" algn="ctr" rotWithShape="0">
              <a:srgbClr val="000000"/>
            </a:outerShdw>
            <a:reflection stA="45000" endPos="65000" dist="50800" dir="5400000" sy="-100000" algn="bl" rotWithShape="0"/>
          </a:effectLst>
        </p:spPr>
      </p:pic>
      <p:sp>
        <p:nvSpPr>
          <p:cNvPr id="3" name="TextBox 3">
            <a:extLst>
              <a:ext uri="{FF2B5EF4-FFF2-40B4-BE49-F238E27FC236}">
                <a16:creationId xmlns:a16="http://schemas.microsoft.com/office/drawing/2014/main" id="{4F85A40D-0C49-C62E-D8A7-72D765E3B399}"/>
              </a:ext>
            </a:extLst>
          </p:cNvPr>
          <p:cNvSpPr txBox="1"/>
          <p:nvPr/>
        </p:nvSpPr>
        <p:spPr>
          <a:xfrm>
            <a:off x="1066800" y="2927507"/>
            <a:ext cx="8763000" cy="5386090"/>
          </a:xfrm>
          <a:prstGeom prst="rect">
            <a:avLst/>
          </a:prstGeom>
        </p:spPr>
        <p:txBody>
          <a:bodyPr lIns="0" tIns="0" rIns="0" bIns="0" rtlCol="0" anchor="t">
            <a:spAutoFit/>
          </a:bodyPr>
          <a:lstStyle/>
          <a:p>
            <a:r>
              <a:rPr lang="en-US" sz="3500" i="1">
                <a:solidFill>
                  <a:schemeClr val="bg1"/>
                </a:solidFill>
                <a:latin typeface="Roboto" panose="02000000000000000000" pitchFamily="2" charset="0"/>
                <a:ea typeface="Roboto" panose="02000000000000000000" pitchFamily="2" charset="0"/>
                <a:cs typeface="Roboto" panose="02000000000000000000" pitchFamily="2" charset="0"/>
              </a:rPr>
              <a:t>“Adaptation plans must be transformed into investment plans, with new collaborative models that bring together governments, funders, development partners, and civil society. By 2025, every vulnerable developing nation should have the support they need to develop and implement adaptation investment plans.” </a:t>
            </a:r>
            <a:endParaRPr lang="en-US" sz="350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US" sz="3500" i="1">
              <a:solidFill>
                <a:schemeClr val="bg1"/>
              </a:solidFill>
              <a:latin typeface="Roboto" panose="02000000000000000000" pitchFamily="2" charset="0"/>
              <a:ea typeface="Roboto" panose="02000000000000000000" pitchFamily="2" charset="0"/>
              <a:cs typeface="Roboto" panose="02000000000000000000" pitchFamily="2" charset="0"/>
            </a:endParaRPr>
          </a:p>
          <a:p>
            <a:pPr algn="r"/>
            <a:r>
              <a:rPr lang="en-US" sz="3500" i="1">
                <a:solidFill>
                  <a:schemeClr val="bg1"/>
                </a:solidFill>
                <a:latin typeface="Roboto" panose="02000000000000000000" pitchFamily="2" charset="0"/>
                <a:ea typeface="Roboto" panose="02000000000000000000" pitchFamily="2" charset="0"/>
                <a:cs typeface="Roboto" panose="02000000000000000000" pitchFamily="2" charset="0"/>
              </a:rPr>
              <a:t>UN Secretary-General, November 2023</a:t>
            </a:r>
          </a:p>
        </p:txBody>
      </p:sp>
      <p:sp>
        <p:nvSpPr>
          <p:cNvPr id="4" name="TextBox 4">
            <a:extLst>
              <a:ext uri="{FF2B5EF4-FFF2-40B4-BE49-F238E27FC236}">
                <a16:creationId xmlns:a16="http://schemas.microsoft.com/office/drawing/2014/main" id="{5F21CC51-5642-7E44-8EC6-C987DA8CED71}"/>
              </a:ext>
            </a:extLst>
          </p:cNvPr>
          <p:cNvSpPr txBox="1"/>
          <p:nvPr/>
        </p:nvSpPr>
        <p:spPr>
          <a:xfrm>
            <a:off x="614338" y="999194"/>
            <a:ext cx="11577661" cy="1231106"/>
          </a:xfrm>
          <a:prstGeom prst="rect">
            <a:avLst/>
          </a:prstGeom>
        </p:spPr>
        <p:txBody>
          <a:bodyPr wrap="square" lIns="0" tIns="0" rIns="0" bIns="0" rtlCol="0" anchor="t">
            <a:spAutoFit/>
          </a:bodyPr>
          <a:lstStyle/>
          <a:p>
            <a:pPr lvl="1"/>
            <a:r>
              <a:rPr lang="en-US" sz="8000" b="1">
                <a:solidFill>
                  <a:schemeClr val="bg1"/>
                </a:solidFill>
                <a:latin typeface="Roboto"/>
                <a:ea typeface="Roboto"/>
                <a:cs typeface="Roboto"/>
              </a:rPr>
              <a:t>Accelerating Adaptation </a:t>
            </a:r>
            <a:endParaRPr lang="en-US" sz="8000" b="1">
              <a:solidFill>
                <a:schemeClr val="bg1"/>
              </a:solidFill>
              <a:latin typeface="Roboto"/>
              <a:ea typeface="Roboto"/>
              <a:cs typeface="Roboto"/>
              <a:sym typeface="Calibri"/>
            </a:endParaRPr>
          </a:p>
        </p:txBody>
      </p:sp>
    </p:spTree>
    <p:extLst>
      <p:ext uri="{BB962C8B-B14F-4D97-AF65-F5344CB8AC3E}">
        <p14:creationId xmlns:p14="http://schemas.microsoft.com/office/powerpoint/2010/main" val="39130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t="35458" b="59545"/>
          <a:stretch>
            <a:fillRect/>
          </a:stretch>
        </p:blipFill>
        <p:spPr>
          <a:xfrm rot="-5400000">
            <a:off x="-8346425" y="3321755"/>
            <a:ext cx="16692849" cy="1079233"/>
          </a:xfrm>
          <a:prstGeom prst="rect">
            <a:avLst/>
          </a:prstGeom>
        </p:spPr>
      </p:pic>
      <p:sp>
        <p:nvSpPr>
          <p:cNvPr id="14" name="AutoShape 2">
            <a:extLst>
              <a:ext uri="{FF2B5EF4-FFF2-40B4-BE49-F238E27FC236}">
                <a16:creationId xmlns:a16="http://schemas.microsoft.com/office/drawing/2014/main" id="{23988A7E-3333-928C-CA48-D5A115D9EFBC}"/>
              </a:ext>
            </a:extLst>
          </p:cNvPr>
          <p:cNvSpPr/>
          <p:nvPr/>
        </p:nvSpPr>
        <p:spPr>
          <a:xfrm>
            <a:off x="8238567" y="4305300"/>
            <a:ext cx="1646710" cy="0"/>
          </a:xfrm>
          <a:prstGeom prst="line">
            <a:avLst/>
          </a:prstGeom>
          <a:ln w="28575" cap="flat">
            <a:solidFill>
              <a:srgbClr val="000000"/>
            </a:solidFill>
            <a:prstDash val="solid"/>
            <a:headEnd type="none" w="sm" len="sm"/>
            <a:tailEnd type="none" w="sm" len="sm"/>
          </a:ln>
        </p:spPr>
        <p:txBody>
          <a:bodyPr/>
          <a:lstStyle/>
          <a:p>
            <a:endParaRPr lang="en-CA"/>
          </a:p>
        </p:txBody>
      </p:sp>
      <p:sp>
        <p:nvSpPr>
          <p:cNvPr id="15" name="TextBox 4">
            <a:extLst>
              <a:ext uri="{FF2B5EF4-FFF2-40B4-BE49-F238E27FC236}">
                <a16:creationId xmlns:a16="http://schemas.microsoft.com/office/drawing/2014/main" id="{36C13EEF-1CAA-F04B-9D24-E0062BEBB072}"/>
              </a:ext>
            </a:extLst>
          </p:cNvPr>
          <p:cNvSpPr txBox="1"/>
          <p:nvPr/>
        </p:nvSpPr>
        <p:spPr>
          <a:xfrm>
            <a:off x="7960261" y="6134172"/>
            <a:ext cx="2327643"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climatepromise.undp.org</a:t>
            </a:r>
            <a:endParaRPr lang="en-US" sz="1434">
              <a:solidFill>
                <a:srgbClr val="000000"/>
              </a:solidFill>
              <a:latin typeface="Now"/>
              <a:hlinkClick r:id="rId3" tooltip="https://climatepromise.undp.org"/>
            </a:endParaRPr>
          </a:p>
        </p:txBody>
      </p:sp>
      <p:pic>
        <p:nvPicPr>
          <p:cNvPr id="16" name="Graphic 15">
            <a:extLst>
              <a:ext uri="{FF2B5EF4-FFF2-40B4-BE49-F238E27FC236}">
                <a16:creationId xmlns:a16="http://schemas.microsoft.com/office/drawing/2014/main" id="{D5EB6AED-B4C7-AF1D-3DE4-2FA45BB815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62889" y="6372186"/>
            <a:ext cx="183092" cy="152465"/>
          </a:xfrm>
          <a:prstGeom prst="rect">
            <a:avLst/>
          </a:prstGeom>
        </p:spPr>
      </p:pic>
      <p:sp>
        <p:nvSpPr>
          <p:cNvPr id="17" name="TextBox 6">
            <a:extLst>
              <a:ext uri="{FF2B5EF4-FFF2-40B4-BE49-F238E27FC236}">
                <a16:creationId xmlns:a16="http://schemas.microsoft.com/office/drawing/2014/main" id="{BA7C8D4E-3ADE-4CEF-4E5F-38871478CF45}"/>
              </a:ext>
            </a:extLst>
          </p:cNvPr>
          <p:cNvSpPr txBox="1"/>
          <p:nvPr/>
        </p:nvSpPr>
        <p:spPr>
          <a:xfrm>
            <a:off x="8442040" y="5602105"/>
            <a:ext cx="1315447"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www.undp.org</a:t>
            </a:r>
            <a:endParaRPr lang="en-US" sz="1434">
              <a:solidFill>
                <a:srgbClr val="000000"/>
              </a:solidFill>
              <a:latin typeface="Now"/>
              <a:hlinkClick r:id="rId6" tooltip="http://www.undp.org"/>
            </a:endParaRPr>
          </a:p>
        </p:txBody>
      </p:sp>
      <p:sp>
        <p:nvSpPr>
          <p:cNvPr id="18" name="TextBox 7">
            <a:extLst>
              <a:ext uri="{FF2B5EF4-FFF2-40B4-BE49-F238E27FC236}">
                <a16:creationId xmlns:a16="http://schemas.microsoft.com/office/drawing/2014/main" id="{CF21B106-4BA0-3327-2C73-AA9B2326CABA}"/>
              </a:ext>
            </a:extLst>
          </p:cNvPr>
          <p:cNvSpPr txBox="1"/>
          <p:nvPr/>
        </p:nvSpPr>
        <p:spPr>
          <a:xfrm>
            <a:off x="8839982" y="5811544"/>
            <a:ext cx="702655"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@UNDP</a:t>
            </a:r>
            <a:endParaRPr lang="en-US" sz="1434">
              <a:solidFill>
                <a:srgbClr val="000000"/>
              </a:solidFill>
              <a:latin typeface="Now"/>
              <a:hlinkClick r:id="rId7" tooltip="https://twitter.com/undp"/>
            </a:endParaRPr>
          </a:p>
        </p:txBody>
      </p:sp>
      <p:pic>
        <p:nvPicPr>
          <p:cNvPr id="19" name="Graphic 18">
            <a:extLst>
              <a:ext uri="{FF2B5EF4-FFF2-40B4-BE49-F238E27FC236}">
                <a16:creationId xmlns:a16="http://schemas.microsoft.com/office/drawing/2014/main" id="{651E2609-09B7-48DE-0EDE-AB752FB74B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6891" y="5840119"/>
            <a:ext cx="183092" cy="152465"/>
          </a:xfrm>
          <a:prstGeom prst="rect">
            <a:avLst/>
          </a:prstGeom>
        </p:spPr>
      </p:pic>
      <p:sp>
        <p:nvSpPr>
          <p:cNvPr id="21" name="TextBox 12">
            <a:extLst>
              <a:ext uri="{FF2B5EF4-FFF2-40B4-BE49-F238E27FC236}">
                <a16:creationId xmlns:a16="http://schemas.microsoft.com/office/drawing/2014/main" id="{753509B7-5D06-1D6E-273A-BB5CADE0E7E6}"/>
              </a:ext>
            </a:extLst>
          </p:cNvPr>
          <p:cNvSpPr txBox="1"/>
          <p:nvPr/>
        </p:nvSpPr>
        <p:spPr>
          <a:xfrm>
            <a:off x="8545980" y="6343611"/>
            <a:ext cx="1339297"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@UNDPClimate</a:t>
            </a:r>
            <a:endParaRPr lang="en-US" sz="1434">
              <a:solidFill>
                <a:srgbClr val="000000"/>
              </a:solidFill>
              <a:latin typeface="Now"/>
              <a:hlinkClick r:id="rId8" tooltip="https://twitter.com/UNDPclimate"/>
            </a:endParaRPr>
          </a:p>
        </p:txBody>
      </p:sp>
      <p:pic>
        <p:nvPicPr>
          <p:cNvPr id="22" name="Picture 21" descr="Qr code&#10;&#10;Description automatically generated">
            <a:extLst>
              <a:ext uri="{FF2B5EF4-FFF2-40B4-BE49-F238E27FC236}">
                <a16:creationId xmlns:a16="http://schemas.microsoft.com/office/drawing/2014/main" id="{B097A019-1D43-52E3-3C1E-3BFD82EF15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9530" y="7229603"/>
            <a:ext cx="1929842" cy="1929842"/>
          </a:xfrm>
          <a:prstGeom prst="rect">
            <a:avLst/>
          </a:prstGeom>
        </p:spPr>
      </p:pic>
      <p:sp>
        <p:nvSpPr>
          <p:cNvPr id="23" name="TextBox 4">
            <a:extLst>
              <a:ext uri="{FF2B5EF4-FFF2-40B4-BE49-F238E27FC236}">
                <a16:creationId xmlns:a16="http://schemas.microsoft.com/office/drawing/2014/main" id="{C5D808AB-6ED7-EA4A-F30A-FFAE55B0DEEA}"/>
              </a:ext>
            </a:extLst>
          </p:cNvPr>
          <p:cNvSpPr txBox="1"/>
          <p:nvPr/>
        </p:nvSpPr>
        <p:spPr>
          <a:xfrm>
            <a:off x="7505700" y="7116553"/>
            <a:ext cx="3397501" cy="2466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Sign up for our newsletter</a:t>
            </a:r>
            <a:endParaRPr lang="en-US" sz="1434">
              <a:solidFill>
                <a:srgbClr val="000000"/>
              </a:solidFill>
              <a:latin typeface="Now"/>
              <a:hlinkClick r:id="rId3" tooltip="https://climatepromise.undp.org"/>
            </a:endParaRPr>
          </a:p>
        </p:txBody>
      </p:sp>
      <p:pic>
        <p:nvPicPr>
          <p:cNvPr id="2" name="Picture 9">
            <a:extLst>
              <a:ext uri="{FF2B5EF4-FFF2-40B4-BE49-F238E27FC236}">
                <a16:creationId xmlns:a16="http://schemas.microsoft.com/office/drawing/2014/main" id="{1A255B4A-110B-2E3B-1A73-18B869B42C7F}"/>
              </a:ext>
            </a:extLst>
          </p:cNvPr>
          <p:cNvPicPr>
            <a:picLocks noChangeAspect="1"/>
          </p:cNvPicPr>
          <p:nvPr/>
        </p:nvPicPr>
        <p:blipFill>
          <a:blip r:embed="rId10"/>
          <a:srcRect/>
          <a:stretch>
            <a:fillRect/>
          </a:stretch>
        </p:blipFill>
        <p:spPr>
          <a:xfrm>
            <a:off x="8238567" y="521493"/>
            <a:ext cx="1646710" cy="3339879"/>
          </a:xfrm>
          <a:prstGeom prst="rect">
            <a:avLst/>
          </a:prstGeom>
        </p:spPr>
      </p:pic>
      <p:sp>
        <p:nvSpPr>
          <p:cNvPr id="3" name="TextBox 2">
            <a:extLst>
              <a:ext uri="{FF2B5EF4-FFF2-40B4-BE49-F238E27FC236}">
                <a16:creationId xmlns:a16="http://schemas.microsoft.com/office/drawing/2014/main" id="{0FEBCCE9-3503-5E54-1AC7-E0A840E1033F}"/>
              </a:ext>
            </a:extLst>
          </p:cNvPr>
          <p:cNvSpPr txBox="1"/>
          <p:nvPr/>
        </p:nvSpPr>
        <p:spPr>
          <a:xfrm>
            <a:off x="4159125" y="4363713"/>
            <a:ext cx="9929913" cy="1395254"/>
          </a:xfrm>
          <a:prstGeom prst="rect">
            <a:avLst/>
          </a:prstGeom>
          <a:noFill/>
        </p:spPr>
        <p:txBody>
          <a:bodyPr wrap="square" rtlCol="0">
            <a:spAutoFit/>
          </a:bodyPr>
          <a:lstStyle/>
          <a:p>
            <a:pPr algn="ctr">
              <a:lnSpc>
                <a:spcPts val="2008"/>
              </a:lnSpc>
            </a:pPr>
            <a:r>
              <a:rPr lang="en-US" sz="1800">
                <a:solidFill>
                  <a:srgbClr val="000000"/>
                </a:solidFill>
                <a:latin typeface="Now"/>
              </a:rPr>
              <a:t>Rohini Kohli, </a:t>
            </a:r>
          </a:p>
          <a:p>
            <a:pPr algn="ctr">
              <a:lnSpc>
                <a:spcPts val="2008"/>
              </a:lnSpc>
            </a:pPr>
            <a:r>
              <a:rPr lang="en-US" sz="1800">
                <a:solidFill>
                  <a:srgbClr val="000000"/>
                </a:solidFill>
                <a:latin typeface="Now"/>
              </a:rPr>
              <a:t>UNDP Senior Technical Adviser, </a:t>
            </a:r>
          </a:p>
          <a:p>
            <a:pPr algn="ctr">
              <a:lnSpc>
                <a:spcPts val="2008"/>
              </a:lnSpc>
            </a:pPr>
            <a:r>
              <a:rPr lang="en-US" sz="1800">
                <a:solidFill>
                  <a:srgbClr val="000000"/>
                </a:solidFill>
                <a:latin typeface="Now"/>
              </a:rPr>
              <a:t>Climate Change Adaptation Policy and Planning</a:t>
            </a:r>
            <a:r>
              <a:rPr lang="en-TR" sz="1800">
                <a:solidFill>
                  <a:srgbClr val="000000"/>
                </a:solidFill>
                <a:latin typeface="Now"/>
              </a:rPr>
              <a:t> </a:t>
            </a:r>
            <a:endParaRPr lang="en-US" sz="1800">
              <a:solidFill>
                <a:srgbClr val="000000"/>
              </a:solidFill>
              <a:latin typeface="Now"/>
            </a:endParaRPr>
          </a:p>
          <a:p>
            <a:pPr algn="ctr">
              <a:lnSpc>
                <a:spcPts val="2008"/>
              </a:lnSpc>
            </a:pPr>
            <a:r>
              <a:rPr lang="en-US" sz="1800">
                <a:solidFill>
                  <a:srgbClr val="000000"/>
                </a:solidFill>
                <a:latin typeface="Now"/>
                <a:hlinkClick r:id="rId6" tooltip="http://www.undp.org"/>
              </a:rPr>
              <a:t>Rohini.kohli@undp.org</a:t>
            </a:r>
          </a:p>
          <a:p>
            <a:endParaRPr lang="en-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71700" y="3568116"/>
            <a:ext cx="6302706" cy="1166986"/>
          </a:xfrm>
          <a:prstGeom prst="rect">
            <a:avLst/>
          </a:prstGeom>
        </p:spPr>
        <p:txBody>
          <a:bodyPr lIns="0" tIns="0" rIns="0" bIns="0" rtlCol="0" anchor="t">
            <a:spAutoFit/>
          </a:bodyPr>
          <a:lstStyle/>
          <a:p>
            <a:pPr>
              <a:lnSpc>
                <a:spcPts val="9090"/>
              </a:lnSpc>
            </a:pPr>
            <a:r>
              <a:rPr lang="en-US" sz="8000" dirty="0">
                <a:solidFill>
                  <a:srgbClr val="000000"/>
                </a:solidFill>
                <a:latin typeface="Roboto" panose="02000000000000000000" pitchFamily="2" charset="0"/>
                <a:ea typeface="Roboto" panose="02000000000000000000" pitchFamily="2" charset="0"/>
                <a:cs typeface="Roboto" panose="02000000000000000000" pitchFamily="2" charset="0"/>
              </a:rPr>
              <a:t>Overview</a:t>
            </a:r>
          </a:p>
        </p:txBody>
      </p:sp>
      <p:sp>
        <p:nvSpPr>
          <p:cNvPr id="4" name="TextBox 4"/>
          <p:cNvSpPr txBox="1"/>
          <p:nvPr/>
        </p:nvSpPr>
        <p:spPr>
          <a:xfrm>
            <a:off x="2343705" y="5747182"/>
            <a:ext cx="9822402" cy="1910779"/>
          </a:xfrm>
          <a:prstGeom prst="rect">
            <a:avLst/>
          </a:prstGeom>
        </p:spPr>
        <p:txBody>
          <a:bodyPr wrap="square" lIns="0" tIns="0" rIns="0" bIns="0" rtlCol="0" anchor="t">
            <a:spAutoFit/>
          </a:bodyPr>
          <a:lstStyle/>
          <a:p>
            <a:pPr>
              <a:lnSpc>
                <a:spcPts val="5100"/>
              </a:lnSpc>
            </a:pPr>
            <a:r>
              <a:rPr lang="en-US" sz="3500" dirty="0">
                <a:solidFill>
                  <a:srgbClr val="F30068"/>
                </a:solidFill>
                <a:latin typeface="Roboto" panose="02000000000000000000" pitchFamily="2" charset="0"/>
                <a:ea typeface="Roboto" panose="02000000000000000000" pitchFamily="2" charset="0"/>
                <a:cs typeface="Roboto" panose="02000000000000000000" pitchFamily="2" charset="0"/>
              </a:rPr>
              <a:t>Part 1:</a:t>
            </a:r>
            <a:r>
              <a:rPr lang="en-US" sz="3500" dirty="0">
                <a:solidFill>
                  <a:srgbClr val="000000"/>
                </a:solidFill>
                <a:latin typeface="Roboto" panose="02000000000000000000" pitchFamily="2" charset="0"/>
                <a:ea typeface="Roboto" panose="02000000000000000000" pitchFamily="2" charset="0"/>
                <a:cs typeface="Roboto" panose="02000000000000000000" pitchFamily="2" charset="0"/>
              </a:rPr>
              <a:t> What does the NAP process entail?</a:t>
            </a:r>
          </a:p>
          <a:p>
            <a:pPr>
              <a:lnSpc>
                <a:spcPts val="5100"/>
              </a:lnSpc>
            </a:pPr>
            <a:r>
              <a:rPr lang="en-US" sz="3500" dirty="0">
                <a:solidFill>
                  <a:srgbClr val="FF9800"/>
                </a:solidFill>
                <a:latin typeface="Roboto" panose="02000000000000000000" pitchFamily="2" charset="0"/>
                <a:ea typeface="Roboto" panose="02000000000000000000" pitchFamily="2" charset="0"/>
                <a:cs typeface="Roboto" panose="02000000000000000000" pitchFamily="2" charset="0"/>
              </a:rPr>
              <a:t>Part 2:</a:t>
            </a:r>
            <a:r>
              <a:rPr lang="en-US" sz="3500" dirty="0">
                <a:solidFill>
                  <a:srgbClr val="000000"/>
                </a:solidFill>
                <a:latin typeface="Roboto" panose="02000000000000000000" pitchFamily="2" charset="0"/>
                <a:ea typeface="Roboto" panose="02000000000000000000" pitchFamily="2" charset="0"/>
                <a:cs typeface="Roboto" panose="02000000000000000000" pitchFamily="2" charset="0"/>
              </a:rPr>
              <a:t> Finance for Ministries of Environment</a:t>
            </a:r>
          </a:p>
          <a:p>
            <a:pPr>
              <a:lnSpc>
                <a:spcPts val="5100"/>
              </a:lnSpc>
            </a:pPr>
            <a:r>
              <a:rPr lang="en-US" sz="3500" dirty="0">
                <a:solidFill>
                  <a:schemeClr val="tx2">
                    <a:lumMod val="60000"/>
                    <a:lumOff val="40000"/>
                  </a:schemeClr>
                </a:solidFill>
                <a:latin typeface="Roboto" panose="02000000000000000000" pitchFamily="2" charset="0"/>
                <a:ea typeface="Roboto" panose="02000000000000000000" pitchFamily="2" charset="0"/>
                <a:cs typeface="Roboto" panose="02000000000000000000" pitchFamily="2" charset="0"/>
              </a:rPr>
              <a:t>Part 3: </a:t>
            </a:r>
            <a:r>
              <a:rPr lang="en-US" sz="3500" dirty="0">
                <a:solidFill>
                  <a:srgbClr val="000000"/>
                </a:solidFill>
                <a:latin typeface="Roboto" panose="02000000000000000000" pitchFamily="2" charset="0"/>
                <a:ea typeface="Roboto" panose="02000000000000000000" pitchFamily="2" charset="0"/>
                <a:cs typeface="Roboto" panose="02000000000000000000" pitchFamily="2" charset="0"/>
              </a:rPr>
              <a:t>Adaptation for Ministries of Finance</a:t>
            </a:r>
          </a:p>
        </p:txBody>
      </p:sp>
      <p:pic>
        <p:nvPicPr>
          <p:cNvPr id="5" name="Picture 5"/>
          <p:cNvPicPr>
            <a:picLocks noChangeAspect="1"/>
          </p:cNvPicPr>
          <p:nvPr/>
        </p:nvPicPr>
        <p:blipFill>
          <a:blip r:embed="rId3"/>
          <a:srcRect t="35458" b="59545"/>
          <a:stretch>
            <a:fillRect/>
          </a:stretch>
        </p:blipFill>
        <p:spPr>
          <a:xfrm rot="-5400000">
            <a:off x="-8346424" y="3156287"/>
            <a:ext cx="16692849" cy="1079233"/>
          </a:xfrm>
          <a:prstGeom prst="rect">
            <a:avLst/>
          </a:prstGeom>
        </p:spPr>
      </p:pic>
      <p:pic>
        <p:nvPicPr>
          <p:cNvPr id="6" name="Picture 6"/>
          <p:cNvPicPr>
            <a:picLocks noChangeAspect="1"/>
          </p:cNvPicPr>
          <p:nvPr/>
        </p:nvPicPr>
        <p:blipFill>
          <a:blip r:embed="rId4"/>
          <a:srcRect/>
          <a:stretch>
            <a:fillRect/>
          </a:stretch>
        </p:blipFill>
        <p:spPr>
          <a:xfrm>
            <a:off x="16719996" y="764931"/>
            <a:ext cx="702301" cy="1424416"/>
          </a:xfrm>
          <a:prstGeom prst="rect">
            <a:avLst/>
          </a:prstGeom>
        </p:spPr>
      </p:pic>
      <p:pic>
        <p:nvPicPr>
          <p:cNvPr id="7" name="image4.png">
            <a:extLst>
              <a:ext uri="{FF2B5EF4-FFF2-40B4-BE49-F238E27FC236}">
                <a16:creationId xmlns:a16="http://schemas.microsoft.com/office/drawing/2014/main" id="{187E887A-16F9-5FFA-0DBC-CC41B8CC29AA}"/>
              </a:ext>
            </a:extLst>
          </p:cNvPr>
          <p:cNvPicPr/>
          <p:nvPr/>
        </p:nvPicPr>
        <p:blipFill>
          <a:blip r:embed="rId5"/>
          <a:srcRect/>
          <a:stretch>
            <a:fillRect/>
          </a:stretch>
        </p:blipFill>
        <p:spPr>
          <a:xfrm>
            <a:off x="14240786" y="695660"/>
            <a:ext cx="1701111" cy="1660148"/>
          </a:xfrm>
          <a:prstGeom prst="rect">
            <a:avLst/>
          </a:prstGeom>
          <a:ln/>
        </p:spPr>
      </p:pic>
      <p:pic>
        <p:nvPicPr>
          <p:cNvPr id="8" name="Picture 2">
            <a:extLst>
              <a:ext uri="{FF2B5EF4-FFF2-40B4-BE49-F238E27FC236}">
                <a16:creationId xmlns:a16="http://schemas.microsoft.com/office/drawing/2014/main" id="{901B8155-D040-F5D0-C93B-C292139E5A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2982" y="935411"/>
            <a:ext cx="4057863" cy="1217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 name="TextBox 3"/>
          <p:cNvSpPr txBox="1"/>
          <p:nvPr/>
        </p:nvSpPr>
        <p:spPr>
          <a:xfrm>
            <a:off x="8513063" y="3175674"/>
            <a:ext cx="9712591" cy="7064262"/>
          </a:xfrm>
          <a:prstGeom prst="rect">
            <a:avLst/>
          </a:prstGeom>
        </p:spPr>
        <p:txBody>
          <a:bodyPr wrap="square" lIns="0" tIns="0" rIns="0" bIns="0" rtlCol="0" anchor="t">
            <a:spAutoFit/>
          </a:bodyPr>
          <a:lstStyle/>
          <a:p>
            <a:r>
              <a:rPr lang="en-GB" sz="3500" dirty="0">
                <a:solidFill>
                  <a:srgbClr val="FFFFFF"/>
                </a:solidFill>
                <a:latin typeface="Roboto"/>
                <a:ea typeface="Roboto"/>
                <a:cs typeface="Roboto"/>
              </a:rPr>
              <a:t>The National Adaptation Plan (NAP) process enables countries to formulate and implement NAPs as a means of identifying medium to long-term adaptation needs and developing and implementing strategies and programmes to address those needs.</a:t>
            </a:r>
          </a:p>
          <a:p>
            <a:endParaRPr lang="en-GB" sz="3500"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GB" sz="3500" dirty="0">
                <a:solidFill>
                  <a:srgbClr val="FFFFFF"/>
                </a:solidFill>
                <a:latin typeface="Roboto" panose="02000000000000000000" pitchFamily="2" charset="0"/>
                <a:ea typeface="Roboto" panose="02000000000000000000" pitchFamily="2" charset="0"/>
                <a:cs typeface="Roboto" panose="02000000000000000000" pitchFamily="2" charset="0"/>
              </a:rPr>
              <a:t>It is a progressive, iterative process that follows country-driven, gender sensitive, participatory, and transparent approach.</a:t>
            </a:r>
          </a:p>
          <a:p>
            <a:endParaRPr lang="en-GB" sz="3500"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GB" sz="3500" dirty="0">
                <a:solidFill>
                  <a:srgbClr val="FFFFFF"/>
                </a:solidFill>
                <a:latin typeface="Roboto"/>
                <a:ea typeface="Roboto"/>
                <a:cs typeface="Roboto"/>
              </a:rPr>
              <a:t>Addressing climate vulnerability is a core objective.</a:t>
            </a:r>
            <a:endParaRPr lang="en-GB" sz="35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4"/>
          <p:cNvSpPr txBox="1"/>
          <p:nvPr/>
        </p:nvSpPr>
        <p:spPr>
          <a:xfrm>
            <a:off x="8647176" y="448363"/>
            <a:ext cx="8610600" cy="2680157"/>
          </a:xfrm>
          <a:prstGeom prst="rect">
            <a:avLst/>
          </a:prstGeom>
        </p:spPr>
        <p:txBody>
          <a:bodyPr wrap="square" lIns="0" tIns="0" rIns="0" bIns="0" rtlCol="0" anchor="t">
            <a:spAutoFit/>
          </a:bodyPr>
          <a:lstStyle/>
          <a:p>
            <a:pPr>
              <a:lnSpc>
                <a:spcPts val="10800"/>
              </a:lnSpc>
            </a:pPr>
            <a:r>
              <a:rPr lang="en-US" sz="8000">
                <a:solidFill>
                  <a:srgbClr val="FFFFFF"/>
                </a:solidFill>
                <a:latin typeface="Roboto" panose="02000000000000000000" pitchFamily="2" charset="0"/>
                <a:ea typeface="Roboto" panose="02000000000000000000" pitchFamily="2" charset="0"/>
                <a:cs typeface="Roboto" panose="02000000000000000000" pitchFamily="2" charset="0"/>
              </a:rPr>
              <a:t>What is the NAP Process?</a:t>
            </a:r>
          </a:p>
        </p:txBody>
      </p:sp>
      <p:pic>
        <p:nvPicPr>
          <p:cNvPr id="9" name="Picture 8" descr="A child and child watering plants in a greenhouse&#10;&#10;Description automatically generated">
            <a:extLst>
              <a:ext uri="{FF2B5EF4-FFF2-40B4-BE49-F238E27FC236}">
                <a16:creationId xmlns:a16="http://schemas.microsoft.com/office/drawing/2014/main" id="{88FDFE5F-552A-90AF-F4B9-156CA8343B7D}"/>
              </a:ext>
            </a:extLst>
          </p:cNvPr>
          <p:cNvPicPr>
            <a:picLocks noChangeAspect="1"/>
          </p:cNvPicPr>
          <p:nvPr/>
        </p:nvPicPr>
        <p:blipFill>
          <a:blip r:embed="rId3">
            <a:extLst>
              <a:ext uri="{28A0092B-C50C-407E-A947-70E740481C1C}">
                <a14:useLocalDpi xmlns:a14="http://schemas.microsoft.com/office/drawing/2010/main" val="0"/>
              </a:ext>
            </a:extLst>
          </a:blip>
          <a:srcRect b="5607"/>
          <a:stretch/>
        </p:blipFill>
        <p:spPr>
          <a:xfrm>
            <a:off x="468351" y="1409700"/>
            <a:ext cx="7742620" cy="7696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2E574A-2AFE-6B71-66EC-6EC0158FF0F1}"/>
              </a:ext>
            </a:extLst>
          </p:cNvPr>
          <p:cNvPicPr>
            <a:picLocks noChangeAspect="1"/>
          </p:cNvPicPr>
          <p:nvPr/>
        </p:nvPicPr>
        <p:blipFill>
          <a:blip r:embed="rId3"/>
          <a:stretch>
            <a:fillRect/>
          </a:stretch>
        </p:blipFill>
        <p:spPr>
          <a:xfrm>
            <a:off x="0" y="-20959"/>
            <a:ext cx="18423924" cy="10405688"/>
          </a:xfrm>
          <a:prstGeom prst="rect">
            <a:avLst/>
          </a:prstGeom>
        </p:spPr>
      </p:pic>
      <p:sp>
        <p:nvSpPr>
          <p:cNvPr id="7" name="TextBox 6">
            <a:extLst>
              <a:ext uri="{FF2B5EF4-FFF2-40B4-BE49-F238E27FC236}">
                <a16:creationId xmlns:a16="http://schemas.microsoft.com/office/drawing/2014/main" id="{B39C3A96-CA67-74EE-79AD-DEFA3EEDEF32}"/>
              </a:ext>
            </a:extLst>
          </p:cNvPr>
          <p:cNvSpPr txBox="1"/>
          <p:nvPr/>
        </p:nvSpPr>
        <p:spPr>
          <a:xfrm>
            <a:off x="658369" y="3950592"/>
            <a:ext cx="1757363" cy="1107996"/>
          </a:xfrm>
          <a:prstGeom prst="rect">
            <a:avLst/>
          </a:prstGeom>
          <a:noFill/>
        </p:spPr>
        <p:txBody>
          <a:bodyPr wrap="square" rtlCol="0">
            <a:spAutoFit/>
          </a:bodyPr>
          <a:lstStyle/>
          <a:p>
            <a:pPr algn="ctr"/>
            <a:r>
              <a:rPr lang="en-US" sz="6600">
                <a:solidFill>
                  <a:schemeClr val="bg1"/>
                </a:solidFill>
                <a:latin typeface="Helvetica" pitchFamily="2" charset="0"/>
                <a:cs typeface="Arial" panose="020B0604020202020204" pitchFamily="34" charset="0"/>
              </a:rPr>
              <a:t>2</a:t>
            </a:r>
            <a:endParaRPr lang="en-IT" sz="6600">
              <a:solidFill>
                <a:schemeClr val="bg1"/>
              </a:solidFill>
              <a:latin typeface="Helvetica" pitchFamily="2" charset="0"/>
              <a:cs typeface="Arial" panose="020B0604020202020204" pitchFamily="34" charset="0"/>
            </a:endParaRPr>
          </a:p>
        </p:txBody>
      </p:sp>
      <p:sp>
        <p:nvSpPr>
          <p:cNvPr id="8" name="TextBox 7">
            <a:extLst>
              <a:ext uri="{FF2B5EF4-FFF2-40B4-BE49-F238E27FC236}">
                <a16:creationId xmlns:a16="http://schemas.microsoft.com/office/drawing/2014/main" id="{7606D819-C315-89FF-006E-2F65EB58B8EC}"/>
              </a:ext>
            </a:extLst>
          </p:cNvPr>
          <p:cNvSpPr txBox="1"/>
          <p:nvPr/>
        </p:nvSpPr>
        <p:spPr>
          <a:xfrm>
            <a:off x="7088030" y="4147382"/>
            <a:ext cx="1757363" cy="1200329"/>
          </a:xfrm>
          <a:prstGeom prst="rect">
            <a:avLst/>
          </a:prstGeom>
          <a:noFill/>
        </p:spPr>
        <p:txBody>
          <a:bodyPr wrap="square" rtlCol="0">
            <a:spAutoFit/>
          </a:bodyPr>
          <a:lstStyle/>
          <a:p>
            <a:pPr algn="ctr"/>
            <a:r>
              <a:rPr lang="en-US" sz="7200" b="1" dirty="0">
                <a:solidFill>
                  <a:schemeClr val="bg1"/>
                </a:solidFill>
                <a:latin typeface="Helvetica" pitchFamily="2" charset="0"/>
                <a:cs typeface="Arial" panose="020B0604020202020204" pitchFamily="34" charset="0"/>
              </a:rPr>
              <a:t>60</a:t>
            </a:r>
            <a:endParaRPr lang="en-IT" sz="7200" b="1" dirty="0">
              <a:solidFill>
                <a:schemeClr val="bg1"/>
              </a:solidFill>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543EC15-A3A2-9CF4-BA1D-F4103D8C039D}"/>
              </a:ext>
            </a:extLst>
          </p:cNvPr>
          <p:cNvSpPr txBox="1"/>
          <p:nvPr/>
        </p:nvSpPr>
        <p:spPr>
          <a:xfrm>
            <a:off x="9226400" y="2274488"/>
            <a:ext cx="1757363" cy="1200329"/>
          </a:xfrm>
          <a:prstGeom prst="rect">
            <a:avLst/>
          </a:prstGeom>
          <a:noFill/>
        </p:spPr>
        <p:txBody>
          <a:bodyPr wrap="square" rtlCol="0">
            <a:spAutoFit/>
          </a:bodyPr>
          <a:lstStyle/>
          <a:p>
            <a:pPr algn="ctr"/>
            <a:r>
              <a:rPr lang="en-US" sz="7200" dirty="0">
                <a:solidFill>
                  <a:schemeClr val="bg1"/>
                </a:solidFill>
                <a:latin typeface="Helvetica" pitchFamily="2" charset="0"/>
                <a:cs typeface="Arial" panose="020B0604020202020204" pitchFamily="34" charset="0"/>
              </a:rPr>
              <a:t>22</a:t>
            </a:r>
            <a:endParaRPr lang="en-IT" sz="72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70A04C03-5527-2B5A-04D7-601790401E2B}"/>
              </a:ext>
            </a:extLst>
          </p:cNvPr>
          <p:cNvSpPr txBox="1"/>
          <p:nvPr/>
        </p:nvSpPr>
        <p:spPr>
          <a:xfrm>
            <a:off x="9602630" y="5795470"/>
            <a:ext cx="1757363" cy="1200329"/>
          </a:xfrm>
          <a:prstGeom prst="rect">
            <a:avLst/>
          </a:prstGeom>
          <a:noFill/>
        </p:spPr>
        <p:txBody>
          <a:bodyPr wrap="square" rtlCol="0">
            <a:spAutoFit/>
          </a:bodyPr>
          <a:lstStyle/>
          <a:p>
            <a:pPr algn="ctr"/>
            <a:r>
              <a:rPr lang="en-US" sz="7200" dirty="0">
                <a:solidFill>
                  <a:schemeClr val="bg1"/>
                </a:solidFill>
                <a:latin typeface="Arial" panose="020B0604020202020204" pitchFamily="34" charset="0"/>
                <a:cs typeface="Arial" panose="020B0604020202020204" pitchFamily="34" charset="0"/>
              </a:rPr>
              <a:t>12</a:t>
            </a:r>
            <a:endParaRPr lang="en-IT" sz="7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341603-5A90-A64E-C24D-79A3CCCC23FB}"/>
              </a:ext>
            </a:extLst>
          </p:cNvPr>
          <p:cNvSpPr txBox="1"/>
          <p:nvPr/>
        </p:nvSpPr>
        <p:spPr>
          <a:xfrm>
            <a:off x="658368" y="1670581"/>
            <a:ext cx="5248656" cy="646331"/>
          </a:xfrm>
          <a:prstGeom prst="rect">
            <a:avLst/>
          </a:prstGeom>
          <a:noFill/>
        </p:spPr>
        <p:txBody>
          <a:bodyPr wrap="square" rtlCol="0">
            <a:spAutoFit/>
          </a:bodyPr>
          <a:lstStyle/>
          <a:p>
            <a:r>
              <a:rPr lang="en-IT" sz="3600" dirty="0">
                <a:latin typeface="Arial" panose="020B0604020202020204" pitchFamily="34" charset="0"/>
                <a:cs typeface="Arial" panose="020B0604020202020204" pitchFamily="34" charset="0"/>
              </a:rPr>
              <a:t>As of </a:t>
            </a:r>
            <a:r>
              <a:rPr lang="en-US" sz="3600" dirty="0">
                <a:latin typeface="Arial" panose="020B0604020202020204" pitchFamily="34" charset="0"/>
                <a:cs typeface="Arial" panose="020B0604020202020204" pitchFamily="34" charset="0"/>
              </a:rPr>
              <a:t>November 2024</a:t>
            </a:r>
            <a:r>
              <a:rPr lang="en-IT" sz="36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72860474-6C78-2003-98ED-F9B80ADF18C3}"/>
              </a:ext>
            </a:extLst>
          </p:cNvPr>
          <p:cNvSpPr txBox="1"/>
          <p:nvPr/>
        </p:nvSpPr>
        <p:spPr>
          <a:xfrm>
            <a:off x="16002000" y="9765479"/>
            <a:ext cx="3886200" cy="369332"/>
          </a:xfrm>
          <a:prstGeom prst="rect">
            <a:avLst/>
          </a:prstGeom>
          <a:noFill/>
        </p:spPr>
        <p:txBody>
          <a:bodyPr wrap="square" rtlCol="0">
            <a:spAutoFit/>
          </a:bodyPr>
          <a:lstStyle/>
          <a:p>
            <a:r>
              <a:rPr lang="en-US" i="1">
                <a:solidFill>
                  <a:schemeClr val="bg1"/>
                </a:solidFill>
              </a:rPr>
              <a:t>Source: UNFCCC</a:t>
            </a:r>
            <a:endParaRPr lang="en-BE" i="1">
              <a:solidFill>
                <a:schemeClr val="bg1"/>
              </a:solidFill>
            </a:endParaRPr>
          </a:p>
        </p:txBody>
      </p:sp>
    </p:spTree>
    <p:extLst>
      <p:ext uri="{BB962C8B-B14F-4D97-AF65-F5344CB8AC3E}">
        <p14:creationId xmlns:p14="http://schemas.microsoft.com/office/powerpoint/2010/main" val="329384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F47F-BB8F-4E02-B526-E8FA4DC46302}"/>
              </a:ext>
            </a:extLst>
          </p:cNvPr>
          <p:cNvSpPr>
            <a:spLocks noGrp="1"/>
          </p:cNvSpPr>
          <p:nvPr>
            <p:ph type="title"/>
          </p:nvPr>
        </p:nvSpPr>
        <p:spPr>
          <a:xfrm>
            <a:off x="3777897" y="688329"/>
            <a:ext cx="11128872" cy="1117254"/>
          </a:xfrm>
          <a:solidFill>
            <a:schemeClr val="accent1">
              <a:lumMod val="40000"/>
              <a:lumOff val="60000"/>
            </a:schemeClr>
          </a:solidFill>
        </p:spPr>
        <p:txBody>
          <a:bodyPr vert="horz" lIns="91440" tIns="45720" rIns="91440" bIns="45720" rtlCol="0" anchor="ctr">
            <a:normAutofit/>
          </a:bodyPr>
          <a:lstStyle/>
          <a:p>
            <a:pPr>
              <a:lnSpc>
                <a:spcPct val="90000"/>
              </a:lnSpc>
            </a:pPr>
            <a:r>
              <a:rPr lang="en-US" sz="3701" b="1" dirty="0">
                <a:solidFill>
                  <a:schemeClr val="tx2"/>
                </a:solidFill>
                <a:latin typeface="Arial" panose="020B0604020202020204" pitchFamily="34" charset="0"/>
                <a:cs typeface="Arial" panose="020B0604020202020204" pitchFamily="34" charset="0"/>
              </a:rPr>
              <a:t>UNDP and UNEP support to Adaptation Planning</a:t>
            </a:r>
            <a:br>
              <a:rPr lang="en-US" sz="3701" dirty="0">
                <a:solidFill>
                  <a:schemeClr val="tx2"/>
                </a:solidFill>
                <a:latin typeface="Arial" panose="020B0604020202020204" pitchFamily="34" charset="0"/>
                <a:cs typeface="Arial" panose="020B0604020202020204" pitchFamily="34" charset="0"/>
              </a:rPr>
            </a:br>
            <a:endParaRPr lang="en-US" sz="3701" b="1" dirty="0">
              <a:solidFill>
                <a:schemeClr val="tx2"/>
              </a:solidFill>
              <a:latin typeface="Arial" panose="020B0604020202020204" pitchFamily="34" charset="0"/>
              <a:cs typeface="Arial" panose="020B0604020202020204" pitchFamily="34" charset="0"/>
            </a:endParaRPr>
          </a:p>
        </p:txBody>
      </p:sp>
      <p:pic>
        <p:nvPicPr>
          <p:cNvPr id="6" name="Picture 3" descr="Image result for undp">
            <a:extLst>
              <a:ext uri="{FF2B5EF4-FFF2-40B4-BE49-F238E27FC236}">
                <a16:creationId xmlns:a16="http://schemas.microsoft.com/office/drawing/2014/main" id="{7802CC52-1B60-6691-F6BA-46AB45331A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558"/>
          <a:stretch/>
        </p:blipFill>
        <p:spPr bwMode="auto">
          <a:xfrm>
            <a:off x="16754767" y="8418972"/>
            <a:ext cx="1147730" cy="1868028"/>
          </a:xfrm>
          <a:prstGeom prst="rect">
            <a:avLst/>
          </a:prstGeom>
          <a:noFill/>
          <a:ln>
            <a:noFill/>
          </a:ln>
          <a:extLst>
            <a:ext uri="{53640926-AAD7-44D8-BBD7-CCE9431645EC}">
              <a14:shadowObscured xmlns:a14="http://schemas.microsoft.com/office/drawing/2010/main"/>
            </a:ext>
          </a:extLst>
        </p:spPr>
      </p:pic>
      <p:pic>
        <p:nvPicPr>
          <p:cNvPr id="9" name="Image 9" descr="Une image contenant texte, Police, Graphique, logo&#10;&#10;Description générée automatiquement">
            <a:extLst>
              <a:ext uri="{FF2B5EF4-FFF2-40B4-BE49-F238E27FC236}">
                <a16:creationId xmlns:a16="http://schemas.microsoft.com/office/drawing/2014/main" id="{5D3AC692-F319-D2A0-0467-09794211D54B}"/>
              </a:ext>
            </a:extLst>
          </p:cNvPr>
          <p:cNvPicPr>
            <a:picLocks noChangeAspect="1"/>
          </p:cNvPicPr>
          <p:nvPr/>
        </p:nvPicPr>
        <p:blipFill>
          <a:blip r:embed="rId4"/>
          <a:stretch>
            <a:fillRect/>
          </a:stretch>
        </p:blipFill>
        <p:spPr>
          <a:xfrm>
            <a:off x="14906769" y="8965362"/>
            <a:ext cx="1465716" cy="1074963"/>
          </a:xfrm>
          <a:prstGeom prst="rect">
            <a:avLst/>
          </a:prstGeom>
        </p:spPr>
      </p:pic>
      <p:pic>
        <p:nvPicPr>
          <p:cNvPr id="7" name="Content Placeholder 6">
            <a:extLst>
              <a:ext uri="{FF2B5EF4-FFF2-40B4-BE49-F238E27FC236}">
                <a16:creationId xmlns:a16="http://schemas.microsoft.com/office/drawing/2014/main" id="{DD932BFB-D401-2D87-99AE-00C292A9B0B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51138" y="1730092"/>
            <a:ext cx="14321348" cy="6826817"/>
          </a:xfrm>
        </p:spPr>
      </p:pic>
    </p:spTree>
    <p:extLst>
      <p:ext uri="{BB962C8B-B14F-4D97-AF65-F5344CB8AC3E}">
        <p14:creationId xmlns:p14="http://schemas.microsoft.com/office/powerpoint/2010/main" val="383857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1C6C-FB58-1378-C0FB-C626ECA7A2C8}"/>
              </a:ext>
            </a:extLst>
          </p:cNvPr>
          <p:cNvSpPr>
            <a:spLocks noGrp="1"/>
          </p:cNvSpPr>
          <p:nvPr>
            <p:ph type="title"/>
          </p:nvPr>
        </p:nvSpPr>
        <p:spPr>
          <a:xfrm>
            <a:off x="-685800" y="419100"/>
            <a:ext cx="14396525" cy="1226192"/>
          </a:xfrm>
        </p:spPr>
        <p:txBody>
          <a:bodyPr>
            <a:normAutofit/>
          </a:bodyPr>
          <a:lstStyle/>
          <a:p>
            <a:r>
              <a:rPr lang="en-US" b="1">
                <a:solidFill>
                  <a:schemeClr val="bg1">
                    <a:lumMod val="95000"/>
                  </a:schemeClr>
                </a:solidFill>
                <a:latin typeface="Roboto Regular"/>
                <a:cs typeface="Arial"/>
              </a:rPr>
              <a:t>Adaptation Planning through NDCs and NAPs</a:t>
            </a:r>
          </a:p>
        </p:txBody>
      </p:sp>
      <p:sp>
        <p:nvSpPr>
          <p:cNvPr id="3" name="Text Placeholder 2">
            <a:extLst>
              <a:ext uri="{FF2B5EF4-FFF2-40B4-BE49-F238E27FC236}">
                <a16:creationId xmlns:a16="http://schemas.microsoft.com/office/drawing/2014/main" id="{44A96144-8C59-DA53-475C-0C8A07A1857D}"/>
              </a:ext>
            </a:extLst>
          </p:cNvPr>
          <p:cNvSpPr>
            <a:spLocks noGrp="1"/>
          </p:cNvSpPr>
          <p:nvPr>
            <p:ph type="body" idx="1"/>
          </p:nvPr>
        </p:nvSpPr>
        <p:spPr>
          <a:xfrm>
            <a:off x="729175" y="1742189"/>
            <a:ext cx="7736681" cy="844131"/>
          </a:xfrm>
        </p:spPr>
        <p:txBody>
          <a:bodyPr>
            <a:normAutofit/>
          </a:bodyPr>
          <a:lstStyle/>
          <a:p>
            <a:r>
              <a:rPr lang="en-US" sz="4000">
                <a:solidFill>
                  <a:schemeClr val="bg1"/>
                </a:solidFill>
                <a:latin typeface="Roboto Regular"/>
                <a:cs typeface="Arial"/>
              </a:rPr>
              <a:t>NDCs</a:t>
            </a:r>
          </a:p>
        </p:txBody>
      </p:sp>
      <p:sp>
        <p:nvSpPr>
          <p:cNvPr id="5" name="Text Placeholder 4">
            <a:extLst>
              <a:ext uri="{FF2B5EF4-FFF2-40B4-BE49-F238E27FC236}">
                <a16:creationId xmlns:a16="http://schemas.microsoft.com/office/drawing/2014/main" id="{886ADD2E-2FF4-2DC1-18CE-1FD0FC687AE7}"/>
              </a:ext>
            </a:extLst>
          </p:cNvPr>
          <p:cNvSpPr>
            <a:spLocks noGrp="1"/>
          </p:cNvSpPr>
          <p:nvPr>
            <p:ph type="body" sz="quarter" idx="3"/>
          </p:nvPr>
        </p:nvSpPr>
        <p:spPr>
          <a:xfrm>
            <a:off x="9514023" y="1727957"/>
            <a:ext cx="7774782" cy="816038"/>
          </a:xfrm>
        </p:spPr>
        <p:txBody>
          <a:bodyPr>
            <a:normAutofit/>
          </a:bodyPr>
          <a:lstStyle/>
          <a:p>
            <a:r>
              <a:rPr lang="en-US" sz="4000" dirty="0">
                <a:solidFill>
                  <a:schemeClr val="bg1"/>
                </a:solidFill>
                <a:latin typeface="Roboto Regular"/>
                <a:cs typeface="Arial"/>
              </a:rPr>
              <a:t>NAPs</a:t>
            </a:r>
          </a:p>
        </p:txBody>
      </p:sp>
      <p:graphicFrame>
        <p:nvGraphicFramePr>
          <p:cNvPr id="11" name="Content Placeholder 5">
            <a:extLst>
              <a:ext uri="{FF2B5EF4-FFF2-40B4-BE49-F238E27FC236}">
                <a16:creationId xmlns:a16="http://schemas.microsoft.com/office/drawing/2014/main" id="{C454D6EC-01F3-2F32-9B4C-61494D74A630}"/>
              </a:ext>
            </a:extLst>
          </p:cNvPr>
          <p:cNvGraphicFramePr>
            <a:graphicFrameLocks noGrp="1"/>
          </p:cNvGraphicFramePr>
          <p:nvPr>
            <p:ph sz="quarter" idx="4"/>
            <p:extLst>
              <p:ext uri="{D42A27DB-BD31-4B8C-83A1-F6EECF244321}">
                <p14:modId xmlns:p14="http://schemas.microsoft.com/office/powerpoint/2010/main" val="2643151683"/>
              </p:ext>
            </p:extLst>
          </p:nvPr>
        </p:nvGraphicFramePr>
        <p:xfrm>
          <a:off x="9514023" y="2895768"/>
          <a:ext cx="7774782" cy="5526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2E1D2A8-3244-A979-F9C5-15C3BFD6FD5C}"/>
              </a:ext>
            </a:extLst>
          </p:cNvPr>
          <p:cNvSpPr txBox="1"/>
          <p:nvPr/>
        </p:nvSpPr>
        <p:spPr>
          <a:xfrm>
            <a:off x="1989337" y="8735674"/>
            <a:ext cx="14815624" cy="1585049"/>
          </a:xfrm>
          <a:prstGeom prst="rect">
            <a:avLst/>
          </a:prstGeom>
          <a:noFill/>
        </p:spPr>
        <p:txBody>
          <a:bodyPr wrap="square" lIns="137160" tIns="68580" rIns="137160" bIns="68580" rtlCol="0" anchor="t">
            <a:spAutoFit/>
          </a:bodyPr>
          <a:lstStyle/>
          <a:p>
            <a:pPr algn="ctr"/>
            <a:r>
              <a:rPr lang="en-GB" sz="3200" i="1" dirty="0">
                <a:solidFill>
                  <a:schemeClr val="bg1"/>
                </a:solidFill>
                <a:latin typeface="Roboto" panose="02000000000000000000" pitchFamily="2" charset="0"/>
                <a:ea typeface="Roboto" panose="02000000000000000000" pitchFamily="2" charset="0"/>
                <a:cs typeface="Roboto" panose="02000000000000000000" pitchFamily="2" charset="0"/>
              </a:rPr>
              <a:t>142 Countries have undertaken at least one activity related to the process to formulate and implement NAPs. </a:t>
            </a:r>
          </a:p>
          <a:p>
            <a:pPr algn="ctr"/>
            <a:r>
              <a:rPr lang="en-US" sz="3000" b="1" i="1" dirty="0">
                <a:solidFill>
                  <a:schemeClr val="bg1"/>
                </a:solidFill>
                <a:latin typeface="Roboto Regular"/>
                <a:cs typeface="Arial"/>
              </a:rPr>
              <a:t> </a:t>
            </a:r>
            <a:endParaRPr lang="en-US" sz="3000" b="1" i="1" dirty="0">
              <a:solidFill>
                <a:schemeClr val="bg1"/>
              </a:solidFill>
              <a:latin typeface="Roboto Regular"/>
              <a:cs typeface="Arial" panose="020B0604020202020204" pitchFamily="34" charset="0"/>
            </a:endParaRPr>
          </a:p>
        </p:txBody>
      </p:sp>
      <p:graphicFrame>
        <p:nvGraphicFramePr>
          <p:cNvPr id="19" name="Content Placeholder 5">
            <a:extLst>
              <a:ext uri="{FF2B5EF4-FFF2-40B4-BE49-F238E27FC236}">
                <a16:creationId xmlns:a16="http://schemas.microsoft.com/office/drawing/2014/main" id="{AF1DD208-685F-7FEC-15E1-CFBA119D64C9}"/>
              </a:ext>
            </a:extLst>
          </p:cNvPr>
          <p:cNvGraphicFramePr>
            <a:graphicFrameLocks/>
          </p:cNvGraphicFramePr>
          <p:nvPr>
            <p:extLst>
              <p:ext uri="{D42A27DB-BD31-4B8C-83A1-F6EECF244321}">
                <p14:modId xmlns:p14="http://schemas.microsoft.com/office/powerpoint/2010/main" val="2329540623"/>
              </p:ext>
            </p:extLst>
          </p:nvPr>
        </p:nvGraphicFramePr>
        <p:xfrm>
          <a:off x="691074" y="2895768"/>
          <a:ext cx="7774782" cy="55268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395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61B0F-47C4-CCAB-EBCB-F7D32E3764C9}"/>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1C6B68D-D20B-1D0B-ECFA-B3BF477AEB5C}"/>
              </a:ext>
            </a:extLst>
          </p:cNvPr>
          <p:cNvGraphicFramePr>
            <a:graphicFrameLocks noGrp="1"/>
          </p:cNvGraphicFramePr>
          <p:nvPr>
            <p:extLst>
              <p:ext uri="{D42A27DB-BD31-4B8C-83A1-F6EECF244321}">
                <p14:modId xmlns:p14="http://schemas.microsoft.com/office/powerpoint/2010/main" val="2394703304"/>
              </p:ext>
            </p:extLst>
          </p:nvPr>
        </p:nvGraphicFramePr>
        <p:xfrm>
          <a:off x="0" y="-31506"/>
          <a:ext cx="18288000" cy="10419910"/>
        </p:xfrm>
        <a:graphic>
          <a:graphicData uri="http://schemas.openxmlformats.org/drawingml/2006/table">
            <a:tbl>
              <a:tblPr>
                <a:effectLst/>
                <a:tableStyleId>{5C22544A-7EE6-4342-B048-85BDC9FD1C3A}</a:tableStyleId>
              </a:tblPr>
              <a:tblGrid>
                <a:gridCol w="12192000">
                  <a:extLst>
                    <a:ext uri="{9D8B030D-6E8A-4147-A177-3AD203B41FA5}">
                      <a16:colId xmlns:a16="http://schemas.microsoft.com/office/drawing/2014/main" val="1031637976"/>
                    </a:ext>
                  </a:extLst>
                </a:gridCol>
                <a:gridCol w="6096000">
                  <a:extLst>
                    <a:ext uri="{9D8B030D-6E8A-4147-A177-3AD203B41FA5}">
                      <a16:colId xmlns:a16="http://schemas.microsoft.com/office/drawing/2014/main" val="655879346"/>
                    </a:ext>
                  </a:extLst>
                </a:gridCol>
              </a:tblGrid>
              <a:tr h="1724285">
                <a:tc gridSpan="2">
                  <a:txBody>
                    <a:bodyPr/>
                    <a:lstStyle/>
                    <a:p>
                      <a:pPr lvl="1"/>
                      <a:r>
                        <a:rPr lang="en-GB" sz="4200" b="0" kern="1200" baseline="0" dirty="0">
                          <a:solidFill>
                            <a:srgbClr val="00B0F0"/>
                          </a:solidFill>
                          <a:latin typeface="Roboto Regular"/>
                          <a:ea typeface="+mn-ea"/>
                          <a:cs typeface="+mn-cs"/>
                        </a:rPr>
                        <a:t>AGR 2024</a:t>
                      </a:r>
                      <a:endParaRPr lang="en-US" sz="4200" b="0" kern="1200" baseline="0" dirty="0">
                        <a:solidFill>
                          <a:srgbClr val="00B0F0"/>
                        </a:solidFill>
                        <a:latin typeface="Roboto Regular"/>
                        <a:ea typeface="+mn-ea"/>
                        <a:cs typeface="+mn-cs"/>
                      </a:endParaRPr>
                    </a:p>
                  </a:txBody>
                  <a:tcPr marL="137160" marR="137160" marT="68580" marB="68580" anchor="ctr">
                    <a:lnL w="12700" cmpd="sng">
                      <a:noFill/>
                    </a:lnL>
                    <a:lnR w="12700" cmpd="sng">
                      <a:noFill/>
                    </a:lnR>
                    <a:lnT w="12700" cmpd="sng">
                      <a:noFill/>
                    </a:lnT>
                    <a:lnB w="12700" cap="flat" cmpd="sng" algn="ctr">
                      <a:solidFill>
                        <a:srgbClr val="00B0F0"/>
                      </a:solid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8132290">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00B0F0"/>
                        </a:solidFill>
                      </a:endParaRPr>
                    </a:p>
                  </a:txBody>
                  <a:tcPr marL="137160" marR="137160" marT="68580" marB="6858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563335">
                <a:tc>
                  <a:txBody>
                    <a:bodyPr/>
                    <a:lstStyle/>
                    <a:p>
                      <a:pPr lvl="1"/>
                      <a:endParaRPr lang="en-US" sz="2700" dirty="0">
                        <a:solidFill>
                          <a:schemeClr val="tx1"/>
                        </a:solidFill>
                        <a:latin typeface="Roboto" panose="02000000000000000000" pitchFamily="2" charset="0"/>
                        <a:ea typeface="Roboto" panose="02000000000000000000" pitchFamily="2" charset="0"/>
                      </a:endParaRPr>
                    </a:p>
                  </a:txBody>
                  <a:tcPr marL="137160" marR="137160" marT="68580" marB="68580">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tc>
                  <a:txBody>
                    <a:bodyPr/>
                    <a:lstStyle/>
                    <a:p>
                      <a:endParaRPr lang="en-US" sz="2700" dirty="0">
                        <a:solidFill>
                          <a:schemeClr val="tx1"/>
                        </a:solidFill>
                      </a:endParaRPr>
                    </a:p>
                  </a:txBody>
                  <a:tcPr marL="137160" marR="137160" marT="68580" marB="68580">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sp>
        <p:nvSpPr>
          <p:cNvPr id="32" name="Slide Number Placeholder 31">
            <a:extLst>
              <a:ext uri="{FF2B5EF4-FFF2-40B4-BE49-F238E27FC236}">
                <a16:creationId xmlns:a16="http://schemas.microsoft.com/office/drawing/2014/main" id="{26090401-C15A-7556-9EBC-1D2435AA4FC0}"/>
              </a:ext>
            </a:extLst>
          </p:cNvPr>
          <p:cNvSpPr>
            <a:spLocks noGrp="1"/>
          </p:cNvSpPr>
          <p:nvPr>
            <p:ph type="sldNum" sz="quarter" idx="12"/>
          </p:nvPr>
        </p:nvSpPr>
        <p:spPr>
          <a:xfrm>
            <a:off x="14026203" y="9725738"/>
            <a:ext cx="4114800" cy="547688"/>
          </a:xfrm>
        </p:spPr>
        <p:txBody>
          <a:bodyPr/>
          <a:lstStyle>
            <a:defPPr>
              <a:defRPr lang="pt-CH"/>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F09E0203-A09F-0842-9341-4BFD3867CFA2}"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18E0D86-3A81-2591-B03E-2EC850CA6C39}"/>
              </a:ext>
            </a:extLst>
          </p:cNvPr>
          <p:cNvPicPr>
            <a:picLocks noChangeAspect="1"/>
          </p:cNvPicPr>
          <p:nvPr/>
        </p:nvPicPr>
        <p:blipFill>
          <a:blip r:embed="rId3"/>
          <a:stretch>
            <a:fillRect/>
          </a:stretch>
        </p:blipFill>
        <p:spPr>
          <a:xfrm>
            <a:off x="16468725" y="9112112"/>
            <a:ext cx="1152525" cy="840666"/>
          </a:xfrm>
          <a:prstGeom prst="rect">
            <a:avLst/>
          </a:prstGeom>
        </p:spPr>
      </p:pic>
      <p:sp>
        <p:nvSpPr>
          <p:cNvPr id="2" name="TextBox 1">
            <a:extLst>
              <a:ext uri="{FF2B5EF4-FFF2-40B4-BE49-F238E27FC236}">
                <a16:creationId xmlns:a16="http://schemas.microsoft.com/office/drawing/2014/main" id="{D9653D39-67A2-8BE6-B605-537F4CC442EE}"/>
              </a:ext>
            </a:extLst>
          </p:cNvPr>
          <p:cNvSpPr txBox="1"/>
          <p:nvPr/>
        </p:nvSpPr>
        <p:spPr>
          <a:xfrm>
            <a:off x="807789" y="3545388"/>
            <a:ext cx="8971478" cy="3970318"/>
          </a:xfrm>
          <a:prstGeom prst="rect">
            <a:avLst/>
          </a:prstGeom>
          <a:noFill/>
        </p:spPr>
        <p:txBody>
          <a:bodyPr wrap="square" lIns="91440" tIns="45720" rIns="91440" bIns="45720" rtlCol="0" anchor="t">
            <a:spAutoFit/>
          </a:bodyPr>
          <a:lstStyle>
            <a:defPPr>
              <a:defRPr lang="pt-CH"/>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600" dirty="0">
                <a:effectLst/>
                <a:latin typeface="Roboto" panose="02000000000000000000" pitchFamily="2" charset="0"/>
                <a:ea typeface="Roboto" panose="02000000000000000000" pitchFamily="2" charset="0"/>
                <a:cs typeface="Roboto" panose="02000000000000000000" pitchFamily="2" charset="0"/>
              </a:rPr>
              <a:t>As climate impacts intensify and hit the world’s poorest hardest, the </a:t>
            </a:r>
            <a:r>
              <a:rPr lang="en-GB" sz="3600" i="1" dirty="0">
                <a:solidFill>
                  <a:srgbClr val="000000"/>
                </a:solidFill>
                <a:latin typeface="Roboto" panose="02000000000000000000" pitchFamily="2" charset="0"/>
                <a:ea typeface="Roboto" panose="02000000000000000000" pitchFamily="2" charset="0"/>
                <a:cs typeface="Roboto" panose="02000000000000000000" pitchFamily="2" charset="0"/>
              </a:rPr>
              <a:t>AGR 2024 </a:t>
            </a:r>
            <a:r>
              <a:rPr lang="en-GB" sz="3600" dirty="0">
                <a:solidFill>
                  <a:srgbClr val="000000"/>
                </a:solidFill>
                <a:effectLst/>
                <a:latin typeface="Roboto" panose="02000000000000000000" pitchFamily="2" charset="0"/>
                <a:ea typeface="Roboto" panose="02000000000000000000" pitchFamily="2" charset="0"/>
                <a:cs typeface="Roboto" panose="02000000000000000000" pitchFamily="2" charset="0"/>
              </a:rPr>
              <a:t>finds that</a:t>
            </a:r>
            <a:r>
              <a:rPr lang="en-GB" sz="3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nations must dramatically step up adaptation,</a:t>
            </a:r>
            <a:r>
              <a:rPr lang="en-GB" sz="3600" dirty="0">
                <a:solidFill>
                  <a:srgbClr val="000000"/>
                </a:solidFill>
                <a:effectLst/>
                <a:latin typeface="Roboto" panose="02000000000000000000" pitchFamily="2" charset="0"/>
                <a:ea typeface="Roboto" panose="02000000000000000000" pitchFamily="2" charset="0"/>
                <a:cs typeface="Roboto" panose="02000000000000000000" pitchFamily="2" charset="0"/>
              </a:rPr>
              <a:t> starting with a commitment to act on finance at COP 29.</a:t>
            </a:r>
          </a:p>
          <a:p>
            <a:pPr marL="428625" indent="-428625">
              <a:buFont typeface="Arial" panose="020B0604020202020204" pitchFamily="34" charset="0"/>
              <a:buChar char="•"/>
            </a:pPr>
            <a:endParaRPr lang="en-GB" sz="3600" dirty="0">
              <a:latin typeface="Roboto" panose="02000000000000000000" pitchFamily="2" charset="0"/>
              <a:ea typeface="Roboto" panose="02000000000000000000" pitchFamily="2" charset="0"/>
              <a:cs typeface="Roboto" panose="02000000000000000000" pitchFamily="2" charset="0"/>
            </a:endParaRPr>
          </a:p>
          <a:p>
            <a:pPr marL="428625" indent="-428625">
              <a:buFont typeface="Arial" panose="020B0604020202020204" pitchFamily="34" charset="0"/>
              <a:buChar char="•"/>
            </a:pPr>
            <a:endParaRPr lang="en-US" sz="360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A person sitting on a boat in the water&#10;&#10;Description automatically generated">
            <a:extLst>
              <a:ext uri="{FF2B5EF4-FFF2-40B4-BE49-F238E27FC236}">
                <a16:creationId xmlns:a16="http://schemas.microsoft.com/office/drawing/2014/main" id="{AFE3A885-18C3-5054-E844-8F545815491B}"/>
              </a:ext>
            </a:extLst>
          </p:cNvPr>
          <p:cNvPicPr>
            <a:picLocks noChangeAspect="1"/>
          </p:cNvPicPr>
          <p:nvPr/>
        </p:nvPicPr>
        <p:blipFill>
          <a:blip r:embed="rId4"/>
          <a:stretch>
            <a:fillRect/>
          </a:stretch>
        </p:blipFill>
        <p:spPr>
          <a:xfrm>
            <a:off x="11320611" y="9940"/>
            <a:ext cx="7269317" cy="10287000"/>
          </a:xfrm>
          <a:prstGeom prst="rect">
            <a:avLst/>
          </a:prstGeom>
        </p:spPr>
      </p:pic>
    </p:spTree>
    <p:extLst>
      <p:ext uri="{BB962C8B-B14F-4D97-AF65-F5344CB8AC3E}">
        <p14:creationId xmlns:p14="http://schemas.microsoft.com/office/powerpoint/2010/main" val="317938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5EA4FC0-1E67-6508-3F42-13AC13A93470}"/>
              </a:ext>
            </a:extLst>
          </p:cNvPr>
          <p:cNvGraphicFramePr>
            <a:graphicFrameLocks noGrp="1"/>
          </p:cNvGraphicFramePr>
          <p:nvPr>
            <p:extLst>
              <p:ext uri="{D42A27DB-BD31-4B8C-83A1-F6EECF244321}">
                <p14:modId xmlns:p14="http://schemas.microsoft.com/office/powerpoint/2010/main" val="3939567890"/>
              </p:ext>
            </p:extLst>
          </p:nvPr>
        </p:nvGraphicFramePr>
        <p:xfrm>
          <a:off x="0" y="-31506"/>
          <a:ext cx="18288000" cy="10350013"/>
        </p:xfrm>
        <a:graphic>
          <a:graphicData uri="http://schemas.openxmlformats.org/drawingml/2006/table">
            <a:tbl>
              <a:tblPr>
                <a:effectLst/>
                <a:tableStyleId>{5C22544A-7EE6-4342-B048-85BDC9FD1C3A}</a:tableStyleId>
              </a:tblPr>
              <a:tblGrid>
                <a:gridCol w="12192000">
                  <a:extLst>
                    <a:ext uri="{9D8B030D-6E8A-4147-A177-3AD203B41FA5}">
                      <a16:colId xmlns:a16="http://schemas.microsoft.com/office/drawing/2014/main" val="1031637976"/>
                    </a:ext>
                  </a:extLst>
                </a:gridCol>
                <a:gridCol w="6096000">
                  <a:extLst>
                    <a:ext uri="{9D8B030D-6E8A-4147-A177-3AD203B41FA5}">
                      <a16:colId xmlns:a16="http://schemas.microsoft.com/office/drawing/2014/main" val="655879346"/>
                    </a:ext>
                  </a:extLst>
                </a:gridCol>
              </a:tblGrid>
              <a:tr h="1724285">
                <a:tc gridSpan="2">
                  <a:txBody>
                    <a:bodyPr/>
                    <a:lstStyle/>
                    <a:p>
                      <a:pPr lvl="1"/>
                      <a:r>
                        <a:rPr lang="en-US" sz="3600" b="0" kern="1200" baseline="0" dirty="0">
                          <a:solidFill>
                            <a:srgbClr val="00B0F0"/>
                          </a:solidFill>
                          <a:latin typeface="Roboto Regular"/>
                          <a:ea typeface="+mn-ea"/>
                          <a:cs typeface="+mn-cs"/>
                        </a:rPr>
                        <a:t>Adaptation Gap Report 2024</a:t>
                      </a:r>
                    </a:p>
                  </a:txBody>
                  <a:tcPr marL="137160" marR="137160" marT="68580" marB="68580" anchor="ctr">
                    <a:lnL w="12700" cmpd="sng">
                      <a:noFill/>
                    </a:lnL>
                    <a:lnR w="12700" cmpd="sng">
                      <a:noFill/>
                    </a:lnR>
                    <a:lnT w="12700" cmpd="sng">
                      <a:noFill/>
                    </a:lnT>
                    <a:lnB w="12700" cap="flat" cmpd="sng" algn="ctr">
                      <a:solidFill>
                        <a:srgbClr val="00B0F0"/>
                      </a:solid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7255268">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00B0F0"/>
                        </a:solidFill>
                      </a:endParaRPr>
                    </a:p>
                  </a:txBody>
                  <a:tcPr marL="137160" marR="137160" marT="68580" marB="68580" anchor="ct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1370460">
                <a:tc>
                  <a:txBody>
                    <a:bodyPr/>
                    <a:lstStyle/>
                    <a:p>
                      <a:pPr lvl="1"/>
                      <a:endParaRPr lang="en-US" sz="2700" dirty="0">
                        <a:solidFill>
                          <a:schemeClr val="tx1"/>
                        </a:solidFill>
                        <a:latin typeface="Roboto" panose="02000000000000000000" pitchFamily="2" charset="0"/>
                        <a:ea typeface="Roboto" panose="02000000000000000000" pitchFamily="2" charset="0"/>
                      </a:endParaRPr>
                    </a:p>
                  </a:txBody>
                  <a:tcPr marL="137160" marR="137160" marT="68580" marB="68580">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tc>
                  <a:txBody>
                    <a:bodyPr/>
                    <a:lstStyle/>
                    <a:p>
                      <a:endParaRPr lang="en-US" sz="2700" dirty="0">
                        <a:solidFill>
                          <a:schemeClr val="tx1"/>
                        </a:solidFill>
                      </a:endParaRPr>
                    </a:p>
                  </a:txBody>
                  <a:tcPr marL="137160" marR="137160" marT="68580" marB="68580">
                    <a:lnL w="12700" cmpd="sng">
                      <a:noFill/>
                    </a:lnL>
                    <a:lnR w="12700" cmpd="sng">
                      <a:noFill/>
                    </a:lnR>
                    <a:lnT w="12700" cap="flat" cmpd="sng" algn="ctr">
                      <a:solidFill>
                        <a:srgbClr val="00B0F0"/>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pic>
        <p:nvPicPr>
          <p:cNvPr id="9" name="Picture 8">
            <a:extLst>
              <a:ext uri="{FF2B5EF4-FFF2-40B4-BE49-F238E27FC236}">
                <a16:creationId xmlns:a16="http://schemas.microsoft.com/office/drawing/2014/main" id="{1AA93378-1705-AF8F-DD59-E667FD432E94}"/>
              </a:ext>
            </a:extLst>
          </p:cNvPr>
          <p:cNvPicPr>
            <a:picLocks noChangeAspect="1"/>
          </p:cNvPicPr>
          <p:nvPr/>
        </p:nvPicPr>
        <p:blipFill>
          <a:blip r:embed="rId3"/>
          <a:stretch>
            <a:fillRect/>
          </a:stretch>
        </p:blipFill>
        <p:spPr>
          <a:xfrm>
            <a:off x="16468725" y="9112112"/>
            <a:ext cx="1152525" cy="840666"/>
          </a:xfrm>
          <a:prstGeom prst="rect">
            <a:avLst/>
          </a:prstGeom>
        </p:spPr>
      </p:pic>
      <p:pic>
        <p:nvPicPr>
          <p:cNvPr id="3" name="Picture 2">
            <a:extLst>
              <a:ext uri="{FF2B5EF4-FFF2-40B4-BE49-F238E27FC236}">
                <a16:creationId xmlns:a16="http://schemas.microsoft.com/office/drawing/2014/main" id="{0E45CE75-906E-25CA-CAA4-54ECB607A9B3}"/>
              </a:ext>
            </a:extLst>
          </p:cNvPr>
          <p:cNvPicPr>
            <a:picLocks noChangeAspect="1"/>
          </p:cNvPicPr>
          <p:nvPr/>
        </p:nvPicPr>
        <p:blipFill>
          <a:blip r:embed="rId4"/>
          <a:stretch>
            <a:fillRect/>
          </a:stretch>
        </p:blipFill>
        <p:spPr>
          <a:xfrm>
            <a:off x="392517" y="1940684"/>
            <a:ext cx="10141361" cy="6625800"/>
          </a:xfrm>
          <a:prstGeom prst="rect">
            <a:avLst/>
          </a:prstGeom>
        </p:spPr>
      </p:pic>
      <p:sp>
        <p:nvSpPr>
          <p:cNvPr id="5" name="Content Placeholder 3">
            <a:extLst>
              <a:ext uri="{FF2B5EF4-FFF2-40B4-BE49-F238E27FC236}">
                <a16:creationId xmlns:a16="http://schemas.microsoft.com/office/drawing/2014/main" id="{12B17362-6D74-71D5-774F-FCB8818938BA}"/>
              </a:ext>
            </a:extLst>
          </p:cNvPr>
          <p:cNvSpPr txBox="1">
            <a:spLocks/>
          </p:cNvSpPr>
          <p:nvPr/>
        </p:nvSpPr>
        <p:spPr>
          <a:xfrm>
            <a:off x="10430101" y="1940684"/>
            <a:ext cx="7465382" cy="5762413"/>
          </a:xfrm>
          <a:prstGeom prst="rect">
            <a:avLst/>
          </a:prstGeom>
          <a:noFill/>
        </p:spPr>
        <p:txBody>
          <a:bodyPr vert="horz" lIns="137160" tIns="68580" rIns="137160" bIns="6858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28625" indent="-428625">
              <a:buFont typeface="Arial,Sans-Serif"/>
              <a:buChar char="•"/>
            </a:pPr>
            <a:r>
              <a:rPr lang="en-GB" sz="3000" dirty="0">
                <a:latin typeface="Roboto" panose="02000000000000000000" pitchFamily="2" charset="0"/>
                <a:ea typeface="Roboto" panose="02000000000000000000" pitchFamily="2" charset="0"/>
                <a:cs typeface="Roboto" panose="02000000000000000000" pitchFamily="2" charset="0"/>
              </a:rPr>
              <a:t>International public adaptation finance flows are rising, but there remains a </a:t>
            </a:r>
            <a:r>
              <a:rPr lang="en-GB" sz="3000" b="1" dirty="0">
                <a:latin typeface="Roboto" panose="02000000000000000000" pitchFamily="2" charset="0"/>
                <a:ea typeface="Roboto" panose="02000000000000000000" pitchFamily="2" charset="0"/>
                <a:cs typeface="Roboto" panose="02000000000000000000" pitchFamily="2" charset="0"/>
              </a:rPr>
              <a:t>huge gap between what is needed and what is being delivered</a:t>
            </a:r>
            <a:r>
              <a:rPr lang="en-GB" sz="3000" dirty="0">
                <a:latin typeface="Roboto" panose="02000000000000000000" pitchFamily="2" charset="0"/>
                <a:ea typeface="Roboto" panose="02000000000000000000" pitchFamily="2" charset="0"/>
                <a:cs typeface="Roboto" panose="02000000000000000000" pitchFamily="2" charset="0"/>
              </a:rPr>
              <a:t>.</a:t>
            </a:r>
            <a:endParaRPr lang="en-US" sz="3000" dirty="0">
              <a:latin typeface="Roboto" panose="02000000000000000000" pitchFamily="2" charset="0"/>
              <a:ea typeface="Roboto" panose="02000000000000000000" pitchFamily="2" charset="0"/>
              <a:cs typeface="Roboto" panose="02000000000000000000" pitchFamily="2" charset="0"/>
            </a:endParaRPr>
          </a:p>
          <a:p>
            <a:pPr marL="428625" indent="-428625">
              <a:buFont typeface="Arial,Sans-Serif"/>
              <a:buChar char="•"/>
            </a:pPr>
            <a:endParaRPr lang="en-GB" sz="3000" dirty="0">
              <a:latin typeface="Roboto" panose="02000000000000000000" pitchFamily="2" charset="0"/>
              <a:ea typeface="Roboto" panose="02000000000000000000" pitchFamily="2" charset="0"/>
              <a:cs typeface="Roboto" panose="02000000000000000000" pitchFamily="2" charset="0"/>
            </a:endParaRPr>
          </a:p>
          <a:p>
            <a:pPr marL="428625" indent="-428625">
              <a:buFont typeface="Arial,Sans-Serif"/>
              <a:buChar char="•"/>
            </a:pPr>
            <a:r>
              <a:rPr lang="en-US" sz="3000" b="1" dirty="0">
                <a:latin typeface="Roboto" panose="02000000000000000000" pitchFamily="2" charset="0"/>
                <a:ea typeface="Roboto" panose="02000000000000000000" pitchFamily="2" charset="0"/>
                <a:cs typeface="Roboto" panose="02000000000000000000" pitchFamily="2" charset="0"/>
              </a:rPr>
              <a:t>Planning and implementation </a:t>
            </a:r>
            <a:r>
              <a:rPr lang="en-US" sz="3000" dirty="0">
                <a:latin typeface="Roboto" panose="02000000000000000000" pitchFamily="2" charset="0"/>
                <a:ea typeface="Roboto" panose="02000000000000000000" pitchFamily="2" charset="0"/>
                <a:cs typeface="Roboto" panose="02000000000000000000" pitchFamily="2" charset="0"/>
              </a:rPr>
              <a:t>of adaptation are generally increasing, </a:t>
            </a:r>
            <a:r>
              <a:rPr lang="en-US" sz="3000" b="1" dirty="0">
                <a:latin typeface="Roboto" panose="02000000000000000000" pitchFamily="2" charset="0"/>
                <a:ea typeface="Roboto" panose="02000000000000000000" pitchFamily="2" charset="0"/>
                <a:cs typeface="Roboto" panose="02000000000000000000" pitchFamily="2" charset="0"/>
              </a:rPr>
              <a:t>but not fast enough. </a:t>
            </a:r>
            <a:r>
              <a:rPr lang="en-US" sz="3000" dirty="0">
                <a:latin typeface="Roboto" panose="02000000000000000000" pitchFamily="2" charset="0"/>
                <a:ea typeface="Roboto" panose="02000000000000000000" pitchFamily="2" charset="0"/>
                <a:cs typeface="Roboto" panose="02000000000000000000" pitchFamily="2" charset="0"/>
              </a:rPr>
              <a:t>More support and more ambition are required</a:t>
            </a:r>
            <a:r>
              <a:rPr lang="en-US" sz="3000" dirty="0">
                <a:solidFill>
                  <a:srgbClr val="000000"/>
                </a:solidFill>
                <a:latin typeface="Roboto" panose="02000000000000000000" pitchFamily="2" charset="0"/>
                <a:ea typeface="Roboto" panose="02000000000000000000" pitchFamily="2" charset="0"/>
                <a:cs typeface="Roboto" panose="02000000000000000000" pitchFamily="2" charset="0"/>
              </a:rPr>
              <a:t>.</a:t>
            </a:r>
          </a:p>
          <a:p>
            <a:pPr marL="428625" indent="-428625">
              <a:buFont typeface="Arial,Sans-Serif"/>
              <a:buChar char="•"/>
            </a:pPr>
            <a:endParaRPr lang="en-US" sz="3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428625" indent="-428625">
              <a:buFont typeface="Arial,Sans-Serif"/>
              <a:buChar char="•"/>
            </a:pPr>
            <a:r>
              <a:rPr lang="en-US" sz="3000" b="1" dirty="0">
                <a:latin typeface="Roboto" panose="02000000000000000000" pitchFamily="2" charset="0"/>
                <a:ea typeface="Roboto" panose="02000000000000000000" pitchFamily="2" charset="0"/>
                <a:cs typeface="Roboto" panose="02000000000000000000" pitchFamily="2" charset="0"/>
              </a:rPr>
              <a:t>Enabling factors, new approaches and financial </a:t>
            </a:r>
            <a:r>
              <a:rPr lang="en-US" sz="3000" b="1" dirty="0">
                <a:solidFill>
                  <a:srgbClr val="000000"/>
                </a:solidFill>
                <a:latin typeface="Roboto" panose="02000000000000000000" pitchFamily="2" charset="0"/>
                <a:ea typeface="Roboto" panose="02000000000000000000" pitchFamily="2" charset="0"/>
                <a:cs typeface="Roboto" panose="02000000000000000000" pitchFamily="2" charset="0"/>
              </a:rPr>
              <a:t>instruments</a:t>
            </a:r>
            <a:r>
              <a:rPr lang="en-US" sz="30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3000" dirty="0">
                <a:latin typeface="Roboto" panose="02000000000000000000" pitchFamily="2" charset="0"/>
                <a:ea typeface="Roboto" panose="02000000000000000000" pitchFamily="2" charset="0"/>
                <a:cs typeface="Roboto" panose="02000000000000000000" pitchFamily="2" charset="0"/>
              </a:rPr>
              <a:t>are key for unlocking adaptation finance, for both the public and private sectors.</a:t>
            </a:r>
          </a:p>
          <a:p>
            <a:endParaRPr lang="en-GB" sz="4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2400"/>
              </a:spcBef>
            </a:pPr>
            <a:endParaRPr lang="en-GB" sz="2700" b="1"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2400"/>
              </a:spcBef>
              <a:buClr>
                <a:srgbClr val="00B0F0"/>
              </a:buClr>
            </a:pPr>
            <a:endParaRPr lang="en-GB" sz="27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2796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7F79A-3BC2-E2EC-9373-82332192B72D}"/>
            </a:ext>
          </a:extLst>
        </p:cNvPr>
        <p:cNvGrpSpPr/>
        <p:nvPr/>
      </p:nvGrpSpPr>
      <p:grpSpPr>
        <a:xfrm>
          <a:off x="0" y="0"/>
          <a:ext cx="0" cy="0"/>
          <a:chOff x="0" y="0"/>
          <a:chExt cx="0" cy="0"/>
        </a:xfrm>
      </p:grpSpPr>
      <p:sp>
        <p:nvSpPr>
          <p:cNvPr id="29" name="Title 1">
            <a:extLst>
              <a:ext uri="{FF2B5EF4-FFF2-40B4-BE49-F238E27FC236}">
                <a16:creationId xmlns:a16="http://schemas.microsoft.com/office/drawing/2014/main" id="{B21F633F-6F5A-75C0-6C2C-43BD57358BD7}"/>
              </a:ext>
            </a:extLst>
          </p:cNvPr>
          <p:cNvSpPr txBox="1">
            <a:spLocks/>
          </p:cNvSpPr>
          <p:nvPr/>
        </p:nvSpPr>
        <p:spPr>
          <a:xfrm>
            <a:off x="-1244436" y="170175"/>
            <a:ext cx="14794992" cy="900684"/>
          </a:xfrm>
          <a:prstGeom prst="rect">
            <a:avLst/>
          </a:prstGeom>
        </p:spPr>
        <p:txBody>
          <a:bodyPr vert="horz" lIns="137160" tIns="68580" rIns="137160" bIns="68580" rtlCol="0" anchor="ctr">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spcAft>
                <a:spcPts val="900"/>
              </a:spcAft>
            </a:pPr>
            <a:r>
              <a:rPr lang="en-US" sz="4800" dirty="0">
                <a:solidFill>
                  <a:schemeClr val="tx2"/>
                </a:solidFill>
                <a:latin typeface="Roboto Regular"/>
                <a:cs typeface="Arial"/>
              </a:rPr>
              <a:t>What does the NAP process entail? </a:t>
            </a:r>
          </a:p>
        </p:txBody>
      </p:sp>
      <p:graphicFrame>
        <p:nvGraphicFramePr>
          <p:cNvPr id="3" name="Diagram 2">
            <a:extLst>
              <a:ext uri="{FF2B5EF4-FFF2-40B4-BE49-F238E27FC236}">
                <a16:creationId xmlns:a16="http://schemas.microsoft.com/office/drawing/2014/main" id="{8C3220E9-E1C5-FAF7-48D6-CEF0351B0F32}"/>
              </a:ext>
            </a:extLst>
          </p:cNvPr>
          <p:cNvGraphicFramePr/>
          <p:nvPr>
            <p:extLst>
              <p:ext uri="{D42A27DB-BD31-4B8C-83A1-F6EECF244321}">
                <p14:modId xmlns:p14="http://schemas.microsoft.com/office/powerpoint/2010/main" val="340057434"/>
              </p:ext>
            </p:extLst>
          </p:nvPr>
        </p:nvGraphicFramePr>
        <p:xfrm>
          <a:off x="3815600" y="1076278"/>
          <a:ext cx="10503905" cy="8395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7BF3140-263E-BD6A-57FA-E72D7A57A0AE}"/>
              </a:ext>
            </a:extLst>
          </p:cNvPr>
          <p:cNvSpPr txBox="1"/>
          <p:nvPr/>
        </p:nvSpPr>
        <p:spPr>
          <a:xfrm>
            <a:off x="10596250" y="8889653"/>
            <a:ext cx="4463918" cy="1015663"/>
          </a:xfrm>
          <a:prstGeom prst="rect">
            <a:avLst/>
          </a:prstGeom>
          <a:solidFill>
            <a:schemeClr val="tx2"/>
          </a:solid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Gambia: </a:t>
            </a:r>
            <a:r>
              <a:rPr lang="en-US" sz="2000" dirty="0">
                <a:solidFill>
                  <a:schemeClr val="bg1"/>
                </a:solidFill>
                <a:latin typeface="Arial" panose="020B0604020202020204" pitchFamily="34" charset="0"/>
                <a:cs typeface="Arial" panose="020B0604020202020204" pitchFamily="34" charset="0"/>
              </a:rPr>
              <a:t>Ecosystem based adaptation integrated in domestic budgets</a:t>
            </a:r>
            <a:endParaRPr lang="en-BE" sz="20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6A4BB7-17A2-5D85-D3C2-557AFF077644}"/>
              </a:ext>
            </a:extLst>
          </p:cNvPr>
          <p:cNvSpPr txBox="1"/>
          <p:nvPr/>
        </p:nvSpPr>
        <p:spPr>
          <a:xfrm>
            <a:off x="13131158" y="4686377"/>
            <a:ext cx="4270248" cy="1323439"/>
          </a:xfrm>
          <a:prstGeom prst="rect">
            <a:avLst/>
          </a:prstGeom>
          <a:solidFill>
            <a:schemeClr val="tx2"/>
          </a:solidFill>
        </p:spPr>
        <p:txBody>
          <a:bodyPr wrap="square" rtlCol="0">
            <a:spAutoFit/>
          </a:bodyPr>
          <a:lstStyle/>
          <a:p>
            <a:pPr lvl="0">
              <a:lnSpc>
                <a:spcPct val="100000"/>
              </a:lnSpc>
            </a:pPr>
            <a:r>
              <a:rPr lang="en-US" sz="2000" b="1" kern="1200" dirty="0">
                <a:solidFill>
                  <a:schemeClr val="bg1"/>
                </a:solidFill>
                <a:latin typeface="Arial" panose="020B0604020202020204" pitchFamily="34" charset="0"/>
                <a:cs typeface="Arial" panose="020B0604020202020204" pitchFamily="34" charset="0"/>
              </a:rPr>
              <a:t>Indonesia: </a:t>
            </a:r>
            <a:r>
              <a:rPr lang="en-US" sz="2000" b="0" kern="1200" dirty="0">
                <a:solidFill>
                  <a:schemeClr val="bg1"/>
                </a:solidFill>
                <a:latin typeface="Arial" panose="020B0604020202020204" pitchFamily="34" charset="0"/>
                <a:cs typeface="Arial" panose="020B0604020202020204" pitchFamily="34" charset="0"/>
              </a:rPr>
              <a:t>Climate budget tagging, review of adaptation allocations and expenditure</a:t>
            </a:r>
          </a:p>
          <a:p>
            <a:endParaRPr lang="en-BE" sz="2000" dirty="0">
              <a:solidFill>
                <a:schemeClr val="bg1"/>
              </a:solidFill>
            </a:endParaRPr>
          </a:p>
        </p:txBody>
      </p:sp>
      <p:sp>
        <p:nvSpPr>
          <p:cNvPr id="6" name="TextBox 5">
            <a:extLst>
              <a:ext uri="{FF2B5EF4-FFF2-40B4-BE49-F238E27FC236}">
                <a16:creationId xmlns:a16="http://schemas.microsoft.com/office/drawing/2014/main" id="{1172CDFE-CEC8-F013-0BFA-C72E2619681C}"/>
              </a:ext>
            </a:extLst>
          </p:cNvPr>
          <p:cNvSpPr txBox="1"/>
          <p:nvPr/>
        </p:nvSpPr>
        <p:spPr>
          <a:xfrm>
            <a:off x="686187" y="1421236"/>
            <a:ext cx="4044201" cy="1323439"/>
          </a:xfrm>
          <a:prstGeom prst="rect">
            <a:avLst/>
          </a:prstGeom>
          <a:solidFill>
            <a:schemeClr val="tx2"/>
          </a:solidFill>
        </p:spPr>
        <p:txBody>
          <a:bodyPr wrap="square" rtlCol="0">
            <a:spAutoFit/>
          </a:bodyPr>
          <a:lstStyle/>
          <a:p>
            <a:r>
              <a:rPr lang="en-US" sz="2000" b="1" kern="1200" dirty="0">
                <a:solidFill>
                  <a:schemeClr val="bg1"/>
                </a:solidFill>
                <a:latin typeface="Arial" panose="020B0604020202020204" pitchFamily="34" charset="0"/>
                <a:cs typeface="Arial" panose="020B0604020202020204" pitchFamily="34" charset="0"/>
              </a:rPr>
              <a:t>Tonga</a:t>
            </a:r>
            <a:r>
              <a:rPr lang="en-US" sz="2000" b="0" kern="1200" dirty="0">
                <a:solidFill>
                  <a:schemeClr val="bg1"/>
                </a:solidFill>
                <a:latin typeface="Arial" panose="020B0604020202020204" pitchFamily="34" charset="0"/>
                <a:cs typeface="Arial" panose="020B0604020202020204" pitchFamily="34" charset="0"/>
              </a:rPr>
              <a:t>: Risk screening and climate cost benefit analysis of adaptation projects</a:t>
            </a:r>
          </a:p>
          <a:p>
            <a:endParaRPr lang="en-BE" sz="2000" dirty="0">
              <a:solidFill>
                <a:schemeClr val="bg1"/>
              </a:solidFill>
            </a:endParaRPr>
          </a:p>
        </p:txBody>
      </p:sp>
      <p:sp>
        <p:nvSpPr>
          <p:cNvPr id="7" name="Content Placeholder 6">
            <a:extLst>
              <a:ext uri="{FF2B5EF4-FFF2-40B4-BE49-F238E27FC236}">
                <a16:creationId xmlns:a16="http://schemas.microsoft.com/office/drawing/2014/main" id="{69EDDE1F-531A-B930-BC81-4A4595177FFA}"/>
              </a:ext>
            </a:extLst>
          </p:cNvPr>
          <p:cNvSpPr txBox="1">
            <a:spLocks/>
          </p:cNvSpPr>
          <p:nvPr/>
        </p:nvSpPr>
        <p:spPr>
          <a:xfrm>
            <a:off x="1479088" y="7677674"/>
            <a:ext cx="3816826" cy="1754326"/>
          </a:xfrm>
          <a:prstGeom prst="rect">
            <a:avLst/>
          </a:prstGeom>
          <a:solidFill>
            <a:schemeClr val="tx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Roboto" panose="02000000000000000000" pitchFamily="2" charset="0"/>
                <a:ea typeface="Roboto" panose="02000000000000000000" pitchFamily="2" charset="0"/>
                <a:cs typeface="Roboto" panose="02000000000000000000" pitchFamily="2" charset="0"/>
              </a:rPr>
              <a:t>Bosnia and Herzegovina:</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 four municipalities have developed and adopted local </a:t>
            </a:r>
            <a:r>
              <a:rPr lang="en-US" sz="2000" i="1" dirty="0">
                <a:solidFill>
                  <a:schemeClr val="bg1"/>
                </a:solidFill>
                <a:latin typeface="Roboto" panose="02000000000000000000" pitchFamily="2" charset="0"/>
                <a:ea typeface="Roboto" panose="02000000000000000000" pitchFamily="2" charset="0"/>
                <a:cs typeface="Roboto" panose="02000000000000000000" pitchFamily="2" charset="0"/>
              </a:rPr>
              <a:t>Climate adaptation finance strategies </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and developed project concepts.</a:t>
            </a:r>
          </a:p>
        </p:txBody>
      </p:sp>
      <p:sp>
        <p:nvSpPr>
          <p:cNvPr id="8" name="Content Placeholder 6">
            <a:extLst>
              <a:ext uri="{FF2B5EF4-FFF2-40B4-BE49-F238E27FC236}">
                <a16:creationId xmlns:a16="http://schemas.microsoft.com/office/drawing/2014/main" id="{277EFC88-B131-6CB5-753F-A089AD9D628C}"/>
              </a:ext>
            </a:extLst>
          </p:cNvPr>
          <p:cNvSpPr txBox="1">
            <a:spLocks/>
          </p:cNvSpPr>
          <p:nvPr/>
        </p:nvSpPr>
        <p:spPr>
          <a:xfrm>
            <a:off x="13714637" y="6512746"/>
            <a:ext cx="4270248" cy="2031325"/>
          </a:xfrm>
          <a:prstGeom prst="rect">
            <a:avLst/>
          </a:prstGeom>
          <a:solidFill>
            <a:schemeClr val="tx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Moldova</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 A</a:t>
            </a: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comprehensive M&amp;E systems as part of its NAP, developing metrics and systems to track adaptation activities and effectiveness at the </a:t>
            </a:r>
            <a:r>
              <a:rPr lang="en-US" sz="2000" i="0" dirty="0">
                <a:solidFill>
                  <a:schemeClr val="bg1"/>
                </a:solidFill>
                <a:effectLst/>
                <a:latin typeface="Roboto" panose="02000000000000000000" pitchFamily="2" charset="0"/>
                <a:ea typeface="Roboto" panose="02000000000000000000" pitchFamily="2" charset="0"/>
                <a:cs typeface="Roboto" panose="02000000000000000000" pitchFamily="2" charset="0"/>
              </a:rPr>
              <a:t>national, municipal and local level, and across different sectors.</a:t>
            </a:r>
            <a:endParaRPr lang="en-BE"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461EED4A-8962-26E2-B87F-0EC99C7F437F}"/>
              </a:ext>
            </a:extLst>
          </p:cNvPr>
          <p:cNvSpPr txBox="1"/>
          <p:nvPr/>
        </p:nvSpPr>
        <p:spPr>
          <a:xfrm>
            <a:off x="541012" y="6158942"/>
            <a:ext cx="4270248" cy="707886"/>
          </a:xfrm>
          <a:prstGeom prst="rect">
            <a:avLst/>
          </a:prstGeom>
          <a:solidFill>
            <a:schemeClr val="tx2"/>
          </a:solidFill>
        </p:spPr>
        <p:txBody>
          <a:bodyPr wrap="square" rtlCol="0">
            <a:spAutoFit/>
          </a:bodyPr>
          <a:lstStyle/>
          <a:p>
            <a:pPr lvl="0">
              <a:lnSpc>
                <a:spcPct val="100000"/>
              </a:lnSpc>
            </a:pPr>
            <a:r>
              <a:rPr lang="en-US" sz="2000" b="1" dirty="0">
                <a:solidFill>
                  <a:schemeClr val="bg1"/>
                </a:solidFill>
                <a:latin typeface="Arial" panose="020B0604020202020204" pitchFamily="34" charset="0"/>
                <a:cs typeface="Arial" panose="020B0604020202020204" pitchFamily="34" charset="0"/>
              </a:rPr>
              <a:t>Chile</a:t>
            </a:r>
            <a:r>
              <a:rPr lang="en-US" sz="2000" b="1" kern="1200" dirty="0">
                <a:solidFill>
                  <a:schemeClr val="bg1"/>
                </a:solidFill>
                <a:latin typeface="Arial" panose="020B0604020202020204" pitchFamily="34" charset="0"/>
                <a:cs typeface="Arial" panose="020B0604020202020204" pitchFamily="34" charset="0"/>
              </a:rPr>
              <a:t>: </a:t>
            </a:r>
            <a:r>
              <a:rPr lang="en-US" sz="2000" b="0" kern="1200" dirty="0">
                <a:solidFill>
                  <a:schemeClr val="bg1"/>
                </a:solidFill>
                <a:latin typeface="Arial" panose="020B0604020202020204" pitchFamily="34" charset="0"/>
                <a:cs typeface="Arial" panose="020B0604020202020204" pitchFamily="34" charset="0"/>
              </a:rPr>
              <a:t>Climate change fiscal frameworks</a:t>
            </a:r>
            <a:endParaRPr lang="en-BE" sz="2000" dirty="0">
              <a:solidFill>
                <a:schemeClr val="bg1"/>
              </a:solidFill>
            </a:endParaRPr>
          </a:p>
        </p:txBody>
      </p:sp>
      <p:sp>
        <p:nvSpPr>
          <p:cNvPr id="10" name="Content Placeholder 6">
            <a:extLst>
              <a:ext uri="{FF2B5EF4-FFF2-40B4-BE49-F238E27FC236}">
                <a16:creationId xmlns:a16="http://schemas.microsoft.com/office/drawing/2014/main" id="{D99854B2-0369-6381-AD24-E0C8AB438825}"/>
              </a:ext>
            </a:extLst>
          </p:cNvPr>
          <p:cNvSpPr txBox="1">
            <a:spLocks/>
          </p:cNvSpPr>
          <p:nvPr/>
        </p:nvSpPr>
        <p:spPr>
          <a:xfrm>
            <a:off x="541012" y="3409104"/>
            <a:ext cx="4044201" cy="1938992"/>
          </a:xfrm>
          <a:prstGeom prst="rect">
            <a:avLst/>
          </a:prstGeom>
          <a:solidFill>
            <a:schemeClr val="tx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US" sz="2000" b="1" dirty="0">
                <a:solidFill>
                  <a:schemeClr val="bg1"/>
                </a:solidFill>
                <a:latin typeface="Roboto" panose="02000000000000000000" pitchFamily="2" charset="0"/>
                <a:ea typeface="Roboto" panose="02000000000000000000" pitchFamily="2" charset="0"/>
                <a:cs typeface="Roboto" panose="02000000000000000000" pitchFamily="2" charset="0"/>
              </a:rPr>
              <a:t>Azerbaijan</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 V</a:t>
            </a:r>
            <a:r>
              <a:rPr lang="en-US" sz="2000" b="0" dirty="0">
                <a:solidFill>
                  <a:schemeClr val="bg1"/>
                </a:solidFill>
                <a:latin typeface="Roboto" panose="02000000000000000000" pitchFamily="2" charset="0"/>
                <a:ea typeface="Roboto" panose="02000000000000000000" pitchFamily="2" charset="0"/>
                <a:cs typeface="Roboto" panose="02000000000000000000" pitchFamily="2" charset="0"/>
              </a:rPr>
              <a:t>ulnerability assessments of the </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20 most vulnerable rayons (districts) </a:t>
            </a:r>
            <a:r>
              <a:rPr lang="en-US" sz="2000" b="0" dirty="0">
                <a:solidFill>
                  <a:schemeClr val="bg1"/>
                </a:solidFill>
                <a:latin typeface="Roboto" panose="02000000000000000000" pitchFamily="2" charset="0"/>
                <a:ea typeface="Roboto" panose="02000000000000000000" pitchFamily="2" charset="0"/>
                <a:cs typeface="Roboto" panose="02000000000000000000" pitchFamily="2" charset="0"/>
              </a:rPr>
              <a:t>and a </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detailed assessment and projections exercise in the agriculture sector</a:t>
            </a:r>
            <a:r>
              <a:rPr lang="en-US" sz="2000" b="0" dirty="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GB" sz="2000" b="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Content Placeholder 6">
            <a:extLst>
              <a:ext uri="{FF2B5EF4-FFF2-40B4-BE49-F238E27FC236}">
                <a16:creationId xmlns:a16="http://schemas.microsoft.com/office/drawing/2014/main" id="{00BEB9F8-1E05-C133-0A1C-1554567E7E88}"/>
              </a:ext>
            </a:extLst>
          </p:cNvPr>
          <p:cNvSpPr txBox="1">
            <a:spLocks/>
          </p:cNvSpPr>
          <p:nvPr/>
        </p:nvSpPr>
        <p:spPr>
          <a:xfrm>
            <a:off x="13584580" y="416345"/>
            <a:ext cx="3363403" cy="3333220"/>
          </a:xfrm>
          <a:prstGeom prst="rect">
            <a:avLst/>
          </a:prstGeom>
          <a:solidFill>
            <a:schemeClr val="tx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800" b="1" dirty="0">
                <a:solidFill>
                  <a:schemeClr val="bg1"/>
                </a:solidFill>
                <a:latin typeface="Roboto" panose="02000000000000000000" pitchFamily="2" charset="0"/>
                <a:ea typeface="Roboto" panose="02000000000000000000" pitchFamily="2" charset="0"/>
                <a:cs typeface="Roboto" panose="02000000000000000000" pitchFamily="2" charset="0"/>
              </a:rPr>
              <a:t>Albania: </a:t>
            </a:r>
            <a:r>
              <a:rPr lang="en-US" sz="1800" i="1" dirty="0">
                <a:solidFill>
                  <a:schemeClr val="bg1"/>
                </a:solidFill>
                <a:latin typeface="Roboto" panose="02000000000000000000" pitchFamily="2" charset="0"/>
                <a:ea typeface="Roboto" panose="02000000000000000000" pitchFamily="2" charset="0"/>
                <a:cs typeface="Roboto" panose="02000000000000000000" pitchFamily="2" charset="0"/>
              </a:rPr>
              <a:t>Inter-ministerial Working Group on Climate Change </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 collaborates with stakeholders to mainstream climate adaptation into Albania’s policies and development strategies, focusing on strengthening institutional capacity, addressing climate vulnerability, and securing financing for long-term adaptation initiatives. </a:t>
            </a:r>
          </a:p>
        </p:txBody>
      </p:sp>
    </p:spTree>
    <p:extLst>
      <p:ext uri="{BB962C8B-B14F-4D97-AF65-F5344CB8AC3E}">
        <p14:creationId xmlns:p14="http://schemas.microsoft.com/office/powerpoint/2010/main" val="13061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934c25-333d-4898-89a5-2d427670842a">
      <Terms xmlns="http://schemas.microsoft.com/office/infopath/2007/PartnerControls"/>
    </lcf76f155ced4ddcb4097134ff3c332f>
    <TaxCatchAll xmlns="2ff7ec09-7ab3-425f-bf09-7ecf084ab9a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EAA602C8CBAA4988344F94BC6E69EC" ma:contentTypeVersion="19" ma:contentTypeDescription="Create a new document." ma:contentTypeScope="" ma:versionID="30aea9eab656bfedaf1a8c46988e15a6">
  <xsd:schema xmlns:xsd="http://www.w3.org/2001/XMLSchema" xmlns:xs="http://www.w3.org/2001/XMLSchema" xmlns:p="http://schemas.microsoft.com/office/2006/metadata/properties" xmlns:ns2="31934c25-333d-4898-89a5-2d427670842a" xmlns:ns3="2ff7ec09-7ab3-425f-bf09-7ecf084ab9ab" targetNamespace="http://schemas.microsoft.com/office/2006/metadata/properties" ma:root="true" ma:fieldsID="8a67a88c37ab68fac1bd6923925000a7" ns2:_="" ns3:_="">
    <xsd:import namespace="31934c25-333d-4898-89a5-2d427670842a"/>
    <xsd:import namespace="2ff7ec09-7ab3-425f-bf09-7ecf084ab9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34c25-333d-4898-89a5-2d4276708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f7ec09-7ab3-425f-bf09-7ecf084ab9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f97d930-8125-4ad3-92c0-6e8c3449b3f7}" ma:internalName="TaxCatchAll" ma:showField="CatchAllData" ma:web="2ff7ec09-7ab3-425f-bf09-7ecf084ab9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0608AE-9022-43B2-801A-DC4F9B6752FE}">
  <ds:schemaRefs>
    <ds:schemaRef ds:uri="http://purl.org/dc/terms/"/>
    <ds:schemaRef ds:uri="http://purl.org/dc/elements/1.1/"/>
    <ds:schemaRef ds:uri="http://purl.org/dc/dcmitype/"/>
    <ds:schemaRef ds:uri="31934c25-333d-4898-89a5-2d427670842a"/>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2ff7ec09-7ab3-425f-bf09-7ecf084ab9ab"/>
    <ds:schemaRef ds:uri="http://www.w3.org/XML/1998/namespace"/>
  </ds:schemaRefs>
</ds:datastoreItem>
</file>

<file path=customXml/itemProps2.xml><?xml version="1.0" encoding="utf-8"?>
<ds:datastoreItem xmlns:ds="http://schemas.openxmlformats.org/officeDocument/2006/customXml" ds:itemID="{FBA58A85-36C7-457D-B82E-50CB13CCC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934c25-333d-4898-89a5-2d427670842a"/>
    <ds:schemaRef ds:uri="2ff7ec09-7ab3-425f-bf09-7ecf084ab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29306B-CEDA-4BD4-9D43-1CE77084D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311</TotalTime>
  <Words>1219</Words>
  <Application>Microsoft Office PowerPoint</Application>
  <PresentationFormat>Custom</PresentationFormat>
  <Paragraphs>125</Paragraphs>
  <Slides>12</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Roboto Regular</vt:lpstr>
      <vt:lpstr>Aptos</vt:lpstr>
      <vt:lpstr>Century Gothic</vt:lpstr>
      <vt:lpstr>Arial</vt:lpstr>
      <vt:lpstr>Times New Roman</vt:lpstr>
      <vt:lpstr>Arial,Sans-Serif</vt:lpstr>
      <vt:lpstr>Roboto</vt:lpstr>
      <vt:lpstr>Helvetica</vt:lpstr>
      <vt:lpstr>Now</vt:lpstr>
      <vt:lpstr>Proxima Nova 2</vt:lpstr>
      <vt:lpstr>Calibri</vt:lpstr>
      <vt:lpstr>Arial Nova</vt:lpstr>
      <vt:lpstr>Proxima Nova 1 Bold</vt:lpstr>
      <vt:lpstr>Office Theme</vt:lpstr>
      <vt:lpstr>PowerPoint Presentation</vt:lpstr>
      <vt:lpstr>PowerPoint Presentation</vt:lpstr>
      <vt:lpstr>PowerPoint Presentation</vt:lpstr>
      <vt:lpstr>PowerPoint Presentation</vt:lpstr>
      <vt:lpstr>UNDP and UNEP support to Adaptation Planning </vt:lpstr>
      <vt:lpstr>Adaptation Planning through NDCs and NAPs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- 2</dc:title>
  <dc:creator>Saran Selenge</dc:creator>
  <cp:lastModifiedBy>Saran Selenge</cp:lastModifiedBy>
  <cp:revision>11</cp:revision>
  <cp:lastPrinted>2024-09-22T08:53:05Z</cp:lastPrinted>
  <dcterms:created xsi:type="dcterms:W3CDTF">2006-08-16T00:00:00Z</dcterms:created>
  <dcterms:modified xsi:type="dcterms:W3CDTF">2024-11-13T16:39:43Z</dcterms:modified>
  <dc:identifier>DAFd2UnEp-A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0x0101003EEAA602C8CBAA4988344F94BC6E69EC</vt:lpwstr>
  </property>
  <property fmtid="{D5CDD505-2E9C-101B-9397-08002B2CF9AE}" pid="3" name="MediaServiceImageTags">
    <vt:lpwstr/>
  </property>
</Properties>
</file>