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4" r:id="rId2"/>
    <p:sldId id="305" r:id="rId3"/>
    <p:sldId id="297" r:id="rId4"/>
    <p:sldId id="307" r:id="rId5"/>
    <p:sldId id="3594" r:id="rId6"/>
    <p:sldId id="2147483200" r:id="rId7"/>
    <p:sldId id="2147483201" r:id="rId8"/>
    <p:sldId id="2147483202" r:id="rId9"/>
    <p:sldId id="2147483203" r:id="rId10"/>
    <p:sldId id="2147483205" r:id="rId11"/>
    <p:sldId id="2147483207" r:id="rId12"/>
    <p:sldId id="2147483216" r:id="rId13"/>
    <p:sldId id="2147483209" r:id="rId14"/>
    <p:sldId id="1212" r:id="rId15"/>
    <p:sldId id="309" r:id="rId16"/>
    <p:sldId id="308" r:id="rId17"/>
    <p:sldId id="31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3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664B6-2295-4524-B477-70BDFA71A24A}" type="datetimeFigureOut">
              <a:rPr lang="en-US" smtClean="0"/>
              <a:t>27/4/2026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9EE6-7971-49AE-A00A-9165B3829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644CF-470E-FA7A-7AF4-719E7D56B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49FAC-8FC3-AF61-CAA3-EE54B812E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2E621-F726-18C4-3D44-450808D06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97761-A83A-2ECD-F839-2894201E6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8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15F78-6199-0CBB-69D8-D5200F5EA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A9E3B-ADAD-776F-5950-4108D4782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5F4CB-CA77-E4CD-FE16-36CB24585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2ECF-61CE-B3C7-06DC-52BF8D92F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81E90-5E6A-1F2B-D081-3B4C5AC9F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39C94-1B13-263A-3C72-AEF4A99E5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C6B43-B72C-C461-9761-BDDA3BEF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08210-8410-A0D6-1F91-5C7706083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9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05F1-1862-A354-C522-6F29442A4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61FF7-F9AE-115A-E32D-E4A166802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9FA2B-2360-3ECA-0E61-21E1351C6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224A7-6701-AAD2-44FF-2583DCA34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31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CBBD5-D870-8278-E78A-4A9B68EFD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CCE28F-045A-9C7A-E718-EA7E98C03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A44B8-EACF-3917-7100-BD84AD4BD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C794C-2433-D745-1CE1-38777464B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51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9B8F6-AB42-11AB-8F0A-C597A908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2AC9B-78D5-5D42-B571-0E6861721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BDB52-A855-36C9-760C-2954119D6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FE855-6410-4008-27D8-9D6877D1F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55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EDB20-7D2E-E2CD-6007-D36B206C9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DF09C-33C4-EDB1-54D2-8C3F91BFF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19253-BB8D-F489-8308-61E5AEE2B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FB57-8F44-812E-2FD3-894EEF1A0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58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5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A127-0FED-2B50-FBA7-680A69902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0F82B-C380-9DA4-3BD0-506BFFD39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98BED-46A4-F5D7-19C8-674A95E3A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A55EE-D155-1DA6-1534-76E67B401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9E626-716E-9572-FAE4-861CC3C11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B9456-14CE-F546-4FF6-E2F4A7285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187E1-5CC3-946A-326A-1EC698900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0126B-378E-61A8-B2B0-B82F33C05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1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C8EA-86D8-409C-1165-0E0A5D2E4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98519-AB75-9778-202A-7091B8B78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3A5E3-2E9E-D96F-7B01-1DE64A14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719F2-CA60-1229-CD52-CDF44345B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89822-0A60-4617-ADCF-796A79E89135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9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41380-A1C4-400E-B2AA-1B5EF5004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70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4D953-427E-40C5-9ED0-013AB67C44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5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9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0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0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0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pcentral.org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990BC-5371-1066-B755-C4B59DF3D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C1338526-A0A0-F652-E5FF-619E26DE5920}"/>
              </a:ext>
            </a:extLst>
          </p:cNvPr>
          <p:cNvGrpSpPr/>
          <p:nvPr/>
        </p:nvGrpSpPr>
        <p:grpSpPr>
          <a:xfrm>
            <a:off x="624746" y="2768599"/>
            <a:ext cx="81107" cy="3287327"/>
            <a:chOff x="0" y="0"/>
            <a:chExt cx="20803" cy="938233"/>
          </a:xfrm>
          <a:solidFill>
            <a:srgbClr val="FDC73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35EDB2-374C-D265-0197-B5276B9AAB33}"/>
                </a:ext>
              </a:extLst>
            </p:cNvPr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A0AB6D6-67D0-6D14-CD1C-AFCEFFFFA560}"/>
                </a:ext>
              </a:extLst>
            </p:cNvPr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05A78EA5-9D77-EC92-A67B-648C2707E278}"/>
              </a:ext>
            </a:extLst>
          </p:cNvPr>
          <p:cNvSpPr txBox="1"/>
          <p:nvPr/>
        </p:nvSpPr>
        <p:spPr>
          <a:xfrm>
            <a:off x="925014" y="2667000"/>
            <a:ext cx="4809729" cy="841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7008"/>
              </a:lnSpc>
            </a:pPr>
            <a:r>
              <a:rPr lang="en-US" sz="5005" spc="-100" dirty="0">
                <a:solidFill>
                  <a:srgbClr val="F6F0DF"/>
                </a:solidFill>
                <a:latin typeface="Anton"/>
                <a:ea typeface="Anton"/>
                <a:cs typeface="Anton"/>
                <a:sym typeface="Anton"/>
              </a:rPr>
              <a:t>Regional NAP Expo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F232BC5-03F7-C6D6-D98C-662D6142516A}"/>
              </a:ext>
            </a:extLst>
          </p:cNvPr>
          <p:cNvSpPr txBox="1"/>
          <p:nvPr/>
        </p:nvSpPr>
        <p:spPr>
          <a:xfrm>
            <a:off x="925015" y="3562937"/>
            <a:ext cx="754432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600" b="1" spc="-155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Translating Belem Adaptation</a:t>
            </a:r>
          </a:p>
          <a:p>
            <a:pPr defTabSz="609630"/>
            <a:r>
              <a:rPr lang="en-US" sz="3600" b="1" spc="-155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Indicators into National MEL Systems 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880F293-5D29-8D94-3349-71F5FBB7A8E4}"/>
              </a:ext>
            </a:extLst>
          </p:cNvPr>
          <p:cNvSpPr txBox="1"/>
          <p:nvPr/>
        </p:nvSpPr>
        <p:spPr>
          <a:xfrm>
            <a:off x="925014" y="5134711"/>
            <a:ext cx="6997927" cy="694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797"/>
              </a:lnSpc>
            </a:pPr>
            <a:r>
              <a:rPr lang="en-US" sz="2012" spc="161" dirty="0">
                <a:solidFill>
                  <a:srgbClr val="F6F0DF"/>
                </a:solidFill>
                <a:latin typeface="Lora"/>
                <a:ea typeface="Lora"/>
                <a:cs typeface="Lora"/>
                <a:sym typeface="Lora"/>
              </a:rPr>
              <a:t>Climate Week 3 – Yeosu, Republic of Korea</a:t>
            </a:r>
          </a:p>
          <a:p>
            <a:pPr defTabSz="609630">
              <a:lnSpc>
                <a:spcPts val="2797"/>
              </a:lnSpc>
            </a:pPr>
            <a:r>
              <a:rPr lang="en-US" sz="2012" spc="161" dirty="0">
                <a:solidFill>
                  <a:srgbClr val="F6F0DF"/>
                </a:solidFill>
                <a:latin typeface="Lora"/>
                <a:ea typeface="Lora"/>
                <a:cs typeface="Lora"/>
                <a:sym typeface="Lora"/>
              </a:rPr>
              <a:t>Adaptation Committee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B00F5-3FEB-CF66-EE5F-B853CD31C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-3293" r="10690" b="14839"/>
          <a:stretch>
            <a:fillRect/>
          </a:stretch>
        </p:blipFill>
        <p:spPr>
          <a:xfrm>
            <a:off x="7204990" y="-4393289"/>
            <a:ext cx="9614266" cy="9528000"/>
          </a:xfrm>
          <a:prstGeom prst="donut">
            <a:avLst/>
          </a:prstGeom>
        </p:spPr>
      </p:pic>
    </p:spTree>
    <p:extLst>
      <p:ext uri="{BB962C8B-B14F-4D97-AF65-F5344CB8AC3E}">
        <p14:creationId xmlns:p14="http://schemas.microsoft.com/office/powerpoint/2010/main" val="241789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200" r="-200"/>
          <a:stretch/>
        </p:blipFill>
        <p:spPr>
          <a:xfrm>
            <a:off x="1" y="1"/>
            <a:ext cx="12191695" cy="758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203" b="-203"/>
          <a:stretch/>
        </p:blipFill>
        <p:spPr>
          <a:xfrm>
            <a:off x="1" y="75896"/>
            <a:ext cx="75895" cy="67821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-399" b="-399"/>
          <a:stretch/>
        </p:blipFill>
        <p:spPr>
          <a:xfrm>
            <a:off x="761696" y="1714500"/>
            <a:ext cx="10668305" cy="19202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>
            <a:alphaModFix amt="4000"/>
          </a:blip>
          <a:srcRect/>
          <a:stretch/>
        </p:blipFill>
        <p:spPr>
          <a:xfrm>
            <a:off x="9525306" y="4572001"/>
            <a:ext cx="1904695" cy="1904695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761696" y="952806"/>
            <a:ext cx="106683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3300" b="1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Integration into national contexts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4"/>
          <p:cNvSpPr txBox="1"/>
          <p:nvPr/>
        </p:nvSpPr>
        <p:spPr>
          <a:xfrm>
            <a:off x="761696" y="2095805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key consideration is: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2781606"/>
            <a:ext cx="95098" cy="95098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429207" y="2667305"/>
            <a:ext cx="6277356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indicators can be used within national systems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6"/>
          <p:cNvSpPr txBox="1"/>
          <p:nvPr/>
        </p:nvSpPr>
        <p:spPr>
          <a:xfrm>
            <a:off x="761696" y="3619195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involves: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4304996"/>
            <a:ext cx="95098" cy="95098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429208" y="4190695"/>
            <a:ext cx="6658661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Building on existing national processes, including NAPs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4816146"/>
            <a:ext cx="95098" cy="95098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1429208" y="4701845"/>
            <a:ext cx="7039051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Strengthening monitoring, evaluation and learning systems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5326380"/>
            <a:ext cx="95098" cy="95098"/>
          </a:xfrm>
          <a:prstGeom prst="rect">
            <a:avLst/>
          </a:prstGeom>
        </p:spPr>
      </p:pic>
      <p:sp>
        <p:nvSpPr>
          <p:cNvPr id="19" name="Text 9"/>
          <p:cNvSpPr txBox="1"/>
          <p:nvPr/>
        </p:nvSpPr>
        <p:spPr>
          <a:xfrm>
            <a:off x="1429207" y="5212080"/>
            <a:ext cx="7077456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Ensuring relevance for national decision-making processes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 10"/>
          <p:cNvSpPr txBox="1"/>
          <p:nvPr/>
        </p:nvSpPr>
        <p:spPr>
          <a:xfrm>
            <a:off x="11239805" y="6286500"/>
            <a:ext cx="571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09630"/>
            <a:r>
              <a:rPr lang="en-US" sz="12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AC607F-617A-DEEB-0109-AC3396D13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161" y="51466"/>
            <a:ext cx="1285875" cy="68065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200" r="-200"/>
          <a:stretch/>
        </p:blipFill>
        <p:spPr>
          <a:xfrm>
            <a:off x="1" y="1"/>
            <a:ext cx="12191695" cy="758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203" b="-203"/>
          <a:stretch/>
        </p:blipFill>
        <p:spPr>
          <a:xfrm>
            <a:off x="1" y="75896"/>
            <a:ext cx="75895" cy="67821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-399" b="-399"/>
          <a:stretch/>
        </p:blipFill>
        <p:spPr>
          <a:xfrm>
            <a:off x="761696" y="1714500"/>
            <a:ext cx="10668305" cy="19202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>
            <a:alphaModFix amt="4000"/>
          </a:blip>
          <a:srcRect l="-77" r="-77"/>
          <a:stretch/>
        </p:blipFill>
        <p:spPr>
          <a:xfrm>
            <a:off x="8748979" y="4095598"/>
            <a:ext cx="2980944" cy="2381098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761696" y="952806"/>
            <a:ext cx="106683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3300" b="1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Operationalizing indicators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4"/>
          <p:cNvSpPr txBox="1"/>
          <p:nvPr/>
        </p:nvSpPr>
        <p:spPr>
          <a:xfrm>
            <a:off x="761696" y="2095805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session aims to: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2686508"/>
            <a:ext cx="95098" cy="95098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429208" y="2572207"/>
            <a:ext cx="9430207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practical approaches for integrating indicators into national MEL systems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6"/>
          <p:cNvSpPr txBox="1"/>
          <p:nvPr/>
        </p:nvSpPr>
        <p:spPr>
          <a:xfrm>
            <a:off x="761696" y="3429000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Consider: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4019702"/>
            <a:ext cx="95098" cy="95098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429208" y="3905402"/>
            <a:ext cx="2992831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Feasibility and usability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4491534"/>
            <a:ext cx="95098" cy="95098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1429207" y="4377233"/>
            <a:ext cx="457200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availability and capacity needs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 9"/>
          <p:cNvSpPr txBox="1"/>
          <p:nvPr/>
        </p:nvSpPr>
        <p:spPr>
          <a:xfrm>
            <a:off x="761696" y="4953305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Facilitate exchange on: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5544008"/>
            <a:ext cx="95098" cy="95098"/>
          </a:xfrm>
          <a:prstGeom prst="rect">
            <a:avLst/>
          </a:prstGeom>
        </p:spPr>
      </p:pic>
      <p:sp>
        <p:nvSpPr>
          <p:cNvPr id="20" name="Text 10"/>
          <p:cNvSpPr txBox="1"/>
          <p:nvPr/>
        </p:nvSpPr>
        <p:spPr>
          <a:xfrm>
            <a:off x="1429208" y="5429707"/>
            <a:ext cx="52770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Experiences, challenges and opportunities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11"/>
          <p:cNvSpPr txBox="1"/>
          <p:nvPr/>
        </p:nvSpPr>
        <p:spPr>
          <a:xfrm>
            <a:off x="11239805" y="6286500"/>
            <a:ext cx="571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09630"/>
            <a:r>
              <a:rPr lang="en-US" sz="12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98B1C5-A0B0-3785-A0D9-63D606F87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161" y="51466"/>
            <a:ext cx="1285875" cy="6806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264B0-3075-E38A-CB3B-9774B557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2F2D3B6-E62B-D869-812F-EF48BEC412D7}"/>
              </a:ext>
            </a:extLst>
          </p:cNvPr>
          <p:cNvSpPr txBox="1"/>
          <p:nvPr/>
        </p:nvSpPr>
        <p:spPr>
          <a:xfrm>
            <a:off x="447756" y="3082747"/>
            <a:ext cx="5648244" cy="1077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Presentation/ </a:t>
            </a:r>
          </a:p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Intervention: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5161639-717B-EEA5-BB39-BEA95BC4617A}"/>
              </a:ext>
            </a:extLst>
          </p:cNvPr>
          <p:cNvSpPr txBox="1"/>
          <p:nvPr/>
        </p:nvSpPr>
        <p:spPr>
          <a:xfrm>
            <a:off x="4072224" y="997017"/>
            <a:ext cx="6700333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67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Lives, livelihoods, ecosystems, and economies face growing and interconnected risks</a:t>
            </a:r>
            <a:endParaRPr lang="en-US" sz="1867" dirty="0">
              <a:solidFill>
                <a:srgbClr val="231F2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2565DBC6-F80D-076A-221C-D37AC233EADF}"/>
              </a:ext>
            </a:extLst>
          </p:cNvPr>
          <p:cNvSpPr/>
          <p:nvPr/>
        </p:nvSpPr>
        <p:spPr>
          <a:xfrm>
            <a:off x="3269895" y="3724493"/>
            <a:ext cx="629099" cy="62909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49" y="0"/>
                </a:lnTo>
                <a:lnTo>
                  <a:pt x="943649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178F848D-6DA4-B39B-3B47-52F9790F400B}"/>
              </a:ext>
            </a:extLst>
          </p:cNvPr>
          <p:cNvSpPr/>
          <p:nvPr/>
        </p:nvSpPr>
        <p:spPr>
          <a:xfrm rot="10800000">
            <a:off x="3796292" y="4628551"/>
            <a:ext cx="3419042" cy="209974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B918BEFC-BFFF-A302-8D53-D6C397E400E0}"/>
              </a:ext>
            </a:extLst>
          </p:cNvPr>
          <p:cNvSpPr txBox="1"/>
          <p:nvPr/>
        </p:nvSpPr>
        <p:spPr>
          <a:xfrm>
            <a:off x="5434977" y="3355160"/>
            <a:ext cx="630926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Red Hat Display"/>
                <a:ea typeface="Red Hat Display"/>
                <a:cs typeface="Red Hat Display"/>
              </a:defRPr>
            </a:lvl1pPr>
          </a:lstStyle>
          <a:p>
            <a:pPr defTabSz="609630"/>
            <a:r>
              <a:rPr lang="en-US" sz="2400" dirty="0">
                <a:solidFill>
                  <a:prstClr val="white"/>
                </a:solidFill>
              </a:rPr>
              <a:t>Mokoena France, LDC Expert Group Chair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98E2D20-4551-3FC8-52CC-35C3F0284098}"/>
              </a:ext>
            </a:extLst>
          </p:cNvPr>
          <p:cNvSpPr/>
          <p:nvPr/>
        </p:nvSpPr>
        <p:spPr>
          <a:xfrm>
            <a:off x="3345674" y="3759024"/>
            <a:ext cx="482498" cy="558682"/>
          </a:xfrm>
          <a:custGeom>
            <a:avLst/>
            <a:gdLst/>
            <a:ahLst/>
            <a:cxnLst/>
            <a:rect l="l" t="t" r="r" b="b"/>
            <a:pathLst>
              <a:path w="723747" h="838023">
                <a:moveTo>
                  <a:pt x="0" y="0"/>
                </a:moveTo>
                <a:lnTo>
                  <a:pt x="723746" y="0"/>
                </a:lnTo>
                <a:lnTo>
                  <a:pt x="723746" y="838023"/>
                </a:lnTo>
                <a:lnTo>
                  <a:pt x="0" y="838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9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AFF35-F8A2-4D3D-1131-3628C89EF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02A320C-6989-A5A5-8A53-384A91CB0720}"/>
              </a:ext>
            </a:extLst>
          </p:cNvPr>
          <p:cNvSpPr txBox="1"/>
          <p:nvPr/>
        </p:nvSpPr>
        <p:spPr>
          <a:xfrm>
            <a:off x="447756" y="3082747"/>
            <a:ext cx="5648244" cy="1077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Presentation/ </a:t>
            </a:r>
          </a:p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Interventions: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ACDC075-D17B-FE47-B073-79B87B5384F9}"/>
              </a:ext>
            </a:extLst>
          </p:cNvPr>
          <p:cNvSpPr txBox="1"/>
          <p:nvPr/>
        </p:nvSpPr>
        <p:spPr>
          <a:xfrm>
            <a:off x="4072224" y="997017"/>
            <a:ext cx="6700333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67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Lives, livelihoods, ecosystems, and economies face growing and interconnected risks</a:t>
            </a:r>
            <a:endParaRPr lang="en-US" sz="1867" dirty="0">
              <a:solidFill>
                <a:srgbClr val="231F2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F095AE0-E6E1-88BD-146E-6CCB1E82E260}"/>
              </a:ext>
            </a:extLst>
          </p:cNvPr>
          <p:cNvSpPr/>
          <p:nvPr/>
        </p:nvSpPr>
        <p:spPr>
          <a:xfrm>
            <a:off x="3269895" y="3724493"/>
            <a:ext cx="629099" cy="62909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49" y="0"/>
                </a:lnTo>
                <a:lnTo>
                  <a:pt x="943649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CFD1FBCC-A316-A62F-3822-25837F249036}"/>
              </a:ext>
            </a:extLst>
          </p:cNvPr>
          <p:cNvSpPr/>
          <p:nvPr/>
        </p:nvSpPr>
        <p:spPr>
          <a:xfrm rot="10800000">
            <a:off x="3796292" y="4628551"/>
            <a:ext cx="3419042" cy="209974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759F7CA5-7C65-44CF-37EB-8AE8D82FEDCA}"/>
              </a:ext>
            </a:extLst>
          </p:cNvPr>
          <p:cNvSpPr txBox="1"/>
          <p:nvPr/>
        </p:nvSpPr>
        <p:spPr>
          <a:xfrm>
            <a:off x="5434977" y="3355160"/>
            <a:ext cx="630926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Red Hat Display"/>
                <a:ea typeface="Red Hat Display"/>
                <a:cs typeface="Red Hat Display"/>
              </a:defRPr>
            </a:lvl1pPr>
          </a:lstStyle>
          <a:p>
            <a:pPr defTabSz="609630"/>
            <a:r>
              <a:rPr lang="en-US" sz="2400" dirty="0">
                <a:solidFill>
                  <a:prstClr val="white"/>
                </a:solidFill>
              </a:rPr>
              <a:t>Ju Yeon, KEI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95AB2994-8397-20E0-CF66-194B059F8EF1}"/>
              </a:ext>
            </a:extLst>
          </p:cNvPr>
          <p:cNvSpPr/>
          <p:nvPr/>
        </p:nvSpPr>
        <p:spPr>
          <a:xfrm>
            <a:off x="3345674" y="3759024"/>
            <a:ext cx="482498" cy="558682"/>
          </a:xfrm>
          <a:custGeom>
            <a:avLst/>
            <a:gdLst/>
            <a:ahLst/>
            <a:cxnLst/>
            <a:rect l="l" t="t" r="r" b="b"/>
            <a:pathLst>
              <a:path w="723747" h="838023">
                <a:moveTo>
                  <a:pt x="0" y="0"/>
                </a:moveTo>
                <a:lnTo>
                  <a:pt x="723746" y="0"/>
                </a:lnTo>
                <a:lnTo>
                  <a:pt x="723746" y="838023"/>
                </a:lnTo>
                <a:lnTo>
                  <a:pt x="0" y="838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92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31F4D-3925-7255-0E05-0CBBA9A17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26E9FA0-D013-C4CD-203B-093D5D10F042}"/>
              </a:ext>
            </a:extLst>
          </p:cNvPr>
          <p:cNvSpPr txBox="1"/>
          <p:nvPr/>
        </p:nvSpPr>
        <p:spPr>
          <a:xfrm>
            <a:off x="445773" y="2895820"/>
            <a:ext cx="5648244" cy="513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  <a:defRPr/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Interactive session: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7CABD2E-6958-B31E-66C4-C18B6ACC5A57}"/>
              </a:ext>
            </a:extLst>
          </p:cNvPr>
          <p:cNvSpPr txBox="1"/>
          <p:nvPr/>
        </p:nvSpPr>
        <p:spPr>
          <a:xfrm>
            <a:off x="4072224" y="997017"/>
            <a:ext cx="6700333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defRPr/>
            </a:pPr>
            <a:r>
              <a:rPr lang="en-US" sz="1867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Lives, livelihoods, ecosystems, and economies face growing and interconnected risks</a:t>
            </a:r>
            <a:endParaRPr lang="en-US" sz="1867" dirty="0">
              <a:solidFill>
                <a:srgbClr val="231F2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2B94D65-283F-BEAD-1920-A0B228B0CE22}"/>
              </a:ext>
            </a:extLst>
          </p:cNvPr>
          <p:cNvSpPr/>
          <p:nvPr/>
        </p:nvSpPr>
        <p:spPr>
          <a:xfrm>
            <a:off x="3269895" y="3724493"/>
            <a:ext cx="629099" cy="62909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49" y="0"/>
                </a:lnTo>
                <a:lnTo>
                  <a:pt x="943649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FB5B826F-45FF-587F-7576-AF4698B55CCD}"/>
              </a:ext>
            </a:extLst>
          </p:cNvPr>
          <p:cNvSpPr/>
          <p:nvPr/>
        </p:nvSpPr>
        <p:spPr>
          <a:xfrm rot="10800000">
            <a:off x="3796292" y="4628551"/>
            <a:ext cx="3419042" cy="209974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675D874A-C0DD-9C4F-98E2-78C1E9CF9E7D}"/>
              </a:ext>
            </a:extLst>
          </p:cNvPr>
          <p:cNvSpPr/>
          <p:nvPr/>
        </p:nvSpPr>
        <p:spPr>
          <a:xfrm>
            <a:off x="3345674" y="3759024"/>
            <a:ext cx="482498" cy="558682"/>
          </a:xfrm>
          <a:custGeom>
            <a:avLst/>
            <a:gdLst/>
            <a:ahLst/>
            <a:cxnLst/>
            <a:rect l="l" t="t" r="r" b="b"/>
            <a:pathLst>
              <a:path w="723747" h="838023">
                <a:moveTo>
                  <a:pt x="0" y="0"/>
                </a:moveTo>
                <a:lnTo>
                  <a:pt x="723746" y="0"/>
                </a:lnTo>
                <a:lnTo>
                  <a:pt x="723746" y="838023"/>
                </a:lnTo>
                <a:lnTo>
                  <a:pt x="0" y="838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6FA75-90CF-1629-B2C2-AE7EE96C5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83" y="1571533"/>
            <a:ext cx="2914539" cy="41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91202-B668-AEFB-7153-6BFE7F5F4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11D6DBC-CBF4-F0BA-4E14-1FBB24AA12B2}"/>
              </a:ext>
            </a:extLst>
          </p:cNvPr>
          <p:cNvSpPr txBox="1"/>
          <p:nvPr/>
        </p:nvSpPr>
        <p:spPr>
          <a:xfrm>
            <a:off x="447756" y="3082747"/>
            <a:ext cx="5648244" cy="513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Breakout discussions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96D8C5C-1336-D846-4CCB-4F0783772452}"/>
              </a:ext>
            </a:extLst>
          </p:cNvPr>
          <p:cNvSpPr txBox="1"/>
          <p:nvPr/>
        </p:nvSpPr>
        <p:spPr>
          <a:xfrm>
            <a:off x="4072224" y="997017"/>
            <a:ext cx="6700333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67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Lives, livelihoods, ecosystems, and economies face growing and interconnected risks</a:t>
            </a:r>
            <a:endParaRPr lang="en-US" sz="1867" dirty="0">
              <a:solidFill>
                <a:srgbClr val="231F2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7B066D6-7640-7EC2-F4B2-F89A3F9B1F14}"/>
              </a:ext>
            </a:extLst>
          </p:cNvPr>
          <p:cNvSpPr/>
          <p:nvPr/>
        </p:nvSpPr>
        <p:spPr>
          <a:xfrm>
            <a:off x="3269895" y="3724493"/>
            <a:ext cx="629099" cy="62909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49" y="0"/>
                </a:lnTo>
                <a:lnTo>
                  <a:pt x="943649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B65AFA37-5053-30A4-189A-D50083531C11}"/>
              </a:ext>
            </a:extLst>
          </p:cNvPr>
          <p:cNvSpPr/>
          <p:nvPr/>
        </p:nvSpPr>
        <p:spPr>
          <a:xfrm rot="10800000">
            <a:off x="3796292" y="4628551"/>
            <a:ext cx="3419042" cy="209974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7786C91-2527-5A87-6303-7F6BE057984B}"/>
              </a:ext>
            </a:extLst>
          </p:cNvPr>
          <p:cNvSpPr/>
          <p:nvPr/>
        </p:nvSpPr>
        <p:spPr>
          <a:xfrm>
            <a:off x="3345674" y="3759024"/>
            <a:ext cx="482498" cy="558682"/>
          </a:xfrm>
          <a:custGeom>
            <a:avLst/>
            <a:gdLst/>
            <a:ahLst/>
            <a:cxnLst/>
            <a:rect l="l" t="t" r="r" b="b"/>
            <a:pathLst>
              <a:path w="723747" h="838023">
                <a:moveTo>
                  <a:pt x="0" y="0"/>
                </a:moveTo>
                <a:lnTo>
                  <a:pt x="723746" y="0"/>
                </a:lnTo>
                <a:lnTo>
                  <a:pt x="723746" y="838023"/>
                </a:lnTo>
                <a:lnTo>
                  <a:pt x="0" y="838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26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20F1-B1C2-F1E5-0568-3B3B89F6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5DBAA5-0734-12E8-53BF-A51C8C54985F}"/>
              </a:ext>
            </a:extLst>
          </p:cNvPr>
          <p:cNvSpPr txBox="1"/>
          <p:nvPr/>
        </p:nvSpPr>
        <p:spPr>
          <a:xfrm>
            <a:off x="447756" y="861082"/>
            <a:ext cx="5648244" cy="513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Breakout discussions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10FD86D-E0B3-27E7-FFE3-77104058DC99}"/>
              </a:ext>
            </a:extLst>
          </p:cNvPr>
          <p:cNvSpPr txBox="1"/>
          <p:nvPr/>
        </p:nvSpPr>
        <p:spPr>
          <a:xfrm>
            <a:off x="4072224" y="997017"/>
            <a:ext cx="6700333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67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Lives, livelihoods, ecosystems, and economies face growing and interconnected risks</a:t>
            </a:r>
            <a:endParaRPr lang="en-US" sz="1867" dirty="0">
              <a:solidFill>
                <a:srgbClr val="231F2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0183DB28-5D20-E057-389F-5AF4D2398B18}"/>
              </a:ext>
            </a:extLst>
          </p:cNvPr>
          <p:cNvSpPr/>
          <p:nvPr/>
        </p:nvSpPr>
        <p:spPr>
          <a:xfrm>
            <a:off x="3269895" y="3724493"/>
            <a:ext cx="629099" cy="62909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49" y="0"/>
                </a:lnTo>
                <a:lnTo>
                  <a:pt x="943649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77738A6D-7FD9-FEB4-4687-7A0BC3EDCB0B}"/>
              </a:ext>
            </a:extLst>
          </p:cNvPr>
          <p:cNvSpPr/>
          <p:nvPr/>
        </p:nvSpPr>
        <p:spPr>
          <a:xfrm rot="10800000">
            <a:off x="3796292" y="4628551"/>
            <a:ext cx="3419042" cy="209974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47E0F95C-C801-325C-1BDC-4F324F893671}"/>
              </a:ext>
            </a:extLst>
          </p:cNvPr>
          <p:cNvSpPr txBox="1"/>
          <p:nvPr/>
        </p:nvSpPr>
        <p:spPr>
          <a:xfrm>
            <a:off x="447756" y="1798333"/>
            <a:ext cx="630926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400" b="1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Guiding questions: </a:t>
            </a:r>
          </a:p>
          <a:p>
            <a:pPr defTabSz="609630"/>
            <a:endParaRPr lang="en-US" sz="2400" dirty="0">
              <a:solidFill>
                <a:prstClr val="white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defTabSz="609630"/>
            <a:r>
              <a:rPr lang="en-US" sz="2400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What is the minimum viable MEL system needed to operationalize Belém Adaptation Indicators?</a:t>
            </a:r>
          </a:p>
          <a:p>
            <a:pPr defTabSz="609630"/>
            <a:endParaRPr lang="en-US" sz="2400" dirty="0">
              <a:solidFill>
                <a:prstClr val="white"/>
              </a:solidFill>
              <a:latin typeface="Red Hat Display"/>
              <a:ea typeface="Red Hat Display"/>
              <a:cs typeface="Red Hat Display"/>
            </a:endParaRPr>
          </a:p>
          <a:p>
            <a:pPr defTabSz="609630"/>
            <a:r>
              <a:rPr lang="en-US" sz="2400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What are the most critical data gaps and realistic short-term solutions (2026–2028)?</a:t>
            </a:r>
          </a:p>
          <a:p>
            <a:pPr defTabSz="609630"/>
            <a:endParaRPr lang="en-US" sz="2400" dirty="0">
              <a:solidFill>
                <a:prstClr val="white"/>
              </a:solidFill>
              <a:latin typeface="Red Hat Display"/>
              <a:ea typeface="Red Hat Display"/>
              <a:cs typeface="Red Hat Display"/>
            </a:endParaRPr>
          </a:p>
          <a:p>
            <a:pPr defTabSz="609630"/>
            <a:r>
              <a:rPr lang="en-US" sz="2400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How can MEL systems better inform policy, planning and investment decisions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3D5EE802-3E2C-78FA-23C6-3B7F218B3152}"/>
              </a:ext>
            </a:extLst>
          </p:cNvPr>
          <p:cNvSpPr/>
          <p:nvPr/>
        </p:nvSpPr>
        <p:spPr>
          <a:xfrm>
            <a:off x="3345674" y="3759024"/>
            <a:ext cx="482498" cy="558682"/>
          </a:xfrm>
          <a:custGeom>
            <a:avLst/>
            <a:gdLst/>
            <a:ahLst/>
            <a:cxnLst/>
            <a:rect l="l" t="t" r="r" b="b"/>
            <a:pathLst>
              <a:path w="723747" h="838023">
                <a:moveTo>
                  <a:pt x="0" y="0"/>
                </a:moveTo>
                <a:lnTo>
                  <a:pt x="723746" y="0"/>
                </a:lnTo>
                <a:lnTo>
                  <a:pt x="723746" y="838023"/>
                </a:lnTo>
                <a:lnTo>
                  <a:pt x="0" y="838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65908198-F32B-E52E-D282-F41DC1D79CCD}"/>
              </a:ext>
            </a:extLst>
          </p:cNvPr>
          <p:cNvSpPr txBox="1"/>
          <p:nvPr/>
        </p:nvSpPr>
        <p:spPr>
          <a:xfrm>
            <a:off x="6993849" y="1912365"/>
            <a:ext cx="486777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400" b="1" dirty="0">
                <a:solidFill>
                  <a:srgbClr val="FDC73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Design principles: </a:t>
            </a:r>
          </a:p>
          <a:p>
            <a:pPr defTabSz="609630"/>
            <a:endParaRPr lang="en-US" sz="2400" b="1" dirty="0">
              <a:solidFill>
                <a:srgbClr val="FDC73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381019" indent="-381019" defTabSz="609630">
              <a:buFont typeface="Wingdings" pitchFamily="2" charset="2"/>
              <a:buChar char="ü"/>
            </a:pPr>
            <a:r>
              <a:rPr lang="en-US" sz="2400" dirty="0">
                <a:solidFill>
                  <a:srgbClr val="FDC731"/>
                </a:solidFill>
                <a:latin typeface="Red Hat Display"/>
                <a:ea typeface="Red Hat Display"/>
                <a:cs typeface="Red Hat Display"/>
              </a:rPr>
              <a:t>Focus on practical, country-driven solutions</a:t>
            </a:r>
          </a:p>
          <a:p>
            <a:pPr marL="381019" indent="-381019" defTabSz="609630">
              <a:buFont typeface="Wingdings" pitchFamily="2" charset="2"/>
              <a:buChar char="ü"/>
            </a:pPr>
            <a:r>
              <a:rPr lang="en-US" sz="2400" dirty="0">
                <a:solidFill>
                  <a:srgbClr val="FDC731"/>
                </a:solidFill>
                <a:latin typeface="Red Hat Display"/>
                <a:ea typeface="Red Hat Display"/>
                <a:cs typeface="Red Hat Display"/>
              </a:rPr>
              <a:t>Prioritize interaction and peer exchange</a:t>
            </a:r>
          </a:p>
          <a:p>
            <a:pPr marL="381019" indent="-381019" defTabSz="609630">
              <a:buFont typeface="Wingdings" pitchFamily="2" charset="2"/>
              <a:buChar char="ü"/>
            </a:pPr>
            <a:r>
              <a:rPr lang="en-US" sz="2400" dirty="0">
                <a:solidFill>
                  <a:srgbClr val="FDC731"/>
                </a:solidFill>
                <a:latin typeface="Red Hat Display"/>
                <a:ea typeface="Red Hat Display"/>
                <a:cs typeface="Red Hat Display"/>
              </a:rPr>
              <a:t>Build on existing systems and improve iteratively</a:t>
            </a:r>
          </a:p>
          <a:p>
            <a:pPr marL="381019" indent="-381019" defTabSz="609630">
              <a:buFont typeface="Wingdings" pitchFamily="2" charset="2"/>
              <a:buChar char="ü"/>
            </a:pPr>
            <a:r>
              <a:rPr lang="en-US" sz="2400" dirty="0">
                <a:solidFill>
                  <a:srgbClr val="FDC731"/>
                </a:solidFill>
                <a:latin typeface="Red Hat Display"/>
                <a:ea typeface="Red Hat Display"/>
                <a:cs typeface="Red Hat Display"/>
              </a:rPr>
              <a:t>Emphasize decision-relevant and usable data</a:t>
            </a:r>
          </a:p>
        </p:txBody>
      </p:sp>
    </p:spTree>
    <p:extLst>
      <p:ext uri="{BB962C8B-B14F-4D97-AF65-F5344CB8AC3E}">
        <p14:creationId xmlns:p14="http://schemas.microsoft.com/office/powerpoint/2010/main" val="208304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FCE28-4A28-5D53-80E3-986BCE697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606098C-93A0-6720-85A9-AFD25E7D97DC}"/>
              </a:ext>
            </a:extLst>
          </p:cNvPr>
          <p:cNvSpPr txBox="1"/>
          <p:nvPr/>
        </p:nvSpPr>
        <p:spPr>
          <a:xfrm>
            <a:off x="447756" y="3082747"/>
            <a:ext cx="5648244" cy="513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Plenary and Closing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BA792AE-7D48-CB97-CE3A-5498AA0B91A9}"/>
              </a:ext>
            </a:extLst>
          </p:cNvPr>
          <p:cNvSpPr txBox="1"/>
          <p:nvPr/>
        </p:nvSpPr>
        <p:spPr>
          <a:xfrm>
            <a:off x="4072224" y="997017"/>
            <a:ext cx="6700333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67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Lives, livelihoods, ecosystems, and economies face growing and interconnected risks</a:t>
            </a:r>
            <a:endParaRPr lang="en-US" sz="1867" dirty="0">
              <a:solidFill>
                <a:srgbClr val="231F2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F300951-6FF3-60FE-3F98-2249B81F71CD}"/>
              </a:ext>
            </a:extLst>
          </p:cNvPr>
          <p:cNvSpPr/>
          <p:nvPr/>
        </p:nvSpPr>
        <p:spPr>
          <a:xfrm>
            <a:off x="3269895" y="3724493"/>
            <a:ext cx="629099" cy="62909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49" y="0"/>
                </a:lnTo>
                <a:lnTo>
                  <a:pt x="943649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FB2FF0ED-F095-3B10-B066-3B434A479F62}"/>
              </a:ext>
            </a:extLst>
          </p:cNvPr>
          <p:cNvSpPr/>
          <p:nvPr/>
        </p:nvSpPr>
        <p:spPr>
          <a:xfrm rot="10800000">
            <a:off x="3796292" y="4628551"/>
            <a:ext cx="3419042" cy="209974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EA772196-1792-9CF3-3406-6DCE6B792771}"/>
              </a:ext>
            </a:extLst>
          </p:cNvPr>
          <p:cNvSpPr txBox="1"/>
          <p:nvPr/>
        </p:nvSpPr>
        <p:spPr>
          <a:xfrm>
            <a:off x="5418981" y="3164671"/>
            <a:ext cx="630926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400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Adaptation Committee</a:t>
            </a:r>
            <a:endParaRPr lang="en-US" sz="2400" dirty="0">
              <a:solidFill>
                <a:prstClr val="white"/>
              </a:solidFill>
              <a:latin typeface="Red Hat Display"/>
              <a:ea typeface="Red Hat Display"/>
              <a:cs typeface="Red Hat Display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35DDB34C-835C-1977-D361-954AC3AC6024}"/>
              </a:ext>
            </a:extLst>
          </p:cNvPr>
          <p:cNvSpPr/>
          <p:nvPr/>
        </p:nvSpPr>
        <p:spPr>
          <a:xfrm>
            <a:off x="3345674" y="3759024"/>
            <a:ext cx="482498" cy="558682"/>
          </a:xfrm>
          <a:custGeom>
            <a:avLst/>
            <a:gdLst/>
            <a:ahLst/>
            <a:cxnLst/>
            <a:rect l="l" t="t" r="r" b="b"/>
            <a:pathLst>
              <a:path w="723747" h="838023">
                <a:moveTo>
                  <a:pt x="0" y="0"/>
                </a:moveTo>
                <a:lnTo>
                  <a:pt x="723746" y="0"/>
                </a:lnTo>
                <a:lnTo>
                  <a:pt x="723746" y="838023"/>
                </a:lnTo>
                <a:lnTo>
                  <a:pt x="0" y="838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2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93725" y="1786795"/>
            <a:ext cx="5928439" cy="3282752"/>
            <a:chOff x="0" y="0"/>
            <a:chExt cx="2785608" cy="1542473"/>
          </a:xfrm>
          <a:solidFill>
            <a:srgbClr val="F6F0D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785608" cy="1542473"/>
            </a:xfrm>
            <a:custGeom>
              <a:avLst/>
              <a:gdLst/>
              <a:ahLst/>
              <a:cxnLst/>
              <a:rect l="l" t="t" r="r" b="b"/>
              <a:pathLst>
                <a:path w="2785608" h="1542473">
                  <a:moveTo>
                    <a:pt x="39177" y="0"/>
                  </a:moveTo>
                  <a:lnTo>
                    <a:pt x="2746431" y="0"/>
                  </a:lnTo>
                  <a:cubicBezTo>
                    <a:pt x="2768068" y="0"/>
                    <a:pt x="2785608" y="17540"/>
                    <a:pt x="2785608" y="39177"/>
                  </a:cubicBezTo>
                  <a:lnTo>
                    <a:pt x="2785608" y="1503296"/>
                  </a:lnTo>
                  <a:cubicBezTo>
                    <a:pt x="2785608" y="1524933"/>
                    <a:pt x="2768068" y="1542473"/>
                    <a:pt x="2746431" y="1542473"/>
                  </a:cubicBezTo>
                  <a:lnTo>
                    <a:pt x="39177" y="1542473"/>
                  </a:lnTo>
                  <a:cubicBezTo>
                    <a:pt x="17540" y="1542473"/>
                    <a:pt x="0" y="1524933"/>
                    <a:pt x="0" y="1503296"/>
                  </a:cubicBezTo>
                  <a:lnTo>
                    <a:pt x="0" y="39177"/>
                  </a:lnTo>
                  <a:cubicBezTo>
                    <a:pt x="0" y="17540"/>
                    <a:pt x="17540" y="0"/>
                    <a:pt x="39177" y="0"/>
                  </a:cubicBezTo>
                  <a:close/>
                </a:path>
              </a:pathLst>
            </a:custGeom>
            <a:grpFill/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85608" cy="158057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2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739407" y="1400476"/>
            <a:ext cx="4055390" cy="4055390"/>
          </a:xfrm>
          <a:custGeom>
            <a:avLst/>
            <a:gdLst/>
            <a:ahLst/>
            <a:cxnLst/>
            <a:rect l="l" t="t" r="r" b="b"/>
            <a:pathLst>
              <a:path w="6083085" h="6083085">
                <a:moveTo>
                  <a:pt x="0" y="0"/>
                </a:moveTo>
                <a:lnTo>
                  <a:pt x="6083085" y="0"/>
                </a:lnTo>
                <a:lnTo>
                  <a:pt x="6083085" y="6083086"/>
                </a:lnTo>
                <a:lnTo>
                  <a:pt x="0" y="60830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464801" y="5156201"/>
            <a:ext cx="2800951" cy="280095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742950" cap="sq">
            <a:solidFill>
              <a:srgbClr val="FDC731"/>
            </a:solidFill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-1245662" y="-1400475"/>
            <a:ext cx="2800951" cy="280095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742950" cap="sq">
            <a:solidFill>
              <a:srgbClr val="FDC731"/>
            </a:solidFill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9674844" y="495428"/>
            <a:ext cx="2266691" cy="742029"/>
          </a:xfrm>
          <a:custGeom>
            <a:avLst/>
            <a:gdLst/>
            <a:ahLst/>
            <a:cxnLst/>
            <a:rect l="l" t="t" r="r" b="b"/>
            <a:pathLst>
              <a:path w="3400036" h="1113043">
                <a:moveTo>
                  <a:pt x="0" y="0"/>
                </a:moveTo>
                <a:lnTo>
                  <a:pt x="3400036" y="0"/>
                </a:lnTo>
                <a:lnTo>
                  <a:pt x="3400036" y="1113042"/>
                </a:lnTo>
                <a:lnTo>
                  <a:pt x="0" y="1113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274613" y="3185023"/>
            <a:ext cx="27806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759"/>
              </a:lnSpc>
            </a:pPr>
            <a:r>
              <a:rPr lang="en-US" sz="2400" b="1" dirty="0">
                <a:solidFill>
                  <a:srgbClr val="062449"/>
                </a:solidFill>
                <a:latin typeface="Red Hat Display Bold"/>
                <a:cs typeface="Red Hat Display Bold"/>
                <a:sym typeface="Red Hat Display Bold"/>
              </a:rPr>
              <a:t>Contact Details &amp; Key links 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9F44-995D-A1C8-7152-6F0F43EA2E84}"/>
              </a:ext>
            </a:extLst>
          </p:cNvPr>
          <p:cNvSpPr txBox="1"/>
          <p:nvPr/>
        </p:nvSpPr>
        <p:spPr>
          <a:xfrm>
            <a:off x="5661100" y="2566396"/>
            <a:ext cx="3761065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/>
            <a:r>
              <a:rPr lang="en-US" sz="1600" b="1" dirty="0">
                <a:solidFill>
                  <a:srgbClr val="062449"/>
                </a:solidFill>
                <a:latin typeface="Roboto"/>
                <a:ea typeface="Segoe UI"/>
                <a:cs typeface="Segoe UI"/>
              </a:rPr>
              <a:t>Adaptation Committee</a:t>
            </a:r>
            <a:endParaRPr lang="en-US" sz="1600" dirty="0">
              <a:solidFill>
                <a:srgbClr val="062449"/>
              </a:solidFill>
              <a:latin typeface="Red Hat Display"/>
              <a:ea typeface="Red Hat Display"/>
              <a:cs typeface="Red Hat Display"/>
            </a:endParaRPr>
          </a:p>
          <a:p>
            <a:pPr defTabSz="609630"/>
            <a:r>
              <a:rPr lang="en-US" sz="16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E-mail: </a:t>
            </a:r>
            <a:r>
              <a:rPr lang="en-US" sz="1600" dirty="0" err="1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ac@unfccc.int</a:t>
            </a:r>
            <a:r>
              <a:rPr lang="en-US" sz="16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 ​</a:t>
            </a:r>
          </a:p>
          <a:p>
            <a:pPr defTabSz="609630"/>
            <a:r>
              <a:rPr lang="en-US" sz="16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​</a:t>
            </a:r>
          </a:p>
          <a:p>
            <a:pPr defTabSz="609630"/>
            <a:r>
              <a:rPr lang="en-US" sz="1600" b="1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Important links</a:t>
            </a:r>
            <a:r>
              <a:rPr lang="en-US" sz="16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​</a:t>
            </a:r>
          </a:p>
          <a:p>
            <a:pPr marL="228611" indent="-228611" defTabSz="609630">
              <a:buFont typeface="Wingdings,Sans-Serif"/>
              <a:buChar char="q"/>
            </a:pPr>
            <a:r>
              <a:rPr lang="en-US" sz="16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AC: https://</a:t>
            </a:r>
            <a:r>
              <a:rPr lang="en-US" sz="1600" dirty="0" err="1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unfccc.int</a:t>
            </a:r>
            <a:r>
              <a:rPr lang="en-US" sz="16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</a:rPr>
              <a:t>/Adaptation-Committee</a:t>
            </a:r>
            <a:endParaRPr lang="en-US" sz="1600" u="sng" dirty="0">
              <a:solidFill>
                <a:srgbClr val="062449"/>
              </a:solidFill>
              <a:latin typeface="Red Hat Display"/>
              <a:ea typeface="Red Hat Display"/>
              <a:cs typeface="Red Hat Display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E1E01-8783-CC00-7115-16844E5C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3">
            <a:extLst>
              <a:ext uri="{FF2B5EF4-FFF2-40B4-BE49-F238E27FC236}">
                <a16:creationId xmlns:a16="http://schemas.microsoft.com/office/drawing/2014/main" id="{A6218D5E-D6BA-91C0-387C-3E726E30335A}"/>
              </a:ext>
            </a:extLst>
          </p:cNvPr>
          <p:cNvSpPr txBox="1"/>
          <p:nvPr/>
        </p:nvSpPr>
        <p:spPr>
          <a:xfrm>
            <a:off x="508000" y="1244517"/>
            <a:ext cx="7705558" cy="547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786"/>
              </a:lnSpc>
              <a:defRPr/>
            </a:pPr>
            <a:r>
              <a:rPr lang="en-US" sz="2933" b="1" u="sng" spc="-68" dirty="0">
                <a:solidFill>
                  <a:srgbClr val="062449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Session objectives</a:t>
            </a: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026908EA-D44B-CB1C-5FBF-22048C40A0F5}"/>
              </a:ext>
            </a:extLst>
          </p:cNvPr>
          <p:cNvSpPr txBox="1"/>
          <p:nvPr/>
        </p:nvSpPr>
        <p:spPr>
          <a:xfrm>
            <a:off x="508000" y="2536641"/>
            <a:ext cx="873225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1600"/>
              </a:spcAft>
              <a:defRPr/>
            </a:pPr>
            <a:r>
              <a:rPr lang="en-US" sz="24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 identify </a:t>
            </a:r>
            <a:r>
              <a:rPr lang="en-US" sz="2400" b="1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practical approaches </a:t>
            </a:r>
            <a:r>
              <a:rPr lang="en-US" sz="2400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 integrating Belém Adaptation Indicators into national monitoring, evaluation and learning systems, with a focus on feasibility, usability and relevance for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347638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AE9F8-3893-0C53-101E-C6B9A9A0F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3">
            <a:extLst>
              <a:ext uri="{FF2B5EF4-FFF2-40B4-BE49-F238E27FC236}">
                <a16:creationId xmlns:a16="http://schemas.microsoft.com/office/drawing/2014/main" id="{3B96E244-30D1-21B1-63C8-CD6B693DBC2B}"/>
              </a:ext>
            </a:extLst>
          </p:cNvPr>
          <p:cNvSpPr txBox="1"/>
          <p:nvPr/>
        </p:nvSpPr>
        <p:spPr>
          <a:xfrm>
            <a:off x="508000" y="1244517"/>
            <a:ext cx="7705558" cy="547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786"/>
              </a:lnSpc>
              <a:defRPr/>
            </a:pPr>
            <a:r>
              <a:rPr lang="en-US" sz="2933" b="1" u="sng" spc="-68" dirty="0">
                <a:solidFill>
                  <a:srgbClr val="062449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Agenda</a:t>
            </a:r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76954837-87DB-9679-7BDF-2BA7A1028C39}"/>
              </a:ext>
            </a:extLst>
          </p:cNvPr>
          <p:cNvSpPr txBox="1"/>
          <p:nvPr/>
        </p:nvSpPr>
        <p:spPr>
          <a:xfrm>
            <a:off x="508000" y="2257224"/>
            <a:ext cx="5202990" cy="279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1600"/>
              </a:spcAft>
              <a:defRPr/>
            </a:pPr>
            <a:r>
              <a:rPr lang="en-US" sz="2133" b="1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Part II. Translating Belém Adaptation Indicators into National MEL Systems</a:t>
            </a:r>
          </a:p>
          <a:p>
            <a:pPr marL="304815" indent="-304815" defTabSz="609630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Opening and framing </a:t>
            </a:r>
          </a:p>
          <a:p>
            <a:pPr marL="304815" indent="-304815" defTabSz="609630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Framing inputs</a:t>
            </a:r>
          </a:p>
          <a:p>
            <a:pPr marL="304815" indent="-304815" defTabSz="609630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Breakout groups</a:t>
            </a:r>
          </a:p>
          <a:p>
            <a:pPr marL="304815" indent="-304815" defTabSz="609630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7647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AE40-C2A2-92D7-CBFE-6F1EB2708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1E5AA73-4FA2-6744-9E4B-C6E7970CCA80}"/>
              </a:ext>
            </a:extLst>
          </p:cNvPr>
          <p:cNvSpPr txBox="1"/>
          <p:nvPr/>
        </p:nvSpPr>
        <p:spPr>
          <a:xfrm>
            <a:off x="447756" y="3082747"/>
            <a:ext cx="5648244" cy="513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31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rPr>
              <a:t>Opening and framing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D6F6001-30B6-3555-4A24-84E28C49C574}"/>
              </a:ext>
            </a:extLst>
          </p:cNvPr>
          <p:cNvSpPr txBox="1"/>
          <p:nvPr/>
        </p:nvSpPr>
        <p:spPr>
          <a:xfrm>
            <a:off x="4072224" y="997017"/>
            <a:ext cx="6700333" cy="57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67" dirty="0">
                <a:solidFill>
                  <a:srgbClr val="06244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Lives, livelihoods, ecosystems, and economies face growing and interconnected risks</a:t>
            </a:r>
            <a:endParaRPr lang="en-US" sz="1867" dirty="0">
              <a:solidFill>
                <a:srgbClr val="231F2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ABF9175-3437-AA8D-E86E-A3F0B2B6D259}"/>
              </a:ext>
            </a:extLst>
          </p:cNvPr>
          <p:cNvSpPr/>
          <p:nvPr/>
        </p:nvSpPr>
        <p:spPr>
          <a:xfrm>
            <a:off x="3269895" y="3724493"/>
            <a:ext cx="629099" cy="62909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49" y="0"/>
                </a:lnTo>
                <a:lnTo>
                  <a:pt x="943649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67C39AF0-058B-179C-0B45-1995751E591C}"/>
              </a:ext>
            </a:extLst>
          </p:cNvPr>
          <p:cNvSpPr/>
          <p:nvPr/>
        </p:nvSpPr>
        <p:spPr>
          <a:xfrm rot="10800000">
            <a:off x="3796292" y="4628551"/>
            <a:ext cx="3419042" cy="209974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EAAB2235-EC36-23AA-83D3-C236D503AC45}"/>
              </a:ext>
            </a:extLst>
          </p:cNvPr>
          <p:cNvSpPr txBox="1"/>
          <p:nvPr/>
        </p:nvSpPr>
        <p:spPr>
          <a:xfrm>
            <a:off x="5418981" y="2788541"/>
            <a:ext cx="6309267" cy="1600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733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Moderator: </a:t>
            </a:r>
            <a:r>
              <a:rPr lang="en-US" sz="1733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Angela Rivera, Adaptation Committee</a:t>
            </a:r>
          </a:p>
          <a:p>
            <a:pPr defTabSz="609630"/>
            <a:br>
              <a:rPr lang="en-US" sz="1733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</a:br>
            <a:r>
              <a:rPr lang="en-US" sz="1733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Presentations and Interventions: </a:t>
            </a: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Tiffany van Ravenswaay, Adaptation Committee</a:t>
            </a: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Mokoena France, LDC Expert Group Chair</a:t>
            </a:r>
            <a:endParaRPr lang="en-US" sz="1733" dirty="0">
              <a:solidFill>
                <a:prstClr val="white"/>
              </a:solidFill>
              <a:latin typeface="Red Hat Display"/>
              <a:ea typeface="Red Hat Display"/>
              <a:cs typeface="Red Hat Display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Ju Yeon, KEI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45AD6024-B74E-D272-6507-FC6CE1F848B2}"/>
              </a:ext>
            </a:extLst>
          </p:cNvPr>
          <p:cNvSpPr/>
          <p:nvPr/>
        </p:nvSpPr>
        <p:spPr>
          <a:xfrm>
            <a:off x="3345674" y="3759024"/>
            <a:ext cx="482498" cy="558682"/>
          </a:xfrm>
          <a:custGeom>
            <a:avLst/>
            <a:gdLst/>
            <a:ahLst/>
            <a:cxnLst/>
            <a:rect l="l" t="t" r="r" b="b"/>
            <a:pathLst>
              <a:path w="723747" h="838023">
                <a:moveTo>
                  <a:pt x="0" y="0"/>
                </a:moveTo>
                <a:lnTo>
                  <a:pt x="723746" y="0"/>
                </a:lnTo>
                <a:lnTo>
                  <a:pt x="723746" y="838023"/>
                </a:lnTo>
                <a:lnTo>
                  <a:pt x="0" y="8380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55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1F17F8-A56C-BC72-7B29-13C775A7597A}"/>
              </a:ext>
            </a:extLst>
          </p:cNvPr>
          <p:cNvGrpSpPr/>
          <p:nvPr/>
        </p:nvGrpSpPr>
        <p:grpSpPr>
          <a:xfrm>
            <a:off x="-65089" y="1"/>
            <a:ext cx="12322180" cy="6858000"/>
            <a:chOff x="-97634" y="0"/>
            <a:chExt cx="18483270" cy="10287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C7ECBA7-DB6F-C710-02AF-4439474B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7634" y="0"/>
              <a:ext cx="18483270" cy="10287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ACD480-0C8E-34CE-DB7B-E8CD23CD7082}"/>
                </a:ext>
              </a:extLst>
            </p:cNvPr>
            <p:cNvSpPr txBox="1"/>
            <p:nvPr/>
          </p:nvSpPr>
          <p:spPr>
            <a:xfrm>
              <a:off x="713232" y="8156450"/>
              <a:ext cx="15032736" cy="1384995"/>
            </a:xfrm>
            <a:prstGeom prst="rect">
              <a:avLst/>
            </a:prstGeom>
            <a:solidFill>
              <a:srgbClr val="062449"/>
            </a:solidFill>
            <a:ln>
              <a:solidFill>
                <a:srgbClr val="06244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304815" lvl="1" defTabSz="609630"/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Venezia Hotel, Burano Hall (3</a:t>
              </a:r>
              <a:r>
                <a:rPr lang="en-US" sz="2000" b="1" baseline="30000" dirty="0">
                  <a:solidFill>
                    <a:prstClr val="white"/>
                  </a:solidFill>
                  <a:latin typeface="Calibri"/>
                </a:rPr>
                <a:t>rd</a:t>
              </a:r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 Floor) - MR3</a:t>
              </a:r>
            </a:p>
            <a:p>
              <a:pPr marL="304815" lvl="1" defTabSz="609630"/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Yeosu, Republic of Korea</a:t>
              </a:r>
            </a:p>
            <a:p>
              <a:pPr marL="304815" lvl="1" defTabSz="609630"/>
              <a:r>
                <a:rPr lang="en-US" sz="2000" b="1" dirty="0">
                  <a:solidFill>
                    <a:prstClr val="white"/>
                  </a:solidFill>
                  <a:latin typeface="Calibri"/>
                </a:rPr>
                <a:t>21 April 2026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8DE71B-1D66-74E7-62D4-C653BA72BCF1}"/>
                </a:ext>
              </a:extLst>
            </p:cNvPr>
            <p:cNvSpPr txBox="1"/>
            <p:nvPr/>
          </p:nvSpPr>
          <p:spPr>
            <a:xfrm>
              <a:off x="1357435" y="4125356"/>
              <a:ext cx="10218038" cy="846386"/>
            </a:xfrm>
            <a:prstGeom prst="rect">
              <a:avLst/>
            </a:prstGeom>
            <a:solidFill>
              <a:srgbClr val="09284E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4380"/>
                </a:lnSpc>
                <a:spcBef>
                  <a:spcPct val="0"/>
                </a:spcBef>
              </a:pPr>
              <a:r>
                <a:rPr lang="en-US" sz="4400" b="1" spc="-62" dirty="0">
                  <a:solidFill>
                    <a:srgbClr val="F6F0DF"/>
                  </a:solidFill>
                  <a:latin typeface="Red Hat Display Bold"/>
                  <a:ea typeface="Red Hat Display Bold"/>
                  <a:cs typeface="Red Hat Display Bold"/>
                </a:rPr>
                <a:t>Adaptation Committee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92B3DF-1908-1D5E-3DC7-78C24290278A}"/>
                </a:ext>
              </a:extLst>
            </p:cNvPr>
            <p:cNvSpPr txBox="1"/>
            <p:nvPr/>
          </p:nvSpPr>
          <p:spPr>
            <a:xfrm>
              <a:off x="994563" y="7787117"/>
              <a:ext cx="10218038" cy="2485200"/>
            </a:xfrm>
            <a:prstGeom prst="rect">
              <a:avLst/>
            </a:prstGeom>
            <a:solidFill>
              <a:srgbClr val="09284E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4380"/>
                </a:lnSpc>
                <a:spcBef>
                  <a:spcPct val="0"/>
                </a:spcBef>
              </a:pPr>
              <a:endParaRPr lang="en-US" sz="36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endParaRPr>
            </a:p>
            <a:p>
              <a:pPr defTabSz="609630">
                <a:lnSpc>
                  <a:spcPts val="4380"/>
                </a:lnSpc>
                <a:spcBef>
                  <a:spcPct val="0"/>
                </a:spcBef>
              </a:pPr>
              <a:endParaRPr lang="en-US" sz="36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endParaRPr>
            </a:p>
            <a:p>
              <a:pPr defTabSz="609630">
                <a:lnSpc>
                  <a:spcPts val="4380"/>
                </a:lnSpc>
                <a:spcBef>
                  <a:spcPct val="0"/>
                </a:spcBef>
              </a:pPr>
              <a:endParaRPr lang="en-US" sz="36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277359-2974-2619-E915-7837CCF8809A}"/>
                </a:ext>
              </a:extLst>
            </p:cNvPr>
            <p:cNvSpPr txBox="1"/>
            <p:nvPr/>
          </p:nvSpPr>
          <p:spPr>
            <a:xfrm>
              <a:off x="1357434" y="5611377"/>
              <a:ext cx="11146634" cy="3331586"/>
            </a:xfrm>
            <a:prstGeom prst="rect">
              <a:avLst/>
            </a:prstGeom>
            <a:solidFill>
              <a:srgbClr val="09284E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4380"/>
                </a:lnSpc>
                <a:spcBef>
                  <a:spcPct val="0"/>
                </a:spcBef>
              </a:pPr>
              <a:r>
                <a:rPr lang="en-US" sz="2667" b="1" spc="-62" dirty="0">
                  <a:solidFill>
                    <a:srgbClr val="F6F0DF"/>
                  </a:solidFill>
                  <a:latin typeface="Red Hat Display Bold"/>
                  <a:ea typeface="Red Hat Display Bold"/>
                  <a:cs typeface="Red Hat Display Bold"/>
                </a:rPr>
                <a:t>Translating Belém Adaptation Indicators into National MEL Systems</a:t>
              </a:r>
              <a:endParaRPr lang="en-US" sz="36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endParaRPr>
            </a:p>
            <a:p>
              <a:pPr defTabSz="609630">
                <a:lnSpc>
                  <a:spcPts val="4380"/>
                </a:lnSpc>
                <a:spcBef>
                  <a:spcPct val="0"/>
                </a:spcBef>
              </a:pPr>
              <a:endParaRPr lang="en-US" sz="36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endParaRPr>
            </a:p>
            <a:p>
              <a:pPr defTabSz="609630">
                <a:lnSpc>
                  <a:spcPts val="4380"/>
                </a:lnSpc>
                <a:spcBef>
                  <a:spcPct val="0"/>
                </a:spcBef>
              </a:pPr>
              <a:endParaRPr lang="en-US" sz="3600" b="1" spc="-62" dirty="0">
                <a:solidFill>
                  <a:srgbClr val="F6F0DF"/>
                </a:solidFill>
                <a:latin typeface="Red Hat Display Bold"/>
                <a:ea typeface="Red Hat Display Bold"/>
                <a:cs typeface="Red Hat Display Bold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38ABADD-029F-651C-10D4-49CD57E6D044}"/>
              </a:ext>
            </a:extLst>
          </p:cNvPr>
          <p:cNvSpPr txBox="1"/>
          <p:nvPr/>
        </p:nvSpPr>
        <p:spPr>
          <a:xfrm>
            <a:off x="1048660" y="5191411"/>
            <a:ext cx="616527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1867" i="1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By Tiffany </a:t>
            </a:r>
            <a:r>
              <a:rPr lang="en-US" sz="1867" i="1" dirty="0">
                <a:solidFill>
                  <a:prstClr val="white"/>
                </a:solidFill>
                <a:latin typeface="Red Hat Display"/>
                <a:ea typeface="Red Hat Display"/>
                <a:cs typeface="Red Hat Display"/>
              </a:rPr>
              <a:t>van Ravenswaay, Adaptation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8C08E-13E2-3BFF-1726-01F683F2A278}"/>
              </a:ext>
            </a:extLst>
          </p:cNvPr>
          <p:cNvSpPr txBox="1"/>
          <p:nvPr/>
        </p:nvSpPr>
        <p:spPr>
          <a:xfrm>
            <a:off x="892109" y="1950059"/>
            <a:ext cx="5203891" cy="504946"/>
          </a:xfrm>
          <a:prstGeom prst="rect">
            <a:avLst/>
          </a:prstGeom>
          <a:solidFill>
            <a:srgbClr val="09284E"/>
          </a:solidFill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80"/>
              </a:lnSpc>
              <a:spcBef>
                <a:spcPct val="0"/>
              </a:spcBef>
            </a:pPr>
            <a:r>
              <a:rPr lang="en-US" sz="2800" b="1" spc="-62" dirty="0">
                <a:solidFill>
                  <a:srgbClr val="C0504D"/>
                </a:solidFill>
                <a:latin typeface="Red Hat Display Bold"/>
                <a:ea typeface="Red Hat Display Bold"/>
                <a:cs typeface="Red Hat Display Bold"/>
              </a:rPr>
              <a:t>FRAMING OF SESSION 3.2</a:t>
            </a:r>
          </a:p>
        </p:txBody>
      </p:sp>
    </p:spTree>
    <p:extLst>
      <p:ext uri="{BB962C8B-B14F-4D97-AF65-F5344CB8AC3E}">
        <p14:creationId xmlns:p14="http://schemas.microsoft.com/office/powerpoint/2010/main" val="215268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Single Corner Rounded 83">
            <a:extLst>
              <a:ext uri="{FF2B5EF4-FFF2-40B4-BE49-F238E27FC236}">
                <a16:creationId xmlns:a16="http://schemas.microsoft.com/office/drawing/2014/main" id="{1E698E06-70BE-76B1-1A9B-6828EAA11AB1}"/>
              </a:ext>
            </a:extLst>
          </p:cNvPr>
          <p:cNvSpPr/>
          <p:nvPr/>
        </p:nvSpPr>
        <p:spPr>
          <a:xfrm>
            <a:off x="151522" y="1288400"/>
            <a:ext cx="3217822" cy="51505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279400" dist="38100" dir="8100000" algn="ctr" rotWithShape="0">
              <a:srgbClr val="000000">
                <a:alpha val="62000"/>
              </a:srgbClr>
            </a:outerShdw>
          </a:effectLst>
        </p:spPr>
        <p:txBody>
          <a:bodyPr spcFirstLastPara="1" wrap="square" lIns="274320" tIns="365760" rIns="182880" bIns="0" anchor="t" anchorCtr="0">
            <a:noAutofit/>
          </a:bodyPr>
          <a:lstStyle/>
          <a:p>
            <a:pPr defTabSz="914446">
              <a:defRPr/>
            </a:pPr>
            <a:endParaRPr lang="en-US" b="1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2E22F-2306-431D-0669-5690026D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2900" y="6208241"/>
            <a:ext cx="273844" cy="153888"/>
          </a:xfrm>
        </p:spPr>
        <p:txBody>
          <a:bodyPr/>
          <a:lstStyle/>
          <a:p>
            <a:pPr algn="ctr" defTabSz="914446">
              <a:defRPr/>
            </a:pPr>
            <a:fld id="{6BD9EE9C-3A9A-458B-8C8B-545D7DF0CA2D}" type="slidenum">
              <a:rPr lang="en-ID" sz="1000" b="1">
                <a:solidFill>
                  <a:srgbClr val="1C97DA"/>
                </a:solidFill>
                <a:latin typeface="Roboto"/>
              </a:rPr>
              <a:pPr algn="ctr" defTabSz="914446">
                <a:defRPr/>
              </a:pPr>
              <a:t>6</a:t>
            </a:fld>
            <a:endParaRPr lang="en-ID" sz="1000" b="1">
              <a:solidFill>
                <a:srgbClr val="1C97DA"/>
              </a:solidFill>
              <a:latin typeface="Roboto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7C904F0-FFB4-9E48-40A1-BD4829CF4E46}"/>
              </a:ext>
            </a:extLst>
          </p:cNvPr>
          <p:cNvSpPr/>
          <p:nvPr/>
        </p:nvSpPr>
        <p:spPr>
          <a:xfrm rot="5400000" flipH="1">
            <a:off x="4788210" y="-393391"/>
            <a:ext cx="5150500" cy="851408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srgbClr val="7868E6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ID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62D7008-6F34-8E14-EE99-1CD63112BFB3}"/>
              </a:ext>
            </a:extLst>
          </p:cNvPr>
          <p:cNvGrpSpPr/>
          <p:nvPr/>
        </p:nvGrpSpPr>
        <p:grpSpPr>
          <a:xfrm>
            <a:off x="363432" y="1745725"/>
            <a:ext cx="2526449" cy="701584"/>
            <a:chOff x="934931" y="1455465"/>
            <a:chExt cx="2526449" cy="70158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23F061B-3074-A4F0-3F1B-11DA46935084}"/>
                </a:ext>
              </a:extLst>
            </p:cNvPr>
            <p:cNvSpPr txBox="1"/>
            <p:nvPr/>
          </p:nvSpPr>
          <p:spPr>
            <a:xfrm>
              <a:off x="1862484" y="1464552"/>
              <a:ext cx="1598896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14446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Roboto"/>
                  <a:ea typeface="Roboto"/>
                  <a:cs typeface="Roboto"/>
                </a:rPr>
                <a:t>Article 7.1 of the Paris Agreement</a:t>
              </a:r>
            </a:p>
            <a:p>
              <a:pPr defTabSz="914446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Roboto"/>
                  <a:ea typeface="Roboto"/>
                  <a:cs typeface="Roboto"/>
                </a:rPr>
                <a:t>(2015)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77566F8-BCF0-AE93-A5D5-41CC742DF164}"/>
                </a:ext>
              </a:extLst>
            </p:cNvPr>
            <p:cNvGrpSpPr/>
            <p:nvPr/>
          </p:nvGrpSpPr>
          <p:grpSpPr>
            <a:xfrm>
              <a:off x="934931" y="1455465"/>
              <a:ext cx="692497" cy="692497"/>
              <a:chOff x="5470196" y="1394896"/>
              <a:chExt cx="764700" cy="76470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0DE050E-56AA-2DFB-5B13-100A7E9F3320}"/>
                  </a:ext>
                </a:extLst>
              </p:cNvPr>
              <p:cNvGrpSpPr/>
              <p:nvPr/>
            </p:nvGrpSpPr>
            <p:grpSpPr>
              <a:xfrm>
                <a:off x="5470196" y="1394896"/>
                <a:ext cx="764700" cy="764700"/>
                <a:chOff x="5396773" y="1335882"/>
                <a:chExt cx="764700" cy="764700"/>
              </a:xfrm>
            </p:grpSpPr>
            <p:sp>
              <p:nvSpPr>
                <p:cNvPr id="108" name="Elipse 29">
                  <a:extLst>
                    <a:ext uri="{FF2B5EF4-FFF2-40B4-BE49-F238E27FC236}">
                      <a16:creationId xmlns:a16="http://schemas.microsoft.com/office/drawing/2014/main" id="{F870E18E-A892-89B3-0709-B6404A41CF05}"/>
                    </a:ext>
                  </a:extLst>
                </p:cNvPr>
                <p:cNvSpPr/>
                <p:nvPr/>
              </p:nvSpPr>
              <p:spPr>
                <a:xfrm>
                  <a:off x="5396773" y="1335882"/>
                  <a:ext cx="764700" cy="7647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03200" sx="102000" sy="102000" algn="ctr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46">
                    <a:defRPr/>
                  </a:pPr>
                  <a:endParaRPr lang="en-US" sz="1400">
                    <a:solidFill>
                      <a:prstClr val="white"/>
                    </a:solidFill>
                    <a:latin typeface="Roboto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01F1272C-BC5C-B8DA-6247-11C709E1FE1B}"/>
                    </a:ext>
                  </a:extLst>
                </p:cNvPr>
                <p:cNvSpPr/>
                <p:nvPr/>
              </p:nvSpPr>
              <p:spPr>
                <a:xfrm>
                  <a:off x="5466691" y="1405801"/>
                  <a:ext cx="624860" cy="6248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46">
                    <a:defRPr/>
                  </a:pPr>
                  <a:endParaRPr lang="en-ID" dirty="0">
                    <a:solidFill>
                      <a:prstClr val="white"/>
                    </a:solidFill>
                    <a:latin typeface="Roboto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47A1594-82B4-F47D-692B-3AFC31A9340C}"/>
                  </a:ext>
                </a:extLst>
              </p:cNvPr>
              <p:cNvGrpSpPr/>
              <p:nvPr/>
            </p:nvGrpSpPr>
            <p:grpSpPr>
              <a:xfrm>
                <a:off x="5693878" y="1597065"/>
                <a:ext cx="360363" cy="360363"/>
                <a:chOff x="9155113" y="2168525"/>
                <a:chExt cx="360363" cy="360363"/>
              </a:xfrm>
              <a:solidFill>
                <a:schemeClr val="bg1"/>
              </a:solidFill>
            </p:grpSpPr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7B4AD2E-6609-80BE-DEF9-EA251D43B2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36088" y="2347913"/>
                  <a:ext cx="179388" cy="180975"/>
                </a:xfrm>
                <a:custGeom>
                  <a:avLst/>
                  <a:gdLst>
                    <a:gd name="T0" fmla="*/ 33 w 794"/>
                    <a:gd name="T1" fmla="*/ 794 h 794"/>
                    <a:gd name="T2" fmla="*/ 33 w 794"/>
                    <a:gd name="T3" fmla="*/ 794 h 794"/>
                    <a:gd name="T4" fmla="*/ 27 w 794"/>
                    <a:gd name="T5" fmla="*/ 794 h 794"/>
                    <a:gd name="T6" fmla="*/ 21 w 794"/>
                    <a:gd name="T7" fmla="*/ 792 h 794"/>
                    <a:gd name="T8" fmla="*/ 15 w 794"/>
                    <a:gd name="T9" fmla="*/ 789 h 794"/>
                    <a:gd name="T10" fmla="*/ 10 w 794"/>
                    <a:gd name="T11" fmla="*/ 785 h 794"/>
                    <a:gd name="T12" fmla="*/ 10 w 794"/>
                    <a:gd name="T13" fmla="*/ 785 h 794"/>
                    <a:gd name="T14" fmla="*/ 4 w 794"/>
                    <a:gd name="T15" fmla="*/ 778 h 794"/>
                    <a:gd name="T16" fmla="*/ 1 w 794"/>
                    <a:gd name="T17" fmla="*/ 769 h 794"/>
                    <a:gd name="T18" fmla="*/ 0 w 794"/>
                    <a:gd name="T19" fmla="*/ 761 h 794"/>
                    <a:gd name="T20" fmla="*/ 1 w 794"/>
                    <a:gd name="T21" fmla="*/ 753 h 794"/>
                    <a:gd name="T22" fmla="*/ 68 w 794"/>
                    <a:gd name="T23" fmla="*/ 521 h 794"/>
                    <a:gd name="T24" fmla="*/ 68 w 794"/>
                    <a:gd name="T25" fmla="*/ 521 h 794"/>
                    <a:gd name="T26" fmla="*/ 71 w 794"/>
                    <a:gd name="T27" fmla="*/ 513 h 794"/>
                    <a:gd name="T28" fmla="*/ 76 w 794"/>
                    <a:gd name="T29" fmla="*/ 506 h 794"/>
                    <a:gd name="T30" fmla="*/ 573 w 794"/>
                    <a:gd name="T31" fmla="*/ 10 h 794"/>
                    <a:gd name="T32" fmla="*/ 573 w 794"/>
                    <a:gd name="T33" fmla="*/ 10 h 794"/>
                    <a:gd name="T34" fmla="*/ 578 w 794"/>
                    <a:gd name="T35" fmla="*/ 6 h 794"/>
                    <a:gd name="T36" fmla="*/ 583 w 794"/>
                    <a:gd name="T37" fmla="*/ 3 h 794"/>
                    <a:gd name="T38" fmla="*/ 589 w 794"/>
                    <a:gd name="T39" fmla="*/ 1 h 794"/>
                    <a:gd name="T40" fmla="*/ 595 w 794"/>
                    <a:gd name="T41" fmla="*/ 0 h 794"/>
                    <a:gd name="T42" fmla="*/ 602 w 794"/>
                    <a:gd name="T43" fmla="*/ 1 h 794"/>
                    <a:gd name="T44" fmla="*/ 608 w 794"/>
                    <a:gd name="T45" fmla="*/ 3 h 794"/>
                    <a:gd name="T46" fmla="*/ 614 w 794"/>
                    <a:gd name="T47" fmla="*/ 6 h 794"/>
                    <a:gd name="T48" fmla="*/ 619 w 794"/>
                    <a:gd name="T49" fmla="*/ 10 h 794"/>
                    <a:gd name="T50" fmla="*/ 785 w 794"/>
                    <a:gd name="T51" fmla="*/ 175 h 794"/>
                    <a:gd name="T52" fmla="*/ 785 w 794"/>
                    <a:gd name="T53" fmla="*/ 175 h 794"/>
                    <a:gd name="T54" fmla="*/ 789 w 794"/>
                    <a:gd name="T55" fmla="*/ 180 h 794"/>
                    <a:gd name="T56" fmla="*/ 792 w 794"/>
                    <a:gd name="T57" fmla="*/ 186 h 794"/>
                    <a:gd name="T58" fmla="*/ 793 w 794"/>
                    <a:gd name="T59" fmla="*/ 193 h 794"/>
                    <a:gd name="T60" fmla="*/ 794 w 794"/>
                    <a:gd name="T61" fmla="*/ 199 h 794"/>
                    <a:gd name="T62" fmla="*/ 794 w 794"/>
                    <a:gd name="T63" fmla="*/ 199 h 794"/>
                    <a:gd name="T64" fmla="*/ 793 w 794"/>
                    <a:gd name="T65" fmla="*/ 205 h 794"/>
                    <a:gd name="T66" fmla="*/ 792 w 794"/>
                    <a:gd name="T67" fmla="*/ 211 h 794"/>
                    <a:gd name="T68" fmla="*/ 789 w 794"/>
                    <a:gd name="T69" fmla="*/ 218 h 794"/>
                    <a:gd name="T70" fmla="*/ 785 w 794"/>
                    <a:gd name="T71" fmla="*/ 223 h 794"/>
                    <a:gd name="T72" fmla="*/ 288 w 794"/>
                    <a:gd name="T73" fmla="*/ 719 h 794"/>
                    <a:gd name="T74" fmla="*/ 288 w 794"/>
                    <a:gd name="T75" fmla="*/ 719 h 794"/>
                    <a:gd name="T76" fmla="*/ 282 w 794"/>
                    <a:gd name="T77" fmla="*/ 724 h 794"/>
                    <a:gd name="T78" fmla="*/ 273 w 794"/>
                    <a:gd name="T79" fmla="*/ 727 h 794"/>
                    <a:gd name="T80" fmla="*/ 43 w 794"/>
                    <a:gd name="T81" fmla="*/ 793 h 794"/>
                    <a:gd name="T82" fmla="*/ 43 w 794"/>
                    <a:gd name="T83" fmla="*/ 793 h 794"/>
                    <a:gd name="T84" fmla="*/ 38 w 794"/>
                    <a:gd name="T85" fmla="*/ 794 h 794"/>
                    <a:gd name="T86" fmla="*/ 33 w 794"/>
                    <a:gd name="T87" fmla="*/ 794 h 794"/>
                    <a:gd name="T88" fmla="*/ 33 w 794"/>
                    <a:gd name="T89" fmla="*/ 794 h 794"/>
                    <a:gd name="T90" fmla="*/ 129 w 794"/>
                    <a:gd name="T91" fmla="*/ 547 h 794"/>
                    <a:gd name="T92" fmla="*/ 81 w 794"/>
                    <a:gd name="T93" fmla="*/ 713 h 794"/>
                    <a:gd name="T94" fmla="*/ 248 w 794"/>
                    <a:gd name="T95" fmla="*/ 666 h 794"/>
                    <a:gd name="T96" fmla="*/ 714 w 794"/>
                    <a:gd name="T97" fmla="*/ 199 h 794"/>
                    <a:gd name="T98" fmla="*/ 595 w 794"/>
                    <a:gd name="T99" fmla="*/ 80 h 794"/>
                    <a:gd name="T100" fmla="*/ 129 w 794"/>
                    <a:gd name="T101" fmla="*/ 547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4" h="794">
                      <a:moveTo>
                        <a:pt x="33" y="794"/>
                      </a:moveTo>
                      <a:lnTo>
                        <a:pt x="33" y="794"/>
                      </a:lnTo>
                      <a:lnTo>
                        <a:pt x="27" y="794"/>
                      </a:lnTo>
                      <a:lnTo>
                        <a:pt x="21" y="792"/>
                      </a:lnTo>
                      <a:lnTo>
                        <a:pt x="15" y="789"/>
                      </a:lnTo>
                      <a:lnTo>
                        <a:pt x="10" y="785"/>
                      </a:lnTo>
                      <a:lnTo>
                        <a:pt x="10" y="785"/>
                      </a:lnTo>
                      <a:lnTo>
                        <a:pt x="4" y="778"/>
                      </a:lnTo>
                      <a:lnTo>
                        <a:pt x="1" y="769"/>
                      </a:lnTo>
                      <a:lnTo>
                        <a:pt x="0" y="761"/>
                      </a:lnTo>
                      <a:lnTo>
                        <a:pt x="1" y="753"/>
                      </a:lnTo>
                      <a:lnTo>
                        <a:pt x="68" y="521"/>
                      </a:lnTo>
                      <a:lnTo>
                        <a:pt x="68" y="521"/>
                      </a:lnTo>
                      <a:lnTo>
                        <a:pt x="71" y="513"/>
                      </a:lnTo>
                      <a:lnTo>
                        <a:pt x="76" y="506"/>
                      </a:lnTo>
                      <a:lnTo>
                        <a:pt x="573" y="10"/>
                      </a:lnTo>
                      <a:lnTo>
                        <a:pt x="573" y="10"/>
                      </a:lnTo>
                      <a:lnTo>
                        <a:pt x="578" y="6"/>
                      </a:lnTo>
                      <a:lnTo>
                        <a:pt x="583" y="3"/>
                      </a:lnTo>
                      <a:lnTo>
                        <a:pt x="589" y="1"/>
                      </a:lnTo>
                      <a:lnTo>
                        <a:pt x="595" y="0"/>
                      </a:lnTo>
                      <a:lnTo>
                        <a:pt x="602" y="1"/>
                      </a:lnTo>
                      <a:lnTo>
                        <a:pt x="608" y="3"/>
                      </a:lnTo>
                      <a:lnTo>
                        <a:pt x="614" y="6"/>
                      </a:lnTo>
                      <a:lnTo>
                        <a:pt x="619" y="10"/>
                      </a:lnTo>
                      <a:lnTo>
                        <a:pt x="785" y="175"/>
                      </a:lnTo>
                      <a:lnTo>
                        <a:pt x="785" y="175"/>
                      </a:lnTo>
                      <a:lnTo>
                        <a:pt x="789" y="180"/>
                      </a:lnTo>
                      <a:lnTo>
                        <a:pt x="792" y="186"/>
                      </a:lnTo>
                      <a:lnTo>
                        <a:pt x="793" y="193"/>
                      </a:lnTo>
                      <a:lnTo>
                        <a:pt x="794" y="199"/>
                      </a:lnTo>
                      <a:lnTo>
                        <a:pt x="794" y="199"/>
                      </a:lnTo>
                      <a:lnTo>
                        <a:pt x="793" y="205"/>
                      </a:lnTo>
                      <a:lnTo>
                        <a:pt x="792" y="211"/>
                      </a:lnTo>
                      <a:lnTo>
                        <a:pt x="789" y="218"/>
                      </a:lnTo>
                      <a:lnTo>
                        <a:pt x="785" y="223"/>
                      </a:lnTo>
                      <a:lnTo>
                        <a:pt x="288" y="719"/>
                      </a:lnTo>
                      <a:lnTo>
                        <a:pt x="288" y="719"/>
                      </a:lnTo>
                      <a:lnTo>
                        <a:pt x="282" y="724"/>
                      </a:lnTo>
                      <a:lnTo>
                        <a:pt x="273" y="727"/>
                      </a:lnTo>
                      <a:lnTo>
                        <a:pt x="43" y="793"/>
                      </a:lnTo>
                      <a:lnTo>
                        <a:pt x="43" y="793"/>
                      </a:lnTo>
                      <a:lnTo>
                        <a:pt x="38" y="794"/>
                      </a:lnTo>
                      <a:lnTo>
                        <a:pt x="33" y="794"/>
                      </a:lnTo>
                      <a:lnTo>
                        <a:pt x="33" y="794"/>
                      </a:lnTo>
                      <a:close/>
                      <a:moveTo>
                        <a:pt x="129" y="547"/>
                      </a:moveTo>
                      <a:lnTo>
                        <a:pt x="81" y="713"/>
                      </a:lnTo>
                      <a:lnTo>
                        <a:pt x="248" y="666"/>
                      </a:lnTo>
                      <a:lnTo>
                        <a:pt x="714" y="199"/>
                      </a:lnTo>
                      <a:lnTo>
                        <a:pt x="595" y="80"/>
                      </a:lnTo>
                      <a:lnTo>
                        <a:pt x="129" y="5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ACA34D49-7A7B-7DEA-49E7-05D978451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4513" y="2381250"/>
                  <a:ext cx="49213" cy="47625"/>
                </a:xfrm>
                <a:custGeom>
                  <a:avLst/>
                  <a:gdLst>
                    <a:gd name="T0" fmla="*/ 166 w 212"/>
                    <a:gd name="T1" fmla="*/ 211 h 211"/>
                    <a:gd name="T2" fmla="*/ 0 w 212"/>
                    <a:gd name="T3" fmla="*/ 47 h 211"/>
                    <a:gd name="T4" fmla="*/ 47 w 212"/>
                    <a:gd name="T5" fmla="*/ 0 h 211"/>
                    <a:gd name="T6" fmla="*/ 212 w 212"/>
                    <a:gd name="T7" fmla="*/ 165 h 211"/>
                    <a:gd name="T8" fmla="*/ 166 w 212"/>
                    <a:gd name="T9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211">
                      <a:moveTo>
                        <a:pt x="166" y="211"/>
                      </a:moveTo>
                      <a:lnTo>
                        <a:pt x="0" y="47"/>
                      </a:lnTo>
                      <a:lnTo>
                        <a:pt x="47" y="0"/>
                      </a:lnTo>
                      <a:lnTo>
                        <a:pt x="212" y="165"/>
                      </a:lnTo>
                      <a:lnTo>
                        <a:pt x="166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98" name="Freeform 93">
                  <a:extLst>
                    <a:ext uri="{FF2B5EF4-FFF2-40B4-BE49-F238E27FC236}">
                      <a16:creationId xmlns:a16="http://schemas.microsoft.com/office/drawing/2014/main" id="{4B99DCCD-D8A0-7F18-03C7-FE0844463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0375" y="2460625"/>
                  <a:ext cx="52388" cy="52388"/>
                </a:xfrm>
                <a:custGeom>
                  <a:avLst/>
                  <a:gdLst>
                    <a:gd name="T0" fmla="*/ 199 w 232"/>
                    <a:gd name="T1" fmla="*/ 231 h 231"/>
                    <a:gd name="T2" fmla="*/ 199 w 232"/>
                    <a:gd name="T3" fmla="*/ 231 h 231"/>
                    <a:gd name="T4" fmla="*/ 193 w 232"/>
                    <a:gd name="T5" fmla="*/ 231 h 231"/>
                    <a:gd name="T6" fmla="*/ 187 w 232"/>
                    <a:gd name="T7" fmla="*/ 229 h 231"/>
                    <a:gd name="T8" fmla="*/ 181 w 232"/>
                    <a:gd name="T9" fmla="*/ 226 h 231"/>
                    <a:gd name="T10" fmla="*/ 175 w 232"/>
                    <a:gd name="T11" fmla="*/ 222 h 231"/>
                    <a:gd name="T12" fmla="*/ 10 w 232"/>
                    <a:gd name="T13" fmla="*/ 56 h 231"/>
                    <a:gd name="T14" fmla="*/ 10 w 232"/>
                    <a:gd name="T15" fmla="*/ 56 h 231"/>
                    <a:gd name="T16" fmla="*/ 6 w 232"/>
                    <a:gd name="T17" fmla="*/ 51 h 231"/>
                    <a:gd name="T18" fmla="*/ 3 w 232"/>
                    <a:gd name="T19" fmla="*/ 46 h 231"/>
                    <a:gd name="T20" fmla="*/ 2 w 232"/>
                    <a:gd name="T21" fmla="*/ 39 h 231"/>
                    <a:gd name="T22" fmla="*/ 0 w 232"/>
                    <a:gd name="T23" fmla="*/ 33 h 231"/>
                    <a:gd name="T24" fmla="*/ 2 w 232"/>
                    <a:gd name="T25" fmla="*/ 27 h 231"/>
                    <a:gd name="T26" fmla="*/ 3 w 232"/>
                    <a:gd name="T27" fmla="*/ 21 h 231"/>
                    <a:gd name="T28" fmla="*/ 6 w 232"/>
                    <a:gd name="T29" fmla="*/ 15 h 231"/>
                    <a:gd name="T30" fmla="*/ 10 w 232"/>
                    <a:gd name="T31" fmla="*/ 9 h 231"/>
                    <a:gd name="T32" fmla="*/ 10 w 232"/>
                    <a:gd name="T33" fmla="*/ 9 h 231"/>
                    <a:gd name="T34" fmla="*/ 15 w 232"/>
                    <a:gd name="T35" fmla="*/ 5 h 231"/>
                    <a:gd name="T36" fmla="*/ 21 w 232"/>
                    <a:gd name="T37" fmla="*/ 2 h 231"/>
                    <a:gd name="T38" fmla="*/ 27 w 232"/>
                    <a:gd name="T39" fmla="*/ 0 h 231"/>
                    <a:gd name="T40" fmla="*/ 34 w 232"/>
                    <a:gd name="T41" fmla="*/ 0 h 231"/>
                    <a:gd name="T42" fmla="*/ 40 w 232"/>
                    <a:gd name="T43" fmla="*/ 0 h 231"/>
                    <a:gd name="T44" fmla="*/ 46 w 232"/>
                    <a:gd name="T45" fmla="*/ 2 h 231"/>
                    <a:gd name="T46" fmla="*/ 51 w 232"/>
                    <a:gd name="T47" fmla="*/ 5 h 231"/>
                    <a:gd name="T48" fmla="*/ 56 w 232"/>
                    <a:gd name="T49" fmla="*/ 9 h 231"/>
                    <a:gd name="T50" fmla="*/ 222 w 232"/>
                    <a:gd name="T51" fmla="*/ 175 h 231"/>
                    <a:gd name="T52" fmla="*/ 222 w 232"/>
                    <a:gd name="T53" fmla="*/ 175 h 231"/>
                    <a:gd name="T54" fmla="*/ 226 w 232"/>
                    <a:gd name="T55" fmla="*/ 180 h 231"/>
                    <a:gd name="T56" fmla="*/ 229 w 232"/>
                    <a:gd name="T57" fmla="*/ 185 h 231"/>
                    <a:gd name="T58" fmla="*/ 231 w 232"/>
                    <a:gd name="T59" fmla="*/ 192 h 231"/>
                    <a:gd name="T60" fmla="*/ 232 w 232"/>
                    <a:gd name="T61" fmla="*/ 198 h 231"/>
                    <a:gd name="T62" fmla="*/ 231 w 232"/>
                    <a:gd name="T63" fmla="*/ 205 h 231"/>
                    <a:gd name="T64" fmla="*/ 229 w 232"/>
                    <a:gd name="T65" fmla="*/ 210 h 231"/>
                    <a:gd name="T66" fmla="*/ 226 w 232"/>
                    <a:gd name="T67" fmla="*/ 216 h 231"/>
                    <a:gd name="T68" fmla="*/ 222 w 232"/>
                    <a:gd name="T69" fmla="*/ 222 h 231"/>
                    <a:gd name="T70" fmla="*/ 222 w 232"/>
                    <a:gd name="T71" fmla="*/ 222 h 231"/>
                    <a:gd name="T72" fmla="*/ 217 w 232"/>
                    <a:gd name="T73" fmla="*/ 226 h 231"/>
                    <a:gd name="T74" fmla="*/ 212 w 232"/>
                    <a:gd name="T75" fmla="*/ 229 h 231"/>
                    <a:gd name="T76" fmla="*/ 205 w 232"/>
                    <a:gd name="T77" fmla="*/ 231 h 231"/>
                    <a:gd name="T78" fmla="*/ 199 w 232"/>
                    <a:gd name="T79" fmla="*/ 231 h 231"/>
                    <a:gd name="T80" fmla="*/ 199 w 232"/>
                    <a:gd name="T81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2" h="231">
                      <a:moveTo>
                        <a:pt x="199" y="231"/>
                      </a:moveTo>
                      <a:lnTo>
                        <a:pt x="199" y="231"/>
                      </a:lnTo>
                      <a:lnTo>
                        <a:pt x="193" y="231"/>
                      </a:lnTo>
                      <a:lnTo>
                        <a:pt x="187" y="229"/>
                      </a:lnTo>
                      <a:lnTo>
                        <a:pt x="181" y="226"/>
                      </a:lnTo>
                      <a:lnTo>
                        <a:pt x="175" y="222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6" y="51"/>
                      </a:lnTo>
                      <a:lnTo>
                        <a:pt x="3" y="46"/>
                      </a:lnTo>
                      <a:lnTo>
                        <a:pt x="2" y="39"/>
                      </a:lnTo>
                      <a:lnTo>
                        <a:pt x="0" y="33"/>
                      </a:lnTo>
                      <a:lnTo>
                        <a:pt x="2" y="27"/>
                      </a:lnTo>
                      <a:lnTo>
                        <a:pt x="3" y="21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6" y="2"/>
                      </a:lnTo>
                      <a:lnTo>
                        <a:pt x="51" y="5"/>
                      </a:lnTo>
                      <a:lnTo>
                        <a:pt x="56" y="9"/>
                      </a:lnTo>
                      <a:lnTo>
                        <a:pt x="222" y="175"/>
                      </a:lnTo>
                      <a:lnTo>
                        <a:pt x="222" y="175"/>
                      </a:lnTo>
                      <a:lnTo>
                        <a:pt x="226" y="180"/>
                      </a:lnTo>
                      <a:lnTo>
                        <a:pt x="229" y="185"/>
                      </a:lnTo>
                      <a:lnTo>
                        <a:pt x="231" y="192"/>
                      </a:lnTo>
                      <a:lnTo>
                        <a:pt x="232" y="198"/>
                      </a:lnTo>
                      <a:lnTo>
                        <a:pt x="231" y="205"/>
                      </a:lnTo>
                      <a:lnTo>
                        <a:pt x="229" y="210"/>
                      </a:lnTo>
                      <a:lnTo>
                        <a:pt x="226" y="216"/>
                      </a:lnTo>
                      <a:lnTo>
                        <a:pt x="222" y="222"/>
                      </a:lnTo>
                      <a:lnTo>
                        <a:pt x="222" y="222"/>
                      </a:lnTo>
                      <a:lnTo>
                        <a:pt x="217" y="226"/>
                      </a:lnTo>
                      <a:lnTo>
                        <a:pt x="212" y="229"/>
                      </a:lnTo>
                      <a:lnTo>
                        <a:pt x="205" y="231"/>
                      </a:lnTo>
                      <a:lnTo>
                        <a:pt x="199" y="231"/>
                      </a:lnTo>
                      <a:lnTo>
                        <a:pt x="199" y="2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99" name="Freeform 94">
                  <a:extLst>
                    <a:ext uri="{FF2B5EF4-FFF2-40B4-BE49-F238E27FC236}">
                      <a16:creationId xmlns:a16="http://schemas.microsoft.com/office/drawing/2014/main" id="{3883A7D4-47B8-2DA8-FEE9-69B7E7140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5113" y="2212975"/>
                  <a:ext cx="157163" cy="285750"/>
                </a:xfrm>
                <a:custGeom>
                  <a:avLst/>
                  <a:gdLst>
                    <a:gd name="T0" fmla="*/ 165 w 694"/>
                    <a:gd name="T1" fmla="*/ 1257 h 1257"/>
                    <a:gd name="T2" fmla="*/ 149 w 694"/>
                    <a:gd name="T3" fmla="*/ 1257 h 1257"/>
                    <a:gd name="T4" fmla="*/ 116 w 694"/>
                    <a:gd name="T5" fmla="*/ 1249 h 1257"/>
                    <a:gd name="T6" fmla="*/ 86 w 694"/>
                    <a:gd name="T7" fmla="*/ 1237 h 1257"/>
                    <a:gd name="T8" fmla="*/ 60 w 694"/>
                    <a:gd name="T9" fmla="*/ 1219 h 1257"/>
                    <a:gd name="T10" fmla="*/ 38 w 694"/>
                    <a:gd name="T11" fmla="*/ 1197 h 1257"/>
                    <a:gd name="T12" fmla="*/ 20 w 694"/>
                    <a:gd name="T13" fmla="*/ 1171 h 1257"/>
                    <a:gd name="T14" fmla="*/ 8 w 694"/>
                    <a:gd name="T15" fmla="*/ 1141 h 1257"/>
                    <a:gd name="T16" fmla="*/ 1 w 694"/>
                    <a:gd name="T17" fmla="*/ 1109 h 1257"/>
                    <a:gd name="T18" fmla="*/ 0 w 694"/>
                    <a:gd name="T19" fmla="*/ 33 h 1257"/>
                    <a:gd name="T20" fmla="*/ 1 w 694"/>
                    <a:gd name="T21" fmla="*/ 27 h 1257"/>
                    <a:gd name="T22" fmla="*/ 6 w 694"/>
                    <a:gd name="T23" fmla="*/ 14 h 1257"/>
                    <a:gd name="T24" fmla="*/ 14 w 694"/>
                    <a:gd name="T25" fmla="*/ 6 h 1257"/>
                    <a:gd name="T26" fmla="*/ 26 w 694"/>
                    <a:gd name="T27" fmla="*/ 1 h 1257"/>
                    <a:gd name="T28" fmla="*/ 298 w 694"/>
                    <a:gd name="T29" fmla="*/ 0 h 1257"/>
                    <a:gd name="T30" fmla="*/ 304 w 694"/>
                    <a:gd name="T31" fmla="*/ 1 h 1257"/>
                    <a:gd name="T32" fmla="*/ 316 w 694"/>
                    <a:gd name="T33" fmla="*/ 6 h 1257"/>
                    <a:gd name="T34" fmla="*/ 324 w 694"/>
                    <a:gd name="T35" fmla="*/ 14 h 1257"/>
                    <a:gd name="T36" fmla="*/ 330 w 694"/>
                    <a:gd name="T37" fmla="*/ 27 h 1257"/>
                    <a:gd name="T38" fmla="*/ 331 w 694"/>
                    <a:gd name="T39" fmla="*/ 33 h 1257"/>
                    <a:gd name="T40" fmla="*/ 328 w 694"/>
                    <a:gd name="T41" fmla="*/ 46 h 1257"/>
                    <a:gd name="T42" fmla="*/ 320 w 694"/>
                    <a:gd name="T43" fmla="*/ 57 h 1257"/>
                    <a:gd name="T44" fmla="*/ 310 w 694"/>
                    <a:gd name="T45" fmla="*/ 64 h 1257"/>
                    <a:gd name="T46" fmla="*/ 298 w 694"/>
                    <a:gd name="T47" fmla="*/ 66 h 1257"/>
                    <a:gd name="T48" fmla="*/ 66 w 694"/>
                    <a:gd name="T49" fmla="*/ 1092 h 1257"/>
                    <a:gd name="T50" fmla="*/ 67 w 694"/>
                    <a:gd name="T51" fmla="*/ 1101 h 1257"/>
                    <a:gd name="T52" fmla="*/ 71 w 694"/>
                    <a:gd name="T53" fmla="*/ 1121 h 1257"/>
                    <a:gd name="T54" fmla="*/ 78 w 694"/>
                    <a:gd name="T55" fmla="*/ 1139 h 1257"/>
                    <a:gd name="T56" fmla="*/ 89 w 694"/>
                    <a:gd name="T57" fmla="*/ 1155 h 1257"/>
                    <a:gd name="T58" fmla="*/ 102 w 694"/>
                    <a:gd name="T59" fmla="*/ 1169 h 1257"/>
                    <a:gd name="T60" fmla="*/ 117 w 694"/>
                    <a:gd name="T61" fmla="*/ 1179 h 1257"/>
                    <a:gd name="T62" fmla="*/ 136 w 694"/>
                    <a:gd name="T63" fmla="*/ 1186 h 1257"/>
                    <a:gd name="T64" fmla="*/ 155 w 694"/>
                    <a:gd name="T65" fmla="*/ 1190 h 1257"/>
                    <a:gd name="T66" fmla="*/ 661 w 694"/>
                    <a:gd name="T67" fmla="*/ 1192 h 1257"/>
                    <a:gd name="T68" fmla="*/ 668 w 694"/>
                    <a:gd name="T69" fmla="*/ 1192 h 1257"/>
                    <a:gd name="T70" fmla="*/ 679 w 694"/>
                    <a:gd name="T71" fmla="*/ 1197 h 1257"/>
                    <a:gd name="T72" fmla="*/ 689 w 694"/>
                    <a:gd name="T73" fmla="*/ 1206 h 1257"/>
                    <a:gd name="T74" fmla="*/ 694 w 694"/>
                    <a:gd name="T75" fmla="*/ 1217 h 1257"/>
                    <a:gd name="T76" fmla="*/ 694 w 694"/>
                    <a:gd name="T77" fmla="*/ 1225 h 1257"/>
                    <a:gd name="T78" fmla="*/ 692 w 694"/>
                    <a:gd name="T79" fmla="*/ 1237 h 1257"/>
                    <a:gd name="T80" fmla="*/ 685 w 694"/>
                    <a:gd name="T81" fmla="*/ 1247 h 1257"/>
                    <a:gd name="T82" fmla="*/ 674 w 694"/>
                    <a:gd name="T83" fmla="*/ 1255 h 1257"/>
                    <a:gd name="T84" fmla="*/ 661 w 694"/>
                    <a:gd name="T85" fmla="*/ 1257 h 1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94" h="1257">
                      <a:moveTo>
                        <a:pt x="661" y="1257"/>
                      </a:moveTo>
                      <a:lnTo>
                        <a:pt x="165" y="1257"/>
                      </a:lnTo>
                      <a:lnTo>
                        <a:pt x="165" y="1257"/>
                      </a:lnTo>
                      <a:lnTo>
                        <a:pt x="149" y="1257"/>
                      </a:lnTo>
                      <a:lnTo>
                        <a:pt x="132" y="1254"/>
                      </a:lnTo>
                      <a:lnTo>
                        <a:pt x="116" y="1249"/>
                      </a:lnTo>
                      <a:lnTo>
                        <a:pt x="101" y="1244"/>
                      </a:lnTo>
                      <a:lnTo>
                        <a:pt x="86" y="1237"/>
                      </a:lnTo>
                      <a:lnTo>
                        <a:pt x="73" y="1229"/>
                      </a:lnTo>
                      <a:lnTo>
                        <a:pt x="60" y="1219"/>
                      </a:lnTo>
                      <a:lnTo>
                        <a:pt x="48" y="1209"/>
                      </a:lnTo>
                      <a:lnTo>
                        <a:pt x="38" y="1197"/>
                      </a:lnTo>
                      <a:lnTo>
                        <a:pt x="28" y="1184"/>
                      </a:lnTo>
                      <a:lnTo>
                        <a:pt x="20" y="1171"/>
                      </a:lnTo>
                      <a:lnTo>
                        <a:pt x="13" y="1156"/>
                      </a:lnTo>
                      <a:lnTo>
                        <a:pt x="8" y="1141"/>
                      </a:lnTo>
                      <a:lnTo>
                        <a:pt x="4" y="1125"/>
                      </a:lnTo>
                      <a:lnTo>
                        <a:pt x="1" y="1109"/>
                      </a:lnTo>
                      <a:lnTo>
                        <a:pt x="0" y="1092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0"/>
                      </a:lnTo>
                      <a:lnTo>
                        <a:pt x="6" y="14"/>
                      </a:lnTo>
                      <a:lnTo>
                        <a:pt x="10" y="10"/>
                      </a:lnTo>
                      <a:lnTo>
                        <a:pt x="14" y="6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3" y="0"/>
                      </a:lnTo>
                      <a:lnTo>
                        <a:pt x="298" y="0"/>
                      </a:lnTo>
                      <a:lnTo>
                        <a:pt x="298" y="0"/>
                      </a:lnTo>
                      <a:lnTo>
                        <a:pt x="304" y="1"/>
                      </a:lnTo>
                      <a:lnTo>
                        <a:pt x="310" y="3"/>
                      </a:lnTo>
                      <a:lnTo>
                        <a:pt x="316" y="6"/>
                      </a:lnTo>
                      <a:lnTo>
                        <a:pt x="320" y="10"/>
                      </a:lnTo>
                      <a:lnTo>
                        <a:pt x="324" y="14"/>
                      </a:lnTo>
                      <a:lnTo>
                        <a:pt x="328" y="20"/>
                      </a:lnTo>
                      <a:lnTo>
                        <a:pt x="330" y="27"/>
                      </a:lnTo>
                      <a:lnTo>
                        <a:pt x="331" y="33"/>
                      </a:lnTo>
                      <a:lnTo>
                        <a:pt x="331" y="33"/>
                      </a:lnTo>
                      <a:lnTo>
                        <a:pt x="330" y="40"/>
                      </a:lnTo>
                      <a:lnTo>
                        <a:pt x="328" y="46"/>
                      </a:lnTo>
                      <a:lnTo>
                        <a:pt x="324" y="52"/>
                      </a:lnTo>
                      <a:lnTo>
                        <a:pt x="320" y="57"/>
                      </a:lnTo>
                      <a:lnTo>
                        <a:pt x="316" y="61"/>
                      </a:lnTo>
                      <a:lnTo>
                        <a:pt x="310" y="64"/>
                      </a:lnTo>
                      <a:lnTo>
                        <a:pt x="304" y="66"/>
                      </a:lnTo>
                      <a:lnTo>
                        <a:pt x="298" y="66"/>
                      </a:lnTo>
                      <a:lnTo>
                        <a:pt x="66" y="66"/>
                      </a:lnTo>
                      <a:lnTo>
                        <a:pt x="66" y="1092"/>
                      </a:lnTo>
                      <a:lnTo>
                        <a:pt x="66" y="1092"/>
                      </a:lnTo>
                      <a:lnTo>
                        <a:pt x="67" y="1101"/>
                      </a:lnTo>
                      <a:lnTo>
                        <a:pt x="68" y="1112"/>
                      </a:lnTo>
                      <a:lnTo>
                        <a:pt x="71" y="1121"/>
                      </a:lnTo>
                      <a:lnTo>
                        <a:pt x="74" y="1130"/>
                      </a:lnTo>
                      <a:lnTo>
                        <a:pt x="78" y="1139"/>
                      </a:lnTo>
                      <a:lnTo>
                        <a:pt x="83" y="1147"/>
                      </a:lnTo>
                      <a:lnTo>
                        <a:pt x="89" y="1155"/>
                      </a:lnTo>
                      <a:lnTo>
                        <a:pt x="95" y="1161"/>
                      </a:lnTo>
                      <a:lnTo>
                        <a:pt x="102" y="1169"/>
                      </a:lnTo>
                      <a:lnTo>
                        <a:pt x="110" y="1174"/>
                      </a:lnTo>
                      <a:lnTo>
                        <a:pt x="117" y="1179"/>
                      </a:lnTo>
                      <a:lnTo>
                        <a:pt x="127" y="1183"/>
                      </a:lnTo>
                      <a:lnTo>
                        <a:pt x="136" y="1186"/>
                      </a:lnTo>
                      <a:lnTo>
                        <a:pt x="145" y="1189"/>
                      </a:lnTo>
                      <a:lnTo>
                        <a:pt x="155" y="1190"/>
                      </a:lnTo>
                      <a:lnTo>
                        <a:pt x="165" y="1192"/>
                      </a:lnTo>
                      <a:lnTo>
                        <a:pt x="661" y="1192"/>
                      </a:lnTo>
                      <a:lnTo>
                        <a:pt x="661" y="1192"/>
                      </a:lnTo>
                      <a:lnTo>
                        <a:pt x="668" y="1192"/>
                      </a:lnTo>
                      <a:lnTo>
                        <a:pt x="674" y="1194"/>
                      </a:lnTo>
                      <a:lnTo>
                        <a:pt x="679" y="1197"/>
                      </a:lnTo>
                      <a:lnTo>
                        <a:pt x="685" y="1201"/>
                      </a:lnTo>
                      <a:lnTo>
                        <a:pt x="689" y="1206"/>
                      </a:lnTo>
                      <a:lnTo>
                        <a:pt x="692" y="1211"/>
                      </a:lnTo>
                      <a:lnTo>
                        <a:pt x="694" y="1217"/>
                      </a:lnTo>
                      <a:lnTo>
                        <a:pt x="694" y="1225"/>
                      </a:lnTo>
                      <a:lnTo>
                        <a:pt x="694" y="1225"/>
                      </a:lnTo>
                      <a:lnTo>
                        <a:pt x="694" y="1231"/>
                      </a:lnTo>
                      <a:lnTo>
                        <a:pt x="692" y="1237"/>
                      </a:lnTo>
                      <a:lnTo>
                        <a:pt x="689" y="1242"/>
                      </a:lnTo>
                      <a:lnTo>
                        <a:pt x="685" y="1247"/>
                      </a:lnTo>
                      <a:lnTo>
                        <a:pt x="679" y="1252"/>
                      </a:lnTo>
                      <a:lnTo>
                        <a:pt x="674" y="1255"/>
                      </a:lnTo>
                      <a:lnTo>
                        <a:pt x="668" y="1257"/>
                      </a:lnTo>
                      <a:lnTo>
                        <a:pt x="661" y="1257"/>
                      </a:lnTo>
                      <a:lnTo>
                        <a:pt x="661" y="12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0" name="Freeform 95">
                  <a:extLst>
                    <a:ext uri="{FF2B5EF4-FFF2-40B4-BE49-F238E27FC236}">
                      <a16:creationId xmlns:a16="http://schemas.microsoft.com/office/drawing/2014/main" id="{CC609AE8-B4CC-8D7C-3B6B-298E8B2D3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5275" y="2243138"/>
                  <a:ext cx="120650" cy="225425"/>
                </a:xfrm>
                <a:custGeom>
                  <a:avLst/>
                  <a:gdLst>
                    <a:gd name="T0" fmla="*/ 496 w 529"/>
                    <a:gd name="T1" fmla="*/ 993 h 993"/>
                    <a:gd name="T2" fmla="*/ 33 w 529"/>
                    <a:gd name="T3" fmla="*/ 993 h 993"/>
                    <a:gd name="T4" fmla="*/ 33 w 529"/>
                    <a:gd name="T5" fmla="*/ 993 h 993"/>
                    <a:gd name="T6" fmla="*/ 27 w 529"/>
                    <a:gd name="T7" fmla="*/ 992 h 993"/>
                    <a:gd name="T8" fmla="*/ 21 w 529"/>
                    <a:gd name="T9" fmla="*/ 990 h 993"/>
                    <a:gd name="T10" fmla="*/ 14 w 529"/>
                    <a:gd name="T11" fmla="*/ 987 h 993"/>
                    <a:gd name="T12" fmla="*/ 9 w 529"/>
                    <a:gd name="T13" fmla="*/ 983 h 993"/>
                    <a:gd name="T14" fmla="*/ 6 w 529"/>
                    <a:gd name="T15" fmla="*/ 979 h 993"/>
                    <a:gd name="T16" fmla="*/ 3 w 529"/>
                    <a:gd name="T17" fmla="*/ 973 h 993"/>
                    <a:gd name="T18" fmla="*/ 1 w 529"/>
                    <a:gd name="T19" fmla="*/ 966 h 993"/>
                    <a:gd name="T20" fmla="*/ 0 w 529"/>
                    <a:gd name="T21" fmla="*/ 960 h 993"/>
                    <a:gd name="T22" fmla="*/ 0 w 529"/>
                    <a:gd name="T23" fmla="*/ 33 h 993"/>
                    <a:gd name="T24" fmla="*/ 0 w 529"/>
                    <a:gd name="T25" fmla="*/ 33 h 993"/>
                    <a:gd name="T26" fmla="*/ 1 w 529"/>
                    <a:gd name="T27" fmla="*/ 27 h 993"/>
                    <a:gd name="T28" fmla="*/ 3 w 529"/>
                    <a:gd name="T29" fmla="*/ 21 h 993"/>
                    <a:gd name="T30" fmla="*/ 6 w 529"/>
                    <a:gd name="T31" fmla="*/ 15 h 993"/>
                    <a:gd name="T32" fmla="*/ 9 w 529"/>
                    <a:gd name="T33" fmla="*/ 10 h 993"/>
                    <a:gd name="T34" fmla="*/ 14 w 529"/>
                    <a:gd name="T35" fmla="*/ 7 h 993"/>
                    <a:gd name="T36" fmla="*/ 21 w 529"/>
                    <a:gd name="T37" fmla="*/ 3 h 993"/>
                    <a:gd name="T38" fmla="*/ 27 w 529"/>
                    <a:gd name="T39" fmla="*/ 1 h 993"/>
                    <a:gd name="T40" fmla="*/ 33 w 529"/>
                    <a:gd name="T41" fmla="*/ 0 h 993"/>
                    <a:gd name="T42" fmla="*/ 166 w 529"/>
                    <a:gd name="T43" fmla="*/ 0 h 993"/>
                    <a:gd name="T44" fmla="*/ 166 w 529"/>
                    <a:gd name="T45" fmla="*/ 0 h 993"/>
                    <a:gd name="T46" fmla="*/ 172 w 529"/>
                    <a:gd name="T47" fmla="*/ 1 h 993"/>
                    <a:gd name="T48" fmla="*/ 178 w 529"/>
                    <a:gd name="T49" fmla="*/ 3 h 993"/>
                    <a:gd name="T50" fmla="*/ 184 w 529"/>
                    <a:gd name="T51" fmla="*/ 7 h 993"/>
                    <a:gd name="T52" fmla="*/ 188 w 529"/>
                    <a:gd name="T53" fmla="*/ 10 h 993"/>
                    <a:gd name="T54" fmla="*/ 192 w 529"/>
                    <a:gd name="T55" fmla="*/ 15 h 993"/>
                    <a:gd name="T56" fmla="*/ 196 w 529"/>
                    <a:gd name="T57" fmla="*/ 21 h 993"/>
                    <a:gd name="T58" fmla="*/ 198 w 529"/>
                    <a:gd name="T59" fmla="*/ 27 h 993"/>
                    <a:gd name="T60" fmla="*/ 199 w 529"/>
                    <a:gd name="T61" fmla="*/ 33 h 993"/>
                    <a:gd name="T62" fmla="*/ 199 w 529"/>
                    <a:gd name="T63" fmla="*/ 33 h 993"/>
                    <a:gd name="T64" fmla="*/ 198 w 529"/>
                    <a:gd name="T65" fmla="*/ 40 h 993"/>
                    <a:gd name="T66" fmla="*/ 196 w 529"/>
                    <a:gd name="T67" fmla="*/ 46 h 993"/>
                    <a:gd name="T68" fmla="*/ 192 w 529"/>
                    <a:gd name="T69" fmla="*/ 52 h 993"/>
                    <a:gd name="T70" fmla="*/ 188 w 529"/>
                    <a:gd name="T71" fmla="*/ 57 h 993"/>
                    <a:gd name="T72" fmla="*/ 184 w 529"/>
                    <a:gd name="T73" fmla="*/ 61 h 993"/>
                    <a:gd name="T74" fmla="*/ 178 w 529"/>
                    <a:gd name="T75" fmla="*/ 63 h 993"/>
                    <a:gd name="T76" fmla="*/ 172 w 529"/>
                    <a:gd name="T77" fmla="*/ 66 h 993"/>
                    <a:gd name="T78" fmla="*/ 166 w 529"/>
                    <a:gd name="T79" fmla="*/ 67 h 993"/>
                    <a:gd name="T80" fmla="*/ 66 w 529"/>
                    <a:gd name="T81" fmla="*/ 67 h 993"/>
                    <a:gd name="T82" fmla="*/ 66 w 529"/>
                    <a:gd name="T83" fmla="*/ 927 h 993"/>
                    <a:gd name="T84" fmla="*/ 496 w 529"/>
                    <a:gd name="T85" fmla="*/ 927 h 993"/>
                    <a:gd name="T86" fmla="*/ 496 w 529"/>
                    <a:gd name="T87" fmla="*/ 927 h 993"/>
                    <a:gd name="T88" fmla="*/ 503 w 529"/>
                    <a:gd name="T89" fmla="*/ 927 h 993"/>
                    <a:gd name="T90" fmla="*/ 509 w 529"/>
                    <a:gd name="T91" fmla="*/ 929 h 993"/>
                    <a:gd name="T92" fmla="*/ 514 w 529"/>
                    <a:gd name="T93" fmla="*/ 932 h 993"/>
                    <a:gd name="T94" fmla="*/ 519 w 529"/>
                    <a:gd name="T95" fmla="*/ 936 h 993"/>
                    <a:gd name="T96" fmla="*/ 524 w 529"/>
                    <a:gd name="T97" fmla="*/ 941 h 993"/>
                    <a:gd name="T98" fmla="*/ 527 w 529"/>
                    <a:gd name="T99" fmla="*/ 947 h 993"/>
                    <a:gd name="T100" fmla="*/ 529 w 529"/>
                    <a:gd name="T101" fmla="*/ 953 h 993"/>
                    <a:gd name="T102" fmla="*/ 529 w 529"/>
                    <a:gd name="T103" fmla="*/ 960 h 993"/>
                    <a:gd name="T104" fmla="*/ 529 w 529"/>
                    <a:gd name="T105" fmla="*/ 960 h 993"/>
                    <a:gd name="T106" fmla="*/ 529 w 529"/>
                    <a:gd name="T107" fmla="*/ 966 h 993"/>
                    <a:gd name="T108" fmla="*/ 527 w 529"/>
                    <a:gd name="T109" fmla="*/ 973 h 993"/>
                    <a:gd name="T110" fmla="*/ 524 w 529"/>
                    <a:gd name="T111" fmla="*/ 979 h 993"/>
                    <a:gd name="T112" fmla="*/ 519 w 529"/>
                    <a:gd name="T113" fmla="*/ 983 h 993"/>
                    <a:gd name="T114" fmla="*/ 514 w 529"/>
                    <a:gd name="T115" fmla="*/ 987 h 993"/>
                    <a:gd name="T116" fmla="*/ 509 w 529"/>
                    <a:gd name="T117" fmla="*/ 990 h 993"/>
                    <a:gd name="T118" fmla="*/ 503 w 529"/>
                    <a:gd name="T119" fmla="*/ 992 h 993"/>
                    <a:gd name="T120" fmla="*/ 496 w 529"/>
                    <a:gd name="T121" fmla="*/ 993 h 993"/>
                    <a:gd name="T122" fmla="*/ 496 w 529"/>
                    <a:gd name="T123" fmla="*/ 993 h 9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9" h="993">
                      <a:moveTo>
                        <a:pt x="496" y="993"/>
                      </a:moveTo>
                      <a:lnTo>
                        <a:pt x="33" y="993"/>
                      </a:lnTo>
                      <a:lnTo>
                        <a:pt x="33" y="993"/>
                      </a:lnTo>
                      <a:lnTo>
                        <a:pt x="27" y="992"/>
                      </a:lnTo>
                      <a:lnTo>
                        <a:pt x="21" y="990"/>
                      </a:lnTo>
                      <a:lnTo>
                        <a:pt x="14" y="987"/>
                      </a:lnTo>
                      <a:lnTo>
                        <a:pt x="9" y="983"/>
                      </a:lnTo>
                      <a:lnTo>
                        <a:pt x="6" y="979"/>
                      </a:lnTo>
                      <a:lnTo>
                        <a:pt x="3" y="973"/>
                      </a:lnTo>
                      <a:lnTo>
                        <a:pt x="1" y="966"/>
                      </a:lnTo>
                      <a:lnTo>
                        <a:pt x="0" y="96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6" y="15"/>
                      </a:lnTo>
                      <a:lnTo>
                        <a:pt x="9" y="10"/>
                      </a:lnTo>
                      <a:lnTo>
                        <a:pt x="14" y="7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72" y="1"/>
                      </a:lnTo>
                      <a:lnTo>
                        <a:pt x="178" y="3"/>
                      </a:lnTo>
                      <a:lnTo>
                        <a:pt x="184" y="7"/>
                      </a:lnTo>
                      <a:lnTo>
                        <a:pt x="188" y="10"/>
                      </a:lnTo>
                      <a:lnTo>
                        <a:pt x="192" y="15"/>
                      </a:lnTo>
                      <a:lnTo>
                        <a:pt x="196" y="21"/>
                      </a:lnTo>
                      <a:lnTo>
                        <a:pt x="198" y="27"/>
                      </a:lnTo>
                      <a:lnTo>
                        <a:pt x="199" y="33"/>
                      </a:lnTo>
                      <a:lnTo>
                        <a:pt x="199" y="33"/>
                      </a:lnTo>
                      <a:lnTo>
                        <a:pt x="198" y="40"/>
                      </a:lnTo>
                      <a:lnTo>
                        <a:pt x="196" y="46"/>
                      </a:lnTo>
                      <a:lnTo>
                        <a:pt x="192" y="52"/>
                      </a:lnTo>
                      <a:lnTo>
                        <a:pt x="188" y="57"/>
                      </a:lnTo>
                      <a:lnTo>
                        <a:pt x="184" y="61"/>
                      </a:lnTo>
                      <a:lnTo>
                        <a:pt x="178" y="63"/>
                      </a:lnTo>
                      <a:lnTo>
                        <a:pt x="172" y="66"/>
                      </a:lnTo>
                      <a:lnTo>
                        <a:pt x="166" y="67"/>
                      </a:lnTo>
                      <a:lnTo>
                        <a:pt x="66" y="67"/>
                      </a:lnTo>
                      <a:lnTo>
                        <a:pt x="66" y="927"/>
                      </a:lnTo>
                      <a:lnTo>
                        <a:pt x="496" y="927"/>
                      </a:lnTo>
                      <a:lnTo>
                        <a:pt x="496" y="927"/>
                      </a:lnTo>
                      <a:lnTo>
                        <a:pt x="503" y="927"/>
                      </a:lnTo>
                      <a:lnTo>
                        <a:pt x="509" y="929"/>
                      </a:lnTo>
                      <a:lnTo>
                        <a:pt x="514" y="932"/>
                      </a:lnTo>
                      <a:lnTo>
                        <a:pt x="519" y="936"/>
                      </a:lnTo>
                      <a:lnTo>
                        <a:pt x="524" y="941"/>
                      </a:lnTo>
                      <a:lnTo>
                        <a:pt x="527" y="947"/>
                      </a:lnTo>
                      <a:lnTo>
                        <a:pt x="529" y="953"/>
                      </a:lnTo>
                      <a:lnTo>
                        <a:pt x="529" y="960"/>
                      </a:lnTo>
                      <a:lnTo>
                        <a:pt x="529" y="960"/>
                      </a:lnTo>
                      <a:lnTo>
                        <a:pt x="529" y="966"/>
                      </a:lnTo>
                      <a:lnTo>
                        <a:pt x="527" y="973"/>
                      </a:lnTo>
                      <a:lnTo>
                        <a:pt x="524" y="979"/>
                      </a:lnTo>
                      <a:lnTo>
                        <a:pt x="519" y="983"/>
                      </a:lnTo>
                      <a:lnTo>
                        <a:pt x="514" y="987"/>
                      </a:lnTo>
                      <a:lnTo>
                        <a:pt x="509" y="990"/>
                      </a:lnTo>
                      <a:lnTo>
                        <a:pt x="503" y="992"/>
                      </a:lnTo>
                      <a:lnTo>
                        <a:pt x="496" y="993"/>
                      </a:lnTo>
                      <a:lnTo>
                        <a:pt x="496" y="9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1" name="Freeform 96">
                  <a:extLst>
                    <a:ext uri="{FF2B5EF4-FFF2-40B4-BE49-F238E27FC236}">
                      <a16:creationId xmlns:a16="http://schemas.microsoft.com/office/drawing/2014/main" id="{DBCD674B-684F-DF90-7B58-8576C35A6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6088" y="2212975"/>
                  <a:ext cx="74613" cy="112713"/>
                </a:xfrm>
                <a:custGeom>
                  <a:avLst/>
                  <a:gdLst>
                    <a:gd name="T0" fmla="*/ 298 w 331"/>
                    <a:gd name="T1" fmla="*/ 497 h 497"/>
                    <a:gd name="T2" fmla="*/ 298 w 331"/>
                    <a:gd name="T3" fmla="*/ 497 h 497"/>
                    <a:gd name="T4" fmla="*/ 291 w 331"/>
                    <a:gd name="T5" fmla="*/ 496 h 497"/>
                    <a:gd name="T6" fmla="*/ 285 w 331"/>
                    <a:gd name="T7" fmla="*/ 494 h 497"/>
                    <a:gd name="T8" fmla="*/ 280 w 331"/>
                    <a:gd name="T9" fmla="*/ 491 h 497"/>
                    <a:gd name="T10" fmla="*/ 274 w 331"/>
                    <a:gd name="T11" fmla="*/ 486 h 497"/>
                    <a:gd name="T12" fmla="*/ 270 w 331"/>
                    <a:gd name="T13" fmla="*/ 481 h 497"/>
                    <a:gd name="T14" fmla="*/ 267 w 331"/>
                    <a:gd name="T15" fmla="*/ 476 h 497"/>
                    <a:gd name="T16" fmla="*/ 265 w 331"/>
                    <a:gd name="T17" fmla="*/ 470 h 497"/>
                    <a:gd name="T18" fmla="*/ 265 w 331"/>
                    <a:gd name="T19" fmla="*/ 464 h 497"/>
                    <a:gd name="T20" fmla="*/ 265 w 331"/>
                    <a:gd name="T21" fmla="*/ 66 h 497"/>
                    <a:gd name="T22" fmla="*/ 33 w 331"/>
                    <a:gd name="T23" fmla="*/ 66 h 497"/>
                    <a:gd name="T24" fmla="*/ 33 w 331"/>
                    <a:gd name="T25" fmla="*/ 66 h 497"/>
                    <a:gd name="T26" fmla="*/ 27 w 331"/>
                    <a:gd name="T27" fmla="*/ 66 h 497"/>
                    <a:gd name="T28" fmla="*/ 21 w 331"/>
                    <a:gd name="T29" fmla="*/ 64 h 497"/>
                    <a:gd name="T30" fmla="*/ 15 w 331"/>
                    <a:gd name="T31" fmla="*/ 61 h 497"/>
                    <a:gd name="T32" fmla="*/ 11 w 331"/>
                    <a:gd name="T33" fmla="*/ 57 h 497"/>
                    <a:gd name="T34" fmla="*/ 6 w 331"/>
                    <a:gd name="T35" fmla="*/ 52 h 497"/>
                    <a:gd name="T36" fmla="*/ 3 w 331"/>
                    <a:gd name="T37" fmla="*/ 46 h 497"/>
                    <a:gd name="T38" fmla="*/ 1 w 331"/>
                    <a:gd name="T39" fmla="*/ 40 h 497"/>
                    <a:gd name="T40" fmla="*/ 0 w 331"/>
                    <a:gd name="T41" fmla="*/ 33 h 497"/>
                    <a:gd name="T42" fmla="*/ 0 w 331"/>
                    <a:gd name="T43" fmla="*/ 33 h 497"/>
                    <a:gd name="T44" fmla="*/ 1 w 331"/>
                    <a:gd name="T45" fmla="*/ 27 h 497"/>
                    <a:gd name="T46" fmla="*/ 3 w 331"/>
                    <a:gd name="T47" fmla="*/ 20 h 497"/>
                    <a:gd name="T48" fmla="*/ 6 w 331"/>
                    <a:gd name="T49" fmla="*/ 14 h 497"/>
                    <a:gd name="T50" fmla="*/ 11 w 331"/>
                    <a:gd name="T51" fmla="*/ 10 h 497"/>
                    <a:gd name="T52" fmla="*/ 15 w 331"/>
                    <a:gd name="T53" fmla="*/ 6 h 497"/>
                    <a:gd name="T54" fmla="*/ 21 w 331"/>
                    <a:gd name="T55" fmla="*/ 3 h 497"/>
                    <a:gd name="T56" fmla="*/ 27 w 331"/>
                    <a:gd name="T57" fmla="*/ 1 h 497"/>
                    <a:gd name="T58" fmla="*/ 33 w 331"/>
                    <a:gd name="T59" fmla="*/ 0 h 497"/>
                    <a:gd name="T60" fmla="*/ 298 w 331"/>
                    <a:gd name="T61" fmla="*/ 0 h 497"/>
                    <a:gd name="T62" fmla="*/ 298 w 331"/>
                    <a:gd name="T63" fmla="*/ 0 h 497"/>
                    <a:gd name="T64" fmla="*/ 305 w 331"/>
                    <a:gd name="T65" fmla="*/ 1 h 497"/>
                    <a:gd name="T66" fmla="*/ 311 w 331"/>
                    <a:gd name="T67" fmla="*/ 3 h 497"/>
                    <a:gd name="T68" fmla="*/ 317 w 331"/>
                    <a:gd name="T69" fmla="*/ 6 h 497"/>
                    <a:gd name="T70" fmla="*/ 321 w 331"/>
                    <a:gd name="T71" fmla="*/ 10 h 497"/>
                    <a:gd name="T72" fmla="*/ 325 w 331"/>
                    <a:gd name="T73" fmla="*/ 14 h 497"/>
                    <a:gd name="T74" fmla="*/ 328 w 331"/>
                    <a:gd name="T75" fmla="*/ 20 h 497"/>
                    <a:gd name="T76" fmla="*/ 330 w 331"/>
                    <a:gd name="T77" fmla="*/ 27 h 497"/>
                    <a:gd name="T78" fmla="*/ 331 w 331"/>
                    <a:gd name="T79" fmla="*/ 33 h 497"/>
                    <a:gd name="T80" fmla="*/ 331 w 331"/>
                    <a:gd name="T81" fmla="*/ 464 h 497"/>
                    <a:gd name="T82" fmla="*/ 331 w 331"/>
                    <a:gd name="T83" fmla="*/ 464 h 497"/>
                    <a:gd name="T84" fmla="*/ 330 w 331"/>
                    <a:gd name="T85" fmla="*/ 470 h 497"/>
                    <a:gd name="T86" fmla="*/ 328 w 331"/>
                    <a:gd name="T87" fmla="*/ 476 h 497"/>
                    <a:gd name="T88" fmla="*/ 325 w 331"/>
                    <a:gd name="T89" fmla="*/ 481 h 497"/>
                    <a:gd name="T90" fmla="*/ 321 w 331"/>
                    <a:gd name="T91" fmla="*/ 486 h 497"/>
                    <a:gd name="T92" fmla="*/ 317 w 331"/>
                    <a:gd name="T93" fmla="*/ 491 h 497"/>
                    <a:gd name="T94" fmla="*/ 311 w 331"/>
                    <a:gd name="T95" fmla="*/ 494 h 497"/>
                    <a:gd name="T96" fmla="*/ 305 w 331"/>
                    <a:gd name="T97" fmla="*/ 496 h 497"/>
                    <a:gd name="T98" fmla="*/ 298 w 331"/>
                    <a:gd name="T99" fmla="*/ 497 h 497"/>
                    <a:gd name="T100" fmla="*/ 298 w 331"/>
                    <a:gd name="T101" fmla="*/ 497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31" h="497">
                      <a:moveTo>
                        <a:pt x="298" y="497"/>
                      </a:moveTo>
                      <a:lnTo>
                        <a:pt x="298" y="497"/>
                      </a:lnTo>
                      <a:lnTo>
                        <a:pt x="291" y="496"/>
                      </a:lnTo>
                      <a:lnTo>
                        <a:pt x="285" y="494"/>
                      </a:lnTo>
                      <a:lnTo>
                        <a:pt x="280" y="491"/>
                      </a:lnTo>
                      <a:lnTo>
                        <a:pt x="274" y="486"/>
                      </a:lnTo>
                      <a:lnTo>
                        <a:pt x="270" y="481"/>
                      </a:lnTo>
                      <a:lnTo>
                        <a:pt x="267" y="476"/>
                      </a:lnTo>
                      <a:lnTo>
                        <a:pt x="265" y="470"/>
                      </a:lnTo>
                      <a:lnTo>
                        <a:pt x="265" y="464"/>
                      </a:lnTo>
                      <a:lnTo>
                        <a:pt x="265" y="66"/>
                      </a:lnTo>
                      <a:lnTo>
                        <a:pt x="33" y="66"/>
                      </a:lnTo>
                      <a:lnTo>
                        <a:pt x="33" y="66"/>
                      </a:lnTo>
                      <a:lnTo>
                        <a:pt x="27" y="66"/>
                      </a:lnTo>
                      <a:lnTo>
                        <a:pt x="21" y="64"/>
                      </a:lnTo>
                      <a:lnTo>
                        <a:pt x="15" y="61"/>
                      </a:lnTo>
                      <a:lnTo>
                        <a:pt x="11" y="57"/>
                      </a:lnTo>
                      <a:lnTo>
                        <a:pt x="6" y="52"/>
                      </a:lnTo>
                      <a:lnTo>
                        <a:pt x="3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0"/>
                      </a:lnTo>
                      <a:lnTo>
                        <a:pt x="6" y="14"/>
                      </a:lnTo>
                      <a:lnTo>
                        <a:pt x="11" y="10"/>
                      </a:lnTo>
                      <a:lnTo>
                        <a:pt x="15" y="6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298" y="0"/>
                      </a:lnTo>
                      <a:lnTo>
                        <a:pt x="298" y="0"/>
                      </a:lnTo>
                      <a:lnTo>
                        <a:pt x="305" y="1"/>
                      </a:lnTo>
                      <a:lnTo>
                        <a:pt x="311" y="3"/>
                      </a:lnTo>
                      <a:lnTo>
                        <a:pt x="317" y="6"/>
                      </a:lnTo>
                      <a:lnTo>
                        <a:pt x="321" y="10"/>
                      </a:lnTo>
                      <a:lnTo>
                        <a:pt x="325" y="14"/>
                      </a:lnTo>
                      <a:lnTo>
                        <a:pt x="328" y="20"/>
                      </a:lnTo>
                      <a:lnTo>
                        <a:pt x="330" y="27"/>
                      </a:lnTo>
                      <a:lnTo>
                        <a:pt x="331" y="33"/>
                      </a:lnTo>
                      <a:lnTo>
                        <a:pt x="331" y="464"/>
                      </a:lnTo>
                      <a:lnTo>
                        <a:pt x="331" y="464"/>
                      </a:lnTo>
                      <a:lnTo>
                        <a:pt x="330" y="470"/>
                      </a:lnTo>
                      <a:lnTo>
                        <a:pt x="328" y="476"/>
                      </a:lnTo>
                      <a:lnTo>
                        <a:pt x="325" y="481"/>
                      </a:lnTo>
                      <a:lnTo>
                        <a:pt x="321" y="486"/>
                      </a:lnTo>
                      <a:lnTo>
                        <a:pt x="317" y="491"/>
                      </a:lnTo>
                      <a:lnTo>
                        <a:pt x="311" y="494"/>
                      </a:lnTo>
                      <a:lnTo>
                        <a:pt x="305" y="496"/>
                      </a:lnTo>
                      <a:lnTo>
                        <a:pt x="298" y="497"/>
                      </a:lnTo>
                      <a:lnTo>
                        <a:pt x="298" y="4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2" name="Freeform 97">
                  <a:extLst>
                    <a:ext uri="{FF2B5EF4-FFF2-40B4-BE49-F238E27FC236}">
                      <a16:creationId xmlns:a16="http://schemas.microsoft.com/office/drawing/2014/main" id="{F566A275-4725-2CB3-1AB3-741E7174A3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215438" y="2168525"/>
                  <a:ext cx="134938" cy="104775"/>
                </a:xfrm>
                <a:custGeom>
                  <a:avLst/>
                  <a:gdLst>
                    <a:gd name="T0" fmla="*/ 34 w 595"/>
                    <a:gd name="T1" fmla="*/ 463 h 463"/>
                    <a:gd name="T2" fmla="*/ 15 w 595"/>
                    <a:gd name="T3" fmla="*/ 457 h 463"/>
                    <a:gd name="T4" fmla="*/ 3 w 595"/>
                    <a:gd name="T5" fmla="*/ 442 h 463"/>
                    <a:gd name="T6" fmla="*/ 0 w 595"/>
                    <a:gd name="T7" fmla="*/ 165 h 463"/>
                    <a:gd name="T8" fmla="*/ 3 w 595"/>
                    <a:gd name="T9" fmla="*/ 152 h 463"/>
                    <a:gd name="T10" fmla="*/ 15 w 595"/>
                    <a:gd name="T11" fmla="*/ 138 h 463"/>
                    <a:gd name="T12" fmla="*/ 34 w 595"/>
                    <a:gd name="T13" fmla="*/ 131 h 463"/>
                    <a:gd name="T14" fmla="*/ 138 w 595"/>
                    <a:gd name="T15" fmla="*/ 119 h 463"/>
                    <a:gd name="T16" fmla="*/ 153 w 595"/>
                    <a:gd name="T17" fmla="*/ 82 h 463"/>
                    <a:gd name="T18" fmla="*/ 175 w 595"/>
                    <a:gd name="T19" fmla="*/ 50 h 463"/>
                    <a:gd name="T20" fmla="*/ 206 w 595"/>
                    <a:gd name="T21" fmla="*/ 24 h 463"/>
                    <a:gd name="T22" fmla="*/ 248 w 595"/>
                    <a:gd name="T23" fmla="*/ 6 h 463"/>
                    <a:gd name="T24" fmla="*/ 297 w 595"/>
                    <a:gd name="T25" fmla="*/ 0 h 463"/>
                    <a:gd name="T26" fmla="*/ 333 w 595"/>
                    <a:gd name="T27" fmla="*/ 2 h 463"/>
                    <a:gd name="T28" fmla="*/ 376 w 595"/>
                    <a:gd name="T29" fmla="*/ 17 h 463"/>
                    <a:gd name="T30" fmla="*/ 411 w 595"/>
                    <a:gd name="T31" fmla="*/ 40 h 463"/>
                    <a:gd name="T32" fmla="*/ 437 w 595"/>
                    <a:gd name="T33" fmla="*/ 70 h 463"/>
                    <a:gd name="T34" fmla="*/ 454 w 595"/>
                    <a:gd name="T35" fmla="*/ 107 h 463"/>
                    <a:gd name="T36" fmla="*/ 562 w 595"/>
                    <a:gd name="T37" fmla="*/ 131 h 463"/>
                    <a:gd name="T38" fmla="*/ 576 w 595"/>
                    <a:gd name="T39" fmla="*/ 135 h 463"/>
                    <a:gd name="T40" fmla="*/ 590 w 595"/>
                    <a:gd name="T41" fmla="*/ 146 h 463"/>
                    <a:gd name="T42" fmla="*/ 595 w 595"/>
                    <a:gd name="T43" fmla="*/ 165 h 463"/>
                    <a:gd name="T44" fmla="*/ 594 w 595"/>
                    <a:gd name="T45" fmla="*/ 436 h 463"/>
                    <a:gd name="T46" fmla="*/ 586 w 595"/>
                    <a:gd name="T47" fmla="*/ 454 h 463"/>
                    <a:gd name="T48" fmla="*/ 570 w 595"/>
                    <a:gd name="T49" fmla="*/ 462 h 463"/>
                    <a:gd name="T50" fmla="*/ 67 w 595"/>
                    <a:gd name="T51" fmla="*/ 397 h 463"/>
                    <a:gd name="T52" fmla="*/ 430 w 595"/>
                    <a:gd name="T53" fmla="*/ 198 h 463"/>
                    <a:gd name="T54" fmla="*/ 417 w 595"/>
                    <a:gd name="T55" fmla="*/ 196 h 463"/>
                    <a:gd name="T56" fmla="*/ 403 w 595"/>
                    <a:gd name="T57" fmla="*/ 183 h 463"/>
                    <a:gd name="T58" fmla="*/ 397 w 595"/>
                    <a:gd name="T59" fmla="*/ 165 h 463"/>
                    <a:gd name="T60" fmla="*/ 395 w 595"/>
                    <a:gd name="T61" fmla="*/ 145 h 463"/>
                    <a:gd name="T62" fmla="*/ 387 w 595"/>
                    <a:gd name="T63" fmla="*/ 120 h 463"/>
                    <a:gd name="T64" fmla="*/ 372 w 595"/>
                    <a:gd name="T65" fmla="*/ 94 h 463"/>
                    <a:gd name="T66" fmla="*/ 343 w 595"/>
                    <a:gd name="T67" fmla="*/ 74 h 463"/>
                    <a:gd name="T68" fmla="*/ 297 w 595"/>
                    <a:gd name="T69" fmla="*/ 65 h 463"/>
                    <a:gd name="T70" fmla="*/ 266 w 595"/>
                    <a:gd name="T71" fmla="*/ 69 h 463"/>
                    <a:gd name="T72" fmla="*/ 232 w 595"/>
                    <a:gd name="T73" fmla="*/ 87 h 463"/>
                    <a:gd name="T74" fmla="*/ 213 w 595"/>
                    <a:gd name="T75" fmla="*/ 112 h 463"/>
                    <a:gd name="T76" fmla="*/ 202 w 595"/>
                    <a:gd name="T77" fmla="*/ 138 h 463"/>
                    <a:gd name="T78" fmla="*/ 199 w 595"/>
                    <a:gd name="T79" fmla="*/ 165 h 463"/>
                    <a:gd name="T80" fmla="*/ 196 w 595"/>
                    <a:gd name="T81" fmla="*/ 178 h 463"/>
                    <a:gd name="T82" fmla="*/ 185 w 595"/>
                    <a:gd name="T83" fmla="*/ 193 h 463"/>
                    <a:gd name="T84" fmla="*/ 166 w 595"/>
                    <a:gd name="T85" fmla="*/ 198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95" h="463">
                      <a:moveTo>
                        <a:pt x="562" y="463"/>
                      </a:moveTo>
                      <a:lnTo>
                        <a:pt x="34" y="463"/>
                      </a:lnTo>
                      <a:lnTo>
                        <a:pt x="34" y="463"/>
                      </a:lnTo>
                      <a:lnTo>
                        <a:pt x="26" y="462"/>
                      </a:lnTo>
                      <a:lnTo>
                        <a:pt x="20" y="460"/>
                      </a:lnTo>
                      <a:lnTo>
                        <a:pt x="15" y="457"/>
                      </a:lnTo>
                      <a:lnTo>
                        <a:pt x="10" y="454"/>
                      </a:lnTo>
                      <a:lnTo>
                        <a:pt x="6" y="448"/>
                      </a:lnTo>
                      <a:lnTo>
                        <a:pt x="3" y="442"/>
                      </a:lnTo>
                      <a:lnTo>
                        <a:pt x="1" y="436"/>
                      </a:lnTo>
                      <a:lnTo>
                        <a:pt x="0" y="430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58"/>
                      </a:lnTo>
                      <a:lnTo>
                        <a:pt x="3" y="152"/>
                      </a:lnTo>
                      <a:lnTo>
                        <a:pt x="6" y="146"/>
                      </a:lnTo>
                      <a:lnTo>
                        <a:pt x="10" y="142"/>
                      </a:lnTo>
                      <a:lnTo>
                        <a:pt x="15" y="138"/>
                      </a:lnTo>
                      <a:lnTo>
                        <a:pt x="20" y="135"/>
                      </a:lnTo>
                      <a:lnTo>
                        <a:pt x="26" y="133"/>
                      </a:lnTo>
                      <a:lnTo>
                        <a:pt x="34" y="131"/>
                      </a:lnTo>
                      <a:lnTo>
                        <a:pt x="136" y="131"/>
                      </a:lnTo>
                      <a:lnTo>
                        <a:pt x="136" y="131"/>
                      </a:lnTo>
                      <a:lnTo>
                        <a:pt x="138" y="119"/>
                      </a:lnTo>
                      <a:lnTo>
                        <a:pt x="142" y="107"/>
                      </a:lnTo>
                      <a:lnTo>
                        <a:pt x="146" y="94"/>
                      </a:lnTo>
                      <a:lnTo>
                        <a:pt x="153" y="82"/>
                      </a:lnTo>
                      <a:lnTo>
                        <a:pt x="159" y="70"/>
                      </a:lnTo>
                      <a:lnTo>
                        <a:pt x="167" y="60"/>
                      </a:lnTo>
                      <a:lnTo>
                        <a:pt x="175" y="50"/>
                      </a:lnTo>
                      <a:lnTo>
                        <a:pt x="185" y="40"/>
                      </a:lnTo>
                      <a:lnTo>
                        <a:pt x="195" y="31"/>
                      </a:lnTo>
                      <a:lnTo>
                        <a:pt x="206" y="24"/>
                      </a:lnTo>
                      <a:lnTo>
                        <a:pt x="220" y="17"/>
                      </a:lnTo>
                      <a:lnTo>
                        <a:pt x="233" y="10"/>
                      </a:lnTo>
                      <a:lnTo>
                        <a:pt x="248" y="6"/>
                      </a:lnTo>
                      <a:lnTo>
                        <a:pt x="263" y="2"/>
                      </a:lnTo>
                      <a:lnTo>
                        <a:pt x="280" y="0"/>
                      </a:lnTo>
                      <a:lnTo>
                        <a:pt x="297" y="0"/>
                      </a:lnTo>
                      <a:lnTo>
                        <a:pt x="297" y="0"/>
                      </a:lnTo>
                      <a:lnTo>
                        <a:pt x="316" y="0"/>
                      </a:lnTo>
                      <a:lnTo>
                        <a:pt x="333" y="2"/>
                      </a:lnTo>
                      <a:lnTo>
                        <a:pt x="348" y="6"/>
                      </a:lnTo>
                      <a:lnTo>
                        <a:pt x="363" y="10"/>
                      </a:lnTo>
                      <a:lnTo>
                        <a:pt x="376" y="17"/>
                      </a:lnTo>
                      <a:lnTo>
                        <a:pt x="390" y="24"/>
                      </a:lnTo>
                      <a:lnTo>
                        <a:pt x="401" y="31"/>
                      </a:lnTo>
                      <a:lnTo>
                        <a:pt x="411" y="40"/>
                      </a:lnTo>
                      <a:lnTo>
                        <a:pt x="421" y="50"/>
                      </a:lnTo>
                      <a:lnTo>
                        <a:pt x="429" y="60"/>
                      </a:lnTo>
                      <a:lnTo>
                        <a:pt x="437" y="70"/>
                      </a:lnTo>
                      <a:lnTo>
                        <a:pt x="443" y="82"/>
                      </a:lnTo>
                      <a:lnTo>
                        <a:pt x="450" y="94"/>
                      </a:lnTo>
                      <a:lnTo>
                        <a:pt x="454" y="107"/>
                      </a:lnTo>
                      <a:lnTo>
                        <a:pt x="458" y="119"/>
                      </a:lnTo>
                      <a:lnTo>
                        <a:pt x="460" y="131"/>
                      </a:lnTo>
                      <a:lnTo>
                        <a:pt x="562" y="131"/>
                      </a:lnTo>
                      <a:lnTo>
                        <a:pt x="562" y="131"/>
                      </a:lnTo>
                      <a:lnTo>
                        <a:pt x="570" y="133"/>
                      </a:lnTo>
                      <a:lnTo>
                        <a:pt x="576" y="135"/>
                      </a:lnTo>
                      <a:lnTo>
                        <a:pt x="581" y="138"/>
                      </a:lnTo>
                      <a:lnTo>
                        <a:pt x="586" y="142"/>
                      </a:lnTo>
                      <a:lnTo>
                        <a:pt x="590" y="146"/>
                      </a:lnTo>
                      <a:lnTo>
                        <a:pt x="593" y="152"/>
                      </a:lnTo>
                      <a:lnTo>
                        <a:pt x="594" y="158"/>
                      </a:lnTo>
                      <a:lnTo>
                        <a:pt x="595" y="165"/>
                      </a:lnTo>
                      <a:lnTo>
                        <a:pt x="595" y="430"/>
                      </a:lnTo>
                      <a:lnTo>
                        <a:pt x="595" y="430"/>
                      </a:lnTo>
                      <a:lnTo>
                        <a:pt x="594" y="436"/>
                      </a:lnTo>
                      <a:lnTo>
                        <a:pt x="593" y="442"/>
                      </a:lnTo>
                      <a:lnTo>
                        <a:pt x="590" y="448"/>
                      </a:lnTo>
                      <a:lnTo>
                        <a:pt x="586" y="454"/>
                      </a:lnTo>
                      <a:lnTo>
                        <a:pt x="581" y="457"/>
                      </a:lnTo>
                      <a:lnTo>
                        <a:pt x="576" y="460"/>
                      </a:lnTo>
                      <a:lnTo>
                        <a:pt x="570" y="462"/>
                      </a:lnTo>
                      <a:lnTo>
                        <a:pt x="562" y="463"/>
                      </a:lnTo>
                      <a:lnTo>
                        <a:pt x="562" y="463"/>
                      </a:lnTo>
                      <a:close/>
                      <a:moveTo>
                        <a:pt x="67" y="397"/>
                      </a:moveTo>
                      <a:lnTo>
                        <a:pt x="529" y="397"/>
                      </a:lnTo>
                      <a:lnTo>
                        <a:pt x="529" y="198"/>
                      </a:lnTo>
                      <a:lnTo>
                        <a:pt x="430" y="198"/>
                      </a:lnTo>
                      <a:lnTo>
                        <a:pt x="430" y="198"/>
                      </a:lnTo>
                      <a:lnTo>
                        <a:pt x="424" y="198"/>
                      </a:lnTo>
                      <a:lnTo>
                        <a:pt x="417" y="196"/>
                      </a:lnTo>
                      <a:lnTo>
                        <a:pt x="411" y="193"/>
                      </a:lnTo>
                      <a:lnTo>
                        <a:pt x="407" y="188"/>
                      </a:lnTo>
                      <a:lnTo>
                        <a:pt x="403" y="183"/>
                      </a:lnTo>
                      <a:lnTo>
                        <a:pt x="400" y="178"/>
                      </a:lnTo>
                      <a:lnTo>
                        <a:pt x="398" y="172"/>
                      </a:lnTo>
                      <a:lnTo>
                        <a:pt x="397" y="165"/>
                      </a:lnTo>
                      <a:lnTo>
                        <a:pt x="397" y="165"/>
                      </a:lnTo>
                      <a:lnTo>
                        <a:pt x="397" y="157"/>
                      </a:lnTo>
                      <a:lnTo>
                        <a:pt x="395" y="145"/>
                      </a:lnTo>
                      <a:lnTo>
                        <a:pt x="394" y="138"/>
                      </a:lnTo>
                      <a:lnTo>
                        <a:pt x="392" y="129"/>
                      </a:lnTo>
                      <a:lnTo>
                        <a:pt x="387" y="120"/>
                      </a:lnTo>
                      <a:lnTo>
                        <a:pt x="383" y="112"/>
                      </a:lnTo>
                      <a:lnTo>
                        <a:pt x="378" y="103"/>
                      </a:lnTo>
                      <a:lnTo>
                        <a:pt x="372" y="94"/>
                      </a:lnTo>
                      <a:lnTo>
                        <a:pt x="364" y="87"/>
                      </a:lnTo>
                      <a:lnTo>
                        <a:pt x="354" y="80"/>
                      </a:lnTo>
                      <a:lnTo>
                        <a:pt x="343" y="74"/>
                      </a:lnTo>
                      <a:lnTo>
                        <a:pt x="330" y="69"/>
                      </a:lnTo>
                      <a:lnTo>
                        <a:pt x="315" y="66"/>
                      </a:lnTo>
                      <a:lnTo>
                        <a:pt x="297" y="65"/>
                      </a:lnTo>
                      <a:lnTo>
                        <a:pt x="297" y="65"/>
                      </a:lnTo>
                      <a:lnTo>
                        <a:pt x="281" y="66"/>
                      </a:lnTo>
                      <a:lnTo>
                        <a:pt x="266" y="69"/>
                      </a:lnTo>
                      <a:lnTo>
                        <a:pt x="253" y="74"/>
                      </a:lnTo>
                      <a:lnTo>
                        <a:pt x="242" y="80"/>
                      </a:lnTo>
                      <a:lnTo>
                        <a:pt x="232" y="87"/>
                      </a:lnTo>
                      <a:lnTo>
                        <a:pt x="224" y="94"/>
                      </a:lnTo>
                      <a:lnTo>
                        <a:pt x="218" y="103"/>
                      </a:lnTo>
                      <a:lnTo>
                        <a:pt x="213" y="112"/>
                      </a:lnTo>
                      <a:lnTo>
                        <a:pt x="208" y="120"/>
                      </a:lnTo>
                      <a:lnTo>
                        <a:pt x="204" y="129"/>
                      </a:lnTo>
                      <a:lnTo>
                        <a:pt x="202" y="138"/>
                      </a:lnTo>
                      <a:lnTo>
                        <a:pt x="201" y="145"/>
                      </a:lnTo>
                      <a:lnTo>
                        <a:pt x="199" y="157"/>
                      </a:lnTo>
                      <a:lnTo>
                        <a:pt x="199" y="165"/>
                      </a:lnTo>
                      <a:lnTo>
                        <a:pt x="199" y="165"/>
                      </a:lnTo>
                      <a:lnTo>
                        <a:pt x="198" y="172"/>
                      </a:lnTo>
                      <a:lnTo>
                        <a:pt x="196" y="178"/>
                      </a:lnTo>
                      <a:lnTo>
                        <a:pt x="193" y="183"/>
                      </a:lnTo>
                      <a:lnTo>
                        <a:pt x="189" y="188"/>
                      </a:lnTo>
                      <a:lnTo>
                        <a:pt x="185" y="193"/>
                      </a:lnTo>
                      <a:lnTo>
                        <a:pt x="178" y="196"/>
                      </a:lnTo>
                      <a:lnTo>
                        <a:pt x="172" y="198"/>
                      </a:lnTo>
                      <a:lnTo>
                        <a:pt x="166" y="198"/>
                      </a:lnTo>
                      <a:lnTo>
                        <a:pt x="67" y="198"/>
                      </a:lnTo>
                      <a:lnTo>
                        <a:pt x="67" y="3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3" name="Freeform 98">
                  <a:extLst>
                    <a:ext uri="{FF2B5EF4-FFF2-40B4-BE49-F238E27FC236}">
                      <a16:creationId xmlns:a16="http://schemas.microsoft.com/office/drawing/2014/main" id="{1949BB31-A3D8-940A-AB0C-15AF9D139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6088" y="2243138"/>
                  <a:ext cx="44450" cy="82550"/>
                </a:xfrm>
                <a:custGeom>
                  <a:avLst/>
                  <a:gdLst>
                    <a:gd name="T0" fmla="*/ 166 w 199"/>
                    <a:gd name="T1" fmla="*/ 365 h 365"/>
                    <a:gd name="T2" fmla="*/ 166 w 199"/>
                    <a:gd name="T3" fmla="*/ 365 h 365"/>
                    <a:gd name="T4" fmla="*/ 159 w 199"/>
                    <a:gd name="T5" fmla="*/ 364 h 365"/>
                    <a:gd name="T6" fmla="*/ 152 w 199"/>
                    <a:gd name="T7" fmla="*/ 362 h 365"/>
                    <a:gd name="T8" fmla="*/ 147 w 199"/>
                    <a:gd name="T9" fmla="*/ 359 h 365"/>
                    <a:gd name="T10" fmla="*/ 142 w 199"/>
                    <a:gd name="T11" fmla="*/ 354 h 365"/>
                    <a:gd name="T12" fmla="*/ 138 w 199"/>
                    <a:gd name="T13" fmla="*/ 349 h 365"/>
                    <a:gd name="T14" fmla="*/ 135 w 199"/>
                    <a:gd name="T15" fmla="*/ 344 h 365"/>
                    <a:gd name="T16" fmla="*/ 134 w 199"/>
                    <a:gd name="T17" fmla="*/ 338 h 365"/>
                    <a:gd name="T18" fmla="*/ 133 w 199"/>
                    <a:gd name="T19" fmla="*/ 332 h 365"/>
                    <a:gd name="T20" fmla="*/ 133 w 199"/>
                    <a:gd name="T21" fmla="*/ 67 h 365"/>
                    <a:gd name="T22" fmla="*/ 33 w 199"/>
                    <a:gd name="T23" fmla="*/ 67 h 365"/>
                    <a:gd name="T24" fmla="*/ 33 w 199"/>
                    <a:gd name="T25" fmla="*/ 67 h 365"/>
                    <a:gd name="T26" fmla="*/ 27 w 199"/>
                    <a:gd name="T27" fmla="*/ 66 h 365"/>
                    <a:gd name="T28" fmla="*/ 21 w 199"/>
                    <a:gd name="T29" fmla="*/ 63 h 365"/>
                    <a:gd name="T30" fmla="*/ 15 w 199"/>
                    <a:gd name="T31" fmla="*/ 61 h 365"/>
                    <a:gd name="T32" fmla="*/ 11 w 199"/>
                    <a:gd name="T33" fmla="*/ 57 h 365"/>
                    <a:gd name="T34" fmla="*/ 6 w 199"/>
                    <a:gd name="T35" fmla="*/ 52 h 365"/>
                    <a:gd name="T36" fmla="*/ 3 w 199"/>
                    <a:gd name="T37" fmla="*/ 46 h 365"/>
                    <a:gd name="T38" fmla="*/ 1 w 199"/>
                    <a:gd name="T39" fmla="*/ 40 h 365"/>
                    <a:gd name="T40" fmla="*/ 0 w 199"/>
                    <a:gd name="T41" fmla="*/ 33 h 365"/>
                    <a:gd name="T42" fmla="*/ 0 w 199"/>
                    <a:gd name="T43" fmla="*/ 33 h 365"/>
                    <a:gd name="T44" fmla="*/ 1 w 199"/>
                    <a:gd name="T45" fmla="*/ 27 h 365"/>
                    <a:gd name="T46" fmla="*/ 3 w 199"/>
                    <a:gd name="T47" fmla="*/ 21 h 365"/>
                    <a:gd name="T48" fmla="*/ 6 w 199"/>
                    <a:gd name="T49" fmla="*/ 15 h 365"/>
                    <a:gd name="T50" fmla="*/ 11 w 199"/>
                    <a:gd name="T51" fmla="*/ 10 h 365"/>
                    <a:gd name="T52" fmla="*/ 15 w 199"/>
                    <a:gd name="T53" fmla="*/ 7 h 365"/>
                    <a:gd name="T54" fmla="*/ 21 w 199"/>
                    <a:gd name="T55" fmla="*/ 3 h 365"/>
                    <a:gd name="T56" fmla="*/ 27 w 199"/>
                    <a:gd name="T57" fmla="*/ 1 h 365"/>
                    <a:gd name="T58" fmla="*/ 33 w 199"/>
                    <a:gd name="T59" fmla="*/ 0 h 365"/>
                    <a:gd name="T60" fmla="*/ 166 w 199"/>
                    <a:gd name="T61" fmla="*/ 0 h 365"/>
                    <a:gd name="T62" fmla="*/ 166 w 199"/>
                    <a:gd name="T63" fmla="*/ 0 h 365"/>
                    <a:gd name="T64" fmla="*/ 172 w 199"/>
                    <a:gd name="T65" fmla="*/ 1 h 365"/>
                    <a:gd name="T66" fmla="*/ 178 w 199"/>
                    <a:gd name="T67" fmla="*/ 3 h 365"/>
                    <a:gd name="T68" fmla="*/ 184 w 199"/>
                    <a:gd name="T69" fmla="*/ 7 h 365"/>
                    <a:gd name="T70" fmla="*/ 190 w 199"/>
                    <a:gd name="T71" fmla="*/ 10 h 365"/>
                    <a:gd name="T72" fmla="*/ 193 w 199"/>
                    <a:gd name="T73" fmla="*/ 15 h 365"/>
                    <a:gd name="T74" fmla="*/ 196 w 199"/>
                    <a:gd name="T75" fmla="*/ 21 h 365"/>
                    <a:gd name="T76" fmla="*/ 198 w 199"/>
                    <a:gd name="T77" fmla="*/ 27 h 365"/>
                    <a:gd name="T78" fmla="*/ 199 w 199"/>
                    <a:gd name="T79" fmla="*/ 33 h 365"/>
                    <a:gd name="T80" fmla="*/ 199 w 199"/>
                    <a:gd name="T81" fmla="*/ 332 h 365"/>
                    <a:gd name="T82" fmla="*/ 199 w 199"/>
                    <a:gd name="T83" fmla="*/ 332 h 365"/>
                    <a:gd name="T84" fmla="*/ 198 w 199"/>
                    <a:gd name="T85" fmla="*/ 338 h 365"/>
                    <a:gd name="T86" fmla="*/ 196 w 199"/>
                    <a:gd name="T87" fmla="*/ 344 h 365"/>
                    <a:gd name="T88" fmla="*/ 193 w 199"/>
                    <a:gd name="T89" fmla="*/ 349 h 365"/>
                    <a:gd name="T90" fmla="*/ 190 w 199"/>
                    <a:gd name="T91" fmla="*/ 354 h 365"/>
                    <a:gd name="T92" fmla="*/ 184 w 199"/>
                    <a:gd name="T93" fmla="*/ 359 h 365"/>
                    <a:gd name="T94" fmla="*/ 178 w 199"/>
                    <a:gd name="T95" fmla="*/ 362 h 365"/>
                    <a:gd name="T96" fmla="*/ 172 w 199"/>
                    <a:gd name="T97" fmla="*/ 364 h 365"/>
                    <a:gd name="T98" fmla="*/ 166 w 199"/>
                    <a:gd name="T99" fmla="*/ 365 h 365"/>
                    <a:gd name="T100" fmla="*/ 166 w 199"/>
                    <a:gd name="T101" fmla="*/ 365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9" h="365">
                      <a:moveTo>
                        <a:pt x="166" y="365"/>
                      </a:moveTo>
                      <a:lnTo>
                        <a:pt x="166" y="365"/>
                      </a:lnTo>
                      <a:lnTo>
                        <a:pt x="159" y="364"/>
                      </a:lnTo>
                      <a:lnTo>
                        <a:pt x="152" y="362"/>
                      </a:lnTo>
                      <a:lnTo>
                        <a:pt x="147" y="359"/>
                      </a:lnTo>
                      <a:lnTo>
                        <a:pt x="142" y="354"/>
                      </a:lnTo>
                      <a:lnTo>
                        <a:pt x="138" y="349"/>
                      </a:lnTo>
                      <a:lnTo>
                        <a:pt x="135" y="344"/>
                      </a:lnTo>
                      <a:lnTo>
                        <a:pt x="134" y="338"/>
                      </a:lnTo>
                      <a:lnTo>
                        <a:pt x="133" y="332"/>
                      </a:lnTo>
                      <a:lnTo>
                        <a:pt x="133" y="67"/>
                      </a:ln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27" y="66"/>
                      </a:lnTo>
                      <a:lnTo>
                        <a:pt x="21" y="63"/>
                      </a:lnTo>
                      <a:lnTo>
                        <a:pt x="15" y="61"/>
                      </a:lnTo>
                      <a:lnTo>
                        <a:pt x="11" y="57"/>
                      </a:lnTo>
                      <a:lnTo>
                        <a:pt x="6" y="52"/>
                      </a:lnTo>
                      <a:lnTo>
                        <a:pt x="3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6" y="15"/>
                      </a:lnTo>
                      <a:lnTo>
                        <a:pt x="11" y="10"/>
                      </a:lnTo>
                      <a:lnTo>
                        <a:pt x="15" y="7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72" y="1"/>
                      </a:lnTo>
                      <a:lnTo>
                        <a:pt x="178" y="3"/>
                      </a:lnTo>
                      <a:lnTo>
                        <a:pt x="184" y="7"/>
                      </a:lnTo>
                      <a:lnTo>
                        <a:pt x="190" y="10"/>
                      </a:lnTo>
                      <a:lnTo>
                        <a:pt x="193" y="15"/>
                      </a:lnTo>
                      <a:lnTo>
                        <a:pt x="196" y="21"/>
                      </a:lnTo>
                      <a:lnTo>
                        <a:pt x="198" y="27"/>
                      </a:lnTo>
                      <a:lnTo>
                        <a:pt x="199" y="33"/>
                      </a:lnTo>
                      <a:lnTo>
                        <a:pt x="199" y="332"/>
                      </a:lnTo>
                      <a:lnTo>
                        <a:pt x="199" y="332"/>
                      </a:lnTo>
                      <a:lnTo>
                        <a:pt x="198" y="338"/>
                      </a:lnTo>
                      <a:lnTo>
                        <a:pt x="196" y="344"/>
                      </a:lnTo>
                      <a:lnTo>
                        <a:pt x="193" y="349"/>
                      </a:lnTo>
                      <a:lnTo>
                        <a:pt x="190" y="354"/>
                      </a:lnTo>
                      <a:lnTo>
                        <a:pt x="184" y="359"/>
                      </a:lnTo>
                      <a:lnTo>
                        <a:pt x="178" y="362"/>
                      </a:lnTo>
                      <a:lnTo>
                        <a:pt x="172" y="364"/>
                      </a:lnTo>
                      <a:lnTo>
                        <a:pt x="166" y="365"/>
                      </a:lnTo>
                      <a:lnTo>
                        <a:pt x="166" y="3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4" name="Freeform 99">
                  <a:extLst>
                    <a:ext uri="{FF2B5EF4-FFF2-40B4-BE49-F238E27FC236}">
                      <a16:creationId xmlns:a16="http://schemas.microsoft.com/office/drawing/2014/main" id="{C86A16BA-A9CA-D49A-0514-B6097FA11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1313" y="2303463"/>
                  <a:ext cx="88900" cy="15875"/>
                </a:xfrm>
                <a:custGeom>
                  <a:avLst/>
                  <a:gdLst>
                    <a:gd name="T0" fmla="*/ 363 w 396"/>
                    <a:gd name="T1" fmla="*/ 67 h 67"/>
                    <a:gd name="T2" fmla="*/ 33 w 396"/>
                    <a:gd name="T3" fmla="*/ 67 h 67"/>
                    <a:gd name="T4" fmla="*/ 33 w 396"/>
                    <a:gd name="T5" fmla="*/ 67 h 67"/>
                    <a:gd name="T6" fmla="*/ 26 w 396"/>
                    <a:gd name="T7" fmla="*/ 66 h 67"/>
                    <a:gd name="T8" fmla="*/ 19 w 396"/>
                    <a:gd name="T9" fmla="*/ 64 h 67"/>
                    <a:gd name="T10" fmla="*/ 14 w 396"/>
                    <a:gd name="T11" fmla="*/ 60 h 67"/>
                    <a:gd name="T12" fmla="*/ 9 w 396"/>
                    <a:gd name="T13" fmla="*/ 56 h 67"/>
                    <a:gd name="T14" fmla="*/ 5 w 396"/>
                    <a:gd name="T15" fmla="*/ 52 h 67"/>
                    <a:gd name="T16" fmla="*/ 2 w 396"/>
                    <a:gd name="T17" fmla="*/ 46 h 67"/>
                    <a:gd name="T18" fmla="*/ 0 w 396"/>
                    <a:gd name="T19" fmla="*/ 40 h 67"/>
                    <a:gd name="T20" fmla="*/ 0 w 396"/>
                    <a:gd name="T21" fmla="*/ 33 h 67"/>
                    <a:gd name="T22" fmla="*/ 0 w 396"/>
                    <a:gd name="T23" fmla="*/ 33 h 67"/>
                    <a:gd name="T24" fmla="*/ 0 w 396"/>
                    <a:gd name="T25" fmla="*/ 26 h 67"/>
                    <a:gd name="T26" fmla="*/ 2 w 396"/>
                    <a:gd name="T27" fmla="*/ 20 h 67"/>
                    <a:gd name="T28" fmla="*/ 5 w 396"/>
                    <a:gd name="T29" fmla="*/ 15 h 67"/>
                    <a:gd name="T30" fmla="*/ 9 w 396"/>
                    <a:gd name="T31" fmla="*/ 10 h 67"/>
                    <a:gd name="T32" fmla="*/ 14 w 396"/>
                    <a:gd name="T33" fmla="*/ 6 h 67"/>
                    <a:gd name="T34" fmla="*/ 19 w 396"/>
                    <a:gd name="T35" fmla="*/ 2 h 67"/>
                    <a:gd name="T36" fmla="*/ 26 w 396"/>
                    <a:gd name="T37" fmla="*/ 0 h 67"/>
                    <a:gd name="T38" fmla="*/ 33 w 396"/>
                    <a:gd name="T39" fmla="*/ 0 h 67"/>
                    <a:gd name="T40" fmla="*/ 363 w 396"/>
                    <a:gd name="T41" fmla="*/ 0 h 67"/>
                    <a:gd name="T42" fmla="*/ 363 w 396"/>
                    <a:gd name="T43" fmla="*/ 0 h 67"/>
                    <a:gd name="T44" fmla="*/ 370 w 396"/>
                    <a:gd name="T45" fmla="*/ 0 h 67"/>
                    <a:gd name="T46" fmla="*/ 376 w 396"/>
                    <a:gd name="T47" fmla="*/ 2 h 67"/>
                    <a:gd name="T48" fmla="*/ 382 w 396"/>
                    <a:gd name="T49" fmla="*/ 6 h 67"/>
                    <a:gd name="T50" fmla="*/ 387 w 396"/>
                    <a:gd name="T51" fmla="*/ 10 h 67"/>
                    <a:gd name="T52" fmla="*/ 391 w 396"/>
                    <a:gd name="T53" fmla="*/ 15 h 67"/>
                    <a:gd name="T54" fmla="*/ 394 w 396"/>
                    <a:gd name="T55" fmla="*/ 20 h 67"/>
                    <a:gd name="T56" fmla="*/ 396 w 396"/>
                    <a:gd name="T57" fmla="*/ 26 h 67"/>
                    <a:gd name="T58" fmla="*/ 396 w 396"/>
                    <a:gd name="T59" fmla="*/ 33 h 67"/>
                    <a:gd name="T60" fmla="*/ 396 w 396"/>
                    <a:gd name="T61" fmla="*/ 33 h 67"/>
                    <a:gd name="T62" fmla="*/ 396 w 396"/>
                    <a:gd name="T63" fmla="*/ 40 h 67"/>
                    <a:gd name="T64" fmla="*/ 394 w 396"/>
                    <a:gd name="T65" fmla="*/ 46 h 67"/>
                    <a:gd name="T66" fmla="*/ 391 w 396"/>
                    <a:gd name="T67" fmla="*/ 52 h 67"/>
                    <a:gd name="T68" fmla="*/ 387 w 396"/>
                    <a:gd name="T69" fmla="*/ 56 h 67"/>
                    <a:gd name="T70" fmla="*/ 382 w 396"/>
                    <a:gd name="T71" fmla="*/ 60 h 67"/>
                    <a:gd name="T72" fmla="*/ 376 w 396"/>
                    <a:gd name="T73" fmla="*/ 64 h 67"/>
                    <a:gd name="T74" fmla="*/ 370 w 396"/>
                    <a:gd name="T75" fmla="*/ 66 h 67"/>
                    <a:gd name="T76" fmla="*/ 363 w 396"/>
                    <a:gd name="T77" fmla="*/ 67 h 67"/>
                    <a:gd name="T78" fmla="*/ 363 w 396"/>
                    <a:gd name="T7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96" h="67">
                      <a:moveTo>
                        <a:pt x="363" y="67"/>
                      </a:move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26" y="66"/>
                      </a:lnTo>
                      <a:lnTo>
                        <a:pt x="19" y="64"/>
                      </a:lnTo>
                      <a:lnTo>
                        <a:pt x="14" y="60"/>
                      </a:lnTo>
                      <a:lnTo>
                        <a:pt x="9" y="56"/>
                      </a:lnTo>
                      <a:lnTo>
                        <a:pt x="5" y="52"/>
                      </a:lnTo>
                      <a:lnTo>
                        <a:pt x="2" y="46"/>
                      </a:lnTo>
                      <a:lnTo>
                        <a:pt x="0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5" y="15"/>
                      </a:lnTo>
                      <a:lnTo>
                        <a:pt x="9" y="10"/>
                      </a:lnTo>
                      <a:lnTo>
                        <a:pt x="14" y="6"/>
                      </a:lnTo>
                      <a:lnTo>
                        <a:pt x="19" y="2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363" y="0"/>
                      </a:lnTo>
                      <a:lnTo>
                        <a:pt x="363" y="0"/>
                      </a:lnTo>
                      <a:lnTo>
                        <a:pt x="370" y="0"/>
                      </a:lnTo>
                      <a:lnTo>
                        <a:pt x="376" y="2"/>
                      </a:lnTo>
                      <a:lnTo>
                        <a:pt x="382" y="6"/>
                      </a:lnTo>
                      <a:lnTo>
                        <a:pt x="387" y="10"/>
                      </a:lnTo>
                      <a:lnTo>
                        <a:pt x="391" y="15"/>
                      </a:lnTo>
                      <a:lnTo>
                        <a:pt x="394" y="20"/>
                      </a:lnTo>
                      <a:lnTo>
                        <a:pt x="396" y="26"/>
                      </a:lnTo>
                      <a:lnTo>
                        <a:pt x="396" y="33"/>
                      </a:lnTo>
                      <a:lnTo>
                        <a:pt x="396" y="33"/>
                      </a:lnTo>
                      <a:lnTo>
                        <a:pt x="396" y="40"/>
                      </a:lnTo>
                      <a:lnTo>
                        <a:pt x="394" y="46"/>
                      </a:lnTo>
                      <a:lnTo>
                        <a:pt x="391" y="52"/>
                      </a:lnTo>
                      <a:lnTo>
                        <a:pt x="387" y="56"/>
                      </a:lnTo>
                      <a:lnTo>
                        <a:pt x="382" y="60"/>
                      </a:lnTo>
                      <a:lnTo>
                        <a:pt x="376" y="64"/>
                      </a:lnTo>
                      <a:lnTo>
                        <a:pt x="370" y="66"/>
                      </a:lnTo>
                      <a:lnTo>
                        <a:pt x="363" y="67"/>
                      </a:lnTo>
                      <a:lnTo>
                        <a:pt x="363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5" name="Freeform 100">
                  <a:extLst>
                    <a:ext uri="{FF2B5EF4-FFF2-40B4-BE49-F238E27FC236}">
                      <a16:creationId xmlns:a16="http://schemas.microsoft.com/office/drawing/2014/main" id="{85C84C0A-D4F6-C2C0-492F-36AF2E37C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1313" y="2333625"/>
                  <a:ext cx="88900" cy="14288"/>
                </a:xfrm>
                <a:custGeom>
                  <a:avLst/>
                  <a:gdLst>
                    <a:gd name="T0" fmla="*/ 363 w 396"/>
                    <a:gd name="T1" fmla="*/ 65 h 65"/>
                    <a:gd name="T2" fmla="*/ 33 w 396"/>
                    <a:gd name="T3" fmla="*/ 65 h 65"/>
                    <a:gd name="T4" fmla="*/ 33 w 396"/>
                    <a:gd name="T5" fmla="*/ 65 h 65"/>
                    <a:gd name="T6" fmla="*/ 26 w 396"/>
                    <a:gd name="T7" fmla="*/ 65 h 65"/>
                    <a:gd name="T8" fmla="*/ 19 w 396"/>
                    <a:gd name="T9" fmla="*/ 63 h 65"/>
                    <a:gd name="T10" fmla="*/ 14 w 396"/>
                    <a:gd name="T11" fmla="*/ 60 h 65"/>
                    <a:gd name="T12" fmla="*/ 9 w 396"/>
                    <a:gd name="T13" fmla="*/ 56 h 65"/>
                    <a:gd name="T14" fmla="*/ 5 w 396"/>
                    <a:gd name="T15" fmla="*/ 51 h 65"/>
                    <a:gd name="T16" fmla="*/ 2 w 396"/>
                    <a:gd name="T17" fmla="*/ 45 h 65"/>
                    <a:gd name="T18" fmla="*/ 0 w 396"/>
                    <a:gd name="T19" fmla="*/ 39 h 65"/>
                    <a:gd name="T20" fmla="*/ 0 w 396"/>
                    <a:gd name="T21" fmla="*/ 32 h 65"/>
                    <a:gd name="T22" fmla="*/ 0 w 396"/>
                    <a:gd name="T23" fmla="*/ 32 h 65"/>
                    <a:gd name="T24" fmla="*/ 0 w 396"/>
                    <a:gd name="T25" fmla="*/ 26 h 65"/>
                    <a:gd name="T26" fmla="*/ 2 w 396"/>
                    <a:gd name="T27" fmla="*/ 20 h 65"/>
                    <a:gd name="T28" fmla="*/ 5 w 396"/>
                    <a:gd name="T29" fmla="*/ 14 h 65"/>
                    <a:gd name="T30" fmla="*/ 9 w 396"/>
                    <a:gd name="T31" fmla="*/ 9 h 65"/>
                    <a:gd name="T32" fmla="*/ 14 w 396"/>
                    <a:gd name="T33" fmla="*/ 5 h 65"/>
                    <a:gd name="T34" fmla="*/ 19 w 396"/>
                    <a:gd name="T35" fmla="*/ 2 h 65"/>
                    <a:gd name="T36" fmla="*/ 26 w 396"/>
                    <a:gd name="T37" fmla="*/ 0 h 65"/>
                    <a:gd name="T38" fmla="*/ 33 w 396"/>
                    <a:gd name="T39" fmla="*/ 0 h 65"/>
                    <a:gd name="T40" fmla="*/ 363 w 396"/>
                    <a:gd name="T41" fmla="*/ 0 h 65"/>
                    <a:gd name="T42" fmla="*/ 363 w 396"/>
                    <a:gd name="T43" fmla="*/ 0 h 65"/>
                    <a:gd name="T44" fmla="*/ 370 w 396"/>
                    <a:gd name="T45" fmla="*/ 0 h 65"/>
                    <a:gd name="T46" fmla="*/ 376 w 396"/>
                    <a:gd name="T47" fmla="*/ 2 h 65"/>
                    <a:gd name="T48" fmla="*/ 382 w 396"/>
                    <a:gd name="T49" fmla="*/ 5 h 65"/>
                    <a:gd name="T50" fmla="*/ 387 w 396"/>
                    <a:gd name="T51" fmla="*/ 9 h 65"/>
                    <a:gd name="T52" fmla="*/ 391 w 396"/>
                    <a:gd name="T53" fmla="*/ 14 h 65"/>
                    <a:gd name="T54" fmla="*/ 394 w 396"/>
                    <a:gd name="T55" fmla="*/ 20 h 65"/>
                    <a:gd name="T56" fmla="*/ 396 w 396"/>
                    <a:gd name="T57" fmla="*/ 26 h 65"/>
                    <a:gd name="T58" fmla="*/ 396 w 396"/>
                    <a:gd name="T59" fmla="*/ 32 h 65"/>
                    <a:gd name="T60" fmla="*/ 396 w 396"/>
                    <a:gd name="T61" fmla="*/ 32 h 65"/>
                    <a:gd name="T62" fmla="*/ 396 w 396"/>
                    <a:gd name="T63" fmla="*/ 39 h 65"/>
                    <a:gd name="T64" fmla="*/ 394 w 396"/>
                    <a:gd name="T65" fmla="*/ 45 h 65"/>
                    <a:gd name="T66" fmla="*/ 391 w 396"/>
                    <a:gd name="T67" fmla="*/ 51 h 65"/>
                    <a:gd name="T68" fmla="*/ 387 w 396"/>
                    <a:gd name="T69" fmla="*/ 56 h 65"/>
                    <a:gd name="T70" fmla="*/ 382 w 396"/>
                    <a:gd name="T71" fmla="*/ 60 h 65"/>
                    <a:gd name="T72" fmla="*/ 376 w 396"/>
                    <a:gd name="T73" fmla="*/ 63 h 65"/>
                    <a:gd name="T74" fmla="*/ 370 w 396"/>
                    <a:gd name="T75" fmla="*/ 65 h 65"/>
                    <a:gd name="T76" fmla="*/ 363 w 396"/>
                    <a:gd name="T77" fmla="*/ 65 h 65"/>
                    <a:gd name="T78" fmla="*/ 363 w 396"/>
                    <a:gd name="T7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96" h="65">
                      <a:moveTo>
                        <a:pt x="363" y="65"/>
                      </a:moveTo>
                      <a:lnTo>
                        <a:pt x="33" y="65"/>
                      </a:lnTo>
                      <a:lnTo>
                        <a:pt x="33" y="65"/>
                      </a:lnTo>
                      <a:lnTo>
                        <a:pt x="26" y="65"/>
                      </a:lnTo>
                      <a:lnTo>
                        <a:pt x="19" y="63"/>
                      </a:lnTo>
                      <a:lnTo>
                        <a:pt x="14" y="60"/>
                      </a:lnTo>
                      <a:lnTo>
                        <a:pt x="9" y="56"/>
                      </a:lnTo>
                      <a:lnTo>
                        <a:pt x="5" y="51"/>
                      </a:lnTo>
                      <a:lnTo>
                        <a:pt x="2" y="45"/>
                      </a:lnTo>
                      <a:lnTo>
                        <a:pt x="0" y="39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5"/>
                      </a:lnTo>
                      <a:lnTo>
                        <a:pt x="19" y="2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363" y="0"/>
                      </a:lnTo>
                      <a:lnTo>
                        <a:pt x="363" y="0"/>
                      </a:lnTo>
                      <a:lnTo>
                        <a:pt x="370" y="0"/>
                      </a:lnTo>
                      <a:lnTo>
                        <a:pt x="376" y="2"/>
                      </a:lnTo>
                      <a:lnTo>
                        <a:pt x="382" y="5"/>
                      </a:lnTo>
                      <a:lnTo>
                        <a:pt x="387" y="9"/>
                      </a:lnTo>
                      <a:lnTo>
                        <a:pt x="391" y="14"/>
                      </a:lnTo>
                      <a:lnTo>
                        <a:pt x="394" y="20"/>
                      </a:lnTo>
                      <a:lnTo>
                        <a:pt x="396" y="26"/>
                      </a:lnTo>
                      <a:lnTo>
                        <a:pt x="396" y="32"/>
                      </a:lnTo>
                      <a:lnTo>
                        <a:pt x="396" y="32"/>
                      </a:lnTo>
                      <a:lnTo>
                        <a:pt x="396" y="39"/>
                      </a:lnTo>
                      <a:lnTo>
                        <a:pt x="394" y="45"/>
                      </a:lnTo>
                      <a:lnTo>
                        <a:pt x="391" y="51"/>
                      </a:lnTo>
                      <a:lnTo>
                        <a:pt x="387" y="56"/>
                      </a:lnTo>
                      <a:lnTo>
                        <a:pt x="382" y="60"/>
                      </a:lnTo>
                      <a:lnTo>
                        <a:pt x="376" y="63"/>
                      </a:lnTo>
                      <a:lnTo>
                        <a:pt x="370" y="65"/>
                      </a:lnTo>
                      <a:lnTo>
                        <a:pt x="363" y="65"/>
                      </a:lnTo>
                      <a:lnTo>
                        <a:pt x="36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6" name="Freeform 101">
                  <a:extLst>
                    <a:ext uri="{FF2B5EF4-FFF2-40B4-BE49-F238E27FC236}">
                      <a16:creationId xmlns:a16="http://schemas.microsoft.com/office/drawing/2014/main" id="{32ABDC8B-19E6-87BC-B434-2EDD4BC4F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1313" y="2363788"/>
                  <a:ext cx="88900" cy="14288"/>
                </a:xfrm>
                <a:custGeom>
                  <a:avLst/>
                  <a:gdLst>
                    <a:gd name="T0" fmla="*/ 363 w 396"/>
                    <a:gd name="T1" fmla="*/ 67 h 67"/>
                    <a:gd name="T2" fmla="*/ 33 w 396"/>
                    <a:gd name="T3" fmla="*/ 67 h 67"/>
                    <a:gd name="T4" fmla="*/ 33 w 396"/>
                    <a:gd name="T5" fmla="*/ 67 h 67"/>
                    <a:gd name="T6" fmla="*/ 26 w 396"/>
                    <a:gd name="T7" fmla="*/ 67 h 67"/>
                    <a:gd name="T8" fmla="*/ 19 w 396"/>
                    <a:gd name="T9" fmla="*/ 65 h 67"/>
                    <a:gd name="T10" fmla="*/ 14 w 396"/>
                    <a:gd name="T11" fmla="*/ 61 h 67"/>
                    <a:gd name="T12" fmla="*/ 9 w 396"/>
                    <a:gd name="T13" fmla="*/ 57 h 67"/>
                    <a:gd name="T14" fmla="*/ 5 w 396"/>
                    <a:gd name="T15" fmla="*/ 52 h 67"/>
                    <a:gd name="T16" fmla="*/ 2 w 396"/>
                    <a:gd name="T17" fmla="*/ 47 h 67"/>
                    <a:gd name="T18" fmla="*/ 0 w 396"/>
                    <a:gd name="T19" fmla="*/ 41 h 67"/>
                    <a:gd name="T20" fmla="*/ 0 w 396"/>
                    <a:gd name="T21" fmla="*/ 34 h 67"/>
                    <a:gd name="T22" fmla="*/ 0 w 396"/>
                    <a:gd name="T23" fmla="*/ 34 h 67"/>
                    <a:gd name="T24" fmla="*/ 0 w 396"/>
                    <a:gd name="T25" fmla="*/ 27 h 67"/>
                    <a:gd name="T26" fmla="*/ 2 w 396"/>
                    <a:gd name="T27" fmla="*/ 21 h 67"/>
                    <a:gd name="T28" fmla="*/ 5 w 396"/>
                    <a:gd name="T29" fmla="*/ 15 h 67"/>
                    <a:gd name="T30" fmla="*/ 9 w 396"/>
                    <a:gd name="T31" fmla="*/ 11 h 67"/>
                    <a:gd name="T32" fmla="*/ 14 w 396"/>
                    <a:gd name="T33" fmla="*/ 7 h 67"/>
                    <a:gd name="T34" fmla="*/ 19 w 396"/>
                    <a:gd name="T35" fmla="*/ 3 h 67"/>
                    <a:gd name="T36" fmla="*/ 26 w 396"/>
                    <a:gd name="T37" fmla="*/ 1 h 67"/>
                    <a:gd name="T38" fmla="*/ 33 w 396"/>
                    <a:gd name="T39" fmla="*/ 0 h 67"/>
                    <a:gd name="T40" fmla="*/ 363 w 396"/>
                    <a:gd name="T41" fmla="*/ 0 h 67"/>
                    <a:gd name="T42" fmla="*/ 363 w 396"/>
                    <a:gd name="T43" fmla="*/ 0 h 67"/>
                    <a:gd name="T44" fmla="*/ 370 w 396"/>
                    <a:gd name="T45" fmla="*/ 1 h 67"/>
                    <a:gd name="T46" fmla="*/ 376 w 396"/>
                    <a:gd name="T47" fmla="*/ 3 h 67"/>
                    <a:gd name="T48" fmla="*/ 382 w 396"/>
                    <a:gd name="T49" fmla="*/ 7 h 67"/>
                    <a:gd name="T50" fmla="*/ 387 w 396"/>
                    <a:gd name="T51" fmla="*/ 11 h 67"/>
                    <a:gd name="T52" fmla="*/ 391 w 396"/>
                    <a:gd name="T53" fmla="*/ 15 h 67"/>
                    <a:gd name="T54" fmla="*/ 394 w 396"/>
                    <a:gd name="T55" fmla="*/ 21 h 67"/>
                    <a:gd name="T56" fmla="*/ 396 w 396"/>
                    <a:gd name="T57" fmla="*/ 27 h 67"/>
                    <a:gd name="T58" fmla="*/ 396 w 396"/>
                    <a:gd name="T59" fmla="*/ 34 h 67"/>
                    <a:gd name="T60" fmla="*/ 396 w 396"/>
                    <a:gd name="T61" fmla="*/ 34 h 67"/>
                    <a:gd name="T62" fmla="*/ 396 w 396"/>
                    <a:gd name="T63" fmla="*/ 41 h 67"/>
                    <a:gd name="T64" fmla="*/ 394 w 396"/>
                    <a:gd name="T65" fmla="*/ 47 h 67"/>
                    <a:gd name="T66" fmla="*/ 391 w 396"/>
                    <a:gd name="T67" fmla="*/ 52 h 67"/>
                    <a:gd name="T68" fmla="*/ 387 w 396"/>
                    <a:gd name="T69" fmla="*/ 57 h 67"/>
                    <a:gd name="T70" fmla="*/ 382 w 396"/>
                    <a:gd name="T71" fmla="*/ 61 h 67"/>
                    <a:gd name="T72" fmla="*/ 376 w 396"/>
                    <a:gd name="T73" fmla="*/ 65 h 67"/>
                    <a:gd name="T74" fmla="*/ 370 w 396"/>
                    <a:gd name="T75" fmla="*/ 67 h 67"/>
                    <a:gd name="T76" fmla="*/ 363 w 396"/>
                    <a:gd name="T77" fmla="*/ 67 h 67"/>
                    <a:gd name="T78" fmla="*/ 363 w 396"/>
                    <a:gd name="T7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96" h="67">
                      <a:moveTo>
                        <a:pt x="363" y="67"/>
                      </a:move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26" y="67"/>
                      </a:lnTo>
                      <a:lnTo>
                        <a:pt x="19" y="65"/>
                      </a:lnTo>
                      <a:lnTo>
                        <a:pt x="14" y="61"/>
                      </a:lnTo>
                      <a:lnTo>
                        <a:pt x="9" y="57"/>
                      </a:lnTo>
                      <a:lnTo>
                        <a:pt x="5" y="52"/>
                      </a:lnTo>
                      <a:lnTo>
                        <a:pt x="2" y="47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5" y="15"/>
                      </a:lnTo>
                      <a:lnTo>
                        <a:pt x="9" y="11"/>
                      </a:lnTo>
                      <a:lnTo>
                        <a:pt x="14" y="7"/>
                      </a:lnTo>
                      <a:lnTo>
                        <a:pt x="19" y="3"/>
                      </a:lnTo>
                      <a:lnTo>
                        <a:pt x="26" y="1"/>
                      </a:lnTo>
                      <a:lnTo>
                        <a:pt x="33" y="0"/>
                      </a:lnTo>
                      <a:lnTo>
                        <a:pt x="363" y="0"/>
                      </a:lnTo>
                      <a:lnTo>
                        <a:pt x="363" y="0"/>
                      </a:lnTo>
                      <a:lnTo>
                        <a:pt x="370" y="1"/>
                      </a:lnTo>
                      <a:lnTo>
                        <a:pt x="376" y="3"/>
                      </a:lnTo>
                      <a:lnTo>
                        <a:pt x="382" y="7"/>
                      </a:lnTo>
                      <a:lnTo>
                        <a:pt x="387" y="11"/>
                      </a:lnTo>
                      <a:lnTo>
                        <a:pt x="391" y="15"/>
                      </a:lnTo>
                      <a:lnTo>
                        <a:pt x="394" y="21"/>
                      </a:lnTo>
                      <a:lnTo>
                        <a:pt x="396" y="27"/>
                      </a:lnTo>
                      <a:lnTo>
                        <a:pt x="396" y="34"/>
                      </a:lnTo>
                      <a:lnTo>
                        <a:pt x="396" y="34"/>
                      </a:lnTo>
                      <a:lnTo>
                        <a:pt x="396" y="41"/>
                      </a:lnTo>
                      <a:lnTo>
                        <a:pt x="394" y="47"/>
                      </a:lnTo>
                      <a:lnTo>
                        <a:pt x="391" y="52"/>
                      </a:lnTo>
                      <a:lnTo>
                        <a:pt x="387" y="57"/>
                      </a:lnTo>
                      <a:lnTo>
                        <a:pt x="382" y="61"/>
                      </a:lnTo>
                      <a:lnTo>
                        <a:pt x="376" y="65"/>
                      </a:lnTo>
                      <a:lnTo>
                        <a:pt x="370" y="67"/>
                      </a:lnTo>
                      <a:lnTo>
                        <a:pt x="363" y="67"/>
                      </a:lnTo>
                      <a:lnTo>
                        <a:pt x="363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107" name="Freeform 102">
                  <a:extLst>
                    <a:ext uri="{FF2B5EF4-FFF2-40B4-BE49-F238E27FC236}">
                      <a16:creationId xmlns:a16="http://schemas.microsoft.com/office/drawing/2014/main" id="{99EB5DD0-1E2D-EB08-C804-227DEB358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1313" y="2393950"/>
                  <a:ext cx="58738" cy="14288"/>
                </a:xfrm>
                <a:custGeom>
                  <a:avLst/>
                  <a:gdLst>
                    <a:gd name="T0" fmla="*/ 230 w 264"/>
                    <a:gd name="T1" fmla="*/ 66 h 66"/>
                    <a:gd name="T2" fmla="*/ 33 w 264"/>
                    <a:gd name="T3" fmla="*/ 66 h 66"/>
                    <a:gd name="T4" fmla="*/ 33 w 264"/>
                    <a:gd name="T5" fmla="*/ 66 h 66"/>
                    <a:gd name="T6" fmla="*/ 26 w 264"/>
                    <a:gd name="T7" fmla="*/ 65 h 66"/>
                    <a:gd name="T8" fmla="*/ 19 w 264"/>
                    <a:gd name="T9" fmla="*/ 64 h 66"/>
                    <a:gd name="T10" fmla="*/ 14 w 264"/>
                    <a:gd name="T11" fmla="*/ 61 h 66"/>
                    <a:gd name="T12" fmla="*/ 9 w 264"/>
                    <a:gd name="T13" fmla="*/ 57 h 66"/>
                    <a:gd name="T14" fmla="*/ 5 w 264"/>
                    <a:gd name="T15" fmla="*/ 52 h 66"/>
                    <a:gd name="T16" fmla="*/ 2 w 264"/>
                    <a:gd name="T17" fmla="*/ 47 h 66"/>
                    <a:gd name="T18" fmla="*/ 0 w 264"/>
                    <a:gd name="T19" fmla="*/ 40 h 66"/>
                    <a:gd name="T20" fmla="*/ 0 w 264"/>
                    <a:gd name="T21" fmla="*/ 33 h 66"/>
                    <a:gd name="T22" fmla="*/ 0 w 264"/>
                    <a:gd name="T23" fmla="*/ 33 h 66"/>
                    <a:gd name="T24" fmla="*/ 0 w 264"/>
                    <a:gd name="T25" fmla="*/ 27 h 66"/>
                    <a:gd name="T26" fmla="*/ 2 w 264"/>
                    <a:gd name="T27" fmla="*/ 21 h 66"/>
                    <a:gd name="T28" fmla="*/ 5 w 264"/>
                    <a:gd name="T29" fmla="*/ 14 h 66"/>
                    <a:gd name="T30" fmla="*/ 9 w 264"/>
                    <a:gd name="T31" fmla="*/ 9 h 66"/>
                    <a:gd name="T32" fmla="*/ 14 w 264"/>
                    <a:gd name="T33" fmla="*/ 6 h 66"/>
                    <a:gd name="T34" fmla="*/ 19 w 264"/>
                    <a:gd name="T35" fmla="*/ 3 h 66"/>
                    <a:gd name="T36" fmla="*/ 26 w 264"/>
                    <a:gd name="T37" fmla="*/ 1 h 66"/>
                    <a:gd name="T38" fmla="*/ 33 w 264"/>
                    <a:gd name="T39" fmla="*/ 0 h 66"/>
                    <a:gd name="T40" fmla="*/ 230 w 264"/>
                    <a:gd name="T41" fmla="*/ 0 h 66"/>
                    <a:gd name="T42" fmla="*/ 230 w 264"/>
                    <a:gd name="T43" fmla="*/ 0 h 66"/>
                    <a:gd name="T44" fmla="*/ 238 w 264"/>
                    <a:gd name="T45" fmla="*/ 1 h 66"/>
                    <a:gd name="T46" fmla="*/ 244 w 264"/>
                    <a:gd name="T47" fmla="*/ 3 h 66"/>
                    <a:gd name="T48" fmla="*/ 249 w 264"/>
                    <a:gd name="T49" fmla="*/ 6 h 66"/>
                    <a:gd name="T50" fmla="*/ 254 w 264"/>
                    <a:gd name="T51" fmla="*/ 9 h 66"/>
                    <a:gd name="T52" fmla="*/ 258 w 264"/>
                    <a:gd name="T53" fmla="*/ 14 h 66"/>
                    <a:gd name="T54" fmla="*/ 261 w 264"/>
                    <a:gd name="T55" fmla="*/ 21 h 66"/>
                    <a:gd name="T56" fmla="*/ 264 w 264"/>
                    <a:gd name="T57" fmla="*/ 27 h 66"/>
                    <a:gd name="T58" fmla="*/ 264 w 264"/>
                    <a:gd name="T59" fmla="*/ 33 h 66"/>
                    <a:gd name="T60" fmla="*/ 264 w 264"/>
                    <a:gd name="T61" fmla="*/ 33 h 66"/>
                    <a:gd name="T62" fmla="*/ 264 w 264"/>
                    <a:gd name="T63" fmla="*/ 40 h 66"/>
                    <a:gd name="T64" fmla="*/ 261 w 264"/>
                    <a:gd name="T65" fmla="*/ 47 h 66"/>
                    <a:gd name="T66" fmla="*/ 258 w 264"/>
                    <a:gd name="T67" fmla="*/ 52 h 66"/>
                    <a:gd name="T68" fmla="*/ 254 w 264"/>
                    <a:gd name="T69" fmla="*/ 57 h 66"/>
                    <a:gd name="T70" fmla="*/ 249 w 264"/>
                    <a:gd name="T71" fmla="*/ 61 h 66"/>
                    <a:gd name="T72" fmla="*/ 244 w 264"/>
                    <a:gd name="T73" fmla="*/ 64 h 66"/>
                    <a:gd name="T74" fmla="*/ 238 w 264"/>
                    <a:gd name="T75" fmla="*/ 65 h 66"/>
                    <a:gd name="T76" fmla="*/ 230 w 264"/>
                    <a:gd name="T77" fmla="*/ 66 h 66"/>
                    <a:gd name="T78" fmla="*/ 230 w 264"/>
                    <a:gd name="T7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4" h="66">
                      <a:moveTo>
                        <a:pt x="230" y="66"/>
                      </a:moveTo>
                      <a:lnTo>
                        <a:pt x="33" y="66"/>
                      </a:lnTo>
                      <a:lnTo>
                        <a:pt x="33" y="66"/>
                      </a:lnTo>
                      <a:lnTo>
                        <a:pt x="26" y="65"/>
                      </a:lnTo>
                      <a:lnTo>
                        <a:pt x="19" y="64"/>
                      </a:lnTo>
                      <a:lnTo>
                        <a:pt x="14" y="61"/>
                      </a:lnTo>
                      <a:lnTo>
                        <a:pt x="9" y="57"/>
                      </a:lnTo>
                      <a:lnTo>
                        <a:pt x="5" y="52"/>
                      </a:lnTo>
                      <a:lnTo>
                        <a:pt x="2" y="47"/>
                      </a:lnTo>
                      <a:lnTo>
                        <a:pt x="0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6"/>
                      </a:lnTo>
                      <a:lnTo>
                        <a:pt x="19" y="3"/>
                      </a:lnTo>
                      <a:lnTo>
                        <a:pt x="26" y="1"/>
                      </a:lnTo>
                      <a:lnTo>
                        <a:pt x="33" y="0"/>
                      </a:lnTo>
                      <a:lnTo>
                        <a:pt x="230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4" y="3"/>
                      </a:lnTo>
                      <a:lnTo>
                        <a:pt x="249" y="6"/>
                      </a:lnTo>
                      <a:lnTo>
                        <a:pt x="254" y="9"/>
                      </a:lnTo>
                      <a:lnTo>
                        <a:pt x="258" y="14"/>
                      </a:lnTo>
                      <a:lnTo>
                        <a:pt x="261" y="21"/>
                      </a:lnTo>
                      <a:lnTo>
                        <a:pt x="264" y="27"/>
                      </a:lnTo>
                      <a:lnTo>
                        <a:pt x="264" y="33"/>
                      </a:lnTo>
                      <a:lnTo>
                        <a:pt x="264" y="33"/>
                      </a:lnTo>
                      <a:lnTo>
                        <a:pt x="264" y="40"/>
                      </a:lnTo>
                      <a:lnTo>
                        <a:pt x="261" y="47"/>
                      </a:lnTo>
                      <a:lnTo>
                        <a:pt x="258" y="52"/>
                      </a:lnTo>
                      <a:lnTo>
                        <a:pt x="254" y="57"/>
                      </a:lnTo>
                      <a:lnTo>
                        <a:pt x="249" y="61"/>
                      </a:lnTo>
                      <a:lnTo>
                        <a:pt x="244" y="64"/>
                      </a:lnTo>
                      <a:lnTo>
                        <a:pt x="238" y="65"/>
                      </a:lnTo>
                      <a:lnTo>
                        <a:pt x="230" y="66"/>
                      </a:lnTo>
                      <a:lnTo>
                        <a:pt x="230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46">
                    <a:defRPr/>
                  </a:pPr>
                  <a:endParaRPr lang="en-US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</p:grp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971206EB-8A9D-8FFE-6712-1FAAA125A997}"/>
              </a:ext>
            </a:extLst>
          </p:cNvPr>
          <p:cNvSpPr txBox="1"/>
          <p:nvPr/>
        </p:nvSpPr>
        <p:spPr>
          <a:xfrm>
            <a:off x="1290984" y="3182153"/>
            <a:ext cx="159889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46">
              <a:defRPr/>
            </a:pPr>
            <a:r>
              <a:rPr lang="en-US" sz="1500" b="1" dirty="0">
                <a:solidFill>
                  <a:prstClr val="white"/>
                </a:solidFill>
                <a:latin typeface="Roboto"/>
                <a:ea typeface="Roboto"/>
                <a:cs typeface="Roboto"/>
              </a:rPr>
              <a:t>CMA 5</a:t>
            </a:r>
          </a:p>
          <a:p>
            <a:pPr defTabSz="914446">
              <a:defRPr/>
            </a:pPr>
            <a:r>
              <a:rPr lang="en-US" sz="1500" b="1" dirty="0">
                <a:solidFill>
                  <a:prstClr val="white"/>
                </a:solidFill>
                <a:latin typeface="Roboto"/>
                <a:ea typeface="Roboto"/>
                <a:cs typeface="Roboto"/>
              </a:rPr>
              <a:t>(2023)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75E8514-0D4F-CE01-4A04-292044447847}"/>
              </a:ext>
            </a:extLst>
          </p:cNvPr>
          <p:cNvGrpSpPr/>
          <p:nvPr/>
        </p:nvGrpSpPr>
        <p:grpSpPr>
          <a:xfrm>
            <a:off x="363432" y="3057649"/>
            <a:ext cx="692497" cy="692497"/>
            <a:chOff x="5396773" y="1335882"/>
            <a:chExt cx="764700" cy="764700"/>
          </a:xfrm>
        </p:grpSpPr>
        <p:sp>
          <p:nvSpPr>
            <p:cNvPr id="128" name="Elipse 29">
              <a:extLst>
                <a:ext uri="{FF2B5EF4-FFF2-40B4-BE49-F238E27FC236}">
                  <a16:creationId xmlns:a16="http://schemas.microsoft.com/office/drawing/2014/main" id="{7599913D-B7F9-B4FF-3DEE-B313DA23580A}"/>
                </a:ext>
              </a:extLst>
            </p:cNvPr>
            <p:cNvSpPr/>
            <p:nvPr/>
          </p:nvSpPr>
          <p:spPr>
            <a:xfrm>
              <a:off x="5396773" y="1335882"/>
              <a:ext cx="764700" cy="764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en-US" sz="1400">
                <a:solidFill>
                  <a:prstClr val="white"/>
                </a:solidFill>
                <a:latin typeface="Roboto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C8EA81E-9271-ADCA-B7C7-B30174A9ACA7}"/>
                </a:ext>
              </a:extLst>
            </p:cNvPr>
            <p:cNvSpPr/>
            <p:nvPr/>
          </p:nvSpPr>
          <p:spPr>
            <a:xfrm>
              <a:off x="5466691" y="1405801"/>
              <a:ext cx="624860" cy="6248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ID" dirty="0">
                <a:solidFill>
                  <a:prstClr val="white"/>
                </a:solidFill>
                <a:latin typeface="Roboto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9D422A63-6F2A-03C0-B92E-F103D1D963FA}"/>
              </a:ext>
            </a:extLst>
          </p:cNvPr>
          <p:cNvSpPr txBox="1"/>
          <p:nvPr/>
        </p:nvSpPr>
        <p:spPr>
          <a:xfrm>
            <a:off x="1290984" y="4370964"/>
            <a:ext cx="159889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46">
              <a:defRPr/>
            </a:pPr>
            <a:r>
              <a:rPr lang="en-US" sz="1500" b="1" dirty="0">
                <a:solidFill>
                  <a:prstClr val="white"/>
                </a:solidFill>
                <a:latin typeface="Roboto"/>
                <a:ea typeface="Roboto"/>
                <a:cs typeface="Roboto"/>
              </a:rPr>
              <a:t>CMA 6</a:t>
            </a:r>
          </a:p>
          <a:p>
            <a:pPr defTabSz="914446">
              <a:defRPr/>
            </a:pPr>
            <a:r>
              <a:rPr lang="en-US" sz="1500" b="1" dirty="0">
                <a:solidFill>
                  <a:prstClr val="white"/>
                </a:solidFill>
                <a:latin typeface="Roboto"/>
                <a:ea typeface="Roboto"/>
                <a:cs typeface="Roboto"/>
              </a:rPr>
              <a:t>(2024) 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726E611-7C6C-E707-0BFB-25099F1468F8}"/>
              </a:ext>
            </a:extLst>
          </p:cNvPr>
          <p:cNvGrpSpPr/>
          <p:nvPr/>
        </p:nvGrpSpPr>
        <p:grpSpPr>
          <a:xfrm>
            <a:off x="363432" y="4246463"/>
            <a:ext cx="692497" cy="692497"/>
            <a:chOff x="5396773" y="1335882"/>
            <a:chExt cx="764700" cy="764700"/>
          </a:xfrm>
        </p:grpSpPr>
        <p:sp>
          <p:nvSpPr>
            <p:cNvPr id="148" name="Elipse 29">
              <a:extLst>
                <a:ext uri="{FF2B5EF4-FFF2-40B4-BE49-F238E27FC236}">
                  <a16:creationId xmlns:a16="http://schemas.microsoft.com/office/drawing/2014/main" id="{9702F86A-98AD-0971-D6C6-D026E5A00F81}"/>
                </a:ext>
              </a:extLst>
            </p:cNvPr>
            <p:cNvSpPr/>
            <p:nvPr/>
          </p:nvSpPr>
          <p:spPr>
            <a:xfrm>
              <a:off x="5396773" y="1335882"/>
              <a:ext cx="764700" cy="764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en-US" sz="1400">
                <a:solidFill>
                  <a:prstClr val="white"/>
                </a:solidFill>
                <a:latin typeface="Roboto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C68B6DF-FF0F-5566-BF95-DB8F303BE118}"/>
                </a:ext>
              </a:extLst>
            </p:cNvPr>
            <p:cNvSpPr/>
            <p:nvPr/>
          </p:nvSpPr>
          <p:spPr>
            <a:xfrm>
              <a:off x="5466691" y="1405801"/>
              <a:ext cx="624860" cy="6248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ID" dirty="0">
                <a:solidFill>
                  <a:prstClr val="white"/>
                </a:solidFill>
                <a:latin typeface="Roboto"/>
              </a:endParaRP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14AA13C5-2F1E-1C27-443F-2B1EB362E88A}"/>
              </a:ext>
            </a:extLst>
          </p:cNvPr>
          <p:cNvSpPr txBox="1"/>
          <p:nvPr/>
        </p:nvSpPr>
        <p:spPr>
          <a:xfrm>
            <a:off x="1290984" y="5559777"/>
            <a:ext cx="159889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46">
              <a:defRPr/>
            </a:pPr>
            <a:r>
              <a:rPr lang="en-US" sz="1500" b="1" dirty="0">
                <a:solidFill>
                  <a:prstClr val="white"/>
                </a:solidFill>
                <a:latin typeface="Roboto"/>
                <a:ea typeface="Roboto"/>
                <a:cs typeface="Roboto"/>
              </a:rPr>
              <a:t>CMA 7</a:t>
            </a:r>
          </a:p>
          <a:p>
            <a:pPr defTabSz="914446">
              <a:defRPr/>
            </a:pPr>
            <a:r>
              <a:rPr lang="en-US" sz="1500" b="1" dirty="0">
                <a:solidFill>
                  <a:prstClr val="white"/>
                </a:solidFill>
                <a:latin typeface="Roboto"/>
                <a:ea typeface="Roboto"/>
                <a:cs typeface="Roboto"/>
              </a:rPr>
              <a:t>(2025) 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F0A331E-D1C9-35EE-ED2C-9C7FB37909A9}"/>
              </a:ext>
            </a:extLst>
          </p:cNvPr>
          <p:cNvGrpSpPr/>
          <p:nvPr/>
        </p:nvGrpSpPr>
        <p:grpSpPr>
          <a:xfrm>
            <a:off x="363432" y="5435273"/>
            <a:ext cx="692497" cy="692497"/>
            <a:chOff x="5396773" y="1335882"/>
            <a:chExt cx="764700" cy="764700"/>
          </a:xfrm>
        </p:grpSpPr>
        <p:sp>
          <p:nvSpPr>
            <p:cNvPr id="167" name="Elipse 29">
              <a:extLst>
                <a:ext uri="{FF2B5EF4-FFF2-40B4-BE49-F238E27FC236}">
                  <a16:creationId xmlns:a16="http://schemas.microsoft.com/office/drawing/2014/main" id="{2E2562D3-6E0F-3EAA-3B31-EB610D837A5E}"/>
                </a:ext>
              </a:extLst>
            </p:cNvPr>
            <p:cNvSpPr/>
            <p:nvPr/>
          </p:nvSpPr>
          <p:spPr>
            <a:xfrm>
              <a:off x="5396773" y="1335882"/>
              <a:ext cx="764700" cy="764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46">
                <a:defRPr/>
              </a:pPr>
              <a:endParaRPr lang="en-US" sz="1400">
                <a:solidFill>
                  <a:prstClr val="white"/>
                </a:solidFill>
                <a:latin typeface="Roboto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41E7C47-3673-00D8-7D68-ECC678F9B0D8}"/>
                </a:ext>
              </a:extLst>
            </p:cNvPr>
            <p:cNvSpPr/>
            <p:nvPr/>
          </p:nvSpPr>
          <p:spPr>
            <a:xfrm>
              <a:off x="5466691" y="1405801"/>
              <a:ext cx="624860" cy="6248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ID" dirty="0">
                <a:solidFill>
                  <a:prstClr val="white"/>
                </a:solidFill>
                <a:latin typeface="Roboto"/>
              </a:endParaRPr>
            </a:p>
          </p:txBody>
        </p:sp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5C0D489-EAB4-1074-08F4-618BF8C84BB7}"/>
              </a:ext>
            </a:extLst>
          </p:cNvPr>
          <p:cNvCxnSpPr>
            <a:cxnSpLocks/>
          </p:cNvCxnSpPr>
          <p:nvPr/>
        </p:nvCxnSpPr>
        <p:spPr>
          <a:xfrm flipH="1" flipV="1">
            <a:off x="1290984" y="2821032"/>
            <a:ext cx="146207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337F944-8598-6EF1-F6CB-952A5A2EE0DE}"/>
              </a:ext>
            </a:extLst>
          </p:cNvPr>
          <p:cNvCxnSpPr>
            <a:cxnSpLocks/>
          </p:cNvCxnSpPr>
          <p:nvPr/>
        </p:nvCxnSpPr>
        <p:spPr>
          <a:xfrm flipH="1" flipV="1">
            <a:off x="1290984" y="3986762"/>
            <a:ext cx="146207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75245C2-1770-38F9-1059-E6FA9E616913}"/>
              </a:ext>
            </a:extLst>
          </p:cNvPr>
          <p:cNvSpPr txBox="1"/>
          <p:nvPr/>
        </p:nvSpPr>
        <p:spPr>
          <a:xfrm>
            <a:off x="3373301" y="1599531"/>
            <a:ext cx="7913521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46"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Establishes the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Global Goal on Adaptation 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of </a:t>
            </a:r>
            <a:r>
              <a:rPr lang="en-US" altLang="zh-CN" sz="1600" kern="0" dirty="0">
                <a:solidFill>
                  <a:srgbClr val="0070C0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enhancing adaptive capacity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1600" kern="0" dirty="0">
                <a:solidFill>
                  <a:srgbClr val="0070C0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strengthening resilience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and </a:t>
            </a:r>
            <a:r>
              <a:rPr lang="en-US" altLang="zh-CN" sz="1600" kern="0" dirty="0">
                <a:solidFill>
                  <a:srgbClr val="0070C0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reducing vulnerability to climate change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, with a view to contributing to sustainable development and ensuring an adequate adaptation response in the context of the temperature goal referred to in Article 2.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6D0C57-A21C-6226-23A2-992802035AA6}"/>
              </a:ext>
            </a:extLst>
          </p:cNvPr>
          <p:cNvSpPr txBox="1"/>
          <p:nvPr/>
        </p:nvSpPr>
        <p:spPr>
          <a:xfrm>
            <a:off x="3373302" y="3002227"/>
            <a:ext cx="7913521" cy="815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64" indent="-285764" defTabSz="914446">
              <a:spcAft>
                <a:spcPts val="600"/>
              </a:spcAft>
              <a:buFont typeface="Roboto" panose="02000000000000000000" pitchFamily="2" charset="0"/>
              <a:buChar char="‣"/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Adopted the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UAE Framework for Global Climate Resilience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with </a:t>
            </a:r>
            <a:r>
              <a:rPr lang="en-US" altLang="zh-CN" sz="1600" kern="0" dirty="0">
                <a:solidFill>
                  <a:srgbClr val="0070C0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7 (</a:t>
            </a:r>
            <a:r>
              <a:rPr lang="en-US" altLang="zh-CN" sz="1600" kern="0">
                <a:solidFill>
                  <a:srgbClr val="0070C0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seven) thematic </a:t>
            </a:r>
            <a:r>
              <a:rPr lang="en-US" altLang="zh-CN" sz="1600" kern="0" dirty="0">
                <a:solidFill>
                  <a:srgbClr val="0070C0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targets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and </a:t>
            </a:r>
            <a:r>
              <a:rPr lang="en-US" altLang="zh-CN" sz="1600" kern="0" dirty="0">
                <a:solidFill>
                  <a:srgbClr val="0070C0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4 (four) dimensional targets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of the adaptation iterative cycle </a:t>
            </a:r>
          </a:p>
          <a:p>
            <a:pPr marL="285764" indent="-285764" defTabSz="914446">
              <a:spcAft>
                <a:spcPts val="600"/>
              </a:spcAft>
              <a:buFont typeface="Roboto" panose="02000000000000000000" pitchFamily="2" charset="0"/>
              <a:buChar char="‣"/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Launched the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UAE-Belém work </a:t>
            </a:r>
            <a:r>
              <a:rPr lang="en-US" altLang="zh-CN" sz="1600" b="1" kern="0" dirty="0" err="1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programme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on the indicators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C5974C3-1A45-CF79-B4C9-F5A47D747525}"/>
              </a:ext>
            </a:extLst>
          </p:cNvPr>
          <p:cNvSpPr txBox="1"/>
          <p:nvPr/>
        </p:nvSpPr>
        <p:spPr>
          <a:xfrm>
            <a:off x="3373301" y="4308443"/>
            <a:ext cx="7913521" cy="5693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64" indent="-285764" defTabSz="914446">
              <a:spcAft>
                <a:spcPts val="600"/>
              </a:spcAft>
              <a:buFont typeface="Roboto" panose="02000000000000000000" pitchFamily="2" charset="0"/>
              <a:buChar char="‣"/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Launched the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Baku Adaptation Roadmap (BAR)</a:t>
            </a:r>
          </a:p>
          <a:p>
            <a:pPr marL="285764" indent="-285764" defTabSz="914446">
              <a:spcAft>
                <a:spcPts val="600"/>
              </a:spcAft>
              <a:buFont typeface="Roboto" panose="02000000000000000000" pitchFamily="2" charset="0"/>
              <a:buChar char="‣"/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Provided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further guidance and criteria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relating to the indicators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6280A15-4B68-C7D4-C591-9C020C4D5880}"/>
              </a:ext>
            </a:extLst>
          </p:cNvPr>
          <p:cNvSpPr txBox="1"/>
          <p:nvPr/>
        </p:nvSpPr>
        <p:spPr>
          <a:xfrm>
            <a:off x="3373301" y="5360694"/>
            <a:ext cx="7913521" cy="892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64" indent="-285764" defTabSz="914446">
              <a:spcAft>
                <a:spcPts val="600"/>
              </a:spcAft>
              <a:buFont typeface="Roboto" panose="02000000000000000000" pitchFamily="2" charset="0"/>
              <a:buChar char="‣"/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Adopted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Belém Adaptation Indicators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(59 indicators)</a:t>
            </a:r>
          </a:p>
          <a:p>
            <a:pPr marL="285764" indent="-285764" defTabSz="914446">
              <a:spcAft>
                <a:spcPts val="600"/>
              </a:spcAft>
              <a:buFont typeface="Roboto" panose="02000000000000000000" pitchFamily="2" charset="0"/>
              <a:buChar char="‣"/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Established the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Belém-Addis Vision on Adaptation (BAVA)</a:t>
            </a:r>
          </a:p>
          <a:p>
            <a:pPr marL="285764" indent="-285764" defTabSz="914446">
              <a:spcAft>
                <a:spcPts val="600"/>
              </a:spcAft>
              <a:buFont typeface="Roboto" panose="02000000000000000000" pitchFamily="2" charset="0"/>
              <a:buChar char="‣"/>
              <a:tabLst>
                <a:tab pos="118536" algn="l"/>
                <a:tab pos="270941" algn="l"/>
              </a:tabLs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Adopted activities for the 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en-US" altLang="zh-CN" sz="1600" b="1" kern="0" baseline="3000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st</a:t>
            </a:r>
            <a:r>
              <a:rPr lang="en-US" altLang="zh-CN" sz="1600" b="1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phase of the Baku Adaptation Roadmap</a:t>
            </a:r>
            <a:r>
              <a:rPr lang="en-US" altLang="zh-CN" sz="1600" kern="0" dirty="0">
                <a:solidFill>
                  <a:prstClr val="black"/>
                </a:solidFill>
                <a:latin typeface="Roboto"/>
                <a:ea typeface="宋体" panose="02010600030101010101" pitchFamily="2" charset="-122"/>
                <a:cs typeface="Times New Roman" pitchFamily="18" charset="0"/>
              </a:rPr>
              <a:t> (2026-2028) 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1158756-3209-D8BF-00C9-7BFC10D00B94}"/>
              </a:ext>
            </a:extLst>
          </p:cNvPr>
          <p:cNvCxnSpPr>
            <a:cxnSpLocks/>
          </p:cNvCxnSpPr>
          <p:nvPr/>
        </p:nvCxnSpPr>
        <p:spPr>
          <a:xfrm flipH="1" flipV="1">
            <a:off x="3369342" y="2821032"/>
            <a:ext cx="7911959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C99536D-8778-1287-2C7F-AF2282DCBC05}"/>
              </a:ext>
            </a:extLst>
          </p:cNvPr>
          <p:cNvCxnSpPr>
            <a:cxnSpLocks/>
          </p:cNvCxnSpPr>
          <p:nvPr/>
        </p:nvCxnSpPr>
        <p:spPr>
          <a:xfrm flipH="1" flipV="1">
            <a:off x="3369342" y="3986762"/>
            <a:ext cx="7911959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7ED484D-9663-580A-9DC0-2ACBCE42B26B}"/>
              </a:ext>
            </a:extLst>
          </p:cNvPr>
          <p:cNvCxnSpPr>
            <a:cxnSpLocks/>
          </p:cNvCxnSpPr>
          <p:nvPr/>
        </p:nvCxnSpPr>
        <p:spPr>
          <a:xfrm flipH="1" flipV="1">
            <a:off x="3369342" y="5198658"/>
            <a:ext cx="7911959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6FFD550-0441-F216-2278-F1E7B8EAE9A5}"/>
              </a:ext>
            </a:extLst>
          </p:cNvPr>
          <p:cNvCxnSpPr>
            <a:cxnSpLocks/>
          </p:cNvCxnSpPr>
          <p:nvPr/>
        </p:nvCxnSpPr>
        <p:spPr>
          <a:xfrm flipH="1" flipV="1">
            <a:off x="1290984" y="5198658"/>
            <a:ext cx="146207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A11908D-C372-2A2C-949A-B558E385E8E9}"/>
              </a:ext>
            </a:extLst>
          </p:cNvPr>
          <p:cNvGrpSpPr/>
          <p:nvPr/>
        </p:nvGrpSpPr>
        <p:grpSpPr>
          <a:xfrm>
            <a:off x="566804" y="3223716"/>
            <a:ext cx="285750" cy="360363"/>
            <a:chOff x="3425825" y="2168525"/>
            <a:chExt cx="285750" cy="360363"/>
          </a:xfrm>
          <a:solidFill>
            <a:schemeClr val="bg1"/>
          </a:solidFill>
        </p:grpSpPr>
        <p:sp>
          <p:nvSpPr>
            <p:cNvPr id="187" name="Freeform 13">
              <a:extLst>
                <a:ext uri="{FF2B5EF4-FFF2-40B4-BE49-F238E27FC236}">
                  <a16:creationId xmlns:a16="http://schemas.microsoft.com/office/drawing/2014/main" id="{D9BADDE4-F773-A7FF-C385-CE91A2F2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825" y="2198688"/>
              <a:ext cx="285750" cy="330200"/>
            </a:xfrm>
            <a:custGeom>
              <a:avLst/>
              <a:gdLst>
                <a:gd name="T0" fmla="*/ 34 w 1257"/>
                <a:gd name="T1" fmla="*/ 1456 h 1456"/>
                <a:gd name="T2" fmla="*/ 27 w 1257"/>
                <a:gd name="T3" fmla="*/ 1456 h 1456"/>
                <a:gd name="T4" fmla="*/ 15 w 1257"/>
                <a:gd name="T5" fmla="*/ 1451 h 1456"/>
                <a:gd name="T6" fmla="*/ 6 w 1257"/>
                <a:gd name="T7" fmla="*/ 1442 h 1456"/>
                <a:gd name="T8" fmla="*/ 1 w 1257"/>
                <a:gd name="T9" fmla="*/ 1430 h 1456"/>
                <a:gd name="T10" fmla="*/ 0 w 1257"/>
                <a:gd name="T11" fmla="*/ 34 h 1456"/>
                <a:gd name="T12" fmla="*/ 1 w 1257"/>
                <a:gd name="T13" fmla="*/ 27 h 1456"/>
                <a:gd name="T14" fmla="*/ 6 w 1257"/>
                <a:gd name="T15" fmla="*/ 15 h 1456"/>
                <a:gd name="T16" fmla="*/ 15 w 1257"/>
                <a:gd name="T17" fmla="*/ 7 h 1456"/>
                <a:gd name="T18" fmla="*/ 27 w 1257"/>
                <a:gd name="T19" fmla="*/ 2 h 1456"/>
                <a:gd name="T20" fmla="*/ 166 w 1257"/>
                <a:gd name="T21" fmla="*/ 0 h 1456"/>
                <a:gd name="T22" fmla="*/ 172 w 1257"/>
                <a:gd name="T23" fmla="*/ 2 h 1456"/>
                <a:gd name="T24" fmla="*/ 185 w 1257"/>
                <a:gd name="T25" fmla="*/ 7 h 1456"/>
                <a:gd name="T26" fmla="*/ 193 w 1257"/>
                <a:gd name="T27" fmla="*/ 15 h 1456"/>
                <a:gd name="T28" fmla="*/ 198 w 1257"/>
                <a:gd name="T29" fmla="*/ 27 h 1456"/>
                <a:gd name="T30" fmla="*/ 199 w 1257"/>
                <a:gd name="T31" fmla="*/ 34 h 1456"/>
                <a:gd name="T32" fmla="*/ 196 w 1257"/>
                <a:gd name="T33" fmla="*/ 47 h 1456"/>
                <a:gd name="T34" fmla="*/ 189 w 1257"/>
                <a:gd name="T35" fmla="*/ 57 h 1456"/>
                <a:gd name="T36" fmla="*/ 178 w 1257"/>
                <a:gd name="T37" fmla="*/ 65 h 1456"/>
                <a:gd name="T38" fmla="*/ 166 w 1257"/>
                <a:gd name="T39" fmla="*/ 67 h 1456"/>
                <a:gd name="T40" fmla="*/ 67 w 1257"/>
                <a:gd name="T41" fmla="*/ 1390 h 1456"/>
                <a:gd name="T42" fmla="*/ 1190 w 1257"/>
                <a:gd name="T43" fmla="*/ 67 h 1456"/>
                <a:gd name="T44" fmla="*/ 1091 w 1257"/>
                <a:gd name="T45" fmla="*/ 67 h 1456"/>
                <a:gd name="T46" fmla="*/ 1079 w 1257"/>
                <a:gd name="T47" fmla="*/ 65 h 1456"/>
                <a:gd name="T48" fmla="*/ 1068 w 1257"/>
                <a:gd name="T49" fmla="*/ 57 h 1456"/>
                <a:gd name="T50" fmla="*/ 1061 w 1257"/>
                <a:gd name="T51" fmla="*/ 47 h 1456"/>
                <a:gd name="T52" fmla="*/ 1058 w 1257"/>
                <a:gd name="T53" fmla="*/ 34 h 1456"/>
                <a:gd name="T54" fmla="*/ 1059 w 1257"/>
                <a:gd name="T55" fmla="*/ 27 h 1456"/>
                <a:gd name="T56" fmla="*/ 1064 w 1257"/>
                <a:gd name="T57" fmla="*/ 15 h 1456"/>
                <a:gd name="T58" fmla="*/ 1074 w 1257"/>
                <a:gd name="T59" fmla="*/ 7 h 1456"/>
                <a:gd name="T60" fmla="*/ 1085 w 1257"/>
                <a:gd name="T61" fmla="*/ 2 h 1456"/>
                <a:gd name="T62" fmla="*/ 1224 w 1257"/>
                <a:gd name="T63" fmla="*/ 0 h 1456"/>
                <a:gd name="T64" fmla="*/ 1231 w 1257"/>
                <a:gd name="T65" fmla="*/ 2 h 1456"/>
                <a:gd name="T66" fmla="*/ 1242 w 1257"/>
                <a:gd name="T67" fmla="*/ 7 h 1456"/>
                <a:gd name="T68" fmla="*/ 1252 w 1257"/>
                <a:gd name="T69" fmla="*/ 15 h 1456"/>
                <a:gd name="T70" fmla="*/ 1257 w 1257"/>
                <a:gd name="T71" fmla="*/ 27 h 1456"/>
                <a:gd name="T72" fmla="*/ 1257 w 1257"/>
                <a:gd name="T73" fmla="*/ 1423 h 1456"/>
                <a:gd name="T74" fmla="*/ 1257 w 1257"/>
                <a:gd name="T75" fmla="*/ 1430 h 1456"/>
                <a:gd name="T76" fmla="*/ 1252 w 1257"/>
                <a:gd name="T77" fmla="*/ 1442 h 1456"/>
                <a:gd name="T78" fmla="*/ 1242 w 1257"/>
                <a:gd name="T79" fmla="*/ 1451 h 1456"/>
                <a:gd name="T80" fmla="*/ 1231 w 1257"/>
                <a:gd name="T81" fmla="*/ 1456 h 1456"/>
                <a:gd name="T82" fmla="*/ 1224 w 1257"/>
                <a:gd name="T83" fmla="*/ 1456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7" h="1456">
                  <a:moveTo>
                    <a:pt x="1224" y="1456"/>
                  </a:moveTo>
                  <a:lnTo>
                    <a:pt x="34" y="1456"/>
                  </a:lnTo>
                  <a:lnTo>
                    <a:pt x="34" y="1456"/>
                  </a:lnTo>
                  <a:lnTo>
                    <a:pt x="27" y="1456"/>
                  </a:lnTo>
                  <a:lnTo>
                    <a:pt x="21" y="1454"/>
                  </a:lnTo>
                  <a:lnTo>
                    <a:pt x="15" y="1451"/>
                  </a:lnTo>
                  <a:lnTo>
                    <a:pt x="10" y="1447"/>
                  </a:lnTo>
                  <a:lnTo>
                    <a:pt x="6" y="1442"/>
                  </a:lnTo>
                  <a:lnTo>
                    <a:pt x="4" y="1437"/>
                  </a:lnTo>
                  <a:lnTo>
                    <a:pt x="1" y="1430"/>
                  </a:lnTo>
                  <a:lnTo>
                    <a:pt x="0" y="14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93" y="15"/>
                  </a:lnTo>
                  <a:lnTo>
                    <a:pt x="196" y="21"/>
                  </a:lnTo>
                  <a:lnTo>
                    <a:pt x="198" y="27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8" y="41"/>
                  </a:lnTo>
                  <a:lnTo>
                    <a:pt x="196" y="47"/>
                  </a:lnTo>
                  <a:lnTo>
                    <a:pt x="193" y="52"/>
                  </a:lnTo>
                  <a:lnTo>
                    <a:pt x="189" y="57"/>
                  </a:lnTo>
                  <a:lnTo>
                    <a:pt x="185" y="62"/>
                  </a:lnTo>
                  <a:lnTo>
                    <a:pt x="178" y="65"/>
                  </a:lnTo>
                  <a:lnTo>
                    <a:pt x="172" y="67"/>
                  </a:lnTo>
                  <a:lnTo>
                    <a:pt x="166" y="67"/>
                  </a:lnTo>
                  <a:lnTo>
                    <a:pt x="67" y="67"/>
                  </a:lnTo>
                  <a:lnTo>
                    <a:pt x="67" y="1390"/>
                  </a:lnTo>
                  <a:lnTo>
                    <a:pt x="1190" y="1390"/>
                  </a:lnTo>
                  <a:lnTo>
                    <a:pt x="1190" y="67"/>
                  </a:lnTo>
                  <a:lnTo>
                    <a:pt x="1091" y="67"/>
                  </a:lnTo>
                  <a:lnTo>
                    <a:pt x="1091" y="67"/>
                  </a:lnTo>
                  <a:lnTo>
                    <a:pt x="1085" y="67"/>
                  </a:lnTo>
                  <a:lnTo>
                    <a:pt x="1079" y="65"/>
                  </a:lnTo>
                  <a:lnTo>
                    <a:pt x="1074" y="62"/>
                  </a:lnTo>
                  <a:lnTo>
                    <a:pt x="1068" y="57"/>
                  </a:lnTo>
                  <a:lnTo>
                    <a:pt x="1064" y="52"/>
                  </a:lnTo>
                  <a:lnTo>
                    <a:pt x="1061" y="47"/>
                  </a:lnTo>
                  <a:lnTo>
                    <a:pt x="1059" y="41"/>
                  </a:lnTo>
                  <a:lnTo>
                    <a:pt x="1058" y="34"/>
                  </a:lnTo>
                  <a:lnTo>
                    <a:pt x="1058" y="34"/>
                  </a:lnTo>
                  <a:lnTo>
                    <a:pt x="1059" y="27"/>
                  </a:lnTo>
                  <a:lnTo>
                    <a:pt x="1061" y="21"/>
                  </a:lnTo>
                  <a:lnTo>
                    <a:pt x="1064" y="15"/>
                  </a:lnTo>
                  <a:lnTo>
                    <a:pt x="1068" y="11"/>
                  </a:lnTo>
                  <a:lnTo>
                    <a:pt x="1074" y="7"/>
                  </a:lnTo>
                  <a:lnTo>
                    <a:pt x="1079" y="4"/>
                  </a:lnTo>
                  <a:lnTo>
                    <a:pt x="1085" y="2"/>
                  </a:lnTo>
                  <a:lnTo>
                    <a:pt x="1091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31" y="2"/>
                  </a:lnTo>
                  <a:lnTo>
                    <a:pt x="1237" y="4"/>
                  </a:lnTo>
                  <a:lnTo>
                    <a:pt x="1242" y="7"/>
                  </a:lnTo>
                  <a:lnTo>
                    <a:pt x="1247" y="11"/>
                  </a:lnTo>
                  <a:lnTo>
                    <a:pt x="1252" y="15"/>
                  </a:lnTo>
                  <a:lnTo>
                    <a:pt x="1255" y="21"/>
                  </a:lnTo>
                  <a:lnTo>
                    <a:pt x="1257" y="27"/>
                  </a:lnTo>
                  <a:lnTo>
                    <a:pt x="1257" y="34"/>
                  </a:lnTo>
                  <a:lnTo>
                    <a:pt x="1257" y="1423"/>
                  </a:lnTo>
                  <a:lnTo>
                    <a:pt x="1257" y="1423"/>
                  </a:lnTo>
                  <a:lnTo>
                    <a:pt x="1257" y="1430"/>
                  </a:lnTo>
                  <a:lnTo>
                    <a:pt x="1255" y="1437"/>
                  </a:lnTo>
                  <a:lnTo>
                    <a:pt x="1252" y="1442"/>
                  </a:lnTo>
                  <a:lnTo>
                    <a:pt x="1247" y="1447"/>
                  </a:lnTo>
                  <a:lnTo>
                    <a:pt x="1242" y="1451"/>
                  </a:lnTo>
                  <a:lnTo>
                    <a:pt x="1237" y="1454"/>
                  </a:lnTo>
                  <a:lnTo>
                    <a:pt x="1231" y="1456"/>
                  </a:lnTo>
                  <a:lnTo>
                    <a:pt x="1224" y="1456"/>
                  </a:lnTo>
                  <a:lnTo>
                    <a:pt x="1224" y="1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88" name="Freeform 14">
              <a:extLst>
                <a:ext uri="{FF2B5EF4-FFF2-40B4-BE49-F238E27FC236}">
                  <a16:creationId xmlns:a16="http://schemas.microsoft.com/office/drawing/2014/main" id="{CF456B38-71E7-9FDB-773E-58D53377F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150" y="2168525"/>
              <a:ext cx="165100" cy="74613"/>
            </a:xfrm>
            <a:custGeom>
              <a:avLst/>
              <a:gdLst>
                <a:gd name="T0" fmla="*/ 33 w 728"/>
                <a:gd name="T1" fmla="*/ 330 h 330"/>
                <a:gd name="T2" fmla="*/ 15 w 728"/>
                <a:gd name="T3" fmla="*/ 325 h 330"/>
                <a:gd name="T4" fmla="*/ 2 w 728"/>
                <a:gd name="T5" fmla="*/ 311 h 330"/>
                <a:gd name="T6" fmla="*/ 0 w 728"/>
                <a:gd name="T7" fmla="*/ 165 h 330"/>
                <a:gd name="T8" fmla="*/ 2 w 728"/>
                <a:gd name="T9" fmla="*/ 152 h 330"/>
                <a:gd name="T10" fmla="*/ 15 w 728"/>
                <a:gd name="T11" fmla="*/ 138 h 330"/>
                <a:gd name="T12" fmla="*/ 33 w 728"/>
                <a:gd name="T13" fmla="*/ 131 h 330"/>
                <a:gd name="T14" fmla="*/ 205 w 728"/>
                <a:gd name="T15" fmla="*/ 118 h 330"/>
                <a:gd name="T16" fmla="*/ 222 w 728"/>
                <a:gd name="T17" fmla="*/ 80 h 330"/>
                <a:gd name="T18" fmla="*/ 248 w 728"/>
                <a:gd name="T19" fmla="*/ 47 h 330"/>
                <a:gd name="T20" fmla="*/ 282 w 728"/>
                <a:gd name="T21" fmla="*/ 22 h 330"/>
                <a:gd name="T22" fmla="*/ 320 w 728"/>
                <a:gd name="T23" fmla="*/ 5 h 330"/>
                <a:gd name="T24" fmla="*/ 364 w 728"/>
                <a:gd name="T25" fmla="*/ 0 h 330"/>
                <a:gd name="T26" fmla="*/ 393 w 728"/>
                <a:gd name="T27" fmla="*/ 2 h 330"/>
                <a:gd name="T28" fmla="*/ 434 w 728"/>
                <a:gd name="T29" fmla="*/ 16 h 330"/>
                <a:gd name="T30" fmla="*/ 469 w 728"/>
                <a:gd name="T31" fmla="*/ 37 h 330"/>
                <a:gd name="T32" fmla="*/ 497 w 728"/>
                <a:gd name="T33" fmla="*/ 67 h 330"/>
                <a:gd name="T34" fmla="*/ 518 w 728"/>
                <a:gd name="T35" fmla="*/ 105 h 330"/>
                <a:gd name="T36" fmla="*/ 695 w 728"/>
                <a:gd name="T37" fmla="*/ 131 h 330"/>
                <a:gd name="T38" fmla="*/ 707 w 728"/>
                <a:gd name="T39" fmla="*/ 135 h 330"/>
                <a:gd name="T40" fmla="*/ 722 w 728"/>
                <a:gd name="T41" fmla="*/ 146 h 330"/>
                <a:gd name="T42" fmla="*/ 728 w 728"/>
                <a:gd name="T43" fmla="*/ 165 h 330"/>
                <a:gd name="T44" fmla="*/ 727 w 728"/>
                <a:gd name="T45" fmla="*/ 304 h 330"/>
                <a:gd name="T46" fmla="*/ 717 w 728"/>
                <a:gd name="T47" fmla="*/ 321 h 330"/>
                <a:gd name="T48" fmla="*/ 701 w 728"/>
                <a:gd name="T49" fmla="*/ 329 h 330"/>
                <a:gd name="T50" fmla="*/ 67 w 728"/>
                <a:gd name="T51" fmla="*/ 264 h 330"/>
                <a:gd name="T52" fmla="*/ 496 w 728"/>
                <a:gd name="T53" fmla="*/ 198 h 330"/>
                <a:gd name="T54" fmla="*/ 483 w 728"/>
                <a:gd name="T55" fmla="*/ 196 h 330"/>
                <a:gd name="T56" fmla="*/ 468 w 728"/>
                <a:gd name="T57" fmla="*/ 183 h 330"/>
                <a:gd name="T58" fmla="*/ 463 w 728"/>
                <a:gd name="T59" fmla="*/ 165 h 330"/>
                <a:gd name="T60" fmla="*/ 461 w 728"/>
                <a:gd name="T61" fmla="*/ 145 h 330"/>
                <a:gd name="T62" fmla="*/ 450 w 728"/>
                <a:gd name="T63" fmla="*/ 118 h 330"/>
                <a:gd name="T64" fmla="*/ 434 w 728"/>
                <a:gd name="T65" fmla="*/ 95 h 330"/>
                <a:gd name="T66" fmla="*/ 411 w 728"/>
                <a:gd name="T67" fmla="*/ 78 h 330"/>
                <a:gd name="T68" fmla="*/ 383 w 728"/>
                <a:gd name="T69" fmla="*/ 67 h 330"/>
                <a:gd name="T70" fmla="*/ 364 w 728"/>
                <a:gd name="T71" fmla="*/ 65 h 330"/>
                <a:gd name="T72" fmla="*/ 335 w 728"/>
                <a:gd name="T73" fmla="*/ 70 h 330"/>
                <a:gd name="T74" fmla="*/ 309 w 728"/>
                <a:gd name="T75" fmla="*/ 83 h 330"/>
                <a:gd name="T76" fmla="*/ 287 w 728"/>
                <a:gd name="T77" fmla="*/ 101 h 330"/>
                <a:gd name="T78" fmla="*/ 272 w 728"/>
                <a:gd name="T79" fmla="*/ 126 h 330"/>
                <a:gd name="T80" fmla="*/ 265 w 728"/>
                <a:gd name="T81" fmla="*/ 155 h 330"/>
                <a:gd name="T82" fmla="*/ 264 w 728"/>
                <a:gd name="T83" fmla="*/ 172 h 330"/>
                <a:gd name="T84" fmla="*/ 255 w 728"/>
                <a:gd name="T85" fmla="*/ 188 h 330"/>
                <a:gd name="T86" fmla="*/ 238 w 728"/>
                <a:gd name="T87" fmla="*/ 198 h 330"/>
                <a:gd name="T88" fmla="*/ 67 w 728"/>
                <a:gd name="T89" fmla="*/ 26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8" h="330">
                  <a:moveTo>
                    <a:pt x="695" y="330"/>
                  </a:moveTo>
                  <a:lnTo>
                    <a:pt x="33" y="330"/>
                  </a:lnTo>
                  <a:lnTo>
                    <a:pt x="33" y="330"/>
                  </a:lnTo>
                  <a:lnTo>
                    <a:pt x="26" y="329"/>
                  </a:lnTo>
                  <a:lnTo>
                    <a:pt x="20" y="328"/>
                  </a:lnTo>
                  <a:lnTo>
                    <a:pt x="15" y="325"/>
                  </a:lnTo>
                  <a:lnTo>
                    <a:pt x="10" y="321"/>
                  </a:lnTo>
                  <a:lnTo>
                    <a:pt x="5" y="316"/>
                  </a:lnTo>
                  <a:lnTo>
                    <a:pt x="2" y="311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2" y="152"/>
                  </a:lnTo>
                  <a:lnTo>
                    <a:pt x="5" y="146"/>
                  </a:lnTo>
                  <a:lnTo>
                    <a:pt x="10" y="142"/>
                  </a:lnTo>
                  <a:lnTo>
                    <a:pt x="15" y="138"/>
                  </a:lnTo>
                  <a:lnTo>
                    <a:pt x="20" y="135"/>
                  </a:lnTo>
                  <a:lnTo>
                    <a:pt x="26" y="133"/>
                  </a:lnTo>
                  <a:lnTo>
                    <a:pt x="33" y="131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205" y="118"/>
                  </a:lnTo>
                  <a:lnTo>
                    <a:pt x="209" y="105"/>
                  </a:lnTo>
                  <a:lnTo>
                    <a:pt x="216" y="92"/>
                  </a:lnTo>
                  <a:lnTo>
                    <a:pt x="222" y="80"/>
                  </a:lnTo>
                  <a:lnTo>
                    <a:pt x="230" y="67"/>
                  </a:lnTo>
                  <a:lnTo>
                    <a:pt x="238" y="57"/>
                  </a:lnTo>
                  <a:lnTo>
                    <a:pt x="248" y="47"/>
                  </a:lnTo>
                  <a:lnTo>
                    <a:pt x="258" y="37"/>
                  </a:lnTo>
                  <a:lnTo>
                    <a:pt x="269" y="29"/>
                  </a:lnTo>
                  <a:lnTo>
                    <a:pt x="282" y="22"/>
                  </a:lnTo>
                  <a:lnTo>
                    <a:pt x="294" y="16"/>
                  </a:lnTo>
                  <a:lnTo>
                    <a:pt x="307" y="9"/>
                  </a:lnTo>
                  <a:lnTo>
                    <a:pt x="320" y="5"/>
                  </a:lnTo>
                  <a:lnTo>
                    <a:pt x="335" y="2"/>
                  </a:lnTo>
                  <a:lnTo>
                    <a:pt x="349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93" y="2"/>
                  </a:lnTo>
                  <a:lnTo>
                    <a:pt x="407" y="5"/>
                  </a:lnTo>
                  <a:lnTo>
                    <a:pt x="420" y="9"/>
                  </a:lnTo>
                  <a:lnTo>
                    <a:pt x="434" y="16"/>
                  </a:lnTo>
                  <a:lnTo>
                    <a:pt x="446" y="22"/>
                  </a:lnTo>
                  <a:lnTo>
                    <a:pt x="458" y="29"/>
                  </a:lnTo>
                  <a:lnTo>
                    <a:pt x="469" y="37"/>
                  </a:lnTo>
                  <a:lnTo>
                    <a:pt x="479" y="47"/>
                  </a:lnTo>
                  <a:lnTo>
                    <a:pt x="489" y="57"/>
                  </a:lnTo>
                  <a:lnTo>
                    <a:pt x="497" y="67"/>
                  </a:lnTo>
                  <a:lnTo>
                    <a:pt x="505" y="80"/>
                  </a:lnTo>
                  <a:lnTo>
                    <a:pt x="512" y="92"/>
                  </a:lnTo>
                  <a:lnTo>
                    <a:pt x="518" y="105"/>
                  </a:lnTo>
                  <a:lnTo>
                    <a:pt x="522" y="118"/>
                  </a:lnTo>
                  <a:lnTo>
                    <a:pt x="526" y="131"/>
                  </a:lnTo>
                  <a:lnTo>
                    <a:pt x="695" y="131"/>
                  </a:lnTo>
                  <a:lnTo>
                    <a:pt x="695" y="131"/>
                  </a:lnTo>
                  <a:lnTo>
                    <a:pt x="701" y="133"/>
                  </a:lnTo>
                  <a:lnTo>
                    <a:pt x="707" y="135"/>
                  </a:lnTo>
                  <a:lnTo>
                    <a:pt x="713" y="138"/>
                  </a:lnTo>
                  <a:lnTo>
                    <a:pt x="717" y="142"/>
                  </a:lnTo>
                  <a:lnTo>
                    <a:pt x="722" y="146"/>
                  </a:lnTo>
                  <a:lnTo>
                    <a:pt x="725" y="152"/>
                  </a:lnTo>
                  <a:lnTo>
                    <a:pt x="727" y="158"/>
                  </a:lnTo>
                  <a:lnTo>
                    <a:pt x="728" y="165"/>
                  </a:lnTo>
                  <a:lnTo>
                    <a:pt x="728" y="297"/>
                  </a:lnTo>
                  <a:lnTo>
                    <a:pt x="728" y="297"/>
                  </a:lnTo>
                  <a:lnTo>
                    <a:pt x="727" y="304"/>
                  </a:lnTo>
                  <a:lnTo>
                    <a:pt x="725" y="311"/>
                  </a:lnTo>
                  <a:lnTo>
                    <a:pt x="722" y="316"/>
                  </a:lnTo>
                  <a:lnTo>
                    <a:pt x="717" y="321"/>
                  </a:lnTo>
                  <a:lnTo>
                    <a:pt x="713" y="325"/>
                  </a:lnTo>
                  <a:lnTo>
                    <a:pt x="707" y="328"/>
                  </a:lnTo>
                  <a:lnTo>
                    <a:pt x="701" y="329"/>
                  </a:lnTo>
                  <a:lnTo>
                    <a:pt x="695" y="330"/>
                  </a:lnTo>
                  <a:lnTo>
                    <a:pt x="695" y="330"/>
                  </a:lnTo>
                  <a:close/>
                  <a:moveTo>
                    <a:pt x="67" y="264"/>
                  </a:moveTo>
                  <a:lnTo>
                    <a:pt x="662" y="264"/>
                  </a:lnTo>
                  <a:lnTo>
                    <a:pt x="662" y="198"/>
                  </a:lnTo>
                  <a:lnTo>
                    <a:pt x="496" y="198"/>
                  </a:lnTo>
                  <a:lnTo>
                    <a:pt x="496" y="198"/>
                  </a:lnTo>
                  <a:lnTo>
                    <a:pt x="489" y="198"/>
                  </a:lnTo>
                  <a:lnTo>
                    <a:pt x="483" y="196"/>
                  </a:lnTo>
                  <a:lnTo>
                    <a:pt x="477" y="193"/>
                  </a:lnTo>
                  <a:lnTo>
                    <a:pt x="472" y="188"/>
                  </a:lnTo>
                  <a:lnTo>
                    <a:pt x="468" y="183"/>
                  </a:lnTo>
                  <a:lnTo>
                    <a:pt x="465" y="178"/>
                  </a:lnTo>
                  <a:lnTo>
                    <a:pt x="464" y="172"/>
                  </a:lnTo>
                  <a:lnTo>
                    <a:pt x="463" y="165"/>
                  </a:lnTo>
                  <a:lnTo>
                    <a:pt x="463" y="165"/>
                  </a:lnTo>
                  <a:lnTo>
                    <a:pt x="462" y="155"/>
                  </a:lnTo>
                  <a:lnTo>
                    <a:pt x="461" y="145"/>
                  </a:lnTo>
                  <a:lnTo>
                    <a:pt x="459" y="136"/>
                  </a:lnTo>
                  <a:lnTo>
                    <a:pt x="455" y="126"/>
                  </a:lnTo>
                  <a:lnTo>
                    <a:pt x="450" y="118"/>
                  </a:lnTo>
                  <a:lnTo>
                    <a:pt x="446" y="110"/>
                  </a:lnTo>
                  <a:lnTo>
                    <a:pt x="440" y="101"/>
                  </a:lnTo>
                  <a:lnTo>
                    <a:pt x="434" y="95"/>
                  </a:lnTo>
                  <a:lnTo>
                    <a:pt x="427" y="88"/>
                  </a:lnTo>
                  <a:lnTo>
                    <a:pt x="419" y="83"/>
                  </a:lnTo>
                  <a:lnTo>
                    <a:pt x="411" y="78"/>
                  </a:lnTo>
                  <a:lnTo>
                    <a:pt x="402" y="74"/>
                  </a:lnTo>
                  <a:lnTo>
                    <a:pt x="394" y="70"/>
                  </a:lnTo>
                  <a:lnTo>
                    <a:pt x="383" y="67"/>
                  </a:lnTo>
                  <a:lnTo>
                    <a:pt x="374" y="66"/>
                  </a:lnTo>
                  <a:lnTo>
                    <a:pt x="364" y="65"/>
                  </a:lnTo>
                  <a:lnTo>
                    <a:pt x="364" y="65"/>
                  </a:lnTo>
                  <a:lnTo>
                    <a:pt x="353" y="66"/>
                  </a:lnTo>
                  <a:lnTo>
                    <a:pt x="344" y="67"/>
                  </a:lnTo>
                  <a:lnTo>
                    <a:pt x="335" y="70"/>
                  </a:lnTo>
                  <a:lnTo>
                    <a:pt x="325" y="74"/>
                  </a:lnTo>
                  <a:lnTo>
                    <a:pt x="316" y="78"/>
                  </a:lnTo>
                  <a:lnTo>
                    <a:pt x="309" y="83"/>
                  </a:lnTo>
                  <a:lnTo>
                    <a:pt x="300" y="88"/>
                  </a:lnTo>
                  <a:lnTo>
                    <a:pt x="293" y="95"/>
                  </a:lnTo>
                  <a:lnTo>
                    <a:pt x="287" y="101"/>
                  </a:lnTo>
                  <a:lnTo>
                    <a:pt x="282" y="110"/>
                  </a:lnTo>
                  <a:lnTo>
                    <a:pt x="277" y="118"/>
                  </a:lnTo>
                  <a:lnTo>
                    <a:pt x="272" y="126"/>
                  </a:lnTo>
                  <a:lnTo>
                    <a:pt x="269" y="136"/>
                  </a:lnTo>
                  <a:lnTo>
                    <a:pt x="266" y="145"/>
                  </a:lnTo>
                  <a:lnTo>
                    <a:pt x="265" y="15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72"/>
                  </a:lnTo>
                  <a:lnTo>
                    <a:pt x="262" y="178"/>
                  </a:lnTo>
                  <a:lnTo>
                    <a:pt x="259" y="183"/>
                  </a:lnTo>
                  <a:lnTo>
                    <a:pt x="255" y="188"/>
                  </a:lnTo>
                  <a:lnTo>
                    <a:pt x="250" y="193"/>
                  </a:lnTo>
                  <a:lnTo>
                    <a:pt x="245" y="196"/>
                  </a:lnTo>
                  <a:lnTo>
                    <a:pt x="238" y="198"/>
                  </a:lnTo>
                  <a:lnTo>
                    <a:pt x="231" y="198"/>
                  </a:lnTo>
                  <a:lnTo>
                    <a:pt x="67" y="198"/>
                  </a:lnTo>
                  <a:lnTo>
                    <a:pt x="67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89" name="Freeform 15">
              <a:extLst>
                <a:ext uri="{FF2B5EF4-FFF2-40B4-BE49-F238E27FC236}">
                  <a16:creationId xmlns:a16="http://schemas.microsoft.com/office/drawing/2014/main" id="{8B8C1FEA-553C-DDE2-5E9E-6B8DDFA0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2228850"/>
              <a:ext cx="225425" cy="269875"/>
            </a:xfrm>
            <a:custGeom>
              <a:avLst/>
              <a:gdLst>
                <a:gd name="T0" fmla="*/ 958 w 991"/>
                <a:gd name="T1" fmla="*/ 1191 h 1191"/>
                <a:gd name="T2" fmla="*/ 33 w 991"/>
                <a:gd name="T3" fmla="*/ 1191 h 1191"/>
                <a:gd name="T4" fmla="*/ 33 w 991"/>
                <a:gd name="T5" fmla="*/ 1191 h 1191"/>
                <a:gd name="T6" fmla="*/ 26 w 991"/>
                <a:gd name="T7" fmla="*/ 1191 h 1191"/>
                <a:gd name="T8" fmla="*/ 20 w 991"/>
                <a:gd name="T9" fmla="*/ 1189 h 1191"/>
                <a:gd name="T10" fmla="*/ 14 w 991"/>
                <a:gd name="T11" fmla="*/ 1186 h 1191"/>
                <a:gd name="T12" fmla="*/ 9 w 991"/>
                <a:gd name="T13" fmla="*/ 1181 h 1191"/>
                <a:gd name="T14" fmla="*/ 5 w 991"/>
                <a:gd name="T15" fmla="*/ 1176 h 1191"/>
                <a:gd name="T16" fmla="*/ 2 w 991"/>
                <a:gd name="T17" fmla="*/ 1171 h 1191"/>
                <a:gd name="T18" fmla="*/ 0 w 991"/>
                <a:gd name="T19" fmla="*/ 1165 h 1191"/>
                <a:gd name="T20" fmla="*/ 0 w 991"/>
                <a:gd name="T21" fmla="*/ 1159 h 1191"/>
                <a:gd name="T22" fmla="*/ 0 w 991"/>
                <a:gd name="T23" fmla="*/ 33 h 1191"/>
                <a:gd name="T24" fmla="*/ 0 w 991"/>
                <a:gd name="T25" fmla="*/ 33 h 1191"/>
                <a:gd name="T26" fmla="*/ 0 w 991"/>
                <a:gd name="T27" fmla="*/ 27 h 1191"/>
                <a:gd name="T28" fmla="*/ 2 w 991"/>
                <a:gd name="T29" fmla="*/ 21 h 1191"/>
                <a:gd name="T30" fmla="*/ 5 w 991"/>
                <a:gd name="T31" fmla="*/ 15 h 1191"/>
                <a:gd name="T32" fmla="*/ 9 w 991"/>
                <a:gd name="T33" fmla="*/ 10 h 1191"/>
                <a:gd name="T34" fmla="*/ 14 w 991"/>
                <a:gd name="T35" fmla="*/ 6 h 1191"/>
                <a:gd name="T36" fmla="*/ 20 w 991"/>
                <a:gd name="T37" fmla="*/ 3 h 1191"/>
                <a:gd name="T38" fmla="*/ 26 w 991"/>
                <a:gd name="T39" fmla="*/ 1 h 1191"/>
                <a:gd name="T40" fmla="*/ 33 w 991"/>
                <a:gd name="T41" fmla="*/ 0 h 1191"/>
                <a:gd name="T42" fmla="*/ 33 w 991"/>
                <a:gd name="T43" fmla="*/ 0 h 1191"/>
                <a:gd name="T44" fmla="*/ 39 w 991"/>
                <a:gd name="T45" fmla="*/ 1 h 1191"/>
                <a:gd name="T46" fmla="*/ 45 w 991"/>
                <a:gd name="T47" fmla="*/ 3 h 1191"/>
                <a:gd name="T48" fmla="*/ 52 w 991"/>
                <a:gd name="T49" fmla="*/ 6 h 1191"/>
                <a:gd name="T50" fmla="*/ 56 w 991"/>
                <a:gd name="T51" fmla="*/ 10 h 1191"/>
                <a:gd name="T52" fmla="*/ 60 w 991"/>
                <a:gd name="T53" fmla="*/ 15 h 1191"/>
                <a:gd name="T54" fmla="*/ 63 w 991"/>
                <a:gd name="T55" fmla="*/ 21 h 1191"/>
                <a:gd name="T56" fmla="*/ 65 w 991"/>
                <a:gd name="T57" fmla="*/ 27 h 1191"/>
                <a:gd name="T58" fmla="*/ 66 w 991"/>
                <a:gd name="T59" fmla="*/ 33 h 1191"/>
                <a:gd name="T60" fmla="*/ 66 w 991"/>
                <a:gd name="T61" fmla="*/ 1126 h 1191"/>
                <a:gd name="T62" fmla="*/ 925 w 991"/>
                <a:gd name="T63" fmla="*/ 1126 h 1191"/>
                <a:gd name="T64" fmla="*/ 925 w 991"/>
                <a:gd name="T65" fmla="*/ 33 h 1191"/>
                <a:gd name="T66" fmla="*/ 925 w 991"/>
                <a:gd name="T67" fmla="*/ 33 h 1191"/>
                <a:gd name="T68" fmla="*/ 926 w 991"/>
                <a:gd name="T69" fmla="*/ 27 h 1191"/>
                <a:gd name="T70" fmla="*/ 928 w 991"/>
                <a:gd name="T71" fmla="*/ 21 h 1191"/>
                <a:gd name="T72" fmla="*/ 931 w 991"/>
                <a:gd name="T73" fmla="*/ 15 h 1191"/>
                <a:gd name="T74" fmla="*/ 935 w 991"/>
                <a:gd name="T75" fmla="*/ 10 h 1191"/>
                <a:gd name="T76" fmla="*/ 941 w 991"/>
                <a:gd name="T77" fmla="*/ 6 h 1191"/>
                <a:gd name="T78" fmla="*/ 946 w 991"/>
                <a:gd name="T79" fmla="*/ 3 h 1191"/>
                <a:gd name="T80" fmla="*/ 952 w 991"/>
                <a:gd name="T81" fmla="*/ 1 h 1191"/>
                <a:gd name="T82" fmla="*/ 958 w 991"/>
                <a:gd name="T83" fmla="*/ 0 h 1191"/>
                <a:gd name="T84" fmla="*/ 958 w 991"/>
                <a:gd name="T85" fmla="*/ 0 h 1191"/>
                <a:gd name="T86" fmla="*/ 965 w 991"/>
                <a:gd name="T87" fmla="*/ 1 h 1191"/>
                <a:gd name="T88" fmla="*/ 972 w 991"/>
                <a:gd name="T89" fmla="*/ 3 h 1191"/>
                <a:gd name="T90" fmla="*/ 977 w 991"/>
                <a:gd name="T91" fmla="*/ 6 h 1191"/>
                <a:gd name="T92" fmla="*/ 982 w 991"/>
                <a:gd name="T93" fmla="*/ 10 h 1191"/>
                <a:gd name="T94" fmla="*/ 986 w 991"/>
                <a:gd name="T95" fmla="*/ 15 h 1191"/>
                <a:gd name="T96" fmla="*/ 989 w 991"/>
                <a:gd name="T97" fmla="*/ 21 h 1191"/>
                <a:gd name="T98" fmla="*/ 991 w 991"/>
                <a:gd name="T99" fmla="*/ 27 h 1191"/>
                <a:gd name="T100" fmla="*/ 991 w 991"/>
                <a:gd name="T101" fmla="*/ 33 h 1191"/>
                <a:gd name="T102" fmla="*/ 991 w 991"/>
                <a:gd name="T103" fmla="*/ 1159 h 1191"/>
                <a:gd name="T104" fmla="*/ 991 w 991"/>
                <a:gd name="T105" fmla="*/ 1159 h 1191"/>
                <a:gd name="T106" fmla="*/ 991 w 991"/>
                <a:gd name="T107" fmla="*/ 1165 h 1191"/>
                <a:gd name="T108" fmla="*/ 989 w 991"/>
                <a:gd name="T109" fmla="*/ 1171 h 1191"/>
                <a:gd name="T110" fmla="*/ 986 w 991"/>
                <a:gd name="T111" fmla="*/ 1176 h 1191"/>
                <a:gd name="T112" fmla="*/ 982 w 991"/>
                <a:gd name="T113" fmla="*/ 1181 h 1191"/>
                <a:gd name="T114" fmla="*/ 977 w 991"/>
                <a:gd name="T115" fmla="*/ 1186 h 1191"/>
                <a:gd name="T116" fmla="*/ 972 w 991"/>
                <a:gd name="T117" fmla="*/ 1189 h 1191"/>
                <a:gd name="T118" fmla="*/ 965 w 991"/>
                <a:gd name="T119" fmla="*/ 1191 h 1191"/>
                <a:gd name="T120" fmla="*/ 958 w 991"/>
                <a:gd name="T121" fmla="*/ 1191 h 1191"/>
                <a:gd name="T122" fmla="*/ 958 w 991"/>
                <a:gd name="T123" fmla="*/ 1191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1" h="1191">
                  <a:moveTo>
                    <a:pt x="958" y="1191"/>
                  </a:moveTo>
                  <a:lnTo>
                    <a:pt x="33" y="1191"/>
                  </a:lnTo>
                  <a:lnTo>
                    <a:pt x="33" y="1191"/>
                  </a:lnTo>
                  <a:lnTo>
                    <a:pt x="26" y="1191"/>
                  </a:lnTo>
                  <a:lnTo>
                    <a:pt x="20" y="1189"/>
                  </a:lnTo>
                  <a:lnTo>
                    <a:pt x="14" y="1186"/>
                  </a:lnTo>
                  <a:lnTo>
                    <a:pt x="9" y="1181"/>
                  </a:lnTo>
                  <a:lnTo>
                    <a:pt x="5" y="1176"/>
                  </a:lnTo>
                  <a:lnTo>
                    <a:pt x="2" y="1171"/>
                  </a:lnTo>
                  <a:lnTo>
                    <a:pt x="0" y="1165"/>
                  </a:lnTo>
                  <a:lnTo>
                    <a:pt x="0" y="115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3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5"/>
                  </a:lnTo>
                  <a:lnTo>
                    <a:pt x="63" y="21"/>
                  </a:lnTo>
                  <a:lnTo>
                    <a:pt x="65" y="27"/>
                  </a:lnTo>
                  <a:lnTo>
                    <a:pt x="66" y="33"/>
                  </a:lnTo>
                  <a:lnTo>
                    <a:pt x="66" y="1126"/>
                  </a:lnTo>
                  <a:lnTo>
                    <a:pt x="925" y="1126"/>
                  </a:lnTo>
                  <a:lnTo>
                    <a:pt x="925" y="33"/>
                  </a:lnTo>
                  <a:lnTo>
                    <a:pt x="925" y="33"/>
                  </a:lnTo>
                  <a:lnTo>
                    <a:pt x="926" y="27"/>
                  </a:lnTo>
                  <a:lnTo>
                    <a:pt x="928" y="21"/>
                  </a:lnTo>
                  <a:lnTo>
                    <a:pt x="931" y="15"/>
                  </a:lnTo>
                  <a:lnTo>
                    <a:pt x="935" y="10"/>
                  </a:lnTo>
                  <a:lnTo>
                    <a:pt x="941" y="6"/>
                  </a:lnTo>
                  <a:lnTo>
                    <a:pt x="946" y="3"/>
                  </a:lnTo>
                  <a:lnTo>
                    <a:pt x="952" y="1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65" y="1"/>
                  </a:lnTo>
                  <a:lnTo>
                    <a:pt x="972" y="3"/>
                  </a:lnTo>
                  <a:lnTo>
                    <a:pt x="977" y="6"/>
                  </a:lnTo>
                  <a:lnTo>
                    <a:pt x="982" y="10"/>
                  </a:lnTo>
                  <a:lnTo>
                    <a:pt x="986" y="15"/>
                  </a:lnTo>
                  <a:lnTo>
                    <a:pt x="989" y="21"/>
                  </a:lnTo>
                  <a:lnTo>
                    <a:pt x="991" y="27"/>
                  </a:lnTo>
                  <a:lnTo>
                    <a:pt x="991" y="33"/>
                  </a:lnTo>
                  <a:lnTo>
                    <a:pt x="991" y="1159"/>
                  </a:lnTo>
                  <a:lnTo>
                    <a:pt x="991" y="1159"/>
                  </a:lnTo>
                  <a:lnTo>
                    <a:pt x="991" y="1165"/>
                  </a:lnTo>
                  <a:lnTo>
                    <a:pt x="989" y="1171"/>
                  </a:lnTo>
                  <a:lnTo>
                    <a:pt x="986" y="1176"/>
                  </a:lnTo>
                  <a:lnTo>
                    <a:pt x="982" y="1181"/>
                  </a:lnTo>
                  <a:lnTo>
                    <a:pt x="977" y="1186"/>
                  </a:lnTo>
                  <a:lnTo>
                    <a:pt x="972" y="1189"/>
                  </a:lnTo>
                  <a:lnTo>
                    <a:pt x="965" y="1191"/>
                  </a:lnTo>
                  <a:lnTo>
                    <a:pt x="958" y="1191"/>
                  </a:lnTo>
                  <a:lnTo>
                    <a:pt x="958" y="1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93C5F830-2B81-A82B-4AF0-67A1838F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289175"/>
              <a:ext cx="106363" cy="14288"/>
            </a:xfrm>
            <a:custGeom>
              <a:avLst/>
              <a:gdLst>
                <a:gd name="T0" fmla="*/ 430 w 464"/>
                <a:gd name="T1" fmla="*/ 66 h 66"/>
                <a:gd name="T2" fmla="*/ 33 w 464"/>
                <a:gd name="T3" fmla="*/ 66 h 66"/>
                <a:gd name="T4" fmla="*/ 33 w 464"/>
                <a:gd name="T5" fmla="*/ 66 h 66"/>
                <a:gd name="T6" fmla="*/ 27 w 464"/>
                <a:gd name="T7" fmla="*/ 65 h 66"/>
                <a:gd name="T8" fmla="*/ 21 w 464"/>
                <a:gd name="T9" fmla="*/ 63 h 66"/>
                <a:gd name="T10" fmla="*/ 14 w 464"/>
                <a:gd name="T11" fmla="*/ 60 h 66"/>
                <a:gd name="T12" fmla="*/ 10 w 464"/>
                <a:gd name="T13" fmla="*/ 56 h 66"/>
                <a:gd name="T14" fmla="*/ 6 w 464"/>
                <a:gd name="T15" fmla="*/ 52 h 66"/>
                <a:gd name="T16" fmla="*/ 3 w 464"/>
                <a:gd name="T17" fmla="*/ 46 h 66"/>
                <a:gd name="T18" fmla="*/ 1 w 464"/>
                <a:gd name="T19" fmla="*/ 39 h 66"/>
                <a:gd name="T20" fmla="*/ 0 w 464"/>
                <a:gd name="T21" fmla="*/ 33 h 66"/>
                <a:gd name="T22" fmla="*/ 0 w 464"/>
                <a:gd name="T23" fmla="*/ 33 h 66"/>
                <a:gd name="T24" fmla="*/ 1 w 464"/>
                <a:gd name="T25" fmla="*/ 26 h 66"/>
                <a:gd name="T26" fmla="*/ 3 w 464"/>
                <a:gd name="T27" fmla="*/ 20 h 66"/>
                <a:gd name="T28" fmla="*/ 6 w 464"/>
                <a:gd name="T29" fmla="*/ 15 h 66"/>
                <a:gd name="T30" fmla="*/ 10 w 464"/>
                <a:gd name="T31" fmla="*/ 9 h 66"/>
                <a:gd name="T32" fmla="*/ 14 w 464"/>
                <a:gd name="T33" fmla="*/ 5 h 66"/>
                <a:gd name="T34" fmla="*/ 21 w 464"/>
                <a:gd name="T35" fmla="*/ 2 h 66"/>
                <a:gd name="T36" fmla="*/ 27 w 464"/>
                <a:gd name="T37" fmla="*/ 0 h 66"/>
                <a:gd name="T38" fmla="*/ 33 w 464"/>
                <a:gd name="T39" fmla="*/ 0 h 66"/>
                <a:gd name="T40" fmla="*/ 430 w 464"/>
                <a:gd name="T41" fmla="*/ 0 h 66"/>
                <a:gd name="T42" fmla="*/ 430 w 464"/>
                <a:gd name="T43" fmla="*/ 0 h 66"/>
                <a:gd name="T44" fmla="*/ 437 w 464"/>
                <a:gd name="T45" fmla="*/ 0 h 66"/>
                <a:gd name="T46" fmla="*/ 443 w 464"/>
                <a:gd name="T47" fmla="*/ 2 h 66"/>
                <a:gd name="T48" fmla="*/ 449 w 464"/>
                <a:gd name="T49" fmla="*/ 5 h 66"/>
                <a:gd name="T50" fmla="*/ 453 w 464"/>
                <a:gd name="T51" fmla="*/ 9 h 66"/>
                <a:gd name="T52" fmla="*/ 457 w 464"/>
                <a:gd name="T53" fmla="*/ 15 h 66"/>
                <a:gd name="T54" fmla="*/ 460 w 464"/>
                <a:gd name="T55" fmla="*/ 20 h 66"/>
                <a:gd name="T56" fmla="*/ 463 w 464"/>
                <a:gd name="T57" fmla="*/ 26 h 66"/>
                <a:gd name="T58" fmla="*/ 464 w 464"/>
                <a:gd name="T59" fmla="*/ 33 h 66"/>
                <a:gd name="T60" fmla="*/ 464 w 464"/>
                <a:gd name="T61" fmla="*/ 33 h 66"/>
                <a:gd name="T62" fmla="*/ 463 w 464"/>
                <a:gd name="T63" fmla="*/ 39 h 66"/>
                <a:gd name="T64" fmla="*/ 460 w 464"/>
                <a:gd name="T65" fmla="*/ 46 h 66"/>
                <a:gd name="T66" fmla="*/ 457 w 464"/>
                <a:gd name="T67" fmla="*/ 52 h 66"/>
                <a:gd name="T68" fmla="*/ 453 w 464"/>
                <a:gd name="T69" fmla="*/ 56 h 66"/>
                <a:gd name="T70" fmla="*/ 449 w 464"/>
                <a:gd name="T71" fmla="*/ 60 h 66"/>
                <a:gd name="T72" fmla="*/ 443 w 464"/>
                <a:gd name="T73" fmla="*/ 63 h 66"/>
                <a:gd name="T74" fmla="*/ 437 w 464"/>
                <a:gd name="T75" fmla="*/ 65 h 66"/>
                <a:gd name="T76" fmla="*/ 430 w 464"/>
                <a:gd name="T77" fmla="*/ 66 h 66"/>
                <a:gd name="T78" fmla="*/ 430 w 464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6">
                  <a:moveTo>
                    <a:pt x="430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0"/>
                  </a:lnTo>
                  <a:lnTo>
                    <a:pt x="443" y="2"/>
                  </a:lnTo>
                  <a:lnTo>
                    <a:pt x="449" y="5"/>
                  </a:lnTo>
                  <a:lnTo>
                    <a:pt x="453" y="9"/>
                  </a:lnTo>
                  <a:lnTo>
                    <a:pt x="457" y="15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3" y="39"/>
                  </a:lnTo>
                  <a:lnTo>
                    <a:pt x="460" y="46"/>
                  </a:lnTo>
                  <a:lnTo>
                    <a:pt x="457" y="52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3"/>
                  </a:lnTo>
                  <a:lnTo>
                    <a:pt x="437" y="65"/>
                  </a:lnTo>
                  <a:lnTo>
                    <a:pt x="430" y="66"/>
                  </a:lnTo>
                  <a:lnTo>
                    <a:pt x="4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70D24ED1-F6DA-AE07-2828-25A1BBE2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333625"/>
              <a:ext cx="106363" cy="14288"/>
            </a:xfrm>
            <a:custGeom>
              <a:avLst/>
              <a:gdLst>
                <a:gd name="T0" fmla="*/ 430 w 464"/>
                <a:gd name="T1" fmla="*/ 65 h 65"/>
                <a:gd name="T2" fmla="*/ 33 w 464"/>
                <a:gd name="T3" fmla="*/ 65 h 65"/>
                <a:gd name="T4" fmla="*/ 33 w 464"/>
                <a:gd name="T5" fmla="*/ 65 h 65"/>
                <a:gd name="T6" fmla="*/ 27 w 464"/>
                <a:gd name="T7" fmla="*/ 65 h 65"/>
                <a:gd name="T8" fmla="*/ 21 w 464"/>
                <a:gd name="T9" fmla="*/ 63 h 65"/>
                <a:gd name="T10" fmla="*/ 14 w 464"/>
                <a:gd name="T11" fmla="*/ 60 h 65"/>
                <a:gd name="T12" fmla="*/ 10 w 464"/>
                <a:gd name="T13" fmla="*/ 56 h 65"/>
                <a:gd name="T14" fmla="*/ 6 w 464"/>
                <a:gd name="T15" fmla="*/ 51 h 65"/>
                <a:gd name="T16" fmla="*/ 3 w 464"/>
                <a:gd name="T17" fmla="*/ 45 h 65"/>
                <a:gd name="T18" fmla="*/ 1 w 464"/>
                <a:gd name="T19" fmla="*/ 39 h 65"/>
                <a:gd name="T20" fmla="*/ 0 w 464"/>
                <a:gd name="T21" fmla="*/ 32 h 65"/>
                <a:gd name="T22" fmla="*/ 0 w 464"/>
                <a:gd name="T23" fmla="*/ 32 h 65"/>
                <a:gd name="T24" fmla="*/ 1 w 464"/>
                <a:gd name="T25" fmla="*/ 26 h 65"/>
                <a:gd name="T26" fmla="*/ 3 w 464"/>
                <a:gd name="T27" fmla="*/ 20 h 65"/>
                <a:gd name="T28" fmla="*/ 6 w 464"/>
                <a:gd name="T29" fmla="*/ 14 h 65"/>
                <a:gd name="T30" fmla="*/ 10 w 464"/>
                <a:gd name="T31" fmla="*/ 9 h 65"/>
                <a:gd name="T32" fmla="*/ 14 w 464"/>
                <a:gd name="T33" fmla="*/ 5 h 65"/>
                <a:gd name="T34" fmla="*/ 21 w 464"/>
                <a:gd name="T35" fmla="*/ 2 h 65"/>
                <a:gd name="T36" fmla="*/ 27 w 464"/>
                <a:gd name="T37" fmla="*/ 0 h 65"/>
                <a:gd name="T38" fmla="*/ 33 w 464"/>
                <a:gd name="T39" fmla="*/ 0 h 65"/>
                <a:gd name="T40" fmla="*/ 430 w 464"/>
                <a:gd name="T41" fmla="*/ 0 h 65"/>
                <a:gd name="T42" fmla="*/ 430 w 464"/>
                <a:gd name="T43" fmla="*/ 0 h 65"/>
                <a:gd name="T44" fmla="*/ 437 w 464"/>
                <a:gd name="T45" fmla="*/ 0 h 65"/>
                <a:gd name="T46" fmla="*/ 443 w 464"/>
                <a:gd name="T47" fmla="*/ 2 h 65"/>
                <a:gd name="T48" fmla="*/ 449 w 464"/>
                <a:gd name="T49" fmla="*/ 5 h 65"/>
                <a:gd name="T50" fmla="*/ 453 w 464"/>
                <a:gd name="T51" fmla="*/ 9 h 65"/>
                <a:gd name="T52" fmla="*/ 457 w 464"/>
                <a:gd name="T53" fmla="*/ 14 h 65"/>
                <a:gd name="T54" fmla="*/ 460 w 464"/>
                <a:gd name="T55" fmla="*/ 20 h 65"/>
                <a:gd name="T56" fmla="*/ 463 w 464"/>
                <a:gd name="T57" fmla="*/ 26 h 65"/>
                <a:gd name="T58" fmla="*/ 464 w 464"/>
                <a:gd name="T59" fmla="*/ 32 h 65"/>
                <a:gd name="T60" fmla="*/ 464 w 464"/>
                <a:gd name="T61" fmla="*/ 32 h 65"/>
                <a:gd name="T62" fmla="*/ 463 w 464"/>
                <a:gd name="T63" fmla="*/ 39 h 65"/>
                <a:gd name="T64" fmla="*/ 460 w 464"/>
                <a:gd name="T65" fmla="*/ 45 h 65"/>
                <a:gd name="T66" fmla="*/ 457 w 464"/>
                <a:gd name="T67" fmla="*/ 51 h 65"/>
                <a:gd name="T68" fmla="*/ 453 w 464"/>
                <a:gd name="T69" fmla="*/ 56 h 65"/>
                <a:gd name="T70" fmla="*/ 449 w 464"/>
                <a:gd name="T71" fmla="*/ 60 h 65"/>
                <a:gd name="T72" fmla="*/ 443 w 464"/>
                <a:gd name="T73" fmla="*/ 63 h 65"/>
                <a:gd name="T74" fmla="*/ 437 w 464"/>
                <a:gd name="T75" fmla="*/ 65 h 65"/>
                <a:gd name="T76" fmla="*/ 430 w 464"/>
                <a:gd name="T77" fmla="*/ 65 h 65"/>
                <a:gd name="T78" fmla="*/ 430 w 464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5">
                  <a:moveTo>
                    <a:pt x="430" y="65"/>
                  </a:moveTo>
                  <a:lnTo>
                    <a:pt x="33" y="65"/>
                  </a:lnTo>
                  <a:lnTo>
                    <a:pt x="33" y="65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0"/>
                  </a:lnTo>
                  <a:lnTo>
                    <a:pt x="443" y="2"/>
                  </a:lnTo>
                  <a:lnTo>
                    <a:pt x="449" y="5"/>
                  </a:lnTo>
                  <a:lnTo>
                    <a:pt x="453" y="9"/>
                  </a:lnTo>
                  <a:lnTo>
                    <a:pt x="457" y="14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2"/>
                  </a:lnTo>
                  <a:lnTo>
                    <a:pt x="464" y="32"/>
                  </a:lnTo>
                  <a:lnTo>
                    <a:pt x="463" y="39"/>
                  </a:lnTo>
                  <a:lnTo>
                    <a:pt x="460" y="45"/>
                  </a:lnTo>
                  <a:lnTo>
                    <a:pt x="457" y="51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3"/>
                  </a:lnTo>
                  <a:lnTo>
                    <a:pt x="437" y="65"/>
                  </a:lnTo>
                  <a:lnTo>
                    <a:pt x="430" y="65"/>
                  </a:lnTo>
                  <a:lnTo>
                    <a:pt x="43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2" name="Freeform 18">
              <a:extLst>
                <a:ext uri="{FF2B5EF4-FFF2-40B4-BE49-F238E27FC236}">
                  <a16:creationId xmlns:a16="http://schemas.microsoft.com/office/drawing/2014/main" id="{29A72391-3C31-F1B5-2729-37F2A547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378075"/>
              <a:ext cx="106363" cy="15875"/>
            </a:xfrm>
            <a:custGeom>
              <a:avLst/>
              <a:gdLst>
                <a:gd name="T0" fmla="*/ 430 w 464"/>
                <a:gd name="T1" fmla="*/ 66 h 66"/>
                <a:gd name="T2" fmla="*/ 33 w 464"/>
                <a:gd name="T3" fmla="*/ 66 h 66"/>
                <a:gd name="T4" fmla="*/ 33 w 464"/>
                <a:gd name="T5" fmla="*/ 66 h 66"/>
                <a:gd name="T6" fmla="*/ 27 w 464"/>
                <a:gd name="T7" fmla="*/ 65 h 66"/>
                <a:gd name="T8" fmla="*/ 21 w 464"/>
                <a:gd name="T9" fmla="*/ 64 h 66"/>
                <a:gd name="T10" fmla="*/ 14 w 464"/>
                <a:gd name="T11" fmla="*/ 61 h 66"/>
                <a:gd name="T12" fmla="*/ 10 w 464"/>
                <a:gd name="T13" fmla="*/ 57 h 66"/>
                <a:gd name="T14" fmla="*/ 6 w 464"/>
                <a:gd name="T15" fmla="*/ 51 h 66"/>
                <a:gd name="T16" fmla="*/ 3 w 464"/>
                <a:gd name="T17" fmla="*/ 46 h 66"/>
                <a:gd name="T18" fmla="*/ 1 w 464"/>
                <a:gd name="T19" fmla="*/ 40 h 66"/>
                <a:gd name="T20" fmla="*/ 0 w 464"/>
                <a:gd name="T21" fmla="*/ 33 h 66"/>
                <a:gd name="T22" fmla="*/ 0 w 464"/>
                <a:gd name="T23" fmla="*/ 33 h 66"/>
                <a:gd name="T24" fmla="*/ 1 w 464"/>
                <a:gd name="T25" fmla="*/ 27 h 66"/>
                <a:gd name="T26" fmla="*/ 3 w 464"/>
                <a:gd name="T27" fmla="*/ 20 h 66"/>
                <a:gd name="T28" fmla="*/ 6 w 464"/>
                <a:gd name="T29" fmla="*/ 14 h 66"/>
                <a:gd name="T30" fmla="*/ 10 w 464"/>
                <a:gd name="T31" fmla="*/ 10 h 66"/>
                <a:gd name="T32" fmla="*/ 14 w 464"/>
                <a:gd name="T33" fmla="*/ 6 h 66"/>
                <a:gd name="T34" fmla="*/ 21 w 464"/>
                <a:gd name="T35" fmla="*/ 3 h 66"/>
                <a:gd name="T36" fmla="*/ 27 w 464"/>
                <a:gd name="T37" fmla="*/ 1 h 66"/>
                <a:gd name="T38" fmla="*/ 33 w 464"/>
                <a:gd name="T39" fmla="*/ 0 h 66"/>
                <a:gd name="T40" fmla="*/ 430 w 464"/>
                <a:gd name="T41" fmla="*/ 0 h 66"/>
                <a:gd name="T42" fmla="*/ 430 w 464"/>
                <a:gd name="T43" fmla="*/ 0 h 66"/>
                <a:gd name="T44" fmla="*/ 437 w 464"/>
                <a:gd name="T45" fmla="*/ 1 h 66"/>
                <a:gd name="T46" fmla="*/ 443 w 464"/>
                <a:gd name="T47" fmla="*/ 3 h 66"/>
                <a:gd name="T48" fmla="*/ 449 w 464"/>
                <a:gd name="T49" fmla="*/ 6 h 66"/>
                <a:gd name="T50" fmla="*/ 453 w 464"/>
                <a:gd name="T51" fmla="*/ 10 h 66"/>
                <a:gd name="T52" fmla="*/ 457 w 464"/>
                <a:gd name="T53" fmla="*/ 14 h 66"/>
                <a:gd name="T54" fmla="*/ 460 w 464"/>
                <a:gd name="T55" fmla="*/ 20 h 66"/>
                <a:gd name="T56" fmla="*/ 463 w 464"/>
                <a:gd name="T57" fmla="*/ 27 h 66"/>
                <a:gd name="T58" fmla="*/ 464 w 464"/>
                <a:gd name="T59" fmla="*/ 33 h 66"/>
                <a:gd name="T60" fmla="*/ 464 w 464"/>
                <a:gd name="T61" fmla="*/ 33 h 66"/>
                <a:gd name="T62" fmla="*/ 463 w 464"/>
                <a:gd name="T63" fmla="*/ 40 h 66"/>
                <a:gd name="T64" fmla="*/ 460 w 464"/>
                <a:gd name="T65" fmla="*/ 46 h 66"/>
                <a:gd name="T66" fmla="*/ 457 w 464"/>
                <a:gd name="T67" fmla="*/ 51 h 66"/>
                <a:gd name="T68" fmla="*/ 453 w 464"/>
                <a:gd name="T69" fmla="*/ 57 h 66"/>
                <a:gd name="T70" fmla="*/ 449 w 464"/>
                <a:gd name="T71" fmla="*/ 61 h 66"/>
                <a:gd name="T72" fmla="*/ 443 w 464"/>
                <a:gd name="T73" fmla="*/ 64 h 66"/>
                <a:gd name="T74" fmla="*/ 437 w 464"/>
                <a:gd name="T75" fmla="*/ 65 h 66"/>
                <a:gd name="T76" fmla="*/ 430 w 464"/>
                <a:gd name="T77" fmla="*/ 66 h 66"/>
                <a:gd name="T78" fmla="*/ 430 w 464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6">
                  <a:moveTo>
                    <a:pt x="430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4"/>
                  </a:lnTo>
                  <a:lnTo>
                    <a:pt x="14" y="61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9" y="6"/>
                  </a:lnTo>
                  <a:lnTo>
                    <a:pt x="453" y="10"/>
                  </a:lnTo>
                  <a:lnTo>
                    <a:pt x="457" y="14"/>
                  </a:lnTo>
                  <a:lnTo>
                    <a:pt x="460" y="20"/>
                  </a:lnTo>
                  <a:lnTo>
                    <a:pt x="463" y="27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3" y="40"/>
                  </a:lnTo>
                  <a:lnTo>
                    <a:pt x="460" y="46"/>
                  </a:lnTo>
                  <a:lnTo>
                    <a:pt x="457" y="51"/>
                  </a:lnTo>
                  <a:lnTo>
                    <a:pt x="453" y="57"/>
                  </a:lnTo>
                  <a:lnTo>
                    <a:pt x="449" y="61"/>
                  </a:lnTo>
                  <a:lnTo>
                    <a:pt x="443" y="64"/>
                  </a:lnTo>
                  <a:lnTo>
                    <a:pt x="437" y="65"/>
                  </a:lnTo>
                  <a:lnTo>
                    <a:pt x="430" y="66"/>
                  </a:lnTo>
                  <a:lnTo>
                    <a:pt x="4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F52A99D5-46DE-6276-A17B-6840A073D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424113"/>
              <a:ext cx="106363" cy="14288"/>
            </a:xfrm>
            <a:custGeom>
              <a:avLst/>
              <a:gdLst>
                <a:gd name="T0" fmla="*/ 430 w 464"/>
                <a:gd name="T1" fmla="*/ 67 h 67"/>
                <a:gd name="T2" fmla="*/ 33 w 464"/>
                <a:gd name="T3" fmla="*/ 67 h 67"/>
                <a:gd name="T4" fmla="*/ 33 w 464"/>
                <a:gd name="T5" fmla="*/ 67 h 67"/>
                <a:gd name="T6" fmla="*/ 27 w 464"/>
                <a:gd name="T7" fmla="*/ 66 h 67"/>
                <a:gd name="T8" fmla="*/ 21 w 464"/>
                <a:gd name="T9" fmla="*/ 64 h 67"/>
                <a:gd name="T10" fmla="*/ 14 w 464"/>
                <a:gd name="T11" fmla="*/ 60 h 67"/>
                <a:gd name="T12" fmla="*/ 10 w 464"/>
                <a:gd name="T13" fmla="*/ 56 h 67"/>
                <a:gd name="T14" fmla="*/ 6 w 464"/>
                <a:gd name="T15" fmla="*/ 52 h 67"/>
                <a:gd name="T16" fmla="*/ 3 w 464"/>
                <a:gd name="T17" fmla="*/ 46 h 67"/>
                <a:gd name="T18" fmla="*/ 1 w 464"/>
                <a:gd name="T19" fmla="*/ 40 h 67"/>
                <a:gd name="T20" fmla="*/ 0 w 464"/>
                <a:gd name="T21" fmla="*/ 34 h 67"/>
                <a:gd name="T22" fmla="*/ 0 w 464"/>
                <a:gd name="T23" fmla="*/ 34 h 67"/>
                <a:gd name="T24" fmla="*/ 1 w 464"/>
                <a:gd name="T25" fmla="*/ 26 h 67"/>
                <a:gd name="T26" fmla="*/ 3 w 464"/>
                <a:gd name="T27" fmla="*/ 20 h 67"/>
                <a:gd name="T28" fmla="*/ 6 w 464"/>
                <a:gd name="T29" fmla="*/ 15 h 67"/>
                <a:gd name="T30" fmla="*/ 10 w 464"/>
                <a:gd name="T31" fmla="*/ 10 h 67"/>
                <a:gd name="T32" fmla="*/ 14 w 464"/>
                <a:gd name="T33" fmla="*/ 6 h 67"/>
                <a:gd name="T34" fmla="*/ 21 w 464"/>
                <a:gd name="T35" fmla="*/ 3 h 67"/>
                <a:gd name="T36" fmla="*/ 27 w 464"/>
                <a:gd name="T37" fmla="*/ 1 h 67"/>
                <a:gd name="T38" fmla="*/ 33 w 464"/>
                <a:gd name="T39" fmla="*/ 0 h 67"/>
                <a:gd name="T40" fmla="*/ 430 w 464"/>
                <a:gd name="T41" fmla="*/ 0 h 67"/>
                <a:gd name="T42" fmla="*/ 430 w 464"/>
                <a:gd name="T43" fmla="*/ 0 h 67"/>
                <a:gd name="T44" fmla="*/ 437 w 464"/>
                <a:gd name="T45" fmla="*/ 1 h 67"/>
                <a:gd name="T46" fmla="*/ 443 w 464"/>
                <a:gd name="T47" fmla="*/ 3 h 67"/>
                <a:gd name="T48" fmla="*/ 449 w 464"/>
                <a:gd name="T49" fmla="*/ 6 h 67"/>
                <a:gd name="T50" fmla="*/ 453 w 464"/>
                <a:gd name="T51" fmla="*/ 10 h 67"/>
                <a:gd name="T52" fmla="*/ 457 w 464"/>
                <a:gd name="T53" fmla="*/ 15 h 67"/>
                <a:gd name="T54" fmla="*/ 460 w 464"/>
                <a:gd name="T55" fmla="*/ 20 h 67"/>
                <a:gd name="T56" fmla="*/ 463 w 464"/>
                <a:gd name="T57" fmla="*/ 26 h 67"/>
                <a:gd name="T58" fmla="*/ 464 w 464"/>
                <a:gd name="T59" fmla="*/ 34 h 67"/>
                <a:gd name="T60" fmla="*/ 464 w 464"/>
                <a:gd name="T61" fmla="*/ 34 h 67"/>
                <a:gd name="T62" fmla="*/ 463 w 464"/>
                <a:gd name="T63" fmla="*/ 40 h 67"/>
                <a:gd name="T64" fmla="*/ 460 w 464"/>
                <a:gd name="T65" fmla="*/ 46 h 67"/>
                <a:gd name="T66" fmla="*/ 457 w 464"/>
                <a:gd name="T67" fmla="*/ 52 h 67"/>
                <a:gd name="T68" fmla="*/ 453 w 464"/>
                <a:gd name="T69" fmla="*/ 56 h 67"/>
                <a:gd name="T70" fmla="*/ 449 w 464"/>
                <a:gd name="T71" fmla="*/ 60 h 67"/>
                <a:gd name="T72" fmla="*/ 443 w 464"/>
                <a:gd name="T73" fmla="*/ 64 h 67"/>
                <a:gd name="T74" fmla="*/ 437 w 464"/>
                <a:gd name="T75" fmla="*/ 66 h 67"/>
                <a:gd name="T76" fmla="*/ 430 w 464"/>
                <a:gd name="T77" fmla="*/ 67 h 67"/>
                <a:gd name="T78" fmla="*/ 430 w 464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7">
                  <a:moveTo>
                    <a:pt x="430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1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9" y="6"/>
                  </a:lnTo>
                  <a:lnTo>
                    <a:pt x="453" y="10"/>
                  </a:lnTo>
                  <a:lnTo>
                    <a:pt x="457" y="15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4"/>
                  </a:lnTo>
                  <a:lnTo>
                    <a:pt x="464" y="34"/>
                  </a:lnTo>
                  <a:lnTo>
                    <a:pt x="463" y="40"/>
                  </a:lnTo>
                  <a:lnTo>
                    <a:pt x="460" y="46"/>
                  </a:lnTo>
                  <a:lnTo>
                    <a:pt x="457" y="52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4"/>
                  </a:lnTo>
                  <a:lnTo>
                    <a:pt x="437" y="66"/>
                  </a:lnTo>
                  <a:lnTo>
                    <a:pt x="430" y="67"/>
                  </a:lnTo>
                  <a:lnTo>
                    <a:pt x="43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75BB6ADA-EF87-B267-55B6-8EE9941DC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289175"/>
              <a:ext cx="22225" cy="14288"/>
            </a:xfrm>
            <a:custGeom>
              <a:avLst/>
              <a:gdLst>
                <a:gd name="T0" fmla="*/ 67 w 99"/>
                <a:gd name="T1" fmla="*/ 66 h 66"/>
                <a:gd name="T2" fmla="*/ 34 w 99"/>
                <a:gd name="T3" fmla="*/ 66 h 66"/>
                <a:gd name="T4" fmla="*/ 34 w 99"/>
                <a:gd name="T5" fmla="*/ 66 h 66"/>
                <a:gd name="T6" fmla="*/ 26 w 99"/>
                <a:gd name="T7" fmla="*/ 65 h 66"/>
                <a:gd name="T8" fmla="*/ 20 w 99"/>
                <a:gd name="T9" fmla="*/ 63 h 66"/>
                <a:gd name="T10" fmla="*/ 15 w 99"/>
                <a:gd name="T11" fmla="*/ 60 h 66"/>
                <a:gd name="T12" fmla="*/ 10 w 99"/>
                <a:gd name="T13" fmla="*/ 56 h 66"/>
                <a:gd name="T14" fmla="*/ 6 w 99"/>
                <a:gd name="T15" fmla="*/ 52 h 66"/>
                <a:gd name="T16" fmla="*/ 3 w 99"/>
                <a:gd name="T17" fmla="*/ 46 h 66"/>
                <a:gd name="T18" fmla="*/ 0 w 99"/>
                <a:gd name="T19" fmla="*/ 39 h 66"/>
                <a:gd name="T20" fmla="*/ 0 w 99"/>
                <a:gd name="T21" fmla="*/ 33 h 66"/>
                <a:gd name="T22" fmla="*/ 0 w 99"/>
                <a:gd name="T23" fmla="*/ 33 h 66"/>
                <a:gd name="T24" fmla="*/ 0 w 99"/>
                <a:gd name="T25" fmla="*/ 26 h 66"/>
                <a:gd name="T26" fmla="*/ 3 w 99"/>
                <a:gd name="T27" fmla="*/ 20 h 66"/>
                <a:gd name="T28" fmla="*/ 6 w 99"/>
                <a:gd name="T29" fmla="*/ 15 h 66"/>
                <a:gd name="T30" fmla="*/ 10 w 99"/>
                <a:gd name="T31" fmla="*/ 9 h 66"/>
                <a:gd name="T32" fmla="*/ 15 w 99"/>
                <a:gd name="T33" fmla="*/ 5 h 66"/>
                <a:gd name="T34" fmla="*/ 20 w 99"/>
                <a:gd name="T35" fmla="*/ 2 h 66"/>
                <a:gd name="T36" fmla="*/ 26 w 99"/>
                <a:gd name="T37" fmla="*/ 0 h 66"/>
                <a:gd name="T38" fmla="*/ 34 w 99"/>
                <a:gd name="T39" fmla="*/ 0 h 66"/>
                <a:gd name="T40" fmla="*/ 67 w 99"/>
                <a:gd name="T41" fmla="*/ 0 h 66"/>
                <a:gd name="T42" fmla="*/ 67 w 99"/>
                <a:gd name="T43" fmla="*/ 0 h 66"/>
                <a:gd name="T44" fmla="*/ 73 w 99"/>
                <a:gd name="T45" fmla="*/ 0 h 66"/>
                <a:gd name="T46" fmla="*/ 79 w 99"/>
                <a:gd name="T47" fmla="*/ 2 h 66"/>
                <a:gd name="T48" fmla="*/ 84 w 99"/>
                <a:gd name="T49" fmla="*/ 5 h 66"/>
                <a:gd name="T50" fmla="*/ 89 w 99"/>
                <a:gd name="T51" fmla="*/ 9 h 66"/>
                <a:gd name="T52" fmla="*/ 94 w 99"/>
                <a:gd name="T53" fmla="*/ 15 h 66"/>
                <a:gd name="T54" fmla="*/ 97 w 99"/>
                <a:gd name="T55" fmla="*/ 20 h 66"/>
                <a:gd name="T56" fmla="*/ 99 w 99"/>
                <a:gd name="T57" fmla="*/ 26 h 66"/>
                <a:gd name="T58" fmla="*/ 99 w 99"/>
                <a:gd name="T59" fmla="*/ 33 h 66"/>
                <a:gd name="T60" fmla="*/ 99 w 99"/>
                <a:gd name="T61" fmla="*/ 33 h 66"/>
                <a:gd name="T62" fmla="*/ 99 w 99"/>
                <a:gd name="T63" fmla="*/ 39 h 66"/>
                <a:gd name="T64" fmla="*/ 97 w 99"/>
                <a:gd name="T65" fmla="*/ 46 h 66"/>
                <a:gd name="T66" fmla="*/ 94 w 99"/>
                <a:gd name="T67" fmla="*/ 52 h 66"/>
                <a:gd name="T68" fmla="*/ 89 w 99"/>
                <a:gd name="T69" fmla="*/ 56 h 66"/>
                <a:gd name="T70" fmla="*/ 84 w 99"/>
                <a:gd name="T71" fmla="*/ 60 h 66"/>
                <a:gd name="T72" fmla="*/ 79 w 99"/>
                <a:gd name="T73" fmla="*/ 63 h 66"/>
                <a:gd name="T74" fmla="*/ 73 w 99"/>
                <a:gd name="T75" fmla="*/ 65 h 66"/>
                <a:gd name="T76" fmla="*/ 67 w 99"/>
                <a:gd name="T77" fmla="*/ 66 h 66"/>
                <a:gd name="T78" fmla="*/ 67 w 9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6">
                  <a:moveTo>
                    <a:pt x="67" y="66"/>
                  </a:moveTo>
                  <a:lnTo>
                    <a:pt x="34" y="66"/>
                  </a:lnTo>
                  <a:lnTo>
                    <a:pt x="34" y="66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4" y="15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9"/>
                  </a:lnTo>
                  <a:lnTo>
                    <a:pt x="97" y="46"/>
                  </a:lnTo>
                  <a:lnTo>
                    <a:pt x="94" y="52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3"/>
                  </a:lnTo>
                  <a:lnTo>
                    <a:pt x="73" y="65"/>
                  </a:lnTo>
                  <a:lnTo>
                    <a:pt x="67" y="66"/>
                  </a:lnTo>
                  <a:lnTo>
                    <a:pt x="6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5" name="Freeform 21">
              <a:extLst>
                <a:ext uri="{FF2B5EF4-FFF2-40B4-BE49-F238E27FC236}">
                  <a16:creationId xmlns:a16="http://schemas.microsoft.com/office/drawing/2014/main" id="{BC6F9B32-0F06-90B6-7CC3-786D9367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333625"/>
              <a:ext cx="22225" cy="14288"/>
            </a:xfrm>
            <a:custGeom>
              <a:avLst/>
              <a:gdLst>
                <a:gd name="T0" fmla="*/ 67 w 99"/>
                <a:gd name="T1" fmla="*/ 65 h 65"/>
                <a:gd name="T2" fmla="*/ 34 w 99"/>
                <a:gd name="T3" fmla="*/ 65 h 65"/>
                <a:gd name="T4" fmla="*/ 34 w 99"/>
                <a:gd name="T5" fmla="*/ 65 h 65"/>
                <a:gd name="T6" fmla="*/ 26 w 99"/>
                <a:gd name="T7" fmla="*/ 65 h 65"/>
                <a:gd name="T8" fmla="*/ 20 w 99"/>
                <a:gd name="T9" fmla="*/ 63 h 65"/>
                <a:gd name="T10" fmla="*/ 15 w 99"/>
                <a:gd name="T11" fmla="*/ 60 h 65"/>
                <a:gd name="T12" fmla="*/ 10 w 99"/>
                <a:gd name="T13" fmla="*/ 56 h 65"/>
                <a:gd name="T14" fmla="*/ 6 w 99"/>
                <a:gd name="T15" fmla="*/ 51 h 65"/>
                <a:gd name="T16" fmla="*/ 3 w 99"/>
                <a:gd name="T17" fmla="*/ 45 h 65"/>
                <a:gd name="T18" fmla="*/ 0 w 99"/>
                <a:gd name="T19" fmla="*/ 39 h 65"/>
                <a:gd name="T20" fmla="*/ 0 w 99"/>
                <a:gd name="T21" fmla="*/ 32 h 65"/>
                <a:gd name="T22" fmla="*/ 0 w 99"/>
                <a:gd name="T23" fmla="*/ 32 h 65"/>
                <a:gd name="T24" fmla="*/ 0 w 99"/>
                <a:gd name="T25" fmla="*/ 26 h 65"/>
                <a:gd name="T26" fmla="*/ 3 w 99"/>
                <a:gd name="T27" fmla="*/ 20 h 65"/>
                <a:gd name="T28" fmla="*/ 6 w 99"/>
                <a:gd name="T29" fmla="*/ 14 h 65"/>
                <a:gd name="T30" fmla="*/ 10 w 99"/>
                <a:gd name="T31" fmla="*/ 9 h 65"/>
                <a:gd name="T32" fmla="*/ 15 w 99"/>
                <a:gd name="T33" fmla="*/ 5 h 65"/>
                <a:gd name="T34" fmla="*/ 20 w 99"/>
                <a:gd name="T35" fmla="*/ 2 h 65"/>
                <a:gd name="T36" fmla="*/ 26 w 99"/>
                <a:gd name="T37" fmla="*/ 0 h 65"/>
                <a:gd name="T38" fmla="*/ 34 w 99"/>
                <a:gd name="T39" fmla="*/ 0 h 65"/>
                <a:gd name="T40" fmla="*/ 67 w 99"/>
                <a:gd name="T41" fmla="*/ 0 h 65"/>
                <a:gd name="T42" fmla="*/ 67 w 99"/>
                <a:gd name="T43" fmla="*/ 0 h 65"/>
                <a:gd name="T44" fmla="*/ 73 w 99"/>
                <a:gd name="T45" fmla="*/ 0 h 65"/>
                <a:gd name="T46" fmla="*/ 79 w 99"/>
                <a:gd name="T47" fmla="*/ 2 h 65"/>
                <a:gd name="T48" fmla="*/ 84 w 99"/>
                <a:gd name="T49" fmla="*/ 5 h 65"/>
                <a:gd name="T50" fmla="*/ 89 w 99"/>
                <a:gd name="T51" fmla="*/ 9 h 65"/>
                <a:gd name="T52" fmla="*/ 94 w 99"/>
                <a:gd name="T53" fmla="*/ 14 h 65"/>
                <a:gd name="T54" fmla="*/ 97 w 99"/>
                <a:gd name="T55" fmla="*/ 20 h 65"/>
                <a:gd name="T56" fmla="*/ 99 w 99"/>
                <a:gd name="T57" fmla="*/ 26 h 65"/>
                <a:gd name="T58" fmla="*/ 99 w 99"/>
                <a:gd name="T59" fmla="*/ 32 h 65"/>
                <a:gd name="T60" fmla="*/ 99 w 99"/>
                <a:gd name="T61" fmla="*/ 32 h 65"/>
                <a:gd name="T62" fmla="*/ 99 w 99"/>
                <a:gd name="T63" fmla="*/ 39 h 65"/>
                <a:gd name="T64" fmla="*/ 97 w 99"/>
                <a:gd name="T65" fmla="*/ 45 h 65"/>
                <a:gd name="T66" fmla="*/ 94 w 99"/>
                <a:gd name="T67" fmla="*/ 51 h 65"/>
                <a:gd name="T68" fmla="*/ 89 w 99"/>
                <a:gd name="T69" fmla="*/ 56 h 65"/>
                <a:gd name="T70" fmla="*/ 84 w 99"/>
                <a:gd name="T71" fmla="*/ 60 h 65"/>
                <a:gd name="T72" fmla="*/ 79 w 99"/>
                <a:gd name="T73" fmla="*/ 63 h 65"/>
                <a:gd name="T74" fmla="*/ 73 w 99"/>
                <a:gd name="T75" fmla="*/ 65 h 65"/>
                <a:gd name="T76" fmla="*/ 67 w 99"/>
                <a:gd name="T77" fmla="*/ 65 h 65"/>
                <a:gd name="T78" fmla="*/ 67 w 99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5">
                  <a:moveTo>
                    <a:pt x="67" y="65"/>
                  </a:moveTo>
                  <a:lnTo>
                    <a:pt x="34" y="65"/>
                  </a:lnTo>
                  <a:lnTo>
                    <a:pt x="34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4" y="14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9" y="39"/>
                  </a:lnTo>
                  <a:lnTo>
                    <a:pt x="97" y="45"/>
                  </a:lnTo>
                  <a:lnTo>
                    <a:pt x="94" y="51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3"/>
                  </a:lnTo>
                  <a:lnTo>
                    <a:pt x="73" y="65"/>
                  </a:lnTo>
                  <a:lnTo>
                    <a:pt x="67" y="65"/>
                  </a:lnTo>
                  <a:lnTo>
                    <a:pt x="6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6" name="Freeform 22">
              <a:extLst>
                <a:ext uri="{FF2B5EF4-FFF2-40B4-BE49-F238E27FC236}">
                  <a16:creationId xmlns:a16="http://schemas.microsoft.com/office/drawing/2014/main" id="{2D097148-7CEA-C87D-244B-92007CFF5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378075"/>
              <a:ext cx="22225" cy="15875"/>
            </a:xfrm>
            <a:custGeom>
              <a:avLst/>
              <a:gdLst>
                <a:gd name="T0" fmla="*/ 67 w 99"/>
                <a:gd name="T1" fmla="*/ 66 h 66"/>
                <a:gd name="T2" fmla="*/ 34 w 99"/>
                <a:gd name="T3" fmla="*/ 66 h 66"/>
                <a:gd name="T4" fmla="*/ 34 w 99"/>
                <a:gd name="T5" fmla="*/ 66 h 66"/>
                <a:gd name="T6" fmla="*/ 26 w 99"/>
                <a:gd name="T7" fmla="*/ 65 h 66"/>
                <a:gd name="T8" fmla="*/ 20 w 99"/>
                <a:gd name="T9" fmla="*/ 64 h 66"/>
                <a:gd name="T10" fmla="*/ 15 w 99"/>
                <a:gd name="T11" fmla="*/ 61 h 66"/>
                <a:gd name="T12" fmla="*/ 10 w 99"/>
                <a:gd name="T13" fmla="*/ 57 h 66"/>
                <a:gd name="T14" fmla="*/ 6 w 99"/>
                <a:gd name="T15" fmla="*/ 51 h 66"/>
                <a:gd name="T16" fmla="*/ 3 w 99"/>
                <a:gd name="T17" fmla="*/ 46 h 66"/>
                <a:gd name="T18" fmla="*/ 0 w 99"/>
                <a:gd name="T19" fmla="*/ 40 h 66"/>
                <a:gd name="T20" fmla="*/ 0 w 99"/>
                <a:gd name="T21" fmla="*/ 33 h 66"/>
                <a:gd name="T22" fmla="*/ 0 w 99"/>
                <a:gd name="T23" fmla="*/ 33 h 66"/>
                <a:gd name="T24" fmla="*/ 0 w 99"/>
                <a:gd name="T25" fmla="*/ 27 h 66"/>
                <a:gd name="T26" fmla="*/ 3 w 99"/>
                <a:gd name="T27" fmla="*/ 20 h 66"/>
                <a:gd name="T28" fmla="*/ 6 w 99"/>
                <a:gd name="T29" fmla="*/ 14 h 66"/>
                <a:gd name="T30" fmla="*/ 10 w 99"/>
                <a:gd name="T31" fmla="*/ 10 h 66"/>
                <a:gd name="T32" fmla="*/ 15 w 99"/>
                <a:gd name="T33" fmla="*/ 6 h 66"/>
                <a:gd name="T34" fmla="*/ 20 w 99"/>
                <a:gd name="T35" fmla="*/ 3 h 66"/>
                <a:gd name="T36" fmla="*/ 26 w 99"/>
                <a:gd name="T37" fmla="*/ 1 h 66"/>
                <a:gd name="T38" fmla="*/ 34 w 99"/>
                <a:gd name="T39" fmla="*/ 0 h 66"/>
                <a:gd name="T40" fmla="*/ 67 w 99"/>
                <a:gd name="T41" fmla="*/ 0 h 66"/>
                <a:gd name="T42" fmla="*/ 67 w 99"/>
                <a:gd name="T43" fmla="*/ 0 h 66"/>
                <a:gd name="T44" fmla="*/ 73 w 99"/>
                <a:gd name="T45" fmla="*/ 1 h 66"/>
                <a:gd name="T46" fmla="*/ 79 w 99"/>
                <a:gd name="T47" fmla="*/ 3 h 66"/>
                <a:gd name="T48" fmla="*/ 84 w 99"/>
                <a:gd name="T49" fmla="*/ 6 h 66"/>
                <a:gd name="T50" fmla="*/ 89 w 99"/>
                <a:gd name="T51" fmla="*/ 10 h 66"/>
                <a:gd name="T52" fmla="*/ 94 w 99"/>
                <a:gd name="T53" fmla="*/ 14 h 66"/>
                <a:gd name="T54" fmla="*/ 97 w 99"/>
                <a:gd name="T55" fmla="*/ 20 h 66"/>
                <a:gd name="T56" fmla="*/ 99 w 99"/>
                <a:gd name="T57" fmla="*/ 27 h 66"/>
                <a:gd name="T58" fmla="*/ 99 w 99"/>
                <a:gd name="T59" fmla="*/ 33 h 66"/>
                <a:gd name="T60" fmla="*/ 99 w 99"/>
                <a:gd name="T61" fmla="*/ 33 h 66"/>
                <a:gd name="T62" fmla="*/ 99 w 99"/>
                <a:gd name="T63" fmla="*/ 40 h 66"/>
                <a:gd name="T64" fmla="*/ 97 w 99"/>
                <a:gd name="T65" fmla="*/ 46 h 66"/>
                <a:gd name="T66" fmla="*/ 94 w 99"/>
                <a:gd name="T67" fmla="*/ 51 h 66"/>
                <a:gd name="T68" fmla="*/ 89 w 99"/>
                <a:gd name="T69" fmla="*/ 57 h 66"/>
                <a:gd name="T70" fmla="*/ 84 w 99"/>
                <a:gd name="T71" fmla="*/ 61 h 66"/>
                <a:gd name="T72" fmla="*/ 79 w 99"/>
                <a:gd name="T73" fmla="*/ 64 h 66"/>
                <a:gd name="T74" fmla="*/ 73 w 99"/>
                <a:gd name="T75" fmla="*/ 65 h 66"/>
                <a:gd name="T76" fmla="*/ 67 w 99"/>
                <a:gd name="T77" fmla="*/ 66 h 66"/>
                <a:gd name="T78" fmla="*/ 67 w 9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6">
                  <a:moveTo>
                    <a:pt x="67" y="66"/>
                  </a:moveTo>
                  <a:lnTo>
                    <a:pt x="34" y="66"/>
                  </a:lnTo>
                  <a:lnTo>
                    <a:pt x="34" y="66"/>
                  </a:lnTo>
                  <a:lnTo>
                    <a:pt x="26" y="65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6"/>
                  </a:lnTo>
                  <a:lnTo>
                    <a:pt x="89" y="10"/>
                  </a:lnTo>
                  <a:lnTo>
                    <a:pt x="94" y="14"/>
                  </a:lnTo>
                  <a:lnTo>
                    <a:pt x="97" y="20"/>
                  </a:lnTo>
                  <a:lnTo>
                    <a:pt x="99" y="27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40"/>
                  </a:lnTo>
                  <a:lnTo>
                    <a:pt x="97" y="46"/>
                  </a:lnTo>
                  <a:lnTo>
                    <a:pt x="94" y="51"/>
                  </a:lnTo>
                  <a:lnTo>
                    <a:pt x="89" y="57"/>
                  </a:lnTo>
                  <a:lnTo>
                    <a:pt x="84" y="61"/>
                  </a:lnTo>
                  <a:lnTo>
                    <a:pt x="79" y="64"/>
                  </a:lnTo>
                  <a:lnTo>
                    <a:pt x="73" y="65"/>
                  </a:lnTo>
                  <a:lnTo>
                    <a:pt x="67" y="66"/>
                  </a:lnTo>
                  <a:lnTo>
                    <a:pt x="6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97" name="Freeform 23">
              <a:extLst>
                <a:ext uri="{FF2B5EF4-FFF2-40B4-BE49-F238E27FC236}">
                  <a16:creationId xmlns:a16="http://schemas.microsoft.com/office/drawing/2014/main" id="{AE3255A5-BB85-9B1F-4AEE-C4FFD5A8D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424113"/>
              <a:ext cx="22225" cy="14288"/>
            </a:xfrm>
            <a:custGeom>
              <a:avLst/>
              <a:gdLst>
                <a:gd name="T0" fmla="*/ 67 w 99"/>
                <a:gd name="T1" fmla="*/ 67 h 67"/>
                <a:gd name="T2" fmla="*/ 34 w 99"/>
                <a:gd name="T3" fmla="*/ 67 h 67"/>
                <a:gd name="T4" fmla="*/ 34 w 99"/>
                <a:gd name="T5" fmla="*/ 67 h 67"/>
                <a:gd name="T6" fmla="*/ 26 w 99"/>
                <a:gd name="T7" fmla="*/ 66 h 67"/>
                <a:gd name="T8" fmla="*/ 20 w 99"/>
                <a:gd name="T9" fmla="*/ 64 h 67"/>
                <a:gd name="T10" fmla="*/ 15 w 99"/>
                <a:gd name="T11" fmla="*/ 60 h 67"/>
                <a:gd name="T12" fmla="*/ 10 w 99"/>
                <a:gd name="T13" fmla="*/ 56 h 67"/>
                <a:gd name="T14" fmla="*/ 6 w 99"/>
                <a:gd name="T15" fmla="*/ 52 h 67"/>
                <a:gd name="T16" fmla="*/ 3 w 99"/>
                <a:gd name="T17" fmla="*/ 46 h 67"/>
                <a:gd name="T18" fmla="*/ 0 w 99"/>
                <a:gd name="T19" fmla="*/ 40 h 67"/>
                <a:gd name="T20" fmla="*/ 0 w 99"/>
                <a:gd name="T21" fmla="*/ 34 h 67"/>
                <a:gd name="T22" fmla="*/ 0 w 99"/>
                <a:gd name="T23" fmla="*/ 34 h 67"/>
                <a:gd name="T24" fmla="*/ 0 w 99"/>
                <a:gd name="T25" fmla="*/ 26 h 67"/>
                <a:gd name="T26" fmla="*/ 3 w 99"/>
                <a:gd name="T27" fmla="*/ 20 h 67"/>
                <a:gd name="T28" fmla="*/ 6 w 99"/>
                <a:gd name="T29" fmla="*/ 15 h 67"/>
                <a:gd name="T30" fmla="*/ 10 w 99"/>
                <a:gd name="T31" fmla="*/ 10 h 67"/>
                <a:gd name="T32" fmla="*/ 15 w 99"/>
                <a:gd name="T33" fmla="*/ 6 h 67"/>
                <a:gd name="T34" fmla="*/ 20 w 99"/>
                <a:gd name="T35" fmla="*/ 3 h 67"/>
                <a:gd name="T36" fmla="*/ 26 w 99"/>
                <a:gd name="T37" fmla="*/ 1 h 67"/>
                <a:gd name="T38" fmla="*/ 34 w 99"/>
                <a:gd name="T39" fmla="*/ 0 h 67"/>
                <a:gd name="T40" fmla="*/ 67 w 99"/>
                <a:gd name="T41" fmla="*/ 0 h 67"/>
                <a:gd name="T42" fmla="*/ 67 w 99"/>
                <a:gd name="T43" fmla="*/ 0 h 67"/>
                <a:gd name="T44" fmla="*/ 73 w 99"/>
                <a:gd name="T45" fmla="*/ 1 h 67"/>
                <a:gd name="T46" fmla="*/ 79 w 99"/>
                <a:gd name="T47" fmla="*/ 3 h 67"/>
                <a:gd name="T48" fmla="*/ 84 w 99"/>
                <a:gd name="T49" fmla="*/ 6 h 67"/>
                <a:gd name="T50" fmla="*/ 89 w 99"/>
                <a:gd name="T51" fmla="*/ 10 h 67"/>
                <a:gd name="T52" fmla="*/ 94 w 99"/>
                <a:gd name="T53" fmla="*/ 15 h 67"/>
                <a:gd name="T54" fmla="*/ 97 w 99"/>
                <a:gd name="T55" fmla="*/ 20 h 67"/>
                <a:gd name="T56" fmla="*/ 99 w 99"/>
                <a:gd name="T57" fmla="*/ 26 h 67"/>
                <a:gd name="T58" fmla="*/ 99 w 99"/>
                <a:gd name="T59" fmla="*/ 34 h 67"/>
                <a:gd name="T60" fmla="*/ 99 w 99"/>
                <a:gd name="T61" fmla="*/ 34 h 67"/>
                <a:gd name="T62" fmla="*/ 99 w 99"/>
                <a:gd name="T63" fmla="*/ 40 h 67"/>
                <a:gd name="T64" fmla="*/ 97 w 99"/>
                <a:gd name="T65" fmla="*/ 46 h 67"/>
                <a:gd name="T66" fmla="*/ 94 w 99"/>
                <a:gd name="T67" fmla="*/ 52 h 67"/>
                <a:gd name="T68" fmla="*/ 89 w 99"/>
                <a:gd name="T69" fmla="*/ 56 h 67"/>
                <a:gd name="T70" fmla="*/ 84 w 99"/>
                <a:gd name="T71" fmla="*/ 60 h 67"/>
                <a:gd name="T72" fmla="*/ 79 w 99"/>
                <a:gd name="T73" fmla="*/ 64 h 67"/>
                <a:gd name="T74" fmla="*/ 73 w 99"/>
                <a:gd name="T75" fmla="*/ 66 h 67"/>
                <a:gd name="T76" fmla="*/ 67 w 99"/>
                <a:gd name="T77" fmla="*/ 67 h 67"/>
                <a:gd name="T78" fmla="*/ 67 w 99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7">
                  <a:moveTo>
                    <a:pt x="67" y="67"/>
                  </a:moveTo>
                  <a:lnTo>
                    <a:pt x="34" y="67"/>
                  </a:lnTo>
                  <a:lnTo>
                    <a:pt x="34" y="67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6"/>
                  </a:lnTo>
                  <a:lnTo>
                    <a:pt x="89" y="10"/>
                  </a:lnTo>
                  <a:lnTo>
                    <a:pt x="94" y="15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40"/>
                  </a:lnTo>
                  <a:lnTo>
                    <a:pt x="97" y="46"/>
                  </a:lnTo>
                  <a:lnTo>
                    <a:pt x="94" y="52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4"/>
                  </a:lnTo>
                  <a:lnTo>
                    <a:pt x="73" y="66"/>
                  </a:lnTo>
                  <a:lnTo>
                    <a:pt x="67" y="67"/>
                  </a:lnTo>
                  <a:lnTo>
                    <a:pt x="6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88A70C5-49A1-F532-6C3A-D754938A7CCF}"/>
              </a:ext>
            </a:extLst>
          </p:cNvPr>
          <p:cNvGrpSpPr/>
          <p:nvPr/>
        </p:nvGrpSpPr>
        <p:grpSpPr>
          <a:xfrm>
            <a:off x="566804" y="4412530"/>
            <a:ext cx="285750" cy="360363"/>
            <a:chOff x="3425825" y="2168525"/>
            <a:chExt cx="285750" cy="360363"/>
          </a:xfrm>
          <a:solidFill>
            <a:schemeClr val="bg1"/>
          </a:solidFill>
        </p:grpSpPr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2E2CD44C-D34D-5A33-395E-965B163C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825" y="2198688"/>
              <a:ext cx="285750" cy="330200"/>
            </a:xfrm>
            <a:custGeom>
              <a:avLst/>
              <a:gdLst>
                <a:gd name="T0" fmla="*/ 34 w 1257"/>
                <a:gd name="T1" fmla="*/ 1456 h 1456"/>
                <a:gd name="T2" fmla="*/ 27 w 1257"/>
                <a:gd name="T3" fmla="*/ 1456 h 1456"/>
                <a:gd name="T4" fmla="*/ 15 w 1257"/>
                <a:gd name="T5" fmla="*/ 1451 h 1456"/>
                <a:gd name="T6" fmla="*/ 6 w 1257"/>
                <a:gd name="T7" fmla="*/ 1442 h 1456"/>
                <a:gd name="T8" fmla="*/ 1 w 1257"/>
                <a:gd name="T9" fmla="*/ 1430 h 1456"/>
                <a:gd name="T10" fmla="*/ 0 w 1257"/>
                <a:gd name="T11" fmla="*/ 34 h 1456"/>
                <a:gd name="T12" fmla="*/ 1 w 1257"/>
                <a:gd name="T13" fmla="*/ 27 h 1456"/>
                <a:gd name="T14" fmla="*/ 6 w 1257"/>
                <a:gd name="T15" fmla="*/ 15 h 1456"/>
                <a:gd name="T16" fmla="*/ 15 w 1257"/>
                <a:gd name="T17" fmla="*/ 7 h 1456"/>
                <a:gd name="T18" fmla="*/ 27 w 1257"/>
                <a:gd name="T19" fmla="*/ 2 h 1456"/>
                <a:gd name="T20" fmla="*/ 166 w 1257"/>
                <a:gd name="T21" fmla="*/ 0 h 1456"/>
                <a:gd name="T22" fmla="*/ 172 w 1257"/>
                <a:gd name="T23" fmla="*/ 2 h 1456"/>
                <a:gd name="T24" fmla="*/ 185 w 1257"/>
                <a:gd name="T25" fmla="*/ 7 h 1456"/>
                <a:gd name="T26" fmla="*/ 193 w 1257"/>
                <a:gd name="T27" fmla="*/ 15 h 1456"/>
                <a:gd name="T28" fmla="*/ 198 w 1257"/>
                <a:gd name="T29" fmla="*/ 27 h 1456"/>
                <a:gd name="T30" fmla="*/ 199 w 1257"/>
                <a:gd name="T31" fmla="*/ 34 h 1456"/>
                <a:gd name="T32" fmla="*/ 196 w 1257"/>
                <a:gd name="T33" fmla="*/ 47 h 1456"/>
                <a:gd name="T34" fmla="*/ 189 w 1257"/>
                <a:gd name="T35" fmla="*/ 57 h 1456"/>
                <a:gd name="T36" fmla="*/ 178 w 1257"/>
                <a:gd name="T37" fmla="*/ 65 h 1456"/>
                <a:gd name="T38" fmla="*/ 166 w 1257"/>
                <a:gd name="T39" fmla="*/ 67 h 1456"/>
                <a:gd name="T40" fmla="*/ 67 w 1257"/>
                <a:gd name="T41" fmla="*/ 1390 h 1456"/>
                <a:gd name="T42" fmla="*/ 1190 w 1257"/>
                <a:gd name="T43" fmla="*/ 67 h 1456"/>
                <a:gd name="T44" fmla="*/ 1091 w 1257"/>
                <a:gd name="T45" fmla="*/ 67 h 1456"/>
                <a:gd name="T46" fmla="*/ 1079 w 1257"/>
                <a:gd name="T47" fmla="*/ 65 h 1456"/>
                <a:gd name="T48" fmla="*/ 1068 w 1257"/>
                <a:gd name="T49" fmla="*/ 57 h 1456"/>
                <a:gd name="T50" fmla="*/ 1061 w 1257"/>
                <a:gd name="T51" fmla="*/ 47 h 1456"/>
                <a:gd name="T52" fmla="*/ 1058 w 1257"/>
                <a:gd name="T53" fmla="*/ 34 h 1456"/>
                <a:gd name="T54" fmla="*/ 1059 w 1257"/>
                <a:gd name="T55" fmla="*/ 27 h 1456"/>
                <a:gd name="T56" fmla="*/ 1064 w 1257"/>
                <a:gd name="T57" fmla="*/ 15 h 1456"/>
                <a:gd name="T58" fmla="*/ 1074 w 1257"/>
                <a:gd name="T59" fmla="*/ 7 h 1456"/>
                <a:gd name="T60" fmla="*/ 1085 w 1257"/>
                <a:gd name="T61" fmla="*/ 2 h 1456"/>
                <a:gd name="T62" fmla="*/ 1224 w 1257"/>
                <a:gd name="T63" fmla="*/ 0 h 1456"/>
                <a:gd name="T64" fmla="*/ 1231 w 1257"/>
                <a:gd name="T65" fmla="*/ 2 h 1456"/>
                <a:gd name="T66" fmla="*/ 1242 w 1257"/>
                <a:gd name="T67" fmla="*/ 7 h 1456"/>
                <a:gd name="T68" fmla="*/ 1252 w 1257"/>
                <a:gd name="T69" fmla="*/ 15 h 1456"/>
                <a:gd name="T70" fmla="*/ 1257 w 1257"/>
                <a:gd name="T71" fmla="*/ 27 h 1456"/>
                <a:gd name="T72" fmla="*/ 1257 w 1257"/>
                <a:gd name="T73" fmla="*/ 1423 h 1456"/>
                <a:gd name="T74" fmla="*/ 1257 w 1257"/>
                <a:gd name="T75" fmla="*/ 1430 h 1456"/>
                <a:gd name="T76" fmla="*/ 1252 w 1257"/>
                <a:gd name="T77" fmla="*/ 1442 h 1456"/>
                <a:gd name="T78" fmla="*/ 1242 w 1257"/>
                <a:gd name="T79" fmla="*/ 1451 h 1456"/>
                <a:gd name="T80" fmla="*/ 1231 w 1257"/>
                <a:gd name="T81" fmla="*/ 1456 h 1456"/>
                <a:gd name="T82" fmla="*/ 1224 w 1257"/>
                <a:gd name="T83" fmla="*/ 1456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7" h="1456">
                  <a:moveTo>
                    <a:pt x="1224" y="1456"/>
                  </a:moveTo>
                  <a:lnTo>
                    <a:pt x="34" y="1456"/>
                  </a:lnTo>
                  <a:lnTo>
                    <a:pt x="34" y="1456"/>
                  </a:lnTo>
                  <a:lnTo>
                    <a:pt x="27" y="1456"/>
                  </a:lnTo>
                  <a:lnTo>
                    <a:pt x="21" y="1454"/>
                  </a:lnTo>
                  <a:lnTo>
                    <a:pt x="15" y="1451"/>
                  </a:lnTo>
                  <a:lnTo>
                    <a:pt x="10" y="1447"/>
                  </a:lnTo>
                  <a:lnTo>
                    <a:pt x="6" y="1442"/>
                  </a:lnTo>
                  <a:lnTo>
                    <a:pt x="4" y="1437"/>
                  </a:lnTo>
                  <a:lnTo>
                    <a:pt x="1" y="1430"/>
                  </a:lnTo>
                  <a:lnTo>
                    <a:pt x="0" y="14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93" y="15"/>
                  </a:lnTo>
                  <a:lnTo>
                    <a:pt x="196" y="21"/>
                  </a:lnTo>
                  <a:lnTo>
                    <a:pt x="198" y="27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8" y="41"/>
                  </a:lnTo>
                  <a:lnTo>
                    <a:pt x="196" y="47"/>
                  </a:lnTo>
                  <a:lnTo>
                    <a:pt x="193" y="52"/>
                  </a:lnTo>
                  <a:lnTo>
                    <a:pt x="189" y="57"/>
                  </a:lnTo>
                  <a:lnTo>
                    <a:pt x="185" y="62"/>
                  </a:lnTo>
                  <a:lnTo>
                    <a:pt x="178" y="65"/>
                  </a:lnTo>
                  <a:lnTo>
                    <a:pt x="172" y="67"/>
                  </a:lnTo>
                  <a:lnTo>
                    <a:pt x="166" y="67"/>
                  </a:lnTo>
                  <a:lnTo>
                    <a:pt x="67" y="67"/>
                  </a:lnTo>
                  <a:lnTo>
                    <a:pt x="67" y="1390"/>
                  </a:lnTo>
                  <a:lnTo>
                    <a:pt x="1190" y="1390"/>
                  </a:lnTo>
                  <a:lnTo>
                    <a:pt x="1190" y="67"/>
                  </a:lnTo>
                  <a:lnTo>
                    <a:pt x="1091" y="67"/>
                  </a:lnTo>
                  <a:lnTo>
                    <a:pt x="1091" y="67"/>
                  </a:lnTo>
                  <a:lnTo>
                    <a:pt x="1085" y="67"/>
                  </a:lnTo>
                  <a:lnTo>
                    <a:pt x="1079" y="65"/>
                  </a:lnTo>
                  <a:lnTo>
                    <a:pt x="1074" y="62"/>
                  </a:lnTo>
                  <a:lnTo>
                    <a:pt x="1068" y="57"/>
                  </a:lnTo>
                  <a:lnTo>
                    <a:pt x="1064" y="52"/>
                  </a:lnTo>
                  <a:lnTo>
                    <a:pt x="1061" y="47"/>
                  </a:lnTo>
                  <a:lnTo>
                    <a:pt x="1059" y="41"/>
                  </a:lnTo>
                  <a:lnTo>
                    <a:pt x="1058" y="34"/>
                  </a:lnTo>
                  <a:lnTo>
                    <a:pt x="1058" y="34"/>
                  </a:lnTo>
                  <a:lnTo>
                    <a:pt x="1059" y="27"/>
                  </a:lnTo>
                  <a:lnTo>
                    <a:pt x="1061" y="21"/>
                  </a:lnTo>
                  <a:lnTo>
                    <a:pt x="1064" y="15"/>
                  </a:lnTo>
                  <a:lnTo>
                    <a:pt x="1068" y="11"/>
                  </a:lnTo>
                  <a:lnTo>
                    <a:pt x="1074" y="7"/>
                  </a:lnTo>
                  <a:lnTo>
                    <a:pt x="1079" y="4"/>
                  </a:lnTo>
                  <a:lnTo>
                    <a:pt x="1085" y="2"/>
                  </a:lnTo>
                  <a:lnTo>
                    <a:pt x="1091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31" y="2"/>
                  </a:lnTo>
                  <a:lnTo>
                    <a:pt x="1237" y="4"/>
                  </a:lnTo>
                  <a:lnTo>
                    <a:pt x="1242" y="7"/>
                  </a:lnTo>
                  <a:lnTo>
                    <a:pt x="1247" y="11"/>
                  </a:lnTo>
                  <a:lnTo>
                    <a:pt x="1252" y="15"/>
                  </a:lnTo>
                  <a:lnTo>
                    <a:pt x="1255" y="21"/>
                  </a:lnTo>
                  <a:lnTo>
                    <a:pt x="1257" y="27"/>
                  </a:lnTo>
                  <a:lnTo>
                    <a:pt x="1257" y="34"/>
                  </a:lnTo>
                  <a:lnTo>
                    <a:pt x="1257" y="1423"/>
                  </a:lnTo>
                  <a:lnTo>
                    <a:pt x="1257" y="1423"/>
                  </a:lnTo>
                  <a:lnTo>
                    <a:pt x="1257" y="1430"/>
                  </a:lnTo>
                  <a:lnTo>
                    <a:pt x="1255" y="1437"/>
                  </a:lnTo>
                  <a:lnTo>
                    <a:pt x="1252" y="1442"/>
                  </a:lnTo>
                  <a:lnTo>
                    <a:pt x="1247" y="1447"/>
                  </a:lnTo>
                  <a:lnTo>
                    <a:pt x="1242" y="1451"/>
                  </a:lnTo>
                  <a:lnTo>
                    <a:pt x="1237" y="1454"/>
                  </a:lnTo>
                  <a:lnTo>
                    <a:pt x="1231" y="1456"/>
                  </a:lnTo>
                  <a:lnTo>
                    <a:pt x="1224" y="1456"/>
                  </a:lnTo>
                  <a:lnTo>
                    <a:pt x="1224" y="1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7055EBBA-B618-8C14-671C-E13B731E2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150" y="2168525"/>
              <a:ext cx="165100" cy="74613"/>
            </a:xfrm>
            <a:custGeom>
              <a:avLst/>
              <a:gdLst>
                <a:gd name="T0" fmla="*/ 33 w 728"/>
                <a:gd name="T1" fmla="*/ 330 h 330"/>
                <a:gd name="T2" fmla="*/ 15 w 728"/>
                <a:gd name="T3" fmla="*/ 325 h 330"/>
                <a:gd name="T4" fmla="*/ 2 w 728"/>
                <a:gd name="T5" fmla="*/ 311 h 330"/>
                <a:gd name="T6" fmla="*/ 0 w 728"/>
                <a:gd name="T7" fmla="*/ 165 h 330"/>
                <a:gd name="T8" fmla="*/ 2 w 728"/>
                <a:gd name="T9" fmla="*/ 152 h 330"/>
                <a:gd name="T10" fmla="*/ 15 w 728"/>
                <a:gd name="T11" fmla="*/ 138 h 330"/>
                <a:gd name="T12" fmla="*/ 33 w 728"/>
                <a:gd name="T13" fmla="*/ 131 h 330"/>
                <a:gd name="T14" fmla="*/ 205 w 728"/>
                <a:gd name="T15" fmla="*/ 118 h 330"/>
                <a:gd name="T16" fmla="*/ 222 w 728"/>
                <a:gd name="T17" fmla="*/ 80 h 330"/>
                <a:gd name="T18" fmla="*/ 248 w 728"/>
                <a:gd name="T19" fmla="*/ 47 h 330"/>
                <a:gd name="T20" fmla="*/ 282 w 728"/>
                <a:gd name="T21" fmla="*/ 22 h 330"/>
                <a:gd name="T22" fmla="*/ 320 w 728"/>
                <a:gd name="T23" fmla="*/ 5 h 330"/>
                <a:gd name="T24" fmla="*/ 364 w 728"/>
                <a:gd name="T25" fmla="*/ 0 h 330"/>
                <a:gd name="T26" fmla="*/ 393 w 728"/>
                <a:gd name="T27" fmla="*/ 2 h 330"/>
                <a:gd name="T28" fmla="*/ 434 w 728"/>
                <a:gd name="T29" fmla="*/ 16 h 330"/>
                <a:gd name="T30" fmla="*/ 469 w 728"/>
                <a:gd name="T31" fmla="*/ 37 h 330"/>
                <a:gd name="T32" fmla="*/ 497 w 728"/>
                <a:gd name="T33" fmla="*/ 67 h 330"/>
                <a:gd name="T34" fmla="*/ 518 w 728"/>
                <a:gd name="T35" fmla="*/ 105 h 330"/>
                <a:gd name="T36" fmla="*/ 695 w 728"/>
                <a:gd name="T37" fmla="*/ 131 h 330"/>
                <a:gd name="T38" fmla="*/ 707 w 728"/>
                <a:gd name="T39" fmla="*/ 135 h 330"/>
                <a:gd name="T40" fmla="*/ 722 w 728"/>
                <a:gd name="T41" fmla="*/ 146 h 330"/>
                <a:gd name="T42" fmla="*/ 728 w 728"/>
                <a:gd name="T43" fmla="*/ 165 h 330"/>
                <a:gd name="T44" fmla="*/ 727 w 728"/>
                <a:gd name="T45" fmla="*/ 304 h 330"/>
                <a:gd name="T46" fmla="*/ 717 w 728"/>
                <a:gd name="T47" fmla="*/ 321 h 330"/>
                <a:gd name="T48" fmla="*/ 701 w 728"/>
                <a:gd name="T49" fmla="*/ 329 h 330"/>
                <a:gd name="T50" fmla="*/ 67 w 728"/>
                <a:gd name="T51" fmla="*/ 264 h 330"/>
                <a:gd name="T52" fmla="*/ 496 w 728"/>
                <a:gd name="T53" fmla="*/ 198 h 330"/>
                <a:gd name="T54" fmla="*/ 483 w 728"/>
                <a:gd name="T55" fmla="*/ 196 h 330"/>
                <a:gd name="T56" fmla="*/ 468 w 728"/>
                <a:gd name="T57" fmla="*/ 183 h 330"/>
                <a:gd name="T58" fmla="*/ 463 w 728"/>
                <a:gd name="T59" fmla="*/ 165 h 330"/>
                <a:gd name="T60" fmla="*/ 461 w 728"/>
                <a:gd name="T61" fmla="*/ 145 h 330"/>
                <a:gd name="T62" fmla="*/ 450 w 728"/>
                <a:gd name="T63" fmla="*/ 118 h 330"/>
                <a:gd name="T64" fmla="*/ 434 w 728"/>
                <a:gd name="T65" fmla="*/ 95 h 330"/>
                <a:gd name="T66" fmla="*/ 411 w 728"/>
                <a:gd name="T67" fmla="*/ 78 h 330"/>
                <a:gd name="T68" fmla="*/ 383 w 728"/>
                <a:gd name="T69" fmla="*/ 67 h 330"/>
                <a:gd name="T70" fmla="*/ 364 w 728"/>
                <a:gd name="T71" fmla="*/ 65 h 330"/>
                <a:gd name="T72" fmla="*/ 335 w 728"/>
                <a:gd name="T73" fmla="*/ 70 h 330"/>
                <a:gd name="T74" fmla="*/ 309 w 728"/>
                <a:gd name="T75" fmla="*/ 83 h 330"/>
                <a:gd name="T76" fmla="*/ 287 w 728"/>
                <a:gd name="T77" fmla="*/ 101 h 330"/>
                <a:gd name="T78" fmla="*/ 272 w 728"/>
                <a:gd name="T79" fmla="*/ 126 h 330"/>
                <a:gd name="T80" fmla="*/ 265 w 728"/>
                <a:gd name="T81" fmla="*/ 155 h 330"/>
                <a:gd name="T82" fmla="*/ 264 w 728"/>
                <a:gd name="T83" fmla="*/ 172 h 330"/>
                <a:gd name="T84" fmla="*/ 255 w 728"/>
                <a:gd name="T85" fmla="*/ 188 h 330"/>
                <a:gd name="T86" fmla="*/ 238 w 728"/>
                <a:gd name="T87" fmla="*/ 198 h 330"/>
                <a:gd name="T88" fmla="*/ 67 w 728"/>
                <a:gd name="T89" fmla="*/ 26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8" h="330">
                  <a:moveTo>
                    <a:pt x="695" y="330"/>
                  </a:moveTo>
                  <a:lnTo>
                    <a:pt x="33" y="330"/>
                  </a:lnTo>
                  <a:lnTo>
                    <a:pt x="33" y="330"/>
                  </a:lnTo>
                  <a:lnTo>
                    <a:pt x="26" y="329"/>
                  </a:lnTo>
                  <a:lnTo>
                    <a:pt x="20" y="328"/>
                  </a:lnTo>
                  <a:lnTo>
                    <a:pt x="15" y="325"/>
                  </a:lnTo>
                  <a:lnTo>
                    <a:pt x="10" y="321"/>
                  </a:lnTo>
                  <a:lnTo>
                    <a:pt x="5" y="316"/>
                  </a:lnTo>
                  <a:lnTo>
                    <a:pt x="2" y="311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2" y="152"/>
                  </a:lnTo>
                  <a:lnTo>
                    <a:pt x="5" y="146"/>
                  </a:lnTo>
                  <a:lnTo>
                    <a:pt x="10" y="142"/>
                  </a:lnTo>
                  <a:lnTo>
                    <a:pt x="15" y="138"/>
                  </a:lnTo>
                  <a:lnTo>
                    <a:pt x="20" y="135"/>
                  </a:lnTo>
                  <a:lnTo>
                    <a:pt x="26" y="133"/>
                  </a:lnTo>
                  <a:lnTo>
                    <a:pt x="33" y="131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205" y="118"/>
                  </a:lnTo>
                  <a:lnTo>
                    <a:pt x="209" y="105"/>
                  </a:lnTo>
                  <a:lnTo>
                    <a:pt x="216" y="92"/>
                  </a:lnTo>
                  <a:lnTo>
                    <a:pt x="222" y="80"/>
                  </a:lnTo>
                  <a:lnTo>
                    <a:pt x="230" y="67"/>
                  </a:lnTo>
                  <a:lnTo>
                    <a:pt x="238" y="57"/>
                  </a:lnTo>
                  <a:lnTo>
                    <a:pt x="248" y="47"/>
                  </a:lnTo>
                  <a:lnTo>
                    <a:pt x="258" y="37"/>
                  </a:lnTo>
                  <a:lnTo>
                    <a:pt x="269" y="29"/>
                  </a:lnTo>
                  <a:lnTo>
                    <a:pt x="282" y="22"/>
                  </a:lnTo>
                  <a:lnTo>
                    <a:pt x="294" y="16"/>
                  </a:lnTo>
                  <a:lnTo>
                    <a:pt x="307" y="9"/>
                  </a:lnTo>
                  <a:lnTo>
                    <a:pt x="320" y="5"/>
                  </a:lnTo>
                  <a:lnTo>
                    <a:pt x="335" y="2"/>
                  </a:lnTo>
                  <a:lnTo>
                    <a:pt x="349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93" y="2"/>
                  </a:lnTo>
                  <a:lnTo>
                    <a:pt x="407" y="5"/>
                  </a:lnTo>
                  <a:lnTo>
                    <a:pt x="420" y="9"/>
                  </a:lnTo>
                  <a:lnTo>
                    <a:pt x="434" y="16"/>
                  </a:lnTo>
                  <a:lnTo>
                    <a:pt x="446" y="22"/>
                  </a:lnTo>
                  <a:lnTo>
                    <a:pt x="458" y="29"/>
                  </a:lnTo>
                  <a:lnTo>
                    <a:pt x="469" y="37"/>
                  </a:lnTo>
                  <a:lnTo>
                    <a:pt x="479" y="47"/>
                  </a:lnTo>
                  <a:lnTo>
                    <a:pt x="489" y="57"/>
                  </a:lnTo>
                  <a:lnTo>
                    <a:pt x="497" y="67"/>
                  </a:lnTo>
                  <a:lnTo>
                    <a:pt x="505" y="80"/>
                  </a:lnTo>
                  <a:lnTo>
                    <a:pt x="512" y="92"/>
                  </a:lnTo>
                  <a:lnTo>
                    <a:pt x="518" y="105"/>
                  </a:lnTo>
                  <a:lnTo>
                    <a:pt x="522" y="118"/>
                  </a:lnTo>
                  <a:lnTo>
                    <a:pt x="526" y="131"/>
                  </a:lnTo>
                  <a:lnTo>
                    <a:pt x="695" y="131"/>
                  </a:lnTo>
                  <a:lnTo>
                    <a:pt x="695" y="131"/>
                  </a:lnTo>
                  <a:lnTo>
                    <a:pt x="701" y="133"/>
                  </a:lnTo>
                  <a:lnTo>
                    <a:pt x="707" y="135"/>
                  </a:lnTo>
                  <a:lnTo>
                    <a:pt x="713" y="138"/>
                  </a:lnTo>
                  <a:lnTo>
                    <a:pt x="717" y="142"/>
                  </a:lnTo>
                  <a:lnTo>
                    <a:pt x="722" y="146"/>
                  </a:lnTo>
                  <a:lnTo>
                    <a:pt x="725" y="152"/>
                  </a:lnTo>
                  <a:lnTo>
                    <a:pt x="727" y="158"/>
                  </a:lnTo>
                  <a:lnTo>
                    <a:pt x="728" y="165"/>
                  </a:lnTo>
                  <a:lnTo>
                    <a:pt x="728" y="297"/>
                  </a:lnTo>
                  <a:lnTo>
                    <a:pt x="728" y="297"/>
                  </a:lnTo>
                  <a:lnTo>
                    <a:pt x="727" y="304"/>
                  </a:lnTo>
                  <a:lnTo>
                    <a:pt x="725" y="311"/>
                  </a:lnTo>
                  <a:lnTo>
                    <a:pt x="722" y="316"/>
                  </a:lnTo>
                  <a:lnTo>
                    <a:pt x="717" y="321"/>
                  </a:lnTo>
                  <a:lnTo>
                    <a:pt x="713" y="325"/>
                  </a:lnTo>
                  <a:lnTo>
                    <a:pt x="707" y="328"/>
                  </a:lnTo>
                  <a:lnTo>
                    <a:pt x="701" y="329"/>
                  </a:lnTo>
                  <a:lnTo>
                    <a:pt x="695" y="330"/>
                  </a:lnTo>
                  <a:lnTo>
                    <a:pt x="695" y="330"/>
                  </a:lnTo>
                  <a:close/>
                  <a:moveTo>
                    <a:pt x="67" y="264"/>
                  </a:moveTo>
                  <a:lnTo>
                    <a:pt x="662" y="264"/>
                  </a:lnTo>
                  <a:lnTo>
                    <a:pt x="662" y="198"/>
                  </a:lnTo>
                  <a:lnTo>
                    <a:pt x="496" y="198"/>
                  </a:lnTo>
                  <a:lnTo>
                    <a:pt x="496" y="198"/>
                  </a:lnTo>
                  <a:lnTo>
                    <a:pt x="489" y="198"/>
                  </a:lnTo>
                  <a:lnTo>
                    <a:pt x="483" y="196"/>
                  </a:lnTo>
                  <a:lnTo>
                    <a:pt x="477" y="193"/>
                  </a:lnTo>
                  <a:lnTo>
                    <a:pt x="472" y="188"/>
                  </a:lnTo>
                  <a:lnTo>
                    <a:pt x="468" y="183"/>
                  </a:lnTo>
                  <a:lnTo>
                    <a:pt x="465" y="178"/>
                  </a:lnTo>
                  <a:lnTo>
                    <a:pt x="464" y="172"/>
                  </a:lnTo>
                  <a:lnTo>
                    <a:pt x="463" y="165"/>
                  </a:lnTo>
                  <a:lnTo>
                    <a:pt x="463" y="165"/>
                  </a:lnTo>
                  <a:lnTo>
                    <a:pt x="462" y="155"/>
                  </a:lnTo>
                  <a:lnTo>
                    <a:pt x="461" y="145"/>
                  </a:lnTo>
                  <a:lnTo>
                    <a:pt x="459" y="136"/>
                  </a:lnTo>
                  <a:lnTo>
                    <a:pt x="455" y="126"/>
                  </a:lnTo>
                  <a:lnTo>
                    <a:pt x="450" y="118"/>
                  </a:lnTo>
                  <a:lnTo>
                    <a:pt x="446" y="110"/>
                  </a:lnTo>
                  <a:lnTo>
                    <a:pt x="440" y="101"/>
                  </a:lnTo>
                  <a:lnTo>
                    <a:pt x="434" y="95"/>
                  </a:lnTo>
                  <a:lnTo>
                    <a:pt x="427" y="88"/>
                  </a:lnTo>
                  <a:lnTo>
                    <a:pt x="419" y="83"/>
                  </a:lnTo>
                  <a:lnTo>
                    <a:pt x="411" y="78"/>
                  </a:lnTo>
                  <a:lnTo>
                    <a:pt x="402" y="74"/>
                  </a:lnTo>
                  <a:lnTo>
                    <a:pt x="394" y="70"/>
                  </a:lnTo>
                  <a:lnTo>
                    <a:pt x="383" y="67"/>
                  </a:lnTo>
                  <a:lnTo>
                    <a:pt x="374" y="66"/>
                  </a:lnTo>
                  <a:lnTo>
                    <a:pt x="364" y="65"/>
                  </a:lnTo>
                  <a:lnTo>
                    <a:pt x="364" y="65"/>
                  </a:lnTo>
                  <a:lnTo>
                    <a:pt x="353" y="66"/>
                  </a:lnTo>
                  <a:lnTo>
                    <a:pt x="344" y="67"/>
                  </a:lnTo>
                  <a:lnTo>
                    <a:pt x="335" y="70"/>
                  </a:lnTo>
                  <a:lnTo>
                    <a:pt x="325" y="74"/>
                  </a:lnTo>
                  <a:lnTo>
                    <a:pt x="316" y="78"/>
                  </a:lnTo>
                  <a:lnTo>
                    <a:pt x="309" y="83"/>
                  </a:lnTo>
                  <a:lnTo>
                    <a:pt x="300" y="88"/>
                  </a:lnTo>
                  <a:lnTo>
                    <a:pt x="293" y="95"/>
                  </a:lnTo>
                  <a:lnTo>
                    <a:pt x="287" y="101"/>
                  </a:lnTo>
                  <a:lnTo>
                    <a:pt x="282" y="110"/>
                  </a:lnTo>
                  <a:lnTo>
                    <a:pt x="277" y="118"/>
                  </a:lnTo>
                  <a:lnTo>
                    <a:pt x="272" y="126"/>
                  </a:lnTo>
                  <a:lnTo>
                    <a:pt x="269" y="136"/>
                  </a:lnTo>
                  <a:lnTo>
                    <a:pt x="266" y="145"/>
                  </a:lnTo>
                  <a:lnTo>
                    <a:pt x="265" y="15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72"/>
                  </a:lnTo>
                  <a:lnTo>
                    <a:pt x="262" y="178"/>
                  </a:lnTo>
                  <a:lnTo>
                    <a:pt x="259" y="183"/>
                  </a:lnTo>
                  <a:lnTo>
                    <a:pt x="255" y="188"/>
                  </a:lnTo>
                  <a:lnTo>
                    <a:pt x="250" y="193"/>
                  </a:lnTo>
                  <a:lnTo>
                    <a:pt x="245" y="196"/>
                  </a:lnTo>
                  <a:lnTo>
                    <a:pt x="238" y="198"/>
                  </a:lnTo>
                  <a:lnTo>
                    <a:pt x="231" y="198"/>
                  </a:lnTo>
                  <a:lnTo>
                    <a:pt x="67" y="198"/>
                  </a:lnTo>
                  <a:lnTo>
                    <a:pt x="67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F2E2C7B1-BBD1-7C31-1793-5BCE81FBD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2228850"/>
              <a:ext cx="225425" cy="269875"/>
            </a:xfrm>
            <a:custGeom>
              <a:avLst/>
              <a:gdLst>
                <a:gd name="T0" fmla="*/ 958 w 991"/>
                <a:gd name="T1" fmla="*/ 1191 h 1191"/>
                <a:gd name="T2" fmla="*/ 33 w 991"/>
                <a:gd name="T3" fmla="*/ 1191 h 1191"/>
                <a:gd name="T4" fmla="*/ 33 w 991"/>
                <a:gd name="T5" fmla="*/ 1191 h 1191"/>
                <a:gd name="T6" fmla="*/ 26 w 991"/>
                <a:gd name="T7" fmla="*/ 1191 h 1191"/>
                <a:gd name="T8" fmla="*/ 20 w 991"/>
                <a:gd name="T9" fmla="*/ 1189 h 1191"/>
                <a:gd name="T10" fmla="*/ 14 w 991"/>
                <a:gd name="T11" fmla="*/ 1186 h 1191"/>
                <a:gd name="T12" fmla="*/ 9 w 991"/>
                <a:gd name="T13" fmla="*/ 1181 h 1191"/>
                <a:gd name="T14" fmla="*/ 5 w 991"/>
                <a:gd name="T15" fmla="*/ 1176 h 1191"/>
                <a:gd name="T16" fmla="*/ 2 w 991"/>
                <a:gd name="T17" fmla="*/ 1171 h 1191"/>
                <a:gd name="T18" fmla="*/ 0 w 991"/>
                <a:gd name="T19" fmla="*/ 1165 h 1191"/>
                <a:gd name="T20" fmla="*/ 0 w 991"/>
                <a:gd name="T21" fmla="*/ 1159 h 1191"/>
                <a:gd name="T22" fmla="*/ 0 w 991"/>
                <a:gd name="T23" fmla="*/ 33 h 1191"/>
                <a:gd name="T24" fmla="*/ 0 w 991"/>
                <a:gd name="T25" fmla="*/ 33 h 1191"/>
                <a:gd name="T26" fmla="*/ 0 w 991"/>
                <a:gd name="T27" fmla="*/ 27 h 1191"/>
                <a:gd name="T28" fmla="*/ 2 w 991"/>
                <a:gd name="T29" fmla="*/ 21 h 1191"/>
                <a:gd name="T30" fmla="*/ 5 w 991"/>
                <a:gd name="T31" fmla="*/ 15 h 1191"/>
                <a:gd name="T32" fmla="*/ 9 w 991"/>
                <a:gd name="T33" fmla="*/ 10 h 1191"/>
                <a:gd name="T34" fmla="*/ 14 w 991"/>
                <a:gd name="T35" fmla="*/ 6 h 1191"/>
                <a:gd name="T36" fmla="*/ 20 w 991"/>
                <a:gd name="T37" fmla="*/ 3 h 1191"/>
                <a:gd name="T38" fmla="*/ 26 w 991"/>
                <a:gd name="T39" fmla="*/ 1 h 1191"/>
                <a:gd name="T40" fmla="*/ 33 w 991"/>
                <a:gd name="T41" fmla="*/ 0 h 1191"/>
                <a:gd name="T42" fmla="*/ 33 w 991"/>
                <a:gd name="T43" fmla="*/ 0 h 1191"/>
                <a:gd name="T44" fmla="*/ 39 w 991"/>
                <a:gd name="T45" fmla="*/ 1 h 1191"/>
                <a:gd name="T46" fmla="*/ 45 w 991"/>
                <a:gd name="T47" fmla="*/ 3 h 1191"/>
                <a:gd name="T48" fmla="*/ 52 w 991"/>
                <a:gd name="T49" fmla="*/ 6 h 1191"/>
                <a:gd name="T50" fmla="*/ 56 w 991"/>
                <a:gd name="T51" fmla="*/ 10 h 1191"/>
                <a:gd name="T52" fmla="*/ 60 w 991"/>
                <a:gd name="T53" fmla="*/ 15 h 1191"/>
                <a:gd name="T54" fmla="*/ 63 w 991"/>
                <a:gd name="T55" fmla="*/ 21 h 1191"/>
                <a:gd name="T56" fmla="*/ 65 w 991"/>
                <a:gd name="T57" fmla="*/ 27 h 1191"/>
                <a:gd name="T58" fmla="*/ 66 w 991"/>
                <a:gd name="T59" fmla="*/ 33 h 1191"/>
                <a:gd name="T60" fmla="*/ 66 w 991"/>
                <a:gd name="T61" fmla="*/ 1126 h 1191"/>
                <a:gd name="T62" fmla="*/ 925 w 991"/>
                <a:gd name="T63" fmla="*/ 1126 h 1191"/>
                <a:gd name="T64" fmla="*/ 925 w 991"/>
                <a:gd name="T65" fmla="*/ 33 h 1191"/>
                <a:gd name="T66" fmla="*/ 925 w 991"/>
                <a:gd name="T67" fmla="*/ 33 h 1191"/>
                <a:gd name="T68" fmla="*/ 926 w 991"/>
                <a:gd name="T69" fmla="*/ 27 h 1191"/>
                <a:gd name="T70" fmla="*/ 928 w 991"/>
                <a:gd name="T71" fmla="*/ 21 h 1191"/>
                <a:gd name="T72" fmla="*/ 931 w 991"/>
                <a:gd name="T73" fmla="*/ 15 h 1191"/>
                <a:gd name="T74" fmla="*/ 935 w 991"/>
                <a:gd name="T75" fmla="*/ 10 h 1191"/>
                <a:gd name="T76" fmla="*/ 941 w 991"/>
                <a:gd name="T77" fmla="*/ 6 h 1191"/>
                <a:gd name="T78" fmla="*/ 946 w 991"/>
                <a:gd name="T79" fmla="*/ 3 h 1191"/>
                <a:gd name="T80" fmla="*/ 952 w 991"/>
                <a:gd name="T81" fmla="*/ 1 h 1191"/>
                <a:gd name="T82" fmla="*/ 958 w 991"/>
                <a:gd name="T83" fmla="*/ 0 h 1191"/>
                <a:gd name="T84" fmla="*/ 958 w 991"/>
                <a:gd name="T85" fmla="*/ 0 h 1191"/>
                <a:gd name="T86" fmla="*/ 965 w 991"/>
                <a:gd name="T87" fmla="*/ 1 h 1191"/>
                <a:gd name="T88" fmla="*/ 972 w 991"/>
                <a:gd name="T89" fmla="*/ 3 h 1191"/>
                <a:gd name="T90" fmla="*/ 977 w 991"/>
                <a:gd name="T91" fmla="*/ 6 h 1191"/>
                <a:gd name="T92" fmla="*/ 982 w 991"/>
                <a:gd name="T93" fmla="*/ 10 h 1191"/>
                <a:gd name="T94" fmla="*/ 986 w 991"/>
                <a:gd name="T95" fmla="*/ 15 h 1191"/>
                <a:gd name="T96" fmla="*/ 989 w 991"/>
                <a:gd name="T97" fmla="*/ 21 h 1191"/>
                <a:gd name="T98" fmla="*/ 991 w 991"/>
                <a:gd name="T99" fmla="*/ 27 h 1191"/>
                <a:gd name="T100" fmla="*/ 991 w 991"/>
                <a:gd name="T101" fmla="*/ 33 h 1191"/>
                <a:gd name="T102" fmla="*/ 991 w 991"/>
                <a:gd name="T103" fmla="*/ 1159 h 1191"/>
                <a:gd name="T104" fmla="*/ 991 w 991"/>
                <a:gd name="T105" fmla="*/ 1159 h 1191"/>
                <a:gd name="T106" fmla="*/ 991 w 991"/>
                <a:gd name="T107" fmla="*/ 1165 h 1191"/>
                <a:gd name="T108" fmla="*/ 989 w 991"/>
                <a:gd name="T109" fmla="*/ 1171 h 1191"/>
                <a:gd name="T110" fmla="*/ 986 w 991"/>
                <a:gd name="T111" fmla="*/ 1176 h 1191"/>
                <a:gd name="T112" fmla="*/ 982 w 991"/>
                <a:gd name="T113" fmla="*/ 1181 h 1191"/>
                <a:gd name="T114" fmla="*/ 977 w 991"/>
                <a:gd name="T115" fmla="*/ 1186 h 1191"/>
                <a:gd name="T116" fmla="*/ 972 w 991"/>
                <a:gd name="T117" fmla="*/ 1189 h 1191"/>
                <a:gd name="T118" fmla="*/ 965 w 991"/>
                <a:gd name="T119" fmla="*/ 1191 h 1191"/>
                <a:gd name="T120" fmla="*/ 958 w 991"/>
                <a:gd name="T121" fmla="*/ 1191 h 1191"/>
                <a:gd name="T122" fmla="*/ 958 w 991"/>
                <a:gd name="T123" fmla="*/ 1191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1" h="1191">
                  <a:moveTo>
                    <a:pt x="958" y="1191"/>
                  </a:moveTo>
                  <a:lnTo>
                    <a:pt x="33" y="1191"/>
                  </a:lnTo>
                  <a:lnTo>
                    <a:pt x="33" y="1191"/>
                  </a:lnTo>
                  <a:lnTo>
                    <a:pt x="26" y="1191"/>
                  </a:lnTo>
                  <a:lnTo>
                    <a:pt x="20" y="1189"/>
                  </a:lnTo>
                  <a:lnTo>
                    <a:pt x="14" y="1186"/>
                  </a:lnTo>
                  <a:lnTo>
                    <a:pt x="9" y="1181"/>
                  </a:lnTo>
                  <a:lnTo>
                    <a:pt x="5" y="1176"/>
                  </a:lnTo>
                  <a:lnTo>
                    <a:pt x="2" y="1171"/>
                  </a:lnTo>
                  <a:lnTo>
                    <a:pt x="0" y="1165"/>
                  </a:lnTo>
                  <a:lnTo>
                    <a:pt x="0" y="115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3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5"/>
                  </a:lnTo>
                  <a:lnTo>
                    <a:pt x="63" y="21"/>
                  </a:lnTo>
                  <a:lnTo>
                    <a:pt x="65" y="27"/>
                  </a:lnTo>
                  <a:lnTo>
                    <a:pt x="66" y="33"/>
                  </a:lnTo>
                  <a:lnTo>
                    <a:pt x="66" y="1126"/>
                  </a:lnTo>
                  <a:lnTo>
                    <a:pt x="925" y="1126"/>
                  </a:lnTo>
                  <a:lnTo>
                    <a:pt x="925" y="33"/>
                  </a:lnTo>
                  <a:lnTo>
                    <a:pt x="925" y="33"/>
                  </a:lnTo>
                  <a:lnTo>
                    <a:pt x="926" y="27"/>
                  </a:lnTo>
                  <a:lnTo>
                    <a:pt x="928" y="21"/>
                  </a:lnTo>
                  <a:lnTo>
                    <a:pt x="931" y="15"/>
                  </a:lnTo>
                  <a:lnTo>
                    <a:pt x="935" y="10"/>
                  </a:lnTo>
                  <a:lnTo>
                    <a:pt x="941" y="6"/>
                  </a:lnTo>
                  <a:lnTo>
                    <a:pt x="946" y="3"/>
                  </a:lnTo>
                  <a:lnTo>
                    <a:pt x="952" y="1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65" y="1"/>
                  </a:lnTo>
                  <a:lnTo>
                    <a:pt x="972" y="3"/>
                  </a:lnTo>
                  <a:lnTo>
                    <a:pt x="977" y="6"/>
                  </a:lnTo>
                  <a:lnTo>
                    <a:pt x="982" y="10"/>
                  </a:lnTo>
                  <a:lnTo>
                    <a:pt x="986" y="15"/>
                  </a:lnTo>
                  <a:lnTo>
                    <a:pt x="989" y="21"/>
                  </a:lnTo>
                  <a:lnTo>
                    <a:pt x="991" y="27"/>
                  </a:lnTo>
                  <a:lnTo>
                    <a:pt x="991" y="33"/>
                  </a:lnTo>
                  <a:lnTo>
                    <a:pt x="991" y="1159"/>
                  </a:lnTo>
                  <a:lnTo>
                    <a:pt x="991" y="1159"/>
                  </a:lnTo>
                  <a:lnTo>
                    <a:pt x="991" y="1165"/>
                  </a:lnTo>
                  <a:lnTo>
                    <a:pt x="989" y="1171"/>
                  </a:lnTo>
                  <a:lnTo>
                    <a:pt x="986" y="1176"/>
                  </a:lnTo>
                  <a:lnTo>
                    <a:pt x="982" y="1181"/>
                  </a:lnTo>
                  <a:lnTo>
                    <a:pt x="977" y="1186"/>
                  </a:lnTo>
                  <a:lnTo>
                    <a:pt x="972" y="1189"/>
                  </a:lnTo>
                  <a:lnTo>
                    <a:pt x="965" y="1191"/>
                  </a:lnTo>
                  <a:lnTo>
                    <a:pt x="958" y="1191"/>
                  </a:lnTo>
                  <a:lnTo>
                    <a:pt x="958" y="1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5AE102BD-BDDE-CB14-07D7-D2D2647D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289175"/>
              <a:ext cx="106363" cy="14288"/>
            </a:xfrm>
            <a:custGeom>
              <a:avLst/>
              <a:gdLst>
                <a:gd name="T0" fmla="*/ 430 w 464"/>
                <a:gd name="T1" fmla="*/ 66 h 66"/>
                <a:gd name="T2" fmla="*/ 33 w 464"/>
                <a:gd name="T3" fmla="*/ 66 h 66"/>
                <a:gd name="T4" fmla="*/ 33 w 464"/>
                <a:gd name="T5" fmla="*/ 66 h 66"/>
                <a:gd name="T6" fmla="*/ 27 w 464"/>
                <a:gd name="T7" fmla="*/ 65 h 66"/>
                <a:gd name="T8" fmla="*/ 21 w 464"/>
                <a:gd name="T9" fmla="*/ 63 h 66"/>
                <a:gd name="T10" fmla="*/ 14 w 464"/>
                <a:gd name="T11" fmla="*/ 60 h 66"/>
                <a:gd name="T12" fmla="*/ 10 w 464"/>
                <a:gd name="T13" fmla="*/ 56 h 66"/>
                <a:gd name="T14" fmla="*/ 6 w 464"/>
                <a:gd name="T15" fmla="*/ 52 h 66"/>
                <a:gd name="T16" fmla="*/ 3 w 464"/>
                <a:gd name="T17" fmla="*/ 46 h 66"/>
                <a:gd name="T18" fmla="*/ 1 w 464"/>
                <a:gd name="T19" fmla="*/ 39 h 66"/>
                <a:gd name="T20" fmla="*/ 0 w 464"/>
                <a:gd name="T21" fmla="*/ 33 h 66"/>
                <a:gd name="T22" fmla="*/ 0 w 464"/>
                <a:gd name="T23" fmla="*/ 33 h 66"/>
                <a:gd name="T24" fmla="*/ 1 w 464"/>
                <a:gd name="T25" fmla="*/ 26 h 66"/>
                <a:gd name="T26" fmla="*/ 3 w 464"/>
                <a:gd name="T27" fmla="*/ 20 h 66"/>
                <a:gd name="T28" fmla="*/ 6 w 464"/>
                <a:gd name="T29" fmla="*/ 15 h 66"/>
                <a:gd name="T30" fmla="*/ 10 w 464"/>
                <a:gd name="T31" fmla="*/ 9 h 66"/>
                <a:gd name="T32" fmla="*/ 14 w 464"/>
                <a:gd name="T33" fmla="*/ 5 h 66"/>
                <a:gd name="T34" fmla="*/ 21 w 464"/>
                <a:gd name="T35" fmla="*/ 2 h 66"/>
                <a:gd name="T36" fmla="*/ 27 w 464"/>
                <a:gd name="T37" fmla="*/ 0 h 66"/>
                <a:gd name="T38" fmla="*/ 33 w 464"/>
                <a:gd name="T39" fmla="*/ 0 h 66"/>
                <a:gd name="T40" fmla="*/ 430 w 464"/>
                <a:gd name="T41" fmla="*/ 0 h 66"/>
                <a:gd name="T42" fmla="*/ 430 w 464"/>
                <a:gd name="T43" fmla="*/ 0 h 66"/>
                <a:gd name="T44" fmla="*/ 437 w 464"/>
                <a:gd name="T45" fmla="*/ 0 h 66"/>
                <a:gd name="T46" fmla="*/ 443 w 464"/>
                <a:gd name="T47" fmla="*/ 2 h 66"/>
                <a:gd name="T48" fmla="*/ 449 w 464"/>
                <a:gd name="T49" fmla="*/ 5 h 66"/>
                <a:gd name="T50" fmla="*/ 453 w 464"/>
                <a:gd name="T51" fmla="*/ 9 h 66"/>
                <a:gd name="T52" fmla="*/ 457 w 464"/>
                <a:gd name="T53" fmla="*/ 15 h 66"/>
                <a:gd name="T54" fmla="*/ 460 w 464"/>
                <a:gd name="T55" fmla="*/ 20 h 66"/>
                <a:gd name="T56" fmla="*/ 463 w 464"/>
                <a:gd name="T57" fmla="*/ 26 h 66"/>
                <a:gd name="T58" fmla="*/ 464 w 464"/>
                <a:gd name="T59" fmla="*/ 33 h 66"/>
                <a:gd name="T60" fmla="*/ 464 w 464"/>
                <a:gd name="T61" fmla="*/ 33 h 66"/>
                <a:gd name="T62" fmla="*/ 463 w 464"/>
                <a:gd name="T63" fmla="*/ 39 h 66"/>
                <a:gd name="T64" fmla="*/ 460 w 464"/>
                <a:gd name="T65" fmla="*/ 46 h 66"/>
                <a:gd name="T66" fmla="*/ 457 w 464"/>
                <a:gd name="T67" fmla="*/ 52 h 66"/>
                <a:gd name="T68" fmla="*/ 453 w 464"/>
                <a:gd name="T69" fmla="*/ 56 h 66"/>
                <a:gd name="T70" fmla="*/ 449 w 464"/>
                <a:gd name="T71" fmla="*/ 60 h 66"/>
                <a:gd name="T72" fmla="*/ 443 w 464"/>
                <a:gd name="T73" fmla="*/ 63 h 66"/>
                <a:gd name="T74" fmla="*/ 437 w 464"/>
                <a:gd name="T75" fmla="*/ 65 h 66"/>
                <a:gd name="T76" fmla="*/ 430 w 464"/>
                <a:gd name="T77" fmla="*/ 66 h 66"/>
                <a:gd name="T78" fmla="*/ 430 w 464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6">
                  <a:moveTo>
                    <a:pt x="430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0"/>
                  </a:lnTo>
                  <a:lnTo>
                    <a:pt x="443" y="2"/>
                  </a:lnTo>
                  <a:lnTo>
                    <a:pt x="449" y="5"/>
                  </a:lnTo>
                  <a:lnTo>
                    <a:pt x="453" y="9"/>
                  </a:lnTo>
                  <a:lnTo>
                    <a:pt x="457" y="15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3" y="39"/>
                  </a:lnTo>
                  <a:lnTo>
                    <a:pt x="460" y="46"/>
                  </a:lnTo>
                  <a:lnTo>
                    <a:pt x="457" y="52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3"/>
                  </a:lnTo>
                  <a:lnTo>
                    <a:pt x="437" y="65"/>
                  </a:lnTo>
                  <a:lnTo>
                    <a:pt x="430" y="66"/>
                  </a:lnTo>
                  <a:lnTo>
                    <a:pt x="4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725C142F-5DC7-325F-6328-FE2405D6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333625"/>
              <a:ext cx="106363" cy="14288"/>
            </a:xfrm>
            <a:custGeom>
              <a:avLst/>
              <a:gdLst>
                <a:gd name="T0" fmla="*/ 430 w 464"/>
                <a:gd name="T1" fmla="*/ 65 h 65"/>
                <a:gd name="T2" fmla="*/ 33 w 464"/>
                <a:gd name="T3" fmla="*/ 65 h 65"/>
                <a:gd name="T4" fmla="*/ 33 w 464"/>
                <a:gd name="T5" fmla="*/ 65 h 65"/>
                <a:gd name="T6" fmla="*/ 27 w 464"/>
                <a:gd name="T7" fmla="*/ 65 h 65"/>
                <a:gd name="T8" fmla="*/ 21 w 464"/>
                <a:gd name="T9" fmla="*/ 63 h 65"/>
                <a:gd name="T10" fmla="*/ 14 w 464"/>
                <a:gd name="T11" fmla="*/ 60 h 65"/>
                <a:gd name="T12" fmla="*/ 10 w 464"/>
                <a:gd name="T13" fmla="*/ 56 h 65"/>
                <a:gd name="T14" fmla="*/ 6 w 464"/>
                <a:gd name="T15" fmla="*/ 51 h 65"/>
                <a:gd name="T16" fmla="*/ 3 w 464"/>
                <a:gd name="T17" fmla="*/ 45 h 65"/>
                <a:gd name="T18" fmla="*/ 1 w 464"/>
                <a:gd name="T19" fmla="*/ 39 h 65"/>
                <a:gd name="T20" fmla="*/ 0 w 464"/>
                <a:gd name="T21" fmla="*/ 32 h 65"/>
                <a:gd name="T22" fmla="*/ 0 w 464"/>
                <a:gd name="T23" fmla="*/ 32 h 65"/>
                <a:gd name="T24" fmla="*/ 1 w 464"/>
                <a:gd name="T25" fmla="*/ 26 h 65"/>
                <a:gd name="T26" fmla="*/ 3 w 464"/>
                <a:gd name="T27" fmla="*/ 20 h 65"/>
                <a:gd name="T28" fmla="*/ 6 w 464"/>
                <a:gd name="T29" fmla="*/ 14 h 65"/>
                <a:gd name="T30" fmla="*/ 10 w 464"/>
                <a:gd name="T31" fmla="*/ 9 h 65"/>
                <a:gd name="T32" fmla="*/ 14 w 464"/>
                <a:gd name="T33" fmla="*/ 5 h 65"/>
                <a:gd name="T34" fmla="*/ 21 w 464"/>
                <a:gd name="T35" fmla="*/ 2 h 65"/>
                <a:gd name="T36" fmla="*/ 27 w 464"/>
                <a:gd name="T37" fmla="*/ 0 h 65"/>
                <a:gd name="T38" fmla="*/ 33 w 464"/>
                <a:gd name="T39" fmla="*/ 0 h 65"/>
                <a:gd name="T40" fmla="*/ 430 w 464"/>
                <a:gd name="T41" fmla="*/ 0 h 65"/>
                <a:gd name="T42" fmla="*/ 430 w 464"/>
                <a:gd name="T43" fmla="*/ 0 h 65"/>
                <a:gd name="T44" fmla="*/ 437 w 464"/>
                <a:gd name="T45" fmla="*/ 0 h 65"/>
                <a:gd name="T46" fmla="*/ 443 w 464"/>
                <a:gd name="T47" fmla="*/ 2 h 65"/>
                <a:gd name="T48" fmla="*/ 449 w 464"/>
                <a:gd name="T49" fmla="*/ 5 h 65"/>
                <a:gd name="T50" fmla="*/ 453 w 464"/>
                <a:gd name="T51" fmla="*/ 9 h 65"/>
                <a:gd name="T52" fmla="*/ 457 w 464"/>
                <a:gd name="T53" fmla="*/ 14 h 65"/>
                <a:gd name="T54" fmla="*/ 460 w 464"/>
                <a:gd name="T55" fmla="*/ 20 h 65"/>
                <a:gd name="T56" fmla="*/ 463 w 464"/>
                <a:gd name="T57" fmla="*/ 26 h 65"/>
                <a:gd name="T58" fmla="*/ 464 w 464"/>
                <a:gd name="T59" fmla="*/ 32 h 65"/>
                <a:gd name="T60" fmla="*/ 464 w 464"/>
                <a:gd name="T61" fmla="*/ 32 h 65"/>
                <a:gd name="T62" fmla="*/ 463 w 464"/>
                <a:gd name="T63" fmla="*/ 39 h 65"/>
                <a:gd name="T64" fmla="*/ 460 w 464"/>
                <a:gd name="T65" fmla="*/ 45 h 65"/>
                <a:gd name="T66" fmla="*/ 457 w 464"/>
                <a:gd name="T67" fmla="*/ 51 h 65"/>
                <a:gd name="T68" fmla="*/ 453 w 464"/>
                <a:gd name="T69" fmla="*/ 56 h 65"/>
                <a:gd name="T70" fmla="*/ 449 w 464"/>
                <a:gd name="T71" fmla="*/ 60 h 65"/>
                <a:gd name="T72" fmla="*/ 443 w 464"/>
                <a:gd name="T73" fmla="*/ 63 h 65"/>
                <a:gd name="T74" fmla="*/ 437 w 464"/>
                <a:gd name="T75" fmla="*/ 65 h 65"/>
                <a:gd name="T76" fmla="*/ 430 w 464"/>
                <a:gd name="T77" fmla="*/ 65 h 65"/>
                <a:gd name="T78" fmla="*/ 430 w 464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5">
                  <a:moveTo>
                    <a:pt x="430" y="65"/>
                  </a:moveTo>
                  <a:lnTo>
                    <a:pt x="33" y="65"/>
                  </a:lnTo>
                  <a:lnTo>
                    <a:pt x="33" y="65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0"/>
                  </a:lnTo>
                  <a:lnTo>
                    <a:pt x="443" y="2"/>
                  </a:lnTo>
                  <a:lnTo>
                    <a:pt x="449" y="5"/>
                  </a:lnTo>
                  <a:lnTo>
                    <a:pt x="453" y="9"/>
                  </a:lnTo>
                  <a:lnTo>
                    <a:pt x="457" y="14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2"/>
                  </a:lnTo>
                  <a:lnTo>
                    <a:pt x="464" y="32"/>
                  </a:lnTo>
                  <a:lnTo>
                    <a:pt x="463" y="39"/>
                  </a:lnTo>
                  <a:lnTo>
                    <a:pt x="460" y="45"/>
                  </a:lnTo>
                  <a:lnTo>
                    <a:pt x="457" y="51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3"/>
                  </a:lnTo>
                  <a:lnTo>
                    <a:pt x="437" y="65"/>
                  </a:lnTo>
                  <a:lnTo>
                    <a:pt x="430" y="65"/>
                  </a:lnTo>
                  <a:lnTo>
                    <a:pt x="43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0FB7E705-C958-0D9F-E0BC-41DC1685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378075"/>
              <a:ext cx="106363" cy="15875"/>
            </a:xfrm>
            <a:custGeom>
              <a:avLst/>
              <a:gdLst>
                <a:gd name="T0" fmla="*/ 430 w 464"/>
                <a:gd name="T1" fmla="*/ 66 h 66"/>
                <a:gd name="T2" fmla="*/ 33 w 464"/>
                <a:gd name="T3" fmla="*/ 66 h 66"/>
                <a:gd name="T4" fmla="*/ 33 w 464"/>
                <a:gd name="T5" fmla="*/ 66 h 66"/>
                <a:gd name="T6" fmla="*/ 27 w 464"/>
                <a:gd name="T7" fmla="*/ 65 h 66"/>
                <a:gd name="T8" fmla="*/ 21 w 464"/>
                <a:gd name="T9" fmla="*/ 64 h 66"/>
                <a:gd name="T10" fmla="*/ 14 w 464"/>
                <a:gd name="T11" fmla="*/ 61 h 66"/>
                <a:gd name="T12" fmla="*/ 10 w 464"/>
                <a:gd name="T13" fmla="*/ 57 h 66"/>
                <a:gd name="T14" fmla="*/ 6 w 464"/>
                <a:gd name="T15" fmla="*/ 51 h 66"/>
                <a:gd name="T16" fmla="*/ 3 w 464"/>
                <a:gd name="T17" fmla="*/ 46 h 66"/>
                <a:gd name="T18" fmla="*/ 1 w 464"/>
                <a:gd name="T19" fmla="*/ 40 h 66"/>
                <a:gd name="T20" fmla="*/ 0 w 464"/>
                <a:gd name="T21" fmla="*/ 33 h 66"/>
                <a:gd name="T22" fmla="*/ 0 w 464"/>
                <a:gd name="T23" fmla="*/ 33 h 66"/>
                <a:gd name="T24" fmla="*/ 1 w 464"/>
                <a:gd name="T25" fmla="*/ 27 h 66"/>
                <a:gd name="T26" fmla="*/ 3 w 464"/>
                <a:gd name="T27" fmla="*/ 20 h 66"/>
                <a:gd name="T28" fmla="*/ 6 w 464"/>
                <a:gd name="T29" fmla="*/ 14 h 66"/>
                <a:gd name="T30" fmla="*/ 10 w 464"/>
                <a:gd name="T31" fmla="*/ 10 h 66"/>
                <a:gd name="T32" fmla="*/ 14 w 464"/>
                <a:gd name="T33" fmla="*/ 6 h 66"/>
                <a:gd name="T34" fmla="*/ 21 w 464"/>
                <a:gd name="T35" fmla="*/ 3 h 66"/>
                <a:gd name="T36" fmla="*/ 27 w 464"/>
                <a:gd name="T37" fmla="*/ 1 h 66"/>
                <a:gd name="T38" fmla="*/ 33 w 464"/>
                <a:gd name="T39" fmla="*/ 0 h 66"/>
                <a:gd name="T40" fmla="*/ 430 w 464"/>
                <a:gd name="T41" fmla="*/ 0 h 66"/>
                <a:gd name="T42" fmla="*/ 430 w 464"/>
                <a:gd name="T43" fmla="*/ 0 h 66"/>
                <a:gd name="T44" fmla="*/ 437 w 464"/>
                <a:gd name="T45" fmla="*/ 1 h 66"/>
                <a:gd name="T46" fmla="*/ 443 w 464"/>
                <a:gd name="T47" fmla="*/ 3 h 66"/>
                <a:gd name="T48" fmla="*/ 449 w 464"/>
                <a:gd name="T49" fmla="*/ 6 h 66"/>
                <a:gd name="T50" fmla="*/ 453 w 464"/>
                <a:gd name="T51" fmla="*/ 10 h 66"/>
                <a:gd name="T52" fmla="*/ 457 w 464"/>
                <a:gd name="T53" fmla="*/ 14 h 66"/>
                <a:gd name="T54" fmla="*/ 460 w 464"/>
                <a:gd name="T55" fmla="*/ 20 h 66"/>
                <a:gd name="T56" fmla="*/ 463 w 464"/>
                <a:gd name="T57" fmla="*/ 27 h 66"/>
                <a:gd name="T58" fmla="*/ 464 w 464"/>
                <a:gd name="T59" fmla="*/ 33 h 66"/>
                <a:gd name="T60" fmla="*/ 464 w 464"/>
                <a:gd name="T61" fmla="*/ 33 h 66"/>
                <a:gd name="T62" fmla="*/ 463 w 464"/>
                <a:gd name="T63" fmla="*/ 40 h 66"/>
                <a:gd name="T64" fmla="*/ 460 w 464"/>
                <a:gd name="T65" fmla="*/ 46 h 66"/>
                <a:gd name="T66" fmla="*/ 457 w 464"/>
                <a:gd name="T67" fmla="*/ 51 h 66"/>
                <a:gd name="T68" fmla="*/ 453 w 464"/>
                <a:gd name="T69" fmla="*/ 57 h 66"/>
                <a:gd name="T70" fmla="*/ 449 w 464"/>
                <a:gd name="T71" fmla="*/ 61 h 66"/>
                <a:gd name="T72" fmla="*/ 443 w 464"/>
                <a:gd name="T73" fmla="*/ 64 h 66"/>
                <a:gd name="T74" fmla="*/ 437 w 464"/>
                <a:gd name="T75" fmla="*/ 65 h 66"/>
                <a:gd name="T76" fmla="*/ 430 w 464"/>
                <a:gd name="T77" fmla="*/ 66 h 66"/>
                <a:gd name="T78" fmla="*/ 430 w 464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6">
                  <a:moveTo>
                    <a:pt x="430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4"/>
                  </a:lnTo>
                  <a:lnTo>
                    <a:pt x="14" y="61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9" y="6"/>
                  </a:lnTo>
                  <a:lnTo>
                    <a:pt x="453" y="10"/>
                  </a:lnTo>
                  <a:lnTo>
                    <a:pt x="457" y="14"/>
                  </a:lnTo>
                  <a:lnTo>
                    <a:pt x="460" y="20"/>
                  </a:lnTo>
                  <a:lnTo>
                    <a:pt x="463" y="27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3" y="40"/>
                  </a:lnTo>
                  <a:lnTo>
                    <a:pt x="460" y="46"/>
                  </a:lnTo>
                  <a:lnTo>
                    <a:pt x="457" y="51"/>
                  </a:lnTo>
                  <a:lnTo>
                    <a:pt x="453" y="57"/>
                  </a:lnTo>
                  <a:lnTo>
                    <a:pt x="449" y="61"/>
                  </a:lnTo>
                  <a:lnTo>
                    <a:pt x="443" y="64"/>
                  </a:lnTo>
                  <a:lnTo>
                    <a:pt x="437" y="65"/>
                  </a:lnTo>
                  <a:lnTo>
                    <a:pt x="430" y="66"/>
                  </a:lnTo>
                  <a:lnTo>
                    <a:pt x="4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16BAA656-E566-1B96-A87A-165CD1F4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424113"/>
              <a:ext cx="106363" cy="14288"/>
            </a:xfrm>
            <a:custGeom>
              <a:avLst/>
              <a:gdLst>
                <a:gd name="T0" fmla="*/ 430 w 464"/>
                <a:gd name="T1" fmla="*/ 67 h 67"/>
                <a:gd name="T2" fmla="*/ 33 w 464"/>
                <a:gd name="T3" fmla="*/ 67 h 67"/>
                <a:gd name="T4" fmla="*/ 33 w 464"/>
                <a:gd name="T5" fmla="*/ 67 h 67"/>
                <a:gd name="T6" fmla="*/ 27 w 464"/>
                <a:gd name="T7" fmla="*/ 66 h 67"/>
                <a:gd name="T8" fmla="*/ 21 w 464"/>
                <a:gd name="T9" fmla="*/ 64 h 67"/>
                <a:gd name="T10" fmla="*/ 14 w 464"/>
                <a:gd name="T11" fmla="*/ 60 h 67"/>
                <a:gd name="T12" fmla="*/ 10 w 464"/>
                <a:gd name="T13" fmla="*/ 56 h 67"/>
                <a:gd name="T14" fmla="*/ 6 w 464"/>
                <a:gd name="T15" fmla="*/ 52 h 67"/>
                <a:gd name="T16" fmla="*/ 3 w 464"/>
                <a:gd name="T17" fmla="*/ 46 h 67"/>
                <a:gd name="T18" fmla="*/ 1 w 464"/>
                <a:gd name="T19" fmla="*/ 40 h 67"/>
                <a:gd name="T20" fmla="*/ 0 w 464"/>
                <a:gd name="T21" fmla="*/ 34 h 67"/>
                <a:gd name="T22" fmla="*/ 0 w 464"/>
                <a:gd name="T23" fmla="*/ 34 h 67"/>
                <a:gd name="T24" fmla="*/ 1 w 464"/>
                <a:gd name="T25" fmla="*/ 26 h 67"/>
                <a:gd name="T26" fmla="*/ 3 w 464"/>
                <a:gd name="T27" fmla="*/ 20 h 67"/>
                <a:gd name="T28" fmla="*/ 6 w 464"/>
                <a:gd name="T29" fmla="*/ 15 h 67"/>
                <a:gd name="T30" fmla="*/ 10 w 464"/>
                <a:gd name="T31" fmla="*/ 10 h 67"/>
                <a:gd name="T32" fmla="*/ 14 w 464"/>
                <a:gd name="T33" fmla="*/ 6 h 67"/>
                <a:gd name="T34" fmla="*/ 21 w 464"/>
                <a:gd name="T35" fmla="*/ 3 h 67"/>
                <a:gd name="T36" fmla="*/ 27 w 464"/>
                <a:gd name="T37" fmla="*/ 1 h 67"/>
                <a:gd name="T38" fmla="*/ 33 w 464"/>
                <a:gd name="T39" fmla="*/ 0 h 67"/>
                <a:gd name="T40" fmla="*/ 430 w 464"/>
                <a:gd name="T41" fmla="*/ 0 h 67"/>
                <a:gd name="T42" fmla="*/ 430 w 464"/>
                <a:gd name="T43" fmla="*/ 0 h 67"/>
                <a:gd name="T44" fmla="*/ 437 w 464"/>
                <a:gd name="T45" fmla="*/ 1 h 67"/>
                <a:gd name="T46" fmla="*/ 443 w 464"/>
                <a:gd name="T47" fmla="*/ 3 h 67"/>
                <a:gd name="T48" fmla="*/ 449 w 464"/>
                <a:gd name="T49" fmla="*/ 6 h 67"/>
                <a:gd name="T50" fmla="*/ 453 w 464"/>
                <a:gd name="T51" fmla="*/ 10 h 67"/>
                <a:gd name="T52" fmla="*/ 457 w 464"/>
                <a:gd name="T53" fmla="*/ 15 h 67"/>
                <a:gd name="T54" fmla="*/ 460 w 464"/>
                <a:gd name="T55" fmla="*/ 20 h 67"/>
                <a:gd name="T56" fmla="*/ 463 w 464"/>
                <a:gd name="T57" fmla="*/ 26 h 67"/>
                <a:gd name="T58" fmla="*/ 464 w 464"/>
                <a:gd name="T59" fmla="*/ 34 h 67"/>
                <a:gd name="T60" fmla="*/ 464 w 464"/>
                <a:gd name="T61" fmla="*/ 34 h 67"/>
                <a:gd name="T62" fmla="*/ 463 w 464"/>
                <a:gd name="T63" fmla="*/ 40 h 67"/>
                <a:gd name="T64" fmla="*/ 460 w 464"/>
                <a:gd name="T65" fmla="*/ 46 h 67"/>
                <a:gd name="T66" fmla="*/ 457 w 464"/>
                <a:gd name="T67" fmla="*/ 52 h 67"/>
                <a:gd name="T68" fmla="*/ 453 w 464"/>
                <a:gd name="T69" fmla="*/ 56 h 67"/>
                <a:gd name="T70" fmla="*/ 449 w 464"/>
                <a:gd name="T71" fmla="*/ 60 h 67"/>
                <a:gd name="T72" fmla="*/ 443 w 464"/>
                <a:gd name="T73" fmla="*/ 64 h 67"/>
                <a:gd name="T74" fmla="*/ 437 w 464"/>
                <a:gd name="T75" fmla="*/ 66 h 67"/>
                <a:gd name="T76" fmla="*/ 430 w 464"/>
                <a:gd name="T77" fmla="*/ 67 h 67"/>
                <a:gd name="T78" fmla="*/ 430 w 464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7">
                  <a:moveTo>
                    <a:pt x="430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1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9" y="6"/>
                  </a:lnTo>
                  <a:lnTo>
                    <a:pt x="453" y="10"/>
                  </a:lnTo>
                  <a:lnTo>
                    <a:pt x="457" y="15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4"/>
                  </a:lnTo>
                  <a:lnTo>
                    <a:pt x="464" y="34"/>
                  </a:lnTo>
                  <a:lnTo>
                    <a:pt x="463" y="40"/>
                  </a:lnTo>
                  <a:lnTo>
                    <a:pt x="460" y="46"/>
                  </a:lnTo>
                  <a:lnTo>
                    <a:pt x="457" y="52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4"/>
                  </a:lnTo>
                  <a:lnTo>
                    <a:pt x="437" y="66"/>
                  </a:lnTo>
                  <a:lnTo>
                    <a:pt x="430" y="67"/>
                  </a:lnTo>
                  <a:lnTo>
                    <a:pt x="43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F28C7122-DC5E-58C1-A59F-39607680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289175"/>
              <a:ext cx="22225" cy="14288"/>
            </a:xfrm>
            <a:custGeom>
              <a:avLst/>
              <a:gdLst>
                <a:gd name="T0" fmla="*/ 67 w 99"/>
                <a:gd name="T1" fmla="*/ 66 h 66"/>
                <a:gd name="T2" fmla="*/ 34 w 99"/>
                <a:gd name="T3" fmla="*/ 66 h 66"/>
                <a:gd name="T4" fmla="*/ 34 w 99"/>
                <a:gd name="T5" fmla="*/ 66 h 66"/>
                <a:gd name="T6" fmla="*/ 26 w 99"/>
                <a:gd name="T7" fmla="*/ 65 h 66"/>
                <a:gd name="T8" fmla="*/ 20 w 99"/>
                <a:gd name="T9" fmla="*/ 63 h 66"/>
                <a:gd name="T10" fmla="*/ 15 w 99"/>
                <a:gd name="T11" fmla="*/ 60 h 66"/>
                <a:gd name="T12" fmla="*/ 10 w 99"/>
                <a:gd name="T13" fmla="*/ 56 h 66"/>
                <a:gd name="T14" fmla="*/ 6 w 99"/>
                <a:gd name="T15" fmla="*/ 52 h 66"/>
                <a:gd name="T16" fmla="*/ 3 w 99"/>
                <a:gd name="T17" fmla="*/ 46 h 66"/>
                <a:gd name="T18" fmla="*/ 0 w 99"/>
                <a:gd name="T19" fmla="*/ 39 h 66"/>
                <a:gd name="T20" fmla="*/ 0 w 99"/>
                <a:gd name="T21" fmla="*/ 33 h 66"/>
                <a:gd name="T22" fmla="*/ 0 w 99"/>
                <a:gd name="T23" fmla="*/ 33 h 66"/>
                <a:gd name="T24" fmla="*/ 0 w 99"/>
                <a:gd name="T25" fmla="*/ 26 h 66"/>
                <a:gd name="T26" fmla="*/ 3 w 99"/>
                <a:gd name="T27" fmla="*/ 20 h 66"/>
                <a:gd name="T28" fmla="*/ 6 w 99"/>
                <a:gd name="T29" fmla="*/ 15 h 66"/>
                <a:gd name="T30" fmla="*/ 10 w 99"/>
                <a:gd name="T31" fmla="*/ 9 h 66"/>
                <a:gd name="T32" fmla="*/ 15 w 99"/>
                <a:gd name="T33" fmla="*/ 5 h 66"/>
                <a:gd name="T34" fmla="*/ 20 w 99"/>
                <a:gd name="T35" fmla="*/ 2 h 66"/>
                <a:gd name="T36" fmla="*/ 26 w 99"/>
                <a:gd name="T37" fmla="*/ 0 h 66"/>
                <a:gd name="T38" fmla="*/ 34 w 99"/>
                <a:gd name="T39" fmla="*/ 0 h 66"/>
                <a:gd name="T40" fmla="*/ 67 w 99"/>
                <a:gd name="T41" fmla="*/ 0 h 66"/>
                <a:gd name="T42" fmla="*/ 67 w 99"/>
                <a:gd name="T43" fmla="*/ 0 h 66"/>
                <a:gd name="T44" fmla="*/ 73 w 99"/>
                <a:gd name="T45" fmla="*/ 0 h 66"/>
                <a:gd name="T46" fmla="*/ 79 w 99"/>
                <a:gd name="T47" fmla="*/ 2 h 66"/>
                <a:gd name="T48" fmla="*/ 84 w 99"/>
                <a:gd name="T49" fmla="*/ 5 h 66"/>
                <a:gd name="T50" fmla="*/ 89 w 99"/>
                <a:gd name="T51" fmla="*/ 9 h 66"/>
                <a:gd name="T52" fmla="*/ 94 w 99"/>
                <a:gd name="T53" fmla="*/ 15 h 66"/>
                <a:gd name="T54" fmla="*/ 97 w 99"/>
                <a:gd name="T55" fmla="*/ 20 h 66"/>
                <a:gd name="T56" fmla="*/ 99 w 99"/>
                <a:gd name="T57" fmla="*/ 26 h 66"/>
                <a:gd name="T58" fmla="*/ 99 w 99"/>
                <a:gd name="T59" fmla="*/ 33 h 66"/>
                <a:gd name="T60" fmla="*/ 99 w 99"/>
                <a:gd name="T61" fmla="*/ 33 h 66"/>
                <a:gd name="T62" fmla="*/ 99 w 99"/>
                <a:gd name="T63" fmla="*/ 39 h 66"/>
                <a:gd name="T64" fmla="*/ 97 w 99"/>
                <a:gd name="T65" fmla="*/ 46 h 66"/>
                <a:gd name="T66" fmla="*/ 94 w 99"/>
                <a:gd name="T67" fmla="*/ 52 h 66"/>
                <a:gd name="T68" fmla="*/ 89 w 99"/>
                <a:gd name="T69" fmla="*/ 56 h 66"/>
                <a:gd name="T70" fmla="*/ 84 w 99"/>
                <a:gd name="T71" fmla="*/ 60 h 66"/>
                <a:gd name="T72" fmla="*/ 79 w 99"/>
                <a:gd name="T73" fmla="*/ 63 h 66"/>
                <a:gd name="T74" fmla="*/ 73 w 99"/>
                <a:gd name="T75" fmla="*/ 65 h 66"/>
                <a:gd name="T76" fmla="*/ 67 w 99"/>
                <a:gd name="T77" fmla="*/ 66 h 66"/>
                <a:gd name="T78" fmla="*/ 67 w 9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6">
                  <a:moveTo>
                    <a:pt x="67" y="66"/>
                  </a:moveTo>
                  <a:lnTo>
                    <a:pt x="34" y="66"/>
                  </a:lnTo>
                  <a:lnTo>
                    <a:pt x="34" y="66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4" y="15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9"/>
                  </a:lnTo>
                  <a:lnTo>
                    <a:pt x="97" y="46"/>
                  </a:lnTo>
                  <a:lnTo>
                    <a:pt x="94" y="52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3"/>
                  </a:lnTo>
                  <a:lnTo>
                    <a:pt x="73" y="65"/>
                  </a:lnTo>
                  <a:lnTo>
                    <a:pt x="67" y="66"/>
                  </a:lnTo>
                  <a:lnTo>
                    <a:pt x="6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34CE0683-917A-C589-3E0E-BADD934D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333625"/>
              <a:ext cx="22225" cy="14288"/>
            </a:xfrm>
            <a:custGeom>
              <a:avLst/>
              <a:gdLst>
                <a:gd name="T0" fmla="*/ 67 w 99"/>
                <a:gd name="T1" fmla="*/ 65 h 65"/>
                <a:gd name="T2" fmla="*/ 34 w 99"/>
                <a:gd name="T3" fmla="*/ 65 h 65"/>
                <a:gd name="T4" fmla="*/ 34 w 99"/>
                <a:gd name="T5" fmla="*/ 65 h 65"/>
                <a:gd name="T6" fmla="*/ 26 w 99"/>
                <a:gd name="T7" fmla="*/ 65 h 65"/>
                <a:gd name="T8" fmla="*/ 20 w 99"/>
                <a:gd name="T9" fmla="*/ 63 h 65"/>
                <a:gd name="T10" fmla="*/ 15 w 99"/>
                <a:gd name="T11" fmla="*/ 60 h 65"/>
                <a:gd name="T12" fmla="*/ 10 w 99"/>
                <a:gd name="T13" fmla="*/ 56 h 65"/>
                <a:gd name="T14" fmla="*/ 6 w 99"/>
                <a:gd name="T15" fmla="*/ 51 h 65"/>
                <a:gd name="T16" fmla="*/ 3 w 99"/>
                <a:gd name="T17" fmla="*/ 45 h 65"/>
                <a:gd name="T18" fmla="*/ 0 w 99"/>
                <a:gd name="T19" fmla="*/ 39 h 65"/>
                <a:gd name="T20" fmla="*/ 0 w 99"/>
                <a:gd name="T21" fmla="*/ 32 h 65"/>
                <a:gd name="T22" fmla="*/ 0 w 99"/>
                <a:gd name="T23" fmla="*/ 32 h 65"/>
                <a:gd name="T24" fmla="*/ 0 w 99"/>
                <a:gd name="T25" fmla="*/ 26 h 65"/>
                <a:gd name="T26" fmla="*/ 3 w 99"/>
                <a:gd name="T27" fmla="*/ 20 h 65"/>
                <a:gd name="T28" fmla="*/ 6 w 99"/>
                <a:gd name="T29" fmla="*/ 14 h 65"/>
                <a:gd name="T30" fmla="*/ 10 w 99"/>
                <a:gd name="T31" fmla="*/ 9 h 65"/>
                <a:gd name="T32" fmla="*/ 15 w 99"/>
                <a:gd name="T33" fmla="*/ 5 h 65"/>
                <a:gd name="T34" fmla="*/ 20 w 99"/>
                <a:gd name="T35" fmla="*/ 2 h 65"/>
                <a:gd name="T36" fmla="*/ 26 w 99"/>
                <a:gd name="T37" fmla="*/ 0 h 65"/>
                <a:gd name="T38" fmla="*/ 34 w 99"/>
                <a:gd name="T39" fmla="*/ 0 h 65"/>
                <a:gd name="T40" fmla="*/ 67 w 99"/>
                <a:gd name="T41" fmla="*/ 0 h 65"/>
                <a:gd name="T42" fmla="*/ 67 w 99"/>
                <a:gd name="T43" fmla="*/ 0 h 65"/>
                <a:gd name="T44" fmla="*/ 73 w 99"/>
                <a:gd name="T45" fmla="*/ 0 h 65"/>
                <a:gd name="T46" fmla="*/ 79 w 99"/>
                <a:gd name="T47" fmla="*/ 2 h 65"/>
                <a:gd name="T48" fmla="*/ 84 w 99"/>
                <a:gd name="T49" fmla="*/ 5 h 65"/>
                <a:gd name="T50" fmla="*/ 89 w 99"/>
                <a:gd name="T51" fmla="*/ 9 h 65"/>
                <a:gd name="T52" fmla="*/ 94 w 99"/>
                <a:gd name="T53" fmla="*/ 14 h 65"/>
                <a:gd name="T54" fmla="*/ 97 w 99"/>
                <a:gd name="T55" fmla="*/ 20 h 65"/>
                <a:gd name="T56" fmla="*/ 99 w 99"/>
                <a:gd name="T57" fmla="*/ 26 h 65"/>
                <a:gd name="T58" fmla="*/ 99 w 99"/>
                <a:gd name="T59" fmla="*/ 32 h 65"/>
                <a:gd name="T60" fmla="*/ 99 w 99"/>
                <a:gd name="T61" fmla="*/ 32 h 65"/>
                <a:gd name="T62" fmla="*/ 99 w 99"/>
                <a:gd name="T63" fmla="*/ 39 h 65"/>
                <a:gd name="T64" fmla="*/ 97 w 99"/>
                <a:gd name="T65" fmla="*/ 45 h 65"/>
                <a:gd name="T66" fmla="*/ 94 w 99"/>
                <a:gd name="T67" fmla="*/ 51 h 65"/>
                <a:gd name="T68" fmla="*/ 89 w 99"/>
                <a:gd name="T69" fmla="*/ 56 h 65"/>
                <a:gd name="T70" fmla="*/ 84 w 99"/>
                <a:gd name="T71" fmla="*/ 60 h 65"/>
                <a:gd name="T72" fmla="*/ 79 w 99"/>
                <a:gd name="T73" fmla="*/ 63 h 65"/>
                <a:gd name="T74" fmla="*/ 73 w 99"/>
                <a:gd name="T75" fmla="*/ 65 h 65"/>
                <a:gd name="T76" fmla="*/ 67 w 99"/>
                <a:gd name="T77" fmla="*/ 65 h 65"/>
                <a:gd name="T78" fmla="*/ 67 w 99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5">
                  <a:moveTo>
                    <a:pt x="67" y="65"/>
                  </a:moveTo>
                  <a:lnTo>
                    <a:pt x="34" y="65"/>
                  </a:lnTo>
                  <a:lnTo>
                    <a:pt x="34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4" y="14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9" y="39"/>
                  </a:lnTo>
                  <a:lnTo>
                    <a:pt x="97" y="45"/>
                  </a:lnTo>
                  <a:lnTo>
                    <a:pt x="94" y="51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3"/>
                  </a:lnTo>
                  <a:lnTo>
                    <a:pt x="73" y="65"/>
                  </a:lnTo>
                  <a:lnTo>
                    <a:pt x="67" y="65"/>
                  </a:lnTo>
                  <a:lnTo>
                    <a:pt x="6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C8CF748-FDBE-EE77-4904-E3EFB7AC7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378075"/>
              <a:ext cx="22225" cy="15875"/>
            </a:xfrm>
            <a:custGeom>
              <a:avLst/>
              <a:gdLst>
                <a:gd name="T0" fmla="*/ 67 w 99"/>
                <a:gd name="T1" fmla="*/ 66 h 66"/>
                <a:gd name="T2" fmla="*/ 34 w 99"/>
                <a:gd name="T3" fmla="*/ 66 h 66"/>
                <a:gd name="T4" fmla="*/ 34 w 99"/>
                <a:gd name="T5" fmla="*/ 66 h 66"/>
                <a:gd name="T6" fmla="*/ 26 w 99"/>
                <a:gd name="T7" fmla="*/ 65 h 66"/>
                <a:gd name="T8" fmla="*/ 20 w 99"/>
                <a:gd name="T9" fmla="*/ 64 h 66"/>
                <a:gd name="T10" fmla="*/ 15 w 99"/>
                <a:gd name="T11" fmla="*/ 61 h 66"/>
                <a:gd name="T12" fmla="*/ 10 w 99"/>
                <a:gd name="T13" fmla="*/ 57 h 66"/>
                <a:gd name="T14" fmla="*/ 6 w 99"/>
                <a:gd name="T15" fmla="*/ 51 h 66"/>
                <a:gd name="T16" fmla="*/ 3 w 99"/>
                <a:gd name="T17" fmla="*/ 46 h 66"/>
                <a:gd name="T18" fmla="*/ 0 w 99"/>
                <a:gd name="T19" fmla="*/ 40 h 66"/>
                <a:gd name="T20" fmla="*/ 0 w 99"/>
                <a:gd name="T21" fmla="*/ 33 h 66"/>
                <a:gd name="T22" fmla="*/ 0 w 99"/>
                <a:gd name="T23" fmla="*/ 33 h 66"/>
                <a:gd name="T24" fmla="*/ 0 w 99"/>
                <a:gd name="T25" fmla="*/ 27 h 66"/>
                <a:gd name="T26" fmla="*/ 3 w 99"/>
                <a:gd name="T27" fmla="*/ 20 h 66"/>
                <a:gd name="T28" fmla="*/ 6 w 99"/>
                <a:gd name="T29" fmla="*/ 14 h 66"/>
                <a:gd name="T30" fmla="*/ 10 w 99"/>
                <a:gd name="T31" fmla="*/ 10 h 66"/>
                <a:gd name="T32" fmla="*/ 15 w 99"/>
                <a:gd name="T33" fmla="*/ 6 h 66"/>
                <a:gd name="T34" fmla="*/ 20 w 99"/>
                <a:gd name="T35" fmla="*/ 3 h 66"/>
                <a:gd name="T36" fmla="*/ 26 w 99"/>
                <a:gd name="T37" fmla="*/ 1 h 66"/>
                <a:gd name="T38" fmla="*/ 34 w 99"/>
                <a:gd name="T39" fmla="*/ 0 h 66"/>
                <a:gd name="T40" fmla="*/ 67 w 99"/>
                <a:gd name="T41" fmla="*/ 0 h 66"/>
                <a:gd name="T42" fmla="*/ 67 w 99"/>
                <a:gd name="T43" fmla="*/ 0 h 66"/>
                <a:gd name="T44" fmla="*/ 73 w 99"/>
                <a:gd name="T45" fmla="*/ 1 h 66"/>
                <a:gd name="T46" fmla="*/ 79 w 99"/>
                <a:gd name="T47" fmla="*/ 3 h 66"/>
                <a:gd name="T48" fmla="*/ 84 w 99"/>
                <a:gd name="T49" fmla="*/ 6 h 66"/>
                <a:gd name="T50" fmla="*/ 89 w 99"/>
                <a:gd name="T51" fmla="*/ 10 h 66"/>
                <a:gd name="T52" fmla="*/ 94 w 99"/>
                <a:gd name="T53" fmla="*/ 14 h 66"/>
                <a:gd name="T54" fmla="*/ 97 w 99"/>
                <a:gd name="T55" fmla="*/ 20 h 66"/>
                <a:gd name="T56" fmla="*/ 99 w 99"/>
                <a:gd name="T57" fmla="*/ 27 h 66"/>
                <a:gd name="T58" fmla="*/ 99 w 99"/>
                <a:gd name="T59" fmla="*/ 33 h 66"/>
                <a:gd name="T60" fmla="*/ 99 w 99"/>
                <a:gd name="T61" fmla="*/ 33 h 66"/>
                <a:gd name="T62" fmla="*/ 99 w 99"/>
                <a:gd name="T63" fmla="*/ 40 h 66"/>
                <a:gd name="T64" fmla="*/ 97 w 99"/>
                <a:gd name="T65" fmla="*/ 46 h 66"/>
                <a:gd name="T66" fmla="*/ 94 w 99"/>
                <a:gd name="T67" fmla="*/ 51 h 66"/>
                <a:gd name="T68" fmla="*/ 89 w 99"/>
                <a:gd name="T69" fmla="*/ 57 h 66"/>
                <a:gd name="T70" fmla="*/ 84 w 99"/>
                <a:gd name="T71" fmla="*/ 61 h 66"/>
                <a:gd name="T72" fmla="*/ 79 w 99"/>
                <a:gd name="T73" fmla="*/ 64 h 66"/>
                <a:gd name="T74" fmla="*/ 73 w 99"/>
                <a:gd name="T75" fmla="*/ 65 h 66"/>
                <a:gd name="T76" fmla="*/ 67 w 99"/>
                <a:gd name="T77" fmla="*/ 66 h 66"/>
                <a:gd name="T78" fmla="*/ 67 w 9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6">
                  <a:moveTo>
                    <a:pt x="67" y="66"/>
                  </a:moveTo>
                  <a:lnTo>
                    <a:pt x="34" y="66"/>
                  </a:lnTo>
                  <a:lnTo>
                    <a:pt x="34" y="66"/>
                  </a:lnTo>
                  <a:lnTo>
                    <a:pt x="26" y="65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6"/>
                  </a:lnTo>
                  <a:lnTo>
                    <a:pt x="89" y="10"/>
                  </a:lnTo>
                  <a:lnTo>
                    <a:pt x="94" y="14"/>
                  </a:lnTo>
                  <a:lnTo>
                    <a:pt x="97" y="20"/>
                  </a:lnTo>
                  <a:lnTo>
                    <a:pt x="99" y="27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40"/>
                  </a:lnTo>
                  <a:lnTo>
                    <a:pt x="97" y="46"/>
                  </a:lnTo>
                  <a:lnTo>
                    <a:pt x="94" y="51"/>
                  </a:lnTo>
                  <a:lnTo>
                    <a:pt x="89" y="57"/>
                  </a:lnTo>
                  <a:lnTo>
                    <a:pt x="84" y="61"/>
                  </a:lnTo>
                  <a:lnTo>
                    <a:pt x="79" y="64"/>
                  </a:lnTo>
                  <a:lnTo>
                    <a:pt x="73" y="65"/>
                  </a:lnTo>
                  <a:lnTo>
                    <a:pt x="67" y="66"/>
                  </a:lnTo>
                  <a:lnTo>
                    <a:pt x="6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CBACB1CB-1F17-761C-0AC5-7B396187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424113"/>
              <a:ext cx="22225" cy="14288"/>
            </a:xfrm>
            <a:custGeom>
              <a:avLst/>
              <a:gdLst>
                <a:gd name="T0" fmla="*/ 67 w 99"/>
                <a:gd name="T1" fmla="*/ 67 h 67"/>
                <a:gd name="T2" fmla="*/ 34 w 99"/>
                <a:gd name="T3" fmla="*/ 67 h 67"/>
                <a:gd name="T4" fmla="*/ 34 w 99"/>
                <a:gd name="T5" fmla="*/ 67 h 67"/>
                <a:gd name="T6" fmla="*/ 26 w 99"/>
                <a:gd name="T7" fmla="*/ 66 h 67"/>
                <a:gd name="T8" fmla="*/ 20 w 99"/>
                <a:gd name="T9" fmla="*/ 64 h 67"/>
                <a:gd name="T10" fmla="*/ 15 w 99"/>
                <a:gd name="T11" fmla="*/ 60 h 67"/>
                <a:gd name="T12" fmla="*/ 10 w 99"/>
                <a:gd name="T13" fmla="*/ 56 h 67"/>
                <a:gd name="T14" fmla="*/ 6 w 99"/>
                <a:gd name="T15" fmla="*/ 52 h 67"/>
                <a:gd name="T16" fmla="*/ 3 w 99"/>
                <a:gd name="T17" fmla="*/ 46 h 67"/>
                <a:gd name="T18" fmla="*/ 0 w 99"/>
                <a:gd name="T19" fmla="*/ 40 h 67"/>
                <a:gd name="T20" fmla="*/ 0 w 99"/>
                <a:gd name="T21" fmla="*/ 34 h 67"/>
                <a:gd name="T22" fmla="*/ 0 w 99"/>
                <a:gd name="T23" fmla="*/ 34 h 67"/>
                <a:gd name="T24" fmla="*/ 0 w 99"/>
                <a:gd name="T25" fmla="*/ 26 h 67"/>
                <a:gd name="T26" fmla="*/ 3 w 99"/>
                <a:gd name="T27" fmla="*/ 20 h 67"/>
                <a:gd name="T28" fmla="*/ 6 w 99"/>
                <a:gd name="T29" fmla="*/ 15 h 67"/>
                <a:gd name="T30" fmla="*/ 10 w 99"/>
                <a:gd name="T31" fmla="*/ 10 h 67"/>
                <a:gd name="T32" fmla="*/ 15 w 99"/>
                <a:gd name="T33" fmla="*/ 6 h 67"/>
                <a:gd name="T34" fmla="*/ 20 w 99"/>
                <a:gd name="T35" fmla="*/ 3 h 67"/>
                <a:gd name="T36" fmla="*/ 26 w 99"/>
                <a:gd name="T37" fmla="*/ 1 h 67"/>
                <a:gd name="T38" fmla="*/ 34 w 99"/>
                <a:gd name="T39" fmla="*/ 0 h 67"/>
                <a:gd name="T40" fmla="*/ 67 w 99"/>
                <a:gd name="T41" fmla="*/ 0 h 67"/>
                <a:gd name="T42" fmla="*/ 67 w 99"/>
                <a:gd name="T43" fmla="*/ 0 h 67"/>
                <a:gd name="T44" fmla="*/ 73 w 99"/>
                <a:gd name="T45" fmla="*/ 1 h 67"/>
                <a:gd name="T46" fmla="*/ 79 w 99"/>
                <a:gd name="T47" fmla="*/ 3 h 67"/>
                <a:gd name="T48" fmla="*/ 84 w 99"/>
                <a:gd name="T49" fmla="*/ 6 h 67"/>
                <a:gd name="T50" fmla="*/ 89 w 99"/>
                <a:gd name="T51" fmla="*/ 10 h 67"/>
                <a:gd name="T52" fmla="*/ 94 w 99"/>
                <a:gd name="T53" fmla="*/ 15 h 67"/>
                <a:gd name="T54" fmla="*/ 97 w 99"/>
                <a:gd name="T55" fmla="*/ 20 h 67"/>
                <a:gd name="T56" fmla="*/ 99 w 99"/>
                <a:gd name="T57" fmla="*/ 26 h 67"/>
                <a:gd name="T58" fmla="*/ 99 w 99"/>
                <a:gd name="T59" fmla="*/ 34 h 67"/>
                <a:gd name="T60" fmla="*/ 99 w 99"/>
                <a:gd name="T61" fmla="*/ 34 h 67"/>
                <a:gd name="T62" fmla="*/ 99 w 99"/>
                <a:gd name="T63" fmla="*/ 40 h 67"/>
                <a:gd name="T64" fmla="*/ 97 w 99"/>
                <a:gd name="T65" fmla="*/ 46 h 67"/>
                <a:gd name="T66" fmla="*/ 94 w 99"/>
                <a:gd name="T67" fmla="*/ 52 h 67"/>
                <a:gd name="T68" fmla="*/ 89 w 99"/>
                <a:gd name="T69" fmla="*/ 56 h 67"/>
                <a:gd name="T70" fmla="*/ 84 w 99"/>
                <a:gd name="T71" fmla="*/ 60 h 67"/>
                <a:gd name="T72" fmla="*/ 79 w 99"/>
                <a:gd name="T73" fmla="*/ 64 h 67"/>
                <a:gd name="T74" fmla="*/ 73 w 99"/>
                <a:gd name="T75" fmla="*/ 66 h 67"/>
                <a:gd name="T76" fmla="*/ 67 w 99"/>
                <a:gd name="T77" fmla="*/ 67 h 67"/>
                <a:gd name="T78" fmla="*/ 67 w 99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7">
                  <a:moveTo>
                    <a:pt x="67" y="67"/>
                  </a:moveTo>
                  <a:lnTo>
                    <a:pt x="34" y="67"/>
                  </a:lnTo>
                  <a:lnTo>
                    <a:pt x="34" y="67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6"/>
                  </a:lnTo>
                  <a:lnTo>
                    <a:pt x="89" y="10"/>
                  </a:lnTo>
                  <a:lnTo>
                    <a:pt x="94" y="15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40"/>
                  </a:lnTo>
                  <a:lnTo>
                    <a:pt x="97" y="46"/>
                  </a:lnTo>
                  <a:lnTo>
                    <a:pt x="94" y="52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4"/>
                  </a:lnTo>
                  <a:lnTo>
                    <a:pt x="73" y="66"/>
                  </a:lnTo>
                  <a:lnTo>
                    <a:pt x="67" y="67"/>
                  </a:lnTo>
                  <a:lnTo>
                    <a:pt x="6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13FB0E8-62A1-D329-FCEC-E88631FCDD82}"/>
              </a:ext>
            </a:extLst>
          </p:cNvPr>
          <p:cNvGrpSpPr/>
          <p:nvPr/>
        </p:nvGrpSpPr>
        <p:grpSpPr>
          <a:xfrm>
            <a:off x="566804" y="5601340"/>
            <a:ext cx="285750" cy="360363"/>
            <a:chOff x="3425825" y="2168525"/>
            <a:chExt cx="285750" cy="360363"/>
          </a:xfrm>
          <a:solidFill>
            <a:schemeClr val="bg1"/>
          </a:solidFill>
        </p:grpSpPr>
        <p:sp>
          <p:nvSpPr>
            <p:cNvPr id="211" name="Freeform 13">
              <a:extLst>
                <a:ext uri="{FF2B5EF4-FFF2-40B4-BE49-F238E27FC236}">
                  <a16:creationId xmlns:a16="http://schemas.microsoft.com/office/drawing/2014/main" id="{4B583F08-DBAC-BACC-6206-1327EFD4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825" y="2198688"/>
              <a:ext cx="285750" cy="330200"/>
            </a:xfrm>
            <a:custGeom>
              <a:avLst/>
              <a:gdLst>
                <a:gd name="T0" fmla="*/ 34 w 1257"/>
                <a:gd name="T1" fmla="*/ 1456 h 1456"/>
                <a:gd name="T2" fmla="*/ 27 w 1257"/>
                <a:gd name="T3" fmla="*/ 1456 h 1456"/>
                <a:gd name="T4" fmla="*/ 15 w 1257"/>
                <a:gd name="T5" fmla="*/ 1451 h 1456"/>
                <a:gd name="T6" fmla="*/ 6 w 1257"/>
                <a:gd name="T7" fmla="*/ 1442 h 1456"/>
                <a:gd name="T8" fmla="*/ 1 w 1257"/>
                <a:gd name="T9" fmla="*/ 1430 h 1456"/>
                <a:gd name="T10" fmla="*/ 0 w 1257"/>
                <a:gd name="T11" fmla="*/ 34 h 1456"/>
                <a:gd name="T12" fmla="*/ 1 w 1257"/>
                <a:gd name="T13" fmla="*/ 27 h 1456"/>
                <a:gd name="T14" fmla="*/ 6 w 1257"/>
                <a:gd name="T15" fmla="*/ 15 h 1456"/>
                <a:gd name="T16" fmla="*/ 15 w 1257"/>
                <a:gd name="T17" fmla="*/ 7 h 1456"/>
                <a:gd name="T18" fmla="*/ 27 w 1257"/>
                <a:gd name="T19" fmla="*/ 2 h 1456"/>
                <a:gd name="T20" fmla="*/ 166 w 1257"/>
                <a:gd name="T21" fmla="*/ 0 h 1456"/>
                <a:gd name="T22" fmla="*/ 172 w 1257"/>
                <a:gd name="T23" fmla="*/ 2 h 1456"/>
                <a:gd name="T24" fmla="*/ 185 w 1257"/>
                <a:gd name="T25" fmla="*/ 7 h 1456"/>
                <a:gd name="T26" fmla="*/ 193 w 1257"/>
                <a:gd name="T27" fmla="*/ 15 h 1456"/>
                <a:gd name="T28" fmla="*/ 198 w 1257"/>
                <a:gd name="T29" fmla="*/ 27 h 1456"/>
                <a:gd name="T30" fmla="*/ 199 w 1257"/>
                <a:gd name="T31" fmla="*/ 34 h 1456"/>
                <a:gd name="T32" fmla="*/ 196 w 1257"/>
                <a:gd name="T33" fmla="*/ 47 h 1456"/>
                <a:gd name="T34" fmla="*/ 189 w 1257"/>
                <a:gd name="T35" fmla="*/ 57 h 1456"/>
                <a:gd name="T36" fmla="*/ 178 w 1257"/>
                <a:gd name="T37" fmla="*/ 65 h 1456"/>
                <a:gd name="T38" fmla="*/ 166 w 1257"/>
                <a:gd name="T39" fmla="*/ 67 h 1456"/>
                <a:gd name="T40" fmla="*/ 67 w 1257"/>
                <a:gd name="T41" fmla="*/ 1390 h 1456"/>
                <a:gd name="T42" fmla="*/ 1190 w 1257"/>
                <a:gd name="T43" fmla="*/ 67 h 1456"/>
                <a:gd name="T44" fmla="*/ 1091 w 1257"/>
                <a:gd name="T45" fmla="*/ 67 h 1456"/>
                <a:gd name="T46" fmla="*/ 1079 w 1257"/>
                <a:gd name="T47" fmla="*/ 65 h 1456"/>
                <a:gd name="T48" fmla="*/ 1068 w 1257"/>
                <a:gd name="T49" fmla="*/ 57 h 1456"/>
                <a:gd name="T50" fmla="*/ 1061 w 1257"/>
                <a:gd name="T51" fmla="*/ 47 h 1456"/>
                <a:gd name="T52" fmla="*/ 1058 w 1257"/>
                <a:gd name="T53" fmla="*/ 34 h 1456"/>
                <a:gd name="T54" fmla="*/ 1059 w 1257"/>
                <a:gd name="T55" fmla="*/ 27 h 1456"/>
                <a:gd name="T56" fmla="*/ 1064 w 1257"/>
                <a:gd name="T57" fmla="*/ 15 h 1456"/>
                <a:gd name="T58" fmla="*/ 1074 w 1257"/>
                <a:gd name="T59" fmla="*/ 7 h 1456"/>
                <a:gd name="T60" fmla="*/ 1085 w 1257"/>
                <a:gd name="T61" fmla="*/ 2 h 1456"/>
                <a:gd name="T62" fmla="*/ 1224 w 1257"/>
                <a:gd name="T63" fmla="*/ 0 h 1456"/>
                <a:gd name="T64" fmla="*/ 1231 w 1257"/>
                <a:gd name="T65" fmla="*/ 2 h 1456"/>
                <a:gd name="T66" fmla="*/ 1242 w 1257"/>
                <a:gd name="T67" fmla="*/ 7 h 1456"/>
                <a:gd name="T68" fmla="*/ 1252 w 1257"/>
                <a:gd name="T69" fmla="*/ 15 h 1456"/>
                <a:gd name="T70" fmla="*/ 1257 w 1257"/>
                <a:gd name="T71" fmla="*/ 27 h 1456"/>
                <a:gd name="T72" fmla="*/ 1257 w 1257"/>
                <a:gd name="T73" fmla="*/ 1423 h 1456"/>
                <a:gd name="T74" fmla="*/ 1257 w 1257"/>
                <a:gd name="T75" fmla="*/ 1430 h 1456"/>
                <a:gd name="T76" fmla="*/ 1252 w 1257"/>
                <a:gd name="T77" fmla="*/ 1442 h 1456"/>
                <a:gd name="T78" fmla="*/ 1242 w 1257"/>
                <a:gd name="T79" fmla="*/ 1451 h 1456"/>
                <a:gd name="T80" fmla="*/ 1231 w 1257"/>
                <a:gd name="T81" fmla="*/ 1456 h 1456"/>
                <a:gd name="T82" fmla="*/ 1224 w 1257"/>
                <a:gd name="T83" fmla="*/ 1456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7" h="1456">
                  <a:moveTo>
                    <a:pt x="1224" y="1456"/>
                  </a:moveTo>
                  <a:lnTo>
                    <a:pt x="34" y="1456"/>
                  </a:lnTo>
                  <a:lnTo>
                    <a:pt x="34" y="1456"/>
                  </a:lnTo>
                  <a:lnTo>
                    <a:pt x="27" y="1456"/>
                  </a:lnTo>
                  <a:lnTo>
                    <a:pt x="21" y="1454"/>
                  </a:lnTo>
                  <a:lnTo>
                    <a:pt x="15" y="1451"/>
                  </a:lnTo>
                  <a:lnTo>
                    <a:pt x="10" y="1447"/>
                  </a:lnTo>
                  <a:lnTo>
                    <a:pt x="6" y="1442"/>
                  </a:lnTo>
                  <a:lnTo>
                    <a:pt x="4" y="1437"/>
                  </a:lnTo>
                  <a:lnTo>
                    <a:pt x="1" y="1430"/>
                  </a:lnTo>
                  <a:lnTo>
                    <a:pt x="0" y="14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93" y="15"/>
                  </a:lnTo>
                  <a:lnTo>
                    <a:pt x="196" y="21"/>
                  </a:lnTo>
                  <a:lnTo>
                    <a:pt x="198" y="27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8" y="41"/>
                  </a:lnTo>
                  <a:lnTo>
                    <a:pt x="196" y="47"/>
                  </a:lnTo>
                  <a:lnTo>
                    <a:pt x="193" y="52"/>
                  </a:lnTo>
                  <a:lnTo>
                    <a:pt x="189" y="57"/>
                  </a:lnTo>
                  <a:lnTo>
                    <a:pt x="185" y="62"/>
                  </a:lnTo>
                  <a:lnTo>
                    <a:pt x="178" y="65"/>
                  </a:lnTo>
                  <a:lnTo>
                    <a:pt x="172" y="67"/>
                  </a:lnTo>
                  <a:lnTo>
                    <a:pt x="166" y="67"/>
                  </a:lnTo>
                  <a:lnTo>
                    <a:pt x="67" y="67"/>
                  </a:lnTo>
                  <a:lnTo>
                    <a:pt x="67" y="1390"/>
                  </a:lnTo>
                  <a:lnTo>
                    <a:pt x="1190" y="1390"/>
                  </a:lnTo>
                  <a:lnTo>
                    <a:pt x="1190" y="67"/>
                  </a:lnTo>
                  <a:lnTo>
                    <a:pt x="1091" y="67"/>
                  </a:lnTo>
                  <a:lnTo>
                    <a:pt x="1091" y="67"/>
                  </a:lnTo>
                  <a:lnTo>
                    <a:pt x="1085" y="67"/>
                  </a:lnTo>
                  <a:lnTo>
                    <a:pt x="1079" y="65"/>
                  </a:lnTo>
                  <a:lnTo>
                    <a:pt x="1074" y="62"/>
                  </a:lnTo>
                  <a:lnTo>
                    <a:pt x="1068" y="57"/>
                  </a:lnTo>
                  <a:lnTo>
                    <a:pt x="1064" y="52"/>
                  </a:lnTo>
                  <a:lnTo>
                    <a:pt x="1061" y="47"/>
                  </a:lnTo>
                  <a:lnTo>
                    <a:pt x="1059" y="41"/>
                  </a:lnTo>
                  <a:lnTo>
                    <a:pt x="1058" y="34"/>
                  </a:lnTo>
                  <a:lnTo>
                    <a:pt x="1058" y="34"/>
                  </a:lnTo>
                  <a:lnTo>
                    <a:pt x="1059" y="27"/>
                  </a:lnTo>
                  <a:lnTo>
                    <a:pt x="1061" y="21"/>
                  </a:lnTo>
                  <a:lnTo>
                    <a:pt x="1064" y="15"/>
                  </a:lnTo>
                  <a:lnTo>
                    <a:pt x="1068" y="11"/>
                  </a:lnTo>
                  <a:lnTo>
                    <a:pt x="1074" y="7"/>
                  </a:lnTo>
                  <a:lnTo>
                    <a:pt x="1079" y="4"/>
                  </a:lnTo>
                  <a:lnTo>
                    <a:pt x="1085" y="2"/>
                  </a:lnTo>
                  <a:lnTo>
                    <a:pt x="1091" y="0"/>
                  </a:lnTo>
                  <a:lnTo>
                    <a:pt x="1224" y="0"/>
                  </a:lnTo>
                  <a:lnTo>
                    <a:pt x="1224" y="0"/>
                  </a:lnTo>
                  <a:lnTo>
                    <a:pt x="1231" y="2"/>
                  </a:lnTo>
                  <a:lnTo>
                    <a:pt x="1237" y="4"/>
                  </a:lnTo>
                  <a:lnTo>
                    <a:pt x="1242" y="7"/>
                  </a:lnTo>
                  <a:lnTo>
                    <a:pt x="1247" y="11"/>
                  </a:lnTo>
                  <a:lnTo>
                    <a:pt x="1252" y="15"/>
                  </a:lnTo>
                  <a:lnTo>
                    <a:pt x="1255" y="21"/>
                  </a:lnTo>
                  <a:lnTo>
                    <a:pt x="1257" y="27"/>
                  </a:lnTo>
                  <a:lnTo>
                    <a:pt x="1257" y="34"/>
                  </a:lnTo>
                  <a:lnTo>
                    <a:pt x="1257" y="1423"/>
                  </a:lnTo>
                  <a:lnTo>
                    <a:pt x="1257" y="1423"/>
                  </a:lnTo>
                  <a:lnTo>
                    <a:pt x="1257" y="1430"/>
                  </a:lnTo>
                  <a:lnTo>
                    <a:pt x="1255" y="1437"/>
                  </a:lnTo>
                  <a:lnTo>
                    <a:pt x="1252" y="1442"/>
                  </a:lnTo>
                  <a:lnTo>
                    <a:pt x="1247" y="1447"/>
                  </a:lnTo>
                  <a:lnTo>
                    <a:pt x="1242" y="1451"/>
                  </a:lnTo>
                  <a:lnTo>
                    <a:pt x="1237" y="1454"/>
                  </a:lnTo>
                  <a:lnTo>
                    <a:pt x="1231" y="1456"/>
                  </a:lnTo>
                  <a:lnTo>
                    <a:pt x="1224" y="1456"/>
                  </a:lnTo>
                  <a:lnTo>
                    <a:pt x="1224" y="1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id="{86C87012-2EEA-A36D-D3F0-E246AC0F8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150" y="2168525"/>
              <a:ext cx="165100" cy="74613"/>
            </a:xfrm>
            <a:custGeom>
              <a:avLst/>
              <a:gdLst>
                <a:gd name="T0" fmla="*/ 33 w 728"/>
                <a:gd name="T1" fmla="*/ 330 h 330"/>
                <a:gd name="T2" fmla="*/ 15 w 728"/>
                <a:gd name="T3" fmla="*/ 325 h 330"/>
                <a:gd name="T4" fmla="*/ 2 w 728"/>
                <a:gd name="T5" fmla="*/ 311 h 330"/>
                <a:gd name="T6" fmla="*/ 0 w 728"/>
                <a:gd name="T7" fmla="*/ 165 h 330"/>
                <a:gd name="T8" fmla="*/ 2 w 728"/>
                <a:gd name="T9" fmla="*/ 152 h 330"/>
                <a:gd name="T10" fmla="*/ 15 w 728"/>
                <a:gd name="T11" fmla="*/ 138 h 330"/>
                <a:gd name="T12" fmla="*/ 33 w 728"/>
                <a:gd name="T13" fmla="*/ 131 h 330"/>
                <a:gd name="T14" fmla="*/ 205 w 728"/>
                <a:gd name="T15" fmla="*/ 118 h 330"/>
                <a:gd name="T16" fmla="*/ 222 w 728"/>
                <a:gd name="T17" fmla="*/ 80 h 330"/>
                <a:gd name="T18" fmla="*/ 248 w 728"/>
                <a:gd name="T19" fmla="*/ 47 h 330"/>
                <a:gd name="T20" fmla="*/ 282 w 728"/>
                <a:gd name="T21" fmla="*/ 22 h 330"/>
                <a:gd name="T22" fmla="*/ 320 w 728"/>
                <a:gd name="T23" fmla="*/ 5 h 330"/>
                <a:gd name="T24" fmla="*/ 364 w 728"/>
                <a:gd name="T25" fmla="*/ 0 h 330"/>
                <a:gd name="T26" fmla="*/ 393 w 728"/>
                <a:gd name="T27" fmla="*/ 2 h 330"/>
                <a:gd name="T28" fmla="*/ 434 w 728"/>
                <a:gd name="T29" fmla="*/ 16 h 330"/>
                <a:gd name="T30" fmla="*/ 469 w 728"/>
                <a:gd name="T31" fmla="*/ 37 h 330"/>
                <a:gd name="T32" fmla="*/ 497 w 728"/>
                <a:gd name="T33" fmla="*/ 67 h 330"/>
                <a:gd name="T34" fmla="*/ 518 w 728"/>
                <a:gd name="T35" fmla="*/ 105 h 330"/>
                <a:gd name="T36" fmla="*/ 695 w 728"/>
                <a:gd name="T37" fmla="*/ 131 h 330"/>
                <a:gd name="T38" fmla="*/ 707 w 728"/>
                <a:gd name="T39" fmla="*/ 135 h 330"/>
                <a:gd name="T40" fmla="*/ 722 w 728"/>
                <a:gd name="T41" fmla="*/ 146 h 330"/>
                <a:gd name="T42" fmla="*/ 728 w 728"/>
                <a:gd name="T43" fmla="*/ 165 h 330"/>
                <a:gd name="T44" fmla="*/ 727 w 728"/>
                <a:gd name="T45" fmla="*/ 304 h 330"/>
                <a:gd name="T46" fmla="*/ 717 w 728"/>
                <a:gd name="T47" fmla="*/ 321 h 330"/>
                <a:gd name="T48" fmla="*/ 701 w 728"/>
                <a:gd name="T49" fmla="*/ 329 h 330"/>
                <a:gd name="T50" fmla="*/ 67 w 728"/>
                <a:gd name="T51" fmla="*/ 264 h 330"/>
                <a:gd name="T52" fmla="*/ 496 w 728"/>
                <a:gd name="T53" fmla="*/ 198 h 330"/>
                <a:gd name="T54" fmla="*/ 483 w 728"/>
                <a:gd name="T55" fmla="*/ 196 h 330"/>
                <a:gd name="T56" fmla="*/ 468 w 728"/>
                <a:gd name="T57" fmla="*/ 183 h 330"/>
                <a:gd name="T58" fmla="*/ 463 w 728"/>
                <a:gd name="T59" fmla="*/ 165 h 330"/>
                <a:gd name="T60" fmla="*/ 461 w 728"/>
                <a:gd name="T61" fmla="*/ 145 h 330"/>
                <a:gd name="T62" fmla="*/ 450 w 728"/>
                <a:gd name="T63" fmla="*/ 118 h 330"/>
                <a:gd name="T64" fmla="*/ 434 w 728"/>
                <a:gd name="T65" fmla="*/ 95 h 330"/>
                <a:gd name="T66" fmla="*/ 411 w 728"/>
                <a:gd name="T67" fmla="*/ 78 h 330"/>
                <a:gd name="T68" fmla="*/ 383 w 728"/>
                <a:gd name="T69" fmla="*/ 67 h 330"/>
                <a:gd name="T70" fmla="*/ 364 w 728"/>
                <a:gd name="T71" fmla="*/ 65 h 330"/>
                <a:gd name="T72" fmla="*/ 335 w 728"/>
                <a:gd name="T73" fmla="*/ 70 h 330"/>
                <a:gd name="T74" fmla="*/ 309 w 728"/>
                <a:gd name="T75" fmla="*/ 83 h 330"/>
                <a:gd name="T76" fmla="*/ 287 w 728"/>
                <a:gd name="T77" fmla="*/ 101 h 330"/>
                <a:gd name="T78" fmla="*/ 272 w 728"/>
                <a:gd name="T79" fmla="*/ 126 h 330"/>
                <a:gd name="T80" fmla="*/ 265 w 728"/>
                <a:gd name="T81" fmla="*/ 155 h 330"/>
                <a:gd name="T82" fmla="*/ 264 w 728"/>
                <a:gd name="T83" fmla="*/ 172 h 330"/>
                <a:gd name="T84" fmla="*/ 255 w 728"/>
                <a:gd name="T85" fmla="*/ 188 h 330"/>
                <a:gd name="T86" fmla="*/ 238 w 728"/>
                <a:gd name="T87" fmla="*/ 198 h 330"/>
                <a:gd name="T88" fmla="*/ 67 w 728"/>
                <a:gd name="T89" fmla="*/ 26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8" h="330">
                  <a:moveTo>
                    <a:pt x="695" y="330"/>
                  </a:moveTo>
                  <a:lnTo>
                    <a:pt x="33" y="330"/>
                  </a:lnTo>
                  <a:lnTo>
                    <a:pt x="33" y="330"/>
                  </a:lnTo>
                  <a:lnTo>
                    <a:pt x="26" y="329"/>
                  </a:lnTo>
                  <a:lnTo>
                    <a:pt x="20" y="328"/>
                  </a:lnTo>
                  <a:lnTo>
                    <a:pt x="15" y="325"/>
                  </a:lnTo>
                  <a:lnTo>
                    <a:pt x="10" y="321"/>
                  </a:lnTo>
                  <a:lnTo>
                    <a:pt x="5" y="316"/>
                  </a:lnTo>
                  <a:lnTo>
                    <a:pt x="2" y="311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2" y="152"/>
                  </a:lnTo>
                  <a:lnTo>
                    <a:pt x="5" y="146"/>
                  </a:lnTo>
                  <a:lnTo>
                    <a:pt x="10" y="142"/>
                  </a:lnTo>
                  <a:lnTo>
                    <a:pt x="15" y="138"/>
                  </a:lnTo>
                  <a:lnTo>
                    <a:pt x="20" y="135"/>
                  </a:lnTo>
                  <a:lnTo>
                    <a:pt x="26" y="133"/>
                  </a:lnTo>
                  <a:lnTo>
                    <a:pt x="33" y="131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205" y="118"/>
                  </a:lnTo>
                  <a:lnTo>
                    <a:pt x="209" y="105"/>
                  </a:lnTo>
                  <a:lnTo>
                    <a:pt x="216" y="92"/>
                  </a:lnTo>
                  <a:lnTo>
                    <a:pt x="222" y="80"/>
                  </a:lnTo>
                  <a:lnTo>
                    <a:pt x="230" y="67"/>
                  </a:lnTo>
                  <a:lnTo>
                    <a:pt x="238" y="57"/>
                  </a:lnTo>
                  <a:lnTo>
                    <a:pt x="248" y="47"/>
                  </a:lnTo>
                  <a:lnTo>
                    <a:pt x="258" y="37"/>
                  </a:lnTo>
                  <a:lnTo>
                    <a:pt x="269" y="29"/>
                  </a:lnTo>
                  <a:lnTo>
                    <a:pt x="282" y="22"/>
                  </a:lnTo>
                  <a:lnTo>
                    <a:pt x="294" y="16"/>
                  </a:lnTo>
                  <a:lnTo>
                    <a:pt x="307" y="9"/>
                  </a:lnTo>
                  <a:lnTo>
                    <a:pt x="320" y="5"/>
                  </a:lnTo>
                  <a:lnTo>
                    <a:pt x="335" y="2"/>
                  </a:lnTo>
                  <a:lnTo>
                    <a:pt x="349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93" y="2"/>
                  </a:lnTo>
                  <a:lnTo>
                    <a:pt x="407" y="5"/>
                  </a:lnTo>
                  <a:lnTo>
                    <a:pt x="420" y="9"/>
                  </a:lnTo>
                  <a:lnTo>
                    <a:pt x="434" y="16"/>
                  </a:lnTo>
                  <a:lnTo>
                    <a:pt x="446" y="22"/>
                  </a:lnTo>
                  <a:lnTo>
                    <a:pt x="458" y="29"/>
                  </a:lnTo>
                  <a:lnTo>
                    <a:pt x="469" y="37"/>
                  </a:lnTo>
                  <a:lnTo>
                    <a:pt x="479" y="47"/>
                  </a:lnTo>
                  <a:lnTo>
                    <a:pt x="489" y="57"/>
                  </a:lnTo>
                  <a:lnTo>
                    <a:pt x="497" y="67"/>
                  </a:lnTo>
                  <a:lnTo>
                    <a:pt x="505" y="80"/>
                  </a:lnTo>
                  <a:lnTo>
                    <a:pt x="512" y="92"/>
                  </a:lnTo>
                  <a:lnTo>
                    <a:pt x="518" y="105"/>
                  </a:lnTo>
                  <a:lnTo>
                    <a:pt x="522" y="118"/>
                  </a:lnTo>
                  <a:lnTo>
                    <a:pt x="526" y="131"/>
                  </a:lnTo>
                  <a:lnTo>
                    <a:pt x="695" y="131"/>
                  </a:lnTo>
                  <a:lnTo>
                    <a:pt x="695" y="131"/>
                  </a:lnTo>
                  <a:lnTo>
                    <a:pt x="701" y="133"/>
                  </a:lnTo>
                  <a:lnTo>
                    <a:pt x="707" y="135"/>
                  </a:lnTo>
                  <a:lnTo>
                    <a:pt x="713" y="138"/>
                  </a:lnTo>
                  <a:lnTo>
                    <a:pt x="717" y="142"/>
                  </a:lnTo>
                  <a:lnTo>
                    <a:pt x="722" y="146"/>
                  </a:lnTo>
                  <a:lnTo>
                    <a:pt x="725" y="152"/>
                  </a:lnTo>
                  <a:lnTo>
                    <a:pt x="727" y="158"/>
                  </a:lnTo>
                  <a:lnTo>
                    <a:pt x="728" y="165"/>
                  </a:lnTo>
                  <a:lnTo>
                    <a:pt x="728" y="297"/>
                  </a:lnTo>
                  <a:lnTo>
                    <a:pt x="728" y="297"/>
                  </a:lnTo>
                  <a:lnTo>
                    <a:pt x="727" y="304"/>
                  </a:lnTo>
                  <a:lnTo>
                    <a:pt x="725" y="311"/>
                  </a:lnTo>
                  <a:lnTo>
                    <a:pt x="722" y="316"/>
                  </a:lnTo>
                  <a:lnTo>
                    <a:pt x="717" y="321"/>
                  </a:lnTo>
                  <a:lnTo>
                    <a:pt x="713" y="325"/>
                  </a:lnTo>
                  <a:lnTo>
                    <a:pt x="707" y="328"/>
                  </a:lnTo>
                  <a:lnTo>
                    <a:pt x="701" y="329"/>
                  </a:lnTo>
                  <a:lnTo>
                    <a:pt x="695" y="330"/>
                  </a:lnTo>
                  <a:lnTo>
                    <a:pt x="695" y="330"/>
                  </a:lnTo>
                  <a:close/>
                  <a:moveTo>
                    <a:pt x="67" y="264"/>
                  </a:moveTo>
                  <a:lnTo>
                    <a:pt x="662" y="264"/>
                  </a:lnTo>
                  <a:lnTo>
                    <a:pt x="662" y="198"/>
                  </a:lnTo>
                  <a:lnTo>
                    <a:pt x="496" y="198"/>
                  </a:lnTo>
                  <a:lnTo>
                    <a:pt x="496" y="198"/>
                  </a:lnTo>
                  <a:lnTo>
                    <a:pt x="489" y="198"/>
                  </a:lnTo>
                  <a:lnTo>
                    <a:pt x="483" y="196"/>
                  </a:lnTo>
                  <a:lnTo>
                    <a:pt x="477" y="193"/>
                  </a:lnTo>
                  <a:lnTo>
                    <a:pt x="472" y="188"/>
                  </a:lnTo>
                  <a:lnTo>
                    <a:pt x="468" y="183"/>
                  </a:lnTo>
                  <a:lnTo>
                    <a:pt x="465" y="178"/>
                  </a:lnTo>
                  <a:lnTo>
                    <a:pt x="464" y="172"/>
                  </a:lnTo>
                  <a:lnTo>
                    <a:pt x="463" y="165"/>
                  </a:lnTo>
                  <a:lnTo>
                    <a:pt x="463" y="165"/>
                  </a:lnTo>
                  <a:lnTo>
                    <a:pt x="462" y="155"/>
                  </a:lnTo>
                  <a:lnTo>
                    <a:pt x="461" y="145"/>
                  </a:lnTo>
                  <a:lnTo>
                    <a:pt x="459" y="136"/>
                  </a:lnTo>
                  <a:lnTo>
                    <a:pt x="455" y="126"/>
                  </a:lnTo>
                  <a:lnTo>
                    <a:pt x="450" y="118"/>
                  </a:lnTo>
                  <a:lnTo>
                    <a:pt x="446" y="110"/>
                  </a:lnTo>
                  <a:lnTo>
                    <a:pt x="440" y="101"/>
                  </a:lnTo>
                  <a:lnTo>
                    <a:pt x="434" y="95"/>
                  </a:lnTo>
                  <a:lnTo>
                    <a:pt x="427" y="88"/>
                  </a:lnTo>
                  <a:lnTo>
                    <a:pt x="419" y="83"/>
                  </a:lnTo>
                  <a:lnTo>
                    <a:pt x="411" y="78"/>
                  </a:lnTo>
                  <a:lnTo>
                    <a:pt x="402" y="74"/>
                  </a:lnTo>
                  <a:lnTo>
                    <a:pt x="394" y="70"/>
                  </a:lnTo>
                  <a:lnTo>
                    <a:pt x="383" y="67"/>
                  </a:lnTo>
                  <a:lnTo>
                    <a:pt x="374" y="66"/>
                  </a:lnTo>
                  <a:lnTo>
                    <a:pt x="364" y="65"/>
                  </a:lnTo>
                  <a:lnTo>
                    <a:pt x="364" y="65"/>
                  </a:lnTo>
                  <a:lnTo>
                    <a:pt x="353" y="66"/>
                  </a:lnTo>
                  <a:lnTo>
                    <a:pt x="344" y="67"/>
                  </a:lnTo>
                  <a:lnTo>
                    <a:pt x="335" y="70"/>
                  </a:lnTo>
                  <a:lnTo>
                    <a:pt x="325" y="74"/>
                  </a:lnTo>
                  <a:lnTo>
                    <a:pt x="316" y="78"/>
                  </a:lnTo>
                  <a:lnTo>
                    <a:pt x="309" y="83"/>
                  </a:lnTo>
                  <a:lnTo>
                    <a:pt x="300" y="88"/>
                  </a:lnTo>
                  <a:lnTo>
                    <a:pt x="293" y="95"/>
                  </a:lnTo>
                  <a:lnTo>
                    <a:pt x="287" y="101"/>
                  </a:lnTo>
                  <a:lnTo>
                    <a:pt x="282" y="110"/>
                  </a:lnTo>
                  <a:lnTo>
                    <a:pt x="277" y="118"/>
                  </a:lnTo>
                  <a:lnTo>
                    <a:pt x="272" y="126"/>
                  </a:lnTo>
                  <a:lnTo>
                    <a:pt x="269" y="136"/>
                  </a:lnTo>
                  <a:lnTo>
                    <a:pt x="266" y="145"/>
                  </a:lnTo>
                  <a:lnTo>
                    <a:pt x="265" y="155"/>
                  </a:lnTo>
                  <a:lnTo>
                    <a:pt x="264" y="165"/>
                  </a:lnTo>
                  <a:lnTo>
                    <a:pt x="264" y="165"/>
                  </a:lnTo>
                  <a:lnTo>
                    <a:pt x="264" y="172"/>
                  </a:lnTo>
                  <a:lnTo>
                    <a:pt x="262" y="178"/>
                  </a:lnTo>
                  <a:lnTo>
                    <a:pt x="259" y="183"/>
                  </a:lnTo>
                  <a:lnTo>
                    <a:pt x="255" y="188"/>
                  </a:lnTo>
                  <a:lnTo>
                    <a:pt x="250" y="193"/>
                  </a:lnTo>
                  <a:lnTo>
                    <a:pt x="245" y="196"/>
                  </a:lnTo>
                  <a:lnTo>
                    <a:pt x="238" y="198"/>
                  </a:lnTo>
                  <a:lnTo>
                    <a:pt x="231" y="198"/>
                  </a:lnTo>
                  <a:lnTo>
                    <a:pt x="67" y="198"/>
                  </a:lnTo>
                  <a:lnTo>
                    <a:pt x="67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3" name="Freeform 15">
              <a:extLst>
                <a:ext uri="{FF2B5EF4-FFF2-40B4-BE49-F238E27FC236}">
                  <a16:creationId xmlns:a16="http://schemas.microsoft.com/office/drawing/2014/main" id="{8649A620-C0F7-89A9-28BB-8DFEC8BA5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2228850"/>
              <a:ext cx="225425" cy="269875"/>
            </a:xfrm>
            <a:custGeom>
              <a:avLst/>
              <a:gdLst>
                <a:gd name="T0" fmla="*/ 958 w 991"/>
                <a:gd name="T1" fmla="*/ 1191 h 1191"/>
                <a:gd name="T2" fmla="*/ 33 w 991"/>
                <a:gd name="T3" fmla="*/ 1191 h 1191"/>
                <a:gd name="T4" fmla="*/ 33 w 991"/>
                <a:gd name="T5" fmla="*/ 1191 h 1191"/>
                <a:gd name="T6" fmla="*/ 26 w 991"/>
                <a:gd name="T7" fmla="*/ 1191 h 1191"/>
                <a:gd name="T8" fmla="*/ 20 w 991"/>
                <a:gd name="T9" fmla="*/ 1189 h 1191"/>
                <a:gd name="T10" fmla="*/ 14 w 991"/>
                <a:gd name="T11" fmla="*/ 1186 h 1191"/>
                <a:gd name="T12" fmla="*/ 9 w 991"/>
                <a:gd name="T13" fmla="*/ 1181 h 1191"/>
                <a:gd name="T14" fmla="*/ 5 w 991"/>
                <a:gd name="T15" fmla="*/ 1176 h 1191"/>
                <a:gd name="T16" fmla="*/ 2 w 991"/>
                <a:gd name="T17" fmla="*/ 1171 h 1191"/>
                <a:gd name="T18" fmla="*/ 0 w 991"/>
                <a:gd name="T19" fmla="*/ 1165 h 1191"/>
                <a:gd name="T20" fmla="*/ 0 w 991"/>
                <a:gd name="T21" fmla="*/ 1159 h 1191"/>
                <a:gd name="T22" fmla="*/ 0 w 991"/>
                <a:gd name="T23" fmla="*/ 33 h 1191"/>
                <a:gd name="T24" fmla="*/ 0 w 991"/>
                <a:gd name="T25" fmla="*/ 33 h 1191"/>
                <a:gd name="T26" fmla="*/ 0 w 991"/>
                <a:gd name="T27" fmla="*/ 27 h 1191"/>
                <a:gd name="T28" fmla="*/ 2 w 991"/>
                <a:gd name="T29" fmla="*/ 21 h 1191"/>
                <a:gd name="T30" fmla="*/ 5 w 991"/>
                <a:gd name="T31" fmla="*/ 15 h 1191"/>
                <a:gd name="T32" fmla="*/ 9 w 991"/>
                <a:gd name="T33" fmla="*/ 10 h 1191"/>
                <a:gd name="T34" fmla="*/ 14 w 991"/>
                <a:gd name="T35" fmla="*/ 6 h 1191"/>
                <a:gd name="T36" fmla="*/ 20 w 991"/>
                <a:gd name="T37" fmla="*/ 3 h 1191"/>
                <a:gd name="T38" fmla="*/ 26 w 991"/>
                <a:gd name="T39" fmla="*/ 1 h 1191"/>
                <a:gd name="T40" fmla="*/ 33 w 991"/>
                <a:gd name="T41" fmla="*/ 0 h 1191"/>
                <a:gd name="T42" fmla="*/ 33 w 991"/>
                <a:gd name="T43" fmla="*/ 0 h 1191"/>
                <a:gd name="T44" fmla="*/ 39 w 991"/>
                <a:gd name="T45" fmla="*/ 1 h 1191"/>
                <a:gd name="T46" fmla="*/ 45 w 991"/>
                <a:gd name="T47" fmla="*/ 3 h 1191"/>
                <a:gd name="T48" fmla="*/ 52 w 991"/>
                <a:gd name="T49" fmla="*/ 6 h 1191"/>
                <a:gd name="T50" fmla="*/ 56 w 991"/>
                <a:gd name="T51" fmla="*/ 10 h 1191"/>
                <a:gd name="T52" fmla="*/ 60 w 991"/>
                <a:gd name="T53" fmla="*/ 15 h 1191"/>
                <a:gd name="T54" fmla="*/ 63 w 991"/>
                <a:gd name="T55" fmla="*/ 21 h 1191"/>
                <a:gd name="T56" fmla="*/ 65 w 991"/>
                <a:gd name="T57" fmla="*/ 27 h 1191"/>
                <a:gd name="T58" fmla="*/ 66 w 991"/>
                <a:gd name="T59" fmla="*/ 33 h 1191"/>
                <a:gd name="T60" fmla="*/ 66 w 991"/>
                <a:gd name="T61" fmla="*/ 1126 h 1191"/>
                <a:gd name="T62" fmla="*/ 925 w 991"/>
                <a:gd name="T63" fmla="*/ 1126 h 1191"/>
                <a:gd name="T64" fmla="*/ 925 w 991"/>
                <a:gd name="T65" fmla="*/ 33 h 1191"/>
                <a:gd name="T66" fmla="*/ 925 w 991"/>
                <a:gd name="T67" fmla="*/ 33 h 1191"/>
                <a:gd name="T68" fmla="*/ 926 w 991"/>
                <a:gd name="T69" fmla="*/ 27 h 1191"/>
                <a:gd name="T70" fmla="*/ 928 w 991"/>
                <a:gd name="T71" fmla="*/ 21 h 1191"/>
                <a:gd name="T72" fmla="*/ 931 w 991"/>
                <a:gd name="T73" fmla="*/ 15 h 1191"/>
                <a:gd name="T74" fmla="*/ 935 w 991"/>
                <a:gd name="T75" fmla="*/ 10 h 1191"/>
                <a:gd name="T76" fmla="*/ 941 w 991"/>
                <a:gd name="T77" fmla="*/ 6 h 1191"/>
                <a:gd name="T78" fmla="*/ 946 w 991"/>
                <a:gd name="T79" fmla="*/ 3 h 1191"/>
                <a:gd name="T80" fmla="*/ 952 w 991"/>
                <a:gd name="T81" fmla="*/ 1 h 1191"/>
                <a:gd name="T82" fmla="*/ 958 w 991"/>
                <a:gd name="T83" fmla="*/ 0 h 1191"/>
                <a:gd name="T84" fmla="*/ 958 w 991"/>
                <a:gd name="T85" fmla="*/ 0 h 1191"/>
                <a:gd name="T86" fmla="*/ 965 w 991"/>
                <a:gd name="T87" fmla="*/ 1 h 1191"/>
                <a:gd name="T88" fmla="*/ 972 w 991"/>
                <a:gd name="T89" fmla="*/ 3 h 1191"/>
                <a:gd name="T90" fmla="*/ 977 w 991"/>
                <a:gd name="T91" fmla="*/ 6 h 1191"/>
                <a:gd name="T92" fmla="*/ 982 w 991"/>
                <a:gd name="T93" fmla="*/ 10 h 1191"/>
                <a:gd name="T94" fmla="*/ 986 w 991"/>
                <a:gd name="T95" fmla="*/ 15 h 1191"/>
                <a:gd name="T96" fmla="*/ 989 w 991"/>
                <a:gd name="T97" fmla="*/ 21 h 1191"/>
                <a:gd name="T98" fmla="*/ 991 w 991"/>
                <a:gd name="T99" fmla="*/ 27 h 1191"/>
                <a:gd name="T100" fmla="*/ 991 w 991"/>
                <a:gd name="T101" fmla="*/ 33 h 1191"/>
                <a:gd name="T102" fmla="*/ 991 w 991"/>
                <a:gd name="T103" fmla="*/ 1159 h 1191"/>
                <a:gd name="T104" fmla="*/ 991 w 991"/>
                <a:gd name="T105" fmla="*/ 1159 h 1191"/>
                <a:gd name="T106" fmla="*/ 991 w 991"/>
                <a:gd name="T107" fmla="*/ 1165 h 1191"/>
                <a:gd name="T108" fmla="*/ 989 w 991"/>
                <a:gd name="T109" fmla="*/ 1171 h 1191"/>
                <a:gd name="T110" fmla="*/ 986 w 991"/>
                <a:gd name="T111" fmla="*/ 1176 h 1191"/>
                <a:gd name="T112" fmla="*/ 982 w 991"/>
                <a:gd name="T113" fmla="*/ 1181 h 1191"/>
                <a:gd name="T114" fmla="*/ 977 w 991"/>
                <a:gd name="T115" fmla="*/ 1186 h 1191"/>
                <a:gd name="T116" fmla="*/ 972 w 991"/>
                <a:gd name="T117" fmla="*/ 1189 h 1191"/>
                <a:gd name="T118" fmla="*/ 965 w 991"/>
                <a:gd name="T119" fmla="*/ 1191 h 1191"/>
                <a:gd name="T120" fmla="*/ 958 w 991"/>
                <a:gd name="T121" fmla="*/ 1191 h 1191"/>
                <a:gd name="T122" fmla="*/ 958 w 991"/>
                <a:gd name="T123" fmla="*/ 1191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1" h="1191">
                  <a:moveTo>
                    <a:pt x="958" y="1191"/>
                  </a:moveTo>
                  <a:lnTo>
                    <a:pt x="33" y="1191"/>
                  </a:lnTo>
                  <a:lnTo>
                    <a:pt x="33" y="1191"/>
                  </a:lnTo>
                  <a:lnTo>
                    <a:pt x="26" y="1191"/>
                  </a:lnTo>
                  <a:lnTo>
                    <a:pt x="20" y="1189"/>
                  </a:lnTo>
                  <a:lnTo>
                    <a:pt x="14" y="1186"/>
                  </a:lnTo>
                  <a:lnTo>
                    <a:pt x="9" y="1181"/>
                  </a:lnTo>
                  <a:lnTo>
                    <a:pt x="5" y="1176"/>
                  </a:lnTo>
                  <a:lnTo>
                    <a:pt x="2" y="1171"/>
                  </a:lnTo>
                  <a:lnTo>
                    <a:pt x="0" y="1165"/>
                  </a:lnTo>
                  <a:lnTo>
                    <a:pt x="0" y="115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3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5"/>
                  </a:lnTo>
                  <a:lnTo>
                    <a:pt x="63" y="21"/>
                  </a:lnTo>
                  <a:lnTo>
                    <a:pt x="65" y="27"/>
                  </a:lnTo>
                  <a:lnTo>
                    <a:pt x="66" y="33"/>
                  </a:lnTo>
                  <a:lnTo>
                    <a:pt x="66" y="1126"/>
                  </a:lnTo>
                  <a:lnTo>
                    <a:pt x="925" y="1126"/>
                  </a:lnTo>
                  <a:lnTo>
                    <a:pt x="925" y="33"/>
                  </a:lnTo>
                  <a:lnTo>
                    <a:pt x="925" y="33"/>
                  </a:lnTo>
                  <a:lnTo>
                    <a:pt x="926" y="27"/>
                  </a:lnTo>
                  <a:lnTo>
                    <a:pt x="928" y="21"/>
                  </a:lnTo>
                  <a:lnTo>
                    <a:pt x="931" y="15"/>
                  </a:lnTo>
                  <a:lnTo>
                    <a:pt x="935" y="10"/>
                  </a:lnTo>
                  <a:lnTo>
                    <a:pt x="941" y="6"/>
                  </a:lnTo>
                  <a:lnTo>
                    <a:pt x="946" y="3"/>
                  </a:lnTo>
                  <a:lnTo>
                    <a:pt x="952" y="1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65" y="1"/>
                  </a:lnTo>
                  <a:lnTo>
                    <a:pt x="972" y="3"/>
                  </a:lnTo>
                  <a:lnTo>
                    <a:pt x="977" y="6"/>
                  </a:lnTo>
                  <a:lnTo>
                    <a:pt x="982" y="10"/>
                  </a:lnTo>
                  <a:lnTo>
                    <a:pt x="986" y="15"/>
                  </a:lnTo>
                  <a:lnTo>
                    <a:pt x="989" y="21"/>
                  </a:lnTo>
                  <a:lnTo>
                    <a:pt x="991" y="27"/>
                  </a:lnTo>
                  <a:lnTo>
                    <a:pt x="991" y="33"/>
                  </a:lnTo>
                  <a:lnTo>
                    <a:pt x="991" y="1159"/>
                  </a:lnTo>
                  <a:lnTo>
                    <a:pt x="991" y="1159"/>
                  </a:lnTo>
                  <a:lnTo>
                    <a:pt x="991" y="1165"/>
                  </a:lnTo>
                  <a:lnTo>
                    <a:pt x="989" y="1171"/>
                  </a:lnTo>
                  <a:lnTo>
                    <a:pt x="986" y="1176"/>
                  </a:lnTo>
                  <a:lnTo>
                    <a:pt x="982" y="1181"/>
                  </a:lnTo>
                  <a:lnTo>
                    <a:pt x="977" y="1186"/>
                  </a:lnTo>
                  <a:lnTo>
                    <a:pt x="972" y="1189"/>
                  </a:lnTo>
                  <a:lnTo>
                    <a:pt x="965" y="1191"/>
                  </a:lnTo>
                  <a:lnTo>
                    <a:pt x="958" y="1191"/>
                  </a:lnTo>
                  <a:lnTo>
                    <a:pt x="958" y="1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E842FA14-CA47-E2DB-242D-B199E440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289175"/>
              <a:ext cx="106363" cy="14288"/>
            </a:xfrm>
            <a:custGeom>
              <a:avLst/>
              <a:gdLst>
                <a:gd name="T0" fmla="*/ 430 w 464"/>
                <a:gd name="T1" fmla="*/ 66 h 66"/>
                <a:gd name="T2" fmla="*/ 33 w 464"/>
                <a:gd name="T3" fmla="*/ 66 h 66"/>
                <a:gd name="T4" fmla="*/ 33 w 464"/>
                <a:gd name="T5" fmla="*/ 66 h 66"/>
                <a:gd name="T6" fmla="*/ 27 w 464"/>
                <a:gd name="T7" fmla="*/ 65 h 66"/>
                <a:gd name="T8" fmla="*/ 21 w 464"/>
                <a:gd name="T9" fmla="*/ 63 h 66"/>
                <a:gd name="T10" fmla="*/ 14 w 464"/>
                <a:gd name="T11" fmla="*/ 60 h 66"/>
                <a:gd name="T12" fmla="*/ 10 w 464"/>
                <a:gd name="T13" fmla="*/ 56 h 66"/>
                <a:gd name="T14" fmla="*/ 6 w 464"/>
                <a:gd name="T15" fmla="*/ 52 h 66"/>
                <a:gd name="T16" fmla="*/ 3 w 464"/>
                <a:gd name="T17" fmla="*/ 46 h 66"/>
                <a:gd name="T18" fmla="*/ 1 w 464"/>
                <a:gd name="T19" fmla="*/ 39 h 66"/>
                <a:gd name="T20" fmla="*/ 0 w 464"/>
                <a:gd name="T21" fmla="*/ 33 h 66"/>
                <a:gd name="T22" fmla="*/ 0 w 464"/>
                <a:gd name="T23" fmla="*/ 33 h 66"/>
                <a:gd name="T24" fmla="*/ 1 w 464"/>
                <a:gd name="T25" fmla="*/ 26 h 66"/>
                <a:gd name="T26" fmla="*/ 3 w 464"/>
                <a:gd name="T27" fmla="*/ 20 h 66"/>
                <a:gd name="T28" fmla="*/ 6 w 464"/>
                <a:gd name="T29" fmla="*/ 15 h 66"/>
                <a:gd name="T30" fmla="*/ 10 w 464"/>
                <a:gd name="T31" fmla="*/ 9 h 66"/>
                <a:gd name="T32" fmla="*/ 14 w 464"/>
                <a:gd name="T33" fmla="*/ 5 h 66"/>
                <a:gd name="T34" fmla="*/ 21 w 464"/>
                <a:gd name="T35" fmla="*/ 2 h 66"/>
                <a:gd name="T36" fmla="*/ 27 w 464"/>
                <a:gd name="T37" fmla="*/ 0 h 66"/>
                <a:gd name="T38" fmla="*/ 33 w 464"/>
                <a:gd name="T39" fmla="*/ 0 h 66"/>
                <a:gd name="T40" fmla="*/ 430 w 464"/>
                <a:gd name="T41" fmla="*/ 0 h 66"/>
                <a:gd name="T42" fmla="*/ 430 w 464"/>
                <a:gd name="T43" fmla="*/ 0 h 66"/>
                <a:gd name="T44" fmla="*/ 437 w 464"/>
                <a:gd name="T45" fmla="*/ 0 h 66"/>
                <a:gd name="T46" fmla="*/ 443 w 464"/>
                <a:gd name="T47" fmla="*/ 2 h 66"/>
                <a:gd name="T48" fmla="*/ 449 w 464"/>
                <a:gd name="T49" fmla="*/ 5 h 66"/>
                <a:gd name="T50" fmla="*/ 453 w 464"/>
                <a:gd name="T51" fmla="*/ 9 h 66"/>
                <a:gd name="T52" fmla="*/ 457 w 464"/>
                <a:gd name="T53" fmla="*/ 15 h 66"/>
                <a:gd name="T54" fmla="*/ 460 w 464"/>
                <a:gd name="T55" fmla="*/ 20 h 66"/>
                <a:gd name="T56" fmla="*/ 463 w 464"/>
                <a:gd name="T57" fmla="*/ 26 h 66"/>
                <a:gd name="T58" fmla="*/ 464 w 464"/>
                <a:gd name="T59" fmla="*/ 33 h 66"/>
                <a:gd name="T60" fmla="*/ 464 w 464"/>
                <a:gd name="T61" fmla="*/ 33 h 66"/>
                <a:gd name="T62" fmla="*/ 463 w 464"/>
                <a:gd name="T63" fmla="*/ 39 h 66"/>
                <a:gd name="T64" fmla="*/ 460 w 464"/>
                <a:gd name="T65" fmla="*/ 46 h 66"/>
                <a:gd name="T66" fmla="*/ 457 w 464"/>
                <a:gd name="T67" fmla="*/ 52 h 66"/>
                <a:gd name="T68" fmla="*/ 453 w 464"/>
                <a:gd name="T69" fmla="*/ 56 h 66"/>
                <a:gd name="T70" fmla="*/ 449 w 464"/>
                <a:gd name="T71" fmla="*/ 60 h 66"/>
                <a:gd name="T72" fmla="*/ 443 w 464"/>
                <a:gd name="T73" fmla="*/ 63 h 66"/>
                <a:gd name="T74" fmla="*/ 437 w 464"/>
                <a:gd name="T75" fmla="*/ 65 h 66"/>
                <a:gd name="T76" fmla="*/ 430 w 464"/>
                <a:gd name="T77" fmla="*/ 66 h 66"/>
                <a:gd name="T78" fmla="*/ 430 w 464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6">
                  <a:moveTo>
                    <a:pt x="430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0"/>
                  </a:lnTo>
                  <a:lnTo>
                    <a:pt x="443" y="2"/>
                  </a:lnTo>
                  <a:lnTo>
                    <a:pt x="449" y="5"/>
                  </a:lnTo>
                  <a:lnTo>
                    <a:pt x="453" y="9"/>
                  </a:lnTo>
                  <a:lnTo>
                    <a:pt x="457" y="15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3" y="39"/>
                  </a:lnTo>
                  <a:lnTo>
                    <a:pt x="460" y="46"/>
                  </a:lnTo>
                  <a:lnTo>
                    <a:pt x="457" y="52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3"/>
                  </a:lnTo>
                  <a:lnTo>
                    <a:pt x="437" y="65"/>
                  </a:lnTo>
                  <a:lnTo>
                    <a:pt x="430" y="66"/>
                  </a:lnTo>
                  <a:lnTo>
                    <a:pt x="4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5" name="Freeform 17">
              <a:extLst>
                <a:ext uri="{FF2B5EF4-FFF2-40B4-BE49-F238E27FC236}">
                  <a16:creationId xmlns:a16="http://schemas.microsoft.com/office/drawing/2014/main" id="{5C675FC3-4A14-F128-8B85-60F2900D6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333625"/>
              <a:ext cx="106363" cy="14288"/>
            </a:xfrm>
            <a:custGeom>
              <a:avLst/>
              <a:gdLst>
                <a:gd name="T0" fmla="*/ 430 w 464"/>
                <a:gd name="T1" fmla="*/ 65 h 65"/>
                <a:gd name="T2" fmla="*/ 33 w 464"/>
                <a:gd name="T3" fmla="*/ 65 h 65"/>
                <a:gd name="T4" fmla="*/ 33 w 464"/>
                <a:gd name="T5" fmla="*/ 65 h 65"/>
                <a:gd name="T6" fmla="*/ 27 w 464"/>
                <a:gd name="T7" fmla="*/ 65 h 65"/>
                <a:gd name="T8" fmla="*/ 21 w 464"/>
                <a:gd name="T9" fmla="*/ 63 h 65"/>
                <a:gd name="T10" fmla="*/ 14 w 464"/>
                <a:gd name="T11" fmla="*/ 60 h 65"/>
                <a:gd name="T12" fmla="*/ 10 w 464"/>
                <a:gd name="T13" fmla="*/ 56 h 65"/>
                <a:gd name="T14" fmla="*/ 6 w 464"/>
                <a:gd name="T15" fmla="*/ 51 h 65"/>
                <a:gd name="T16" fmla="*/ 3 w 464"/>
                <a:gd name="T17" fmla="*/ 45 h 65"/>
                <a:gd name="T18" fmla="*/ 1 w 464"/>
                <a:gd name="T19" fmla="*/ 39 h 65"/>
                <a:gd name="T20" fmla="*/ 0 w 464"/>
                <a:gd name="T21" fmla="*/ 32 h 65"/>
                <a:gd name="T22" fmla="*/ 0 w 464"/>
                <a:gd name="T23" fmla="*/ 32 h 65"/>
                <a:gd name="T24" fmla="*/ 1 w 464"/>
                <a:gd name="T25" fmla="*/ 26 h 65"/>
                <a:gd name="T26" fmla="*/ 3 w 464"/>
                <a:gd name="T27" fmla="*/ 20 h 65"/>
                <a:gd name="T28" fmla="*/ 6 w 464"/>
                <a:gd name="T29" fmla="*/ 14 h 65"/>
                <a:gd name="T30" fmla="*/ 10 w 464"/>
                <a:gd name="T31" fmla="*/ 9 h 65"/>
                <a:gd name="T32" fmla="*/ 14 w 464"/>
                <a:gd name="T33" fmla="*/ 5 h 65"/>
                <a:gd name="T34" fmla="*/ 21 w 464"/>
                <a:gd name="T35" fmla="*/ 2 h 65"/>
                <a:gd name="T36" fmla="*/ 27 w 464"/>
                <a:gd name="T37" fmla="*/ 0 h 65"/>
                <a:gd name="T38" fmla="*/ 33 w 464"/>
                <a:gd name="T39" fmla="*/ 0 h 65"/>
                <a:gd name="T40" fmla="*/ 430 w 464"/>
                <a:gd name="T41" fmla="*/ 0 h 65"/>
                <a:gd name="T42" fmla="*/ 430 w 464"/>
                <a:gd name="T43" fmla="*/ 0 h 65"/>
                <a:gd name="T44" fmla="*/ 437 w 464"/>
                <a:gd name="T45" fmla="*/ 0 h 65"/>
                <a:gd name="T46" fmla="*/ 443 w 464"/>
                <a:gd name="T47" fmla="*/ 2 h 65"/>
                <a:gd name="T48" fmla="*/ 449 w 464"/>
                <a:gd name="T49" fmla="*/ 5 h 65"/>
                <a:gd name="T50" fmla="*/ 453 w 464"/>
                <a:gd name="T51" fmla="*/ 9 h 65"/>
                <a:gd name="T52" fmla="*/ 457 w 464"/>
                <a:gd name="T53" fmla="*/ 14 h 65"/>
                <a:gd name="T54" fmla="*/ 460 w 464"/>
                <a:gd name="T55" fmla="*/ 20 h 65"/>
                <a:gd name="T56" fmla="*/ 463 w 464"/>
                <a:gd name="T57" fmla="*/ 26 h 65"/>
                <a:gd name="T58" fmla="*/ 464 w 464"/>
                <a:gd name="T59" fmla="*/ 32 h 65"/>
                <a:gd name="T60" fmla="*/ 464 w 464"/>
                <a:gd name="T61" fmla="*/ 32 h 65"/>
                <a:gd name="T62" fmla="*/ 463 w 464"/>
                <a:gd name="T63" fmla="*/ 39 h 65"/>
                <a:gd name="T64" fmla="*/ 460 w 464"/>
                <a:gd name="T65" fmla="*/ 45 h 65"/>
                <a:gd name="T66" fmla="*/ 457 w 464"/>
                <a:gd name="T67" fmla="*/ 51 h 65"/>
                <a:gd name="T68" fmla="*/ 453 w 464"/>
                <a:gd name="T69" fmla="*/ 56 h 65"/>
                <a:gd name="T70" fmla="*/ 449 w 464"/>
                <a:gd name="T71" fmla="*/ 60 h 65"/>
                <a:gd name="T72" fmla="*/ 443 w 464"/>
                <a:gd name="T73" fmla="*/ 63 h 65"/>
                <a:gd name="T74" fmla="*/ 437 w 464"/>
                <a:gd name="T75" fmla="*/ 65 h 65"/>
                <a:gd name="T76" fmla="*/ 430 w 464"/>
                <a:gd name="T77" fmla="*/ 65 h 65"/>
                <a:gd name="T78" fmla="*/ 430 w 464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5">
                  <a:moveTo>
                    <a:pt x="430" y="65"/>
                  </a:moveTo>
                  <a:lnTo>
                    <a:pt x="33" y="65"/>
                  </a:lnTo>
                  <a:lnTo>
                    <a:pt x="33" y="65"/>
                  </a:lnTo>
                  <a:lnTo>
                    <a:pt x="27" y="65"/>
                  </a:lnTo>
                  <a:lnTo>
                    <a:pt x="21" y="63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0"/>
                  </a:lnTo>
                  <a:lnTo>
                    <a:pt x="443" y="2"/>
                  </a:lnTo>
                  <a:lnTo>
                    <a:pt x="449" y="5"/>
                  </a:lnTo>
                  <a:lnTo>
                    <a:pt x="453" y="9"/>
                  </a:lnTo>
                  <a:lnTo>
                    <a:pt x="457" y="14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2"/>
                  </a:lnTo>
                  <a:lnTo>
                    <a:pt x="464" y="32"/>
                  </a:lnTo>
                  <a:lnTo>
                    <a:pt x="463" y="39"/>
                  </a:lnTo>
                  <a:lnTo>
                    <a:pt x="460" y="45"/>
                  </a:lnTo>
                  <a:lnTo>
                    <a:pt x="457" y="51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3"/>
                  </a:lnTo>
                  <a:lnTo>
                    <a:pt x="437" y="65"/>
                  </a:lnTo>
                  <a:lnTo>
                    <a:pt x="430" y="65"/>
                  </a:lnTo>
                  <a:lnTo>
                    <a:pt x="43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6" name="Freeform 18">
              <a:extLst>
                <a:ext uri="{FF2B5EF4-FFF2-40B4-BE49-F238E27FC236}">
                  <a16:creationId xmlns:a16="http://schemas.microsoft.com/office/drawing/2014/main" id="{673249AD-9DC3-CBAA-F215-1500D235C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378075"/>
              <a:ext cx="106363" cy="15875"/>
            </a:xfrm>
            <a:custGeom>
              <a:avLst/>
              <a:gdLst>
                <a:gd name="T0" fmla="*/ 430 w 464"/>
                <a:gd name="T1" fmla="*/ 66 h 66"/>
                <a:gd name="T2" fmla="*/ 33 w 464"/>
                <a:gd name="T3" fmla="*/ 66 h 66"/>
                <a:gd name="T4" fmla="*/ 33 w 464"/>
                <a:gd name="T5" fmla="*/ 66 h 66"/>
                <a:gd name="T6" fmla="*/ 27 w 464"/>
                <a:gd name="T7" fmla="*/ 65 h 66"/>
                <a:gd name="T8" fmla="*/ 21 w 464"/>
                <a:gd name="T9" fmla="*/ 64 h 66"/>
                <a:gd name="T10" fmla="*/ 14 w 464"/>
                <a:gd name="T11" fmla="*/ 61 h 66"/>
                <a:gd name="T12" fmla="*/ 10 w 464"/>
                <a:gd name="T13" fmla="*/ 57 h 66"/>
                <a:gd name="T14" fmla="*/ 6 w 464"/>
                <a:gd name="T15" fmla="*/ 51 h 66"/>
                <a:gd name="T16" fmla="*/ 3 w 464"/>
                <a:gd name="T17" fmla="*/ 46 h 66"/>
                <a:gd name="T18" fmla="*/ 1 w 464"/>
                <a:gd name="T19" fmla="*/ 40 h 66"/>
                <a:gd name="T20" fmla="*/ 0 w 464"/>
                <a:gd name="T21" fmla="*/ 33 h 66"/>
                <a:gd name="T22" fmla="*/ 0 w 464"/>
                <a:gd name="T23" fmla="*/ 33 h 66"/>
                <a:gd name="T24" fmla="*/ 1 w 464"/>
                <a:gd name="T25" fmla="*/ 27 h 66"/>
                <a:gd name="T26" fmla="*/ 3 w 464"/>
                <a:gd name="T27" fmla="*/ 20 h 66"/>
                <a:gd name="T28" fmla="*/ 6 w 464"/>
                <a:gd name="T29" fmla="*/ 14 h 66"/>
                <a:gd name="T30" fmla="*/ 10 w 464"/>
                <a:gd name="T31" fmla="*/ 10 h 66"/>
                <a:gd name="T32" fmla="*/ 14 w 464"/>
                <a:gd name="T33" fmla="*/ 6 h 66"/>
                <a:gd name="T34" fmla="*/ 21 w 464"/>
                <a:gd name="T35" fmla="*/ 3 h 66"/>
                <a:gd name="T36" fmla="*/ 27 w 464"/>
                <a:gd name="T37" fmla="*/ 1 h 66"/>
                <a:gd name="T38" fmla="*/ 33 w 464"/>
                <a:gd name="T39" fmla="*/ 0 h 66"/>
                <a:gd name="T40" fmla="*/ 430 w 464"/>
                <a:gd name="T41" fmla="*/ 0 h 66"/>
                <a:gd name="T42" fmla="*/ 430 w 464"/>
                <a:gd name="T43" fmla="*/ 0 h 66"/>
                <a:gd name="T44" fmla="*/ 437 w 464"/>
                <a:gd name="T45" fmla="*/ 1 h 66"/>
                <a:gd name="T46" fmla="*/ 443 w 464"/>
                <a:gd name="T47" fmla="*/ 3 h 66"/>
                <a:gd name="T48" fmla="*/ 449 w 464"/>
                <a:gd name="T49" fmla="*/ 6 h 66"/>
                <a:gd name="T50" fmla="*/ 453 w 464"/>
                <a:gd name="T51" fmla="*/ 10 h 66"/>
                <a:gd name="T52" fmla="*/ 457 w 464"/>
                <a:gd name="T53" fmla="*/ 14 h 66"/>
                <a:gd name="T54" fmla="*/ 460 w 464"/>
                <a:gd name="T55" fmla="*/ 20 h 66"/>
                <a:gd name="T56" fmla="*/ 463 w 464"/>
                <a:gd name="T57" fmla="*/ 27 h 66"/>
                <a:gd name="T58" fmla="*/ 464 w 464"/>
                <a:gd name="T59" fmla="*/ 33 h 66"/>
                <a:gd name="T60" fmla="*/ 464 w 464"/>
                <a:gd name="T61" fmla="*/ 33 h 66"/>
                <a:gd name="T62" fmla="*/ 463 w 464"/>
                <a:gd name="T63" fmla="*/ 40 h 66"/>
                <a:gd name="T64" fmla="*/ 460 w 464"/>
                <a:gd name="T65" fmla="*/ 46 h 66"/>
                <a:gd name="T66" fmla="*/ 457 w 464"/>
                <a:gd name="T67" fmla="*/ 51 h 66"/>
                <a:gd name="T68" fmla="*/ 453 w 464"/>
                <a:gd name="T69" fmla="*/ 57 h 66"/>
                <a:gd name="T70" fmla="*/ 449 w 464"/>
                <a:gd name="T71" fmla="*/ 61 h 66"/>
                <a:gd name="T72" fmla="*/ 443 w 464"/>
                <a:gd name="T73" fmla="*/ 64 h 66"/>
                <a:gd name="T74" fmla="*/ 437 w 464"/>
                <a:gd name="T75" fmla="*/ 65 h 66"/>
                <a:gd name="T76" fmla="*/ 430 w 464"/>
                <a:gd name="T77" fmla="*/ 66 h 66"/>
                <a:gd name="T78" fmla="*/ 430 w 464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6">
                  <a:moveTo>
                    <a:pt x="430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7" y="65"/>
                  </a:lnTo>
                  <a:lnTo>
                    <a:pt x="21" y="64"/>
                  </a:lnTo>
                  <a:lnTo>
                    <a:pt x="14" y="61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9" y="6"/>
                  </a:lnTo>
                  <a:lnTo>
                    <a:pt x="453" y="10"/>
                  </a:lnTo>
                  <a:lnTo>
                    <a:pt x="457" y="14"/>
                  </a:lnTo>
                  <a:lnTo>
                    <a:pt x="460" y="20"/>
                  </a:lnTo>
                  <a:lnTo>
                    <a:pt x="463" y="27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3" y="40"/>
                  </a:lnTo>
                  <a:lnTo>
                    <a:pt x="460" y="46"/>
                  </a:lnTo>
                  <a:lnTo>
                    <a:pt x="457" y="51"/>
                  </a:lnTo>
                  <a:lnTo>
                    <a:pt x="453" y="57"/>
                  </a:lnTo>
                  <a:lnTo>
                    <a:pt x="449" y="61"/>
                  </a:lnTo>
                  <a:lnTo>
                    <a:pt x="443" y="64"/>
                  </a:lnTo>
                  <a:lnTo>
                    <a:pt x="437" y="65"/>
                  </a:lnTo>
                  <a:lnTo>
                    <a:pt x="430" y="66"/>
                  </a:lnTo>
                  <a:lnTo>
                    <a:pt x="4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7" name="Freeform 19">
              <a:extLst>
                <a:ext uri="{FF2B5EF4-FFF2-40B4-BE49-F238E27FC236}">
                  <a16:creationId xmlns:a16="http://schemas.microsoft.com/office/drawing/2014/main" id="{79869CED-7613-FC16-7105-3558749A4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2424113"/>
              <a:ext cx="106363" cy="14288"/>
            </a:xfrm>
            <a:custGeom>
              <a:avLst/>
              <a:gdLst>
                <a:gd name="T0" fmla="*/ 430 w 464"/>
                <a:gd name="T1" fmla="*/ 67 h 67"/>
                <a:gd name="T2" fmla="*/ 33 w 464"/>
                <a:gd name="T3" fmla="*/ 67 h 67"/>
                <a:gd name="T4" fmla="*/ 33 w 464"/>
                <a:gd name="T5" fmla="*/ 67 h 67"/>
                <a:gd name="T6" fmla="*/ 27 w 464"/>
                <a:gd name="T7" fmla="*/ 66 h 67"/>
                <a:gd name="T8" fmla="*/ 21 w 464"/>
                <a:gd name="T9" fmla="*/ 64 h 67"/>
                <a:gd name="T10" fmla="*/ 14 w 464"/>
                <a:gd name="T11" fmla="*/ 60 h 67"/>
                <a:gd name="T12" fmla="*/ 10 w 464"/>
                <a:gd name="T13" fmla="*/ 56 h 67"/>
                <a:gd name="T14" fmla="*/ 6 w 464"/>
                <a:gd name="T15" fmla="*/ 52 h 67"/>
                <a:gd name="T16" fmla="*/ 3 w 464"/>
                <a:gd name="T17" fmla="*/ 46 h 67"/>
                <a:gd name="T18" fmla="*/ 1 w 464"/>
                <a:gd name="T19" fmla="*/ 40 h 67"/>
                <a:gd name="T20" fmla="*/ 0 w 464"/>
                <a:gd name="T21" fmla="*/ 34 h 67"/>
                <a:gd name="T22" fmla="*/ 0 w 464"/>
                <a:gd name="T23" fmla="*/ 34 h 67"/>
                <a:gd name="T24" fmla="*/ 1 w 464"/>
                <a:gd name="T25" fmla="*/ 26 h 67"/>
                <a:gd name="T26" fmla="*/ 3 w 464"/>
                <a:gd name="T27" fmla="*/ 20 h 67"/>
                <a:gd name="T28" fmla="*/ 6 w 464"/>
                <a:gd name="T29" fmla="*/ 15 h 67"/>
                <a:gd name="T30" fmla="*/ 10 w 464"/>
                <a:gd name="T31" fmla="*/ 10 h 67"/>
                <a:gd name="T32" fmla="*/ 14 w 464"/>
                <a:gd name="T33" fmla="*/ 6 h 67"/>
                <a:gd name="T34" fmla="*/ 21 w 464"/>
                <a:gd name="T35" fmla="*/ 3 h 67"/>
                <a:gd name="T36" fmla="*/ 27 w 464"/>
                <a:gd name="T37" fmla="*/ 1 h 67"/>
                <a:gd name="T38" fmla="*/ 33 w 464"/>
                <a:gd name="T39" fmla="*/ 0 h 67"/>
                <a:gd name="T40" fmla="*/ 430 w 464"/>
                <a:gd name="T41" fmla="*/ 0 h 67"/>
                <a:gd name="T42" fmla="*/ 430 w 464"/>
                <a:gd name="T43" fmla="*/ 0 h 67"/>
                <a:gd name="T44" fmla="*/ 437 w 464"/>
                <a:gd name="T45" fmla="*/ 1 h 67"/>
                <a:gd name="T46" fmla="*/ 443 w 464"/>
                <a:gd name="T47" fmla="*/ 3 h 67"/>
                <a:gd name="T48" fmla="*/ 449 w 464"/>
                <a:gd name="T49" fmla="*/ 6 h 67"/>
                <a:gd name="T50" fmla="*/ 453 w 464"/>
                <a:gd name="T51" fmla="*/ 10 h 67"/>
                <a:gd name="T52" fmla="*/ 457 w 464"/>
                <a:gd name="T53" fmla="*/ 15 h 67"/>
                <a:gd name="T54" fmla="*/ 460 w 464"/>
                <a:gd name="T55" fmla="*/ 20 h 67"/>
                <a:gd name="T56" fmla="*/ 463 w 464"/>
                <a:gd name="T57" fmla="*/ 26 h 67"/>
                <a:gd name="T58" fmla="*/ 464 w 464"/>
                <a:gd name="T59" fmla="*/ 34 h 67"/>
                <a:gd name="T60" fmla="*/ 464 w 464"/>
                <a:gd name="T61" fmla="*/ 34 h 67"/>
                <a:gd name="T62" fmla="*/ 463 w 464"/>
                <a:gd name="T63" fmla="*/ 40 h 67"/>
                <a:gd name="T64" fmla="*/ 460 w 464"/>
                <a:gd name="T65" fmla="*/ 46 h 67"/>
                <a:gd name="T66" fmla="*/ 457 w 464"/>
                <a:gd name="T67" fmla="*/ 52 h 67"/>
                <a:gd name="T68" fmla="*/ 453 w 464"/>
                <a:gd name="T69" fmla="*/ 56 h 67"/>
                <a:gd name="T70" fmla="*/ 449 w 464"/>
                <a:gd name="T71" fmla="*/ 60 h 67"/>
                <a:gd name="T72" fmla="*/ 443 w 464"/>
                <a:gd name="T73" fmla="*/ 64 h 67"/>
                <a:gd name="T74" fmla="*/ 437 w 464"/>
                <a:gd name="T75" fmla="*/ 66 h 67"/>
                <a:gd name="T76" fmla="*/ 430 w 464"/>
                <a:gd name="T77" fmla="*/ 67 h 67"/>
                <a:gd name="T78" fmla="*/ 430 w 464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67">
                  <a:moveTo>
                    <a:pt x="430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1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7" y="1"/>
                  </a:lnTo>
                  <a:lnTo>
                    <a:pt x="443" y="3"/>
                  </a:lnTo>
                  <a:lnTo>
                    <a:pt x="449" y="6"/>
                  </a:lnTo>
                  <a:lnTo>
                    <a:pt x="453" y="10"/>
                  </a:lnTo>
                  <a:lnTo>
                    <a:pt x="457" y="15"/>
                  </a:lnTo>
                  <a:lnTo>
                    <a:pt x="460" y="20"/>
                  </a:lnTo>
                  <a:lnTo>
                    <a:pt x="463" y="26"/>
                  </a:lnTo>
                  <a:lnTo>
                    <a:pt x="464" y="34"/>
                  </a:lnTo>
                  <a:lnTo>
                    <a:pt x="464" y="34"/>
                  </a:lnTo>
                  <a:lnTo>
                    <a:pt x="463" y="40"/>
                  </a:lnTo>
                  <a:lnTo>
                    <a:pt x="460" y="46"/>
                  </a:lnTo>
                  <a:lnTo>
                    <a:pt x="457" y="52"/>
                  </a:lnTo>
                  <a:lnTo>
                    <a:pt x="453" y="56"/>
                  </a:lnTo>
                  <a:lnTo>
                    <a:pt x="449" y="60"/>
                  </a:lnTo>
                  <a:lnTo>
                    <a:pt x="443" y="64"/>
                  </a:lnTo>
                  <a:lnTo>
                    <a:pt x="437" y="66"/>
                  </a:lnTo>
                  <a:lnTo>
                    <a:pt x="430" y="67"/>
                  </a:lnTo>
                  <a:lnTo>
                    <a:pt x="43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8" name="Freeform 20">
              <a:extLst>
                <a:ext uri="{FF2B5EF4-FFF2-40B4-BE49-F238E27FC236}">
                  <a16:creationId xmlns:a16="http://schemas.microsoft.com/office/drawing/2014/main" id="{93F4E185-F4CF-04A7-C0BC-1F0F47952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289175"/>
              <a:ext cx="22225" cy="14288"/>
            </a:xfrm>
            <a:custGeom>
              <a:avLst/>
              <a:gdLst>
                <a:gd name="T0" fmla="*/ 67 w 99"/>
                <a:gd name="T1" fmla="*/ 66 h 66"/>
                <a:gd name="T2" fmla="*/ 34 w 99"/>
                <a:gd name="T3" fmla="*/ 66 h 66"/>
                <a:gd name="T4" fmla="*/ 34 w 99"/>
                <a:gd name="T5" fmla="*/ 66 h 66"/>
                <a:gd name="T6" fmla="*/ 26 w 99"/>
                <a:gd name="T7" fmla="*/ 65 h 66"/>
                <a:gd name="T8" fmla="*/ 20 w 99"/>
                <a:gd name="T9" fmla="*/ 63 h 66"/>
                <a:gd name="T10" fmla="*/ 15 w 99"/>
                <a:gd name="T11" fmla="*/ 60 h 66"/>
                <a:gd name="T12" fmla="*/ 10 w 99"/>
                <a:gd name="T13" fmla="*/ 56 h 66"/>
                <a:gd name="T14" fmla="*/ 6 w 99"/>
                <a:gd name="T15" fmla="*/ 52 h 66"/>
                <a:gd name="T16" fmla="*/ 3 w 99"/>
                <a:gd name="T17" fmla="*/ 46 h 66"/>
                <a:gd name="T18" fmla="*/ 0 w 99"/>
                <a:gd name="T19" fmla="*/ 39 h 66"/>
                <a:gd name="T20" fmla="*/ 0 w 99"/>
                <a:gd name="T21" fmla="*/ 33 h 66"/>
                <a:gd name="T22" fmla="*/ 0 w 99"/>
                <a:gd name="T23" fmla="*/ 33 h 66"/>
                <a:gd name="T24" fmla="*/ 0 w 99"/>
                <a:gd name="T25" fmla="*/ 26 h 66"/>
                <a:gd name="T26" fmla="*/ 3 w 99"/>
                <a:gd name="T27" fmla="*/ 20 h 66"/>
                <a:gd name="T28" fmla="*/ 6 w 99"/>
                <a:gd name="T29" fmla="*/ 15 h 66"/>
                <a:gd name="T30" fmla="*/ 10 w 99"/>
                <a:gd name="T31" fmla="*/ 9 h 66"/>
                <a:gd name="T32" fmla="*/ 15 w 99"/>
                <a:gd name="T33" fmla="*/ 5 h 66"/>
                <a:gd name="T34" fmla="*/ 20 w 99"/>
                <a:gd name="T35" fmla="*/ 2 h 66"/>
                <a:gd name="T36" fmla="*/ 26 w 99"/>
                <a:gd name="T37" fmla="*/ 0 h 66"/>
                <a:gd name="T38" fmla="*/ 34 w 99"/>
                <a:gd name="T39" fmla="*/ 0 h 66"/>
                <a:gd name="T40" fmla="*/ 67 w 99"/>
                <a:gd name="T41" fmla="*/ 0 h 66"/>
                <a:gd name="T42" fmla="*/ 67 w 99"/>
                <a:gd name="T43" fmla="*/ 0 h 66"/>
                <a:gd name="T44" fmla="*/ 73 w 99"/>
                <a:gd name="T45" fmla="*/ 0 h 66"/>
                <a:gd name="T46" fmla="*/ 79 w 99"/>
                <a:gd name="T47" fmla="*/ 2 h 66"/>
                <a:gd name="T48" fmla="*/ 84 w 99"/>
                <a:gd name="T49" fmla="*/ 5 h 66"/>
                <a:gd name="T50" fmla="*/ 89 w 99"/>
                <a:gd name="T51" fmla="*/ 9 h 66"/>
                <a:gd name="T52" fmla="*/ 94 w 99"/>
                <a:gd name="T53" fmla="*/ 15 h 66"/>
                <a:gd name="T54" fmla="*/ 97 w 99"/>
                <a:gd name="T55" fmla="*/ 20 h 66"/>
                <a:gd name="T56" fmla="*/ 99 w 99"/>
                <a:gd name="T57" fmla="*/ 26 h 66"/>
                <a:gd name="T58" fmla="*/ 99 w 99"/>
                <a:gd name="T59" fmla="*/ 33 h 66"/>
                <a:gd name="T60" fmla="*/ 99 w 99"/>
                <a:gd name="T61" fmla="*/ 33 h 66"/>
                <a:gd name="T62" fmla="*/ 99 w 99"/>
                <a:gd name="T63" fmla="*/ 39 h 66"/>
                <a:gd name="T64" fmla="*/ 97 w 99"/>
                <a:gd name="T65" fmla="*/ 46 h 66"/>
                <a:gd name="T66" fmla="*/ 94 w 99"/>
                <a:gd name="T67" fmla="*/ 52 h 66"/>
                <a:gd name="T68" fmla="*/ 89 w 99"/>
                <a:gd name="T69" fmla="*/ 56 h 66"/>
                <a:gd name="T70" fmla="*/ 84 w 99"/>
                <a:gd name="T71" fmla="*/ 60 h 66"/>
                <a:gd name="T72" fmla="*/ 79 w 99"/>
                <a:gd name="T73" fmla="*/ 63 h 66"/>
                <a:gd name="T74" fmla="*/ 73 w 99"/>
                <a:gd name="T75" fmla="*/ 65 h 66"/>
                <a:gd name="T76" fmla="*/ 67 w 99"/>
                <a:gd name="T77" fmla="*/ 66 h 66"/>
                <a:gd name="T78" fmla="*/ 67 w 9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6">
                  <a:moveTo>
                    <a:pt x="67" y="66"/>
                  </a:moveTo>
                  <a:lnTo>
                    <a:pt x="34" y="66"/>
                  </a:lnTo>
                  <a:lnTo>
                    <a:pt x="34" y="66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4" y="15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9"/>
                  </a:lnTo>
                  <a:lnTo>
                    <a:pt x="97" y="46"/>
                  </a:lnTo>
                  <a:lnTo>
                    <a:pt x="94" y="52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3"/>
                  </a:lnTo>
                  <a:lnTo>
                    <a:pt x="73" y="65"/>
                  </a:lnTo>
                  <a:lnTo>
                    <a:pt x="67" y="66"/>
                  </a:lnTo>
                  <a:lnTo>
                    <a:pt x="6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19" name="Freeform 21">
              <a:extLst>
                <a:ext uri="{FF2B5EF4-FFF2-40B4-BE49-F238E27FC236}">
                  <a16:creationId xmlns:a16="http://schemas.microsoft.com/office/drawing/2014/main" id="{3D20A46E-498F-15F4-FE88-A8D62CCFF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333625"/>
              <a:ext cx="22225" cy="14288"/>
            </a:xfrm>
            <a:custGeom>
              <a:avLst/>
              <a:gdLst>
                <a:gd name="T0" fmla="*/ 67 w 99"/>
                <a:gd name="T1" fmla="*/ 65 h 65"/>
                <a:gd name="T2" fmla="*/ 34 w 99"/>
                <a:gd name="T3" fmla="*/ 65 h 65"/>
                <a:gd name="T4" fmla="*/ 34 w 99"/>
                <a:gd name="T5" fmla="*/ 65 h 65"/>
                <a:gd name="T6" fmla="*/ 26 w 99"/>
                <a:gd name="T7" fmla="*/ 65 h 65"/>
                <a:gd name="T8" fmla="*/ 20 w 99"/>
                <a:gd name="T9" fmla="*/ 63 h 65"/>
                <a:gd name="T10" fmla="*/ 15 w 99"/>
                <a:gd name="T11" fmla="*/ 60 h 65"/>
                <a:gd name="T12" fmla="*/ 10 w 99"/>
                <a:gd name="T13" fmla="*/ 56 h 65"/>
                <a:gd name="T14" fmla="*/ 6 w 99"/>
                <a:gd name="T15" fmla="*/ 51 h 65"/>
                <a:gd name="T16" fmla="*/ 3 w 99"/>
                <a:gd name="T17" fmla="*/ 45 h 65"/>
                <a:gd name="T18" fmla="*/ 0 w 99"/>
                <a:gd name="T19" fmla="*/ 39 h 65"/>
                <a:gd name="T20" fmla="*/ 0 w 99"/>
                <a:gd name="T21" fmla="*/ 32 h 65"/>
                <a:gd name="T22" fmla="*/ 0 w 99"/>
                <a:gd name="T23" fmla="*/ 32 h 65"/>
                <a:gd name="T24" fmla="*/ 0 w 99"/>
                <a:gd name="T25" fmla="*/ 26 h 65"/>
                <a:gd name="T26" fmla="*/ 3 w 99"/>
                <a:gd name="T27" fmla="*/ 20 h 65"/>
                <a:gd name="T28" fmla="*/ 6 w 99"/>
                <a:gd name="T29" fmla="*/ 14 h 65"/>
                <a:gd name="T30" fmla="*/ 10 w 99"/>
                <a:gd name="T31" fmla="*/ 9 h 65"/>
                <a:gd name="T32" fmla="*/ 15 w 99"/>
                <a:gd name="T33" fmla="*/ 5 h 65"/>
                <a:gd name="T34" fmla="*/ 20 w 99"/>
                <a:gd name="T35" fmla="*/ 2 h 65"/>
                <a:gd name="T36" fmla="*/ 26 w 99"/>
                <a:gd name="T37" fmla="*/ 0 h 65"/>
                <a:gd name="T38" fmla="*/ 34 w 99"/>
                <a:gd name="T39" fmla="*/ 0 h 65"/>
                <a:gd name="T40" fmla="*/ 67 w 99"/>
                <a:gd name="T41" fmla="*/ 0 h 65"/>
                <a:gd name="T42" fmla="*/ 67 w 99"/>
                <a:gd name="T43" fmla="*/ 0 h 65"/>
                <a:gd name="T44" fmla="*/ 73 w 99"/>
                <a:gd name="T45" fmla="*/ 0 h 65"/>
                <a:gd name="T46" fmla="*/ 79 w 99"/>
                <a:gd name="T47" fmla="*/ 2 h 65"/>
                <a:gd name="T48" fmla="*/ 84 w 99"/>
                <a:gd name="T49" fmla="*/ 5 h 65"/>
                <a:gd name="T50" fmla="*/ 89 w 99"/>
                <a:gd name="T51" fmla="*/ 9 h 65"/>
                <a:gd name="T52" fmla="*/ 94 w 99"/>
                <a:gd name="T53" fmla="*/ 14 h 65"/>
                <a:gd name="T54" fmla="*/ 97 w 99"/>
                <a:gd name="T55" fmla="*/ 20 h 65"/>
                <a:gd name="T56" fmla="*/ 99 w 99"/>
                <a:gd name="T57" fmla="*/ 26 h 65"/>
                <a:gd name="T58" fmla="*/ 99 w 99"/>
                <a:gd name="T59" fmla="*/ 32 h 65"/>
                <a:gd name="T60" fmla="*/ 99 w 99"/>
                <a:gd name="T61" fmla="*/ 32 h 65"/>
                <a:gd name="T62" fmla="*/ 99 w 99"/>
                <a:gd name="T63" fmla="*/ 39 h 65"/>
                <a:gd name="T64" fmla="*/ 97 w 99"/>
                <a:gd name="T65" fmla="*/ 45 h 65"/>
                <a:gd name="T66" fmla="*/ 94 w 99"/>
                <a:gd name="T67" fmla="*/ 51 h 65"/>
                <a:gd name="T68" fmla="*/ 89 w 99"/>
                <a:gd name="T69" fmla="*/ 56 h 65"/>
                <a:gd name="T70" fmla="*/ 84 w 99"/>
                <a:gd name="T71" fmla="*/ 60 h 65"/>
                <a:gd name="T72" fmla="*/ 79 w 99"/>
                <a:gd name="T73" fmla="*/ 63 h 65"/>
                <a:gd name="T74" fmla="*/ 73 w 99"/>
                <a:gd name="T75" fmla="*/ 65 h 65"/>
                <a:gd name="T76" fmla="*/ 67 w 99"/>
                <a:gd name="T77" fmla="*/ 65 h 65"/>
                <a:gd name="T78" fmla="*/ 67 w 99"/>
                <a:gd name="T7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5">
                  <a:moveTo>
                    <a:pt x="67" y="65"/>
                  </a:moveTo>
                  <a:lnTo>
                    <a:pt x="34" y="65"/>
                  </a:lnTo>
                  <a:lnTo>
                    <a:pt x="34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4" y="14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9" y="39"/>
                  </a:lnTo>
                  <a:lnTo>
                    <a:pt x="97" y="45"/>
                  </a:lnTo>
                  <a:lnTo>
                    <a:pt x="94" y="51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3"/>
                  </a:lnTo>
                  <a:lnTo>
                    <a:pt x="73" y="65"/>
                  </a:lnTo>
                  <a:lnTo>
                    <a:pt x="67" y="65"/>
                  </a:lnTo>
                  <a:lnTo>
                    <a:pt x="6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20" name="Freeform 22">
              <a:extLst>
                <a:ext uri="{FF2B5EF4-FFF2-40B4-BE49-F238E27FC236}">
                  <a16:creationId xmlns:a16="http://schemas.microsoft.com/office/drawing/2014/main" id="{F782510E-DECF-5370-3A1D-FDF0AC5E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378075"/>
              <a:ext cx="22225" cy="15875"/>
            </a:xfrm>
            <a:custGeom>
              <a:avLst/>
              <a:gdLst>
                <a:gd name="T0" fmla="*/ 67 w 99"/>
                <a:gd name="T1" fmla="*/ 66 h 66"/>
                <a:gd name="T2" fmla="*/ 34 w 99"/>
                <a:gd name="T3" fmla="*/ 66 h 66"/>
                <a:gd name="T4" fmla="*/ 34 w 99"/>
                <a:gd name="T5" fmla="*/ 66 h 66"/>
                <a:gd name="T6" fmla="*/ 26 w 99"/>
                <a:gd name="T7" fmla="*/ 65 h 66"/>
                <a:gd name="T8" fmla="*/ 20 w 99"/>
                <a:gd name="T9" fmla="*/ 64 h 66"/>
                <a:gd name="T10" fmla="*/ 15 w 99"/>
                <a:gd name="T11" fmla="*/ 61 h 66"/>
                <a:gd name="T12" fmla="*/ 10 w 99"/>
                <a:gd name="T13" fmla="*/ 57 h 66"/>
                <a:gd name="T14" fmla="*/ 6 w 99"/>
                <a:gd name="T15" fmla="*/ 51 h 66"/>
                <a:gd name="T16" fmla="*/ 3 w 99"/>
                <a:gd name="T17" fmla="*/ 46 h 66"/>
                <a:gd name="T18" fmla="*/ 0 w 99"/>
                <a:gd name="T19" fmla="*/ 40 h 66"/>
                <a:gd name="T20" fmla="*/ 0 w 99"/>
                <a:gd name="T21" fmla="*/ 33 h 66"/>
                <a:gd name="T22" fmla="*/ 0 w 99"/>
                <a:gd name="T23" fmla="*/ 33 h 66"/>
                <a:gd name="T24" fmla="*/ 0 w 99"/>
                <a:gd name="T25" fmla="*/ 27 h 66"/>
                <a:gd name="T26" fmla="*/ 3 w 99"/>
                <a:gd name="T27" fmla="*/ 20 h 66"/>
                <a:gd name="T28" fmla="*/ 6 w 99"/>
                <a:gd name="T29" fmla="*/ 14 h 66"/>
                <a:gd name="T30" fmla="*/ 10 w 99"/>
                <a:gd name="T31" fmla="*/ 10 h 66"/>
                <a:gd name="T32" fmla="*/ 15 w 99"/>
                <a:gd name="T33" fmla="*/ 6 h 66"/>
                <a:gd name="T34" fmla="*/ 20 w 99"/>
                <a:gd name="T35" fmla="*/ 3 h 66"/>
                <a:gd name="T36" fmla="*/ 26 w 99"/>
                <a:gd name="T37" fmla="*/ 1 h 66"/>
                <a:gd name="T38" fmla="*/ 34 w 99"/>
                <a:gd name="T39" fmla="*/ 0 h 66"/>
                <a:gd name="T40" fmla="*/ 67 w 99"/>
                <a:gd name="T41" fmla="*/ 0 h 66"/>
                <a:gd name="T42" fmla="*/ 67 w 99"/>
                <a:gd name="T43" fmla="*/ 0 h 66"/>
                <a:gd name="T44" fmla="*/ 73 w 99"/>
                <a:gd name="T45" fmla="*/ 1 h 66"/>
                <a:gd name="T46" fmla="*/ 79 w 99"/>
                <a:gd name="T47" fmla="*/ 3 h 66"/>
                <a:gd name="T48" fmla="*/ 84 w 99"/>
                <a:gd name="T49" fmla="*/ 6 h 66"/>
                <a:gd name="T50" fmla="*/ 89 w 99"/>
                <a:gd name="T51" fmla="*/ 10 h 66"/>
                <a:gd name="T52" fmla="*/ 94 w 99"/>
                <a:gd name="T53" fmla="*/ 14 h 66"/>
                <a:gd name="T54" fmla="*/ 97 w 99"/>
                <a:gd name="T55" fmla="*/ 20 h 66"/>
                <a:gd name="T56" fmla="*/ 99 w 99"/>
                <a:gd name="T57" fmla="*/ 27 h 66"/>
                <a:gd name="T58" fmla="*/ 99 w 99"/>
                <a:gd name="T59" fmla="*/ 33 h 66"/>
                <a:gd name="T60" fmla="*/ 99 w 99"/>
                <a:gd name="T61" fmla="*/ 33 h 66"/>
                <a:gd name="T62" fmla="*/ 99 w 99"/>
                <a:gd name="T63" fmla="*/ 40 h 66"/>
                <a:gd name="T64" fmla="*/ 97 w 99"/>
                <a:gd name="T65" fmla="*/ 46 h 66"/>
                <a:gd name="T66" fmla="*/ 94 w 99"/>
                <a:gd name="T67" fmla="*/ 51 h 66"/>
                <a:gd name="T68" fmla="*/ 89 w 99"/>
                <a:gd name="T69" fmla="*/ 57 h 66"/>
                <a:gd name="T70" fmla="*/ 84 w 99"/>
                <a:gd name="T71" fmla="*/ 61 h 66"/>
                <a:gd name="T72" fmla="*/ 79 w 99"/>
                <a:gd name="T73" fmla="*/ 64 h 66"/>
                <a:gd name="T74" fmla="*/ 73 w 99"/>
                <a:gd name="T75" fmla="*/ 65 h 66"/>
                <a:gd name="T76" fmla="*/ 67 w 99"/>
                <a:gd name="T77" fmla="*/ 66 h 66"/>
                <a:gd name="T78" fmla="*/ 67 w 99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6">
                  <a:moveTo>
                    <a:pt x="67" y="66"/>
                  </a:moveTo>
                  <a:lnTo>
                    <a:pt x="34" y="66"/>
                  </a:lnTo>
                  <a:lnTo>
                    <a:pt x="34" y="66"/>
                  </a:lnTo>
                  <a:lnTo>
                    <a:pt x="26" y="65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6"/>
                  </a:lnTo>
                  <a:lnTo>
                    <a:pt x="89" y="10"/>
                  </a:lnTo>
                  <a:lnTo>
                    <a:pt x="94" y="14"/>
                  </a:lnTo>
                  <a:lnTo>
                    <a:pt x="97" y="20"/>
                  </a:lnTo>
                  <a:lnTo>
                    <a:pt x="99" y="27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40"/>
                  </a:lnTo>
                  <a:lnTo>
                    <a:pt x="97" y="46"/>
                  </a:lnTo>
                  <a:lnTo>
                    <a:pt x="94" y="51"/>
                  </a:lnTo>
                  <a:lnTo>
                    <a:pt x="89" y="57"/>
                  </a:lnTo>
                  <a:lnTo>
                    <a:pt x="84" y="61"/>
                  </a:lnTo>
                  <a:lnTo>
                    <a:pt x="79" y="64"/>
                  </a:lnTo>
                  <a:lnTo>
                    <a:pt x="73" y="65"/>
                  </a:lnTo>
                  <a:lnTo>
                    <a:pt x="67" y="66"/>
                  </a:lnTo>
                  <a:lnTo>
                    <a:pt x="6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21" name="Freeform 23">
              <a:extLst>
                <a:ext uri="{FF2B5EF4-FFF2-40B4-BE49-F238E27FC236}">
                  <a16:creationId xmlns:a16="http://schemas.microsoft.com/office/drawing/2014/main" id="{229505EA-195D-615F-6A20-F5959C22B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424113"/>
              <a:ext cx="22225" cy="14288"/>
            </a:xfrm>
            <a:custGeom>
              <a:avLst/>
              <a:gdLst>
                <a:gd name="T0" fmla="*/ 67 w 99"/>
                <a:gd name="T1" fmla="*/ 67 h 67"/>
                <a:gd name="T2" fmla="*/ 34 w 99"/>
                <a:gd name="T3" fmla="*/ 67 h 67"/>
                <a:gd name="T4" fmla="*/ 34 w 99"/>
                <a:gd name="T5" fmla="*/ 67 h 67"/>
                <a:gd name="T6" fmla="*/ 26 w 99"/>
                <a:gd name="T7" fmla="*/ 66 h 67"/>
                <a:gd name="T8" fmla="*/ 20 w 99"/>
                <a:gd name="T9" fmla="*/ 64 h 67"/>
                <a:gd name="T10" fmla="*/ 15 w 99"/>
                <a:gd name="T11" fmla="*/ 60 h 67"/>
                <a:gd name="T12" fmla="*/ 10 w 99"/>
                <a:gd name="T13" fmla="*/ 56 h 67"/>
                <a:gd name="T14" fmla="*/ 6 w 99"/>
                <a:gd name="T15" fmla="*/ 52 h 67"/>
                <a:gd name="T16" fmla="*/ 3 w 99"/>
                <a:gd name="T17" fmla="*/ 46 h 67"/>
                <a:gd name="T18" fmla="*/ 0 w 99"/>
                <a:gd name="T19" fmla="*/ 40 h 67"/>
                <a:gd name="T20" fmla="*/ 0 w 99"/>
                <a:gd name="T21" fmla="*/ 34 h 67"/>
                <a:gd name="T22" fmla="*/ 0 w 99"/>
                <a:gd name="T23" fmla="*/ 34 h 67"/>
                <a:gd name="T24" fmla="*/ 0 w 99"/>
                <a:gd name="T25" fmla="*/ 26 h 67"/>
                <a:gd name="T26" fmla="*/ 3 w 99"/>
                <a:gd name="T27" fmla="*/ 20 h 67"/>
                <a:gd name="T28" fmla="*/ 6 w 99"/>
                <a:gd name="T29" fmla="*/ 15 h 67"/>
                <a:gd name="T30" fmla="*/ 10 w 99"/>
                <a:gd name="T31" fmla="*/ 10 h 67"/>
                <a:gd name="T32" fmla="*/ 15 w 99"/>
                <a:gd name="T33" fmla="*/ 6 h 67"/>
                <a:gd name="T34" fmla="*/ 20 w 99"/>
                <a:gd name="T35" fmla="*/ 3 h 67"/>
                <a:gd name="T36" fmla="*/ 26 w 99"/>
                <a:gd name="T37" fmla="*/ 1 h 67"/>
                <a:gd name="T38" fmla="*/ 34 w 99"/>
                <a:gd name="T39" fmla="*/ 0 h 67"/>
                <a:gd name="T40" fmla="*/ 67 w 99"/>
                <a:gd name="T41" fmla="*/ 0 h 67"/>
                <a:gd name="T42" fmla="*/ 67 w 99"/>
                <a:gd name="T43" fmla="*/ 0 h 67"/>
                <a:gd name="T44" fmla="*/ 73 w 99"/>
                <a:gd name="T45" fmla="*/ 1 h 67"/>
                <a:gd name="T46" fmla="*/ 79 w 99"/>
                <a:gd name="T47" fmla="*/ 3 h 67"/>
                <a:gd name="T48" fmla="*/ 84 w 99"/>
                <a:gd name="T49" fmla="*/ 6 h 67"/>
                <a:gd name="T50" fmla="*/ 89 w 99"/>
                <a:gd name="T51" fmla="*/ 10 h 67"/>
                <a:gd name="T52" fmla="*/ 94 w 99"/>
                <a:gd name="T53" fmla="*/ 15 h 67"/>
                <a:gd name="T54" fmla="*/ 97 w 99"/>
                <a:gd name="T55" fmla="*/ 20 h 67"/>
                <a:gd name="T56" fmla="*/ 99 w 99"/>
                <a:gd name="T57" fmla="*/ 26 h 67"/>
                <a:gd name="T58" fmla="*/ 99 w 99"/>
                <a:gd name="T59" fmla="*/ 34 h 67"/>
                <a:gd name="T60" fmla="*/ 99 w 99"/>
                <a:gd name="T61" fmla="*/ 34 h 67"/>
                <a:gd name="T62" fmla="*/ 99 w 99"/>
                <a:gd name="T63" fmla="*/ 40 h 67"/>
                <a:gd name="T64" fmla="*/ 97 w 99"/>
                <a:gd name="T65" fmla="*/ 46 h 67"/>
                <a:gd name="T66" fmla="*/ 94 w 99"/>
                <a:gd name="T67" fmla="*/ 52 h 67"/>
                <a:gd name="T68" fmla="*/ 89 w 99"/>
                <a:gd name="T69" fmla="*/ 56 h 67"/>
                <a:gd name="T70" fmla="*/ 84 w 99"/>
                <a:gd name="T71" fmla="*/ 60 h 67"/>
                <a:gd name="T72" fmla="*/ 79 w 99"/>
                <a:gd name="T73" fmla="*/ 64 h 67"/>
                <a:gd name="T74" fmla="*/ 73 w 99"/>
                <a:gd name="T75" fmla="*/ 66 h 67"/>
                <a:gd name="T76" fmla="*/ 67 w 99"/>
                <a:gd name="T77" fmla="*/ 67 h 67"/>
                <a:gd name="T78" fmla="*/ 67 w 99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67">
                  <a:moveTo>
                    <a:pt x="67" y="67"/>
                  </a:moveTo>
                  <a:lnTo>
                    <a:pt x="34" y="67"/>
                  </a:lnTo>
                  <a:lnTo>
                    <a:pt x="34" y="67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5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6"/>
                  </a:lnTo>
                  <a:lnTo>
                    <a:pt x="89" y="10"/>
                  </a:lnTo>
                  <a:lnTo>
                    <a:pt x="94" y="15"/>
                  </a:lnTo>
                  <a:lnTo>
                    <a:pt x="97" y="20"/>
                  </a:lnTo>
                  <a:lnTo>
                    <a:pt x="99" y="26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40"/>
                  </a:lnTo>
                  <a:lnTo>
                    <a:pt x="97" y="46"/>
                  </a:lnTo>
                  <a:lnTo>
                    <a:pt x="94" y="52"/>
                  </a:lnTo>
                  <a:lnTo>
                    <a:pt x="89" y="56"/>
                  </a:lnTo>
                  <a:lnTo>
                    <a:pt x="84" y="60"/>
                  </a:lnTo>
                  <a:lnTo>
                    <a:pt x="79" y="64"/>
                  </a:lnTo>
                  <a:lnTo>
                    <a:pt x="73" y="66"/>
                  </a:lnTo>
                  <a:lnTo>
                    <a:pt x="67" y="67"/>
                  </a:lnTo>
                  <a:lnTo>
                    <a:pt x="6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680CF31-5A93-5490-A7DC-0ED325BAB9F4}"/>
              </a:ext>
            </a:extLst>
          </p:cNvPr>
          <p:cNvSpPr txBox="1">
            <a:spLocks/>
          </p:cNvSpPr>
          <p:nvPr/>
        </p:nvSpPr>
        <p:spPr>
          <a:xfrm>
            <a:off x="797450" y="312230"/>
            <a:ext cx="10847670" cy="430887"/>
          </a:xfrm>
        </p:spPr>
        <p:txBody>
          <a:bodyPr vert="horz" wrap="square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US" sz="4000" b="1" dirty="0">
                <a:solidFill>
                  <a:prstClr val="white"/>
                </a:solidFill>
                <a:latin typeface="Calibri"/>
              </a:rPr>
              <a:t>Global goal on adaptation – a timeline (overview) </a:t>
            </a:r>
          </a:p>
        </p:txBody>
      </p:sp>
    </p:spTree>
    <p:extLst>
      <p:ext uri="{BB962C8B-B14F-4D97-AF65-F5344CB8AC3E}">
        <p14:creationId xmlns:p14="http://schemas.microsoft.com/office/powerpoint/2010/main" val="77726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200" r="-200"/>
          <a:stretch/>
        </p:blipFill>
        <p:spPr>
          <a:xfrm>
            <a:off x="1" y="1"/>
            <a:ext cx="12191695" cy="758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203" b="-203"/>
          <a:stretch/>
        </p:blipFill>
        <p:spPr>
          <a:xfrm>
            <a:off x="1" y="75896"/>
            <a:ext cx="75895" cy="67821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-399" b="-399"/>
          <a:stretch/>
        </p:blipFill>
        <p:spPr>
          <a:xfrm>
            <a:off x="761696" y="1714500"/>
            <a:ext cx="10668305" cy="19202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>
            <a:alphaModFix amt="4000"/>
          </a:blip>
          <a:srcRect t="-14092" b="-14092"/>
          <a:stretch/>
        </p:blipFill>
        <p:spPr>
          <a:xfrm>
            <a:off x="9734702" y="4572001"/>
            <a:ext cx="1485900" cy="1904695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761696" y="952806"/>
            <a:ext cx="106683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3300" b="1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 in the current adaptation landscape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4"/>
          <p:cNvSpPr txBox="1"/>
          <p:nvPr/>
        </p:nvSpPr>
        <p:spPr>
          <a:xfrm>
            <a:off x="761696" y="2095805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 systems support: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t="-12651" b="-12651"/>
          <a:stretch/>
        </p:blipFill>
        <p:spPr>
          <a:xfrm>
            <a:off x="1143001" y="2686508"/>
            <a:ext cx="75895" cy="95098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410006" y="2572207"/>
            <a:ext cx="414589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Tracking progress on adaptation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7"/>
          <a:srcRect t="-12651" b="-12651"/>
          <a:stretch/>
        </p:blipFill>
        <p:spPr>
          <a:xfrm>
            <a:off x="1143001" y="3158338"/>
            <a:ext cx="75895" cy="95098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1410006" y="3044038"/>
            <a:ext cx="50676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Informing policy and planning processes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7"/>
          <a:srcRect t="-12651" b="-12651"/>
          <a:stretch/>
        </p:blipFill>
        <p:spPr>
          <a:xfrm>
            <a:off x="1143001" y="3631082"/>
            <a:ext cx="75895" cy="95098"/>
          </a:xfrm>
          <a:prstGeom prst="rect">
            <a:avLst/>
          </a:prstGeom>
        </p:spPr>
      </p:pic>
      <p:sp>
        <p:nvSpPr>
          <p:cNvPr id="16" name="Text 7"/>
          <p:cNvSpPr txBox="1"/>
          <p:nvPr/>
        </p:nvSpPr>
        <p:spPr>
          <a:xfrm>
            <a:off x="1410006" y="3516782"/>
            <a:ext cx="5896051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Strengthening evidence-based decision-making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 8"/>
          <p:cNvSpPr txBox="1"/>
          <p:nvPr/>
        </p:nvSpPr>
        <p:spPr>
          <a:xfrm>
            <a:off x="761696" y="4286707"/>
            <a:ext cx="113541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implementation progresses, MEL systems are increasingly expected to: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7"/>
          <a:srcRect t="-12651" b="-12651"/>
          <a:stretch/>
        </p:blipFill>
        <p:spPr>
          <a:xfrm>
            <a:off x="1143001" y="5257800"/>
            <a:ext cx="75895" cy="95098"/>
          </a:xfrm>
          <a:prstGeom prst="rect">
            <a:avLst/>
          </a:prstGeom>
        </p:spPr>
      </p:pic>
      <p:sp>
        <p:nvSpPr>
          <p:cNvPr id="19" name="Text 9"/>
          <p:cNvSpPr txBox="1"/>
          <p:nvPr/>
        </p:nvSpPr>
        <p:spPr>
          <a:xfrm>
            <a:off x="1410006" y="5143500"/>
            <a:ext cx="3729838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 beyond tracking activities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7"/>
          <a:srcRect t="-12651" b="-12651"/>
          <a:stretch/>
        </p:blipFill>
        <p:spPr>
          <a:xfrm>
            <a:off x="1143001" y="5730546"/>
            <a:ext cx="75895" cy="95098"/>
          </a:xfrm>
          <a:prstGeom prst="rect">
            <a:avLst/>
          </a:prstGeom>
        </p:spPr>
      </p:pic>
      <p:sp>
        <p:nvSpPr>
          <p:cNvPr id="21" name="Text 10"/>
          <p:cNvSpPr txBox="1"/>
          <p:nvPr/>
        </p:nvSpPr>
        <p:spPr>
          <a:xfrm>
            <a:off x="1410006" y="5616245"/>
            <a:ext cx="5420563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adaptive management and learning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 11"/>
          <p:cNvSpPr txBox="1"/>
          <p:nvPr/>
        </p:nvSpPr>
        <p:spPr>
          <a:xfrm>
            <a:off x="11239805" y="6286500"/>
            <a:ext cx="571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09630"/>
            <a:r>
              <a:rPr lang="en-US" sz="12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3FC6682-7933-9540-EB50-4ACDC479E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1996" y="20612"/>
            <a:ext cx="1343406" cy="69956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200" r="-200"/>
          <a:stretch/>
        </p:blipFill>
        <p:spPr>
          <a:xfrm>
            <a:off x="1" y="1"/>
            <a:ext cx="12191695" cy="758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203" b="-203"/>
          <a:stretch/>
        </p:blipFill>
        <p:spPr>
          <a:xfrm>
            <a:off x="1" y="75896"/>
            <a:ext cx="75895" cy="67821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-399" b="-399"/>
          <a:stretch/>
        </p:blipFill>
        <p:spPr>
          <a:xfrm>
            <a:off x="761696" y="1619402"/>
            <a:ext cx="10668305" cy="19202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>
            <a:alphaModFix amt="4000"/>
          </a:blip>
          <a:srcRect l="-5" r="-5"/>
          <a:stretch/>
        </p:blipFill>
        <p:spPr>
          <a:xfrm>
            <a:off x="9048902" y="4809745"/>
            <a:ext cx="2381098" cy="1904695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761696" y="857708"/>
            <a:ext cx="106683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3300" b="1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Supporting Parties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4"/>
          <p:cNvSpPr txBox="1"/>
          <p:nvPr/>
        </p:nvSpPr>
        <p:spPr>
          <a:xfrm>
            <a:off x="761696" y="1904696"/>
            <a:ext cx="1066830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Adaptation Committee provides: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1" y="2400301"/>
            <a:ext cx="75895" cy="75895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371601" y="2286001"/>
            <a:ext cx="4867351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support and guidance to Parties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1" y="2808123"/>
            <a:ext cx="75895" cy="75895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1371601" y="2693823"/>
            <a:ext cx="609630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Inputs to reporting, knowledge and learning processes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 7"/>
          <p:cNvSpPr txBox="1"/>
          <p:nvPr/>
        </p:nvSpPr>
        <p:spPr>
          <a:xfrm>
            <a:off x="761696" y="3333903"/>
            <a:ext cx="1066830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requested by Parties, the AC: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1" y="3829508"/>
            <a:ext cx="75895" cy="75895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1371600" y="3715208"/>
            <a:ext cx="834390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Supports implementation of the UAE Framework for Global Climate Resilience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1" y="4236416"/>
            <a:ext cx="75895" cy="75895"/>
          </a:xfrm>
          <a:prstGeom prst="rect">
            <a:avLst/>
          </a:prstGeom>
        </p:spPr>
      </p:pic>
      <p:sp>
        <p:nvSpPr>
          <p:cNvPr id="19" name="Text 9"/>
          <p:cNvSpPr txBox="1"/>
          <p:nvPr/>
        </p:nvSpPr>
        <p:spPr>
          <a:xfrm>
            <a:off x="1371601" y="4122116"/>
            <a:ext cx="598200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Contributes to improving adaptation-related reporting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 10"/>
          <p:cNvSpPr txBox="1"/>
          <p:nvPr/>
        </p:nvSpPr>
        <p:spPr>
          <a:xfrm>
            <a:off x="761696" y="4953306"/>
            <a:ext cx="1066830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Works in collaboration with: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1" y="5447996"/>
            <a:ext cx="75895" cy="75895"/>
          </a:xfrm>
          <a:prstGeom prst="rect">
            <a:avLst/>
          </a:prstGeom>
        </p:spPr>
      </p:pic>
      <p:sp>
        <p:nvSpPr>
          <p:cNvPr id="22" name="Text 11"/>
          <p:cNvSpPr txBox="1"/>
          <p:nvPr/>
        </p:nvSpPr>
        <p:spPr>
          <a:xfrm>
            <a:off x="1371600" y="5333696"/>
            <a:ext cx="5353812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Least Developed Countries Expert Group (LEG)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1" y="5855819"/>
            <a:ext cx="75895" cy="75895"/>
          </a:xfrm>
          <a:prstGeom prst="rect">
            <a:avLst/>
          </a:prstGeom>
        </p:spPr>
      </p:pic>
      <p:sp>
        <p:nvSpPr>
          <p:cNvPr id="24" name="Text 12"/>
          <p:cNvSpPr txBox="1"/>
          <p:nvPr/>
        </p:nvSpPr>
        <p:spPr>
          <a:xfrm>
            <a:off x="1371600" y="5741519"/>
            <a:ext cx="4288536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Consultative Group of Experts (CGE)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 13"/>
          <p:cNvSpPr txBox="1"/>
          <p:nvPr/>
        </p:nvSpPr>
        <p:spPr>
          <a:xfrm>
            <a:off x="11239805" y="6286500"/>
            <a:ext cx="571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09630"/>
            <a:r>
              <a:rPr lang="en-US" sz="12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08D664-20D5-0E02-2B59-AEBBC10DB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401" y="-14136"/>
            <a:ext cx="1314144" cy="6843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200" r="-200"/>
          <a:stretch/>
        </p:blipFill>
        <p:spPr>
          <a:xfrm>
            <a:off x="1" y="1"/>
            <a:ext cx="12191695" cy="758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203" b="-203"/>
          <a:stretch/>
        </p:blipFill>
        <p:spPr>
          <a:xfrm>
            <a:off x="1" y="75896"/>
            <a:ext cx="75895" cy="67821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-399" b="-399"/>
          <a:stretch/>
        </p:blipFill>
        <p:spPr>
          <a:xfrm>
            <a:off x="761696" y="1714500"/>
            <a:ext cx="10668305" cy="19202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>
            <a:alphaModFix amt="4000"/>
          </a:blip>
          <a:srcRect/>
          <a:stretch/>
        </p:blipFill>
        <p:spPr>
          <a:xfrm>
            <a:off x="9525306" y="4381806"/>
            <a:ext cx="2095805" cy="2095805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761696" y="952806"/>
            <a:ext cx="106683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3300" b="1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work under the GGA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4"/>
          <p:cNvSpPr txBox="1"/>
          <p:nvPr/>
        </p:nvSpPr>
        <p:spPr>
          <a:xfrm>
            <a:off x="761696" y="2095805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Parties are advancing work on: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2686508"/>
            <a:ext cx="95098" cy="95098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429207" y="2572207"/>
            <a:ext cx="582930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Indicators to measure progress toward the GGA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6"/>
          <p:cNvSpPr txBox="1"/>
          <p:nvPr/>
        </p:nvSpPr>
        <p:spPr>
          <a:xfrm>
            <a:off x="761696" y="3333902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includes: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3924606"/>
            <a:ext cx="95098" cy="95098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429208" y="3810305"/>
            <a:ext cx="7115861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Belém Adaptation Indicators under the UAE Framework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 8"/>
          <p:cNvSpPr txBox="1"/>
          <p:nvPr/>
        </p:nvSpPr>
        <p:spPr>
          <a:xfrm>
            <a:off x="761696" y="4572000"/>
            <a:ext cx="106683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400" b="1" dirty="0">
                <a:solidFill>
                  <a:srgbClr val="009E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technical work includes: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5162702"/>
            <a:ext cx="95098" cy="95098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429208" y="5048402"/>
            <a:ext cx="4972507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Improving methodologies and metadata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3000" y="5634534"/>
            <a:ext cx="95098" cy="95098"/>
          </a:xfrm>
          <a:prstGeom prst="rect">
            <a:avLst/>
          </a:prstGeom>
        </p:spPr>
      </p:pic>
      <p:sp>
        <p:nvSpPr>
          <p:cNvPr id="20" name="Text 10"/>
          <p:cNvSpPr txBox="1"/>
          <p:nvPr/>
        </p:nvSpPr>
        <p:spPr>
          <a:xfrm>
            <a:off x="1429208" y="5520233"/>
            <a:ext cx="4543654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09630"/>
            <a:r>
              <a:rPr lang="en-US" sz="20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Identifying data gaps and synergies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11"/>
          <p:cNvSpPr txBox="1"/>
          <p:nvPr/>
        </p:nvSpPr>
        <p:spPr>
          <a:xfrm>
            <a:off x="11239805" y="6286500"/>
            <a:ext cx="571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09630"/>
            <a:r>
              <a:rPr lang="en-US" sz="12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5A22E2-831D-9162-1D2D-5B99A13ED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161" y="51466"/>
            <a:ext cx="1285875" cy="6806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779</Words>
  <Application>Microsoft Office PowerPoint</Application>
  <PresentationFormat>Widescreen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Inter</vt:lpstr>
      <vt:lpstr>Red Hat Display</vt:lpstr>
      <vt:lpstr>Red Hat Display Bold</vt:lpstr>
      <vt:lpstr>Wingdings,Sans-Serif</vt:lpstr>
      <vt:lpstr>Anton</vt:lpstr>
      <vt:lpstr>Aptos</vt:lpstr>
      <vt:lpstr>Arial</vt:lpstr>
      <vt:lpstr>Calibri</vt:lpstr>
      <vt:lpstr>Lora</vt:lpstr>
      <vt:lpstr>Roboto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Abdelfattah</dc:creator>
  <cp:lastModifiedBy>Ahmed Abdelfattah</cp:lastModifiedBy>
  <cp:revision>1</cp:revision>
  <dcterms:created xsi:type="dcterms:W3CDTF">2026-04-27T03:25:54Z</dcterms:created>
  <dcterms:modified xsi:type="dcterms:W3CDTF">2026-04-27T03:32:24Z</dcterms:modified>
</cp:coreProperties>
</file>