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147378024" r:id="rId2"/>
    <p:sldId id="2147476899" r:id="rId3"/>
    <p:sldId id="13816" r:id="rId4"/>
    <p:sldId id="305" r:id="rId5"/>
    <p:sldId id="4268" r:id="rId6"/>
    <p:sldId id="4233" r:id="rId7"/>
    <p:sldId id="4272" r:id="rId8"/>
    <p:sldId id="2147476900" r:id="rId9"/>
    <p:sldId id="2147476893" r:id="rId10"/>
    <p:sldId id="2147476894" r:id="rId11"/>
    <p:sldId id="2147476895" r:id="rId12"/>
    <p:sldId id="2147476896" r:id="rId13"/>
    <p:sldId id="2147476897" r:id="rId14"/>
    <p:sldId id="2147476898" r:id="rId15"/>
    <p:sldId id="279" r:id="rId16"/>
    <p:sldId id="4300" r:id="rId17"/>
    <p:sldId id="4301" r:id="rId18"/>
    <p:sldId id="4275" r:id="rId19"/>
    <p:sldId id="4274" r:id="rId20"/>
    <p:sldId id="13812" r:id="rId21"/>
    <p:sldId id="13806" r:id="rId22"/>
    <p:sldId id="13807" r:id="rId23"/>
    <p:sldId id="21473780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0925B8-AF40-7A19-340F-4902526AD614}" v="24" dt="2025-06-13T13:06:53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Caruso" userId="S::ecaruso@unfccc.int::128608ec-2133-4661-b7d7-e69bd725890c" providerId="AD" clId="Web-{EC0925B8-AF40-7A19-340F-4902526AD614}"/>
    <pc:docChg chg="addSld delSld">
      <pc:chgData name="Elisabeth Caruso" userId="S::ecaruso@unfccc.int::128608ec-2133-4661-b7d7-e69bd725890c" providerId="AD" clId="Web-{EC0925B8-AF40-7A19-340F-4902526AD614}" dt="2025-06-13T13:06:53.146" v="23"/>
      <pc:docMkLst>
        <pc:docMk/>
      </pc:docMkLst>
      <pc:sldChg chg="del">
        <pc:chgData name="Elisabeth Caruso" userId="S::ecaruso@unfccc.int::128608ec-2133-4661-b7d7-e69bd725890c" providerId="AD" clId="Web-{EC0925B8-AF40-7A19-340F-4902526AD614}" dt="2025-06-13T13:06:53.146" v="23"/>
        <pc:sldMkLst>
          <pc:docMk/>
          <pc:sldMk cId="109857222" sldId="256"/>
        </pc:sldMkLst>
      </pc:sldChg>
      <pc:sldChg chg="add">
        <pc:chgData name="Elisabeth Caruso" userId="S::ecaruso@unfccc.int::128608ec-2133-4661-b7d7-e69bd725890c" providerId="AD" clId="Web-{EC0925B8-AF40-7A19-340F-4902526AD614}" dt="2025-06-13T13:06:49.302" v="14"/>
        <pc:sldMkLst>
          <pc:docMk/>
          <pc:sldMk cId="3723688342" sldId="279"/>
        </pc:sldMkLst>
      </pc:sldChg>
      <pc:sldChg chg="add">
        <pc:chgData name="Elisabeth Caruso" userId="S::ecaruso@unfccc.int::128608ec-2133-4661-b7d7-e69bd725890c" providerId="AD" clId="Web-{EC0925B8-AF40-7A19-340F-4902526AD614}" dt="2025-06-13T13:06:49.021" v="3"/>
        <pc:sldMkLst>
          <pc:docMk/>
          <pc:sldMk cId="4016956635" sldId="305"/>
        </pc:sldMkLst>
      </pc:sldChg>
      <pc:sldChg chg="add">
        <pc:chgData name="Elisabeth Caruso" userId="S::ecaruso@unfccc.int::128608ec-2133-4661-b7d7-e69bd725890c" providerId="AD" clId="Web-{EC0925B8-AF40-7A19-340F-4902526AD614}" dt="2025-06-13T13:06:49.067" v="5"/>
        <pc:sldMkLst>
          <pc:docMk/>
          <pc:sldMk cId="4095571435" sldId="4233"/>
        </pc:sldMkLst>
      </pc:sldChg>
      <pc:sldChg chg="add">
        <pc:chgData name="Elisabeth Caruso" userId="S::ecaruso@unfccc.int::128608ec-2133-4661-b7d7-e69bd725890c" providerId="AD" clId="Web-{EC0925B8-AF40-7A19-340F-4902526AD614}" dt="2025-06-13T13:06:49.036" v="4"/>
        <pc:sldMkLst>
          <pc:docMk/>
          <pc:sldMk cId="3386817388" sldId="4268"/>
        </pc:sldMkLst>
      </pc:sldChg>
      <pc:sldChg chg="add">
        <pc:chgData name="Elisabeth Caruso" userId="S::ecaruso@unfccc.int::128608ec-2133-4661-b7d7-e69bd725890c" providerId="AD" clId="Web-{EC0925B8-AF40-7A19-340F-4902526AD614}" dt="2025-06-13T13:06:49.083" v="6"/>
        <pc:sldMkLst>
          <pc:docMk/>
          <pc:sldMk cId="576548839" sldId="4272"/>
        </pc:sldMkLst>
      </pc:sldChg>
      <pc:sldChg chg="add">
        <pc:chgData name="Elisabeth Caruso" userId="S::ecaruso@unfccc.int::128608ec-2133-4661-b7d7-e69bd725890c" providerId="AD" clId="Web-{EC0925B8-AF40-7A19-340F-4902526AD614}" dt="2025-06-13T13:06:49.443" v="18"/>
        <pc:sldMkLst>
          <pc:docMk/>
          <pc:sldMk cId="3764578435" sldId="4274"/>
        </pc:sldMkLst>
      </pc:sldChg>
      <pc:sldChg chg="add">
        <pc:chgData name="Elisabeth Caruso" userId="S::ecaruso@unfccc.int::128608ec-2133-4661-b7d7-e69bd725890c" providerId="AD" clId="Web-{EC0925B8-AF40-7A19-340F-4902526AD614}" dt="2025-06-13T13:06:49.396" v="17"/>
        <pc:sldMkLst>
          <pc:docMk/>
          <pc:sldMk cId="2540377316" sldId="4275"/>
        </pc:sldMkLst>
      </pc:sldChg>
      <pc:sldChg chg="add">
        <pc:chgData name="Elisabeth Caruso" userId="S::ecaruso@unfccc.int::128608ec-2133-4661-b7d7-e69bd725890c" providerId="AD" clId="Web-{EC0925B8-AF40-7A19-340F-4902526AD614}" dt="2025-06-13T13:06:49.333" v="15"/>
        <pc:sldMkLst>
          <pc:docMk/>
          <pc:sldMk cId="4234154288" sldId="4300"/>
        </pc:sldMkLst>
      </pc:sldChg>
      <pc:sldChg chg="add">
        <pc:chgData name="Elisabeth Caruso" userId="S::ecaruso@unfccc.int::128608ec-2133-4661-b7d7-e69bd725890c" providerId="AD" clId="Web-{EC0925B8-AF40-7A19-340F-4902526AD614}" dt="2025-06-13T13:06:49.349" v="16"/>
        <pc:sldMkLst>
          <pc:docMk/>
          <pc:sldMk cId="1767166025" sldId="4301"/>
        </pc:sldMkLst>
      </pc:sldChg>
      <pc:sldChg chg="add">
        <pc:chgData name="Elisabeth Caruso" userId="S::ecaruso@unfccc.int::128608ec-2133-4661-b7d7-e69bd725890c" providerId="AD" clId="Web-{EC0925B8-AF40-7A19-340F-4902526AD614}" dt="2025-06-13T13:06:49.521" v="20"/>
        <pc:sldMkLst>
          <pc:docMk/>
          <pc:sldMk cId="571602802" sldId="13806"/>
        </pc:sldMkLst>
      </pc:sldChg>
      <pc:sldChg chg="add">
        <pc:chgData name="Elisabeth Caruso" userId="S::ecaruso@unfccc.int::128608ec-2133-4661-b7d7-e69bd725890c" providerId="AD" clId="Web-{EC0925B8-AF40-7A19-340F-4902526AD614}" dt="2025-06-13T13:06:49.536" v="21"/>
        <pc:sldMkLst>
          <pc:docMk/>
          <pc:sldMk cId="847917199" sldId="13807"/>
        </pc:sldMkLst>
      </pc:sldChg>
      <pc:sldChg chg="add">
        <pc:chgData name="Elisabeth Caruso" userId="S::ecaruso@unfccc.int::128608ec-2133-4661-b7d7-e69bd725890c" providerId="AD" clId="Web-{EC0925B8-AF40-7A19-340F-4902526AD614}" dt="2025-06-13T13:06:49.458" v="19"/>
        <pc:sldMkLst>
          <pc:docMk/>
          <pc:sldMk cId="1610268964" sldId="13812"/>
        </pc:sldMkLst>
      </pc:sldChg>
      <pc:sldChg chg="add">
        <pc:chgData name="Elisabeth Caruso" userId="S::ecaruso@unfccc.int::128608ec-2133-4661-b7d7-e69bd725890c" providerId="AD" clId="Web-{EC0925B8-AF40-7A19-340F-4902526AD614}" dt="2025-06-13T13:06:48.989" v="2"/>
        <pc:sldMkLst>
          <pc:docMk/>
          <pc:sldMk cId="4037814132" sldId="13816"/>
        </pc:sldMkLst>
      </pc:sldChg>
      <pc:sldChg chg="add">
        <pc:chgData name="Elisabeth Caruso" userId="S::ecaruso@unfccc.int::128608ec-2133-4661-b7d7-e69bd725890c" providerId="AD" clId="Web-{EC0925B8-AF40-7A19-340F-4902526AD614}" dt="2025-06-13T13:06:48.942" v="0"/>
        <pc:sldMkLst>
          <pc:docMk/>
          <pc:sldMk cId="1410378943" sldId="2147378024"/>
        </pc:sldMkLst>
      </pc:sldChg>
      <pc:sldChg chg="add">
        <pc:chgData name="Elisabeth Caruso" userId="S::ecaruso@unfccc.int::128608ec-2133-4661-b7d7-e69bd725890c" providerId="AD" clId="Web-{EC0925B8-AF40-7A19-340F-4902526AD614}" dt="2025-06-13T13:06:49.552" v="22"/>
        <pc:sldMkLst>
          <pc:docMk/>
          <pc:sldMk cId="3640752316" sldId="2147378028"/>
        </pc:sldMkLst>
      </pc:sldChg>
      <pc:sldChg chg="add">
        <pc:chgData name="Elisabeth Caruso" userId="S::ecaruso@unfccc.int::128608ec-2133-4661-b7d7-e69bd725890c" providerId="AD" clId="Web-{EC0925B8-AF40-7A19-340F-4902526AD614}" dt="2025-06-13T13:06:49.146" v="8"/>
        <pc:sldMkLst>
          <pc:docMk/>
          <pc:sldMk cId="0" sldId="2147476893"/>
        </pc:sldMkLst>
      </pc:sldChg>
      <pc:sldChg chg="add">
        <pc:chgData name="Elisabeth Caruso" userId="S::ecaruso@unfccc.int::128608ec-2133-4661-b7d7-e69bd725890c" providerId="AD" clId="Web-{EC0925B8-AF40-7A19-340F-4902526AD614}" dt="2025-06-13T13:06:49.177" v="9"/>
        <pc:sldMkLst>
          <pc:docMk/>
          <pc:sldMk cId="0" sldId="2147476894"/>
        </pc:sldMkLst>
      </pc:sldChg>
      <pc:sldChg chg="add">
        <pc:chgData name="Elisabeth Caruso" userId="S::ecaruso@unfccc.int::128608ec-2133-4661-b7d7-e69bd725890c" providerId="AD" clId="Web-{EC0925B8-AF40-7A19-340F-4902526AD614}" dt="2025-06-13T13:06:49.192" v="10"/>
        <pc:sldMkLst>
          <pc:docMk/>
          <pc:sldMk cId="0" sldId="2147476895"/>
        </pc:sldMkLst>
      </pc:sldChg>
      <pc:sldChg chg="add">
        <pc:chgData name="Elisabeth Caruso" userId="S::ecaruso@unfccc.int::128608ec-2133-4661-b7d7-e69bd725890c" providerId="AD" clId="Web-{EC0925B8-AF40-7A19-340F-4902526AD614}" dt="2025-06-13T13:06:49.224" v="11"/>
        <pc:sldMkLst>
          <pc:docMk/>
          <pc:sldMk cId="0" sldId="2147476896"/>
        </pc:sldMkLst>
      </pc:sldChg>
      <pc:sldChg chg="add">
        <pc:chgData name="Elisabeth Caruso" userId="S::ecaruso@unfccc.int::128608ec-2133-4661-b7d7-e69bd725890c" providerId="AD" clId="Web-{EC0925B8-AF40-7A19-340F-4902526AD614}" dt="2025-06-13T13:06:49.255" v="12"/>
        <pc:sldMkLst>
          <pc:docMk/>
          <pc:sldMk cId="0" sldId="2147476897"/>
        </pc:sldMkLst>
      </pc:sldChg>
      <pc:sldChg chg="add">
        <pc:chgData name="Elisabeth Caruso" userId="S::ecaruso@unfccc.int::128608ec-2133-4661-b7d7-e69bd725890c" providerId="AD" clId="Web-{EC0925B8-AF40-7A19-340F-4902526AD614}" dt="2025-06-13T13:06:49.286" v="13"/>
        <pc:sldMkLst>
          <pc:docMk/>
          <pc:sldMk cId="32587667" sldId="2147476898"/>
        </pc:sldMkLst>
      </pc:sldChg>
      <pc:sldChg chg="add">
        <pc:chgData name="Elisabeth Caruso" userId="S::ecaruso@unfccc.int::128608ec-2133-4661-b7d7-e69bd725890c" providerId="AD" clId="Web-{EC0925B8-AF40-7A19-340F-4902526AD614}" dt="2025-06-13T13:06:48.958" v="1"/>
        <pc:sldMkLst>
          <pc:docMk/>
          <pc:sldMk cId="643972731" sldId="2147476899"/>
        </pc:sldMkLst>
      </pc:sldChg>
      <pc:sldChg chg="add">
        <pc:chgData name="Elisabeth Caruso" userId="S::ecaruso@unfccc.int::128608ec-2133-4661-b7d7-e69bd725890c" providerId="AD" clId="Web-{EC0925B8-AF40-7A19-340F-4902526AD614}" dt="2025-06-13T13:06:49.130" v="7"/>
        <pc:sldMkLst>
          <pc:docMk/>
          <pc:sldMk cId="2739165248" sldId="2147476900"/>
        </pc:sldMkLst>
      </pc:sldChg>
      <pc:sldMasterChg chg="addSldLayout">
        <pc:chgData name="Elisabeth Caruso" userId="S::ecaruso@unfccc.int::128608ec-2133-4661-b7d7-e69bd725890c" providerId="AD" clId="Web-{EC0925B8-AF40-7A19-340F-4902526AD614}" dt="2025-06-13T13:06:49.552" v="22"/>
        <pc:sldMasterMkLst>
          <pc:docMk/>
          <pc:sldMasterMk cId="2460954070" sldId="2147483660"/>
        </pc:sldMasterMkLst>
        <pc:sldLayoutChg chg="add">
          <pc:chgData name="Elisabeth Caruso" userId="S::ecaruso@unfccc.int::128608ec-2133-4661-b7d7-e69bd725890c" providerId="AD" clId="Web-{EC0925B8-AF40-7A19-340F-4902526AD614}" dt="2025-06-13T13:06:49.333" v="15"/>
          <pc:sldLayoutMkLst>
            <pc:docMk/>
            <pc:sldMasterMk cId="2460954070" sldId="2147483660"/>
            <pc:sldLayoutMk cId="2149955514" sldId="2147483672"/>
          </pc:sldLayoutMkLst>
        </pc:sldLayoutChg>
        <pc:sldLayoutChg chg="add">
          <pc:chgData name="Elisabeth Caruso" userId="S::ecaruso@unfccc.int::128608ec-2133-4661-b7d7-e69bd725890c" providerId="AD" clId="Web-{EC0925B8-AF40-7A19-340F-4902526AD614}" dt="2025-06-13T13:06:49.552" v="22"/>
          <pc:sldLayoutMkLst>
            <pc:docMk/>
            <pc:sldMasterMk cId="2460954070" sldId="2147483660"/>
            <pc:sldLayoutMk cId="631535147" sldId="214748367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'Planilha1 (2)'!$M$24</c:f>
              <c:strCache>
                <c:ptCount val="1"/>
                <c:pt idx="0">
                  <c:v>Noruega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(2)'!$M$25:$M$40</c:f>
              <c:numCache>
                <c:formatCode>_-* #,##0_-;\-* #,##0_-;_-* "-"??_-;_-@_-</c:formatCode>
                <c:ptCount val="16"/>
                <c:pt idx="0">
                  <c:v>384038.34807493293</c:v>
                </c:pt>
                <c:pt idx="1">
                  <c:v>16220.28431942866</c:v>
                </c:pt>
                <c:pt idx="2">
                  <c:v>40550.710587338181</c:v>
                </c:pt>
                <c:pt idx="3">
                  <c:v>162202.8419268858</c:v>
                </c:pt>
                <c:pt idx="4">
                  <c:v>163666.12111000001</c:v>
                </c:pt>
                <c:pt idx="5">
                  <c:v>136720.11332597528</c:v>
                </c:pt>
                <c:pt idx="6">
                  <c:v>98924.550335439417</c:v>
                </c:pt>
                <c:pt idx="7">
                  <c:v>97953.351159999991</c:v>
                </c:pt>
                <c:pt idx="8">
                  <c:v>41791.004780000003</c:v>
                </c:pt>
                <c:pt idx="9">
                  <c:v>70311.126739999992</c:v>
                </c:pt>
                <c:pt idx="15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B-4263-8540-ACFC58CFC035}"/>
            </c:ext>
          </c:extLst>
        </c:ser>
        <c:ser>
          <c:idx val="1"/>
          <c:order val="1"/>
          <c:tx>
            <c:strRef>
              <c:f>'Planilha1 (2)'!$N$24</c:f>
              <c:strCache>
                <c:ptCount val="1"/>
                <c:pt idx="0">
                  <c:v>Alemanha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(2)'!$N$25:$N$40</c:f>
              <c:numCache>
                <c:formatCode>_-* #,##0_-;\-* #,##0_-;_-* "-"??_-;_-@_-</c:formatCode>
                <c:ptCount val="16"/>
                <c:pt idx="1">
                  <c:v>28323</c:v>
                </c:pt>
                <c:pt idx="8">
                  <c:v>39820</c:v>
                </c:pt>
                <c:pt idx="14">
                  <c:v>36772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7B-4263-8540-ACFC58CFC035}"/>
            </c:ext>
          </c:extLst>
        </c:ser>
        <c:ser>
          <c:idx val="2"/>
          <c:order val="2"/>
          <c:tx>
            <c:strRef>
              <c:f>'Planilha1 (2)'!$O$24</c:f>
              <c:strCache>
                <c:ptCount val="1"/>
                <c:pt idx="0">
                  <c:v>Petrobras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(2)'!$O$25:$O$40</c:f>
              <c:numCache>
                <c:formatCode>General</c:formatCode>
                <c:ptCount val="16"/>
                <c:pt idx="2" formatCode="_-* #,##0_-;\-* #,##0_-;_-* &quot;-&quot;??_-;_-@_-">
                  <c:v>4210</c:v>
                </c:pt>
                <c:pt idx="3" formatCode="_-* #,##0_-;\-* #,##0_-;_-* &quot;-&quot;??_-;_-@_-">
                  <c:v>502</c:v>
                </c:pt>
                <c:pt idx="4" formatCode="_-* #,##0_-;\-* #,##0_-;_-* &quot;-&quot;??_-;_-@_-">
                  <c:v>317.94509999999997</c:v>
                </c:pt>
                <c:pt idx="5" formatCode="_-* #,##0_-;\-* #,##0_-;_-* &quot;-&quot;??_-;_-@_-">
                  <c:v>601.35719999999992</c:v>
                </c:pt>
                <c:pt idx="6" formatCode="_-* #,##0_-;\-* #,##0_-;_-* &quot;-&quot;??_-;_-@_-">
                  <c:v>1156.952</c:v>
                </c:pt>
                <c:pt idx="7" formatCode="_-* #,##0_-;\-* #,##0_-;_-* &quot;-&quot;??_-;_-@_-">
                  <c:v>0</c:v>
                </c:pt>
                <c:pt idx="8" formatCode="_-* #,##0_-;\-* #,##0_-;_-* &quot;-&quot;??_-;_-@_-">
                  <c:v>578.06309999999996</c:v>
                </c:pt>
                <c:pt idx="9" formatCode="_-* #,##0_-;\-* #,##0_-;_-* &quot;-&quot;??_-;_-@_-">
                  <c:v>347.03735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7B-4263-8540-ACFC58CFC035}"/>
            </c:ext>
          </c:extLst>
        </c:ser>
        <c:ser>
          <c:idx val="3"/>
          <c:order val="3"/>
          <c:tx>
            <c:strRef>
              <c:f>'Planilha1 (2)'!$P$24</c:f>
              <c:strCache>
                <c:ptCount val="1"/>
                <c:pt idx="0">
                  <c:v>Suiça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(2)'!$P$25:$P$40</c:f>
              <c:numCache>
                <c:formatCode>General</c:formatCode>
                <c:ptCount val="16"/>
                <c:pt idx="14" formatCode="_-* #,##0_-;\-* #,##0_-;_-* &quot;-&quot;??_-;_-@_-">
                  <c:v>5690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7B-4263-8540-ACFC58CFC035}"/>
            </c:ext>
          </c:extLst>
        </c:ser>
        <c:ser>
          <c:idx val="4"/>
          <c:order val="4"/>
          <c:tx>
            <c:strRef>
              <c:f>'Planilha1 (2)'!$Q$24</c:f>
              <c:strCache>
                <c:ptCount val="1"/>
                <c:pt idx="0">
                  <c:v>EUA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(2)'!$Q$25:$Q$40</c:f>
              <c:numCache>
                <c:formatCode>General</c:formatCode>
                <c:ptCount val="16"/>
                <c:pt idx="14" formatCode="_-* #,##0_-;\-* #,##0_-;_-* &quot;-&quot;??_-;_-@_-">
                  <c:v>3000</c:v>
                </c:pt>
                <c:pt idx="15" formatCode="_-* #,##0_-;\-* #,##0_-;_-* &quot;-&quot;??_-;_-@_-">
                  <c:v>50472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7B-4263-8540-ACFC58CFC035}"/>
            </c:ext>
          </c:extLst>
        </c:ser>
        <c:ser>
          <c:idx val="5"/>
          <c:order val="5"/>
          <c:tx>
            <c:strRef>
              <c:f>'Planilha1 (2)'!$R$24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(2)'!$R$25:$R$40</c:f>
              <c:numCache>
                <c:formatCode>General</c:formatCode>
                <c:ptCount val="16"/>
                <c:pt idx="14" formatCode="_-* #,##0_-;\-* #,##0_-;_-* &quot;-&quot;??_-;_-@_-">
                  <c:v>104000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7B-4263-8540-ACFC58CFC035}"/>
            </c:ext>
          </c:extLst>
        </c:ser>
        <c:ser>
          <c:idx val="6"/>
          <c:order val="6"/>
          <c:tx>
            <c:strRef>
              <c:f>'Planilha1 (2)'!$S$24</c:f>
              <c:strCache>
                <c:ptCount val="1"/>
                <c:pt idx="0">
                  <c:v>Japão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'Planilha1 (2)'!$L$25:$L$40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'Planilha1 (2)'!$S$25:$S$40</c:f>
              <c:numCache>
                <c:formatCode>General</c:formatCode>
                <c:ptCount val="16"/>
                <c:pt idx="15" formatCode="_-* #,##0_-;\-* #,##0_-;_-* &quot;-&quot;??_-;_-@_-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7-4486-88E7-42FD6E8834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1164639"/>
        <c:axId val="678418255"/>
      </c:barChart>
      <c:catAx>
        <c:axId val="59116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418255"/>
        <c:crosses val="autoZero"/>
        <c:auto val="1"/>
        <c:lblAlgn val="ctr"/>
        <c:lblOffset val="100"/>
        <c:noMultiLvlLbl val="0"/>
      </c:catAx>
      <c:valAx>
        <c:axId val="678418255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164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4EA010-55AA-48CC-BB4D-3AA508047D62}" type="doc">
      <dgm:prSet loTypeId="urn:microsoft.com/office/officeart/2005/8/layout/process1" loCatId="process" qsTypeId="urn:microsoft.com/office/officeart/2005/8/quickstyle/simple1" qsCatId="simple" csTypeId="urn:microsoft.com/office/officeart/2005/8/colors/accent3_1" csCatId="accent3" phldr="1"/>
      <dgm:spPr/>
    </dgm:pt>
    <dgm:pt modelId="{5F797D2D-F668-45A7-AC64-A3A1C889377F}">
      <dgm:prSet phldrT="[Texto]" custT="1"/>
      <dgm:spPr>
        <a:noFill/>
      </dgm:spPr>
      <dgm:t>
        <a:bodyPr/>
        <a:lstStyle/>
        <a:p>
          <a:r>
            <a:rPr lang="en-US" sz="2800" b="1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124 </a:t>
          </a:r>
          <a:r>
            <a:rPr lang="en-US" sz="24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projects supported</a:t>
          </a:r>
        </a:p>
      </dgm:t>
    </dgm:pt>
    <dgm:pt modelId="{29E82B25-A4D4-4E0E-8DFB-7CE2FC57FE0F}" type="parTrans" cxnId="{255135B1-BF07-4FD8-A530-48ECDB82081F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BE87A-9D99-41FC-B66D-CECCCCB77D68}" type="sibTrans" cxnId="{255135B1-BF07-4FD8-A530-48ECDB82081F}">
      <dgm:prSet custT="1"/>
      <dgm:spPr>
        <a:solidFill>
          <a:srgbClr val="B75023"/>
        </a:solidFill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4B968D-AFF0-4E48-A33A-1FC074646F9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US$ 920 million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support</a:t>
          </a:r>
          <a:endParaRPr lang="en-US" sz="2400" noProof="0">
            <a:solidFill>
              <a:srgbClr val="B7502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1646C7-65AA-4243-8B26-2BB85C28CEEE}" type="parTrans" cxnId="{D74CDA8F-FD30-4BE1-89DE-08BFF2DB6AB1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CD532C-6D2A-48F8-91E6-AE209091D122}" type="sibTrans" cxnId="{D74CDA8F-FD30-4BE1-89DE-08BFF2DB6AB1}">
      <dgm:prSet custT="1"/>
      <dgm:spPr>
        <a:solidFill>
          <a:srgbClr val="B75023"/>
        </a:solidFill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69727D-0145-4CBE-8131-352E190DD5DA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US$ 676 million </a:t>
          </a:r>
          <a:r>
            <a:rPr lang="en-US" sz="24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disbursed</a:t>
          </a:r>
        </a:p>
      </dgm:t>
    </dgm:pt>
    <dgm:pt modelId="{A3EE0537-4EFD-4E23-A021-61E485BF22FB}" type="parTrans" cxnId="{FA244C6B-1B2F-418A-BB6A-4065C4CB7025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EBFA88-5ADE-41B3-903B-0EBC7795EFE1}" type="sibTrans" cxnId="{FA244C6B-1B2F-418A-BB6A-4065C4CB7025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F28ACB-3827-443F-9EAE-7E80B0F1F5B0}" type="pres">
      <dgm:prSet presAssocID="{FC4EA010-55AA-48CC-BB4D-3AA508047D62}" presName="Name0" presStyleCnt="0">
        <dgm:presLayoutVars>
          <dgm:dir/>
          <dgm:resizeHandles val="exact"/>
        </dgm:presLayoutVars>
      </dgm:prSet>
      <dgm:spPr/>
    </dgm:pt>
    <dgm:pt modelId="{897AB94B-05B3-4297-A214-9289A3353F38}" type="pres">
      <dgm:prSet presAssocID="{5F797D2D-F668-45A7-AC64-A3A1C889377F}" presName="node" presStyleLbl="node1" presStyleIdx="0" presStyleCnt="3" custScaleY="66915">
        <dgm:presLayoutVars>
          <dgm:bulletEnabled val="1"/>
        </dgm:presLayoutVars>
      </dgm:prSet>
      <dgm:spPr/>
    </dgm:pt>
    <dgm:pt modelId="{D4D6ED73-0E50-4BB0-B790-E76496ED0B9B}" type="pres">
      <dgm:prSet presAssocID="{3B0BE87A-9D99-41FC-B66D-CECCCCB77D68}" presName="sibTrans" presStyleLbl="sibTrans2D1" presStyleIdx="0" presStyleCnt="2"/>
      <dgm:spPr/>
    </dgm:pt>
    <dgm:pt modelId="{CE6C2234-0EE2-404C-AF26-451CCB64B046}" type="pres">
      <dgm:prSet presAssocID="{3B0BE87A-9D99-41FC-B66D-CECCCCB77D68}" presName="connectorText" presStyleLbl="sibTrans2D1" presStyleIdx="0" presStyleCnt="2"/>
      <dgm:spPr/>
    </dgm:pt>
    <dgm:pt modelId="{F7924293-258B-446C-8CD6-A6B5C038ACED}" type="pres">
      <dgm:prSet presAssocID="{864B968D-AFF0-4E48-A33A-1FC074646F99}" presName="node" presStyleLbl="node1" presStyleIdx="1" presStyleCnt="3" custScaleX="156180" custScaleY="66915">
        <dgm:presLayoutVars>
          <dgm:bulletEnabled val="1"/>
        </dgm:presLayoutVars>
      </dgm:prSet>
      <dgm:spPr/>
    </dgm:pt>
    <dgm:pt modelId="{71AC619C-D122-4018-BEA0-CC8CB8778613}" type="pres">
      <dgm:prSet presAssocID="{4FCD532C-6D2A-48F8-91E6-AE209091D122}" presName="sibTrans" presStyleLbl="sibTrans2D1" presStyleIdx="1" presStyleCnt="2"/>
      <dgm:spPr/>
    </dgm:pt>
    <dgm:pt modelId="{427DBDE0-8EA7-4D45-B79A-E44EE9FA68DB}" type="pres">
      <dgm:prSet presAssocID="{4FCD532C-6D2A-48F8-91E6-AE209091D122}" presName="connectorText" presStyleLbl="sibTrans2D1" presStyleIdx="1" presStyleCnt="2"/>
      <dgm:spPr/>
    </dgm:pt>
    <dgm:pt modelId="{AB5D0A0B-51FA-4069-9ADF-86D1E40265AD}" type="pres">
      <dgm:prSet presAssocID="{F769727D-0145-4CBE-8131-352E190DD5DA}" presName="node" presStyleLbl="node1" presStyleIdx="2" presStyleCnt="3" custScaleX="162147" custScaleY="66915" custLinFactNeighborX="-547">
        <dgm:presLayoutVars>
          <dgm:bulletEnabled val="1"/>
        </dgm:presLayoutVars>
      </dgm:prSet>
      <dgm:spPr/>
    </dgm:pt>
  </dgm:ptLst>
  <dgm:cxnLst>
    <dgm:cxn modelId="{9E04AF5E-1133-4B82-88AC-D80A417168F6}" type="presOf" srcId="{F769727D-0145-4CBE-8131-352E190DD5DA}" destId="{AB5D0A0B-51FA-4069-9ADF-86D1E40265AD}" srcOrd="0" destOrd="0" presId="urn:microsoft.com/office/officeart/2005/8/layout/process1"/>
    <dgm:cxn modelId="{FA244C6B-1B2F-418A-BB6A-4065C4CB7025}" srcId="{FC4EA010-55AA-48CC-BB4D-3AA508047D62}" destId="{F769727D-0145-4CBE-8131-352E190DD5DA}" srcOrd="2" destOrd="0" parTransId="{A3EE0537-4EFD-4E23-A021-61E485BF22FB}" sibTransId="{B2EBFA88-5ADE-41B3-903B-0EBC7795EFE1}"/>
    <dgm:cxn modelId="{00821C50-252B-454F-9405-A2543C4FEDC8}" type="presOf" srcId="{FC4EA010-55AA-48CC-BB4D-3AA508047D62}" destId="{FCF28ACB-3827-443F-9EAE-7E80B0F1F5B0}" srcOrd="0" destOrd="0" presId="urn:microsoft.com/office/officeart/2005/8/layout/process1"/>
    <dgm:cxn modelId="{20477687-DE9C-4BD9-9FD6-5A799210609D}" type="presOf" srcId="{5F797D2D-F668-45A7-AC64-A3A1C889377F}" destId="{897AB94B-05B3-4297-A214-9289A3353F38}" srcOrd="0" destOrd="0" presId="urn:microsoft.com/office/officeart/2005/8/layout/process1"/>
    <dgm:cxn modelId="{23EDE68E-C22A-4D99-BFC8-E952C708A6B3}" type="presOf" srcId="{3B0BE87A-9D99-41FC-B66D-CECCCCB77D68}" destId="{CE6C2234-0EE2-404C-AF26-451CCB64B046}" srcOrd="1" destOrd="0" presId="urn:microsoft.com/office/officeart/2005/8/layout/process1"/>
    <dgm:cxn modelId="{D74CDA8F-FD30-4BE1-89DE-08BFF2DB6AB1}" srcId="{FC4EA010-55AA-48CC-BB4D-3AA508047D62}" destId="{864B968D-AFF0-4E48-A33A-1FC074646F99}" srcOrd="1" destOrd="0" parTransId="{B81646C7-65AA-4243-8B26-2BB85C28CEEE}" sibTransId="{4FCD532C-6D2A-48F8-91E6-AE209091D122}"/>
    <dgm:cxn modelId="{DF3457A4-E88C-4275-B883-729E64DFEA93}" type="presOf" srcId="{864B968D-AFF0-4E48-A33A-1FC074646F99}" destId="{F7924293-258B-446C-8CD6-A6B5C038ACED}" srcOrd="0" destOrd="0" presId="urn:microsoft.com/office/officeart/2005/8/layout/process1"/>
    <dgm:cxn modelId="{A2ABEDAD-2037-499A-B3E6-7BAE558A8600}" type="presOf" srcId="{4FCD532C-6D2A-48F8-91E6-AE209091D122}" destId="{427DBDE0-8EA7-4D45-B79A-E44EE9FA68DB}" srcOrd="1" destOrd="0" presId="urn:microsoft.com/office/officeart/2005/8/layout/process1"/>
    <dgm:cxn modelId="{255135B1-BF07-4FD8-A530-48ECDB82081F}" srcId="{FC4EA010-55AA-48CC-BB4D-3AA508047D62}" destId="{5F797D2D-F668-45A7-AC64-A3A1C889377F}" srcOrd="0" destOrd="0" parTransId="{29E82B25-A4D4-4E0E-8DFB-7CE2FC57FE0F}" sibTransId="{3B0BE87A-9D99-41FC-B66D-CECCCCB77D68}"/>
    <dgm:cxn modelId="{FC8D23C3-B109-414A-A857-4AEE90AFB2BB}" type="presOf" srcId="{3B0BE87A-9D99-41FC-B66D-CECCCCB77D68}" destId="{D4D6ED73-0E50-4BB0-B790-E76496ED0B9B}" srcOrd="0" destOrd="0" presId="urn:microsoft.com/office/officeart/2005/8/layout/process1"/>
    <dgm:cxn modelId="{360868E4-8309-4770-AC59-16AF7C151C98}" type="presOf" srcId="{4FCD532C-6D2A-48F8-91E6-AE209091D122}" destId="{71AC619C-D122-4018-BEA0-CC8CB8778613}" srcOrd="0" destOrd="0" presId="urn:microsoft.com/office/officeart/2005/8/layout/process1"/>
    <dgm:cxn modelId="{2A224E85-5A1C-495F-BA5B-812F56E967FC}" type="presParOf" srcId="{FCF28ACB-3827-443F-9EAE-7E80B0F1F5B0}" destId="{897AB94B-05B3-4297-A214-9289A3353F38}" srcOrd="0" destOrd="0" presId="urn:microsoft.com/office/officeart/2005/8/layout/process1"/>
    <dgm:cxn modelId="{9A08DEBA-E95A-4824-A0E8-ABF111BB4EFD}" type="presParOf" srcId="{FCF28ACB-3827-443F-9EAE-7E80B0F1F5B0}" destId="{D4D6ED73-0E50-4BB0-B790-E76496ED0B9B}" srcOrd="1" destOrd="0" presId="urn:microsoft.com/office/officeart/2005/8/layout/process1"/>
    <dgm:cxn modelId="{4E3A0CC5-9C3E-4106-9063-C39486089761}" type="presParOf" srcId="{D4D6ED73-0E50-4BB0-B790-E76496ED0B9B}" destId="{CE6C2234-0EE2-404C-AF26-451CCB64B046}" srcOrd="0" destOrd="0" presId="urn:microsoft.com/office/officeart/2005/8/layout/process1"/>
    <dgm:cxn modelId="{7C2B8ACE-9F40-49CB-BD86-B63CAB1BA5E7}" type="presParOf" srcId="{FCF28ACB-3827-443F-9EAE-7E80B0F1F5B0}" destId="{F7924293-258B-446C-8CD6-A6B5C038ACED}" srcOrd="2" destOrd="0" presId="urn:microsoft.com/office/officeart/2005/8/layout/process1"/>
    <dgm:cxn modelId="{CD78EDE9-45EA-4322-8651-B17EF425E8E9}" type="presParOf" srcId="{FCF28ACB-3827-443F-9EAE-7E80B0F1F5B0}" destId="{71AC619C-D122-4018-BEA0-CC8CB8778613}" srcOrd="3" destOrd="0" presId="urn:microsoft.com/office/officeart/2005/8/layout/process1"/>
    <dgm:cxn modelId="{C6FFEAC2-FF57-41D3-B5C1-FD03A8E6ED0E}" type="presParOf" srcId="{71AC619C-D122-4018-BEA0-CC8CB8778613}" destId="{427DBDE0-8EA7-4D45-B79A-E44EE9FA68DB}" srcOrd="0" destOrd="0" presId="urn:microsoft.com/office/officeart/2005/8/layout/process1"/>
    <dgm:cxn modelId="{344D2581-0EF0-44B2-AB66-7258F86542E1}" type="presParOf" srcId="{FCF28ACB-3827-443F-9EAE-7E80B0F1F5B0}" destId="{AB5D0A0B-51FA-4069-9ADF-86D1E40265A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AB94B-05B3-4297-A214-9289A3353F38}">
      <dsp:nvSpPr>
        <dsp:cNvPr id="0" name=""/>
        <dsp:cNvSpPr/>
      </dsp:nvSpPr>
      <dsp:spPr>
        <a:xfrm>
          <a:off x="11643" y="1780757"/>
          <a:ext cx="2187662" cy="966680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124 </a:t>
          </a:r>
          <a:r>
            <a:rPr lang="en-US" sz="2400" kern="12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projects supported</a:t>
          </a:r>
        </a:p>
      </dsp:txBody>
      <dsp:txXfrm>
        <a:off x="39956" y="1809070"/>
        <a:ext cx="2131036" cy="910054"/>
      </dsp:txXfrm>
    </dsp:sp>
    <dsp:sp modelId="{D4D6ED73-0E50-4BB0-B790-E76496ED0B9B}">
      <dsp:nvSpPr>
        <dsp:cNvPr id="0" name=""/>
        <dsp:cNvSpPr/>
      </dsp:nvSpPr>
      <dsp:spPr>
        <a:xfrm>
          <a:off x="2418071" y="1992827"/>
          <a:ext cx="463784" cy="542540"/>
        </a:xfrm>
        <a:prstGeom prst="rightArrow">
          <a:avLst>
            <a:gd name="adj1" fmla="val 60000"/>
            <a:gd name="adj2" fmla="val 50000"/>
          </a:avLst>
        </a:prstGeom>
        <a:solidFill>
          <a:srgbClr val="B750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8071" y="2101335"/>
        <a:ext cx="324649" cy="325524"/>
      </dsp:txXfrm>
    </dsp:sp>
    <dsp:sp modelId="{F7924293-258B-446C-8CD6-A6B5C038ACED}">
      <dsp:nvSpPr>
        <dsp:cNvPr id="0" name=""/>
        <dsp:cNvSpPr/>
      </dsp:nvSpPr>
      <dsp:spPr>
        <a:xfrm>
          <a:off x="3074370" y="1779452"/>
          <a:ext cx="3416690" cy="9692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US$ 920 million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support</a:t>
          </a:r>
          <a:endParaRPr lang="en-US" sz="2400" kern="1200" noProof="0">
            <a:solidFill>
              <a:srgbClr val="B7502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2760" y="1807842"/>
        <a:ext cx="3359910" cy="912510"/>
      </dsp:txXfrm>
    </dsp:sp>
    <dsp:sp modelId="{71AC619C-D122-4018-BEA0-CC8CB8778613}">
      <dsp:nvSpPr>
        <dsp:cNvPr id="0" name=""/>
        <dsp:cNvSpPr/>
      </dsp:nvSpPr>
      <dsp:spPr>
        <a:xfrm>
          <a:off x="6708630" y="1992827"/>
          <a:ext cx="461247" cy="542540"/>
        </a:xfrm>
        <a:prstGeom prst="rightArrow">
          <a:avLst>
            <a:gd name="adj1" fmla="val 60000"/>
            <a:gd name="adj2" fmla="val 50000"/>
          </a:avLst>
        </a:prstGeom>
        <a:solidFill>
          <a:srgbClr val="B750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08630" y="2101335"/>
        <a:ext cx="322873" cy="325524"/>
      </dsp:txXfrm>
    </dsp:sp>
    <dsp:sp modelId="{AB5D0A0B-51FA-4069-9ADF-86D1E40265AD}">
      <dsp:nvSpPr>
        <dsp:cNvPr id="0" name=""/>
        <dsp:cNvSpPr/>
      </dsp:nvSpPr>
      <dsp:spPr>
        <a:xfrm>
          <a:off x="7361339" y="1778188"/>
          <a:ext cx="3547228" cy="9718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US$ 676 million </a:t>
          </a:r>
          <a:r>
            <a:rPr lang="en-US" sz="2400" kern="1200" noProof="0">
              <a:solidFill>
                <a:srgbClr val="B75023"/>
              </a:solidFill>
              <a:latin typeface="Arial" panose="020B0604020202020204" pitchFamily="34" charset="0"/>
              <a:cs typeface="Arial" panose="020B0604020202020204" pitchFamily="34" charset="0"/>
            </a:rPr>
            <a:t>disbursed</a:t>
          </a:r>
        </a:p>
      </dsp:txBody>
      <dsp:txXfrm>
        <a:off x="7389803" y="1806652"/>
        <a:ext cx="3490300" cy="914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0.32022</cdr:x>
      <cdr:y>0.00466</cdr:y>
    </cdr:from>
    <cdr:to>
      <cdr:x>0.58414</cdr:x>
      <cdr:y>0.11463</cdr:y>
    </cdr:to>
    <cdr:sp macro="" textlink="">
      <cdr:nvSpPr>
        <cdr:cNvPr id="2" name="Retângulo 1">
          <a:extLst xmlns:a="http://schemas.openxmlformats.org/drawingml/2006/main">
            <a:ext uri="{FF2B5EF4-FFF2-40B4-BE49-F238E27FC236}">
              <a16:creationId xmlns:a16="http://schemas.microsoft.com/office/drawing/2014/main" id="{B16000B0-DF02-E2D5-6C68-88CFE2334743}"/>
            </a:ext>
          </a:extLst>
        </cdr:cNvPr>
        <cdr:cNvSpPr/>
      </cdr:nvSpPr>
      <cdr:spPr>
        <a:xfrm xmlns:a="http://schemas.openxmlformats.org/drawingml/2006/main">
          <a:off x="3098908" y="22604"/>
          <a:ext cx="2554014" cy="53358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pt-BR" sz="2800" dirty="0">
              <a:solidFill>
                <a:srgbClr val="357C54"/>
              </a:solidFill>
            </a:rPr>
            <a:t>US$ (1000)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C41BD-3086-49A9-BDC9-4B1A5F43523B}" type="datetimeFigureOut"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5C9BE-2646-4362-99D5-CDEEE51503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5CD70-C80B-4148-80D2-CDAAD778F8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0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Passa pelo COFA tem participação o Social – povos indígenas – por ter suspendido a governança </a:t>
            </a:r>
            <a:r>
              <a:rPr lang="pt-BR" err="1"/>
              <a:t>Bolsaonaro</a:t>
            </a:r>
            <a:r>
              <a:rPr lang="pt-BR"/>
              <a:t> – ficou paralisado o Fundo doadores – proibiram novos projetos -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5CD70-C80B-4148-80D2-CDAAD778F8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2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Resiliência e força </a:t>
            </a:r>
            <a:r>
              <a:rPr lang="pt-BR" err="1"/>
              <a:t>dop</a:t>
            </a:r>
            <a:r>
              <a:rPr lang="pt-BR"/>
              <a:t> instrumento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5CD70-C80B-4148-80D2-CDAAD778F8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4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5CD70-C80B-4148-80D2-CDAAD778F8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8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7A782CC-D68D-6AAE-C763-8EFC050885C1}"/>
              </a:ext>
            </a:extLst>
          </p:cNvPr>
          <p:cNvSpPr/>
          <p:nvPr userDrawn="1"/>
        </p:nvSpPr>
        <p:spPr>
          <a:xfrm>
            <a:off x="0" y="2"/>
            <a:ext cx="12192000" cy="245806"/>
          </a:xfrm>
          <a:prstGeom prst="rect">
            <a:avLst/>
          </a:prstGeom>
          <a:solidFill>
            <a:srgbClr val="357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14995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53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2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microsoft.com/office/2007/relationships/hdphoto" Target="../media/hdphoto3.wdp"/><Relationship Id="rId5" Type="http://schemas.openxmlformats.org/officeDocument/2006/relationships/diagramData" Target="../diagrams/data1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openxmlformats.org/officeDocument/2006/relationships/hyperlink" Target="https://www.fundoamazonia.gov.br/export/sites/default/pt/.galleries/documentos/informe-de-carteira/2022_10_Informe-da-Carteira-Fundo-Amazonia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lanta e árvore na floresta&#10;&#10;Descrição gerada automaticamente">
            <a:extLst>
              <a:ext uri="{FF2B5EF4-FFF2-40B4-BE49-F238E27FC236}">
                <a16:creationId xmlns:a16="http://schemas.microsoft.com/office/drawing/2014/main" id="{01E12D49-4E8F-F8B3-4F52-EA3095F7F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D60F2DA2-4F7F-DDC2-5CEE-6D27A4754A50}"/>
              </a:ext>
            </a:extLst>
          </p:cNvPr>
          <p:cNvSpPr/>
          <p:nvPr/>
        </p:nvSpPr>
        <p:spPr>
          <a:xfrm>
            <a:off x="0" y="286851"/>
            <a:ext cx="12191999" cy="6605450"/>
          </a:xfrm>
          <a:prstGeom prst="rect">
            <a:avLst/>
          </a:prstGeom>
          <a:gradFill>
            <a:gsLst>
              <a:gs pos="100000">
                <a:srgbClr val="357C54"/>
              </a:gs>
              <a:gs pos="0">
                <a:srgbClr val="357C5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ome do tema">
            <a:extLst>
              <a:ext uri="{FF2B5EF4-FFF2-40B4-BE49-F238E27FC236}">
                <a16:creationId xmlns:a16="http://schemas.microsoft.com/office/drawing/2014/main" id="{27D0870D-04F9-E817-9FFA-D290E1A4BC1F}"/>
              </a:ext>
            </a:extLst>
          </p:cNvPr>
          <p:cNvSpPr txBox="1"/>
          <p:nvPr/>
        </p:nvSpPr>
        <p:spPr>
          <a:xfrm>
            <a:off x="3037115" y="4508543"/>
            <a:ext cx="752606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Fifth Global Dialogue and Investment-Focused Event 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19-20 May 2025 | Panama City, Panama</a:t>
            </a: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26B250C2-73F6-D4DF-B62F-17AB324D43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5"/>
          <a:stretch/>
        </p:blipFill>
        <p:spPr>
          <a:xfrm>
            <a:off x="3998598" y="1265504"/>
            <a:ext cx="4827357" cy="2321462"/>
          </a:xfrm>
          <a:prstGeom prst="rect">
            <a:avLst/>
          </a:prstGeom>
        </p:spPr>
      </p:pic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01492DC5-C1D1-65CC-842A-5A17F3F5D4EF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D581F66-3A87-1155-2A4F-87F5A1529953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</p:spTree>
    <p:extLst>
      <p:ext uri="{BB962C8B-B14F-4D97-AF65-F5344CB8AC3E}">
        <p14:creationId xmlns:p14="http://schemas.microsoft.com/office/powerpoint/2010/main" val="141037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650330" y="1535504"/>
            <a:ext cx="972385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80"/>
              </a:lnSpc>
            </a:pPr>
            <a:r>
              <a:rPr lang="en-US" sz="1733" b="1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50330" y="2073497"/>
            <a:ext cx="972385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80"/>
              </a:lnSpc>
            </a:pPr>
            <a:r>
              <a:rPr lang="en-US" sz="1733" b="1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50330" y="2611490"/>
            <a:ext cx="972385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80"/>
              </a:lnSpc>
            </a:pPr>
            <a:r>
              <a:rPr lang="en-US" sz="1733" b="1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50330" y="3649376"/>
            <a:ext cx="972385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80"/>
              </a:lnSpc>
            </a:pPr>
            <a:r>
              <a:rPr lang="en-US" sz="1733" b="1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50330" y="4198017"/>
            <a:ext cx="972385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80"/>
              </a:lnSpc>
            </a:pPr>
            <a:r>
              <a:rPr lang="en-US" sz="1733" b="1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50330" y="5006520"/>
            <a:ext cx="972385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80"/>
              </a:lnSpc>
            </a:pPr>
            <a:r>
              <a:rPr lang="en-US" sz="1733" b="1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8910" y="3636676"/>
            <a:ext cx="4866440" cy="25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599" b="1">
                <a:solidFill>
                  <a:srgbClr val="043A3B"/>
                </a:solidFill>
                <a:latin typeface="Poppins Bold"/>
                <a:ea typeface="Poppins Bold"/>
                <a:cs typeface="Poppins Bold"/>
                <a:sym typeface="Poppins Bold"/>
              </a:rPr>
              <a:t>Expanding technical assistance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9341" y="1522803"/>
            <a:ext cx="4866009" cy="25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599" b="1">
                <a:solidFill>
                  <a:srgbClr val="043A3B"/>
                </a:solidFill>
                <a:latin typeface="Poppins Bold"/>
                <a:ea typeface="Poppins Bold"/>
                <a:cs typeface="Poppins Bold"/>
                <a:sym typeface="Poppins Bold"/>
              </a:rPr>
              <a:t>Raising awareness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8910" y="4185317"/>
            <a:ext cx="4866440" cy="52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599">
                <a:solidFill>
                  <a:srgbClr val="043A3B"/>
                </a:solidFill>
                <a:latin typeface="Poppins Bold"/>
                <a:ea typeface="Poppins Bold"/>
                <a:cs typeface="Poppins Bold"/>
                <a:sym typeface="Poppins Bold"/>
              </a:rPr>
              <a:t>Structuring a spatial planning and monitoring system</a:t>
            </a:r>
            <a:endParaRPr lang="en-US" sz="1599" b="1">
              <a:solidFill>
                <a:srgbClr val="043A3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89341" y="2060797"/>
            <a:ext cx="4866009" cy="25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599" b="1">
                <a:solidFill>
                  <a:srgbClr val="043A3B"/>
                </a:solidFill>
                <a:latin typeface="Poppins Bold"/>
                <a:ea typeface="Poppins Bold"/>
                <a:cs typeface="Poppins Bold"/>
                <a:sym typeface="Poppins Bold"/>
              </a:rPr>
              <a:t>Promoting the recovery production chain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88910" y="4993819"/>
            <a:ext cx="4866440" cy="52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599">
                <a:solidFill>
                  <a:srgbClr val="043A3B"/>
                </a:solidFill>
                <a:latin typeface="Poppins Bold"/>
                <a:ea typeface="Poppins Bold"/>
                <a:cs typeface="Poppins Bold"/>
                <a:sym typeface="Poppins Bold"/>
              </a:rPr>
              <a:t>Promoting research and innovation of recovery-related techniques</a:t>
            </a:r>
            <a:endParaRPr lang="en-US" sz="1599" b="1">
              <a:solidFill>
                <a:srgbClr val="043A3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289341" y="2598791"/>
            <a:ext cx="4866009" cy="52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599" b="1">
                <a:solidFill>
                  <a:srgbClr val="043A3B"/>
                </a:solidFill>
                <a:latin typeface="Poppins Bold"/>
                <a:ea typeface="Poppins Bold"/>
                <a:cs typeface="Poppins Bold"/>
                <a:sym typeface="Poppins Bold"/>
              </a:rPr>
              <a:t>Improving the regulatory environment for recovery with economic benefit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3241829" cy="6858000"/>
            <a:chOff x="0" y="0"/>
            <a:chExt cx="6483658" cy="1371600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18447" r="18447"/>
            <a:stretch>
              <a:fillRect/>
            </a:stretch>
          </p:blipFill>
          <p:spPr>
            <a:xfrm>
              <a:off x="0" y="0"/>
              <a:ext cx="6483658" cy="1371600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3951821" y="445558"/>
            <a:ext cx="38066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67"/>
              </a:lnSpc>
              <a:spcBef>
                <a:spcPct val="0"/>
              </a:spcBef>
            </a:pPr>
            <a:r>
              <a:rPr lang="en-US" sz="3334" spc="-83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Guidelines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241829" y="0"/>
            <a:ext cx="287275" cy="6858000"/>
            <a:chOff x="0" y="0"/>
            <a:chExt cx="113492" cy="27093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492" cy="2709333"/>
            </a:xfrm>
            <a:custGeom>
              <a:avLst/>
              <a:gdLst/>
              <a:ahLst/>
              <a:cxnLst/>
              <a:rect l="l" t="t" r="r" b="b"/>
              <a:pathLst>
                <a:path w="113492" h="2709333">
                  <a:moveTo>
                    <a:pt x="0" y="0"/>
                  </a:moveTo>
                  <a:lnTo>
                    <a:pt x="113492" y="0"/>
                  </a:lnTo>
                  <a:lnTo>
                    <a:pt x="1134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9AE64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13492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Freeform 2">
            <a:extLst>
              <a:ext uri="{FF2B5EF4-FFF2-40B4-BE49-F238E27FC236}">
                <a16:creationId xmlns:a16="http://schemas.microsoft.com/office/drawing/2014/main" id="{861DE485-0329-8049-9667-74F4662986E7}"/>
              </a:ext>
            </a:extLst>
          </p:cNvPr>
          <p:cNvSpPr/>
          <p:nvPr/>
        </p:nvSpPr>
        <p:spPr>
          <a:xfrm>
            <a:off x="10769600" y="6070600"/>
            <a:ext cx="2303600" cy="4895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5715" y="3257299"/>
            <a:ext cx="2894329" cy="1028700"/>
            <a:chOff x="0" y="0"/>
            <a:chExt cx="114343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0" y="0"/>
                  </a:moveTo>
                  <a:lnTo>
                    <a:pt x="1143438" y="0"/>
                  </a:lnTo>
                  <a:lnTo>
                    <a:pt x="114343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3438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14146" y="3257299"/>
            <a:ext cx="2894329" cy="1028700"/>
            <a:chOff x="0" y="0"/>
            <a:chExt cx="114343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0" y="0"/>
                  </a:moveTo>
                  <a:lnTo>
                    <a:pt x="1143438" y="0"/>
                  </a:lnTo>
                  <a:lnTo>
                    <a:pt x="114343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3438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05715" y="4792716"/>
            <a:ext cx="2894329" cy="1028700"/>
            <a:chOff x="0" y="0"/>
            <a:chExt cx="1143438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0" y="0"/>
                  </a:moveTo>
                  <a:lnTo>
                    <a:pt x="1143438" y="0"/>
                  </a:lnTo>
                  <a:lnTo>
                    <a:pt x="114343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43438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14146" y="4792716"/>
            <a:ext cx="2894329" cy="1028700"/>
            <a:chOff x="0" y="0"/>
            <a:chExt cx="114343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0" y="0"/>
                  </a:moveTo>
                  <a:lnTo>
                    <a:pt x="1143438" y="0"/>
                  </a:lnTo>
                  <a:lnTo>
                    <a:pt x="114343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43438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05715" y="1544399"/>
            <a:ext cx="6302759" cy="116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345"/>
              </a:lnSpc>
            </a:pPr>
            <a:r>
              <a:rPr lang="en-US" sz="1675" spc="41">
                <a:solidFill>
                  <a:srgbClr val="02393B"/>
                </a:solidFill>
                <a:latin typeface="Poppins Light"/>
                <a:ea typeface="Poppins Light"/>
                <a:cs typeface="Poppins Light"/>
                <a:sym typeface="Poppins Light"/>
              </a:rPr>
              <a:t>Structuring and consolidating the agenda for the recovery of native vegetation, on its various fronts: monitoring, strengthening the supply chain, financing and research.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3621" y="445558"/>
            <a:ext cx="54102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67"/>
              </a:lnSpc>
              <a:spcBef>
                <a:spcPct val="0"/>
              </a:spcBef>
            </a:pPr>
            <a:r>
              <a:rPr lang="en-US" sz="3334" b="1" spc="-83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Cross-Cutting Strategies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33400" y="3674569"/>
            <a:ext cx="203895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SUPPLY CHAIN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86457" y="3452286"/>
            <a:ext cx="19497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SPATIAL INTELLIGENCE AND MONITORING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49334" y="4987704"/>
            <a:ext cx="242395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RESEARCH, DEVELOPMENT and INNOVATION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20016" y="5195518"/>
            <a:ext cx="242395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FINANCE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73622" y="4694907"/>
            <a:ext cx="4004501" cy="2163093"/>
            <a:chOff x="0" y="0"/>
            <a:chExt cx="1746381" cy="94333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19AE6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746381" cy="9909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 rot="-5400000">
            <a:off x="1612350" y="2989240"/>
            <a:ext cx="2127045" cy="4367961"/>
          </a:xfrm>
          <a:custGeom>
            <a:avLst/>
            <a:gdLst/>
            <a:ahLst/>
            <a:cxnLst/>
            <a:rect l="l" t="t" r="r" b="b"/>
            <a:pathLst>
              <a:path w="3190568" h="6551942">
                <a:moveTo>
                  <a:pt x="0" y="0"/>
                </a:moveTo>
                <a:lnTo>
                  <a:pt x="3190567" y="0"/>
                </a:lnTo>
                <a:lnTo>
                  <a:pt x="3190567" y="6551942"/>
                </a:lnTo>
                <a:lnTo>
                  <a:pt x="0" y="6551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673622" y="1266680"/>
            <a:ext cx="4004501" cy="4472727"/>
            <a:chOff x="0" y="0"/>
            <a:chExt cx="1027283" cy="114739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t="-17270" b="-17270"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">
            <a:extLst>
              <a:ext uri="{FF2B5EF4-FFF2-40B4-BE49-F238E27FC236}">
                <a16:creationId xmlns:a16="http://schemas.microsoft.com/office/drawing/2014/main" id="{5A5B0021-DBB3-1542-9B39-9869C1DEACA6}"/>
              </a:ext>
            </a:extLst>
          </p:cNvPr>
          <p:cNvSpPr/>
          <p:nvPr/>
        </p:nvSpPr>
        <p:spPr>
          <a:xfrm>
            <a:off x="10363200" y="6016404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5715" y="3046767"/>
            <a:ext cx="6302759" cy="564771"/>
            <a:chOff x="0" y="0"/>
            <a:chExt cx="2489979" cy="223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9979" cy="223119"/>
            </a:xfrm>
            <a:custGeom>
              <a:avLst/>
              <a:gdLst/>
              <a:ahLst/>
              <a:cxnLst/>
              <a:rect l="l" t="t" r="r" b="b"/>
              <a:pathLst>
                <a:path w="2489979" h="223119">
                  <a:moveTo>
                    <a:pt x="0" y="0"/>
                  </a:moveTo>
                  <a:lnTo>
                    <a:pt x="2489979" y="0"/>
                  </a:lnTo>
                  <a:lnTo>
                    <a:pt x="2489979" y="223119"/>
                  </a:lnTo>
                  <a:lnTo>
                    <a:pt x="0" y="223119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89979" cy="2612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05715" y="3579701"/>
            <a:ext cx="6315127" cy="1302103"/>
            <a:chOff x="0" y="-38100"/>
            <a:chExt cx="2494865" cy="467665"/>
          </a:xfrm>
        </p:grpSpPr>
        <p:sp>
          <p:nvSpPr>
            <p:cNvPr id="6" name="Freeform 6"/>
            <p:cNvSpPr/>
            <p:nvPr/>
          </p:nvSpPr>
          <p:spPr>
            <a:xfrm>
              <a:off x="4886" y="11434"/>
              <a:ext cx="2489979" cy="212667"/>
            </a:xfrm>
            <a:custGeom>
              <a:avLst/>
              <a:gdLst/>
              <a:ahLst/>
              <a:cxnLst/>
              <a:rect l="l" t="t" r="r" b="b"/>
              <a:pathLst>
                <a:path w="2489979" h="429565">
                  <a:moveTo>
                    <a:pt x="0" y="0"/>
                  </a:moveTo>
                  <a:lnTo>
                    <a:pt x="2489979" y="0"/>
                  </a:lnTo>
                  <a:lnTo>
                    <a:pt x="2489979" y="429565"/>
                  </a:lnTo>
                  <a:lnTo>
                    <a:pt x="0" y="429565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89979" cy="4676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05773" y="4387401"/>
            <a:ext cx="6302701" cy="665043"/>
            <a:chOff x="0" y="-38100"/>
            <a:chExt cx="2489956" cy="2627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9956" cy="224633"/>
            </a:xfrm>
            <a:custGeom>
              <a:avLst/>
              <a:gdLst/>
              <a:ahLst/>
              <a:cxnLst/>
              <a:rect l="l" t="t" r="r" b="b"/>
              <a:pathLst>
                <a:path w="2489956" h="298822">
                  <a:moveTo>
                    <a:pt x="0" y="0"/>
                  </a:moveTo>
                  <a:lnTo>
                    <a:pt x="2489956" y="0"/>
                  </a:lnTo>
                  <a:lnTo>
                    <a:pt x="2489956" y="298822"/>
                  </a:lnTo>
                  <a:lnTo>
                    <a:pt x="0" y="298822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9956" cy="226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3622" y="445558"/>
            <a:ext cx="620694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67"/>
              </a:lnSpc>
            </a:pPr>
            <a:r>
              <a:rPr lang="en-US" sz="3334" spc="-83">
                <a:solidFill>
                  <a:srgbClr val="02393B"/>
                </a:solidFill>
                <a:latin typeface="Poppins Bold"/>
                <a:ea typeface="Poppins Bold"/>
                <a:cs typeface="Poppins Bold"/>
                <a:sym typeface="Poppins Bold"/>
              </a:rPr>
              <a:t>Implementation Clusters</a:t>
            </a:r>
          </a:p>
          <a:p>
            <a:pPr defTabSz="609630">
              <a:lnSpc>
                <a:spcPts val="3867"/>
              </a:lnSpc>
              <a:spcBef>
                <a:spcPct val="0"/>
              </a:spcBef>
            </a:pPr>
            <a:endParaRPr lang="en-US" sz="3334" spc="-83">
              <a:solidFill>
                <a:srgbClr val="02393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73622" y="4694907"/>
            <a:ext cx="4004501" cy="2163093"/>
            <a:chOff x="0" y="0"/>
            <a:chExt cx="1746381" cy="9433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6381" cy="943335"/>
            </a:xfrm>
            <a:custGeom>
              <a:avLst/>
              <a:gdLst/>
              <a:ahLst/>
              <a:cxnLst/>
              <a:rect l="l" t="t" r="r" b="b"/>
              <a:pathLst>
                <a:path w="1746381" h="943335">
                  <a:moveTo>
                    <a:pt x="0" y="0"/>
                  </a:moveTo>
                  <a:lnTo>
                    <a:pt x="1746381" y="0"/>
                  </a:lnTo>
                  <a:lnTo>
                    <a:pt x="1746381" y="943335"/>
                  </a:lnTo>
                  <a:lnTo>
                    <a:pt x="0" y="943335"/>
                  </a:lnTo>
                  <a:close/>
                </a:path>
              </a:pathLst>
            </a:custGeom>
            <a:solidFill>
              <a:srgbClr val="F5DA2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746381" cy="9909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612350" y="2989240"/>
            <a:ext cx="2127045" cy="4367961"/>
          </a:xfrm>
          <a:custGeom>
            <a:avLst/>
            <a:gdLst/>
            <a:ahLst/>
            <a:cxnLst/>
            <a:rect l="l" t="t" r="r" b="b"/>
            <a:pathLst>
              <a:path w="3190568" h="6551942">
                <a:moveTo>
                  <a:pt x="0" y="0"/>
                </a:moveTo>
                <a:lnTo>
                  <a:pt x="3190567" y="0"/>
                </a:lnTo>
                <a:lnTo>
                  <a:pt x="3190567" y="6551942"/>
                </a:lnTo>
                <a:lnTo>
                  <a:pt x="0" y="6551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l="-1702"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73622" y="1266680"/>
            <a:ext cx="4004501" cy="4472727"/>
            <a:chOff x="0" y="0"/>
            <a:chExt cx="1027283" cy="11473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27283" cy="1147398"/>
            </a:xfrm>
            <a:custGeom>
              <a:avLst/>
              <a:gdLst/>
              <a:ahLst/>
              <a:cxnLst/>
              <a:rect l="l" t="t" r="r" b="b"/>
              <a:pathLst>
                <a:path w="1027283" h="1147398">
                  <a:moveTo>
                    <a:pt x="0" y="0"/>
                  </a:moveTo>
                  <a:lnTo>
                    <a:pt x="1027283" y="0"/>
                  </a:lnTo>
                  <a:lnTo>
                    <a:pt x="1027283" y="1147398"/>
                  </a:lnTo>
                  <a:lnTo>
                    <a:pt x="0" y="1147398"/>
                  </a:lnTo>
                  <a:close/>
                </a:path>
              </a:pathLst>
            </a:custGeom>
            <a:blipFill>
              <a:blip r:embed="rId3"/>
              <a:stretch>
                <a:fillRect l="-51941" r="-51941"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126105" y="1611167"/>
            <a:ext cx="6302759" cy="56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251"/>
              </a:lnSpc>
            </a:pPr>
            <a:r>
              <a:rPr lang="en-US" sz="1608" spc="40">
                <a:solidFill>
                  <a:srgbClr val="02393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Promote large-scale recovery (12 million hectares), contributing to other public policies in a coordinated manner across territories.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17332" y="3224817"/>
            <a:ext cx="5796734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RECOVERY OF NATIVE VEGETATION IN PRIVATE AREAS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84771" y="4694907"/>
            <a:ext cx="575010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RECOVERY OF PUBLIC AREAS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20512" y="3970605"/>
            <a:ext cx="587316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730"/>
              </a:lnSpc>
              <a:spcBef>
                <a:spcPct val="0"/>
              </a:spcBef>
            </a:pPr>
            <a:r>
              <a:rPr lang="en-US" sz="1466" spc="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RECOVERY OF RURAL AREAS WITH LOW PRODUCTIVITY</a:t>
            </a: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C81EAC33-1ED4-CD4F-AE37-65CBC0428C98}"/>
              </a:ext>
            </a:extLst>
          </p:cNvPr>
          <p:cNvSpPr/>
          <p:nvPr/>
        </p:nvSpPr>
        <p:spPr>
          <a:xfrm>
            <a:off x="10261600" y="5956300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ome do tema">
            <a:extLst>
              <a:ext uri="{FF2B5EF4-FFF2-40B4-BE49-F238E27FC236}">
                <a16:creationId xmlns:a16="http://schemas.microsoft.com/office/drawing/2014/main" id="{1FF06302-7C45-FAA0-979B-2989FFEEF667}"/>
              </a:ext>
            </a:extLst>
          </p:cNvPr>
          <p:cNvSpPr txBox="1"/>
          <p:nvPr/>
        </p:nvSpPr>
        <p:spPr>
          <a:xfrm>
            <a:off x="347263" y="198688"/>
            <a:ext cx="7722623" cy="553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R="0" lvl="0" indent="0" algn="just" defTabSz="828675" fontAlgn="auto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algn="l" defTabSz="828717">
              <a:defRPr/>
            </a:pPr>
            <a:r>
              <a:rPr lang="pt-BR" sz="2933" kern="1200" err="1">
                <a:solidFill>
                  <a:prstClr val="black"/>
                </a:solidFill>
                <a:ea typeface="+mn-ea"/>
                <a:sym typeface="Avenir Next Regular"/>
              </a:rPr>
              <a:t>Arc</a:t>
            </a:r>
            <a:r>
              <a:rPr lang="pt-BR" sz="2933" kern="1200">
                <a:solidFill>
                  <a:prstClr val="black"/>
                </a:solidFill>
                <a:ea typeface="+mn-ea"/>
                <a:sym typeface="Avenir Next Regular"/>
              </a:rPr>
              <a:t> </a:t>
            </a:r>
            <a:r>
              <a:rPr lang="pt-BR" sz="2933" kern="1200" err="1">
                <a:solidFill>
                  <a:prstClr val="black"/>
                </a:solidFill>
                <a:ea typeface="+mn-ea"/>
                <a:sym typeface="Avenir Next Regular"/>
              </a:rPr>
              <a:t>of</a:t>
            </a:r>
            <a:r>
              <a:rPr lang="pt-BR" sz="2933" kern="1200">
                <a:solidFill>
                  <a:prstClr val="black"/>
                </a:solidFill>
                <a:ea typeface="+mn-ea"/>
                <a:sym typeface="Avenir Next Regular"/>
              </a:rPr>
              <a:t> </a:t>
            </a:r>
            <a:r>
              <a:rPr lang="pt-BR" sz="2933" kern="1200" err="1">
                <a:solidFill>
                  <a:prstClr val="black"/>
                </a:solidFill>
                <a:ea typeface="+mn-ea"/>
                <a:sym typeface="Avenir Next Regular"/>
              </a:rPr>
              <a:t>Restoration</a:t>
            </a:r>
            <a:endParaRPr lang="pt-BR" sz="2933" kern="1200">
              <a:solidFill>
                <a:prstClr val="black"/>
              </a:solidFill>
              <a:ea typeface="+mn-ea"/>
              <a:sym typeface="Avenir Next Regular"/>
            </a:endParaRPr>
          </a:p>
        </p:txBody>
      </p:sp>
      <p:sp>
        <p:nvSpPr>
          <p:cNvPr id="13" name="Nome do tema">
            <a:extLst>
              <a:ext uri="{FF2B5EF4-FFF2-40B4-BE49-F238E27FC236}">
                <a16:creationId xmlns:a16="http://schemas.microsoft.com/office/drawing/2014/main" id="{39BA77F2-8EB8-68D1-56E2-F06DA9E43BA7}"/>
              </a:ext>
            </a:extLst>
          </p:cNvPr>
          <p:cNvSpPr txBox="1"/>
          <p:nvPr/>
        </p:nvSpPr>
        <p:spPr>
          <a:xfrm>
            <a:off x="355923" y="958999"/>
            <a:ext cx="6777228" cy="513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R="0" lvl="0" indent="0" algn="just" defTabSz="828675" fontAlgn="auto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algn="l" defTabSz="828717"/>
            <a:r>
              <a:rPr lang="pt-BR" sz="2667">
                <a:solidFill>
                  <a:prstClr val="black"/>
                </a:solidFill>
                <a:latin typeface="Arial" panose="020B0604020202020204" pitchFamily="34" charset="0"/>
              </a:rPr>
              <a:t>Target: 24 </a:t>
            </a:r>
            <a:r>
              <a:rPr lang="pt-BR" sz="2667" err="1">
                <a:solidFill>
                  <a:prstClr val="black"/>
                </a:solidFill>
                <a:latin typeface="Arial" panose="020B0604020202020204" pitchFamily="34" charset="0"/>
              </a:rPr>
              <a:t>million</a:t>
            </a:r>
            <a:r>
              <a:rPr lang="pt-BR" sz="2667">
                <a:solidFill>
                  <a:prstClr val="black"/>
                </a:solidFill>
                <a:latin typeface="Arial" panose="020B0604020202020204" pitchFamily="34" charset="0"/>
              </a:rPr>
              <a:t> hectares </a:t>
            </a:r>
            <a:r>
              <a:rPr lang="pt-BR" sz="2667" err="1">
                <a:solidFill>
                  <a:prstClr val="black"/>
                </a:solidFill>
                <a:latin typeface="Arial" panose="020B0604020202020204" pitchFamily="34" charset="0"/>
              </a:rPr>
              <a:t>by</a:t>
            </a:r>
            <a:r>
              <a:rPr lang="pt-BR" sz="2667">
                <a:solidFill>
                  <a:prstClr val="black"/>
                </a:solidFill>
                <a:latin typeface="Arial" panose="020B0604020202020204" pitchFamily="34" charset="0"/>
              </a:rPr>
              <a:t> 2050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1C8D158-98B9-F90D-C269-0143152826F2}"/>
              </a:ext>
            </a:extLst>
          </p:cNvPr>
          <p:cNvSpPr txBox="1"/>
          <p:nvPr/>
        </p:nvSpPr>
        <p:spPr>
          <a:xfrm>
            <a:off x="347263" y="1974694"/>
            <a:ext cx="6777228" cy="294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342900" marR="0" lvl="0" indent="-342900" fontAlgn="auto">
              <a:lnSpc>
                <a:spcPts val="2800"/>
              </a:lnSpc>
              <a:spcBef>
                <a:spcPts val="600"/>
              </a:spcBef>
              <a:buClr>
                <a:schemeClr val="accent6"/>
              </a:buClr>
              <a:buSzTx/>
              <a:buFont typeface="Arial" panose="020B0604020202020204" pitchFamily="34" charset="0"/>
              <a:buChar char="&gt;"/>
              <a:tabLst/>
              <a:defRPr sz="22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700088" lvl="2" indent="-342900">
              <a:lnSpc>
                <a:spcPts val="2800"/>
              </a:lnSpc>
              <a:spcBef>
                <a:spcPts val="200"/>
              </a:spcBef>
              <a:buFont typeface="Wingdings" panose="05000000000000000000" pitchFamily="2" charset="2"/>
              <a:buChar char="§"/>
              <a:defRPr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marL="0" indent="0" defTabSz="914332">
              <a:buClr>
                <a:srgbClr val="65B32E"/>
              </a:buClr>
              <a:buNone/>
            </a:pPr>
            <a:r>
              <a:rPr lang="pt-BR" err="1">
                <a:solidFill>
                  <a:prstClr val="black"/>
                </a:solidFill>
                <a:latin typeface="Arial Black" panose="020B0A04020102020204" pitchFamily="34" charset="0"/>
              </a:rPr>
              <a:t>Phase</a:t>
            </a:r>
            <a:r>
              <a:rPr lang="pt-BR">
                <a:solidFill>
                  <a:prstClr val="black"/>
                </a:solidFill>
                <a:latin typeface="Arial Black" panose="020B0A04020102020204" pitchFamily="34" charset="0"/>
              </a:rPr>
              <a:t> 1 – </a:t>
            </a:r>
            <a:r>
              <a:rPr lang="pt-BR" err="1">
                <a:solidFill>
                  <a:prstClr val="black"/>
                </a:solidFill>
                <a:latin typeface="Arial Black" panose="020B0A04020102020204" pitchFamily="34" charset="0"/>
              </a:rPr>
              <a:t>up</a:t>
            </a:r>
            <a:r>
              <a:rPr lang="pt-BR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 Black" panose="020B0A04020102020204" pitchFamily="34" charset="0"/>
              </a:rPr>
              <a:t>to</a:t>
            </a:r>
            <a:r>
              <a:rPr lang="pt-BR">
                <a:solidFill>
                  <a:prstClr val="black"/>
                </a:solidFill>
                <a:latin typeface="Arial Black" panose="020B0A04020102020204" pitchFamily="34" charset="0"/>
              </a:rPr>
              <a:t> 2030</a:t>
            </a:r>
          </a:p>
          <a:p>
            <a:pPr marL="342917" indent="-342917" defTabSz="914332">
              <a:buClr>
                <a:srgbClr val="65B32E"/>
              </a:buClr>
            </a:pPr>
            <a:r>
              <a:rPr lang="pt-BR" err="1">
                <a:solidFill>
                  <a:prstClr val="black"/>
                </a:solidFill>
              </a:rPr>
              <a:t>Restore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err="1">
                <a:solidFill>
                  <a:prstClr val="black"/>
                </a:solidFill>
              </a:rPr>
              <a:t>priority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err="1">
                <a:solidFill>
                  <a:prstClr val="black"/>
                </a:solidFill>
              </a:rPr>
              <a:t>areas</a:t>
            </a:r>
            <a:r>
              <a:rPr lang="pt-BR">
                <a:solidFill>
                  <a:prstClr val="black"/>
                </a:solidFill>
              </a:rPr>
              <a:t>, </a:t>
            </a:r>
            <a:r>
              <a:rPr lang="pt-BR" err="1">
                <a:solidFill>
                  <a:prstClr val="black"/>
                </a:solidFill>
              </a:rPr>
              <a:t>starting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err="1">
                <a:solidFill>
                  <a:prstClr val="black"/>
                </a:solidFill>
              </a:rPr>
              <a:t>with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err="1">
                <a:solidFill>
                  <a:prstClr val="black"/>
                </a:solidFill>
              </a:rPr>
              <a:t>those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err="1">
                <a:solidFill>
                  <a:prstClr val="black"/>
                </a:solidFill>
              </a:rPr>
              <a:t>less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err="1">
                <a:solidFill>
                  <a:prstClr val="black"/>
                </a:solidFill>
              </a:rPr>
              <a:t>complex</a:t>
            </a:r>
            <a:r>
              <a:rPr lang="pt-BR">
                <a:solidFill>
                  <a:prstClr val="black"/>
                </a:solidFill>
              </a:rPr>
              <a:t>/</a:t>
            </a:r>
            <a:r>
              <a:rPr lang="pt-BR" err="1">
                <a:solidFill>
                  <a:prstClr val="black"/>
                </a:solidFill>
              </a:rPr>
              <a:t>costly</a:t>
            </a:r>
            <a:r>
              <a:rPr lang="pt-BR">
                <a:solidFill>
                  <a:prstClr val="black"/>
                </a:solidFill>
              </a:rPr>
              <a:t>: </a:t>
            </a:r>
            <a:r>
              <a:rPr lang="pt-BR" b="1">
                <a:solidFill>
                  <a:prstClr val="black"/>
                </a:solidFill>
              </a:rPr>
              <a:t>6 </a:t>
            </a:r>
            <a:r>
              <a:rPr lang="pt-BR" b="1" err="1">
                <a:solidFill>
                  <a:prstClr val="black"/>
                </a:solidFill>
              </a:rPr>
              <a:t>million</a:t>
            </a:r>
            <a:r>
              <a:rPr lang="pt-BR" b="1">
                <a:solidFill>
                  <a:prstClr val="black"/>
                </a:solidFill>
              </a:rPr>
              <a:t> hectares</a:t>
            </a:r>
          </a:p>
          <a:p>
            <a:pPr marL="342917" indent="-342917" defTabSz="914332">
              <a:buClr>
                <a:srgbClr val="65B32E"/>
              </a:buClr>
            </a:pPr>
            <a:r>
              <a:rPr lang="pt-BR" err="1">
                <a:solidFill>
                  <a:prstClr val="black"/>
                </a:solidFill>
              </a:rPr>
              <a:t>Investments</a:t>
            </a:r>
            <a:r>
              <a:rPr lang="pt-BR">
                <a:solidFill>
                  <a:prstClr val="black"/>
                </a:solidFill>
              </a:rPr>
              <a:t>:  </a:t>
            </a:r>
            <a:r>
              <a:rPr lang="pt-BR" b="1">
                <a:solidFill>
                  <a:prstClr val="black"/>
                </a:solidFill>
              </a:rPr>
              <a:t>USD 10 </a:t>
            </a:r>
            <a:r>
              <a:rPr lang="pt-BR" b="1" err="1">
                <a:solidFill>
                  <a:prstClr val="black"/>
                </a:solidFill>
              </a:rPr>
              <a:t>billion</a:t>
            </a:r>
            <a:r>
              <a:rPr lang="pt-BR" b="1">
                <a:solidFill>
                  <a:prstClr val="black"/>
                </a:solidFill>
              </a:rPr>
              <a:t> (BRL 51 </a:t>
            </a:r>
            <a:r>
              <a:rPr lang="pt-BR" b="1" err="1">
                <a:solidFill>
                  <a:prstClr val="black"/>
                </a:solidFill>
              </a:rPr>
              <a:t>billion</a:t>
            </a:r>
            <a:r>
              <a:rPr lang="pt-BR" b="1">
                <a:solidFill>
                  <a:prstClr val="black"/>
                </a:solidFill>
              </a:rPr>
              <a:t>)</a:t>
            </a:r>
          </a:p>
          <a:p>
            <a:pPr marL="0" indent="0" defTabSz="914332">
              <a:spcBef>
                <a:spcPts val="1200"/>
              </a:spcBef>
              <a:buClr>
                <a:srgbClr val="65B32E"/>
              </a:buClr>
              <a:buNone/>
            </a:pPr>
            <a:r>
              <a:rPr lang="pt-BR" err="1">
                <a:solidFill>
                  <a:prstClr val="black"/>
                </a:solidFill>
                <a:latin typeface="Arial Black" panose="020B0A04020102020204" pitchFamily="34" charset="0"/>
              </a:rPr>
              <a:t>Phase</a:t>
            </a:r>
            <a:r>
              <a:rPr lang="pt-BR">
                <a:solidFill>
                  <a:prstClr val="black"/>
                </a:solidFill>
                <a:latin typeface="Arial Black" panose="020B0A04020102020204" pitchFamily="34" charset="0"/>
              </a:rPr>
              <a:t> 2 – 2030-2050</a:t>
            </a:r>
          </a:p>
          <a:p>
            <a:pPr marL="342917" indent="-342917" defTabSz="914332">
              <a:buClr>
                <a:srgbClr val="65B32E"/>
              </a:buClr>
            </a:pPr>
            <a:r>
              <a:rPr lang="pt-BR" err="1">
                <a:solidFill>
                  <a:prstClr val="black"/>
                </a:solidFill>
              </a:rPr>
              <a:t>Restore</a:t>
            </a:r>
            <a:r>
              <a:rPr lang="pt-BR">
                <a:solidFill>
                  <a:prstClr val="black"/>
                </a:solidFill>
              </a:rPr>
              <a:t> </a:t>
            </a:r>
            <a:r>
              <a:rPr lang="pt-BR" b="1">
                <a:solidFill>
                  <a:prstClr val="black"/>
                </a:solidFill>
              </a:rPr>
              <a:t>18 </a:t>
            </a:r>
            <a:r>
              <a:rPr lang="pt-BR" b="1" err="1">
                <a:solidFill>
                  <a:prstClr val="black"/>
                </a:solidFill>
              </a:rPr>
              <a:t>million</a:t>
            </a:r>
            <a:r>
              <a:rPr lang="pt-BR" b="1">
                <a:solidFill>
                  <a:prstClr val="black"/>
                </a:solidFill>
              </a:rPr>
              <a:t> hectares</a:t>
            </a:r>
          </a:p>
          <a:p>
            <a:pPr marL="342917" indent="-342917" defTabSz="914332">
              <a:buClr>
                <a:srgbClr val="65B32E"/>
              </a:buClr>
            </a:pPr>
            <a:r>
              <a:rPr lang="pt-BR" err="1">
                <a:solidFill>
                  <a:prstClr val="black"/>
                </a:solidFill>
              </a:rPr>
              <a:t>Investments</a:t>
            </a:r>
            <a:r>
              <a:rPr lang="pt-BR">
                <a:solidFill>
                  <a:prstClr val="black"/>
                </a:solidFill>
              </a:rPr>
              <a:t>: </a:t>
            </a:r>
            <a:r>
              <a:rPr lang="pt-BR" b="1">
                <a:solidFill>
                  <a:prstClr val="black"/>
                </a:solidFill>
              </a:rPr>
              <a:t>USD 30 </a:t>
            </a:r>
            <a:r>
              <a:rPr lang="pt-BR" b="1" err="1">
                <a:solidFill>
                  <a:prstClr val="black"/>
                </a:solidFill>
              </a:rPr>
              <a:t>billion</a:t>
            </a:r>
            <a:r>
              <a:rPr lang="pt-BR" b="1">
                <a:solidFill>
                  <a:prstClr val="black"/>
                </a:solidFill>
              </a:rPr>
              <a:t> (BRL 153 </a:t>
            </a:r>
            <a:r>
              <a:rPr lang="pt-BR" b="1" err="1">
                <a:solidFill>
                  <a:prstClr val="black"/>
                </a:solidFill>
              </a:rPr>
              <a:t>billion</a:t>
            </a:r>
            <a:r>
              <a:rPr lang="pt-BR" b="1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83F6949-37B5-EB9E-7907-18774456D5FD}"/>
              </a:ext>
            </a:extLst>
          </p:cNvPr>
          <p:cNvGrpSpPr/>
          <p:nvPr/>
        </p:nvGrpSpPr>
        <p:grpSpPr>
          <a:xfrm>
            <a:off x="4470400" y="5664200"/>
            <a:ext cx="7847861" cy="1220943"/>
            <a:chOff x="4344140" y="5669547"/>
            <a:chExt cx="7847860" cy="1220942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3A75076-341B-6F20-67D3-A6ED8837DF55}"/>
                </a:ext>
              </a:extLst>
            </p:cNvPr>
            <p:cNvSpPr txBox="1"/>
            <p:nvPr/>
          </p:nvSpPr>
          <p:spPr>
            <a:xfrm>
              <a:off x="4344140" y="5669547"/>
              <a:ext cx="7716985" cy="1200328"/>
            </a:xfrm>
            <a:custGeom>
              <a:avLst/>
              <a:gdLst>
                <a:gd name="connsiteX0" fmla="*/ 0 w 7716985"/>
                <a:gd name="connsiteY0" fmla="*/ 0 h 1200328"/>
                <a:gd name="connsiteX1" fmla="*/ 488742 w 7716985"/>
                <a:gd name="connsiteY1" fmla="*/ 0 h 1200328"/>
                <a:gd name="connsiteX2" fmla="*/ 1286164 w 7716985"/>
                <a:gd name="connsiteY2" fmla="*/ 0 h 1200328"/>
                <a:gd name="connsiteX3" fmla="*/ 1929246 w 7716985"/>
                <a:gd name="connsiteY3" fmla="*/ 0 h 1200328"/>
                <a:gd name="connsiteX4" fmla="*/ 2495158 w 7716985"/>
                <a:gd name="connsiteY4" fmla="*/ 0 h 1200328"/>
                <a:gd name="connsiteX5" fmla="*/ 3292580 w 7716985"/>
                <a:gd name="connsiteY5" fmla="*/ 0 h 1200328"/>
                <a:gd name="connsiteX6" fmla="*/ 3704153 w 7716985"/>
                <a:gd name="connsiteY6" fmla="*/ 0 h 1200328"/>
                <a:gd name="connsiteX7" fmla="*/ 4192895 w 7716985"/>
                <a:gd name="connsiteY7" fmla="*/ 0 h 1200328"/>
                <a:gd name="connsiteX8" fmla="*/ 4835977 w 7716985"/>
                <a:gd name="connsiteY8" fmla="*/ 0 h 1200328"/>
                <a:gd name="connsiteX9" fmla="*/ 5401890 w 7716985"/>
                <a:gd name="connsiteY9" fmla="*/ 0 h 1200328"/>
                <a:gd name="connsiteX10" fmla="*/ 6199311 w 7716985"/>
                <a:gd name="connsiteY10" fmla="*/ 0 h 1200328"/>
                <a:gd name="connsiteX11" fmla="*/ 6688054 w 7716985"/>
                <a:gd name="connsiteY11" fmla="*/ 0 h 1200328"/>
                <a:gd name="connsiteX12" fmla="*/ 7716985 w 7716985"/>
                <a:gd name="connsiteY12" fmla="*/ 0 h 1200328"/>
                <a:gd name="connsiteX13" fmla="*/ 7716985 w 7716985"/>
                <a:gd name="connsiteY13" fmla="*/ 612167 h 1200328"/>
                <a:gd name="connsiteX14" fmla="*/ 7716985 w 7716985"/>
                <a:gd name="connsiteY14" fmla="*/ 1200328 h 1200328"/>
                <a:gd name="connsiteX15" fmla="*/ 6919563 w 7716985"/>
                <a:gd name="connsiteY15" fmla="*/ 1200328 h 1200328"/>
                <a:gd name="connsiteX16" fmla="*/ 6507991 w 7716985"/>
                <a:gd name="connsiteY16" fmla="*/ 1200328 h 1200328"/>
                <a:gd name="connsiteX17" fmla="*/ 5942078 w 7716985"/>
                <a:gd name="connsiteY17" fmla="*/ 1200328 h 1200328"/>
                <a:gd name="connsiteX18" fmla="*/ 5298996 w 7716985"/>
                <a:gd name="connsiteY18" fmla="*/ 1200328 h 1200328"/>
                <a:gd name="connsiteX19" fmla="*/ 4655914 w 7716985"/>
                <a:gd name="connsiteY19" fmla="*/ 1200328 h 1200328"/>
                <a:gd name="connsiteX20" fmla="*/ 4012832 w 7716985"/>
                <a:gd name="connsiteY20" fmla="*/ 1200328 h 1200328"/>
                <a:gd name="connsiteX21" fmla="*/ 3369750 w 7716985"/>
                <a:gd name="connsiteY21" fmla="*/ 1200328 h 1200328"/>
                <a:gd name="connsiteX22" fmla="*/ 2572328 w 7716985"/>
                <a:gd name="connsiteY22" fmla="*/ 1200328 h 1200328"/>
                <a:gd name="connsiteX23" fmla="*/ 1774907 w 7716985"/>
                <a:gd name="connsiteY23" fmla="*/ 1200328 h 1200328"/>
                <a:gd name="connsiteX24" fmla="*/ 1208994 w 7716985"/>
                <a:gd name="connsiteY24" fmla="*/ 1200328 h 1200328"/>
                <a:gd name="connsiteX25" fmla="*/ 797422 w 7716985"/>
                <a:gd name="connsiteY25" fmla="*/ 1200328 h 1200328"/>
                <a:gd name="connsiteX26" fmla="*/ 0 w 7716985"/>
                <a:gd name="connsiteY26" fmla="*/ 1200328 h 1200328"/>
                <a:gd name="connsiteX27" fmla="*/ 0 w 7716985"/>
                <a:gd name="connsiteY27" fmla="*/ 624171 h 1200328"/>
                <a:gd name="connsiteX28" fmla="*/ 0 w 7716985"/>
                <a:gd name="connsiteY28" fmla="*/ 0 h 120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716985" h="1200328" fill="none" extrusionOk="0">
                  <a:moveTo>
                    <a:pt x="0" y="0"/>
                  </a:moveTo>
                  <a:cubicBezTo>
                    <a:pt x="169009" y="-22820"/>
                    <a:pt x="374918" y="14671"/>
                    <a:pt x="488742" y="0"/>
                  </a:cubicBezTo>
                  <a:cubicBezTo>
                    <a:pt x="602566" y="-14671"/>
                    <a:pt x="1104931" y="33448"/>
                    <a:pt x="1286164" y="0"/>
                  </a:cubicBezTo>
                  <a:cubicBezTo>
                    <a:pt x="1467397" y="-33448"/>
                    <a:pt x="1680610" y="-12056"/>
                    <a:pt x="1929246" y="0"/>
                  </a:cubicBezTo>
                  <a:cubicBezTo>
                    <a:pt x="2177882" y="12056"/>
                    <a:pt x="2350915" y="-20418"/>
                    <a:pt x="2495158" y="0"/>
                  </a:cubicBezTo>
                  <a:cubicBezTo>
                    <a:pt x="2639401" y="20418"/>
                    <a:pt x="3074463" y="-7545"/>
                    <a:pt x="3292580" y="0"/>
                  </a:cubicBezTo>
                  <a:cubicBezTo>
                    <a:pt x="3510697" y="7545"/>
                    <a:pt x="3576723" y="18030"/>
                    <a:pt x="3704153" y="0"/>
                  </a:cubicBezTo>
                  <a:cubicBezTo>
                    <a:pt x="3831583" y="-18030"/>
                    <a:pt x="4023505" y="2081"/>
                    <a:pt x="4192895" y="0"/>
                  </a:cubicBezTo>
                  <a:cubicBezTo>
                    <a:pt x="4362285" y="-2081"/>
                    <a:pt x="4616075" y="-9600"/>
                    <a:pt x="4835977" y="0"/>
                  </a:cubicBezTo>
                  <a:cubicBezTo>
                    <a:pt x="5055879" y="9600"/>
                    <a:pt x="5274907" y="6912"/>
                    <a:pt x="5401890" y="0"/>
                  </a:cubicBezTo>
                  <a:cubicBezTo>
                    <a:pt x="5528873" y="-6912"/>
                    <a:pt x="5816693" y="6532"/>
                    <a:pt x="6199311" y="0"/>
                  </a:cubicBezTo>
                  <a:cubicBezTo>
                    <a:pt x="6581929" y="-6532"/>
                    <a:pt x="6507583" y="-438"/>
                    <a:pt x="6688054" y="0"/>
                  </a:cubicBezTo>
                  <a:cubicBezTo>
                    <a:pt x="6868525" y="438"/>
                    <a:pt x="7235732" y="-9872"/>
                    <a:pt x="7716985" y="0"/>
                  </a:cubicBezTo>
                  <a:cubicBezTo>
                    <a:pt x="7739537" y="283149"/>
                    <a:pt x="7686886" y="307608"/>
                    <a:pt x="7716985" y="612167"/>
                  </a:cubicBezTo>
                  <a:cubicBezTo>
                    <a:pt x="7747084" y="916726"/>
                    <a:pt x="7704996" y="924177"/>
                    <a:pt x="7716985" y="1200328"/>
                  </a:cubicBezTo>
                  <a:cubicBezTo>
                    <a:pt x="7405857" y="1175259"/>
                    <a:pt x="7107863" y="1207821"/>
                    <a:pt x="6919563" y="1200328"/>
                  </a:cubicBezTo>
                  <a:cubicBezTo>
                    <a:pt x="6731263" y="1192835"/>
                    <a:pt x="6704867" y="1191663"/>
                    <a:pt x="6507991" y="1200328"/>
                  </a:cubicBezTo>
                  <a:cubicBezTo>
                    <a:pt x="6311115" y="1208993"/>
                    <a:pt x="6135121" y="1178824"/>
                    <a:pt x="5942078" y="1200328"/>
                  </a:cubicBezTo>
                  <a:cubicBezTo>
                    <a:pt x="5749035" y="1221832"/>
                    <a:pt x="5542682" y="1168950"/>
                    <a:pt x="5298996" y="1200328"/>
                  </a:cubicBezTo>
                  <a:cubicBezTo>
                    <a:pt x="5055310" y="1231706"/>
                    <a:pt x="4913216" y="1203516"/>
                    <a:pt x="4655914" y="1200328"/>
                  </a:cubicBezTo>
                  <a:cubicBezTo>
                    <a:pt x="4398612" y="1197140"/>
                    <a:pt x="4333744" y="1215443"/>
                    <a:pt x="4012832" y="1200328"/>
                  </a:cubicBezTo>
                  <a:cubicBezTo>
                    <a:pt x="3691920" y="1185213"/>
                    <a:pt x="3549316" y="1227577"/>
                    <a:pt x="3369750" y="1200328"/>
                  </a:cubicBezTo>
                  <a:cubicBezTo>
                    <a:pt x="3190184" y="1173079"/>
                    <a:pt x="2865813" y="1192185"/>
                    <a:pt x="2572328" y="1200328"/>
                  </a:cubicBezTo>
                  <a:cubicBezTo>
                    <a:pt x="2278843" y="1208471"/>
                    <a:pt x="1986125" y="1217387"/>
                    <a:pt x="1774907" y="1200328"/>
                  </a:cubicBezTo>
                  <a:cubicBezTo>
                    <a:pt x="1563689" y="1183269"/>
                    <a:pt x="1364289" y="1222259"/>
                    <a:pt x="1208994" y="1200328"/>
                  </a:cubicBezTo>
                  <a:cubicBezTo>
                    <a:pt x="1053699" y="1178397"/>
                    <a:pt x="929596" y="1189425"/>
                    <a:pt x="797422" y="1200328"/>
                  </a:cubicBezTo>
                  <a:cubicBezTo>
                    <a:pt x="665248" y="1211231"/>
                    <a:pt x="375045" y="1174795"/>
                    <a:pt x="0" y="1200328"/>
                  </a:cubicBezTo>
                  <a:cubicBezTo>
                    <a:pt x="7167" y="1012385"/>
                    <a:pt x="17659" y="833960"/>
                    <a:pt x="0" y="624171"/>
                  </a:cubicBezTo>
                  <a:cubicBezTo>
                    <a:pt x="-17659" y="414382"/>
                    <a:pt x="-6542" y="269424"/>
                    <a:pt x="0" y="0"/>
                  </a:cubicBezTo>
                  <a:close/>
                </a:path>
                <a:path w="7716985" h="1200328" stroke="0" extrusionOk="0">
                  <a:moveTo>
                    <a:pt x="0" y="0"/>
                  </a:moveTo>
                  <a:cubicBezTo>
                    <a:pt x="358661" y="13855"/>
                    <a:pt x="534223" y="-10630"/>
                    <a:pt x="797422" y="0"/>
                  </a:cubicBezTo>
                  <a:cubicBezTo>
                    <a:pt x="1060621" y="10630"/>
                    <a:pt x="1194235" y="8415"/>
                    <a:pt x="1440504" y="0"/>
                  </a:cubicBezTo>
                  <a:cubicBezTo>
                    <a:pt x="1686773" y="-8415"/>
                    <a:pt x="1788434" y="24294"/>
                    <a:pt x="1929246" y="0"/>
                  </a:cubicBezTo>
                  <a:cubicBezTo>
                    <a:pt x="2070058" y="-24294"/>
                    <a:pt x="2391274" y="-17262"/>
                    <a:pt x="2572328" y="0"/>
                  </a:cubicBezTo>
                  <a:cubicBezTo>
                    <a:pt x="2753382" y="17262"/>
                    <a:pt x="3122878" y="-10932"/>
                    <a:pt x="3369750" y="0"/>
                  </a:cubicBezTo>
                  <a:cubicBezTo>
                    <a:pt x="3616622" y="10932"/>
                    <a:pt x="3641258" y="-19555"/>
                    <a:pt x="3858493" y="0"/>
                  </a:cubicBezTo>
                  <a:cubicBezTo>
                    <a:pt x="4075728" y="19555"/>
                    <a:pt x="4098180" y="9878"/>
                    <a:pt x="4270065" y="0"/>
                  </a:cubicBezTo>
                  <a:cubicBezTo>
                    <a:pt x="4441950" y="-9878"/>
                    <a:pt x="4733926" y="-18325"/>
                    <a:pt x="4913147" y="0"/>
                  </a:cubicBezTo>
                  <a:cubicBezTo>
                    <a:pt x="5092368" y="18325"/>
                    <a:pt x="5317194" y="1462"/>
                    <a:pt x="5556229" y="0"/>
                  </a:cubicBezTo>
                  <a:cubicBezTo>
                    <a:pt x="5795264" y="-1462"/>
                    <a:pt x="6051813" y="-13701"/>
                    <a:pt x="6276481" y="0"/>
                  </a:cubicBezTo>
                  <a:cubicBezTo>
                    <a:pt x="6501149" y="13701"/>
                    <a:pt x="6568719" y="6851"/>
                    <a:pt x="6842393" y="0"/>
                  </a:cubicBezTo>
                  <a:cubicBezTo>
                    <a:pt x="7116067" y="-6851"/>
                    <a:pt x="7474190" y="20660"/>
                    <a:pt x="7716985" y="0"/>
                  </a:cubicBezTo>
                  <a:cubicBezTo>
                    <a:pt x="7726123" y="271827"/>
                    <a:pt x="7727081" y="385578"/>
                    <a:pt x="7716985" y="576157"/>
                  </a:cubicBezTo>
                  <a:cubicBezTo>
                    <a:pt x="7706889" y="766736"/>
                    <a:pt x="7740309" y="911658"/>
                    <a:pt x="7716985" y="1200328"/>
                  </a:cubicBezTo>
                  <a:cubicBezTo>
                    <a:pt x="7518175" y="1215340"/>
                    <a:pt x="7354718" y="1200494"/>
                    <a:pt x="7228243" y="1200328"/>
                  </a:cubicBezTo>
                  <a:cubicBezTo>
                    <a:pt x="7101768" y="1200162"/>
                    <a:pt x="6757132" y="1179587"/>
                    <a:pt x="6430821" y="1200328"/>
                  </a:cubicBezTo>
                  <a:cubicBezTo>
                    <a:pt x="6104510" y="1221069"/>
                    <a:pt x="6051534" y="1181753"/>
                    <a:pt x="5710569" y="1200328"/>
                  </a:cubicBezTo>
                  <a:cubicBezTo>
                    <a:pt x="5369604" y="1218903"/>
                    <a:pt x="5284111" y="1175776"/>
                    <a:pt x="5067487" y="1200328"/>
                  </a:cubicBezTo>
                  <a:cubicBezTo>
                    <a:pt x="4850863" y="1224880"/>
                    <a:pt x="4808701" y="1184603"/>
                    <a:pt x="4655914" y="1200328"/>
                  </a:cubicBezTo>
                  <a:cubicBezTo>
                    <a:pt x="4503127" y="1216053"/>
                    <a:pt x="4293805" y="1191589"/>
                    <a:pt x="4012832" y="1200328"/>
                  </a:cubicBezTo>
                  <a:cubicBezTo>
                    <a:pt x="3731859" y="1209067"/>
                    <a:pt x="3585299" y="1187019"/>
                    <a:pt x="3215410" y="1200328"/>
                  </a:cubicBezTo>
                  <a:cubicBezTo>
                    <a:pt x="2845521" y="1213637"/>
                    <a:pt x="2771891" y="1192719"/>
                    <a:pt x="2417989" y="1200328"/>
                  </a:cubicBezTo>
                  <a:cubicBezTo>
                    <a:pt x="2064087" y="1207937"/>
                    <a:pt x="2066736" y="1188547"/>
                    <a:pt x="1774907" y="1200328"/>
                  </a:cubicBezTo>
                  <a:cubicBezTo>
                    <a:pt x="1483078" y="1212109"/>
                    <a:pt x="1267854" y="1186193"/>
                    <a:pt x="1131824" y="1200328"/>
                  </a:cubicBezTo>
                  <a:cubicBezTo>
                    <a:pt x="995794" y="1214463"/>
                    <a:pt x="519293" y="1249338"/>
                    <a:pt x="0" y="1200328"/>
                  </a:cubicBezTo>
                  <a:cubicBezTo>
                    <a:pt x="-8501" y="925503"/>
                    <a:pt x="-27362" y="760765"/>
                    <a:pt x="0" y="576157"/>
                  </a:cubicBezTo>
                  <a:cubicBezTo>
                    <a:pt x="27362" y="391549"/>
                    <a:pt x="-22699" y="139713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65B32E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defTabSz="914332"/>
              <a:endParaRPr lang="en-US" sz="2400" b="1">
                <a:solidFill>
                  <a:prstClr val="black"/>
                </a:solidFill>
                <a:latin typeface="Calibri"/>
              </a:endParaRPr>
            </a:p>
            <a:p>
              <a:pPr defTabSz="914332"/>
              <a:endParaRPr lang="en-US" sz="2400" b="1">
                <a:solidFill>
                  <a:prstClr val="black"/>
                </a:solidFill>
                <a:latin typeface="Calibri"/>
              </a:endParaRPr>
            </a:p>
            <a:p>
              <a:pPr defTabSz="914332"/>
              <a:endParaRPr lang="en-US" sz="24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D45EF43-E7FE-3B41-3896-C6004A050535}"/>
                </a:ext>
              </a:extLst>
            </p:cNvPr>
            <p:cNvSpPr txBox="1"/>
            <p:nvPr/>
          </p:nvSpPr>
          <p:spPr>
            <a:xfrm>
              <a:off x="5943981" y="5915768"/>
              <a:ext cx="6248019" cy="728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32"/>
              <a:r>
                <a:rPr lang="pt-BR" sz="2133" b="1" err="1">
                  <a:solidFill>
                    <a:prstClr val="black"/>
                  </a:solidFill>
                  <a:latin typeface="Calibri"/>
                  <a:sym typeface="Avenir Next Regular"/>
                </a:rPr>
                <a:t>Restore</a:t>
              </a:r>
              <a:r>
                <a:rPr lang="pt-BR" sz="2133" b="1">
                  <a:solidFill>
                    <a:prstClr val="black"/>
                  </a:solidFill>
                  <a:latin typeface="Calibri"/>
                  <a:sym typeface="Avenir Next Regular"/>
                </a:rPr>
                <a:t> </a:t>
              </a:r>
              <a:r>
                <a:rPr lang="pt-BR" sz="2133" b="1" err="1">
                  <a:solidFill>
                    <a:prstClr val="black"/>
                  </a:solidFill>
                  <a:latin typeface="Calibri"/>
                  <a:sym typeface="Avenir Next Regular"/>
                </a:rPr>
                <a:t>Amazon</a:t>
              </a:r>
              <a:br>
                <a:rPr lang="pt-BR" sz="2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2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USD 90 </a:t>
              </a:r>
              <a:r>
                <a:rPr lang="pt-BR" sz="2000" b="1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</a:t>
              </a:r>
              <a:r>
                <a:rPr lang="pt-BR" sz="2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t-BR" sz="1867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pt-BR" sz="1867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resources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867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867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867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Amazon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867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</a:t>
              </a:r>
              <a:r>
                <a:rPr lang="pt-BR" sz="18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pt-BR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209DCE9-18D2-1D3E-3FB9-D609949D8859}"/>
                </a:ext>
              </a:extLst>
            </p:cNvPr>
            <p:cNvSpPr txBox="1"/>
            <p:nvPr/>
          </p:nvSpPr>
          <p:spPr>
            <a:xfrm>
              <a:off x="4512832" y="5669547"/>
              <a:ext cx="11627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/>
              <a:r>
                <a:rPr lang="pt-BR" sz="6000" b="1">
                  <a:solidFill>
                    <a:prstClr val="black"/>
                  </a:solidFill>
                  <a:latin typeface="Aptos Black" panose="020B0004020202020204" pitchFamily="34" charset="0"/>
                </a:rPr>
                <a:t> </a:t>
              </a:r>
              <a:r>
                <a:rPr lang="pt-BR" sz="4000" b="1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pt-BR" sz="4000" b="1" baseline="30000">
                  <a:solidFill>
                    <a:prstClr val="black"/>
                  </a:solidFill>
                  <a:latin typeface="Calibri"/>
                </a:rPr>
                <a:t>ST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0EBFDE9-49CB-27DC-9AD1-E451DF1B963A}"/>
                </a:ext>
              </a:extLst>
            </p:cNvPr>
            <p:cNvSpPr txBox="1"/>
            <p:nvPr/>
          </p:nvSpPr>
          <p:spPr>
            <a:xfrm>
              <a:off x="4562202" y="6469925"/>
              <a:ext cx="1113343" cy="42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2"/>
              <a:r>
                <a:rPr lang="pt-BR" sz="2133" b="1">
                  <a:solidFill>
                    <a:prstClr val="black"/>
                  </a:solidFill>
                  <a:latin typeface="Calibri"/>
                </a:rPr>
                <a:t>STEP</a:t>
              </a:r>
              <a:endParaRPr lang="pt-BR" sz="2133" b="1" i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F21A034C-1F0C-271A-71AC-8C364822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94808" l="5597" r="94815">
                        <a14:foregroundMark x1="5761" y1="33546" x2="5761" y2="33546"/>
                        <a14:foregroundMark x1="6008" y1="29233" x2="6008" y2="29233"/>
                        <a14:foregroundMark x1="52016" y1="10064" x2="52016" y2="10064"/>
                        <a14:foregroundMark x1="56214" y1="5911" x2="56214" y2="5911"/>
                        <a14:foregroundMark x1="35144" y1="4792" x2="35144" y2="4792"/>
                        <a14:foregroundMark x1="93909" y1="31230" x2="93909" y2="31230"/>
                        <a14:foregroundMark x1="94897" y1="28275" x2="94897" y2="28275"/>
                        <a14:foregroundMark x1="51440" y1="91134" x2="51440" y2="91134"/>
                        <a14:foregroundMark x1="52757" y1="94808" x2="52757" y2="94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9597" y="122348"/>
            <a:ext cx="4776581" cy="5070430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F1E441C8-92EF-244E-A7EE-41377E25BE88}"/>
              </a:ext>
            </a:extLst>
          </p:cNvPr>
          <p:cNvSpPr/>
          <p:nvPr/>
        </p:nvSpPr>
        <p:spPr>
          <a:xfrm>
            <a:off x="168654" y="6006503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DAA8A3-A6FB-0892-E1A1-13AC196B768E}"/>
              </a:ext>
            </a:extLst>
          </p:cNvPr>
          <p:cNvSpPr/>
          <p:nvPr/>
        </p:nvSpPr>
        <p:spPr>
          <a:xfrm>
            <a:off x="276356" y="3269139"/>
            <a:ext cx="45719" cy="2844000"/>
          </a:xfrm>
          <a:custGeom>
            <a:avLst/>
            <a:gdLst>
              <a:gd name="connsiteX0" fmla="*/ 0 w 45719"/>
              <a:gd name="connsiteY0" fmla="*/ 0 h 2844000"/>
              <a:gd name="connsiteX1" fmla="*/ 45719 w 45719"/>
              <a:gd name="connsiteY1" fmla="*/ 0 h 2844000"/>
              <a:gd name="connsiteX2" fmla="*/ 45719 w 45719"/>
              <a:gd name="connsiteY2" fmla="*/ 625680 h 2844000"/>
              <a:gd name="connsiteX3" fmla="*/ 45719 w 45719"/>
              <a:gd name="connsiteY3" fmla="*/ 1109160 h 2844000"/>
              <a:gd name="connsiteX4" fmla="*/ 45719 w 45719"/>
              <a:gd name="connsiteY4" fmla="*/ 1734840 h 2844000"/>
              <a:gd name="connsiteX5" fmla="*/ 45719 w 45719"/>
              <a:gd name="connsiteY5" fmla="*/ 2360520 h 2844000"/>
              <a:gd name="connsiteX6" fmla="*/ 45719 w 45719"/>
              <a:gd name="connsiteY6" fmla="*/ 2844000 h 2844000"/>
              <a:gd name="connsiteX7" fmla="*/ 0 w 45719"/>
              <a:gd name="connsiteY7" fmla="*/ 2844000 h 2844000"/>
              <a:gd name="connsiteX8" fmla="*/ 0 w 45719"/>
              <a:gd name="connsiteY8" fmla="*/ 2246760 h 2844000"/>
              <a:gd name="connsiteX9" fmla="*/ 0 w 45719"/>
              <a:gd name="connsiteY9" fmla="*/ 1706400 h 2844000"/>
              <a:gd name="connsiteX10" fmla="*/ 0 w 45719"/>
              <a:gd name="connsiteY10" fmla="*/ 1137600 h 2844000"/>
              <a:gd name="connsiteX11" fmla="*/ 0 w 45719"/>
              <a:gd name="connsiteY11" fmla="*/ 597240 h 2844000"/>
              <a:gd name="connsiteX12" fmla="*/ 0 w 45719"/>
              <a:gd name="connsiteY12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19" h="2844000" fill="none" extrusionOk="0">
                <a:moveTo>
                  <a:pt x="0" y="0"/>
                </a:moveTo>
                <a:cubicBezTo>
                  <a:pt x="12259" y="-10"/>
                  <a:pt x="27315" y="-1816"/>
                  <a:pt x="45719" y="0"/>
                </a:cubicBezTo>
                <a:cubicBezTo>
                  <a:pt x="53728" y="143166"/>
                  <a:pt x="58743" y="400499"/>
                  <a:pt x="45719" y="625680"/>
                </a:cubicBezTo>
                <a:cubicBezTo>
                  <a:pt x="32695" y="850861"/>
                  <a:pt x="42674" y="1008277"/>
                  <a:pt x="45719" y="1109160"/>
                </a:cubicBezTo>
                <a:cubicBezTo>
                  <a:pt x="48764" y="1210043"/>
                  <a:pt x="20181" y="1540389"/>
                  <a:pt x="45719" y="1734840"/>
                </a:cubicBezTo>
                <a:cubicBezTo>
                  <a:pt x="71257" y="1929291"/>
                  <a:pt x="40431" y="2134879"/>
                  <a:pt x="45719" y="2360520"/>
                </a:cubicBezTo>
                <a:cubicBezTo>
                  <a:pt x="51007" y="2586161"/>
                  <a:pt x="49921" y="2657400"/>
                  <a:pt x="45719" y="2844000"/>
                </a:cubicBezTo>
                <a:cubicBezTo>
                  <a:pt x="31835" y="2843113"/>
                  <a:pt x="11081" y="2842886"/>
                  <a:pt x="0" y="2844000"/>
                </a:cubicBezTo>
                <a:cubicBezTo>
                  <a:pt x="4769" y="2587455"/>
                  <a:pt x="-3609" y="2403412"/>
                  <a:pt x="0" y="2246760"/>
                </a:cubicBezTo>
                <a:cubicBezTo>
                  <a:pt x="3609" y="2090108"/>
                  <a:pt x="-19923" y="1836962"/>
                  <a:pt x="0" y="1706400"/>
                </a:cubicBezTo>
                <a:cubicBezTo>
                  <a:pt x="19923" y="1575838"/>
                  <a:pt x="26989" y="1279347"/>
                  <a:pt x="0" y="1137600"/>
                </a:cubicBezTo>
                <a:cubicBezTo>
                  <a:pt x="-26989" y="995853"/>
                  <a:pt x="-26948" y="757226"/>
                  <a:pt x="0" y="597240"/>
                </a:cubicBezTo>
                <a:cubicBezTo>
                  <a:pt x="26948" y="437254"/>
                  <a:pt x="-28232" y="169912"/>
                  <a:pt x="0" y="0"/>
                </a:cubicBezTo>
                <a:close/>
              </a:path>
              <a:path w="45719" h="2844000" stroke="0" extrusionOk="0">
                <a:moveTo>
                  <a:pt x="0" y="0"/>
                </a:moveTo>
                <a:cubicBezTo>
                  <a:pt x="10042" y="-1084"/>
                  <a:pt x="32680" y="108"/>
                  <a:pt x="45719" y="0"/>
                </a:cubicBezTo>
                <a:cubicBezTo>
                  <a:pt x="54545" y="163263"/>
                  <a:pt x="56453" y="263181"/>
                  <a:pt x="45719" y="511920"/>
                </a:cubicBezTo>
                <a:cubicBezTo>
                  <a:pt x="34985" y="760659"/>
                  <a:pt x="64823" y="806624"/>
                  <a:pt x="45719" y="1023840"/>
                </a:cubicBezTo>
                <a:cubicBezTo>
                  <a:pt x="26615" y="1241056"/>
                  <a:pt x="37315" y="1349926"/>
                  <a:pt x="45719" y="1507320"/>
                </a:cubicBezTo>
                <a:cubicBezTo>
                  <a:pt x="54123" y="1664714"/>
                  <a:pt x="65453" y="1884644"/>
                  <a:pt x="45719" y="1990800"/>
                </a:cubicBezTo>
                <a:cubicBezTo>
                  <a:pt x="25985" y="2096956"/>
                  <a:pt x="23374" y="2561191"/>
                  <a:pt x="45719" y="2844000"/>
                </a:cubicBezTo>
                <a:cubicBezTo>
                  <a:pt x="32898" y="2845814"/>
                  <a:pt x="18243" y="2842701"/>
                  <a:pt x="0" y="2844000"/>
                </a:cubicBezTo>
                <a:cubicBezTo>
                  <a:pt x="-23279" y="2669907"/>
                  <a:pt x="-16101" y="2468749"/>
                  <a:pt x="0" y="2360520"/>
                </a:cubicBezTo>
                <a:cubicBezTo>
                  <a:pt x="16101" y="2252291"/>
                  <a:pt x="11255" y="1937059"/>
                  <a:pt x="0" y="1791720"/>
                </a:cubicBezTo>
                <a:cubicBezTo>
                  <a:pt x="-11255" y="1646381"/>
                  <a:pt x="14352" y="1446441"/>
                  <a:pt x="0" y="1308240"/>
                </a:cubicBezTo>
                <a:cubicBezTo>
                  <a:pt x="-14352" y="1170039"/>
                  <a:pt x="19559" y="923811"/>
                  <a:pt x="0" y="824760"/>
                </a:cubicBezTo>
                <a:cubicBezTo>
                  <a:pt x="-19559" y="725709"/>
                  <a:pt x="35424" y="208690"/>
                  <a:pt x="0" y="0"/>
                </a:cubicBezTo>
                <a:close/>
              </a:path>
            </a:pathLst>
          </a:custGeom>
          <a:solidFill>
            <a:srgbClr val="65B32E"/>
          </a:solidFill>
          <a:ln>
            <a:solidFill>
              <a:srgbClr val="65B32E"/>
            </a:solidFill>
            <a:extLst>
              <a:ext uri="{C807C97D-BFC1-408E-A445-0C87EB9F89A2}">
                <ask:lineSketchStyleProps xmlns:ask="http://schemas.microsoft.com/office/drawing/2018/sketchyshapes" sd="15298277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1749B76-D9D8-690A-B92D-7848CC62537A}"/>
              </a:ext>
            </a:extLst>
          </p:cNvPr>
          <p:cNvSpPr/>
          <p:nvPr/>
        </p:nvSpPr>
        <p:spPr>
          <a:xfrm>
            <a:off x="-393437" y="3266616"/>
            <a:ext cx="3498517" cy="384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pt-BR" sz="2400" b="1">
                <a:solidFill>
                  <a:prstClr val="black"/>
                </a:solidFill>
                <a:latin typeface="Calibri"/>
              </a:rPr>
              <a:t>TERRITORIES</a:t>
            </a: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81429543-E956-EBD2-3A70-3287754E343E}"/>
              </a:ext>
            </a:extLst>
          </p:cNvPr>
          <p:cNvSpPr txBox="1"/>
          <p:nvPr/>
        </p:nvSpPr>
        <p:spPr>
          <a:xfrm>
            <a:off x="399688" y="315672"/>
            <a:ext cx="6915513" cy="1097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R="0" lvl="0" indent="0" algn="just" defTabSz="828675" fontAlgn="auto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algn="l" defTabSz="828717"/>
            <a:r>
              <a:rPr lang="pt-BR" sz="2933" kern="1200" err="1">
                <a:solidFill>
                  <a:prstClr val="black"/>
                </a:solidFill>
                <a:sym typeface="Avenir Next Regular"/>
              </a:rPr>
              <a:t>Restore</a:t>
            </a:r>
            <a:r>
              <a:rPr lang="pt-BR" sz="2933" kern="1200">
                <a:solidFill>
                  <a:prstClr val="black"/>
                </a:solidFill>
                <a:sym typeface="Avenir Next Regular"/>
              </a:rPr>
              <a:t> </a:t>
            </a:r>
            <a:r>
              <a:rPr lang="pt-BR" sz="2933" kern="1200" err="1">
                <a:solidFill>
                  <a:prstClr val="black"/>
                </a:solidFill>
                <a:sym typeface="Avenir Next Regular"/>
              </a:rPr>
              <a:t>Amazon</a:t>
            </a:r>
            <a:r>
              <a:rPr lang="pt-BR" sz="2933" kern="1200">
                <a:solidFill>
                  <a:prstClr val="black"/>
                </a:solidFill>
                <a:sym typeface="Avenir Next Regular"/>
              </a:rPr>
              <a:t> </a:t>
            </a:r>
            <a:r>
              <a:rPr lang="pt-BR" sz="2400" b="0">
                <a:solidFill>
                  <a:prstClr val="black"/>
                </a:solidFill>
                <a:latin typeface="Arial" panose="020B0604020202020204" pitchFamily="34" charset="0"/>
                <a:sym typeface="Avenir Next Regular"/>
              </a:rPr>
              <a:t>(</a:t>
            </a:r>
            <a:r>
              <a:rPr lang="pt-BR" sz="2400" b="0" err="1">
                <a:solidFill>
                  <a:prstClr val="black"/>
                </a:solidFill>
                <a:latin typeface="Arial" panose="020B0604020202020204" pitchFamily="34" charset="0"/>
              </a:rPr>
              <a:t>Amazon</a:t>
            </a:r>
            <a:r>
              <a:rPr lang="pt-BR" sz="2400" b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BR" sz="2400" b="0" err="1">
                <a:solidFill>
                  <a:prstClr val="black"/>
                </a:solidFill>
                <a:latin typeface="Arial" panose="020B0604020202020204" pitchFamily="34" charset="0"/>
              </a:rPr>
              <a:t>Fund</a:t>
            </a:r>
            <a:r>
              <a:rPr lang="pt-BR" sz="2400" b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</a:p>
          <a:p>
            <a:pPr algn="l" defTabSz="828717"/>
            <a:endParaRPr lang="pt-BR" sz="1333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l" defTabSz="828717"/>
            <a:r>
              <a:rPr lang="pt-BR" sz="1867">
                <a:solidFill>
                  <a:prstClr val="black"/>
                </a:solidFill>
                <a:latin typeface="Arial" panose="020B0604020202020204" pitchFamily="34" charset="0"/>
              </a:rPr>
              <a:t>3 </a:t>
            </a:r>
            <a:r>
              <a:rPr lang="pt-BR" sz="1867" err="1">
                <a:solidFill>
                  <a:prstClr val="black"/>
                </a:solidFill>
                <a:latin typeface="Arial" panose="020B0604020202020204" pitchFamily="34" charset="0"/>
              </a:rPr>
              <a:t>Macroregions</a:t>
            </a:r>
            <a:endParaRPr lang="pt-BR" sz="186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926F58-681F-7EBF-0DD1-6152D7C1C5B2}"/>
              </a:ext>
            </a:extLst>
          </p:cNvPr>
          <p:cNvSpPr txBox="1"/>
          <p:nvPr/>
        </p:nvSpPr>
        <p:spPr>
          <a:xfrm>
            <a:off x="207542" y="3650807"/>
            <a:ext cx="8682458" cy="1822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17" indent="-180009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buFont typeface="Arial" panose="020B0604020202020204" pitchFamily="34" charset="0"/>
              <a:buChar char="&gt;"/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17" indent="-180009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buFont typeface="Arial" panose="020B0604020202020204" pitchFamily="34" charset="0"/>
              <a:buChar char="&gt;"/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Local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17" indent="-180009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buFont typeface="Arial" panose="020B0604020202020204" pitchFamily="34" charset="0"/>
              <a:buChar char="&gt;"/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Agrarian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17" indent="-180009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buFont typeface="Arial" panose="020B0604020202020204" pitchFamily="34" charset="0"/>
              <a:buChar char="&gt;"/>
              <a:defRPr/>
            </a:pP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(Forest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17" indent="-180009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buFont typeface="Arial" panose="020B0604020202020204" pitchFamily="34" charset="0"/>
              <a:buChar char="&gt;"/>
              <a:defRPr/>
            </a:pP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Undesignated public areas</a:t>
            </a:r>
            <a:endParaRPr lang="pt-BR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F6C1E91-C2FA-9565-D544-47602ADC49D5}"/>
              </a:ext>
            </a:extLst>
          </p:cNvPr>
          <p:cNvGrpSpPr/>
          <p:nvPr/>
        </p:nvGrpSpPr>
        <p:grpSpPr>
          <a:xfrm>
            <a:off x="346569" y="1482487"/>
            <a:ext cx="7069229" cy="1080571"/>
            <a:chOff x="2057405" y="2061910"/>
            <a:chExt cx="7069229" cy="1080571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845128F6-8AB5-4569-4B4F-C2EE0BBC6610}"/>
                </a:ext>
              </a:extLst>
            </p:cNvPr>
            <p:cNvSpPr/>
            <p:nvPr/>
          </p:nvSpPr>
          <p:spPr>
            <a:xfrm>
              <a:off x="2110524" y="2146495"/>
              <a:ext cx="2297195" cy="99598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pt-BR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Amazonas, Acre e Rondônia</a:t>
              </a:r>
            </a:p>
            <a:p>
              <a:pPr algn="ctr" defTabSz="914332"/>
              <a:r>
                <a:rPr lang="pt-BR" b="1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(IBAM)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E654A025-A6B9-9B3F-F814-FBC45D970E28}"/>
                </a:ext>
              </a:extLst>
            </p:cNvPr>
            <p:cNvSpPr/>
            <p:nvPr/>
          </p:nvSpPr>
          <p:spPr>
            <a:xfrm>
              <a:off x="4469981" y="2146495"/>
              <a:ext cx="2297195" cy="99598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pt-BR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Mato Grosso e Tocantins</a:t>
              </a:r>
            </a:p>
            <a:p>
              <a:pPr algn="ctr" defTabSz="914332"/>
              <a:r>
                <a:rPr lang="pt-BR" b="1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(FBDS) </a:t>
              </a:r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E7EDD85-D216-4AA1-EFD1-5972588137F8}"/>
                </a:ext>
              </a:extLst>
            </p:cNvPr>
            <p:cNvSpPr/>
            <p:nvPr/>
          </p:nvSpPr>
          <p:spPr>
            <a:xfrm>
              <a:off x="6829439" y="2126644"/>
              <a:ext cx="2297195" cy="99598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endParaRPr lang="pt-BR">
                <a:solidFill>
                  <a:prstClr val="black"/>
                </a:solidFill>
                <a:latin typeface="72 Black" panose="020B0A04030603020204" pitchFamily="34" charset="0"/>
                <a:cs typeface="72 Black" panose="020B0A04030603020204" pitchFamily="34" charset="0"/>
              </a:endParaRPr>
            </a:p>
            <a:p>
              <a:pPr algn="ctr" defTabSz="914332"/>
              <a:r>
                <a:rPr lang="pt-BR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Pará e Maranhão</a:t>
              </a:r>
            </a:p>
            <a:p>
              <a:pPr algn="ctr" defTabSz="914332"/>
              <a:endParaRPr lang="pt-BR" sz="667">
                <a:solidFill>
                  <a:prstClr val="black"/>
                </a:solidFill>
                <a:latin typeface="Calibri"/>
                <a:cs typeface="72 Black" panose="020B0A04030603020204" pitchFamily="34" charset="0"/>
              </a:endParaRPr>
            </a:p>
            <a:p>
              <a:pPr algn="ctr" defTabSz="914332"/>
              <a:r>
                <a:rPr lang="pt-BR" b="1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(CI </a:t>
              </a:r>
              <a:r>
                <a:rPr lang="pt-BR" b="1" err="1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Brazil</a:t>
              </a:r>
              <a:r>
                <a:rPr lang="pt-BR" b="1">
                  <a:solidFill>
                    <a:prstClr val="black"/>
                  </a:solidFill>
                  <a:latin typeface="Calibri"/>
                  <a:cs typeface="72 Black" panose="020B0A04030603020204" pitchFamily="34" charset="0"/>
                </a:rPr>
                <a:t>)</a:t>
              </a:r>
            </a:p>
          </p:txBody>
        </p:sp>
        <p:sp>
          <p:nvSpPr>
            <p:cNvPr id="10" name="Elipse 41">
              <a:extLst>
                <a:ext uri="{FF2B5EF4-FFF2-40B4-BE49-F238E27FC236}">
                  <a16:creationId xmlns:a16="http://schemas.microsoft.com/office/drawing/2014/main" id="{18E58D8E-B010-4890-53A6-9D9A92DEB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5" y="2061910"/>
              <a:ext cx="360000" cy="360000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rgbClr val="65B32E"/>
              </a:solidFill>
            </a:ln>
          </p:spPr>
          <p:txBody>
            <a:bodyPr wrap="none" anchor="ctr"/>
            <a:lstStyle>
              <a:lvl1pPr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32" hangingPunct="0">
                <a:defRPr/>
              </a:pPr>
              <a:r>
                <a:rPr lang="pt-BR" sz="1400" cap="all">
                  <a:solidFill>
                    <a:prstClr val="black"/>
                  </a:solidFill>
                  <a:cs typeface="Arial" panose="020B0604020202020204" pitchFamily="34" charset="0"/>
                  <a:sym typeface="Calibri"/>
                </a:rPr>
                <a:t>1</a:t>
              </a:r>
              <a:endParaRPr lang="pt-BR" altLang="pt-BR" sz="1400">
                <a:solidFill>
                  <a:prstClr val="black"/>
                </a:solidFill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" name="Elipse 41">
              <a:extLst>
                <a:ext uri="{FF2B5EF4-FFF2-40B4-BE49-F238E27FC236}">
                  <a16:creationId xmlns:a16="http://schemas.microsoft.com/office/drawing/2014/main" id="{C780CD63-B9C3-060A-698C-A0FC78D09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5917" y="2061910"/>
              <a:ext cx="360000" cy="360000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rgbClr val="65B32E"/>
              </a:solidFill>
            </a:ln>
          </p:spPr>
          <p:txBody>
            <a:bodyPr wrap="none" anchor="ctr"/>
            <a:lstStyle>
              <a:lvl1pPr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32" hangingPunct="0">
                <a:defRPr/>
              </a:pPr>
              <a:r>
                <a:rPr lang="pt-BR" sz="1400" cap="all">
                  <a:solidFill>
                    <a:prstClr val="black"/>
                  </a:solidFill>
                  <a:cs typeface="Arial" panose="020B0604020202020204" pitchFamily="34" charset="0"/>
                  <a:sym typeface="Calibri"/>
                </a:rPr>
                <a:t>2</a:t>
              </a:r>
              <a:endParaRPr lang="pt-BR" altLang="pt-BR" sz="1400">
                <a:solidFill>
                  <a:prstClr val="black"/>
                </a:solidFill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" name="Elipse 41">
              <a:extLst>
                <a:ext uri="{FF2B5EF4-FFF2-40B4-BE49-F238E27FC236}">
                  <a16:creationId xmlns:a16="http://schemas.microsoft.com/office/drawing/2014/main" id="{08619157-8B0E-D756-BE70-8295A6944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6617" y="2061910"/>
              <a:ext cx="360000" cy="360000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rgbClr val="65B32E"/>
              </a:solidFill>
            </a:ln>
          </p:spPr>
          <p:txBody>
            <a:bodyPr wrap="none" anchor="ctr"/>
            <a:lstStyle>
              <a:lvl1pPr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32" hangingPunct="0">
                <a:defRPr/>
              </a:pPr>
              <a:r>
                <a:rPr lang="pt-BR" sz="1400" cap="all">
                  <a:solidFill>
                    <a:prstClr val="black"/>
                  </a:solidFill>
                  <a:cs typeface="Arial" panose="020B0604020202020204" pitchFamily="34" charset="0"/>
                  <a:sym typeface="Calibri"/>
                </a:rPr>
                <a:t>3</a:t>
              </a:r>
              <a:endParaRPr lang="pt-BR" altLang="pt-BR" sz="1400">
                <a:solidFill>
                  <a:prstClr val="black"/>
                </a:solidFill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7C944E-9150-96DD-45AA-DB9C2F529F7A}"/>
              </a:ext>
            </a:extLst>
          </p:cNvPr>
          <p:cNvSpPr txBox="1"/>
          <p:nvPr/>
        </p:nvSpPr>
        <p:spPr>
          <a:xfrm>
            <a:off x="706569" y="2626876"/>
            <a:ext cx="7115703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2908" defTabSz="914446">
              <a:lnSpc>
                <a:spcPts val="2400"/>
              </a:lnSpc>
              <a:spcBef>
                <a:spcPts val="200"/>
              </a:spcBef>
              <a:buClr>
                <a:srgbClr val="65B32E"/>
              </a:buClr>
              <a:defRPr/>
            </a:pP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50+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municipalities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A778285-37F1-8A13-9AA6-4BFF43F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94808" l="5597" r="94815">
                        <a14:foregroundMark x1="5761" y1="33546" x2="5761" y2="33546"/>
                        <a14:foregroundMark x1="6008" y1="29233" x2="6008" y2="29233"/>
                        <a14:foregroundMark x1="52016" y1="10064" x2="52016" y2="10064"/>
                        <a14:foregroundMark x1="56214" y1="5911" x2="56214" y2="5911"/>
                        <a14:foregroundMark x1="35144" y1="4792" x2="35144" y2="4792"/>
                        <a14:foregroundMark x1="93909" y1="31230" x2="93909" y2="31230"/>
                        <a14:foregroundMark x1="94897" y1="28275" x2="94897" y2="28275"/>
                        <a14:foregroundMark x1="51440" y1="91134" x2="51440" y2="91134"/>
                        <a14:foregroundMark x1="52757" y1="94808" x2="52757" y2="94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2976" y="1284651"/>
            <a:ext cx="4776581" cy="5070430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id="{CD9AC7A4-C9AF-804B-AC83-E4707721A7AE}"/>
              </a:ext>
            </a:extLst>
          </p:cNvPr>
          <p:cNvSpPr/>
          <p:nvPr/>
        </p:nvSpPr>
        <p:spPr>
          <a:xfrm>
            <a:off x="10261600" y="5956300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A5926F58-681F-7EBF-0DD1-6152D7C1C5B2}"/>
              </a:ext>
            </a:extLst>
          </p:cNvPr>
          <p:cNvSpPr txBox="1"/>
          <p:nvPr/>
        </p:nvSpPr>
        <p:spPr>
          <a:xfrm>
            <a:off x="439757" y="1955800"/>
            <a:ext cx="8479259" cy="4515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7723" indent="-304815" defTabSz="914446">
              <a:lnSpc>
                <a:spcPts val="2400"/>
              </a:lnSpc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endParaRPr lang="pt-BR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 20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(50% BNDES, 50% PETROBRAS)</a:t>
            </a: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4500 hectares</a:t>
            </a: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endParaRPr lang="pt-BR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7723" indent="-304815" defTabSz="914446">
              <a:lnSpc>
                <a:spcPts val="2400"/>
              </a:lnSpc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</a:t>
            </a:r>
            <a:endParaRPr lang="pt-BR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 20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5400 hectares</a:t>
            </a:r>
          </a:p>
          <a:p>
            <a:pPr marL="467723" indent="-304815" defTabSz="914446">
              <a:lnSpc>
                <a:spcPts val="2400"/>
              </a:lnSpc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endParaRPr lang="pt-BR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7723" indent="-304815" defTabSz="914446">
              <a:lnSpc>
                <a:spcPts val="2400"/>
              </a:lnSpc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Agrarian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</a:t>
            </a:r>
            <a:endParaRPr lang="pt-BR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r>
              <a:rPr lang="pt-BR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 30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srgbClr val="65B32E"/>
              </a:buClr>
              <a:defRPr/>
            </a:pPr>
            <a:r>
              <a:rPr lang="pt-BR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5400 hectares</a:t>
            </a:r>
          </a:p>
          <a:p>
            <a:pPr marL="162908" defTabSz="914446">
              <a:lnSpc>
                <a:spcPts val="2400"/>
              </a:lnSpc>
              <a:spcAft>
                <a:spcPts val="600"/>
              </a:spcAft>
              <a:buClr>
                <a:prstClr val="black"/>
              </a:buClr>
              <a:defRPr/>
            </a:pPr>
            <a:endParaRPr lang="pt-BR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A778285-37F1-8A13-9AA6-4BFF43F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94808" l="5597" r="94815">
                        <a14:foregroundMark x1="5761" y1="33546" x2="5761" y2="33546"/>
                        <a14:foregroundMark x1="6008" y1="29233" x2="6008" y2="29233"/>
                        <a14:foregroundMark x1="52016" y1="10064" x2="52016" y2="10064"/>
                        <a14:foregroundMark x1="56214" y1="5911" x2="56214" y2="5911"/>
                        <a14:foregroundMark x1="35144" y1="4792" x2="35144" y2="4792"/>
                        <a14:foregroundMark x1="93909" y1="31230" x2="93909" y2="31230"/>
                        <a14:foregroundMark x1="94897" y1="28275" x2="94897" y2="28275"/>
                        <a14:foregroundMark x1="51440" y1="91134" x2="51440" y2="91134"/>
                        <a14:foregroundMark x1="52757" y1="94808" x2="52757" y2="94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2976" y="1284651"/>
            <a:ext cx="4776581" cy="5070430"/>
          </a:xfrm>
          <a:prstGeom prst="rect">
            <a:avLst/>
          </a:prstGeom>
        </p:spPr>
      </p:pic>
      <p:sp>
        <p:nvSpPr>
          <p:cNvPr id="15" name="Nome do tema">
            <a:extLst>
              <a:ext uri="{FF2B5EF4-FFF2-40B4-BE49-F238E27FC236}">
                <a16:creationId xmlns:a16="http://schemas.microsoft.com/office/drawing/2014/main" id="{E831776A-D6C2-F0B0-870B-999D93C4B39B}"/>
              </a:ext>
            </a:extLst>
          </p:cNvPr>
          <p:cNvSpPr txBox="1"/>
          <p:nvPr/>
        </p:nvSpPr>
        <p:spPr>
          <a:xfrm>
            <a:off x="439757" y="889001"/>
            <a:ext cx="938151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R="0" lvl="0" indent="0" algn="just" defTabSz="828675" fontAlgn="auto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algn="l" defTabSz="828717"/>
            <a:r>
              <a:rPr lang="pt-BR">
                <a:solidFill>
                  <a:prstClr val="black"/>
                </a:solidFill>
                <a:latin typeface="Arial" panose="020B0604020202020204" pitchFamily="34" charset="0"/>
              </a:rPr>
              <a:t>3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</a:rPr>
              <a:t>Public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</a:rPr>
              <a:t>calls</a:t>
            </a:r>
            <a:r>
              <a:rPr lang="pt-BR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pt-BR" err="1">
                <a:solidFill>
                  <a:prstClr val="black"/>
                </a:solidFill>
                <a:latin typeface="Arial" panose="020B0604020202020204" pitchFamily="34" charset="0"/>
              </a:rPr>
              <a:t>launched</a:t>
            </a:r>
            <a:endParaRPr lang="pt-BR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EA5E2FC5-9DEB-3749-81F2-76BDACFF31F1}"/>
              </a:ext>
            </a:extLst>
          </p:cNvPr>
          <p:cNvSpPr/>
          <p:nvPr/>
        </p:nvSpPr>
        <p:spPr>
          <a:xfrm>
            <a:off x="10261600" y="5956300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68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Padrão do plano de fundo&#10;&#10;Descrição gerada automaticamente">
            <a:extLst>
              <a:ext uri="{FF2B5EF4-FFF2-40B4-BE49-F238E27FC236}">
                <a16:creationId xmlns:a16="http://schemas.microsoft.com/office/drawing/2014/main" id="{AF157E4E-B87A-4DCF-FB8C-9A60D0121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Imagem 31" descr="Pedaço de brócolis&#10;&#10;Descrição gerada automaticamente">
            <a:extLst>
              <a:ext uri="{FF2B5EF4-FFF2-40B4-BE49-F238E27FC236}">
                <a16:creationId xmlns:a16="http://schemas.microsoft.com/office/drawing/2014/main" id="{8839FD68-74CB-63F1-DBC2-E717B1D2A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2261" y="1107"/>
            <a:ext cx="1144409" cy="6292867"/>
          </a:xfrm>
          <a:prstGeom prst="rect">
            <a:avLst/>
          </a:prstGeom>
        </p:spPr>
      </p:pic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17269278-961B-62A4-27B4-6D9C29B83754}"/>
              </a:ext>
            </a:extLst>
          </p:cNvPr>
          <p:cNvSpPr txBox="1">
            <a:spLocks/>
          </p:cNvSpPr>
          <p:nvPr/>
        </p:nvSpPr>
        <p:spPr>
          <a:xfrm>
            <a:off x="2" y="6481933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11" indent="-152411" defTabSz="609646">
              <a:spcBef>
                <a:spcPts val="667"/>
              </a:spcBef>
              <a:tabLst>
                <a:tab pos="1793965" algn="l"/>
                <a:tab pos="3289464" algn="l"/>
              </a:tabLst>
            </a:pPr>
            <a:r>
              <a:rPr lang="pt-PT" sz="800">
                <a:solidFill>
                  <a:srgbClr val="357C54"/>
                </a:solidFill>
              </a:rPr>
              <a:t>Public Document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35A62C39-242F-8E05-D70D-754ED09D5278}"/>
              </a:ext>
            </a:extLst>
          </p:cNvPr>
          <p:cNvSpPr txBox="1">
            <a:spLocks/>
          </p:cNvSpPr>
          <p:nvPr/>
        </p:nvSpPr>
        <p:spPr>
          <a:xfrm>
            <a:off x="9481457" y="6481933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11" indent="-152411" algn="r" defTabSz="609646">
              <a:spcBef>
                <a:spcPts val="667"/>
              </a:spcBef>
              <a:tabLst>
                <a:tab pos="1793965" algn="l"/>
                <a:tab pos="3289464" algn="l"/>
              </a:tabLst>
            </a:pPr>
            <a:r>
              <a:rPr lang="pt-PT" sz="800">
                <a:solidFill>
                  <a:srgbClr val="357C54"/>
                </a:solidFill>
              </a:rPr>
              <a:t>Managing Unit: AMA/DEFAM</a:t>
            </a:r>
          </a:p>
        </p:txBody>
      </p:sp>
      <p:pic>
        <p:nvPicPr>
          <p:cNvPr id="8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F626AE-4546-3111-FE19-617C6659D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4" y="6374569"/>
            <a:ext cx="943649" cy="194767"/>
          </a:xfrm>
          <a:prstGeom prst="rect">
            <a:avLst/>
          </a:prstGeom>
        </p:spPr>
      </p:pic>
      <p:sp>
        <p:nvSpPr>
          <p:cNvPr id="9" name="Espaço Reservado para Número de Slide 9">
            <a:extLst>
              <a:ext uri="{FF2B5EF4-FFF2-40B4-BE49-F238E27FC236}">
                <a16:creationId xmlns:a16="http://schemas.microsoft.com/office/drawing/2014/main" id="{B19EEACA-26FF-FE1B-92DD-82B35F7C7C5E}"/>
              </a:ext>
            </a:extLst>
          </p:cNvPr>
          <p:cNvSpPr txBox="1">
            <a:spLocks/>
          </p:cNvSpPr>
          <p:nvPr/>
        </p:nvSpPr>
        <p:spPr>
          <a:xfrm>
            <a:off x="9442940" y="6288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EB59A1D7-C8FE-484F-85BD-802AAB10F986}" type="slidenum">
              <a:rPr lang="pt-BR">
                <a:solidFill>
                  <a:prstClr val="black">
                    <a:tint val="75000"/>
                  </a:prstClr>
                </a:solidFill>
              </a:rPr>
              <a:pPr defTabSz="609630"/>
              <a:t>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60BEB12-1367-E889-66F3-CC29DD92D9F3}"/>
              </a:ext>
            </a:extLst>
          </p:cNvPr>
          <p:cNvGrpSpPr/>
          <p:nvPr/>
        </p:nvGrpSpPr>
        <p:grpSpPr>
          <a:xfrm>
            <a:off x="10482169" y="363680"/>
            <a:ext cx="1620739" cy="527724"/>
            <a:chOff x="4631044" y="1868842"/>
            <a:chExt cx="2929912" cy="954000"/>
          </a:xfrm>
        </p:grpSpPr>
        <p:pic>
          <p:nvPicPr>
            <p:cNvPr id="11" name="Imagem 10" descr="Árvore com folhas ao redor&#10;&#10;Descrição gerada automaticamente">
              <a:extLst>
                <a:ext uri="{FF2B5EF4-FFF2-40B4-BE49-F238E27FC236}">
                  <a16:creationId xmlns:a16="http://schemas.microsoft.com/office/drawing/2014/main" id="{21060499-0557-AEFA-4E76-FECB9A11A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22" r="2739" b="27872"/>
            <a:stretch/>
          </p:blipFill>
          <p:spPr>
            <a:xfrm>
              <a:off x="4767897" y="1985184"/>
              <a:ext cx="2562682" cy="815099"/>
            </a:xfrm>
            <a:prstGeom prst="rect">
              <a:avLst/>
            </a:prstGeom>
          </p:spPr>
        </p:pic>
        <p:pic>
          <p:nvPicPr>
            <p:cNvPr id="13" name="Imagem 12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9A3A1D89-1ABC-221D-DDF3-0DCDCE60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044" y="1868842"/>
              <a:ext cx="2929912" cy="954000"/>
            </a:xfrm>
            <a:prstGeom prst="rect">
              <a:avLst/>
            </a:prstGeom>
          </p:spPr>
        </p:pic>
      </p:grp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2591DD55-DA62-1675-7369-50F6394F7041}"/>
              </a:ext>
            </a:extLst>
          </p:cNvPr>
          <p:cNvSpPr/>
          <p:nvPr/>
        </p:nvSpPr>
        <p:spPr>
          <a:xfrm>
            <a:off x="1653960" y="1035446"/>
            <a:ext cx="2696400" cy="1190625"/>
          </a:xfrm>
          <a:prstGeom prst="roundRect">
            <a:avLst>
              <a:gd name="adj" fmla="val 84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>
                <a:solidFill>
                  <a:srgbClr val="00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33D49C0-6918-A1CA-7E57-B17F6F8833C7}"/>
              </a:ext>
            </a:extLst>
          </p:cNvPr>
          <p:cNvSpPr/>
          <p:nvPr/>
        </p:nvSpPr>
        <p:spPr>
          <a:xfrm>
            <a:off x="4673386" y="1035445"/>
            <a:ext cx="2695574" cy="1190625"/>
          </a:xfrm>
          <a:prstGeom prst="roundRect">
            <a:avLst>
              <a:gd name="adj" fmla="val 95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>
                <a:solidFill>
                  <a:srgbClr val="00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Multilaterals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251A1A5-20FE-109B-C99B-D161B98A0EA0}"/>
              </a:ext>
            </a:extLst>
          </p:cNvPr>
          <p:cNvSpPr/>
          <p:nvPr/>
        </p:nvSpPr>
        <p:spPr>
          <a:xfrm>
            <a:off x="7691984" y="1035445"/>
            <a:ext cx="2695574" cy="119062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>
                <a:solidFill>
                  <a:srgbClr val="00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Markets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517D54DD-F4D5-C2F6-CA7D-3942723706BA}"/>
              </a:ext>
            </a:extLst>
          </p:cNvPr>
          <p:cNvSpPr/>
          <p:nvPr/>
        </p:nvSpPr>
        <p:spPr>
          <a:xfrm>
            <a:off x="4404740" y="2572378"/>
            <a:ext cx="323025" cy="504825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006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B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DA8CE8C-BF2A-815D-6AEA-856746AA8F54}"/>
              </a:ext>
            </a:extLst>
          </p:cNvPr>
          <p:cNvSpPr txBox="1"/>
          <p:nvPr/>
        </p:nvSpPr>
        <p:spPr>
          <a:xfrm>
            <a:off x="2245130" y="2516698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Donations</a:t>
            </a: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31E15340-B6AE-44DD-57D2-9C062934C962}"/>
              </a:ext>
            </a:extLst>
          </p:cNvPr>
          <p:cNvSpPr/>
          <p:nvPr/>
        </p:nvSpPr>
        <p:spPr>
          <a:xfrm>
            <a:off x="7395177" y="2572378"/>
            <a:ext cx="323025" cy="504825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006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B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9D9CC5B5-E971-8ADE-49E5-B9970DC635F7}"/>
              </a:ext>
            </a:extLst>
          </p:cNvPr>
          <p:cNvSpPr/>
          <p:nvPr/>
        </p:nvSpPr>
        <p:spPr>
          <a:xfrm>
            <a:off x="1449535" y="824236"/>
            <a:ext cx="9267092" cy="1634909"/>
          </a:xfrm>
          <a:prstGeom prst="roundRect">
            <a:avLst>
              <a:gd name="adj" fmla="val 172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B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7ACA0F50-6A69-7BAA-44CD-30459B6987FE}"/>
              </a:ext>
            </a:extLst>
          </p:cNvPr>
          <p:cNvSpPr/>
          <p:nvPr/>
        </p:nvSpPr>
        <p:spPr>
          <a:xfrm>
            <a:off x="2192276" y="3192817"/>
            <a:ext cx="3452813" cy="1190625"/>
          </a:xfrm>
          <a:prstGeom prst="roundRect">
            <a:avLst>
              <a:gd name="adj" fmla="val 12185"/>
            </a:avLst>
          </a:prstGeom>
          <a:solidFill>
            <a:srgbClr val="006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Amazon Fund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02F57891-8375-BFD8-E15D-C622D0A87442}"/>
              </a:ext>
            </a:extLst>
          </p:cNvPr>
          <p:cNvSpPr/>
          <p:nvPr/>
        </p:nvSpPr>
        <p:spPr>
          <a:xfrm>
            <a:off x="5861598" y="3192816"/>
            <a:ext cx="3851329" cy="1190625"/>
          </a:xfrm>
          <a:prstGeom prst="roundRect">
            <a:avLst>
              <a:gd name="adj" fmla="val 11446"/>
            </a:avLst>
          </a:prstGeom>
          <a:solidFill>
            <a:srgbClr val="006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Climate Fund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6E741B8-8C9E-33C8-F708-C997486EB0D5}"/>
              </a:ext>
            </a:extLst>
          </p:cNvPr>
          <p:cNvSpPr txBox="1"/>
          <p:nvPr/>
        </p:nvSpPr>
        <p:spPr>
          <a:xfrm>
            <a:off x="928079" y="4483011"/>
            <a:ext cx="3260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Non-reimbursable projects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F7AEA5F7-5979-3F10-0219-78BBD7C3FA2F}"/>
              </a:ext>
            </a:extLst>
          </p:cNvPr>
          <p:cNvSpPr/>
          <p:nvPr/>
        </p:nvSpPr>
        <p:spPr>
          <a:xfrm>
            <a:off x="2192275" y="5395562"/>
            <a:ext cx="3452813" cy="1190625"/>
          </a:xfrm>
          <a:prstGeom prst="roundRect">
            <a:avLst>
              <a:gd name="adj" fmla="val 14031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133">
              <a:solidFill>
                <a:prstClr val="white"/>
              </a:solidFill>
              <a:latin typeface="Calibri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133">
              <a:solidFill>
                <a:prstClr val="white"/>
              </a:solidFill>
              <a:latin typeface="Calibri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133">
              <a:solidFill>
                <a:prstClr val="white"/>
              </a:solidFill>
              <a:latin typeface="Calibri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133">
              <a:solidFill>
                <a:prstClr val="white"/>
              </a:solidFill>
              <a:latin typeface="Calibri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133">
                <a:solidFill>
                  <a:prstClr val="white"/>
                </a:solidFill>
                <a:latin typeface="Calibri"/>
              </a:rPr>
              <a:t>Conservation units</a:t>
            </a: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133">
                <a:solidFill>
                  <a:prstClr val="white"/>
                </a:solidFill>
                <a:latin typeface="Calibri"/>
              </a:rPr>
              <a:t>IPLC Lands </a:t>
            </a: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133">
                <a:solidFill>
                  <a:prstClr val="white"/>
                </a:solidFill>
                <a:latin typeface="Calibri"/>
              </a:rPr>
              <a:t>Family Farming areas </a:t>
            </a: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133">
              <a:solidFill>
                <a:prstClr val="white"/>
              </a:solidFill>
              <a:latin typeface="Calibri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133">
              <a:solidFill>
                <a:prstClr val="white"/>
              </a:solidFill>
              <a:latin typeface="Calibri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881A340-FF96-2F02-A6F9-C7BD887AEAE3}"/>
              </a:ext>
            </a:extLst>
          </p:cNvPr>
          <p:cNvSpPr/>
          <p:nvPr/>
        </p:nvSpPr>
        <p:spPr>
          <a:xfrm>
            <a:off x="5861598" y="5408188"/>
            <a:ext cx="3851329" cy="1190625"/>
          </a:xfrm>
          <a:prstGeom prst="roundRect">
            <a:avLst>
              <a:gd name="adj" fmla="val 14031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producers</a:t>
            </a: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 forests</a:t>
            </a:r>
          </a:p>
          <a:p>
            <a:pPr marL="342917" indent="-342917" defTabSz="60963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</a:p>
        </p:txBody>
      </p:sp>
      <p:sp>
        <p:nvSpPr>
          <p:cNvPr id="27" name="Seta: para Baixo 26">
            <a:extLst>
              <a:ext uri="{FF2B5EF4-FFF2-40B4-BE49-F238E27FC236}">
                <a16:creationId xmlns:a16="http://schemas.microsoft.com/office/drawing/2014/main" id="{CFD6ADC8-ADBF-2F14-90A0-EE75AF3A94B3}"/>
              </a:ext>
            </a:extLst>
          </p:cNvPr>
          <p:cNvSpPr/>
          <p:nvPr/>
        </p:nvSpPr>
        <p:spPr>
          <a:xfrm>
            <a:off x="4404740" y="4653774"/>
            <a:ext cx="323025" cy="504825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006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B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291FDF6B-F69B-791B-CA38-9B2E64797ECB}"/>
              </a:ext>
            </a:extLst>
          </p:cNvPr>
          <p:cNvSpPr/>
          <p:nvPr/>
        </p:nvSpPr>
        <p:spPr>
          <a:xfrm>
            <a:off x="7395177" y="4653774"/>
            <a:ext cx="323025" cy="504825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006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B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AA7D358-88D0-2CE4-52EE-A7F6C9C097B0}"/>
              </a:ext>
            </a:extLst>
          </p:cNvPr>
          <p:cNvSpPr txBox="1"/>
          <p:nvPr/>
        </p:nvSpPr>
        <p:spPr>
          <a:xfrm>
            <a:off x="7929732" y="2498811"/>
            <a:ext cx="308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B4D4493-5A15-85F3-A533-1463D2395999}"/>
              </a:ext>
            </a:extLst>
          </p:cNvPr>
          <p:cNvSpPr txBox="1"/>
          <p:nvPr/>
        </p:nvSpPr>
        <p:spPr>
          <a:xfrm>
            <a:off x="7962837" y="4483012"/>
            <a:ext cx="30832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</a:t>
            </a: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hedge</a:t>
            </a: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treasury)</a:t>
            </a:r>
          </a:p>
        </p:txBody>
      </p:sp>
      <p:sp>
        <p:nvSpPr>
          <p:cNvPr id="31" name="Nome do tema">
            <a:extLst>
              <a:ext uri="{FF2B5EF4-FFF2-40B4-BE49-F238E27FC236}">
                <a16:creationId xmlns:a16="http://schemas.microsoft.com/office/drawing/2014/main" id="{314FEC28-571A-134D-AAF8-AA4BB1A787B5}"/>
              </a:ext>
            </a:extLst>
          </p:cNvPr>
          <p:cNvSpPr txBox="1"/>
          <p:nvPr/>
        </p:nvSpPr>
        <p:spPr>
          <a:xfrm>
            <a:off x="2192275" y="77021"/>
            <a:ext cx="938151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R="0" lvl="0" indent="0" algn="just" defTabSz="828675" fontAlgn="auto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algn="l" defTabSz="828717"/>
            <a:r>
              <a:rPr lang="pt-BR" sz="3200" kern="1200" err="1">
                <a:solidFill>
                  <a:prstClr val="black"/>
                </a:solidFill>
                <a:sym typeface="Avenir Next Regular"/>
              </a:rPr>
              <a:t>Financing</a:t>
            </a:r>
            <a:r>
              <a:rPr lang="pt-BR" sz="3200" kern="1200">
                <a:solidFill>
                  <a:prstClr val="black"/>
                </a:solidFill>
                <a:sym typeface="Avenir Next Regular"/>
              </a:rPr>
              <a:t> </a:t>
            </a:r>
            <a:r>
              <a:rPr lang="pt-BR" sz="3200" kern="1200" err="1">
                <a:solidFill>
                  <a:prstClr val="black"/>
                </a:solidFill>
                <a:sym typeface="Avenir Next Regular"/>
              </a:rPr>
              <a:t>the</a:t>
            </a:r>
            <a:r>
              <a:rPr lang="pt-BR" sz="3200" kern="1200">
                <a:solidFill>
                  <a:prstClr val="black"/>
                </a:solidFill>
                <a:sym typeface="Avenir Next Regular"/>
              </a:rPr>
              <a:t> </a:t>
            </a:r>
            <a:r>
              <a:rPr lang="pt-BR" sz="3200" kern="1200" err="1">
                <a:solidFill>
                  <a:prstClr val="black"/>
                </a:solidFill>
                <a:sym typeface="Avenir Next Regular"/>
              </a:rPr>
              <a:t>Arc</a:t>
            </a:r>
            <a:r>
              <a:rPr lang="pt-BR" sz="3200" kern="1200">
                <a:solidFill>
                  <a:prstClr val="black"/>
                </a:solidFill>
                <a:sym typeface="Avenir Next Regular"/>
              </a:rPr>
              <a:t> </a:t>
            </a:r>
            <a:r>
              <a:rPr lang="pt-BR" sz="3200" kern="1200" err="1">
                <a:solidFill>
                  <a:prstClr val="black"/>
                </a:solidFill>
                <a:sym typeface="Avenir Next Regular"/>
              </a:rPr>
              <a:t>of</a:t>
            </a:r>
            <a:r>
              <a:rPr lang="pt-BR" sz="3200" kern="1200">
                <a:solidFill>
                  <a:prstClr val="black"/>
                </a:solidFill>
                <a:sym typeface="Avenir Next Regular"/>
              </a:rPr>
              <a:t> </a:t>
            </a:r>
            <a:r>
              <a:rPr lang="pt-BR" sz="3200" kern="1200" err="1">
                <a:solidFill>
                  <a:prstClr val="black"/>
                </a:solidFill>
                <a:sym typeface="Avenir Next Regular"/>
              </a:rPr>
              <a:t>Restoration</a:t>
            </a:r>
            <a:endParaRPr lang="pt-BR" sz="3200" kern="1200">
              <a:solidFill>
                <a:prstClr val="black"/>
              </a:solidFill>
              <a:sym typeface="Avenir Next Regular"/>
            </a:endParaRPr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F2A81225-303B-5F4A-9A89-9AC091ECE1DE}"/>
              </a:ext>
            </a:extLst>
          </p:cNvPr>
          <p:cNvSpPr/>
          <p:nvPr/>
        </p:nvSpPr>
        <p:spPr>
          <a:xfrm>
            <a:off x="15363" y="6129430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15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4BD49-ECCF-1349-A6AB-5121486FAFBC}"/>
              </a:ext>
            </a:extLst>
          </p:cNvPr>
          <p:cNvSpPr txBox="1"/>
          <p:nvPr/>
        </p:nvSpPr>
        <p:spPr>
          <a:xfrm>
            <a:off x="406400" y="685800"/>
            <a:ext cx="10058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>
                <a:solidFill>
                  <a:prstClr val="black"/>
                </a:solidFill>
                <a:latin typeface="Calibri"/>
              </a:rPr>
              <a:t>Challenges</a:t>
            </a:r>
          </a:p>
          <a:p>
            <a:pPr marL="381019" indent="-381019" defTabSz="609630">
              <a:buFontTx/>
              <a:buChar char="-"/>
            </a:pPr>
            <a:endParaRPr lang="en-US" sz="80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scale</a:t>
            </a: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storage limitations</a:t>
            </a: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new KPIs</a:t>
            </a: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land tenure</a:t>
            </a: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environmental crimes</a:t>
            </a:r>
          </a:p>
          <a:p>
            <a:pPr marL="381019" indent="-381019" defTabSz="609630">
              <a:buFontTx/>
              <a:buChar char="-"/>
            </a:pPr>
            <a:endParaRPr lang="en-US" sz="2400">
              <a:solidFill>
                <a:prstClr val="black"/>
              </a:solidFill>
              <a:latin typeface="Calibri"/>
            </a:endParaRPr>
          </a:p>
          <a:p>
            <a:pPr defTabSz="609630"/>
            <a:r>
              <a:rPr lang="en-US" sz="3600" b="1">
                <a:solidFill>
                  <a:prstClr val="black"/>
                </a:solidFill>
                <a:latin typeface="Calibri"/>
              </a:rPr>
              <a:t>Opportunities</a:t>
            </a:r>
          </a:p>
          <a:p>
            <a:pPr defTabSz="609630"/>
            <a:endParaRPr lang="en-US" sz="800" b="1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new value chains</a:t>
            </a:r>
          </a:p>
          <a:p>
            <a:pPr marL="381019" indent="-381019" defTabSz="609630">
              <a:buFontTx/>
              <a:buChar char="-"/>
            </a:pPr>
            <a:r>
              <a:rPr lang="en-US" sz="2400" err="1">
                <a:solidFill>
                  <a:prstClr val="black"/>
                </a:solidFill>
                <a:latin typeface="Calibri"/>
              </a:rPr>
              <a:t>bioeconomy</a:t>
            </a:r>
            <a:endParaRPr lang="en-US" sz="240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socioeconomic inclusion</a:t>
            </a:r>
          </a:p>
          <a:p>
            <a:pPr marL="381019" indent="-381019" defTabSz="609630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synergies between the Rio Conventions </a:t>
            </a:r>
          </a:p>
          <a:p>
            <a:pPr defTabSz="609630"/>
            <a:r>
              <a:rPr lang="en-US" sz="120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677697F-0C73-AF43-8907-830BBA78570C}"/>
              </a:ext>
            </a:extLst>
          </p:cNvPr>
          <p:cNvSpPr/>
          <p:nvPr/>
        </p:nvSpPr>
        <p:spPr>
          <a:xfrm>
            <a:off x="10261600" y="5956300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16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Box 5">
            <a:extLst>
              <a:ext uri="{FF2B5EF4-FFF2-40B4-BE49-F238E27FC236}">
                <a16:creationId xmlns:a16="http://schemas.microsoft.com/office/drawing/2014/main" id="{8111C1E9-3909-9542-F5DC-CEB4BA80C407}"/>
              </a:ext>
            </a:extLst>
          </p:cNvPr>
          <p:cNvSpPr/>
          <p:nvPr/>
        </p:nvSpPr>
        <p:spPr>
          <a:xfrm>
            <a:off x="319918" y="897682"/>
            <a:ext cx="5311342" cy="54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0000" tIns="45719" rIns="90000" bIns="45719" anchor="b">
            <a:spAutoFit/>
          </a:bodyPr>
          <a:lstStyle>
            <a:lvl1pPr>
              <a:defRPr b="1">
                <a:solidFill>
                  <a:srgbClr val="0043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33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Nome do tema">
            <a:extLst>
              <a:ext uri="{FF2B5EF4-FFF2-40B4-BE49-F238E27FC236}">
                <a16:creationId xmlns:a16="http://schemas.microsoft.com/office/drawing/2014/main" id="{CEBFD6AB-ABB2-F195-4B97-20749910D3A8}"/>
              </a:ext>
            </a:extLst>
          </p:cNvPr>
          <p:cNvSpPr txBox="1"/>
          <p:nvPr/>
        </p:nvSpPr>
        <p:spPr>
          <a:xfrm>
            <a:off x="437807" y="270973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Increased Credibility – Since 2023</a:t>
            </a:r>
          </a:p>
        </p:txBody>
      </p:sp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10353EBB-E44F-6AB8-6B79-F029D0140B8F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7" name="Espaço Reservado para Texto 7">
            <a:extLst>
              <a:ext uri="{FF2B5EF4-FFF2-40B4-BE49-F238E27FC236}">
                <a16:creationId xmlns:a16="http://schemas.microsoft.com/office/drawing/2014/main" id="{EC27EDD0-8300-08F8-A153-F1895EA74568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B19AC1EB-EED7-1DD5-1AE9-9B0A79DFBDC4}"/>
              </a:ext>
            </a:extLst>
          </p:cNvPr>
          <p:cNvGrpSpPr/>
          <p:nvPr/>
        </p:nvGrpSpPr>
        <p:grpSpPr>
          <a:xfrm>
            <a:off x="10482168" y="363680"/>
            <a:ext cx="1620739" cy="527724"/>
            <a:chOff x="4631044" y="1868842"/>
            <a:chExt cx="2929912" cy="954000"/>
          </a:xfrm>
        </p:grpSpPr>
        <p:pic>
          <p:nvPicPr>
            <p:cNvPr id="63" name="Imagem 62" descr="Árvore com folhas ao redor&#10;&#10;Descrição gerada automaticamente">
              <a:extLst>
                <a:ext uri="{FF2B5EF4-FFF2-40B4-BE49-F238E27FC236}">
                  <a16:creationId xmlns:a16="http://schemas.microsoft.com/office/drawing/2014/main" id="{3BEB165D-9965-4CDC-0273-1E9199B8E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22" r="2739" b="27872"/>
            <a:stretch/>
          </p:blipFill>
          <p:spPr>
            <a:xfrm>
              <a:off x="4767897" y="1985184"/>
              <a:ext cx="2562682" cy="815099"/>
            </a:xfrm>
            <a:prstGeom prst="rect">
              <a:avLst/>
            </a:prstGeom>
          </p:spPr>
        </p:pic>
        <p:pic>
          <p:nvPicPr>
            <p:cNvPr id="64" name="Imagem 63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B13436DC-BEB4-B3AE-02ED-DBA489FFD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044" y="1868842"/>
              <a:ext cx="2929912" cy="954000"/>
            </a:xfrm>
            <a:prstGeom prst="rect">
              <a:avLst/>
            </a:prstGeom>
          </p:spPr>
        </p:pic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id="{F360EB5D-28EB-B76D-7F59-A4FA6C7D3FA2}"/>
              </a:ext>
            </a:extLst>
          </p:cNvPr>
          <p:cNvSpPr/>
          <p:nvPr/>
        </p:nvSpPr>
        <p:spPr>
          <a:xfrm>
            <a:off x="203847" y="1030634"/>
            <a:ext cx="5311342" cy="54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0000" tIns="45719" rIns="90000" bIns="45719" anchor="b">
            <a:spAutoFit/>
          </a:bodyPr>
          <a:lstStyle>
            <a:lvl1pPr>
              <a:defRPr b="1">
                <a:solidFill>
                  <a:srgbClr val="0043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33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EA2E10F-F7E8-3C8B-892E-DBB3505F837D}"/>
              </a:ext>
            </a:extLst>
          </p:cNvPr>
          <p:cNvSpPr/>
          <p:nvPr/>
        </p:nvSpPr>
        <p:spPr>
          <a:xfrm>
            <a:off x="268405" y="984111"/>
            <a:ext cx="518222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</a:t>
            </a:r>
            <a:r>
              <a:rPr kumimoji="0" lang="en-US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Contracts - US$ 270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206 Million internalized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828E723-1187-8416-2B6E-650F6500F26E}"/>
              </a:ext>
            </a:extLst>
          </p:cNvPr>
          <p:cNvSpPr/>
          <p:nvPr/>
        </p:nvSpPr>
        <p:spPr>
          <a:xfrm>
            <a:off x="6089039" y="1107222"/>
            <a:ext cx="5913428" cy="70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0000" tIns="45719" rIns="90000" bIns="45719" anchor="b">
            <a:spAutoFit/>
          </a:bodyPr>
          <a:lstStyle>
            <a:lvl1pPr>
              <a:defRPr b="1">
                <a:solidFill>
                  <a:srgbClr val="0043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Pledges of New Donations - estimate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USD 143 Million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id="{116A36E7-A1AF-9180-2B7B-1C1096975209}"/>
              </a:ext>
            </a:extLst>
          </p:cNvPr>
          <p:cNvSpPr txBox="1">
            <a:spLocks/>
          </p:cNvSpPr>
          <p:nvPr/>
        </p:nvSpPr>
        <p:spPr>
          <a:xfrm>
            <a:off x="-116070" y="6371645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DF3EE25B-2254-0651-85AB-53F1BE07C260}"/>
              </a:ext>
            </a:extLst>
          </p:cNvPr>
          <p:cNvSpPr txBox="1">
            <a:spLocks/>
          </p:cNvSpPr>
          <p:nvPr/>
        </p:nvSpPr>
        <p:spPr>
          <a:xfrm>
            <a:off x="9365386" y="6371645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pic>
        <p:nvPicPr>
          <p:cNvPr id="13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8E8EC33-EF8B-4EDA-734C-B57112834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842" y="6264281"/>
            <a:ext cx="943649" cy="194767"/>
          </a:xfrm>
          <a:prstGeom prst="rect">
            <a:avLst/>
          </a:prstGeom>
        </p:spPr>
      </p:pic>
      <p:sp>
        <p:nvSpPr>
          <p:cNvPr id="14" name="Espaço Reservado para Número de Slide 9">
            <a:extLst>
              <a:ext uri="{FF2B5EF4-FFF2-40B4-BE49-F238E27FC236}">
                <a16:creationId xmlns:a16="http://schemas.microsoft.com/office/drawing/2014/main" id="{7FA357A2-8F3E-42E9-375C-2DE0DC6F89F7}"/>
              </a:ext>
            </a:extLst>
          </p:cNvPr>
          <p:cNvSpPr txBox="1">
            <a:spLocks/>
          </p:cNvSpPr>
          <p:nvPr/>
        </p:nvSpPr>
        <p:spPr>
          <a:xfrm>
            <a:off x="9326869" y="61783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9A1D7-C8FE-484F-85BD-802AAB10F986}" type="slidenum"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09DC312-83B6-1711-0387-98071D483C94}"/>
              </a:ext>
            </a:extLst>
          </p:cNvPr>
          <p:cNvSpPr txBox="1"/>
          <p:nvPr/>
        </p:nvSpPr>
        <p:spPr>
          <a:xfrm>
            <a:off x="5616971" y="6385742"/>
            <a:ext cx="4613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* Estimated values, partially disbursed to the Amazon Fund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3F56F55-1821-A4BE-50F3-4686A88851EA}"/>
              </a:ext>
            </a:extLst>
          </p:cNvPr>
          <p:cNvSpPr txBox="1"/>
          <p:nvPr/>
        </p:nvSpPr>
        <p:spPr>
          <a:xfrm>
            <a:off x="3597943" y="1949176"/>
            <a:ext cx="251543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104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7" name="Picture 10" descr="ícone estados, unidos, bandeiras, bandeira">
            <a:extLst>
              <a:ext uri="{FF2B5EF4-FFF2-40B4-BE49-F238E27FC236}">
                <a16:creationId xmlns:a16="http://schemas.microsoft.com/office/drawing/2014/main" id="{9B7D4AA6-CCC3-58E9-646A-F7FABE95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2" y="3279084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ícone alemanha, bandeiras, bandeira">
            <a:extLst>
              <a:ext uri="{FF2B5EF4-FFF2-40B4-BE49-F238E27FC236}">
                <a16:creationId xmlns:a16="http://schemas.microsoft.com/office/drawing/2014/main" id="{F028607D-75C0-149C-DF5B-44F636D0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2" y="3995858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ícone unido, reino, bandeiras, bandeira">
            <a:extLst>
              <a:ext uri="{FF2B5EF4-FFF2-40B4-BE49-F238E27FC236}">
                <a16:creationId xmlns:a16="http://schemas.microsoft.com/office/drawing/2014/main" id="{974B9C7E-8B84-4307-F9C1-F99C57C8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2" y="1848592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E686AA-EA62-EBB1-C5C5-36E875D54CAB}"/>
              </a:ext>
            </a:extLst>
          </p:cNvPr>
          <p:cNvSpPr txBox="1"/>
          <p:nvPr/>
        </p:nvSpPr>
        <p:spPr>
          <a:xfrm>
            <a:off x="3597943" y="5443386"/>
            <a:ext cx="205216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6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2188152-FDC5-40B8-F67F-7B349DAF9D21}"/>
              </a:ext>
            </a:extLst>
          </p:cNvPr>
          <p:cNvSpPr txBox="1"/>
          <p:nvPr/>
        </p:nvSpPr>
        <p:spPr>
          <a:xfrm>
            <a:off x="3597943" y="3379668"/>
            <a:ext cx="222368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53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BF62209-48F6-5970-AA4F-5957020F9773}"/>
              </a:ext>
            </a:extLst>
          </p:cNvPr>
          <p:cNvSpPr txBox="1"/>
          <p:nvPr/>
        </p:nvSpPr>
        <p:spPr>
          <a:xfrm>
            <a:off x="3597943" y="4099556"/>
            <a:ext cx="222368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38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12" descr="ícone noruega, bandeiras, bandeira">
            <a:extLst>
              <a:ext uri="{FF2B5EF4-FFF2-40B4-BE49-F238E27FC236}">
                <a16:creationId xmlns:a16="http://schemas.microsoft.com/office/drawing/2014/main" id="{20D4B7B9-1156-EE6A-7F0A-1ABB910AA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2" y="2565284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47B5F0CA-9461-14BA-CAD8-140A38D66E9E}"/>
              </a:ext>
            </a:extLst>
          </p:cNvPr>
          <p:cNvSpPr txBox="1"/>
          <p:nvPr/>
        </p:nvSpPr>
        <p:spPr>
          <a:xfrm>
            <a:off x="3597943" y="2665868"/>
            <a:ext cx="222368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50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Imagem 29" descr="Logotipo, Ícone&#10;&#10;Descrição gerada automaticamente">
            <a:extLst>
              <a:ext uri="{FF2B5EF4-FFF2-40B4-BE49-F238E27FC236}">
                <a16:creationId xmlns:a16="http://schemas.microsoft.com/office/drawing/2014/main" id="{F2909934-12AB-C0BD-3C3B-5C4E89FF6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" y="5376633"/>
            <a:ext cx="579978" cy="582586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28F71224-9693-375C-BFBB-6580BBBBD9E1}"/>
              </a:ext>
            </a:extLst>
          </p:cNvPr>
          <p:cNvSpPr txBox="1"/>
          <p:nvPr/>
        </p:nvSpPr>
        <p:spPr>
          <a:xfrm>
            <a:off x="1171956" y="1949176"/>
            <a:ext cx="237757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Kingdom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4336BFF-BBC9-6278-A44A-965D10E86042}"/>
              </a:ext>
            </a:extLst>
          </p:cNvPr>
          <p:cNvSpPr txBox="1"/>
          <p:nvPr/>
        </p:nvSpPr>
        <p:spPr>
          <a:xfrm>
            <a:off x="1171956" y="2665868"/>
            <a:ext cx="12298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Norway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685B7B9-97F6-FBF3-1AFE-8758E7175727}"/>
              </a:ext>
            </a:extLst>
          </p:cNvPr>
          <p:cNvSpPr txBox="1"/>
          <p:nvPr/>
        </p:nvSpPr>
        <p:spPr>
          <a:xfrm>
            <a:off x="1171956" y="3379668"/>
            <a:ext cx="203292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States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9B82763-E92F-4BBD-6DE0-81392FE2E656}"/>
              </a:ext>
            </a:extLst>
          </p:cNvPr>
          <p:cNvSpPr txBox="1"/>
          <p:nvPr/>
        </p:nvSpPr>
        <p:spPr>
          <a:xfrm>
            <a:off x="1171956" y="4099556"/>
            <a:ext cx="145103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Germany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F95973D-A4E5-C0C4-18C2-67BB852C30D1}"/>
              </a:ext>
            </a:extLst>
          </p:cNvPr>
          <p:cNvSpPr txBox="1"/>
          <p:nvPr/>
        </p:nvSpPr>
        <p:spPr>
          <a:xfrm>
            <a:off x="1171956" y="5443386"/>
            <a:ext cx="177805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Switzerland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10D04B9-8ED7-46D3-9DE9-E52A1D43A7AF}"/>
              </a:ext>
            </a:extLst>
          </p:cNvPr>
          <p:cNvSpPr txBox="1"/>
          <p:nvPr/>
        </p:nvSpPr>
        <p:spPr>
          <a:xfrm>
            <a:off x="1171956" y="6071508"/>
            <a:ext cx="102463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Japan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EF08F77-744B-CB98-A3D4-E7BD278CF86A}"/>
              </a:ext>
            </a:extLst>
          </p:cNvPr>
          <p:cNvSpPr txBox="1"/>
          <p:nvPr/>
        </p:nvSpPr>
        <p:spPr>
          <a:xfrm>
            <a:off x="3597943" y="6071508"/>
            <a:ext cx="205216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3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0" descr="ícone Europa, bandeiras, bandeira">
            <a:extLst>
              <a:ext uri="{FF2B5EF4-FFF2-40B4-BE49-F238E27FC236}">
                <a16:creationId xmlns:a16="http://schemas.microsoft.com/office/drawing/2014/main" id="{7B2947AC-1DD8-D828-5D7E-AAAFE133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19" y="3852745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4" descr="ícone Dinamarca, bandeiras, bandeira">
            <a:extLst>
              <a:ext uri="{FF2B5EF4-FFF2-40B4-BE49-F238E27FC236}">
                <a16:creationId xmlns:a16="http://schemas.microsoft.com/office/drawing/2014/main" id="{1AF692A3-A1B3-ECC7-E6D3-F9F9EA4C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7" y="4669157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m 41" descr="Ícone&#10;&#10;Descrição gerada automaticamente">
            <a:extLst>
              <a:ext uri="{FF2B5EF4-FFF2-40B4-BE49-F238E27FC236}">
                <a16:creationId xmlns:a16="http://schemas.microsoft.com/office/drawing/2014/main" id="{82CA4C51-4068-C046-CD1C-A01477544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19" y="4642092"/>
            <a:ext cx="662833" cy="662833"/>
          </a:xfrm>
          <a:prstGeom prst="rect">
            <a:avLst/>
          </a:prstGeom>
        </p:spPr>
      </p:pic>
      <p:pic>
        <p:nvPicPr>
          <p:cNvPr id="43" name="Picture 22" descr="ícone unido, reino, bandeiras, bandeira">
            <a:extLst>
              <a:ext uri="{FF2B5EF4-FFF2-40B4-BE49-F238E27FC236}">
                <a16:creationId xmlns:a16="http://schemas.microsoft.com/office/drawing/2014/main" id="{2527954E-CC5C-4410-1873-8830F3C7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19" y="3063398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C05F9366-1648-1AB9-0517-580F2DA32C43}"/>
              </a:ext>
            </a:extLst>
          </p:cNvPr>
          <p:cNvSpPr txBox="1"/>
          <p:nvPr/>
        </p:nvSpPr>
        <p:spPr>
          <a:xfrm>
            <a:off x="9623509" y="3172302"/>
            <a:ext cx="231986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45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D6B544F-A76E-EC93-19CB-2CFF32512A8A}"/>
              </a:ext>
            </a:extLst>
          </p:cNvPr>
          <p:cNvSpPr txBox="1"/>
          <p:nvPr/>
        </p:nvSpPr>
        <p:spPr>
          <a:xfrm>
            <a:off x="7122381" y="3172302"/>
            <a:ext cx="237757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Kingdom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6ED8C0C-CCC8-A7F2-D536-9AF212384A1D}"/>
              </a:ext>
            </a:extLst>
          </p:cNvPr>
          <p:cNvSpPr txBox="1"/>
          <p:nvPr/>
        </p:nvSpPr>
        <p:spPr>
          <a:xfrm>
            <a:off x="3597943" y="4771731"/>
            <a:ext cx="234391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22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8B8A243-DA66-11BA-C688-6B00038FDDCD}"/>
              </a:ext>
            </a:extLst>
          </p:cNvPr>
          <p:cNvSpPr txBox="1"/>
          <p:nvPr/>
        </p:nvSpPr>
        <p:spPr>
          <a:xfrm>
            <a:off x="1171956" y="4771731"/>
            <a:ext cx="143500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Denmark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1944937-5B25-AF46-F0A2-7B62AC5540AA}"/>
              </a:ext>
            </a:extLst>
          </p:cNvPr>
          <p:cNvSpPr txBox="1"/>
          <p:nvPr/>
        </p:nvSpPr>
        <p:spPr>
          <a:xfrm>
            <a:off x="9623509" y="3948223"/>
            <a:ext cx="231986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22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B15364F-BB0C-5FDF-9AC7-54859C0C3D2E}"/>
              </a:ext>
            </a:extLst>
          </p:cNvPr>
          <p:cNvSpPr txBox="1"/>
          <p:nvPr/>
        </p:nvSpPr>
        <p:spPr>
          <a:xfrm>
            <a:off x="7111525" y="3948223"/>
            <a:ext cx="241284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Union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02596DF-EB15-43C5-6A57-29DDDCDDBC47}"/>
              </a:ext>
            </a:extLst>
          </p:cNvPr>
          <p:cNvSpPr txBox="1"/>
          <p:nvPr/>
        </p:nvSpPr>
        <p:spPr>
          <a:xfrm>
            <a:off x="9623509" y="4722680"/>
            <a:ext cx="231986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16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0037527-5A0D-A71D-C1EC-487EA6858246}"/>
              </a:ext>
            </a:extLst>
          </p:cNvPr>
          <p:cNvSpPr txBox="1"/>
          <p:nvPr/>
        </p:nvSpPr>
        <p:spPr>
          <a:xfrm>
            <a:off x="7124225" y="4722680"/>
            <a:ext cx="112723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Ireland</a:t>
            </a:r>
          </a:p>
        </p:txBody>
      </p:sp>
      <p:pic>
        <p:nvPicPr>
          <p:cNvPr id="57" name="Picture 12" descr="ícone noruega, bandeiras, bandeira">
            <a:extLst>
              <a:ext uri="{FF2B5EF4-FFF2-40B4-BE49-F238E27FC236}">
                <a16:creationId xmlns:a16="http://schemas.microsoft.com/office/drawing/2014/main" id="{EDCAAFB9-25D8-77F0-4119-B38B343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69" y="2274052"/>
            <a:ext cx="662833" cy="6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78EE937A-CC61-3FB6-ADD9-BCBA125DB2A1}"/>
              </a:ext>
            </a:extLst>
          </p:cNvPr>
          <p:cNvSpPr txBox="1"/>
          <p:nvPr/>
        </p:nvSpPr>
        <p:spPr>
          <a:xfrm>
            <a:off x="9623509" y="2385748"/>
            <a:ext cx="231986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 60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43C1873-0782-0D63-3C96-5D82195782CA}"/>
              </a:ext>
            </a:extLst>
          </p:cNvPr>
          <p:cNvSpPr txBox="1"/>
          <p:nvPr/>
        </p:nvSpPr>
        <p:spPr>
          <a:xfrm>
            <a:off x="7111525" y="2385748"/>
            <a:ext cx="12298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357C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Norway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Imagem 59" descr="Ícone&#10;&#10;Descrição gerada automaticamente">
            <a:extLst>
              <a:ext uri="{FF2B5EF4-FFF2-40B4-BE49-F238E27FC236}">
                <a16:creationId xmlns:a16="http://schemas.microsoft.com/office/drawing/2014/main" id="{E1580347-4AD2-750E-9F7A-BB4F0D6406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2" y="5957460"/>
            <a:ext cx="70788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7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me do tema">
            <a:extLst>
              <a:ext uri="{FF2B5EF4-FFF2-40B4-BE49-F238E27FC236}">
                <a16:creationId xmlns:a16="http://schemas.microsoft.com/office/drawing/2014/main" id="{4B30E457-251F-0057-73D7-41C571928EEE}"/>
              </a:ext>
            </a:extLst>
          </p:cNvPr>
          <p:cNvSpPr txBox="1"/>
          <p:nvPr/>
        </p:nvSpPr>
        <p:spPr>
          <a:xfrm>
            <a:off x="503309" y="2722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Donations to the Amazon fund – 15 years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–Nominal value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373D81D-29D9-4F0E-861E-63DA0A4D50F8}"/>
              </a:ext>
            </a:extLst>
          </p:cNvPr>
          <p:cNvGraphicFramePr>
            <a:graphicFrameLocks/>
          </p:cNvGraphicFramePr>
          <p:nvPr/>
        </p:nvGraphicFramePr>
        <p:xfrm>
          <a:off x="1257300" y="1113407"/>
          <a:ext cx="9677399" cy="485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715E0008-870D-FAE2-9A27-08DB426343E5}"/>
              </a:ext>
            </a:extLst>
          </p:cNvPr>
          <p:cNvSpPr txBox="1"/>
          <p:nvPr/>
        </p:nvSpPr>
        <p:spPr>
          <a:xfrm>
            <a:off x="10013462" y="5205306"/>
            <a:ext cx="276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3DAA08E-A32A-E32F-5705-373DC88AE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4" y="6086952"/>
            <a:ext cx="9326432" cy="41549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inherit" charset="0"/>
                <a:ea typeface="Times New Roman" panose="02020603050405020304" pitchFamily="18" charset="0"/>
                <a:cs typeface="Courier New" panose="02070309020205020404" pitchFamily="49" charset="0"/>
              </a:rPr>
              <a:t>*</a:t>
            </a:r>
            <a:r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inherit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inherit" charset="0"/>
                <a:ea typeface="Times New Roman" panose="02020603050405020304" pitchFamily="18" charset="0"/>
                <a:cs typeface="Courier New" panose="02070309020205020404" pitchFamily="49" charset="0"/>
              </a:rPr>
              <a:t>Includes US$ 38 million contracted on 12/22/22 under the coordination of the Lula Government</a:t>
            </a:r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inherit" charset="0"/>
                <a:ea typeface="Times New Roman" panose="02020603050405020304" pitchFamily="18" charset="0"/>
                <a:cs typeface="Courier New" panose="02070309020205020404" pitchFamily="49" charset="0"/>
              </a:rPr>
              <a:t>Values ​​considered in the year of signing of the respective contracts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2E1C09-ECEE-6301-AEE3-0961AFB88F70}"/>
              </a:ext>
            </a:extLst>
          </p:cNvPr>
          <p:cNvSpPr txBox="1"/>
          <p:nvPr/>
        </p:nvSpPr>
        <p:spPr>
          <a:xfrm>
            <a:off x="9639210" y="3274539"/>
            <a:ext cx="147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US$ 254 MM</a:t>
            </a:r>
          </a:p>
        </p:txBody>
      </p:sp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9BF5785C-6236-4635-E8BD-9C664B3646C0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7" name="Espaço Reservado para Texto 7">
            <a:extLst>
              <a:ext uri="{FF2B5EF4-FFF2-40B4-BE49-F238E27FC236}">
                <a16:creationId xmlns:a16="http://schemas.microsoft.com/office/drawing/2014/main" id="{3B2009DD-4FD0-A02E-0C46-4CF5C89CC9E3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C00B75A-E479-6A1E-FF73-DC0A115C150C}"/>
              </a:ext>
            </a:extLst>
          </p:cNvPr>
          <p:cNvGrpSpPr/>
          <p:nvPr/>
        </p:nvGrpSpPr>
        <p:grpSpPr>
          <a:xfrm>
            <a:off x="10482168" y="363680"/>
            <a:ext cx="1620739" cy="527724"/>
            <a:chOff x="4631044" y="1868842"/>
            <a:chExt cx="2929912" cy="954000"/>
          </a:xfrm>
        </p:grpSpPr>
        <p:pic>
          <p:nvPicPr>
            <p:cNvPr id="9" name="Imagem 8" descr="Árvore com folhas ao redor&#10;&#10;Descrição gerada automaticamente">
              <a:extLst>
                <a:ext uri="{FF2B5EF4-FFF2-40B4-BE49-F238E27FC236}">
                  <a16:creationId xmlns:a16="http://schemas.microsoft.com/office/drawing/2014/main" id="{10D711E5-046F-1610-8C9D-C085B65A2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22" r="2739" b="27872"/>
            <a:stretch/>
          </p:blipFill>
          <p:spPr>
            <a:xfrm>
              <a:off x="4767897" y="1985184"/>
              <a:ext cx="2562682" cy="815099"/>
            </a:xfrm>
            <a:prstGeom prst="rect">
              <a:avLst/>
            </a:prstGeom>
          </p:spPr>
        </p:pic>
        <p:pic>
          <p:nvPicPr>
            <p:cNvPr id="10" name="Imagem 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90B4BFD2-234E-6C67-8735-156537513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044" y="1868842"/>
              <a:ext cx="2929912" cy="954000"/>
            </a:xfrm>
            <a:prstGeom prst="rect">
              <a:avLst/>
            </a:prstGeom>
          </p:spPr>
        </p:pic>
      </p:grpSp>
      <p:pic>
        <p:nvPicPr>
          <p:cNvPr id="11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D07945C-CEAF-EDA1-8212-3E7C0F9A1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3" y="6374568"/>
            <a:ext cx="943649" cy="194767"/>
          </a:xfrm>
          <a:prstGeom prst="rect">
            <a:avLst/>
          </a:prstGeom>
        </p:spPr>
      </p:pic>
      <p:sp>
        <p:nvSpPr>
          <p:cNvPr id="12" name="Espaço Reservado para Número de Slide 9">
            <a:extLst>
              <a:ext uri="{FF2B5EF4-FFF2-40B4-BE49-F238E27FC236}">
                <a16:creationId xmlns:a16="http://schemas.microsoft.com/office/drawing/2014/main" id="{A5108063-46CC-6497-502A-C18F765C002E}"/>
              </a:ext>
            </a:extLst>
          </p:cNvPr>
          <p:cNvSpPr txBox="1">
            <a:spLocks/>
          </p:cNvSpPr>
          <p:nvPr/>
        </p:nvSpPr>
        <p:spPr>
          <a:xfrm>
            <a:off x="9442940" y="62886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9A1D7-C8FE-484F-85BD-802AAB10F986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7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Árvore com folhas ao redor&#10;&#10;Descrição gerada automaticamente">
            <a:extLst>
              <a:ext uri="{FF2B5EF4-FFF2-40B4-BE49-F238E27FC236}">
                <a16:creationId xmlns:a16="http://schemas.microsoft.com/office/drawing/2014/main" id="{23579445-CA2D-1982-E416-F7BEEABD7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650319B-C734-4B26-914F-F2D622637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FD5BD2-359A-2DA8-0500-43ED62F53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Espaço Reservado para Texto 7">
            <a:extLst>
              <a:ext uri="{FF2B5EF4-FFF2-40B4-BE49-F238E27FC236}">
                <a16:creationId xmlns:a16="http://schemas.microsoft.com/office/drawing/2014/main" id="{A8D5B0BF-672E-5F21-12FA-C70023DD50F0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D28BAB37-73F7-5ABB-C11E-E822D04292A7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DEBEAFFA-69D0-21C6-8D35-5859D988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940" y="617433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9A1D7-C8FE-484F-85BD-802AAB10F98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49D8C27-7097-0D2C-3C89-B3E03D77DC32}"/>
              </a:ext>
            </a:extLst>
          </p:cNvPr>
          <p:cNvSpPr/>
          <p:nvPr/>
        </p:nvSpPr>
        <p:spPr>
          <a:xfrm>
            <a:off x="0" y="0"/>
            <a:ext cx="12192000" cy="28335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AFE783D-4337-EBB7-8D24-37B989E4B612}"/>
              </a:ext>
            </a:extLst>
          </p:cNvPr>
          <p:cNvSpPr/>
          <p:nvPr/>
        </p:nvSpPr>
        <p:spPr>
          <a:xfrm>
            <a:off x="-5859" y="40282"/>
            <a:ext cx="12191999" cy="6817718"/>
          </a:xfrm>
          <a:prstGeom prst="rect">
            <a:avLst/>
          </a:prstGeom>
          <a:solidFill>
            <a:srgbClr val="0041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15A7-7277-D110-BD3B-7B31E9CB0CB6}"/>
              </a:ext>
            </a:extLst>
          </p:cNvPr>
          <p:cNvSpPr txBox="1"/>
          <p:nvPr/>
        </p:nvSpPr>
        <p:spPr>
          <a:xfrm>
            <a:off x="320551" y="844987"/>
            <a:ext cx="11667602" cy="5329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00808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Amazon Fund – 17 Years of a successful initiative </a:t>
            </a:r>
            <a:endParaRPr kumimoji="0" lang="en-US" altLang="pt-BR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Largest and most successful REDD+ initiative in the world (in terms of values ​​and results) – US$ 1,5 billions donations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concrete action for international cooperation on the agenda to combat deforestation in the Amazon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audited fund in Brazil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m 7" descr="Logotipo, nome da empresa&#10;&#10;Descrição gerada automaticamente">
            <a:extLst>
              <a:ext uri="{FF2B5EF4-FFF2-40B4-BE49-F238E27FC236}">
                <a16:creationId xmlns:a16="http://schemas.microsoft.com/office/drawing/2014/main" id="{45119A7F-6458-2F47-D9EF-547B6000A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50" y="513658"/>
            <a:ext cx="1652190" cy="5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72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FAA4BDB0-0829-56CF-5893-D972748C691A}"/>
              </a:ext>
            </a:extLst>
          </p:cNvPr>
          <p:cNvSpPr/>
          <p:nvPr/>
        </p:nvSpPr>
        <p:spPr>
          <a:xfrm>
            <a:off x="0" y="-1"/>
            <a:ext cx="12192000" cy="283357"/>
          </a:xfrm>
          <a:prstGeom prst="rect">
            <a:avLst/>
          </a:prstGeom>
          <a:solidFill>
            <a:srgbClr val="05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6DC369A-BB73-860F-8D16-3FCDDCCA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3" y="6374568"/>
            <a:ext cx="943649" cy="194767"/>
          </a:xfrm>
          <a:prstGeom prst="rect">
            <a:avLst/>
          </a:prstGeom>
        </p:spPr>
      </p:pic>
      <p:sp>
        <p:nvSpPr>
          <p:cNvPr id="16" name="AutoShape 5">
            <a:extLst>
              <a:ext uri="{FF2B5EF4-FFF2-40B4-BE49-F238E27FC236}">
                <a16:creationId xmlns:a16="http://schemas.microsoft.com/office/drawing/2014/main" id="{5B623AC7-7369-F16E-4207-A0F7A75D07BA}"/>
              </a:ext>
            </a:extLst>
          </p:cNvPr>
          <p:cNvSpPr/>
          <p:nvPr/>
        </p:nvSpPr>
        <p:spPr>
          <a:xfrm>
            <a:off x="1214825" y="1170786"/>
            <a:ext cx="4679893" cy="2663976"/>
          </a:xfrm>
          <a:prstGeom prst="rect">
            <a:avLst/>
          </a:prstGeom>
          <a:solidFill>
            <a:srgbClr val="2C9543">
              <a:alpha val="78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6096BEF-453F-3365-2A69-E345530B779B}"/>
              </a:ext>
            </a:extLst>
          </p:cNvPr>
          <p:cNvSpPr txBox="1"/>
          <p:nvPr/>
        </p:nvSpPr>
        <p:spPr>
          <a:xfrm>
            <a:off x="1468391" y="1545381"/>
            <a:ext cx="4007346" cy="9971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Arial" panose="020B0604020202020204" pitchFamily="34" charset="0"/>
              </a:rPr>
              <a:t>Sustainable Production Activities</a:t>
            </a:r>
          </a:p>
        </p:txBody>
      </p:sp>
      <p:sp>
        <p:nvSpPr>
          <p:cNvPr id="18" name="AutoShape 5">
            <a:extLst>
              <a:ext uri="{FF2B5EF4-FFF2-40B4-BE49-F238E27FC236}">
                <a16:creationId xmlns:a16="http://schemas.microsoft.com/office/drawing/2014/main" id="{A0A4F894-12EC-A34B-7A7F-F6242F1860C3}"/>
              </a:ext>
            </a:extLst>
          </p:cNvPr>
          <p:cNvSpPr/>
          <p:nvPr/>
        </p:nvSpPr>
        <p:spPr>
          <a:xfrm>
            <a:off x="1214825" y="3835535"/>
            <a:ext cx="4682779" cy="2663976"/>
          </a:xfrm>
          <a:prstGeom prst="rect">
            <a:avLst/>
          </a:prstGeom>
          <a:solidFill>
            <a:srgbClr val="308F77">
              <a:alpha val="78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5">
            <a:extLst>
              <a:ext uri="{FF2B5EF4-FFF2-40B4-BE49-F238E27FC236}">
                <a16:creationId xmlns:a16="http://schemas.microsoft.com/office/drawing/2014/main" id="{EE020262-903E-ADC3-784A-7D196AD289D7}"/>
              </a:ext>
            </a:extLst>
          </p:cNvPr>
          <p:cNvSpPr/>
          <p:nvPr/>
        </p:nvSpPr>
        <p:spPr>
          <a:xfrm>
            <a:off x="5905814" y="3835539"/>
            <a:ext cx="4680000" cy="2663976"/>
          </a:xfrm>
          <a:prstGeom prst="rect">
            <a:avLst/>
          </a:prstGeom>
          <a:solidFill>
            <a:srgbClr val="2C9543">
              <a:alpha val="78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73EFC04E-DEE5-D9A8-D118-D94F1FD8D88D}"/>
              </a:ext>
            </a:extLst>
          </p:cNvPr>
          <p:cNvSpPr/>
          <p:nvPr/>
        </p:nvSpPr>
        <p:spPr>
          <a:xfrm>
            <a:off x="5897855" y="1170790"/>
            <a:ext cx="4687959" cy="2663976"/>
          </a:xfrm>
          <a:prstGeom prst="rect">
            <a:avLst/>
          </a:prstGeom>
          <a:solidFill>
            <a:srgbClr val="308F77">
              <a:alpha val="780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BF02AA17-EA06-9105-6D50-0F909F400B68}"/>
              </a:ext>
            </a:extLst>
          </p:cNvPr>
          <p:cNvSpPr txBox="1"/>
          <p:nvPr/>
        </p:nvSpPr>
        <p:spPr>
          <a:xfrm>
            <a:off x="6013123" y="5093299"/>
            <a:ext cx="4381388" cy="9971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Arial" panose="020B0604020202020204" pitchFamily="34" charset="0"/>
              </a:rPr>
              <a:t> Science, Innovation and Economic Instruments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 SemiConde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F57BE250-CEE5-2295-DEF9-0937E37ACC3E}"/>
              </a:ext>
            </a:extLst>
          </p:cNvPr>
          <p:cNvSpPr txBox="1"/>
          <p:nvPr/>
        </p:nvSpPr>
        <p:spPr>
          <a:xfrm>
            <a:off x="1460642" y="5342598"/>
            <a:ext cx="4110643" cy="4985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Arial" panose="020B0604020202020204" pitchFamily="34" charset="0"/>
              </a:rPr>
              <a:t>Land use Planning</a:t>
            </a:r>
          </a:p>
        </p:txBody>
      </p:sp>
      <p:sp>
        <p:nvSpPr>
          <p:cNvPr id="26" name="Seta: Quádrupla 34">
            <a:extLst>
              <a:ext uri="{FF2B5EF4-FFF2-40B4-BE49-F238E27FC236}">
                <a16:creationId xmlns:a16="http://schemas.microsoft.com/office/drawing/2014/main" id="{95F23758-C711-CFA3-3246-2094618B7B47}"/>
              </a:ext>
            </a:extLst>
          </p:cNvPr>
          <p:cNvSpPr/>
          <p:nvPr/>
        </p:nvSpPr>
        <p:spPr>
          <a:xfrm>
            <a:off x="3305583" y="1279215"/>
            <a:ext cx="5130800" cy="513080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bg1"/>
          </a:solid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D5678058-FB11-F7D7-A2B2-8C5E3D3C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195" y="2703203"/>
            <a:ext cx="221297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ome do tema">
            <a:extLst>
              <a:ext uri="{FF2B5EF4-FFF2-40B4-BE49-F238E27FC236}">
                <a16:creationId xmlns:a16="http://schemas.microsoft.com/office/drawing/2014/main" id="{1840DCFC-AC59-89F6-9E1B-A8E032479C0B}"/>
              </a:ext>
            </a:extLst>
          </p:cNvPr>
          <p:cNvSpPr txBox="1"/>
          <p:nvPr/>
        </p:nvSpPr>
        <p:spPr>
          <a:xfrm>
            <a:off x="592209" y="4500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5411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Amazon Fund Logical Framework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F98AD2B-8579-6C6C-0422-6981D9AAC666}"/>
              </a:ext>
            </a:extLst>
          </p:cNvPr>
          <p:cNvSpPr txBox="1"/>
          <p:nvPr/>
        </p:nvSpPr>
        <p:spPr>
          <a:xfrm>
            <a:off x="6144620" y="1668491"/>
            <a:ext cx="4110643" cy="9971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Arial" panose="020B0604020202020204" pitchFamily="34" charset="0"/>
              </a:rPr>
              <a:t>Environmental Monitoring and Control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FC64D273-E335-9A0F-D153-2382D950B596}"/>
              </a:ext>
            </a:extLst>
          </p:cNvPr>
          <p:cNvSpPr txBox="1">
            <a:spLocks/>
          </p:cNvSpPr>
          <p:nvPr/>
        </p:nvSpPr>
        <p:spPr>
          <a:xfrm>
            <a:off x="1" y="6506428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3D43C13A-5DB7-702C-F67C-C8082983D31E}"/>
              </a:ext>
            </a:extLst>
          </p:cNvPr>
          <p:cNvSpPr txBox="1">
            <a:spLocks/>
          </p:cNvSpPr>
          <p:nvPr/>
        </p:nvSpPr>
        <p:spPr>
          <a:xfrm>
            <a:off x="9481457" y="6506428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222650E-75D1-4E0A-920E-69B97CF4E7C7}"/>
              </a:ext>
            </a:extLst>
          </p:cNvPr>
          <p:cNvGrpSpPr/>
          <p:nvPr/>
        </p:nvGrpSpPr>
        <p:grpSpPr>
          <a:xfrm>
            <a:off x="10309246" y="365562"/>
            <a:ext cx="1810386" cy="589474"/>
            <a:chOff x="7946316" y="1921089"/>
            <a:chExt cx="2929912" cy="954000"/>
          </a:xfrm>
        </p:grpSpPr>
        <p:pic>
          <p:nvPicPr>
            <p:cNvPr id="14" name="Imagem 13" descr="Lagoa com árvores ao fundo&#10;&#10;Descrição gerada automaticamente com confiança baixa">
              <a:extLst>
                <a:ext uri="{FF2B5EF4-FFF2-40B4-BE49-F238E27FC236}">
                  <a16:creationId xmlns:a16="http://schemas.microsoft.com/office/drawing/2014/main" id="{92456FDA-E1E8-2F2F-E343-F941C16AE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892" b="9354"/>
            <a:stretch/>
          </p:blipFill>
          <p:spPr>
            <a:xfrm>
              <a:off x="8008029" y="1952768"/>
              <a:ext cx="2828578" cy="822925"/>
            </a:xfrm>
            <a:prstGeom prst="rect">
              <a:avLst/>
            </a:prstGeom>
          </p:spPr>
        </p:pic>
        <p:pic>
          <p:nvPicPr>
            <p:cNvPr id="15" name="Imagem 14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3EF2582-A49A-892E-CCBA-30531E8A0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316" y="1921089"/>
              <a:ext cx="2929912" cy="9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26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7">
            <a:extLst>
              <a:ext uri="{FF2B5EF4-FFF2-40B4-BE49-F238E27FC236}">
                <a16:creationId xmlns:a16="http://schemas.microsoft.com/office/drawing/2014/main" id="{2F7A3FBD-5F1F-000E-82BF-3DB4E2A9D661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B750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57A6584-9D70-DFD3-BB25-D5DDA705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8592" y="18501"/>
            <a:ext cx="65" cy="40524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8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Espaço Reservado para Texto 7">
            <a:extLst>
              <a:ext uri="{FF2B5EF4-FFF2-40B4-BE49-F238E27FC236}">
                <a16:creationId xmlns:a16="http://schemas.microsoft.com/office/drawing/2014/main" id="{8A7C67A9-33F1-0D28-4884-271755C061CD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B750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pic>
        <p:nvPicPr>
          <p:cNvPr id="27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962F047-0527-2486-8A0A-082267A64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3" y="6374568"/>
            <a:ext cx="943649" cy="194767"/>
          </a:xfrm>
          <a:prstGeom prst="rect">
            <a:avLst/>
          </a:prstGeom>
        </p:spPr>
      </p:pic>
      <p:sp>
        <p:nvSpPr>
          <p:cNvPr id="29" name="Espaço Reservado para Número de Slide 9">
            <a:extLst>
              <a:ext uri="{FF2B5EF4-FFF2-40B4-BE49-F238E27FC236}">
                <a16:creationId xmlns:a16="http://schemas.microsoft.com/office/drawing/2014/main" id="{2303AEAF-FE37-3F0E-EE96-23D3A2DEB4CB}"/>
              </a:ext>
            </a:extLst>
          </p:cNvPr>
          <p:cNvSpPr txBox="1">
            <a:spLocks/>
          </p:cNvSpPr>
          <p:nvPr/>
        </p:nvSpPr>
        <p:spPr>
          <a:xfrm>
            <a:off x="9442940" y="62886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9A1D7-C8FE-484F-85BD-802AAB10F986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FD0D4F3-3B8F-B908-803C-963202D75F74}"/>
              </a:ext>
            </a:extLst>
          </p:cNvPr>
          <p:cNvSpPr/>
          <p:nvPr/>
        </p:nvSpPr>
        <p:spPr>
          <a:xfrm>
            <a:off x="0" y="-1"/>
            <a:ext cx="12192000" cy="283357"/>
          </a:xfrm>
          <a:prstGeom prst="rect">
            <a:avLst/>
          </a:prstGeom>
          <a:solidFill>
            <a:srgbClr val="B75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1BF87F5-3121-2FB8-07FE-70F6B3E2059E}"/>
              </a:ext>
            </a:extLst>
          </p:cNvPr>
          <p:cNvGrpSpPr/>
          <p:nvPr/>
        </p:nvGrpSpPr>
        <p:grpSpPr>
          <a:xfrm>
            <a:off x="10391139" y="367201"/>
            <a:ext cx="1717593" cy="559260"/>
            <a:chOff x="1097060" y="3967607"/>
            <a:chExt cx="2929912" cy="954000"/>
          </a:xfrm>
        </p:grpSpPr>
        <p:pic>
          <p:nvPicPr>
            <p:cNvPr id="30" name="Imagem 29" descr="Cesta de metal&#10;&#10;Descrição gerada automaticamente com confiança média">
              <a:extLst>
                <a:ext uri="{FF2B5EF4-FFF2-40B4-BE49-F238E27FC236}">
                  <a16:creationId xmlns:a16="http://schemas.microsoft.com/office/drawing/2014/main" id="{0D8649F7-FA53-C5D7-1994-4BB8A7666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310" b="21439"/>
            <a:stretch/>
          </p:blipFill>
          <p:spPr>
            <a:xfrm>
              <a:off x="1320169" y="4056603"/>
              <a:ext cx="2589179" cy="724003"/>
            </a:xfrm>
            <a:prstGeom prst="rect">
              <a:avLst/>
            </a:prstGeom>
          </p:spPr>
        </p:pic>
        <p:pic>
          <p:nvPicPr>
            <p:cNvPr id="33" name="Imagem 32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9DBB17E-2221-BF66-5A18-A2D524DC6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060" y="3967607"/>
              <a:ext cx="2929912" cy="954000"/>
            </a:xfrm>
            <a:prstGeom prst="rect">
              <a:avLst/>
            </a:prstGeom>
          </p:spPr>
        </p:pic>
      </p:grpSp>
      <p:sp>
        <p:nvSpPr>
          <p:cNvPr id="34" name="Nome do tema">
            <a:extLst>
              <a:ext uri="{FF2B5EF4-FFF2-40B4-BE49-F238E27FC236}">
                <a16:creationId xmlns:a16="http://schemas.microsoft.com/office/drawing/2014/main" id="{37DF8B7F-C8A5-770B-1523-EF25861F0DE1}"/>
              </a:ext>
            </a:extLst>
          </p:cNvPr>
          <p:cNvSpPr txBox="1"/>
          <p:nvPr/>
        </p:nvSpPr>
        <p:spPr>
          <a:xfrm>
            <a:off x="592209" y="4500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B750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</a:p>
        </p:txBody>
      </p:sp>
      <p:graphicFrame>
        <p:nvGraphicFramePr>
          <p:cNvPr id="31" name="Diagrama 30">
            <a:extLst>
              <a:ext uri="{FF2B5EF4-FFF2-40B4-BE49-F238E27FC236}">
                <a16:creationId xmlns:a16="http://schemas.microsoft.com/office/drawing/2014/main" id="{78FFAA79-9568-C1E4-E7A2-F699ABEF411C}"/>
              </a:ext>
            </a:extLst>
          </p:cNvPr>
          <p:cNvGraphicFramePr/>
          <p:nvPr/>
        </p:nvGraphicFramePr>
        <p:xfrm>
          <a:off x="657401" y="-371359"/>
          <a:ext cx="10924998" cy="452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03DE95CB-E273-2378-6146-6D1CA68DBF63}"/>
              </a:ext>
            </a:extLst>
          </p:cNvPr>
          <p:cNvGrpSpPr/>
          <p:nvPr/>
        </p:nvGrpSpPr>
        <p:grpSpPr>
          <a:xfrm>
            <a:off x="1645516" y="2540379"/>
            <a:ext cx="4263443" cy="3941553"/>
            <a:chOff x="3603761" y="2582952"/>
            <a:chExt cx="4263443" cy="3941553"/>
          </a:xfrm>
          <a:solidFill>
            <a:srgbClr val="B75023"/>
          </a:solidFill>
        </p:grpSpPr>
        <p:pic>
          <p:nvPicPr>
            <p:cNvPr id="4" name="Imagem 3" descr="Brasil (mapa mudo) - Disciplina - Geografia">
              <a:extLst>
                <a:ext uri="{FF2B5EF4-FFF2-40B4-BE49-F238E27FC236}">
                  <a16:creationId xmlns:a16="http://schemas.microsoft.com/office/drawing/2014/main" id="{8DB30DAD-BF1E-2DC3-7F63-EFBCFD7EA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5"/>
            <a:stretch/>
          </p:blipFill>
          <p:spPr bwMode="auto">
            <a:xfrm>
              <a:off x="3603761" y="2622744"/>
              <a:ext cx="4263443" cy="3901761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781EC57-95C7-8DD8-BE8D-064994B4662E}"/>
                </a:ext>
              </a:extLst>
            </p:cNvPr>
            <p:cNvSpPr/>
            <p:nvPr/>
          </p:nvSpPr>
          <p:spPr>
            <a:xfrm>
              <a:off x="4775053" y="3542343"/>
              <a:ext cx="495299" cy="345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E474B6D-25C8-BF76-F7C4-82A263261CB4}"/>
                </a:ext>
              </a:extLst>
            </p:cNvPr>
            <p:cNvSpPr/>
            <p:nvPr/>
          </p:nvSpPr>
          <p:spPr>
            <a:xfrm>
              <a:off x="5772835" y="2615569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3BE4A6C5-5477-577E-3A05-60684CB66CB5}"/>
                </a:ext>
              </a:extLst>
            </p:cNvPr>
            <p:cNvSpPr/>
            <p:nvPr/>
          </p:nvSpPr>
          <p:spPr>
            <a:xfrm>
              <a:off x="6913956" y="4436452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811BB96-C2BC-7AB2-D62E-D56738F72489}"/>
                </a:ext>
              </a:extLst>
            </p:cNvPr>
            <p:cNvSpPr/>
            <p:nvPr/>
          </p:nvSpPr>
          <p:spPr>
            <a:xfrm>
              <a:off x="6921650" y="3293720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ABBB3A96-8AE6-EE0F-485F-C556FAF3FCD4}"/>
                </a:ext>
              </a:extLst>
            </p:cNvPr>
            <p:cNvSpPr/>
            <p:nvPr/>
          </p:nvSpPr>
          <p:spPr>
            <a:xfrm>
              <a:off x="6913957" y="4924787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7FBC2551-3502-6B0A-AC67-6E83EF334DEB}"/>
                </a:ext>
              </a:extLst>
            </p:cNvPr>
            <p:cNvSpPr/>
            <p:nvPr/>
          </p:nvSpPr>
          <p:spPr>
            <a:xfrm>
              <a:off x="6464272" y="3267417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D8032E7-13C6-39D8-3C42-2DC24D2D7084}"/>
                </a:ext>
              </a:extLst>
            </p:cNvPr>
            <p:cNvSpPr/>
            <p:nvPr/>
          </p:nvSpPr>
          <p:spPr>
            <a:xfrm>
              <a:off x="5174704" y="5130182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8F78B669-B04A-4A02-1E98-5F9F09643D61}"/>
                </a:ext>
              </a:extLst>
            </p:cNvPr>
            <p:cNvSpPr/>
            <p:nvPr/>
          </p:nvSpPr>
          <p:spPr>
            <a:xfrm>
              <a:off x="5469237" y="4160905"/>
              <a:ext cx="495299" cy="345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028AFACD-A461-E14A-0F56-C107D636040A}"/>
                </a:ext>
              </a:extLst>
            </p:cNvPr>
            <p:cNvSpPr/>
            <p:nvPr/>
          </p:nvSpPr>
          <p:spPr>
            <a:xfrm>
              <a:off x="5633215" y="3738769"/>
              <a:ext cx="495299" cy="345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80AEB7E-47AD-6C83-A305-9C82F231AD53}"/>
                </a:ext>
              </a:extLst>
            </p:cNvPr>
            <p:cNvSpPr/>
            <p:nvPr/>
          </p:nvSpPr>
          <p:spPr>
            <a:xfrm>
              <a:off x="5412317" y="5510357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A214BC5B-AA16-13CF-50B5-441098A6BCB3}"/>
                </a:ext>
              </a:extLst>
            </p:cNvPr>
            <p:cNvSpPr/>
            <p:nvPr/>
          </p:nvSpPr>
          <p:spPr>
            <a:xfrm>
              <a:off x="4584015" y="4418198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E7F0696-C346-31DB-B5E5-C2CD72817C4A}"/>
                </a:ext>
              </a:extLst>
            </p:cNvPr>
            <p:cNvSpPr/>
            <p:nvPr/>
          </p:nvSpPr>
          <p:spPr>
            <a:xfrm>
              <a:off x="4840069" y="2582952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B5167DAE-E882-820B-9813-17E8B07182C8}"/>
                </a:ext>
              </a:extLst>
            </p:cNvPr>
            <p:cNvSpPr/>
            <p:nvPr/>
          </p:nvSpPr>
          <p:spPr>
            <a:xfrm>
              <a:off x="6128514" y="4359928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0" name="Picture 2" descr="Globo com mapa-múndi em fundo branco ilustração vetorial de terra | Vetor  Premium">
              <a:extLst>
                <a:ext uri="{FF2B5EF4-FFF2-40B4-BE49-F238E27FC236}">
                  <a16:creationId xmlns:a16="http://schemas.microsoft.com/office/drawing/2014/main" id="{278E1088-17E1-9304-F73B-6A39C8E13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6935" y="5734539"/>
              <a:ext cx="664211" cy="664211"/>
            </a:xfrm>
            <a:prstGeom prst="rect">
              <a:avLst/>
            </a:prstGeom>
            <a:grpFill/>
          </p:spPr>
        </p:pic>
        <p:pic>
          <p:nvPicPr>
            <p:cNvPr id="50" name="Picture 4" descr="Mapa De Brasil Da Ilustração Preta Do Vetor De Curvas Do Contorno  Ilustração do Vetor - Ilustração de terra, geografia: 99431510">
              <a:extLst>
                <a:ext uri="{FF2B5EF4-FFF2-40B4-BE49-F238E27FC236}">
                  <a16:creationId xmlns:a16="http://schemas.microsoft.com/office/drawing/2014/main" id="{E0E67718-4BC2-A3AE-B726-B5D7537A35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81"/>
            <a:stretch/>
          </p:blipFill>
          <p:spPr bwMode="auto">
            <a:xfrm>
              <a:off x="3919804" y="5713913"/>
              <a:ext cx="664211" cy="603476"/>
            </a:xfrm>
            <a:prstGeom prst="rect">
              <a:avLst/>
            </a:prstGeom>
            <a:grpFill/>
          </p:spPr>
        </p:pic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076C5DA1-ED10-9B76-FC17-DF06989220B2}"/>
                </a:ext>
              </a:extLst>
            </p:cNvPr>
            <p:cNvSpPr/>
            <p:nvPr/>
          </p:nvSpPr>
          <p:spPr>
            <a:xfrm>
              <a:off x="4391474" y="6011734"/>
              <a:ext cx="495299" cy="345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</a:t>
              </a:r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18E5631A-012B-CE1C-220C-56133FDB47CF}"/>
                </a:ext>
              </a:extLst>
            </p:cNvPr>
            <p:cNvSpPr/>
            <p:nvPr/>
          </p:nvSpPr>
          <p:spPr>
            <a:xfrm>
              <a:off x="7405141" y="6051403"/>
              <a:ext cx="323165" cy="323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53" name="Elipse 52">
            <a:extLst>
              <a:ext uri="{FF2B5EF4-FFF2-40B4-BE49-F238E27FC236}">
                <a16:creationId xmlns:a16="http://schemas.microsoft.com/office/drawing/2014/main" id="{D3333DA1-E42E-83C8-2094-F95A7C6E9A8D}"/>
              </a:ext>
            </a:extLst>
          </p:cNvPr>
          <p:cNvSpPr/>
          <p:nvPr/>
        </p:nvSpPr>
        <p:spPr>
          <a:xfrm>
            <a:off x="1935372" y="4214633"/>
            <a:ext cx="495299" cy="345447"/>
          </a:xfrm>
          <a:prstGeom prst="ellipse">
            <a:avLst/>
          </a:prstGeom>
          <a:solidFill>
            <a:srgbClr val="B75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54" name="Imagem 53">
            <a:hlinkClick r:id="rId14"/>
            <a:extLst>
              <a:ext uri="{FF2B5EF4-FFF2-40B4-BE49-F238E27FC236}">
                <a16:creationId xmlns:a16="http://schemas.microsoft.com/office/drawing/2014/main" id="{3774F6AF-9DF7-C3DD-DE6E-AA5FBE54BB5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117" t="18500" r="33463" b="4850"/>
          <a:stretch/>
        </p:blipFill>
        <p:spPr>
          <a:xfrm>
            <a:off x="7717565" y="2512848"/>
            <a:ext cx="2824067" cy="353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0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Árvore com folhas ao redor&#10;&#10;Descrição gerada automaticamente">
            <a:extLst>
              <a:ext uri="{FF2B5EF4-FFF2-40B4-BE49-F238E27FC236}">
                <a16:creationId xmlns:a16="http://schemas.microsoft.com/office/drawing/2014/main" id="{2CCEA719-E341-FDFC-FB39-DF9790B1D1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957" y="0"/>
            <a:ext cx="9761141" cy="68579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56576D8-56A4-F47C-A49B-5B456DAE0B8A}"/>
              </a:ext>
            </a:extLst>
          </p:cNvPr>
          <p:cNvSpPr/>
          <p:nvPr/>
        </p:nvSpPr>
        <p:spPr>
          <a:xfrm>
            <a:off x="0" y="0"/>
            <a:ext cx="5268686" cy="6858001"/>
          </a:xfrm>
          <a:prstGeom prst="rect">
            <a:avLst/>
          </a:prstGeom>
          <a:solidFill>
            <a:srgbClr val="357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Nome do tema">
            <a:extLst>
              <a:ext uri="{FF2B5EF4-FFF2-40B4-BE49-F238E27FC236}">
                <a16:creationId xmlns:a16="http://schemas.microsoft.com/office/drawing/2014/main" id="{3095C6E4-8045-EDDD-B803-1C3EB60A40D4}"/>
              </a:ext>
            </a:extLst>
          </p:cNvPr>
          <p:cNvSpPr txBox="1"/>
          <p:nvPr/>
        </p:nvSpPr>
        <p:spPr>
          <a:xfrm>
            <a:off x="73697" y="1055679"/>
            <a:ext cx="5197005" cy="428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Policies for the future: initiatives and projects that promote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marR="0" lvl="0" indent="-174625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conservation of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sociobiodiversity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with improvements on the quality of life.</a:t>
            </a:r>
          </a:p>
          <a:p>
            <a:pPr marL="174625" marR="0" lvl="0" indent="-174625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environmental Governance strengthening</a:t>
            </a:r>
          </a:p>
          <a:p>
            <a:pPr marL="174625" marR="0" lvl="0" indent="-174625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improvement of prevention and control of deforestation and fires on native vegetation</a:t>
            </a:r>
          </a:p>
        </p:txBody>
      </p:sp>
      <p:sp>
        <p:nvSpPr>
          <p:cNvPr id="8" name="Retângulo 13">
            <a:extLst>
              <a:ext uri="{FF2B5EF4-FFF2-40B4-BE49-F238E27FC236}">
                <a16:creationId xmlns:a16="http://schemas.microsoft.com/office/drawing/2014/main" id="{444B9325-4385-6D2C-BC43-BA52D0566852}"/>
              </a:ext>
            </a:extLst>
          </p:cNvPr>
          <p:cNvSpPr/>
          <p:nvPr/>
        </p:nvSpPr>
        <p:spPr>
          <a:xfrm rot="16200000">
            <a:off x="5294115" y="-44016"/>
            <a:ext cx="6858000" cy="6946030"/>
          </a:xfrm>
          <a:prstGeom prst="rect">
            <a:avLst/>
          </a:prstGeom>
          <a:gradFill>
            <a:gsLst>
              <a:gs pos="100000">
                <a:srgbClr val="156163">
                  <a:alpha val="46000"/>
                </a:srgbClr>
              </a:gs>
              <a:gs pos="0">
                <a:srgbClr val="05411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6">
            <a:extLst>
              <a:ext uri="{FF2B5EF4-FFF2-40B4-BE49-F238E27FC236}">
                <a16:creationId xmlns:a16="http://schemas.microsoft.com/office/drawing/2014/main" id="{C514D61D-6D47-1671-17EF-396F14D9750B}"/>
              </a:ext>
            </a:extLst>
          </p:cNvPr>
          <p:cNvSpPr txBox="1">
            <a:spLocks/>
          </p:cNvSpPr>
          <p:nvPr/>
        </p:nvSpPr>
        <p:spPr>
          <a:xfrm>
            <a:off x="9427" y="6399708"/>
            <a:ext cx="735291" cy="4107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F48BD-D3A0-48DF-B016-70140BCC366B}" type="slidenum">
              <a:rPr kumimoji="0" lang="pt-B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17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FBF4B-EE4B-6D01-AD01-F2A62CC62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>
            <a:extLst>
              <a:ext uri="{FF2B5EF4-FFF2-40B4-BE49-F238E27FC236}">
                <a16:creationId xmlns:a16="http://schemas.microsoft.com/office/drawing/2014/main" id="{8F32DD24-038E-3044-6443-67D586A30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5800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19358EE-496A-03BD-FDE4-6929F7C4E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FC246-74FB-50C4-3567-12498FF78F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484" y="5899999"/>
            <a:ext cx="5741032" cy="576000"/>
          </a:xfrm>
          <a:prstGeom prst="rect">
            <a:avLst/>
          </a:prstGeom>
        </p:spPr>
      </p:pic>
      <p:sp>
        <p:nvSpPr>
          <p:cNvPr id="9" name="CaixaDeTexto 9">
            <a:extLst>
              <a:ext uri="{FF2B5EF4-FFF2-40B4-BE49-F238E27FC236}">
                <a16:creationId xmlns:a16="http://schemas.microsoft.com/office/drawing/2014/main" id="{6E96DE71-FEA9-4CC2-3D9A-E279AFD41507}"/>
              </a:ext>
            </a:extLst>
          </p:cNvPr>
          <p:cNvSpPr txBox="1"/>
          <p:nvPr/>
        </p:nvSpPr>
        <p:spPr>
          <a:xfrm>
            <a:off x="946099" y="3990805"/>
            <a:ext cx="803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information about the Amazon Fund, Project supported, public calls, are available 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www.fundoamazonia.gov.br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26EBAB31-4974-5A56-05ED-58E48ECE3618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79AE4D1D-25F0-9261-E224-8D319D7BB83E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sp>
        <p:nvSpPr>
          <p:cNvPr id="8" name="CaixaDeTexto 9">
            <a:extLst>
              <a:ext uri="{FF2B5EF4-FFF2-40B4-BE49-F238E27FC236}">
                <a16:creationId xmlns:a16="http://schemas.microsoft.com/office/drawing/2014/main" id="{235C70BA-1C84-022B-15F5-C41B836BC4A9}"/>
              </a:ext>
            </a:extLst>
          </p:cNvPr>
          <p:cNvSpPr txBox="1"/>
          <p:nvPr/>
        </p:nvSpPr>
        <p:spPr>
          <a:xfrm>
            <a:off x="1764706" y="2740143"/>
            <a:ext cx="866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Brazil protects it. The world supports it. Everyone wins.</a:t>
            </a:r>
          </a:p>
        </p:txBody>
      </p:sp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1CEDC2E0-131F-0B02-4F2D-1A780992D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45" y="1169027"/>
            <a:ext cx="4325710" cy="14069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25679D4-D8F7-A429-9C0D-2AECCA007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37" y="3990805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FAA4BDB0-0829-56CF-5893-D972748C691A}"/>
              </a:ext>
            </a:extLst>
          </p:cNvPr>
          <p:cNvSpPr/>
          <p:nvPr/>
        </p:nvSpPr>
        <p:spPr>
          <a:xfrm>
            <a:off x="0" y="-1"/>
            <a:ext cx="12192000" cy="283357"/>
          </a:xfrm>
          <a:prstGeom prst="rect">
            <a:avLst/>
          </a:prstGeom>
          <a:solidFill>
            <a:srgbClr val="05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FC64D273-E335-9A0F-D153-2382D950B596}"/>
              </a:ext>
            </a:extLst>
          </p:cNvPr>
          <p:cNvSpPr txBox="1">
            <a:spLocks/>
          </p:cNvSpPr>
          <p:nvPr/>
        </p:nvSpPr>
        <p:spPr>
          <a:xfrm>
            <a:off x="1" y="6506428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3D43C13A-5DB7-702C-F67C-C8082983D31E}"/>
              </a:ext>
            </a:extLst>
          </p:cNvPr>
          <p:cNvSpPr txBox="1">
            <a:spLocks/>
          </p:cNvSpPr>
          <p:nvPr/>
        </p:nvSpPr>
        <p:spPr>
          <a:xfrm>
            <a:off x="9481457" y="6506428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222650E-75D1-4E0A-920E-69B97CF4E7C7}"/>
              </a:ext>
            </a:extLst>
          </p:cNvPr>
          <p:cNvGrpSpPr/>
          <p:nvPr/>
        </p:nvGrpSpPr>
        <p:grpSpPr>
          <a:xfrm>
            <a:off x="10309246" y="365562"/>
            <a:ext cx="1810386" cy="589474"/>
            <a:chOff x="7946316" y="1921089"/>
            <a:chExt cx="2929912" cy="954000"/>
          </a:xfrm>
        </p:grpSpPr>
        <p:pic>
          <p:nvPicPr>
            <p:cNvPr id="14" name="Imagem 13" descr="Lagoa com árvores ao fundo&#10;&#10;Descrição gerada automaticamente com confiança baixa">
              <a:extLst>
                <a:ext uri="{FF2B5EF4-FFF2-40B4-BE49-F238E27FC236}">
                  <a16:creationId xmlns:a16="http://schemas.microsoft.com/office/drawing/2014/main" id="{92456FDA-E1E8-2F2F-E343-F941C16AE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892" b="9354"/>
            <a:stretch/>
          </p:blipFill>
          <p:spPr>
            <a:xfrm>
              <a:off x="8008029" y="1952768"/>
              <a:ext cx="2828578" cy="822925"/>
            </a:xfrm>
            <a:prstGeom prst="rect">
              <a:avLst/>
            </a:prstGeom>
          </p:spPr>
        </p:pic>
        <p:pic>
          <p:nvPicPr>
            <p:cNvPr id="15" name="Imagem 14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3EF2582-A49A-892E-CCBA-30531E8A0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316" y="1921089"/>
              <a:ext cx="2929912" cy="954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8872894-9CC4-14CD-21B5-F9D99C449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585787"/>
            <a:ext cx="10658475" cy="56864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3342EC-A336-ED7A-6DE8-3D4F52826B4F}"/>
              </a:ext>
            </a:extLst>
          </p:cNvPr>
          <p:cNvSpPr txBox="1"/>
          <p:nvPr/>
        </p:nvSpPr>
        <p:spPr>
          <a:xfrm>
            <a:off x="1907357" y="1434813"/>
            <a:ext cx="2259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PPCDAm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27.000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8B685A3-EB08-72E0-A366-63AC1A4A8A2F}"/>
              </a:ext>
            </a:extLst>
          </p:cNvPr>
          <p:cNvSpPr txBox="1"/>
          <p:nvPr/>
        </p:nvSpPr>
        <p:spPr>
          <a:xfrm>
            <a:off x="2684575" y="2967334"/>
            <a:ext cx="3749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Amazon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COP13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12.000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AD0725B-0CFE-AD65-FDCB-6F267C57C781}"/>
              </a:ext>
            </a:extLst>
          </p:cNvPr>
          <p:cNvCxnSpPr/>
          <p:nvPr/>
        </p:nvCxnSpPr>
        <p:spPr>
          <a:xfrm>
            <a:off x="3241457" y="2016941"/>
            <a:ext cx="925416" cy="10145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38F006-D4E2-3BBD-2227-A7D4A775B10B}"/>
              </a:ext>
            </a:extLst>
          </p:cNvPr>
          <p:cNvSpPr txBox="1"/>
          <p:nvPr/>
        </p:nvSpPr>
        <p:spPr>
          <a:xfrm>
            <a:off x="5327401" y="6288197"/>
            <a:ext cx="609783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highlight>
                  <a:srgbClr val="FFFFFF"/>
                </a:highlight>
                <a:uLnTx/>
                <a:uFillTx/>
                <a:latin typeface="-apple-system"/>
                <a:ea typeface="+mn-ea"/>
                <a:cs typeface="+mn-cs"/>
              </a:rPr>
              <a:t>Brazil’s National Institute for Space Research (INPE) 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3512938-E676-357F-F32B-D7D65532853E}"/>
              </a:ext>
            </a:extLst>
          </p:cNvPr>
          <p:cNvSpPr txBox="1"/>
          <p:nvPr/>
        </p:nvSpPr>
        <p:spPr>
          <a:xfrm>
            <a:off x="4221361" y="4194726"/>
            <a:ext cx="374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6.500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C61A4C1-BEB5-FB74-5D60-72674F2CE0F1}"/>
              </a:ext>
            </a:extLst>
          </p:cNvPr>
          <p:cNvCxnSpPr>
            <a:cxnSpLocks/>
          </p:cNvCxnSpPr>
          <p:nvPr/>
        </p:nvCxnSpPr>
        <p:spPr>
          <a:xfrm>
            <a:off x="5074831" y="3759108"/>
            <a:ext cx="505140" cy="4339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0F03BC52-6D9F-9F16-3C48-756C242A03B6}"/>
              </a:ext>
            </a:extLst>
          </p:cNvPr>
          <p:cNvSpPr txBox="1"/>
          <p:nvPr/>
        </p:nvSpPr>
        <p:spPr>
          <a:xfrm>
            <a:off x="6500601" y="3775844"/>
            <a:ext cx="206015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- 1,2 Ton CO2</a:t>
            </a:r>
          </a:p>
        </p:txBody>
      </p:sp>
      <p:sp>
        <p:nvSpPr>
          <p:cNvPr id="11" name="Nome do tema">
            <a:extLst>
              <a:ext uri="{FF2B5EF4-FFF2-40B4-BE49-F238E27FC236}">
                <a16:creationId xmlns:a16="http://schemas.microsoft.com/office/drawing/2014/main" id="{D057DFC7-02B6-4636-E3EC-6EA84EDAEB83}"/>
              </a:ext>
            </a:extLst>
          </p:cNvPr>
          <p:cNvSpPr txBox="1"/>
          <p:nvPr/>
        </p:nvSpPr>
        <p:spPr>
          <a:xfrm>
            <a:off x="592209" y="4500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5411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Deforastation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5411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rates (INPE)</a:t>
            </a:r>
          </a:p>
        </p:txBody>
      </p:sp>
    </p:spTree>
    <p:extLst>
      <p:ext uri="{BB962C8B-B14F-4D97-AF65-F5344CB8AC3E}">
        <p14:creationId xmlns:p14="http://schemas.microsoft.com/office/powerpoint/2010/main" val="4037814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ome do tema">
            <a:extLst>
              <a:ext uri="{FF2B5EF4-FFF2-40B4-BE49-F238E27FC236}">
                <a16:creationId xmlns:a16="http://schemas.microsoft.com/office/drawing/2014/main" id="{1B530C69-B3FB-86A0-6768-520F87808D5F}"/>
              </a:ext>
            </a:extLst>
          </p:cNvPr>
          <p:cNvSpPr txBox="1"/>
          <p:nvPr/>
        </p:nvSpPr>
        <p:spPr>
          <a:xfrm>
            <a:off x="592209" y="4500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cxnSp>
        <p:nvCxnSpPr>
          <p:cNvPr id="2" name="Conector de seta reta 2">
            <a:extLst>
              <a:ext uri="{FF2B5EF4-FFF2-40B4-BE49-F238E27FC236}">
                <a16:creationId xmlns:a16="http://schemas.microsoft.com/office/drawing/2014/main" id="{01FEC470-2269-5EAF-037B-92559A304634}"/>
              </a:ext>
            </a:extLst>
          </p:cNvPr>
          <p:cNvCxnSpPr/>
          <p:nvPr/>
        </p:nvCxnSpPr>
        <p:spPr>
          <a:xfrm>
            <a:off x="552648" y="1469157"/>
            <a:ext cx="11376000" cy="0"/>
          </a:xfrm>
          <a:prstGeom prst="straightConnector1">
            <a:avLst/>
          </a:prstGeom>
          <a:ln w="38100">
            <a:solidFill>
              <a:srgbClr val="008080"/>
            </a:solidFill>
            <a:tailEnd type="arrow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94CACAE1-95B9-9436-D17D-FB6052EA093C}"/>
              </a:ext>
            </a:extLst>
          </p:cNvPr>
          <p:cNvSpPr>
            <a:spLocks/>
          </p:cNvSpPr>
          <p:nvPr/>
        </p:nvSpPr>
        <p:spPr>
          <a:xfrm>
            <a:off x="3335946" y="894254"/>
            <a:ext cx="891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-2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4" name="Elipse 48">
            <a:extLst>
              <a:ext uri="{FF2B5EF4-FFF2-40B4-BE49-F238E27FC236}">
                <a16:creationId xmlns:a16="http://schemas.microsoft.com/office/drawing/2014/main" id="{84C92F65-2091-2B3F-44E6-3F408B09D0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88633" y="1390781"/>
            <a:ext cx="150385" cy="150385"/>
          </a:xfrm>
          <a:prstGeom prst="ellipse">
            <a:avLst/>
          </a:prstGeom>
          <a:solidFill>
            <a:srgbClr val="1E428B"/>
          </a:solidFill>
          <a:ln>
            <a:noFill/>
          </a:ln>
        </p:spPr>
        <p:txBody>
          <a:bodyPr wrap="none" anchor="ctr"/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064776-4769-5B21-87C1-BAC15E362F45}"/>
              </a:ext>
            </a:extLst>
          </p:cNvPr>
          <p:cNvSpPr>
            <a:spLocks/>
          </p:cNvSpPr>
          <p:nvPr/>
        </p:nvSpPr>
        <p:spPr>
          <a:xfrm>
            <a:off x="6312024" y="894254"/>
            <a:ext cx="891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-2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6" name="Elipse 48">
            <a:extLst>
              <a:ext uri="{FF2B5EF4-FFF2-40B4-BE49-F238E27FC236}">
                <a16:creationId xmlns:a16="http://schemas.microsoft.com/office/drawing/2014/main" id="{C9E9E3F2-5950-519F-8999-F641F99CD3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2400" y="1390783"/>
            <a:ext cx="150385" cy="150385"/>
          </a:xfrm>
          <a:prstGeom prst="ellipse">
            <a:avLst/>
          </a:prstGeom>
          <a:solidFill>
            <a:srgbClr val="1E428B"/>
          </a:solidFill>
          <a:ln>
            <a:noFill/>
          </a:ln>
        </p:spPr>
        <p:txBody>
          <a:bodyPr wrap="none" anchor="ctr"/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007305-A292-765D-DC34-AD76EB82816C}"/>
              </a:ext>
            </a:extLst>
          </p:cNvPr>
          <p:cNvSpPr>
            <a:spLocks/>
          </p:cNvSpPr>
          <p:nvPr/>
        </p:nvSpPr>
        <p:spPr>
          <a:xfrm>
            <a:off x="10128448" y="894254"/>
            <a:ext cx="891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-2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8" name="Elipse 48">
            <a:extLst>
              <a:ext uri="{FF2B5EF4-FFF2-40B4-BE49-F238E27FC236}">
                <a16:creationId xmlns:a16="http://schemas.microsoft.com/office/drawing/2014/main" id="{22A9BC71-F87C-A264-BC1F-A3EE2E1BB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3673" y="1390783"/>
            <a:ext cx="150385" cy="150385"/>
          </a:xfrm>
          <a:prstGeom prst="ellipse">
            <a:avLst/>
          </a:prstGeom>
          <a:solidFill>
            <a:srgbClr val="1E428B"/>
          </a:solidFill>
          <a:ln>
            <a:noFill/>
          </a:ln>
        </p:spPr>
        <p:txBody>
          <a:bodyPr wrap="none" anchor="ctr"/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63DE9E2-0853-85DF-8FAC-AC32A872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02" y="4762534"/>
            <a:ext cx="912375" cy="13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FE99925-E6DA-AC0C-9D72-AC09E94A6F2F}"/>
              </a:ext>
            </a:extLst>
          </p:cNvPr>
          <p:cNvCxnSpPr/>
          <p:nvPr/>
        </p:nvCxnSpPr>
        <p:spPr>
          <a:xfrm flipH="1">
            <a:off x="3763825" y="1541168"/>
            <a:ext cx="1" cy="576064"/>
          </a:xfrm>
          <a:prstGeom prst="line">
            <a:avLst/>
          </a:prstGeom>
          <a:noFill/>
          <a:ln w="12700" cap="flat">
            <a:solidFill>
              <a:srgbClr val="00438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4738EC6-017D-5E2D-C8CE-69CAB22EB582}"/>
              </a:ext>
            </a:extLst>
          </p:cNvPr>
          <p:cNvCxnSpPr/>
          <p:nvPr/>
        </p:nvCxnSpPr>
        <p:spPr>
          <a:xfrm flipH="1">
            <a:off x="6757543" y="1469156"/>
            <a:ext cx="1" cy="576064"/>
          </a:xfrm>
          <a:prstGeom prst="line">
            <a:avLst/>
          </a:prstGeom>
          <a:noFill/>
          <a:ln w="12700" cap="flat">
            <a:solidFill>
              <a:srgbClr val="00438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18A33F9-F595-D2AD-61F7-17BCB59517AD}"/>
              </a:ext>
            </a:extLst>
          </p:cNvPr>
          <p:cNvCxnSpPr/>
          <p:nvPr/>
        </p:nvCxnSpPr>
        <p:spPr>
          <a:xfrm flipH="1">
            <a:off x="10568864" y="1504081"/>
            <a:ext cx="1" cy="576064"/>
          </a:xfrm>
          <a:prstGeom prst="line">
            <a:avLst/>
          </a:prstGeom>
          <a:noFill/>
          <a:ln w="12700" cap="flat">
            <a:solidFill>
              <a:srgbClr val="00438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D90853D5-5456-D474-8C78-77990CDA27C1}"/>
              </a:ext>
            </a:extLst>
          </p:cNvPr>
          <p:cNvSpPr>
            <a:spLocks/>
          </p:cNvSpPr>
          <p:nvPr/>
        </p:nvSpPr>
        <p:spPr>
          <a:xfrm>
            <a:off x="815666" y="894254"/>
            <a:ext cx="891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-2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2004</a:t>
            </a:r>
          </a:p>
        </p:txBody>
      </p:sp>
      <p:sp>
        <p:nvSpPr>
          <p:cNvPr id="22" name="Elipse 48">
            <a:extLst>
              <a:ext uri="{FF2B5EF4-FFF2-40B4-BE49-F238E27FC236}">
                <a16:creationId xmlns:a16="http://schemas.microsoft.com/office/drawing/2014/main" id="{76B3F5A4-5255-00C6-36CA-B69E52F006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8353" y="1390781"/>
            <a:ext cx="150385" cy="150385"/>
          </a:xfrm>
          <a:prstGeom prst="ellipse">
            <a:avLst/>
          </a:prstGeom>
          <a:solidFill>
            <a:srgbClr val="1E428B"/>
          </a:solidFill>
          <a:ln>
            <a:noFill/>
          </a:ln>
        </p:spPr>
        <p:txBody>
          <a:bodyPr wrap="none" anchor="ctr"/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1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E085980-87E7-1ED5-E119-6D2610377986}"/>
              </a:ext>
            </a:extLst>
          </p:cNvPr>
          <p:cNvCxnSpPr/>
          <p:nvPr/>
        </p:nvCxnSpPr>
        <p:spPr>
          <a:xfrm flipH="1">
            <a:off x="1243545" y="1541168"/>
            <a:ext cx="1" cy="576064"/>
          </a:xfrm>
          <a:prstGeom prst="line">
            <a:avLst/>
          </a:prstGeom>
          <a:noFill/>
          <a:ln w="12700" cap="flat">
            <a:solidFill>
              <a:srgbClr val="00438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9ADDBF82-70DA-3A8C-643B-C12CD536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6" b="4297"/>
          <a:stretch>
            <a:fillRect/>
          </a:stretch>
        </p:blipFill>
        <p:spPr bwMode="auto">
          <a:xfrm>
            <a:off x="517291" y="4071604"/>
            <a:ext cx="1426274" cy="138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440BD2F-77FD-A1A3-541B-AE32F7571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3" t="18611" r="38193" b="16944"/>
          <a:stretch/>
        </p:blipFill>
        <p:spPr>
          <a:xfrm>
            <a:off x="9728163" y="4056732"/>
            <a:ext cx="1555720" cy="2238438"/>
          </a:xfrm>
          <a:prstGeom prst="rect">
            <a:avLst/>
          </a:prstGeom>
        </p:spPr>
      </p:pic>
      <p:pic>
        <p:nvPicPr>
          <p:cNvPr id="36" name="Picture 2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DBE80E2-BEEF-51A6-D6F2-DAB5A8FCD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3" y="6374568"/>
            <a:ext cx="943649" cy="194767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E2DE1F0D-DA43-0623-2302-74231294E18F}"/>
              </a:ext>
            </a:extLst>
          </p:cNvPr>
          <p:cNvSpPr>
            <a:spLocks noChangeAspect="1"/>
          </p:cNvSpPr>
          <p:nvPr/>
        </p:nvSpPr>
        <p:spPr>
          <a:xfrm>
            <a:off x="2124" y="2235326"/>
            <a:ext cx="2504109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PPCDAM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Creation of the action plan for the  prevention and control of deforestation on the Amazon region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2133A81-D624-0634-67EB-4FE99F3FB0DF}"/>
              </a:ext>
            </a:extLst>
          </p:cNvPr>
          <p:cNvSpPr>
            <a:spLocks noChangeAspect="1"/>
          </p:cNvSpPr>
          <p:nvPr/>
        </p:nvSpPr>
        <p:spPr>
          <a:xfrm>
            <a:off x="2522404" y="2235326"/>
            <a:ext cx="2504109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COP13 UNFCCC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Amazon Fund final  concept presented by the Brazilian government to possible donors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 based payments (REDD+)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A232A16-364C-3B5F-810C-7CFBA8309573}"/>
              </a:ext>
            </a:extLst>
          </p:cNvPr>
          <p:cNvSpPr>
            <a:spLocks noChangeAspect="1"/>
          </p:cNvSpPr>
          <p:nvPr/>
        </p:nvSpPr>
        <p:spPr>
          <a:xfrm>
            <a:off x="5159896" y="2170987"/>
            <a:ext cx="352839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Decree 6.527/2008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Amazon Fund creation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Non-reimbursable support to prevention, command and control actions to fight deforestation and for sustainable use of biodiversity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15C87DD-A305-361D-BEBF-617488EC07BC}"/>
              </a:ext>
            </a:extLst>
          </p:cNvPr>
          <p:cNvSpPr>
            <a:spLocks noChangeAspect="1"/>
          </p:cNvSpPr>
          <p:nvPr/>
        </p:nvSpPr>
        <p:spPr>
          <a:xfrm>
            <a:off x="9120336" y="2235326"/>
            <a:ext cx="2891029" cy="1872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Benchmark on climate financing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global initiative on REDD+</a:t>
            </a:r>
          </a:p>
        </p:txBody>
      </p:sp>
      <p:grpSp>
        <p:nvGrpSpPr>
          <p:cNvPr id="38" name="Grupo 1">
            <a:extLst>
              <a:ext uri="{FF2B5EF4-FFF2-40B4-BE49-F238E27FC236}">
                <a16:creationId xmlns:a16="http://schemas.microsoft.com/office/drawing/2014/main" id="{BBD83FE8-B61B-40F6-C988-DD0D379F14B2}"/>
              </a:ext>
            </a:extLst>
          </p:cNvPr>
          <p:cNvGrpSpPr/>
          <p:nvPr/>
        </p:nvGrpSpPr>
        <p:grpSpPr>
          <a:xfrm>
            <a:off x="5369474" y="4581128"/>
            <a:ext cx="3096177" cy="1821608"/>
            <a:chOff x="5591944" y="4725144"/>
            <a:chExt cx="3096177" cy="1821608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148A186F-FBBA-85A6-0D83-BA5502024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945" y="4725282"/>
              <a:ext cx="1512799" cy="874662"/>
            </a:xfrm>
            <a:prstGeom prst="rect">
              <a:avLst/>
            </a:prstGeom>
            <a:solidFill>
              <a:srgbClr val="BDC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Fund-raising</a:t>
              </a: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mechanisms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F0CBA39-6E2A-BE8A-579B-32ED959B1B8A}"/>
                </a:ext>
              </a:extLst>
            </p:cNvPr>
            <p:cNvSpPr>
              <a:spLocks/>
            </p:cNvSpPr>
            <p:nvPr/>
          </p:nvSpPr>
          <p:spPr>
            <a:xfrm>
              <a:off x="7176121" y="4725144"/>
              <a:ext cx="1512000" cy="874800"/>
            </a:xfrm>
            <a:prstGeom prst="rect">
              <a:avLst/>
            </a:prstGeom>
            <a:solidFill>
              <a:srgbClr val="BDC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Fund governance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(manager and commitees)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72E967B9-EEBF-7531-8AD4-50CF6B4E6FA5}"/>
                </a:ext>
              </a:extLst>
            </p:cNvPr>
            <p:cNvSpPr>
              <a:spLocks/>
            </p:cNvSpPr>
            <p:nvPr/>
          </p:nvSpPr>
          <p:spPr>
            <a:xfrm>
              <a:off x="5591944" y="5671952"/>
              <a:ext cx="1512800" cy="874800"/>
            </a:xfrm>
            <a:prstGeom prst="rect">
              <a:avLst/>
            </a:prstGeom>
            <a:solidFill>
              <a:srgbClr val="BDC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Operation management (financial and project 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suport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4910E59B-4CA7-04AE-3E7F-01B076AE3E84}"/>
                </a:ext>
              </a:extLst>
            </p:cNvPr>
            <p:cNvSpPr>
              <a:spLocks/>
            </p:cNvSpPr>
            <p:nvPr/>
          </p:nvSpPr>
          <p:spPr>
            <a:xfrm>
              <a:off x="7176120" y="5671952"/>
              <a:ext cx="1512000" cy="874800"/>
            </a:xfrm>
            <a:prstGeom prst="rect">
              <a:avLst/>
            </a:prstGeom>
            <a:solidFill>
              <a:srgbClr val="BDC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Reports and independent audit</a:t>
              </a:r>
            </a:p>
          </p:txBody>
        </p:sp>
      </p:grp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C0838C7C-ED10-4A2A-442B-062FCB407FE8}"/>
              </a:ext>
            </a:extLst>
          </p:cNvPr>
          <p:cNvSpPr txBox="1">
            <a:spLocks/>
          </p:cNvSpPr>
          <p:nvPr/>
        </p:nvSpPr>
        <p:spPr>
          <a:xfrm>
            <a:off x="1" y="6506428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264C5853-D929-EC10-4C41-20B6F21D92CB}"/>
              </a:ext>
            </a:extLst>
          </p:cNvPr>
          <p:cNvSpPr txBox="1">
            <a:spLocks/>
          </p:cNvSpPr>
          <p:nvPr/>
        </p:nvSpPr>
        <p:spPr>
          <a:xfrm>
            <a:off x="9481457" y="6506428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3E6989F-E17F-ACBE-8C44-43C8DC78D547}"/>
              </a:ext>
            </a:extLst>
          </p:cNvPr>
          <p:cNvGrpSpPr/>
          <p:nvPr/>
        </p:nvGrpSpPr>
        <p:grpSpPr>
          <a:xfrm>
            <a:off x="10497800" y="366529"/>
            <a:ext cx="1620738" cy="527724"/>
            <a:chOff x="1097060" y="1938507"/>
            <a:chExt cx="2929912" cy="954000"/>
          </a:xfrm>
        </p:grpSpPr>
        <p:pic>
          <p:nvPicPr>
            <p:cNvPr id="14" name="Imagem 13" descr="Pássaro verde e azul&#10;&#10;Descrição gerada automaticamente com confiança média">
              <a:extLst>
                <a:ext uri="{FF2B5EF4-FFF2-40B4-BE49-F238E27FC236}">
                  <a16:creationId xmlns:a16="http://schemas.microsoft.com/office/drawing/2014/main" id="{72ECA343-FE65-742E-4D30-E35A83703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277" b="16914"/>
            <a:stretch/>
          </p:blipFill>
          <p:spPr>
            <a:xfrm>
              <a:off x="1188808" y="1975850"/>
              <a:ext cx="2809908" cy="757195"/>
            </a:xfrm>
            <a:prstGeom prst="rect">
              <a:avLst/>
            </a:prstGeom>
          </p:spPr>
        </p:pic>
        <p:pic>
          <p:nvPicPr>
            <p:cNvPr id="15" name="Imagem 14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736F596D-7D08-5810-DE95-AEA395409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060" y="1938507"/>
              <a:ext cx="2929912" cy="954000"/>
            </a:xfrm>
            <a:prstGeom prst="rect">
              <a:avLst/>
            </a:prstGeom>
          </p:spPr>
        </p:pic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A80981-CDAE-9E7F-E0BB-C961BBC3310C}"/>
              </a:ext>
            </a:extLst>
          </p:cNvPr>
          <p:cNvSpPr/>
          <p:nvPr/>
        </p:nvSpPr>
        <p:spPr>
          <a:xfrm>
            <a:off x="0" y="0"/>
            <a:ext cx="12192000" cy="28335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95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BD863931-0646-3208-2823-616CB718A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245571"/>
            <a:ext cx="3167996" cy="725574"/>
          </a:xfrm>
          <a:prstGeom prst="rect">
            <a:avLst/>
          </a:prstGeom>
          <a:solidFill>
            <a:srgbClr val="007461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47999" rIns="121917" bIns="60958">
            <a:spAutoFit/>
            <a:flatTx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4520DB0-4ED1-A837-0296-1A03B39F9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3" y="1245570"/>
            <a:ext cx="3312368" cy="725574"/>
          </a:xfrm>
          <a:prstGeom prst="rect">
            <a:avLst/>
          </a:prstGeom>
          <a:solidFill>
            <a:srgbClr val="007461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47999" rIns="121917" bIns="60958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FA1AA39-CA11-481E-6733-4E7BDD5B9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8566" y="1245571"/>
            <a:ext cx="3521899" cy="725574"/>
          </a:xfrm>
          <a:prstGeom prst="rect">
            <a:avLst/>
          </a:prstGeom>
          <a:solidFill>
            <a:srgbClr val="007461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47999" rIns="121917" bIns="60958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E3DDBBB-1BF6-CC60-D936-6FCF5541B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468" y="1423720"/>
            <a:ext cx="2567928" cy="3870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47999" rIns="121917" bIns="60958">
            <a:spAutoFit/>
            <a:flatTx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Federal Government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C24792C-634D-1CE6-9960-4F8E7FF63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892" y="1412216"/>
            <a:ext cx="2724215" cy="3562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47999" rIns="121917" bIns="60958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Amazon States</a:t>
            </a:r>
            <a:endParaRPr kumimoji="0" lang="en-US" alt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8AD5A50-5764-D603-9EB8-9C21D112C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7405" y="1373147"/>
            <a:ext cx="2448272" cy="3870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917" tIns="47999" rIns="121917" bIns="60958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Civil</a:t>
            </a: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pt-BR" alt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Society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F9EB07C-1B42-D68D-F14E-D7CACE94DF29}"/>
              </a:ext>
            </a:extLst>
          </p:cNvPr>
          <p:cNvSpPr/>
          <p:nvPr/>
        </p:nvSpPr>
        <p:spPr bwMode="auto">
          <a:xfrm>
            <a:off x="822780" y="1335826"/>
            <a:ext cx="507778" cy="504944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00411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rgbClr val="00411F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924E4FA-1E53-0323-40BA-D9547786BEEF}"/>
              </a:ext>
            </a:extLst>
          </p:cNvPr>
          <p:cNvSpPr/>
          <p:nvPr/>
        </p:nvSpPr>
        <p:spPr bwMode="auto">
          <a:xfrm>
            <a:off x="4436094" y="1335826"/>
            <a:ext cx="507778" cy="504944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D1903B3-2081-E112-5932-8B2E6A6DA40A}"/>
              </a:ext>
            </a:extLst>
          </p:cNvPr>
          <p:cNvSpPr txBox="1"/>
          <p:nvPr/>
        </p:nvSpPr>
        <p:spPr>
          <a:xfrm>
            <a:off x="4558057" y="1335826"/>
            <a:ext cx="263853" cy="4616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411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3FB2CC2-3A1E-047D-8BFA-57A5A99858FF}"/>
              </a:ext>
            </a:extLst>
          </p:cNvPr>
          <p:cNvSpPr/>
          <p:nvPr/>
        </p:nvSpPr>
        <p:spPr bwMode="auto">
          <a:xfrm>
            <a:off x="8328248" y="1349077"/>
            <a:ext cx="507778" cy="504944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DB992E3-1777-E87B-A639-10B1E27F3047}"/>
              </a:ext>
            </a:extLst>
          </p:cNvPr>
          <p:cNvSpPr txBox="1"/>
          <p:nvPr/>
        </p:nvSpPr>
        <p:spPr>
          <a:xfrm>
            <a:off x="8450211" y="1349077"/>
            <a:ext cx="263853" cy="4616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411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EF94EF41-2318-CE5F-9154-96DA464AB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3" y="2045085"/>
            <a:ext cx="3298764" cy="43204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21917" tIns="60958" rIns="121917" bIns="60958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Acre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Amapá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Amazonas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Maranhão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Mato Grosso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Pará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Rondônia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Roraima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Tocantins</a:t>
            </a:r>
            <a:endParaRPr kumimoji="0" lang="en-US" altLang="pt-BR" sz="14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B1CEAAD7-4E3C-BC94-F60E-A5F39A417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045085"/>
            <a:ext cx="3167996" cy="43204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21917" tIns="60958" rIns="121917" bIns="60958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Environment and Climate Change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Development, Industry, Trade and Services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Foreign Affairs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Agriculture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Agricultural  Development and Family Agriculture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Science, Technology and Innovation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Office of the President’s Chief of Staff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Indigenous People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Ministry of Justice and Public Security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BNDES</a:t>
            </a:r>
            <a:endParaRPr kumimoji="0" lang="en-US" altLang="pt-BR" sz="1400" b="1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6" name="Nome do tema">
            <a:extLst>
              <a:ext uri="{FF2B5EF4-FFF2-40B4-BE49-F238E27FC236}">
                <a16:creationId xmlns:a16="http://schemas.microsoft.com/office/drawing/2014/main" id="{77843CF3-770B-5C66-1A83-589FB45E8119}"/>
              </a:ext>
            </a:extLst>
          </p:cNvPr>
          <p:cNvSpPr txBox="1"/>
          <p:nvPr/>
        </p:nvSpPr>
        <p:spPr>
          <a:xfrm>
            <a:off x="592209" y="4500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Amazon Fund Steering Committee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BA245537-C655-EF2A-AB30-6E019159E651}"/>
              </a:ext>
            </a:extLst>
          </p:cNvPr>
          <p:cNvSpPr txBox="1">
            <a:spLocks/>
          </p:cNvSpPr>
          <p:nvPr/>
        </p:nvSpPr>
        <p:spPr>
          <a:xfrm>
            <a:off x="1" y="6506428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8C9BF0A4-66E9-9626-993B-A0CF0C8D6AB0}"/>
              </a:ext>
            </a:extLst>
          </p:cNvPr>
          <p:cNvSpPr txBox="1">
            <a:spLocks/>
          </p:cNvSpPr>
          <p:nvPr/>
        </p:nvSpPr>
        <p:spPr>
          <a:xfrm>
            <a:off x="9481457" y="6506428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32A1A91D-20F8-AD31-AFD7-BF55DA35B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8567" y="2045085"/>
            <a:ext cx="3521898" cy="43204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21917" tIns="60958" rIns="121917" bIns="60958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National Confederation of Industry (CNI)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Coordination of the Indigenous Organization of the Brazilian Amazon (</a:t>
            </a:r>
            <a:r>
              <a:rPr kumimoji="0" lang="en-US" alt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COIAB</a:t>
            </a: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National Confederation of Agricultural Workers (</a:t>
            </a:r>
            <a:r>
              <a:rPr kumimoji="0" lang="en-US" alt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CONTAG</a:t>
            </a: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Brazilian Forum of NGOs and Social Movements for the Environment and Development (</a:t>
            </a:r>
            <a:r>
              <a:rPr kumimoji="0" lang="en-US" alt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FBOMS</a:t>
            </a: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National Forum for Forest-based Activities (</a:t>
            </a:r>
            <a:r>
              <a:rPr kumimoji="0" lang="en-US" alt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FNABF</a:t>
            </a: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</a:t>
            </a:r>
          </a:p>
          <a:p>
            <a:pPr marL="171450" marR="0" lvl="0" indent="-171450" algn="ctr" defTabSz="914400" rtl="0" eaLnBrk="0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Brazilian Society for the Progress of Science (</a:t>
            </a:r>
            <a:r>
              <a:rPr kumimoji="0" lang="en-US" alt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SBPC</a:t>
            </a: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</a:t>
            </a:r>
            <a:endParaRPr kumimoji="0" lang="pt-BR" altLang="pt-BR" sz="1400" b="0" i="0" u="none" strike="noStrike" kern="120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CA091EA-A336-ECA4-3BA9-3725045C5D20}"/>
              </a:ext>
            </a:extLst>
          </p:cNvPr>
          <p:cNvGrpSpPr/>
          <p:nvPr/>
        </p:nvGrpSpPr>
        <p:grpSpPr>
          <a:xfrm>
            <a:off x="10482168" y="363680"/>
            <a:ext cx="1620739" cy="527724"/>
            <a:chOff x="4631044" y="1868842"/>
            <a:chExt cx="2929912" cy="954000"/>
          </a:xfrm>
        </p:grpSpPr>
        <p:pic>
          <p:nvPicPr>
            <p:cNvPr id="32" name="Imagem 31" descr="Árvore com folhas ao redor&#10;&#10;Descrição gerada automaticamente">
              <a:extLst>
                <a:ext uri="{FF2B5EF4-FFF2-40B4-BE49-F238E27FC236}">
                  <a16:creationId xmlns:a16="http://schemas.microsoft.com/office/drawing/2014/main" id="{D87A75D8-A93A-8C70-B030-3006C41BB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22" r="2739" b="27872"/>
            <a:stretch/>
          </p:blipFill>
          <p:spPr>
            <a:xfrm>
              <a:off x="4767897" y="1985184"/>
              <a:ext cx="2562682" cy="815099"/>
            </a:xfrm>
            <a:prstGeom prst="rect">
              <a:avLst/>
            </a:prstGeom>
          </p:spPr>
        </p:pic>
        <p:pic>
          <p:nvPicPr>
            <p:cNvPr id="33" name="Imagem 32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FFE3CF9-8874-832C-A9ED-708AEC704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044" y="1868842"/>
              <a:ext cx="2929912" cy="954000"/>
            </a:xfrm>
            <a:prstGeom prst="rect">
              <a:avLst/>
            </a:prstGeom>
          </p:spPr>
        </p:pic>
      </p:grpSp>
      <p:sp>
        <p:nvSpPr>
          <p:cNvPr id="35" name="Retângulo 34">
            <a:extLst>
              <a:ext uri="{FF2B5EF4-FFF2-40B4-BE49-F238E27FC236}">
                <a16:creationId xmlns:a16="http://schemas.microsoft.com/office/drawing/2014/main" id="{E916ABA4-3297-9BFF-F846-1B4C1156C01C}"/>
              </a:ext>
            </a:extLst>
          </p:cNvPr>
          <p:cNvSpPr/>
          <p:nvPr/>
        </p:nvSpPr>
        <p:spPr>
          <a:xfrm>
            <a:off x="0" y="0"/>
            <a:ext cx="12192000" cy="283357"/>
          </a:xfrm>
          <a:prstGeom prst="rect">
            <a:avLst/>
          </a:prstGeom>
          <a:solidFill>
            <a:srgbClr val="357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6F8616E-1F88-4313-217D-9B825B037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3" y="6374568"/>
            <a:ext cx="943649" cy="194767"/>
          </a:xfrm>
          <a:prstGeom prst="rect">
            <a:avLst/>
          </a:prstGeom>
        </p:spPr>
      </p:pic>
      <p:sp>
        <p:nvSpPr>
          <p:cNvPr id="3" name="Espaço Reservado para Número de Slide 9">
            <a:extLst>
              <a:ext uri="{FF2B5EF4-FFF2-40B4-BE49-F238E27FC236}">
                <a16:creationId xmlns:a16="http://schemas.microsoft.com/office/drawing/2014/main" id="{446B1384-BBDA-9BB8-A3A9-6110AE17A692}"/>
              </a:ext>
            </a:extLst>
          </p:cNvPr>
          <p:cNvSpPr txBox="1">
            <a:spLocks/>
          </p:cNvSpPr>
          <p:nvPr/>
        </p:nvSpPr>
        <p:spPr>
          <a:xfrm>
            <a:off x="9442940" y="62886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9A1D7-C8FE-484F-85BD-802AAB10F986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1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3153896-901F-D5FD-ED56-A3A66938728E}"/>
              </a:ext>
            </a:extLst>
          </p:cNvPr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357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me do tema">
            <a:extLst>
              <a:ext uri="{FF2B5EF4-FFF2-40B4-BE49-F238E27FC236}">
                <a16:creationId xmlns:a16="http://schemas.microsoft.com/office/drawing/2014/main" id="{2AFC496D-C0D0-1476-FA4D-8A4B2BD32A6B}"/>
              </a:ext>
            </a:extLst>
          </p:cNvPr>
          <p:cNvSpPr txBox="1"/>
          <p:nvPr/>
        </p:nvSpPr>
        <p:spPr>
          <a:xfrm>
            <a:off x="1049660" y="583119"/>
            <a:ext cx="394863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Restart 2023</a:t>
            </a:r>
          </a:p>
        </p:txBody>
      </p:sp>
      <p:sp>
        <p:nvSpPr>
          <p:cNvPr id="4" name="Espaço Reservado para Número de Slide 6">
            <a:extLst>
              <a:ext uri="{FF2B5EF4-FFF2-40B4-BE49-F238E27FC236}">
                <a16:creationId xmlns:a16="http://schemas.microsoft.com/office/drawing/2014/main" id="{4D71C262-A3B9-43CB-81E3-ED92ED61F18C}"/>
              </a:ext>
            </a:extLst>
          </p:cNvPr>
          <p:cNvSpPr txBox="1">
            <a:spLocks/>
          </p:cNvSpPr>
          <p:nvPr/>
        </p:nvSpPr>
        <p:spPr>
          <a:xfrm>
            <a:off x="9427" y="6399708"/>
            <a:ext cx="735291" cy="4107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F48BD-D3A0-48DF-B016-70140BCC366B}" type="slidenum">
              <a:rPr kumimoji="0" lang="pt-B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Nome do tema">
            <a:extLst>
              <a:ext uri="{FF2B5EF4-FFF2-40B4-BE49-F238E27FC236}">
                <a16:creationId xmlns:a16="http://schemas.microsoft.com/office/drawing/2014/main" id="{A57D621E-A3CF-A9F2-CCED-64C073C04E67}"/>
              </a:ext>
            </a:extLst>
          </p:cNvPr>
          <p:cNvSpPr txBox="1"/>
          <p:nvPr/>
        </p:nvSpPr>
        <p:spPr>
          <a:xfrm>
            <a:off x="5707117" y="455174"/>
            <a:ext cx="625927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Strategy</a:t>
            </a:r>
          </a:p>
        </p:txBody>
      </p:sp>
      <p:sp>
        <p:nvSpPr>
          <p:cNvPr id="10" name="Nome do tema">
            <a:extLst>
              <a:ext uri="{FF2B5EF4-FFF2-40B4-BE49-F238E27FC236}">
                <a16:creationId xmlns:a16="http://schemas.microsoft.com/office/drawing/2014/main" id="{EB706837-CF27-194D-E700-1EA96FE98EEF}"/>
              </a:ext>
            </a:extLst>
          </p:cNvPr>
          <p:cNvSpPr txBox="1"/>
          <p:nvPr/>
        </p:nvSpPr>
        <p:spPr>
          <a:xfrm>
            <a:off x="6593305" y="1580993"/>
            <a:ext cx="5264667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Urgency, Scale e Impact: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 and approval of interrupted projects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 and launch of public calls with initiatives linked to public policies covering the entire territory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Working in partnership with states and municipalities </a:t>
            </a: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srgbClr val="357C5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ome do tema">
            <a:extLst>
              <a:ext uri="{FF2B5EF4-FFF2-40B4-BE49-F238E27FC236}">
                <a16:creationId xmlns:a16="http://schemas.microsoft.com/office/drawing/2014/main" id="{92682036-A0F3-2E21-67E4-19A345717031}"/>
              </a:ext>
            </a:extLst>
          </p:cNvPr>
          <p:cNvSpPr txBox="1"/>
          <p:nvPr/>
        </p:nvSpPr>
        <p:spPr>
          <a:xfrm>
            <a:off x="576552" y="1565604"/>
            <a:ext cx="5264667" cy="4927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Reestablishment of Governance</a:t>
            </a:r>
          </a:p>
          <a:p>
            <a:pPr marL="342900" marR="0" lvl="0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Re-creation of structure dedicated to the Amazon Fund</a:t>
            </a:r>
          </a:p>
          <a:p>
            <a:pPr marL="342900" marR="0" lvl="0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Reconstruction of public policy institutional framework</a:t>
            </a:r>
          </a:p>
          <a:p>
            <a:pPr marL="342900" marR="0" lvl="0" indent="-3429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Determination of new guidelines for the application of Amazon Fund resources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AC55C0-FE8F-E8C0-5778-4E7628C2F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01D41E4B-0581-8A62-7ED8-DEB5418EB384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7B604C8B-AFE1-9B58-BFFA-4E40C4D97FCE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357C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903E6C5-D82E-5FD5-46BB-BA0145C62E16}"/>
              </a:ext>
            </a:extLst>
          </p:cNvPr>
          <p:cNvGrpSpPr/>
          <p:nvPr/>
        </p:nvGrpSpPr>
        <p:grpSpPr>
          <a:xfrm>
            <a:off x="10482168" y="363680"/>
            <a:ext cx="1620739" cy="527724"/>
            <a:chOff x="4631044" y="1868842"/>
            <a:chExt cx="2929912" cy="954000"/>
          </a:xfrm>
        </p:grpSpPr>
        <p:pic>
          <p:nvPicPr>
            <p:cNvPr id="14" name="Imagem 13" descr="Árvore com folhas ao redor&#10;&#10;Descrição gerada automaticamente">
              <a:extLst>
                <a:ext uri="{FF2B5EF4-FFF2-40B4-BE49-F238E27FC236}">
                  <a16:creationId xmlns:a16="http://schemas.microsoft.com/office/drawing/2014/main" id="{83F60C69-18F1-7BCF-914F-30DECDF71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22" r="2739" b="27872"/>
            <a:stretch/>
          </p:blipFill>
          <p:spPr>
            <a:xfrm>
              <a:off x="4767897" y="1985184"/>
              <a:ext cx="2562682" cy="815099"/>
            </a:xfrm>
            <a:prstGeom prst="rect">
              <a:avLst/>
            </a:prstGeom>
          </p:spPr>
        </p:pic>
        <p:pic>
          <p:nvPicPr>
            <p:cNvPr id="15" name="Imagem 14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FBE1F740-ADCE-B182-0047-D0E9EBD65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044" y="1868842"/>
              <a:ext cx="2929912" cy="954000"/>
            </a:xfrm>
            <a:prstGeom prst="rect">
              <a:avLst/>
            </a:prstGeom>
          </p:spPr>
        </p:pic>
      </p:grpSp>
      <p:pic>
        <p:nvPicPr>
          <p:cNvPr id="16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E2EFF36-72EE-0D3D-03C9-C6173C6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3" y="6374568"/>
            <a:ext cx="943649" cy="194767"/>
          </a:xfrm>
          <a:prstGeom prst="rect">
            <a:avLst/>
          </a:prstGeom>
        </p:spPr>
      </p:pic>
      <p:sp>
        <p:nvSpPr>
          <p:cNvPr id="17" name="Espaço Reservado para Número de Slide 9">
            <a:extLst>
              <a:ext uri="{FF2B5EF4-FFF2-40B4-BE49-F238E27FC236}">
                <a16:creationId xmlns:a16="http://schemas.microsoft.com/office/drawing/2014/main" id="{BCB6B18E-4578-25EB-42A5-EEAF061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940" y="630133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9A1D7-C8FE-484F-85BD-802AAB10F98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7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Árvore com folhas ao redor&#10;&#10;Descrição gerada automaticamente">
            <a:extLst>
              <a:ext uri="{FF2B5EF4-FFF2-40B4-BE49-F238E27FC236}">
                <a16:creationId xmlns:a16="http://schemas.microsoft.com/office/drawing/2014/main" id="{2CCEA719-E341-FDFC-FB39-DF9790B1D1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957" y="0"/>
            <a:ext cx="9761141" cy="68579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56576D8-56A4-F47C-A49B-5B456DAE0B8A}"/>
              </a:ext>
            </a:extLst>
          </p:cNvPr>
          <p:cNvSpPr/>
          <p:nvPr/>
        </p:nvSpPr>
        <p:spPr>
          <a:xfrm>
            <a:off x="0" y="0"/>
            <a:ext cx="5268686" cy="6858001"/>
          </a:xfrm>
          <a:prstGeom prst="rect">
            <a:avLst/>
          </a:prstGeom>
          <a:solidFill>
            <a:srgbClr val="357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6">
            <a:extLst>
              <a:ext uri="{FF2B5EF4-FFF2-40B4-BE49-F238E27FC236}">
                <a16:creationId xmlns:a16="http://schemas.microsoft.com/office/drawing/2014/main" id="{C514D61D-6D47-1671-17EF-396F14D9750B}"/>
              </a:ext>
            </a:extLst>
          </p:cNvPr>
          <p:cNvSpPr txBox="1">
            <a:spLocks/>
          </p:cNvSpPr>
          <p:nvPr/>
        </p:nvSpPr>
        <p:spPr>
          <a:xfrm>
            <a:off x="9427" y="6399708"/>
            <a:ext cx="735291" cy="4107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F48BD-D3A0-48DF-B016-70140BCC366B}" type="slidenum">
              <a:rPr kumimoji="0" lang="pt-B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C5D2BB90-9B4B-9DC1-E8FD-2B2D61981344}"/>
              </a:ext>
            </a:extLst>
          </p:cNvPr>
          <p:cNvSpPr txBox="1">
            <a:spLocks/>
          </p:cNvSpPr>
          <p:nvPr/>
        </p:nvSpPr>
        <p:spPr>
          <a:xfrm>
            <a:off x="1" y="6481932"/>
            <a:ext cx="3037114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Document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61DD4E98-8BF1-E6E1-D1DF-3C3A11CAF2CF}"/>
              </a:ext>
            </a:extLst>
          </p:cNvPr>
          <p:cNvSpPr txBox="1">
            <a:spLocks/>
          </p:cNvSpPr>
          <p:nvPr/>
        </p:nvSpPr>
        <p:spPr>
          <a:xfrm>
            <a:off x="9481457" y="6481932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5" marR="0" lvl="0" indent="-228605" algn="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Unit: AMA/DEFAM</a:t>
            </a: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D8FDE19F-9700-2528-E0B3-19B6DF11B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50" y="513658"/>
            <a:ext cx="1652190" cy="537387"/>
          </a:xfrm>
          <a:prstGeom prst="rect">
            <a:avLst/>
          </a:prstGeom>
        </p:spPr>
      </p:pic>
      <p:sp>
        <p:nvSpPr>
          <p:cNvPr id="9" name="Nome do tema">
            <a:extLst>
              <a:ext uri="{FF2B5EF4-FFF2-40B4-BE49-F238E27FC236}">
                <a16:creationId xmlns:a16="http://schemas.microsoft.com/office/drawing/2014/main" id="{D6A89455-9E45-CEDF-B72F-5E85221CA8EA}"/>
              </a:ext>
            </a:extLst>
          </p:cNvPr>
          <p:cNvSpPr txBox="1"/>
          <p:nvPr/>
        </p:nvSpPr>
        <p:spPr>
          <a:xfrm>
            <a:off x="594221" y="2491894"/>
            <a:ext cx="452074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US$ 1,5 billion in donations</a:t>
            </a:r>
          </a:p>
        </p:txBody>
      </p:sp>
    </p:spTree>
    <p:extLst>
      <p:ext uri="{BB962C8B-B14F-4D97-AF65-F5344CB8AC3E}">
        <p14:creationId xmlns:p14="http://schemas.microsoft.com/office/powerpoint/2010/main" val="57654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C57C8-6DBC-ECE0-74AF-C1D15734A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678F2D-A89F-CC8A-FA7E-5C6824A82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51" y="372627"/>
            <a:ext cx="2286499" cy="547735"/>
          </a:xfrm>
          <a:prstGeom prst="rect">
            <a:avLst/>
          </a:prstGeom>
        </p:spPr>
      </p:pic>
      <p:pic>
        <p:nvPicPr>
          <p:cNvPr id="6" name="05_Amazon.RestorationArc_video">
            <a:hlinkClick r:id="" action="ppaction://media"/>
            <a:extLst>
              <a:ext uri="{FF2B5EF4-FFF2-40B4-BE49-F238E27FC236}">
                <a16:creationId xmlns:a16="http://schemas.microsoft.com/office/drawing/2014/main" id="{C4686FD9-0D06-7E9D-5205-8C07835CE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1567"/>
            <a:ext cx="12190476" cy="69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307497" cy="6858000"/>
            <a:chOff x="0" y="0"/>
            <a:chExt cx="1233405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3405" cy="1593725"/>
            </a:xfrm>
            <a:custGeom>
              <a:avLst/>
              <a:gdLst/>
              <a:ahLst/>
              <a:cxnLst/>
              <a:rect l="l" t="t" r="r" b="b"/>
              <a:pathLst>
                <a:path w="1233405" h="1593725">
                  <a:moveTo>
                    <a:pt x="0" y="0"/>
                  </a:moveTo>
                  <a:lnTo>
                    <a:pt x="1233405" y="0"/>
                  </a:lnTo>
                  <a:lnTo>
                    <a:pt x="123340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64995" r="-64995"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66161" y="3460750"/>
            <a:ext cx="8071226" cy="2057400"/>
            <a:chOff x="0" y="0"/>
            <a:chExt cx="3188633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88633" cy="812800"/>
            </a:xfrm>
            <a:custGeom>
              <a:avLst/>
              <a:gdLst/>
              <a:ahLst/>
              <a:cxnLst/>
              <a:rect l="l" t="t" r="r" b="b"/>
              <a:pathLst>
                <a:path w="3188633" h="812800">
                  <a:moveTo>
                    <a:pt x="0" y="0"/>
                  </a:moveTo>
                  <a:lnTo>
                    <a:pt x="3188633" y="0"/>
                  </a:lnTo>
                  <a:lnTo>
                    <a:pt x="31886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3A3B"/>
            </a:solid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188633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7153605" y="1080592"/>
            <a:ext cx="3012921" cy="1249833"/>
          </a:xfrm>
          <a:custGeom>
            <a:avLst/>
            <a:gdLst/>
            <a:ahLst/>
            <a:cxnLst/>
            <a:rect l="l" t="t" r="r" b="b"/>
            <a:pathLst>
              <a:path w="4519382" h="1874750">
                <a:moveTo>
                  <a:pt x="0" y="0"/>
                </a:moveTo>
                <a:lnTo>
                  <a:pt x="4519382" y="0"/>
                </a:lnTo>
                <a:lnTo>
                  <a:pt x="4519382" y="1874750"/>
                </a:lnTo>
                <a:lnTo>
                  <a:pt x="0" y="1874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8002" y="3898901"/>
            <a:ext cx="6886253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40"/>
              </a:lnSpc>
            </a:pPr>
            <a:r>
              <a:rPr lang="en-US" sz="2867" spc="71">
                <a:solidFill>
                  <a:srgbClr val="19AE64"/>
                </a:solidFill>
                <a:latin typeface="Poppins Bold"/>
                <a:ea typeface="Poppins Bold"/>
                <a:cs typeface="Poppins Bold"/>
                <a:sym typeface="Poppins Bold"/>
              </a:rPr>
              <a:t>National Plan for the Recovery </a:t>
            </a:r>
          </a:p>
          <a:p>
            <a:pPr defTabSz="609630">
              <a:lnSpc>
                <a:spcPts val="3440"/>
              </a:lnSpc>
            </a:pPr>
            <a:r>
              <a:rPr lang="en-US" sz="2867" spc="71">
                <a:solidFill>
                  <a:srgbClr val="19AE64"/>
                </a:solidFill>
                <a:latin typeface="Poppins Bold"/>
                <a:ea typeface="Poppins Bold"/>
                <a:cs typeface="Poppins Bold"/>
                <a:sym typeface="Poppins Bold"/>
              </a:rPr>
              <a:t>of Native Vegetation (2025-2028),</a:t>
            </a:r>
          </a:p>
          <a:p>
            <a:pPr defTabSz="609630">
              <a:lnSpc>
                <a:spcPts val="3440"/>
              </a:lnSpc>
            </a:pPr>
            <a:r>
              <a:rPr lang="en-US" sz="2867" spc="71">
                <a:solidFill>
                  <a:srgbClr val="19AE64"/>
                </a:solidFill>
                <a:latin typeface="Poppins Bold"/>
                <a:ea typeface="Poppins Bold"/>
                <a:cs typeface="Poppins Bold"/>
                <a:sym typeface="Poppins Bold"/>
              </a:rPr>
              <a:t>and the Arc of Restoration 2050​</a:t>
            </a:r>
          </a:p>
          <a:p>
            <a:pPr defTabSz="609630">
              <a:lnSpc>
                <a:spcPts val="3440"/>
              </a:lnSpc>
            </a:pPr>
            <a:endParaRPr lang="en-US" sz="2867" spc="71">
              <a:solidFill>
                <a:srgbClr val="19AE6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A8CDB7F8-B675-6A41-83D0-191992F29A97}"/>
              </a:ext>
            </a:extLst>
          </p:cNvPr>
          <p:cNvSpPr/>
          <p:nvPr/>
        </p:nvSpPr>
        <p:spPr>
          <a:xfrm>
            <a:off x="10261600" y="5956300"/>
            <a:ext cx="2811600" cy="603809"/>
          </a:xfrm>
          <a:custGeom>
            <a:avLst/>
            <a:gdLst/>
            <a:ahLst/>
            <a:cxnLst/>
            <a:rect l="l" t="t" r="r" b="b"/>
            <a:pathLst>
              <a:path w="3421811" h="734264">
                <a:moveTo>
                  <a:pt x="0" y="0"/>
                </a:moveTo>
                <a:lnTo>
                  <a:pt x="3421811" y="0"/>
                </a:lnTo>
                <a:lnTo>
                  <a:pt x="3421811" y="734264"/>
                </a:lnTo>
                <a:lnTo>
                  <a:pt x="0" y="73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6" r="46186"/>
            </a:stretch>
          </a:blipFill>
        </p:spPr>
        <p:txBody>
          <a:bodyPr lIns="60000"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FFE90F61C854097DA07ED277BC344" ma:contentTypeVersion="31" ma:contentTypeDescription="Create a new document." ma:contentTypeScope="" ma:versionID="5c065207d515bf6f7e45396035bf8c83">
  <xsd:schema xmlns:xsd="http://www.w3.org/2001/XMLSchema" xmlns:xs="http://www.w3.org/2001/XMLSchema" xmlns:p="http://schemas.microsoft.com/office/2006/metadata/properties" xmlns:ns2="5f903c3c-4f52-4be0-a85f-c4d591ba69ef" xmlns:ns3="f870fda6-7c17-4a4b-8e4d-1fafecbc98e3" xmlns:ns4="eb4559c4-8463-4985-927f-f0d558bff8f0" targetNamespace="http://schemas.microsoft.com/office/2006/metadata/properties" ma:root="true" ma:fieldsID="94bc36eac62958b374d438f024d624ef" ns2:_="" ns3:_="" ns4:_="">
    <xsd:import namespace="5f903c3c-4f52-4be0-a85f-c4d591ba69ef"/>
    <xsd:import namespace="f870fda6-7c17-4a4b-8e4d-1fafecbc98e3"/>
    <xsd:import namespace="eb4559c4-8463-4985-927f-f0d558bff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TypeofDocument" minOccurs="0"/>
                <xsd:element ref="ns2:lcf76f155ced4ddcb4097134ff3c332f" minOccurs="0"/>
                <xsd:element ref="ns4:TaxCatchAll" minOccurs="0"/>
                <xsd:element ref="ns2:TOPIC" minOccurs="0"/>
                <xsd:element ref="ns2:MediaServiceObjectDetectorVersions" minOccurs="0"/>
                <xsd:element ref="ns2:MediaServiceSearchProperties" minOccurs="0"/>
                <xsd:element ref="ns2:Year" minOccurs="0"/>
                <xsd:element ref="ns2:Status" minOccurs="0"/>
                <xsd:element ref="ns2:_Flow_SignoffStatus" minOccurs="0"/>
                <xsd:element ref="ns2:NameofCo_x002d_Chair" minOccurs="0"/>
                <xsd:element ref="ns2:Event" minOccurs="0"/>
                <xsd:element ref="ns2:Status0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03c3c-4f52-4be0-a85f-c4d591ba6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TypeofDocument" ma:index="21" nillable="true" ma:displayName="Type of Document" ma:format="Dropdown" ma:indexed="true" ma:internalName="TypeofDocument">
      <xsd:simpleType>
        <xsd:union memberTypes="dms:Text">
          <xsd:simpleType>
            <xsd:restriction base="dms:Choice">
              <xsd:enumeration value="Agenda"/>
              <xsd:enumeration value="Attendance List"/>
              <xsd:enumeration value="Briefing Notes"/>
              <xsd:enumeration value="Budget &amp; Finance"/>
              <xsd:enumeration value="Concept &amp; Scenario Notes"/>
              <xsd:enumeration value="Invitations"/>
              <xsd:enumeration value="Intervention"/>
              <xsd:enumeration value="Logistics/Admin doc"/>
              <xsd:enumeration value="Meeting Notes"/>
              <xsd:enumeration value="Message to the Parties"/>
              <xsd:enumeration value="MoU and Agreement"/>
              <xsd:enumeration value="Planning Document"/>
              <xsd:enumeration value="Recording"/>
              <xsd:enumeration value="Registration &amp; Attendance"/>
              <xsd:enumeration value="Reports"/>
              <xsd:enumeration value="Speaking Notes"/>
              <xsd:enumeration value="Submissions"/>
              <xsd:enumeration value="Travel &amp; DSA"/>
              <xsd:enumeration value="Venue Quotation"/>
              <xsd:enumeration value="ARCHIVE"/>
              <xsd:enumeration value="EMAIL Templates"/>
            </xsd:restriction>
          </xsd:simpleType>
        </xsd:un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d8c265a-5436-43a7-80c1-713d2827ff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OPIC" ma:index="25" nillable="true" ma:displayName="TOPIC" ma:format="Dropdown" ma:internalName="TOPIC">
      <xsd:simpleType>
        <xsd:restriction base="dms:Choice">
          <xsd:enumeration value="MWP"/>
          <xsd:enumeration value="BUNKERS"/>
          <xsd:enumeration value="RCC"/>
          <xsd:enumeration value="NDC Activities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Year" ma:index="28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Status" ma:index="29" nillable="true" ma:displayName="Travel Status" ma:format="Dropdown" ma:internalName="Status">
      <xsd:simpleType>
        <xsd:restriction base="dms:Choice">
          <xsd:enumeration value="Registration received"/>
          <xsd:enumeration value="Itinarary requested"/>
          <xsd:enumeration value="Itinerary shared with participant"/>
          <xsd:enumeration value="itinerary confirmed"/>
          <xsd:enumeration value="TR requested"/>
          <xsd:enumeration value="Ticket Isssued"/>
          <xsd:enumeration value="Ticket send to Participant"/>
        </xsd:restriction>
      </xsd:simpleType>
    </xsd:element>
    <xsd:element name="_Flow_SignoffStatus" ma:index="30" nillable="true" ma:displayName="Sign-off status" ma:internalName="_x0024_Resources_x003a_core_x002c_Signoff_Status">
      <xsd:simpleType>
        <xsd:restriction base="dms:Text"/>
      </xsd:simpleType>
    </xsd:element>
    <xsd:element name="NameofCo_x002d_Chair" ma:index="31" nillable="true" ma:displayName="Name of invited Person" ma:format="Dropdown" ma:internalName="NameofCo_x002d_Chair">
      <xsd:simpleType>
        <xsd:union memberTypes="dms:Text">
          <xsd:simpleType>
            <xsd:restriction base="dms:Choice">
              <xsd:enumeration value="Angela Churie Kallhauge"/>
              <xsd:enumeration value="Gao Xiang"/>
              <xsd:enumeration value="NFP"/>
              <xsd:enumeration value="Lingyi Xu"/>
              <xsd:enumeration value="Zach Cohen"/>
              <xsd:enumeration value="Choice 6"/>
            </xsd:restriction>
          </xsd:simpleType>
        </xsd:union>
      </xsd:simpleType>
    </xsd:element>
    <xsd:element name="Event" ma:index="32" nillable="true" ma:displayName="Event" ma:format="Dropdown" ma:internalName="Event">
      <xsd:simpleType>
        <xsd:union memberTypes="dms:Text">
          <xsd:simpleType>
            <xsd:restriction base="dms:Choice">
              <xsd:enumeration value="Climate Week"/>
              <xsd:enumeration value="COP"/>
              <xsd:enumeration value="MWP GD &amp; IFE"/>
              <xsd:enumeration value="Planning Retreat"/>
              <xsd:enumeration value="SB"/>
            </xsd:restriction>
          </xsd:simpleType>
        </xsd:union>
      </xsd:simpleType>
    </xsd:element>
    <xsd:element name="Status0" ma:index="33" nillable="true" ma:displayName="Status" ma:format="Dropdown" ma:internalName="Status0">
      <xsd:simpleType>
        <xsd:restriction base="dms:Choice">
          <xsd:enumeration value="Draft"/>
          <xsd:enumeration value="Pending approval"/>
          <xsd:enumeration value="Approved"/>
          <xsd:enumeration value="Final"/>
        </xsd:restriction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0fda6-7c17-4a4b-8e4d-1fafecbc9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559c4-8463-4985-927f-f0d558bff8f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4015c78-049a-4d79-be85-e4b313e07bd7}" ma:internalName="TaxCatchAll" ma:showField="CatchAllData" ma:web="f870fda6-7c17-4a4b-8e4d-1fafecbc9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d8c265a-5436-43a7-80c1-713d2827ffde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0 xmlns="5f903c3c-4f52-4be0-a85f-c4d591ba69ef" xsi:nil="true"/>
    <TOPIC xmlns="5f903c3c-4f52-4be0-a85f-c4d591ba69ef" xsi:nil="true"/>
    <_Flow_SignoffStatus xmlns="5f903c3c-4f52-4be0-a85f-c4d591ba69ef" xsi:nil="true"/>
    <Event xmlns="5f903c3c-4f52-4be0-a85f-c4d591ba69ef" xsi:nil="true"/>
    <TypeofDocument xmlns="5f903c3c-4f52-4be0-a85f-c4d591ba69ef" xsi:nil="true"/>
    <Year xmlns="5f903c3c-4f52-4be0-a85f-c4d591ba69ef" xsi:nil="true"/>
    <lcf76f155ced4ddcb4097134ff3c332f xmlns="5f903c3c-4f52-4be0-a85f-c4d591ba69ef">
      <Terms xmlns="http://schemas.microsoft.com/office/infopath/2007/PartnerControls"/>
    </lcf76f155ced4ddcb4097134ff3c332f>
    <TaxCatchAll xmlns="eb4559c4-8463-4985-927f-f0d558bff8f0" xsi:nil="true"/>
    <Status xmlns="5f903c3c-4f52-4be0-a85f-c4d591ba69ef" xsi:nil="true"/>
    <NameofCo_x002d_Chair xmlns="5f903c3c-4f52-4be0-a85f-c4d591ba69ef" xsi:nil="true"/>
  </documentManagement>
</p:properties>
</file>

<file path=customXml/itemProps1.xml><?xml version="1.0" encoding="utf-8"?>
<ds:datastoreItem xmlns:ds="http://schemas.openxmlformats.org/officeDocument/2006/customXml" ds:itemID="{4AB1E1A8-A2F3-4822-899E-5A12FC118905}"/>
</file>

<file path=customXml/itemProps2.xml><?xml version="1.0" encoding="utf-8"?>
<ds:datastoreItem xmlns:ds="http://schemas.openxmlformats.org/officeDocument/2006/customXml" ds:itemID="{06552DA6-13A5-4D37-9AD1-AA73A5A079D9}"/>
</file>

<file path=customXml/itemProps3.xml><?xml version="1.0" encoding="utf-8"?>
<ds:datastoreItem xmlns:ds="http://schemas.openxmlformats.org/officeDocument/2006/customXml" ds:itemID="{D34A6759-F03B-4CFD-839D-C22F0F84D256}"/>
</file>

<file path=customXml/itemProps4.xml><?xml version="1.0" encoding="utf-8"?>
<ds:datastoreItem xmlns:ds="http://schemas.openxmlformats.org/officeDocument/2006/customXml" ds:itemID="{88F2B9EC-DDC4-4A8F-9BA0-430756F44E8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4</cp:revision>
  <dcterms:created xsi:type="dcterms:W3CDTF">2013-07-15T20:26:40Z</dcterms:created>
  <dcterms:modified xsi:type="dcterms:W3CDTF">2025-06-13T13:07:00Z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0x010100E17FFE90F61C854097DA07ED277BC344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