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6" r:id="rId4"/>
  </p:sldMasterIdLst>
  <p:notesMasterIdLst>
    <p:notesMasterId r:id="rId25"/>
  </p:notesMasterIdLst>
  <p:handoutMasterIdLst>
    <p:handoutMasterId r:id="rId26"/>
  </p:handoutMasterIdLst>
  <p:sldIdLst>
    <p:sldId id="1119" r:id="rId5"/>
    <p:sldId id="1104" r:id="rId6"/>
    <p:sldId id="1106" r:id="rId7"/>
    <p:sldId id="1122" r:id="rId8"/>
    <p:sldId id="330" r:id="rId9"/>
    <p:sldId id="340" r:id="rId10"/>
    <p:sldId id="1098" r:id="rId11"/>
    <p:sldId id="1096" r:id="rId12"/>
    <p:sldId id="1120" r:id="rId13"/>
    <p:sldId id="347" r:id="rId14"/>
    <p:sldId id="1108" r:id="rId15"/>
    <p:sldId id="1111" r:id="rId16"/>
    <p:sldId id="1112" r:id="rId17"/>
    <p:sldId id="1113" r:id="rId18"/>
    <p:sldId id="1116" r:id="rId19"/>
    <p:sldId id="1117" r:id="rId20"/>
    <p:sldId id="381" r:id="rId21"/>
    <p:sldId id="1121" r:id="rId22"/>
    <p:sldId id="1097" r:id="rId23"/>
    <p:sldId id="27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3" userDrawn="1">
          <p15:clr>
            <a:srgbClr val="A4A3A4"/>
          </p15:clr>
        </p15:guide>
        <p15:guide id="2" orient="horz" userDrawn="1">
          <p15:clr>
            <a:srgbClr val="A4A3A4"/>
          </p15:clr>
        </p15:guide>
        <p15:guide id="3" orient="horz" pos="731" userDrawn="1">
          <p15:clr>
            <a:srgbClr val="A4A3A4"/>
          </p15:clr>
        </p15:guide>
        <p15:guide id="4" pos="7167" userDrawn="1">
          <p15:clr>
            <a:srgbClr val="A4A3A4"/>
          </p15:clr>
        </p15:guide>
        <p15:guide id="5" pos="1323" userDrawn="1">
          <p15:clr>
            <a:srgbClr val="A4A3A4"/>
          </p15:clr>
        </p15:guide>
        <p15:guide id="6" orient="horz" pos="3521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  <p15:guide id="8" userDrawn="1">
          <p15:clr>
            <a:srgbClr val="A4A3A4"/>
          </p15:clr>
        </p15:guide>
        <p15:guide id="9" pos="7680" userDrawn="1">
          <p15:clr>
            <a:srgbClr val="A4A3A4"/>
          </p15:clr>
        </p15:guide>
        <p15:guide id="11" pos="3840" userDrawn="1">
          <p15:clr>
            <a:srgbClr val="A4A3A4"/>
          </p15:clr>
        </p15:guide>
        <p15:guide id="12" orient="horz" pos="4320" userDrawn="1">
          <p15:clr>
            <a:srgbClr val="A4A3A4"/>
          </p15:clr>
        </p15:guide>
        <p15:guide id="13" orient="horz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ke Nicolai" initials="MN" lastIdx="9" clrIdx="0">
    <p:extLst>
      <p:ext uri="{19B8F6BF-5375-455C-9EA6-DF929625EA0E}">
        <p15:presenceInfo xmlns:p15="http://schemas.microsoft.com/office/powerpoint/2012/main" userId="Maike Nicolai" providerId="None"/>
      </p:ext>
    </p:extLst>
  </p:cmAuthor>
  <p:cmAuthor id="2" name="Andrew Okem" initials="AO" lastIdx="22" clrIdx="1">
    <p:extLst>
      <p:ext uri="{19B8F6BF-5375-455C-9EA6-DF929625EA0E}">
        <p15:presenceInfo xmlns:p15="http://schemas.microsoft.com/office/powerpoint/2012/main" userId="S::Okem@ukzn.ac.za::f793e728-c20f-4781-b14f-6eb04ede521a" providerId="AD"/>
      </p:ext>
    </p:extLst>
  </p:cmAuthor>
  <p:cmAuthor id="3" name="Hans Poertner" initials="HP" lastIdx="13" clrIdx="2">
    <p:extLst>
      <p:ext uri="{19B8F6BF-5375-455C-9EA6-DF929625EA0E}">
        <p15:presenceInfo xmlns:p15="http://schemas.microsoft.com/office/powerpoint/2012/main" userId="772fd0b20e67b934" providerId="Windows Live"/>
      </p:ext>
    </p:extLst>
  </p:cmAuthor>
  <p:cmAuthor id="4" name="Debra Roberts" initials="DR" lastIdx="5" clrIdx="3">
    <p:extLst>
      <p:ext uri="{19B8F6BF-5375-455C-9EA6-DF929625EA0E}">
        <p15:presenceInfo xmlns:p15="http://schemas.microsoft.com/office/powerpoint/2012/main" userId="S-1-5-21-476588517-282068523-1593591996-19330" providerId="AD"/>
      </p:ext>
    </p:extLst>
  </p:cmAuthor>
  <p:cmAuthor id="5" name="Microsoft Office User" initials="Office" lastIdx="2" clrIdx="4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66"/>
    <a:srgbClr val="5492C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3"/>
    <p:restoredTop sz="82079"/>
  </p:normalViewPr>
  <p:slideViewPr>
    <p:cSldViewPr snapToGrid="0" snapToObjects="1">
      <p:cViewPr varScale="1">
        <p:scale>
          <a:sx n="74" d="100"/>
          <a:sy n="74" d="100"/>
        </p:scale>
        <p:origin x="1500" y="60"/>
      </p:cViewPr>
      <p:guideLst>
        <p:guide pos="513"/>
        <p:guide orient="horz"/>
        <p:guide orient="horz" pos="731"/>
        <p:guide pos="7167"/>
        <p:guide pos="1323"/>
        <p:guide orient="horz" pos="3521"/>
        <p:guide orient="horz" pos="799"/>
        <p:guide/>
        <p:guide pos="7680"/>
        <p:guide pos="3840"/>
        <p:guide orient="horz" pos="4320"/>
        <p:guide orient="horz"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299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44C124-42FD-FA43-A33F-30253F6B0B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AEFD5-64D8-E043-A957-AB68F46DC7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D145B-7A42-6548-B892-D3921EC4821D}" type="datetimeFigureOut">
              <a:rPr lang="de-DE" smtClean="0"/>
              <a:t>06.12.2019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CD049-CCF1-6246-85F2-71B73BB05B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ED40C1-83CA-1C42-A5EC-A3258DC81F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2E318-E4FF-684A-A89F-E3E8A15C04A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161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91B58-5C15-AF4B-B23A-F88F0BE0DB66}" type="datetimeFigureOut">
              <a:rPr lang="de-DE" smtClean="0"/>
              <a:t>06.12.2019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2130F-C90B-0340-89D4-494AAE93B6A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783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2130F-C90B-0340-89D4-494AAE93B6A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684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25" y="203200"/>
            <a:ext cx="5178425" cy="2913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NOTE REGARDING BURNING EMBERS FIGURES: </a:t>
            </a:r>
          </a:p>
          <a:p>
            <a:endParaRPr lang="en-GB" dirty="0"/>
          </a:p>
          <a:p>
            <a:pPr marL="0" marR="0" lvl="0" indent="0" algn="l" defTabSz="3428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The concept of the embers can be </a:t>
            </a:r>
            <a:r>
              <a:rPr lang="en-IE" sz="900" kern="1200" dirty="0" err="1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difficuly</a:t>
            </a:r>
            <a:r>
              <a:rPr lang="en-IE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 to explain succinctly to those not familiar with the it. Suggestion: anyone presenting the burning embers would be to show the legend (and time permitting the worked examples) before showing the embers.</a:t>
            </a:r>
            <a:endParaRPr lang="en-GB" sz="90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30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2130F-C90B-0340-89D4-494AAE93B6A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2448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SPM.3 |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Projected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ocean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depth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production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(NPP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CMIP527),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animal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biomass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depth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including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fishes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invertebrates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FISHMIP28),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maximum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fisheries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catch potential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impacts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coastal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open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ocean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ecosystems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The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left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panels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represent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simulated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a,b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observed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(c)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values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recent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(1986–2005),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middle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panels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represent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(%)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2081–2100 relative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recent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(RCP2.6)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high (RCP8.5)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greenhouse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gas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emissions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scenario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{Box SPM.1},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respectively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Total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animal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biomass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recent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(b,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left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panel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represents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total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animal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biomass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spatial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pixel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relative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global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c) *Average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observed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fisheries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catch in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recent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Around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global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fisheries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database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);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maximum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fisheries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catch potential in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shelf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outputs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fisheries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marine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ecosystem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indicate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inconsistency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shaded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represent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disagree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direction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b) 3 out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projections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out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Although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unshaded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Arctic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Antarctic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b) total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animal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biomass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fisheries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catch potential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</a:t>
            </a:r>
            <a:r>
              <a:rPr lang="de-DE" sz="12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confidence</a:t>
            </a:r>
            <a:r>
              <a:rPr lang="de-DE" sz="12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due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uncertainties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modelling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multiple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interacting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drivers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ecosystem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Projections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b)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driven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ocean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physical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biogeochemical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conditions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e.g.,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temperature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oxygen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production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CMIP5 Earth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**The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epipelagic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refers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uppermost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ocean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depth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&lt;200 m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surface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enough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sunlight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allow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photosynthesis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2130F-C90B-0340-89D4-494AAE93B6A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621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SPM.1 |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modelled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historical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ocean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cryosphere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1950,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projected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(RCP2.6)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 (RCP8.5)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greenhouse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gas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emissions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scenarios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{Box SPM.1} </a:t>
            </a:r>
            <a:endParaRPr lang="de-DE" dirty="0"/>
          </a:p>
          <a:p>
            <a:endParaRPr lang="de-DE" sz="12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DE" sz="1200" b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previpus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endParaRPr lang="de-DE" sz="12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DE" sz="1200" b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likely</a:t>
            </a:r>
            <a:r>
              <a:rPr lang="de-DE" sz="12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ranges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(m) Global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Hashed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shading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reflects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</a:t>
            </a:r>
            <a:r>
              <a:rPr lang="de-DE" sz="12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confidence</a:t>
            </a:r>
            <a:r>
              <a:rPr lang="de-DE" sz="12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projections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beyond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2100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2300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reflect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expert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elicitation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range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possible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{4.2.3,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Figure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4.2};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components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e,f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Greenland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Antarctic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sheet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{3.3.1};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Glacier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{Cross-Chapter Box 6 in Chapter 2, Table 4.1}. Further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cryosphere-related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very</a:t>
            </a:r>
            <a:r>
              <a:rPr lang="de-DE" sz="12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i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likely</a:t>
            </a:r>
            <a:r>
              <a:rPr lang="de-DE" sz="12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ranges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Arctic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extent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September {3.2.1, 3.2.2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Figure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3.3}; (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Arctic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snow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June (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north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60oN) {3.4.1, 3.4.2,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Figure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3.10};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(l) Change in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near-surface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within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3–4 m)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permafrost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Northern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Hemisphere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{3.4.1, 3.4.2,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Figure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3.10}. Assessments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intermediate RCP4.5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RCP6.0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scenarios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not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available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all variables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considered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but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available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found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underlying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report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{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RCP4.5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2.2.2, Cross-Chapter Box 6 in Chapter 2, 3.2.2, 3.4.2, 4.2.3,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RCP6.0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Cross-Chapter Box 1 in Chapter 1}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2130F-C90B-0340-89D4-494AAE93B6A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871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2130F-C90B-0340-89D4-494AAE93B6A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713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F0649-A55B-4729-A584-715DE08DED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83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2130F-C90B-0340-89D4-494AAE93B6A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859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5881A-C5D2-444C-AE59-1C04F89D0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995DC9-380D-874E-9B39-C17D29CB5C7D}" type="datetimeFigureOut">
              <a:rPr lang="de-DE" smtClean="0"/>
              <a:t>06.12.2019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90A0C-F6FE-8746-A01F-AFE966982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0C55C-9A7F-F94B-A04D-292E82DBD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D368BA-5435-524E-87B2-69A2BB3F6B6A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723BE18-4948-E34E-AAA8-89FCC2B2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3322"/>
            <a:ext cx="10515600" cy="558797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rgbClr val="5492CD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de-D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FF2E09-A335-3E40-A95B-6E883978B5DA}"/>
              </a:ext>
            </a:extLst>
          </p:cNvPr>
          <p:cNvSpPr/>
          <p:nvPr userDrawn="1"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4E8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765B99-5C4E-6D47-9719-95FECB2CF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136" y="6064246"/>
            <a:ext cx="4263390" cy="65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25E5022-0D72-FE4A-B683-8D2FF012C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225"/>
            <a:ext cx="10515600" cy="4732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 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 Third level</a:t>
            </a:r>
          </a:p>
          <a:p>
            <a:pPr lvl="3"/>
            <a:r>
              <a:rPr lang="en-GB" dirty="0"/>
              <a:t> Fourth level</a:t>
            </a:r>
          </a:p>
          <a:p>
            <a:pPr lvl="4"/>
            <a:r>
              <a:rPr lang="en-GB" dirty="0"/>
              <a:t>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61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5DC9-380D-874E-9B39-C17D29CB5C7D}" type="datetimeFigureOut">
              <a:rPr lang="de-DE" smtClean="0"/>
              <a:t>06.12.2019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368BA-5435-524E-87B2-69A2BB3F6B6A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1BD72-E8C3-4C4D-8CF0-F18707C425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7200000" y="6120000"/>
            <a:ext cx="4320000" cy="65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379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4CBE05-AD2C-564F-8A80-55C1AC0569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4E7977-CD46-CF4D-970C-0DEC3B10F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 i="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DBBA9-D6CA-FE46-A7D1-C41501828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D5AC9-FB7A-D646-9B0E-A99E69F227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995DC9-380D-874E-9B39-C17D29CB5C7D}" type="datetimeFigureOut">
              <a:rPr lang="de-DE" smtClean="0"/>
              <a:pPr/>
              <a:t>06.12.2019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1A8E1-89F9-3D4D-B5B0-1F5CD9B29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81DBC-663E-F04F-8A44-68746EF11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D368BA-5435-524E-87B2-69A2BB3F6B6A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63747B-54AA-C146-9B40-B64A8C35C5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78133" y="6049960"/>
            <a:ext cx="45466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5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rgbClr val="5492CD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 b="1" i="0">
                <a:solidFill>
                  <a:srgbClr val="5492CD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5DC9-380D-874E-9B39-C17D29CB5C7D}" type="datetimeFigureOut">
              <a:rPr lang="de-DE" smtClean="0"/>
              <a:t>06.12.2019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368BA-5435-524E-87B2-69A2BB3F6B6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C4B5BD-9483-D149-BA3D-560BDDAC464A}"/>
              </a:ext>
            </a:extLst>
          </p:cNvPr>
          <p:cNvSpPr/>
          <p:nvPr userDrawn="1"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4E8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5EACAB-C3C1-1A4B-A498-EB78693AD6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136" y="6064246"/>
            <a:ext cx="4263390" cy="65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01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23728-3BAC-354E-820E-82C8FFE54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001"/>
            <a:ext cx="10515600" cy="4699037"/>
          </a:xfrm>
        </p:spPr>
        <p:txBody>
          <a:bodyPr>
            <a:normAutofit/>
          </a:bodyPr>
          <a:lstStyle>
            <a:lvl1pPr marL="9525" indent="-9525">
              <a:buFontTx/>
              <a:buNone/>
              <a:tabLst/>
              <a:defRPr sz="280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9525" indent="-9525">
              <a:buClr>
                <a:srgbClr val="5492CD"/>
              </a:buClr>
              <a:buFont typeface="Arial" panose="020B0604020202020204" pitchFamily="34" charset="0"/>
              <a:buChar char="•"/>
              <a:tabLst/>
              <a:defRPr sz="2400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525" indent="-9525">
              <a:buClr>
                <a:srgbClr val="5492CD"/>
              </a:buClr>
              <a:buFont typeface="Arial" panose="020B0604020202020204" pitchFamily="34" charset="0"/>
              <a:buChar char="•"/>
              <a:tabLst/>
              <a:defRPr sz="2400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9525" indent="-9525">
              <a:buClr>
                <a:srgbClr val="5492CD"/>
              </a:buClr>
              <a:buFont typeface="Arial" panose="020B0604020202020204" pitchFamily="34" charset="0"/>
              <a:buChar char="•"/>
              <a:tabLst/>
              <a:defRPr sz="2400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9525" indent="-9525">
              <a:buClr>
                <a:srgbClr val="5492CD"/>
              </a:buClr>
              <a:buFont typeface="Arial" panose="020B0604020202020204" pitchFamily="34" charset="0"/>
              <a:buChar char="•"/>
              <a:tabLst/>
              <a:defRPr sz="2400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0"/>
            <a:endParaRPr lang="en-GB" dirty="0"/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 Third level</a:t>
            </a:r>
          </a:p>
          <a:p>
            <a:pPr lvl="3"/>
            <a:r>
              <a:rPr lang="en-GB" dirty="0"/>
              <a:t> Fourth level</a:t>
            </a:r>
          </a:p>
          <a:p>
            <a:pPr lvl="4"/>
            <a:r>
              <a:rPr lang="en-GB" dirty="0"/>
              <a:t> Fifth level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5881A-C5D2-444C-AE59-1C04F89D0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0995DC9-380D-874E-9B39-C17D29CB5C7D}" type="datetimeFigureOut">
              <a:rPr lang="de-DE" smtClean="0"/>
              <a:t>06.12.2019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90A0C-F6FE-8746-A01F-AFE966982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0C55C-9A7F-F94B-A04D-292E82DBD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D368BA-5435-524E-87B2-69A2BB3F6B6A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723BE18-4948-E34E-AAA8-89FCC2B2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3322"/>
            <a:ext cx="10515600" cy="558797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rgbClr val="5492CD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97377F-6EA3-DB44-B863-F28A2D36E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136" y="6064246"/>
            <a:ext cx="4263390" cy="65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9CCB45-A2C9-0F4F-8C79-A2E941A53116}"/>
              </a:ext>
            </a:extLst>
          </p:cNvPr>
          <p:cNvSpPr/>
          <p:nvPr userDrawn="1"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4E8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35716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078837-255F-3F40-854C-CA20A1FBB8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3810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6E31DD-1453-C143-A6B0-9D7F8A84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995DC9-380D-874E-9B39-C17D29CB5C7D}" type="datetimeFigureOut">
              <a:rPr lang="de-DE" smtClean="0"/>
              <a:pPr/>
              <a:t>06.12.2019</a:t>
            </a:fld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92AF3-048C-9046-8B81-BCEF2FC3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931BB-CF6B-E94E-A21B-529E1E791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BD368BA-5435-524E-87B2-69A2BB3F6B6A}" type="slidenum">
              <a:rPr lang="de-DE" smtClean="0"/>
              <a:t>‹#›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816359-B41B-F346-8638-91311D1B39C7}"/>
              </a:ext>
            </a:extLst>
          </p:cNvPr>
          <p:cNvSpPr/>
          <p:nvPr userDrawn="1"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4E8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73C730-588B-AD42-9282-B6BB69CD6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9608" y="594001"/>
            <a:ext cx="7215991" cy="5041633"/>
          </a:xfr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2800" b="1" i="0">
                <a:solidFill>
                  <a:srgbClr val="5492CD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9525" marR="0" indent="-9525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492CD"/>
              </a:buClr>
              <a:buSzTx/>
              <a:buFont typeface="Arial" panose="020B0604020202020204" pitchFamily="34" charset="0"/>
              <a:buChar char="•"/>
              <a:tabLst/>
              <a:defRPr sz="24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  <a:br>
              <a:rPr lang="en-GB" dirty="0"/>
            </a:br>
            <a:endParaRPr lang="en-GB" dirty="0"/>
          </a:p>
          <a:p>
            <a:pPr lvl="1"/>
            <a:r>
              <a:rPr lang="en-GB" dirty="0"/>
              <a:t> List text</a:t>
            </a:r>
          </a:p>
          <a:p>
            <a:pPr marL="9525" marR="0" lvl="1" indent="-9525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492C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 List text</a:t>
            </a:r>
          </a:p>
          <a:p>
            <a:pPr marL="9525" marR="0" lvl="1" indent="-9525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492C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 List text</a:t>
            </a:r>
          </a:p>
          <a:p>
            <a:pPr marL="9525" marR="0" lvl="1" indent="-9525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492C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 List text</a:t>
            </a:r>
          </a:p>
          <a:p>
            <a:pPr marL="9525" marR="0" lvl="1" indent="-9525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492C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 List text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0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AD2172-D3DB-8C40-8D05-D2965B91AD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136" y="6064246"/>
            <a:ext cx="4263390" cy="65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34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Introductory Session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83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27A22-D4EB-A042-8762-45AB8E9B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5A9DC-A6A0-DE4F-B81F-C1792E19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CD0BB-58AF-E349-8F19-3257D752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D583-3E6B-7D4A-9CA3-8224E1A06B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7EA2C5-4784-CB44-8394-EB95E22147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65721" y="1322389"/>
            <a:ext cx="8885171" cy="44902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29249-C0FD-2D45-98D8-A636916E2DD3}"/>
              </a:ext>
            </a:extLst>
          </p:cNvPr>
          <p:cNvSpPr/>
          <p:nvPr userDrawn="1"/>
        </p:nvSpPr>
        <p:spPr>
          <a:xfrm>
            <a:off x="1" y="0"/>
            <a:ext cx="12214865" cy="1132115"/>
          </a:xfrm>
          <a:prstGeom prst="rect">
            <a:avLst/>
          </a:prstGeom>
          <a:solidFill>
            <a:srgbClr val="6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7EF87AB-5624-E946-BC74-7E5C4F6DBF63}"/>
              </a:ext>
            </a:extLst>
          </p:cNvPr>
          <p:cNvSpPr/>
          <p:nvPr userDrawn="1"/>
        </p:nvSpPr>
        <p:spPr>
          <a:xfrm>
            <a:off x="589192" y="394362"/>
            <a:ext cx="2153059" cy="4374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b="1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1C13E2C6-0109-4124-AA88-37DA80651D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743" y="461975"/>
            <a:ext cx="2485956" cy="291348"/>
          </a:xfrm>
          <a:prstGeom prst="rect">
            <a:avLst/>
          </a:prstGeom>
        </p:spPr>
        <p:txBody>
          <a:bodyPr/>
          <a:lstStyle>
            <a:lvl1pPr marL="0" marR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5pPr marL="914377" indent="0">
              <a:buNone/>
              <a:defRPr sz="1600" b="1" i="0">
                <a:latin typeface="Frutiger LT Std 65" panose="020B0703030504020204" pitchFamily="34" charset="77"/>
              </a:defRPr>
            </a:lvl5pPr>
          </a:lstStyle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SPM FIGURE #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692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 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 Third level</a:t>
            </a:r>
          </a:p>
          <a:p>
            <a:pPr lvl="3"/>
            <a:r>
              <a:rPr lang="en-GB" dirty="0"/>
              <a:t> Fourth level</a:t>
            </a:r>
          </a:p>
          <a:p>
            <a:pPr lvl="4"/>
            <a:r>
              <a:rPr lang="en-GB" dirty="0"/>
              <a:t> 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49A23C-48DB-1D48-97B8-73D90AD6E813}" type="datetimeFigureOut">
              <a:rPr lang="en-US" smtClean="0"/>
              <a:pPr>
                <a:defRPr/>
              </a:pPr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22480F5-21BB-A349-9A8B-C841091949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46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08" r:id="rId2"/>
    <p:sldLayoutId id="2147483816" r:id="rId3"/>
    <p:sldLayoutId id="2147483815" r:id="rId4"/>
    <p:sldLayoutId id="2147483794" r:id="rId5"/>
    <p:sldLayoutId id="2147483799" r:id="rId6"/>
    <p:sldLayoutId id="2147483818" r:id="rId7"/>
    <p:sldLayoutId id="214748382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5492CD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12700" indent="-12700" algn="l" defTabSz="914400" rtl="0" eaLnBrk="1" latinLnBrk="0" hangingPunct="1">
        <a:lnSpc>
          <a:spcPct val="90000"/>
        </a:lnSpc>
        <a:spcBef>
          <a:spcPts val="1000"/>
        </a:spcBef>
        <a:buClr>
          <a:srgbClr val="5492CD"/>
        </a:buClr>
        <a:buFont typeface="Arial" panose="020B0604020202020204" pitchFamily="34" charset="0"/>
        <a:buChar char="•"/>
        <a:tabLst/>
        <a:defRPr sz="2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1pPr>
      <a:lvl2pPr marL="12700" indent="-12700" algn="l" defTabSz="914400" rtl="0" eaLnBrk="1" latinLnBrk="0" hangingPunct="1">
        <a:lnSpc>
          <a:spcPct val="90000"/>
        </a:lnSpc>
        <a:spcBef>
          <a:spcPts val="500"/>
        </a:spcBef>
        <a:buClr>
          <a:srgbClr val="5492CD"/>
        </a:buClr>
        <a:buFont typeface="Arial" panose="020B0604020202020204" pitchFamily="34" charset="0"/>
        <a:buChar char="•"/>
        <a:tabLst/>
        <a:defRPr sz="2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2pPr>
      <a:lvl3pPr marL="12700" indent="-12700" algn="l" defTabSz="914400" rtl="0" eaLnBrk="1" latinLnBrk="0" hangingPunct="1">
        <a:lnSpc>
          <a:spcPct val="90000"/>
        </a:lnSpc>
        <a:spcBef>
          <a:spcPts val="500"/>
        </a:spcBef>
        <a:buClr>
          <a:srgbClr val="5492CD"/>
        </a:buClr>
        <a:buFont typeface="Arial" panose="020B0604020202020204" pitchFamily="34" charset="0"/>
        <a:buChar char="•"/>
        <a:tabLst/>
        <a:defRPr sz="2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3pPr>
      <a:lvl4pPr marL="12700" indent="-12700" algn="l" defTabSz="914400" rtl="0" eaLnBrk="1" latinLnBrk="0" hangingPunct="1">
        <a:lnSpc>
          <a:spcPct val="90000"/>
        </a:lnSpc>
        <a:spcBef>
          <a:spcPts val="500"/>
        </a:spcBef>
        <a:buClr>
          <a:srgbClr val="5492CD"/>
        </a:buClr>
        <a:buFont typeface="Arial" panose="020B0604020202020204" pitchFamily="34" charset="0"/>
        <a:buChar char="•"/>
        <a:tabLst/>
        <a:defRPr sz="2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4pPr>
      <a:lvl5pPr marL="12700" indent="-12700" algn="l" defTabSz="914400" rtl="0" eaLnBrk="1" latinLnBrk="0" hangingPunct="1">
        <a:lnSpc>
          <a:spcPct val="90000"/>
        </a:lnSpc>
        <a:spcBef>
          <a:spcPts val="500"/>
        </a:spcBef>
        <a:buClr>
          <a:srgbClr val="5492CD"/>
        </a:buClr>
        <a:buFont typeface="Arial" panose="020B0604020202020204" pitchFamily="34" charset="0"/>
        <a:buChar char="•"/>
        <a:tabLst/>
        <a:defRPr sz="2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://ipcc.ch/" TargetMode="External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png"/><Relationship Id="rId9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E4DED0F-524F-E842-8928-5F46A3548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065" y="19617"/>
            <a:ext cx="3979429" cy="518531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BF65326-4A6E-134D-9F65-F40879652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156" y="19617"/>
            <a:ext cx="3981828" cy="518531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0899DED-6D57-1549-9520-B734837C9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16"/>
            <a:ext cx="3990225" cy="518531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1224282-A991-DC47-8052-406345292860}"/>
              </a:ext>
            </a:extLst>
          </p:cNvPr>
          <p:cNvSpPr txBox="1"/>
          <p:nvPr/>
        </p:nvSpPr>
        <p:spPr>
          <a:xfrm>
            <a:off x="125413" y="6180892"/>
            <a:ext cx="91551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IPCC </a:t>
            </a:r>
            <a:r>
              <a:rPr lang="en-GB" sz="19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19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900" b="1" dirty="0">
                <a:latin typeface="Arial" panose="020B0604020202020204" pitchFamily="34" charset="0"/>
                <a:cs typeface="Arial" panose="020B0604020202020204" pitchFamily="34" charset="0"/>
              </a:rPr>
              <a:t> Assessment Cycle: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3 Special Reports </a:t>
            </a:r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released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2018 </a:t>
            </a:r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September 2019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CEA90F0-B578-C242-A99F-92C98C7ACB0C}"/>
              </a:ext>
            </a:extLst>
          </p:cNvPr>
          <p:cNvSpPr txBox="1"/>
          <p:nvPr/>
        </p:nvSpPr>
        <p:spPr>
          <a:xfrm>
            <a:off x="0" y="14702"/>
            <a:ext cx="167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SR1.5, </a:t>
            </a:r>
            <a:r>
              <a:rPr lang="de-DE" sz="1400" dirty="0" err="1">
                <a:solidFill>
                  <a:schemeClr val="bg1"/>
                </a:solidFill>
              </a:rPr>
              <a:t>October</a:t>
            </a:r>
            <a:r>
              <a:rPr lang="de-DE" sz="1400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F5F4731-C1CD-034E-B745-35F50F7DADD5}"/>
              </a:ext>
            </a:extLst>
          </p:cNvPr>
          <p:cNvSpPr txBox="1"/>
          <p:nvPr/>
        </p:nvSpPr>
        <p:spPr>
          <a:xfrm>
            <a:off x="4153993" y="14702"/>
            <a:ext cx="1630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SRCCL, August 2019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40A498F-A3F8-194D-9DE0-548FD6FC27C8}"/>
              </a:ext>
            </a:extLst>
          </p:cNvPr>
          <p:cNvSpPr txBox="1"/>
          <p:nvPr/>
        </p:nvSpPr>
        <p:spPr>
          <a:xfrm>
            <a:off x="8232752" y="14702"/>
            <a:ext cx="1966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SROCC, September 2019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F734348C-9119-1A43-A9A5-E0F0F22B3FA4}"/>
              </a:ext>
            </a:extLst>
          </p:cNvPr>
          <p:cNvSpPr/>
          <p:nvPr/>
        </p:nvSpPr>
        <p:spPr>
          <a:xfrm>
            <a:off x="-504869" y="5038339"/>
            <a:ext cx="13188176" cy="815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WGII: Avoiding Impact (Severity) guiding AMBITION in Mitigation and Adaptation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DA39CA2-FFC7-644E-A4CA-11D1D663AEC8}"/>
              </a:ext>
            </a:extLst>
          </p:cNvPr>
          <p:cNvSpPr/>
          <p:nvPr/>
        </p:nvSpPr>
        <p:spPr>
          <a:xfrm>
            <a:off x="3867019" y="5647974"/>
            <a:ext cx="10125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Hans-O. Pörtner, Co-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IPCC WGII AR6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3F0C9F0-362F-DD46-B47E-2E8FFAEFED5B}"/>
              </a:ext>
            </a:extLst>
          </p:cNvPr>
          <p:cNvSpPr/>
          <p:nvPr/>
        </p:nvSpPr>
        <p:spPr>
          <a:xfrm>
            <a:off x="8157994" y="0"/>
            <a:ext cx="3998148" cy="52049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632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03F127A-F234-8C4B-8119-32FECA547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52119"/>
            <a:ext cx="6799810" cy="560453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113CBE5-C196-964C-9E77-0BC447ED4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067"/>
            <a:ext cx="10515600" cy="558797"/>
          </a:xfrm>
        </p:spPr>
        <p:txBody>
          <a:bodyPr/>
          <a:lstStyle/>
          <a:p>
            <a:r>
              <a:rPr lang="de-DE" dirty="0"/>
              <a:t>Extreme </a:t>
            </a:r>
            <a:r>
              <a:rPr lang="de-DE" dirty="0" err="1"/>
              <a:t>events</a:t>
            </a:r>
            <a:r>
              <a:rPr lang="de-DE" dirty="0"/>
              <a:t> on top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rise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FECB81C-D6E3-5B47-ADE1-F93E9E4C16EB}"/>
              </a:ext>
            </a:extLst>
          </p:cNvPr>
          <p:cNvSpPr txBox="1"/>
          <p:nvPr/>
        </p:nvSpPr>
        <p:spPr>
          <a:xfrm>
            <a:off x="10973566" y="187199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SROCC</a:t>
            </a:r>
          </a:p>
        </p:txBody>
      </p:sp>
    </p:spTree>
    <p:extLst>
      <p:ext uri="{BB962C8B-B14F-4D97-AF65-F5344CB8AC3E}">
        <p14:creationId xmlns:p14="http://schemas.microsoft.com/office/powerpoint/2010/main" val="595992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7;p39">
            <a:extLst>
              <a:ext uri="{FF2B5EF4-FFF2-40B4-BE49-F238E27FC236}">
                <a16:creationId xmlns:a16="http://schemas.microsoft.com/office/drawing/2014/main" id="{8253741B-9EA6-0341-96CD-74AD86D49C64}"/>
              </a:ext>
            </a:extLst>
          </p:cNvPr>
          <p:cNvSpPr/>
          <p:nvPr/>
        </p:nvSpPr>
        <p:spPr>
          <a:xfrm>
            <a:off x="4043483" y="909680"/>
            <a:ext cx="6653718" cy="4873538"/>
          </a:xfrm>
          <a:prstGeom prst="rect">
            <a:avLst/>
          </a:prstGeom>
          <a:solidFill>
            <a:srgbClr val="C4E0B2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69;p39">
            <a:extLst>
              <a:ext uri="{FF2B5EF4-FFF2-40B4-BE49-F238E27FC236}">
                <a16:creationId xmlns:a16="http://schemas.microsoft.com/office/drawing/2014/main" id="{2B5BD114-8585-434E-9DD1-E722BB865396}"/>
              </a:ext>
            </a:extLst>
          </p:cNvPr>
          <p:cNvSpPr txBox="1"/>
          <p:nvPr/>
        </p:nvSpPr>
        <p:spPr>
          <a:xfrm>
            <a:off x="4469072" y="1447015"/>
            <a:ext cx="5493613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At 1.5°C </a:t>
            </a:r>
            <a:r>
              <a:rPr lang="de-DE" sz="2000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compared</a:t>
            </a: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2°C:</a:t>
            </a:r>
            <a:endParaRPr sz="2000" dirty="0">
              <a:solidFill>
                <a:srgbClr val="1837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71;p39">
            <a:extLst>
              <a:ext uri="{FF2B5EF4-FFF2-40B4-BE49-F238E27FC236}">
                <a16:creationId xmlns:a16="http://schemas.microsoft.com/office/drawing/2014/main" id="{3E32F1CE-53D3-8041-80DA-5DA01E59EAF9}"/>
              </a:ext>
            </a:extLst>
          </p:cNvPr>
          <p:cNvSpPr txBox="1"/>
          <p:nvPr/>
        </p:nvSpPr>
        <p:spPr>
          <a:xfrm>
            <a:off x="4457473" y="1874585"/>
            <a:ext cx="623021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8375E"/>
              </a:buClr>
              <a:buSzPts val="2000"/>
              <a:buFont typeface="Arial"/>
              <a:buChar char="•"/>
            </a:pP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Smaller</a:t>
            </a: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reductions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yields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maize</a:t>
            </a: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2000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rice</a:t>
            </a: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2000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wheat</a:t>
            </a: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sorghum</a:t>
            </a: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smaller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reductions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fisheries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yields</a:t>
            </a:r>
            <a:endParaRPr sz="2000" b="1" dirty="0">
              <a:solidFill>
                <a:srgbClr val="18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72;p39">
            <a:extLst>
              <a:ext uri="{FF2B5EF4-FFF2-40B4-BE49-F238E27FC236}">
                <a16:creationId xmlns:a16="http://schemas.microsoft.com/office/drawing/2014/main" id="{2D224062-CAB1-4643-AC70-2BEB00667947}"/>
              </a:ext>
            </a:extLst>
          </p:cNvPr>
          <p:cNvSpPr txBox="1"/>
          <p:nvPr/>
        </p:nvSpPr>
        <p:spPr>
          <a:xfrm>
            <a:off x="4449431" y="2987484"/>
            <a:ext cx="623825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8375E"/>
              </a:buClr>
              <a:buSzPts val="2000"/>
              <a:buFont typeface="Arial"/>
              <a:buChar char="•"/>
            </a:pP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human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population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exposed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water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stress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up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50%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less</a:t>
            </a:r>
            <a:r>
              <a:rPr lang="de-DE" sz="2000" dirty="0">
                <a:solidFill>
                  <a:srgbClr val="18375E"/>
                </a:solidFill>
              </a:rPr>
              <a:t>, </a:t>
            </a: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also </a:t>
            </a:r>
            <a:r>
              <a:rPr lang="de-DE" sz="2000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less</a:t>
            </a: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water</a:t>
            </a: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stress </a:t>
            </a:r>
            <a:r>
              <a:rPr lang="de-DE" sz="2000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ecosystems</a:t>
            </a:r>
            <a:endParaRPr sz="2000" dirty="0">
              <a:solidFill>
                <a:srgbClr val="18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" name="Google Shape;274;p39">
            <a:extLst>
              <a:ext uri="{FF2B5EF4-FFF2-40B4-BE49-F238E27FC236}">
                <a16:creationId xmlns:a16="http://schemas.microsoft.com/office/drawing/2014/main" id="{92536EED-CDCD-0543-8503-E886EA242AC0}"/>
              </a:ext>
            </a:extLst>
          </p:cNvPr>
          <p:cNvCxnSpPr/>
          <p:nvPr/>
        </p:nvCxnSpPr>
        <p:spPr>
          <a:xfrm rot="10800000">
            <a:off x="18472" y="6571779"/>
            <a:ext cx="4962345" cy="10802"/>
          </a:xfrm>
          <a:prstGeom prst="straightConnector1">
            <a:avLst/>
          </a:prstGeom>
          <a:noFill/>
          <a:ln w="9525" cap="flat" cmpd="sng">
            <a:solidFill>
              <a:srgbClr val="5492C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Google Shape;275;p39">
            <a:extLst>
              <a:ext uri="{FF2B5EF4-FFF2-40B4-BE49-F238E27FC236}">
                <a16:creationId xmlns:a16="http://schemas.microsoft.com/office/drawing/2014/main" id="{3313DF54-3D95-CE46-BB86-A5A21BB7F2DC}"/>
              </a:ext>
            </a:extLst>
          </p:cNvPr>
          <p:cNvSpPr txBox="1"/>
          <p:nvPr/>
        </p:nvSpPr>
        <p:spPr>
          <a:xfrm>
            <a:off x="1563329" y="5742757"/>
            <a:ext cx="26142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Andre Seale / Aurora Photos</a:t>
            </a:r>
            <a:endParaRPr/>
          </a:p>
        </p:txBody>
      </p:sp>
      <p:pic>
        <p:nvPicPr>
          <p:cNvPr id="12" name="Google Shape;276;p39">
            <a:extLst>
              <a:ext uri="{FF2B5EF4-FFF2-40B4-BE49-F238E27FC236}">
                <a16:creationId xmlns:a16="http://schemas.microsoft.com/office/drawing/2014/main" id="{6448F410-51EE-8A4F-8F95-59B9E88B25A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813" r="31464"/>
          <a:stretch/>
        </p:blipFill>
        <p:spPr>
          <a:xfrm>
            <a:off x="1563329" y="917689"/>
            <a:ext cx="2753166" cy="486552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77;p39">
            <a:extLst>
              <a:ext uri="{FF2B5EF4-FFF2-40B4-BE49-F238E27FC236}">
                <a16:creationId xmlns:a16="http://schemas.microsoft.com/office/drawing/2014/main" id="{44673E5A-6995-584A-8329-A4E61FD0F3F4}"/>
              </a:ext>
            </a:extLst>
          </p:cNvPr>
          <p:cNvSpPr/>
          <p:nvPr/>
        </p:nvSpPr>
        <p:spPr>
          <a:xfrm>
            <a:off x="1563771" y="909680"/>
            <a:ext cx="2752724" cy="4873538"/>
          </a:xfrm>
          <a:prstGeom prst="rect">
            <a:avLst/>
          </a:prstGeom>
          <a:gradFill>
            <a:gsLst>
              <a:gs pos="0">
                <a:srgbClr val="FFFFFF">
                  <a:alpha val="18823"/>
                </a:srgbClr>
              </a:gs>
              <a:gs pos="100000">
                <a:srgbClr val="E1EFD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18;p42">
            <a:extLst>
              <a:ext uri="{FF2B5EF4-FFF2-40B4-BE49-F238E27FC236}">
                <a16:creationId xmlns:a16="http://schemas.microsoft.com/office/drawing/2014/main" id="{36FB7BEB-EB35-CA4F-96C1-772B2B549C45}"/>
              </a:ext>
            </a:extLst>
          </p:cNvPr>
          <p:cNvSpPr txBox="1"/>
          <p:nvPr/>
        </p:nvSpPr>
        <p:spPr>
          <a:xfrm>
            <a:off x="4469072" y="4115823"/>
            <a:ext cx="623825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8375E"/>
              </a:buClr>
              <a:buSzPts val="2000"/>
              <a:buFont typeface="Arial"/>
              <a:buChar char="•"/>
            </a:pPr>
            <a:r>
              <a:rPr lang="de-DE" sz="2000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Up</a:t>
            </a: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2000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several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hundred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million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fewer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people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exposed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climate-related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risk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susceptible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poverty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2050</a:t>
            </a:r>
            <a:endParaRPr sz="2000" b="1" dirty="0">
              <a:solidFill>
                <a:srgbClr val="18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70;p39">
            <a:extLst>
              <a:ext uri="{FF2B5EF4-FFF2-40B4-BE49-F238E27FC236}">
                <a16:creationId xmlns:a16="http://schemas.microsoft.com/office/drawing/2014/main" id="{03910B05-56CF-994F-AAE8-024F63927F94}"/>
              </a:ext>
            </a:extLst>
          </p:cNvPr>
          <p:cNvSpPr txBox="1"/>
          <p:nvPr/>
        </p:nvSpPr>
        <p:spPr>
          <a:xfrm>
            <a:off x="4477114" y="5267453"/>
            <a:ext cx="646279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8375E"/>
              </a:buClr>
              <a:buSzPts val="2000"/>
              <a:buFont typeface="Arial"/>
              <a:buChar char="•"/>
            </a:pP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Lower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impact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biodiversity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de-DE" sz="20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species</a:t>
            </a: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rgbClr val="18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05D8FF-6A2F-6441-9747-AE8C858C3B6D}"/>
              </a:ext>
            </a:extLst>
          </p:cNvPr>
          <p:cNvSpPr txBox="1"/>
          <p:nvPr/>
        </p:nvSpPr>
        <p:spPr>
          <a:xfrm>
            <a:off x="11038466" y="187165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SR1.5</a:t>
            </a:r>
          </a:p>
        </p:txBody>
      </p:sp>
      <p:sp>
        <p:nvSpPr>
          <p:cNvPr id="6" name="Google Shape;268;p39">
            <a:extLst>
              <a:ext uri="{FF2B5EF4-FFF2-40B4-BE49-F238E27FC236}">
                <a16:creationId xmlns:a16="http://schemas.microsoft.com/office/drawing/2014/main" id="{32D39CE7-B69F-5F44-94E0-B17AF36A9AA0}"/>
              </a:ext>
            </a:extLst>
          </p:cNvPr>
          <p:cNvSpPr/>
          <p:nvPr/>
        </p:nvSpPr>
        <p:spPr>
          <a:xfrm>
            <a:off x="1515201" y="902629"/>
            <a:ext cx="93765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Where</a:t>
            </a:r>
            <a:r>
              <a:rPr lang="de-DE" sz="24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do </a:t>
            </a:r>
            <a:r>
              <a:rPr lang="de-DE" sz="24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we</a:t>
            </a:r>
            <a:r>
              <a:rPr lang="de-DE" sz="24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4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want</a:t>
            </a:r>
            <a:r>
              <a:rPr lang="de-DE" sz="24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4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24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4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go</a:t>
            </a:r>
            <a:r>
              <a:rPr lang="de-DE" sz="24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de-DE" sz="24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Considering</a:t>
            </a:r>
            <a:r>
              <a:rPr lang="de-DE" sz="24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4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land</a:t>
            </a:r>
            <a:r>
              <a:rPr lang="de-DE" sz="24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4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de-DE" sz="24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4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ocean</a:t>
            </a:r>
            <a:r>
              <a:rPr lang="de-DE" sz="2400" b="1" dirty="0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400" b="1" dirty="0" err="1">
                <a:solidFill>
                  <a:srgbClr val="18375E"/>
                </a:solidFill>
                <a:latin typeface="Arial"/>
                <a:ea typeface="Arial"/>
                <a:cs typeface="Arial"/>
                <a:sym typeface="Arial"/>
              </a:rPr>
              <a:t>impacts</a:t>
            </a:r>
            <a:endParaRPr sz="2400" b="1" dirty="0">
              <a:solidFill>
                <a:srgbClr val="18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492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2">
            <a:extLst>
              <a:ext uri="{FF2B5EF4-FFF2-40B4-BE49-F238E27FC236}">
                <a16:creationId xmlns:a16="http://schemas.microsoft.com/office/drawing/2014/main" id="{D03C64EA-743C-1D4F-80A2-EA4BE48161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4" r="29432"/>
          <a:stretch/>
        </p:blipFill>
        <p:spPr>
          <a:xfrm>
            <a:off x="1571336" y="1171868"/>
            <a:ext cx="2743200" cy="4853595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03E790ED-12EE-5649-95C8-44136E56557C}"/>
              </a:ext>
            </a:extLst>
          </p:cNvPr>
          <p:cNvSpPr/>
          <p:nvPr/>
        </p:nvSpPr>
        <p:spPr>
          <a:xfrm>
            <a:off x="4323669" y="1167943"/>
            <a:ext cx="6387873" cy="4857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6805DD06-5A0A-B74F-9524-A644588B3C9D}"/>
              </a:ext>
            </a:extLst>
          </p:cNvPr>
          <p:cNvSpPr/>
          <p:nvPr/>
        </p:nvSpPr>
        <p:spPr>
          <a:xfrm>
            <a:off x="1570945" y="1167943"/>
            <a:ext cx="2752724" cy="4857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9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53255958-B65C-6247-B586-BE9947DEB546}"/>
              </a:ext>
            </a:extLst>
          </p:cNvPr>
          <p:cNvSpPr/>
          <p:nvPr/>
        </p:nvSpPr>
        <p:spPr>
          <a:xfrm>
            <a:off x="4473286" y="1281269"/>
            <a:ext cx="6238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get there?</a:t>
            </a:r>
            <a:endParaRPr lang="en-US" sz="2800" b="1" dirty="0">
              <a:solidFill>
                <a:srgbClr val="18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22">
            <a:extLst>
              <a:ext uri="{FF2B5EF4-FFF2-40B4-BE49-F238E27FC236}">
                <a16:creationId xmlns:a16="http://schemas.microsoft.com/office/drawing/2014/main" id="{FEB8884E-91C3-8A4C-A4F8-001D57C16D3C}"/>
              </a:ext>
            </a:extLst>
          </p:cNvPr>
          <p:cNvSpPr txBox="1"/>
          <p:nvPr/>
        </p:nvSpPr>
        <p:spPr>
          <a:xfrm>
            <a:off x="4473286" y="2271414"/>
            <a:ext cx="5975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limit warming to 1.5°C, CO</a:t>
            </a:r>
            <a:r>
              <a:rPr lang="en-GB" sz="2000" baseline="-25000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 fall by about</a:t>
            </a:r>
            <a:r>
              <a:rPr lang="en-GB" sz="2000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 by 2030 (from 2010 levels</a:t>
            </a:r>
            <a:r>
              <a:rPr lang="en-GB" sz="2000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rgbClr val="18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23">
            <a:extLst>
              <a:ext uri="{FF2B5EF4-FFF2-40B4-BE49-F238E27FC236}">
                <a16:creationId xmlns:a16="http://schemas.microsoft.com/office/drawing/2014/main" id="{D64A81F7-F3CC-7442-8764-331997BBB837}"/>
              </a:ext>
            </a:extLst>
          </p:cNvPr>
          <p:cNvSpPr txBox="1"/>
          <p:nvPr/>
        </p:nvSpPr>
        <p:spPr>
          <a:xfrm>
            <a:off x="4473286" y="3513228"/>
            <a:ext cx="5975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limit warming to 1.5°C, CO</a:t>
            </a:r>
            <a:r>
              <a:rPr lang="en-GB" sz="2000" baseline="-25000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would need to reach </a:t>
            </a:r>
            <a:r>
              <a:rPr lang="en-GB" sz="2000" b="1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‘net zero’ around 2050</a:t>
            </a:r>
            <a:endParaRPr lang="en-US" sz="2000" b="1" dirty="0">
              <a:solidFill>
                <a:srgbClr val="18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24">
            <a:extLst>
              <a:ext uri="{FF2B5EF4-FFF2-40B4-BE49-F238E27FC236}">
                <a16:creationId xmlns:a16="http://schemas.microsoft.com/office/drawing/2014/main" id="{91E4EB2F-1256-EC4F-A804-0DAED75C2584}"/>
              </a:ext>
            </a:extLst>
          </p:cNvPr>
          <p:cNvSpPr txBox="1"/>
          <p:nvPr/>
        </p:nvSpPr>
        <p:spPr>
          <a:xfrm>
            <a:off x="4473286" y="4751100"/>
            <a:ext cx="5975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non-CO</a:t>
            </a:r>
            <a:r>
              <a:rPr lang="en-GB" sz="2000" b="1" baseline="-25000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b="1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</a:t>
            </a:r>
            <a:r>
              <a:rPr lang="en-GB" sz="2000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contribute and also have direct and immediate health benefits</a:t>
            </a:r>
            <a:endParaRPr lang="en-US" sz="2000" dirty="0">
              <a:solidFill>
                <a:srgbClr val="18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55ED6DA4-8C02-8846-BA19-7E94CDBA75A9}"/>
              </a:ext>
            </a:extLst>
          </p:cNvPr>
          <p:cNvSpPr txBox="1"/>
          <p:nvPr/>
        </p:nvSpPr>
        <p:spPr>
          <a:xfrm>
            <a:off x="5519031" y="2998350"/>
            <a:ext cx="3729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20% for 2°C</a:t>
            </a:r>
            <a:endParaRPr lang="en-US" i="1" dirty="0">
              <a:solidFill>
                <a:srgbClr val="18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4">
            <a:extLst>
              <a:ext uri="{FF2B5EF4-FFF2-40B4-BE49-F238E27FC236}">
                <a16:creationId xmlns:a16="http://schemas.microsoft.com/office/drawing/2014/main" id="{C9C834B5-18EA-5C42-91B3-A9A40C6CC007}"/>
              </a:ext>
            </a:extLst>
          </p:cNvPr>
          <p:cNvSpPr txBox="1"/>
          <p:nvPr/>
        </p:nvSpPr>
        <p:spPr>
          <a:xfrm>
            <a:off x="5519031" y="4248071"/>
            <a:ext cx="429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around 2075 for 2°C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cteur droit 18">
            <a:extLst>
              <a:ext uri="{FF2B5EF4-FFF2-40B4-BE49-F238E27FC236}">
                <a16:creationId xmlns:a16="http://schemas.microsoft.com/office/drawing/2014/main" id="{F29A0201-6549-7F47-AA14-6A16BF189A3C}"/>
              </a:ext>
            </a:extLst>
          </p:cNvPr>
          <p:cNvCxnSpPr/>
          <p:nvPr/>
        </p:nvCxnSpPr>
        <p:spPr>
          <a:xfrm flipH="1" flipV="1">
            <a:off x="18472" y="6571779"/>
            <a:ext cx="4962345" cy="10802"/>
          </a:xfrm>
          <a:prstGeom prst="line">
            <a:avLst/>
          </a:prstGeom>
          <a:ln>
            <a:solidFill>
              <a:srgbClr val="549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6">
            <a:extLst>
              <a:ext uri="{FF2B5EF4-FFF2-40B4-BE49-F238E27FC236}">
                <a16:creationId xmlns:a16="http://schemas.microsoft.com/office/drawing/2014/main" id="{25E3D9FD-1CDA-1646-8A99-FAC81A68C9A8}"/>
              </a:ext>
            </a:extLst>
          </p:cNvPr>
          <p:cNvCxnSpPr/>
          <p:nvPr/>
        </p:nvCxnSpPr>
        <p:spPr>
          <a:xfrm>
            <a:off x="5225143" y="2979300"/>
            <a:ext cx="0" cy="207801"/>
          </a:xfrm>
          <a:prstGeom prst="line">
            <a:avLst/>
          </a:prstGeom>
          <a:ln w="12700">
            <a:solidFill>
              <a:srgbClr val="0034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0">
            <a:extLst>
              <a:ext uri="{FF2B5EF4-FFF2-40B4-BE49-F238E27FC236}">
                <a16:creationId xmlns:a16="http://schemas.microsoft.com/office/drawing/2014/main" id="{B94CD628-45BB-4549-B92E-96E558E35669}"/>
              </a:ext>
            </a:extLst>
          </p:cNvPr>
          <p:cNvCxnSpPr/>
          <p:nvPr/>
        </p:nvCxnSpPr>
        <p:spPr>
          <a:xfrm>
            <a:off x="5225143" y="3187101"/>
            <a:ext cx="321733" cy="0"/>
          </a:xfrm>
          <a:prstGeom prst="straightConnector1">
            <a:avLst/>
          </a:prstGeom>
          <a:ln w="19050">
            <a:solidFill>
              <a:srgbClr val="0034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26">
            <a:extLst>
              <a:ext uri="{FF2B5EF4-FFF2-40B4-BE49-F238E27FC236}">
                <a16:creationId xmlns:a16="http://schemas.microsoft.com/office/drawing/2014/main" id="{919332C9-CA16-544E-89C7-6B499216355E}"/>
              </a:ext>
            </a:extLst>
          </p:cNvPr>
          <p:cNvCxnSpPr/>
          <p:nvPr/>
        </p:nvCxnSpPr>
        <p:spPr>
          <a:xfrm>
            <a:off x="5233607" y="4232365"/>
            <a:ext cx="0" cy="207801"/>
          </a:xfrm>
          <a:prstGeom prst="line">
            <a:avLst/>
          </a:prstGeom>
          <a:ln w="12700">
            <a:solidFill>
              <a:srgbClr val="0034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27">
            <a:extLst>
              <a:ext uri="{FF2B5EF4-FFF2-40B4-BE49-F238E27FC236}">
                <a16:creationId xmlns:a16="http://schemas.microsoft.com/office/drawing/2014/main" id="{C550CCF3-E957-8646-B4BE-BF388227A868}"/>
              </a:ext>
            </a:extLst>
          </p:cNvPr>
          <p:cNvCxnSpPr/>
          <p:nvPr/>
        </p:nvCxnSpPr>
        <p:spPr>
          <a:xfrm>
            <a:off x="5233607" y="4440166"/>
            <a:ext cx="321733" cy="0"/>
          </a:xfrm>
          <a:prstGeom prst="straightConnector1">
            <a:avLst/>
          </a:prstGeom>
          <a:ln w="19050">
            <a:solidFill>
              <a:srgbClr val="0034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">
            <a:extLst>
              <a:ext uri="{FF2B5EF4-FFF2-40B4-BE49-F238E27FC236}">
                <a16:creationId xmlns:a16="http://schemas.microsoft.com/office/drawing/2014/main" id="{CCC6FD1B-620C-0B45-9175-2DB5117346CF}"/>
              </a:ext>
            </a:extLst>
          </p:cNvPr>
          <p:cNvSpPr txBox="1"/>
          <p:nvPr/>
        </p:nvSpPr>
        <p:spPr>
          <a:xfrm>
            <a:off x="1544481" y="6025463"/>
            <a:ext cx="25227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Gerhard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Zwerger-Schoner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Aurora Photos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388180F6-F264-7A43-83E4-87EF02193C02}"/>
              </a:ext>
            </a:extLst>
          </p:cNvPr>
          <p:cNvSpPr/>
          <p:nvPr/>
        </p:nvSpPr>
        <p:spPr>
          <a:xfrm>
            <a:off x="0" y="316575"/>
            <a:ext cx="11839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Avoided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severity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oceans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guiding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ambition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adaptation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</a:t>
            </a:r>
            <a:endParaRPr lang="de-D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43">
            <a:extLst>
              <a:ext uri="{FF2B5EF4-FFF2-40B4-BE49-F238E27FC236}">
                <a16:creationId xmlns:a16="http://schemas.microsoft.com/office/drawing/2014/main" id="{6C3256D7-5261-B34F-BDB1-92BD8406F921}"/>
              </a:ext>
            </a:extLst>
          </p:cNvPr>
          <p:cNvSpPr/>
          <p:nvPr/>
        </p:nvSpPr>
        <p:spPr>
          <a:xfrm>
            <a:off x="0" y="0"/>
            <a:ext cx="9144000" cy="92869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5480A1E-EDAA-884B-8998-5BAC0DC78806}"/>
              </a:ext>
            </a:extLst>
          </p:cNvPr>
          <p:cNvSpPr txBox="1"/>
          <p:nvPr/>
        </p:nvSpPr>
        <p:spPr>
          <a:xfrm>
            <a:off x="11038466" y="187165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SR1.5</a:t>
            </a:r>
          </a:p>
        </p:txBody>
      </p:sp>
    </p:spTree>
    <p:extLst>
      <p:ext uri="{BB962C8B-B14F-4D97-AF65-F5344CB8AC3E}">
        <p14:creationId xmlns:p14="http://schemas.microsoft.com/office/powerpoint/2010/main" val="3796364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29CF6213-236A-164F-9E37-13692B1D7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56" y="1982239"/>
            <a:ext cx="2964428" cy="207931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208ED29-FB21-5944-8F9C-20E72F59E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667" y="1982239"/>
            <a:ext cx="3001261" cy="2095491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E0E31E83-733C-6548-AF22-487CA3497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86" y="4154954"/>
            <a:ext cx="2951871" cy="201532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5861BEDF-2B14-744E-9176-DF8942B40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673" y="4100898"/>
            <a:ext cx="2954943" cy="2063661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2E6F8B27-EBB2-6348-937C-3595F79FA7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646"/>
          <a:stretch/>
        </p:blipFill>
        <p:spPr>
          <a:xfrm>
            <a:off x="6547053" y="1645367"/>
            <a:ext cx="2519310" cy="431831"/>
          </a:xfrm>
          <a:prstGeom prst="rect">
            <a:avLst/>
          </a:prstGeom>
        </p:spPr>
      </p:pic>
      <p:cxnSp>
        <p:nvCxnSpPr>
          <p:cNvPr id="11" name="Connecteur droit 14">
            <a:extLst>
              <a:ext uri="{FF2B5EF4-FFF2-40B4-BE49-F238E27FC236}">
                <a16:creationId xmlns:a16="http://schemas.microsoft.com/office/drawing/2014/main" id="{5D581E00-085C-C541-ADAB-8FBC39D4BF8E}"/>
              </a:ext>
            </a:extLst>
          </p:cNvPr>
          <p:cNvCxnSpPr/>
          <p:nvPr/>
        </p:nvCxnSpPr>
        <p:spPr>
          <a:xfrm flipH="1" flipV="1">
            <a:off x="0" y="6617796"/>
            <a:ext cx="4962345" cy="10803"/>
          </a:xfrm>
          <a:prstGeom prst="line">
            <a:avLst/>
          </a:prstGeom>
          <a:ln>
            <a:solidFill>
              <a:srgbClr val="549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43721E2-51C0-BC41-8A30-C348F4940F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217"/>
          <a:stretch/>
        </p:blipFill>
        <p:spPr>
          <a:xfrm>
            <a:off x="6679666" y="2439756"/>
            <a:ext cx="1189886" cy="43183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40F2C619-CB2D-804A-827F-CE7548038B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148" r="25162"/>
          <a:stretch/>
        </p:blipFill>
        <p:spPr>
          <a:xfrm>
            <a:off x="6682336" y="2042593"/>
            <a:ext cx="1035170" cy="431831"/>
          </a:xfrm>
          <a:prstGeom prst="rect">
            <a:avLst/>
          </a:prstGeom>
        </p:spPr>
      </p:pic>
      <p:sp>
        <p:nvSpPr>
          <p:cNvPr id="14" name="ZoneTexte 3">
            <a:extLst>
              <a:ext uri="{FF2B5EF4-FFF2-40B4-BE49-F238E27FC236}">
                <a16:creationId xmlns:a16="http://schemas.microsoft.com/office/drawing/2014/main" id="{5A634BF2-5528-BE46-BE63-212A88FDAF8F}"/>
              </a:ext>
            </a:extLst>
          </p:cNvPr>
          <p:cNvSpPr txBox="1"/>
          <p:nvPr/>
        </p:nvSpPr>
        <p:spPr>
          <a:xfrm>
            <a:off x="3429457" y="6060470"/>
            <a:ext cx="1362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Year</a:t>
            </a:r>
          </a:p>
        </p:txBody>
      </p:sp>
      <p:sp>
        <p:nvSpPr>
          <p:cNvPr id="15" name="ZoneTexte 22">
            <a:extLst>
              <a:ext uri="{FF2B5EF4-FFF2-40B4-BE49-F238E27FC236}">
                <a16:creationId xmlns:a16="http://schemas.microsoft.com/office/drawing/2014/main" id="{9CB7F5B8-138A-DD4A-AF2D-59922BFCEDA1}"/>
              </a:ext>
            </a:extLst>
          </p:cNvPr>
          <p:cNvSpPr txBox="1"/>
          <p:nvPr/>
        </p:nvSpPr>
        <p:spPr>
          <a:xfrm rot="16200000">
            <a:off x="-1622343" y="3671892"/>
            <a:ext cx="3698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Frutiger LT Pro 55 Roman" panose="020B0602020204020204" pitchFamily="34" charset="0"/>
              </a:rPr>
              <a:t>Billion </a:t>
            </a:r>
            <a:r>
              <a:rPr lang="en-US" sz="1400" dirty="0" err="1">
                <a:solidFill>
                  <a:srgbClr val="002060"/>
                </a:solidFill>
                <a:latin typeface="Frutiger LT Pro 55 Roman" panose="020B0602020204020204" pitchFamily="34" charset="0"/>
              </a:rPr>
              <a:t>tonnes</a:t>
            </a:r>
            <a:r>
              <a:rPr lang="en-US" sz="1400" dirty="0">
                <a:solidFill>
                  <a:srgbClr val="002060"/>
                </a:solidFill>
                <a:latin typeface="Frutiger LT Pro 55 Roman" panose="020B0602020204020204" pitchFamily="34" charset="0"/>
              </a:rPr>
              <a:t> CO</a:t>
            </a:r>
            <a:r>
              <a:rPr lang="en-US" sz="1400" baseline="-25000" dirty="0">
                <a:solidFill>
                  <a:srgbClr val="002060"/>
                </a:solidFill>
                <a:latin typeface="Frutiger LT Pro 55 Roman" panose="020B0602020204020204" pitchFamily="34" charset="0"/>
              </a:rPr>
              <a:t>2</a:t>
            </a:r>
            <a:r>
              <a:rPr lang="en-US" sz="1400" dirty="0">
                <a:solidFill>
                  <a:srgbClr val="002060"/>
                </a:solidFill>
                <a:latin typeface="Frutiger LT Pro 55 Roman" panose="020B0602020204020204" pitchFamily="34" charset="0"/>
              </a:rPr>
              <a:t> per year (GtCO</a:t>
            </a:r>
            <a:r>
              <a:rPr lang="en-US" sz="1400" baseline="-25000" dirty="0">
                <a:solidFill>
                  <a:srgbClr val="002060"/>
                </a:solidFill>
                <a:latin typeface="Frutiger LT Pro 55 Roman" panose="020B0602020204020204" pitchFamily="34" charset="0"/>
              </a:rPr>
              <a:t>2</a:t>
            </a:r>
            <a:r>
              <a:rPr lang="en-US" sz="1400" dirty="0">
                <a:solidFill>
                  <a:srgbClr val="002060"/>
                </a:solidFill>
                <a:latin typeface="Frutiger LT Pro 55 Roman" panose="020B0602020204020204" pitchFamily="34" charset="0"/>
              </a:rPr>
              <a:t>/</a:t>
            </a:r>
            <a:r>
              <a:rPr lang="en-US" sz="1400" dirty="0" err="1">
                <a:solidFill>
                  <a:srgbClr val="002060"/>
                </a:solidFill>
                <a:latin typeface="Frutiger LT Pro 55 Roman" panose="020B0602020204020204" pitchFamily="34" charset="0"/>
              </a:rPr>
              <a:t>yr</a:t>
            </a:r>
            <a:r>
              <a:rPr lang="en-US" sz="1400" dirty="0">
                <a:solidFill>
                  <a:srgbClr val="002060"/>
                </a:solidFill>
                <a:latin typeface="Frutiger LT Pro 55 Roman" panose="020B0602020204020204" pitchFamily="34" charset="0"/>
              </a:rPr>
              <a:t>)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9EA956-CDB9-E346-9087-A80BE5FDB5D1}"/>
              </a:ext>
            </a:extLst>
          </p:cNvPr>
          <p:cNvGrpSpPr/>
          <p:nvPr/>
        </p:nvGrpSpPr>
        <p:grpSpPr>
          <a:xfrm>
            <a:off x="4516241" y="2407945"/>
            <a:ext cx="4557104" cy="3587021"/>
            <a:chOff x="4656663" y="2383082"/>
            <a:chExt cx="4557104" cy="3587021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5E7F5569-ADA4-3C4A-89A6-E6B14EABC037}"/>
                </a:ext>
              </a:extLst>
            </p:cNvPr>
            <p:cNvGrpSpPr/>
            <p:nvPr/>
          </p:nvGrpSpPr>
          <p:grpSpPr>
            <a:xfrm>
              <a:off x="6536893" y="2383082"/>
              <a:ext cx="2676874" cy="3103094"/>
              <a:chOff x="6536893" y="2383082"/>
              <a:chExt cx="2676874" cy="3103094"/>
            </a:xfrm>
          </p:grpSpPr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537A0BCD-A758-984C-8F18-1AD3BD24826D}"/>
                  </a:ext>
                </a:extLst>
              </p:cNvPr>
              <p:cNvSpPr txBox="1"/>
              <p:nvPr/>
            </p:nvSpPr>
            <p:spPr>
              <a:xfrm>
                <a:off x="7281135" y="3177852"/>
                <a:ext cx="193263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/>
                  <a:t>Delayed</a:t>
                </a:r>
                <a:r>
                  <a:rPr lang="de-DE" dirty="0"/>
                  <a:t> </a:t>
                </a:r>
                <a:r>
                  <a:rPr lang="de-DE" dirty="0" err="1"/>
                  <a:t>emissions</a:t>
                </a:r>
                <a:r>
                  <a:rPr lang="de-DE" dirty="0"/>
                  <a:t> </a:t>
                </a:r>
                <a:r>
                  <a:rPr lang="de-DE" dirty="0" err="1"/>
                  <a:t>reduction</a:t>
                </a:r>
                <a:r>
                  <a:rPr lang="de-DE" dirty="0"/>
                  <a:t> </a:t>
                </a:r>
                <a:r>
                  <a:rPr lang="de-DE" dirty="0" err="1"/>
                  <a:t>may</a:t>
                </a:r>
                <a:r>
                  <a:rPr lang="de-DE" dirty="0"/>
                  <a:t> </a:t>
                </a:r>
                <a:r>
                  <a:rPr lang="de-DE" dirty="0" err="1"/>
                  <a:t>increase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need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BECCS….</a:t>
                </a:r>
              </a:p>
              <a:p>
                <a:pPr algn="ctr"/>
                <a:r>
                  <a:rPr lang="de-DE" dirty="0" err="1">
                    <a:solidFill>
                      <a:srgbClr val="FF0000"/>
                    </a:solidFill>
                  </a:rPr>
                  <a:t>Risks</a:t>
                </a:r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 err="1">
                    <a:solidFill>
                      <a:srgbClr val="FF0000"/>
                    </a:solidFill>
                  </a:rPr>
                  <a:t>for</a:t>
                </a:r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 err="1">
                    <a:solidFill>
                      <a:srgbClr val="FF0000"/>
                    </a:solidFill>
                  </a:rPr>
                  <a:t>ecosystems</a:t>
                </a:r>
                <a:r>
                  <a:rPr lang="de-DE" dirty="0">
                    <a:solidFill>
                      <a:srgbClr val="FF0000"/>
                    </a:solidFill>
                  </a:rPr>
                  <a:t>, </a:t>
                </a:r>
                <a:r>
                  <a:rPr lang="de-DE" dirty="0" err="1">
                    <a:solidFill>
                      <a:srgbClr val="FF0000"/>
                    </a:solidFill>
                  </a:rPr>
                  <a:t>biodiversity</a:t>
                </a:r>
                <a:r>
                  <a:rPr lang="de-DE" dirty="0">
                    <a:solidFill>
                      <a:srgbClr val="FF0000"/>
                    </a:solidFill>
                  </a:rPr>
                  <a:t>, </a:t>
                </a:r>
                <a:r>
                  <a:rPr lang="de-DE" dirty="0" err="1">
                    <a:solidFill>
                      <a:srgbClr val="FF0000"/>
                    </a:solidFill>
                  </a:rPr>
                  <a:t>food</a:t>
                </a:r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 err="1">
                    <a:solidFill>
                      <a:srgbClr val="FF0000"/>
                    </a:solidFill>
                  </a:rPr>
                  <a:t>security</a:t>
                </a:r>
                <a:endParaRPr lang="de-DE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823B913-7522-FD40-89C6-26F05AE78F14}"/>
                  </a:ext>
                </a:extLst>
              </p:cNvPr>
              <p:cNvSpPr/>
              <p:nvPr/>
            </p:nvSpPr>
            <p:spPr>
              <a:xfrm>
                <a:off x="6536893" y="2383082"/>
                <a:ext cx="1448866" cy="529146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C800DC4-5661-654C-B030-11A272E86616}"/>
                </a:ext>
              </a:extLst>
            </p:cNvPr>
            <p:cNvSpPr/>
            <p:nvPr/>
          </p:nvSpPr>
          <p:spPr>
            <a:xfrm>
              <a:off x="4656663" y="4995787"/>
              <a:ext cx="2437080" cy="97431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ZoneTexte 11">
            <a:extLst>
              <a:ext uri="{FF2B5EF4-FFF2-40B4-BE49-F238E27FC236}">
                <a16:creationId xmlns:a16="http://schemas.microsoft.com/office/drawing/2014/main" id="{A548BBA2-73C0-A847-9DC5-B543C4A1BA38}"/>
              </a:ext>
            </a:extLst>
          </p:cNvPr>
          <p:cNvSpPr txBox="1"/>
          <p:nvPr/>
        </p:nvSpPr>
        <p:spPr>
          <a:xfrm>
            <a:off x="72863" y="246023"/>
            <a:ext cx="11741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Frutiger LT Pro 55 Roman" panose="020B0602020204020204" pitchFamily="34" charset="0"/>
                <a:ea typeface="SourceSansPro-Regular" panose="020B0503030403020204" pitchFamily="34" charset="0"/>
              </a:rPr>
              <a:t>For keeping warming to 1.5°C ADAPTATION and MITIGATION measures </a:t>
            </a:r>
          </a:p>
          <a:p>
            <a:r>
              <a:rPr lang="en-GB" sz="2000" b="1" dirty="0">
                <a:solidFill>
                  <a:srgbClr val="002060"/>
                </a:solidFill>
                <a:latin typeface="Frutiger LT Pro 55 Roman" panose="020B0602020204020204" pitchFamily="34" charset="0"/>
                <a:ea typeface="SourceSansPro-Regular" panose="020B0503030403020204" pitchFamily="34" charset="0"/>
              </a:rPr>
              <a:t>can bring their own risks: </a:t>
            </a:r>
          </a:p>
          <a:p>
            <a:r>
              <a:rPr lang="en-GB" sz="2000" dirty="0">
                <a:solidFill>
                  <a:srgbClr val="002060"/>
                </a:solidFill>
                <a:latin typeface="Frutiger LT Pro 55 Roman" panose="020B0602020204020204" pitchFamily="34" charset="0"/>
                <a:ea typeface="SourceSansPro-Regular" panose="020B0503030403020204" pitchFamily="34" charset="0"/>
              </a:rPr>
              <a:t>Different pathways and mitigation strategies </a:t>
            </a:r>
            <a:r>
              <a:rPr lang="en-GB" sz="2000" dirty="0">
                <a:solidFill>
                  <a:srgbClr val="002060"/>
                </a:solidFill>
                <a:latin typeface="Frutiger LT Pro 55 Roman" panose="020B0602020204020204" pitchFamily="34" charset="0"/>
              </a:rPr>
              <a:t>have variable needs for negative emission technologies</a:t>
            </a:r>
            <a:r>
              <a:rPr lang="en-GB" sz="2000" b="1" dirty="0">
                <a:solidFill>
                  <a:srgbClr val="002060"/>
                </a:solidFill>
                <a:latin typeface="Frutiger LT Pro 55 Roman" panose="020B0602020204020204" pitchFamily="34" charset="0"/>
              </a:rPr>
              <a:t>, e.g. BECCS, i.e. Bioenergy and Carbon Capture and Storage</a:t>
            </a:r>
            <a:endParaRPr lang="en-GB" sz="2000" dirty="0">
              <a:solidFill>
                <a:srgbClr val="002060"/>
              </a:solidFill>
              <a:latin typeface="Frutiger LT Pro 55 Roman" panose="020B0602020204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316173A-3615-694C-A76B-788B8A39DA7C}"/>
              </a:ext>
            </a:extLst>
          </p:cNvPr>
          <p:cNvSpPr txBox="1"/>
          <p:nvPr/>
        </p:nvSpPr>
        <p:spPr>
          <a:xfrm>
            <a:off x="11038466" y="187165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SR1.5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4A274A0-5B5A-CD4C-B5C3-8C524B353353}"/>
              </a:ext>
            </a:extLst>
          </p:cNvPr>
          <p:cNvGrpSpPr/>
          <p:nvPr/>
        </p:nvGrpSpPr>
        <p:grpSpPr>
          <a:xfrm>
            <a:off x="1122556" y="1569462"/>
            <a:ext cx="3267308" cy="2817113"/>
            <a:chOff x="1122556" y="1569462"/>
            <a:chExt cx="3267308" cy="2817113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42991BDC-C1F1-F744-9030-03CC3CB46F8F}"/>
                </a:ext>
              </a:extLst>
            </p:cNvPr>
            <p:cNvSpPr txBox="1"/>
            <p:nvPr/>
          </p:nvSpPr>
          <p:spPr>
            <a:xfrm>
              <a:off x="1552840" y="3986465"/>
              <a:ext cx="24658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rgbClr val="FF0000"/>
                  </a:solidFill>
                </a:rPr>
                <a:t>Early </a:t>
              </a:r>
              <a:r>
                <a:rPr lang="de-DE" sz="2000" b="1" dirty="0" err="1">
                  <a:solidFill>
                    <a:srgbClr val="FF0000"/>
                  </a:solidFill>
                </a:rPr>
                <a:t>entry</a:t>
              </a:r>
              <a:r>
                <a:rPr lang="de-DE" sz="2000" b="1" dirty="0">
                  <a:solidFill>
                    <a:srgbClr val="FF0000"/>
                  </a:solidFill>
                </a:rPr>
                <a:t> </a:t>
              </a:r>
              <a:r>
                <a:rPr lang="de-DE" sz="2000" b="1" dirty="0" err="1">
                  <a:solidFill>
                    <a:srgbClr val="FF0000"/>
                  </a:solidFill>
                </a:rPr>
                <a:t>important</a:t>
              </a:r>
              <a:endParaRPr lang="de-DE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" name="Gerade Verbindung mit Pfeil 2">
              <a:extLst>
                <a:ext uri="{FF2B5EF4-FFF2-40B4-BE49-F238E27FC236}">
                  <a16:creationId xmlns:a16="http://schemas.microsoft.com/office/drawing/2014/main" id="{53FB0808-8B42-0245-8F52-1F79DD692673}"/>
                </a:ext>
              </a:extLst>
            </p:cNvPr>
            <p:cNvCxnSpPr/>
            <p:nvPr/>
          </p:nvCxnSpPr>
          <p:spPr>
            <a:xfrm>
              <a:off x="1126271" y="1569462"/>
              <a:ext cx="0" cy="47313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2D111440-AB09-1349-820C-743DCD4B66F4}"/>
                </a:ext>
              </a:extLst>
            </p:cNvPr>
            <p:cNvCxnSpPr/>
            <p:nvPr/>
          </p:nvCxnSpPr>
          <p:spPr>
            <a:xfrm>
              <a:off x="4389864" y="1645367"/>
              <a:ext cx="0" cy="47313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7C12FB74-7091-7041-A1E8-B99448C17756}"/>
                </a:ext>
              </a:extLst>
            </p:cNvPr>
            <p:cNvCxnSpPr/>
            <p:nvPr/>
          </p:nvCxnSpPr>
          <p:spPr>
            <a:xfrm>
              <a:off x="1122556" y="3681823"/>
              <a:ext cx="0" cy="47313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EAD41311-24E4-4B49-9E65-F1E7E7C74291}"/>
                </a:ext>
              </a:extLst>
            </p:cNvPr>
            <p:cNvCxnSpPr/>
            <p:nvPr/>
          </p:nvCxnSpPr>
          <p:spPr>
            <a:xfrm>
              <a:off x="4389864" y="3681823"/>
              <a:ext cx="0" cy="47313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EE393885-6DE2-8041-932F-3D5641DA7BF0}"/>
                </a:ext>
              </a:extLst>
            </p:cNvPr>
            <p:cNvSpPr txBox="1"/>
            <p:nvPr/>
          </p:nvSpPr>
          <p:spPr>
            <a:xfrm>
              <a:off x="1167160" y="1583684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rgbClr val="FF0000"/>
                  </a:solidFill>
                </a:rPr>
                <a:t>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61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FD49CF5-A951-4C47-9E8A-D1D3B4535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76" y="927522"/>
            <a:ext cx="9177895" cy="508774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096B2DC-38D6-AF44-9F8F-AFFD43911C54}"/>
              </a:ext>
            </a:extLst>
          </p:cNvPr>
          <p:cNvSpPr txBox="1"/>
          <p:nvPr/>
        </p:nvSpPr>
        <p:spPr>
          <a:xfrm>
            <a:off x="9956799" y="2009448"/>
            <a:ext cx="15617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 err="1">
                <a:solidFill>
                  <a:prstClr val="black"/>
                </a:solidFill>
                <a:latin typeface="Calibri" panose="020F0502020204030204"/>
              </a:rPr>
              <a:t>Pathw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global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warming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reach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1.5°C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179060F-4F92-0146-BA82-1D5DDB4DF54E}"/>
              </a:ext>
            </a:extLst>
          </p:cNvPr>
          <p:cNvSpPr txBox="1">
            <a:spLocks/>
          </p:cNvSpPr>
          <p:nvPr/>
        </p:nvSpPr>
        <p:spPr>
          <a:xfrm>
            <a:off x="0" y="63595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C55D583-3E6B-7D4A-9CA3-8224E1A06BB9}" type="slidenum">
              <a:rPr lang="en-US" smtClean="0"/>
              <a:pPr algn="l"/>
              <a:t>14</a:t>
            </a:fld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11D37BA-5E61-1049-9903-835AC8F9FD80}"/>
              </a:ext>
            </a:extLst>
          </p:cNvPr>
          <p:cNvSpPr txBox="1"/>
          <p:nvPr/>
        </p:nvSpPr>
        <p:spPr>
          <a:xfrm>
            <a:off x="11038466" y="187165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SR1.5</a:t>
            </a:r>
          </a:p>
        </p:txBody>
      </p:sp>
    </p:spTree>
    <p:extLst>
      <p:ext uri="{BB962C8B-B14F-4D97-AF65-F5344CB8AC3E}">
        <p14:creationId xmlns:p14="http://schemas.microsoft.com/office/powerpoint/2010/main" val="1873996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C16B891-019B-A84E-A833-64608C08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9156" y="5789191"/>
            <a:ext cx="2057400" cy="365125"/>
          </a:xfrm>
        </p:spPr>
        <p:txBody>
          <a:bodyPr/>
          <a:lstStyle/>
          <a:p>
            <a:fld id="{CAA2A499-3205-FB4F-AA31-E3BDDC9B1250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3" descr="\\Umparra\climate_change\Presentations\Resources for presentations\Photos\Coral Reefs\Palau\Palau_DSC02806_1024x768.jpg">
            <a:extLst>
              <a:ext uri="{FF2B5EF4-FFF2-40B4-BE49-F238E27FC236}">
                <a16:creationId xmlns:a16="http://schemas.microsoft.com/office/drawing/2014/main" id="{06738014-9F2F-9242-BAAC-8AFA6B916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2918" r="39165"/>
          <a:stretch/>
        </p:blipFill>
        <p:spPr bwMode="auto">
          <a:xfrm>
            <a:off x="3401698" y="0"/>
            <a:ext cx="3467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7655C85F-A1AE-F841-A322-89B9BAD2A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0AB05-50BE-754A-AD1B-3DF703E755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414130" cy="6858000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7614FA9E-F486-A24A-924E-789C0EA988EB}"/>
              </a:ext>
            </a:extLst>
          </p:cNvPr>
          <p:cNvSpPr txBox="1"/>
          <p:nvPr/>
        </p:nvSpPr>
        <p:spPr>
          <a:xfrm>
            <a:off x="132134" y="6398756"/>
            <a:ext cx="402966" cy="230818"/>
          </a:xfrm>
          <a:prstGeom prst="rect">
            <a:avLst/>
          </a:prstGeom>
          <a:noFill/>
        </p:spPr>
        <p:txBody>
          <a:bodyPr wrap="none" lIns="68566" tIns="34283" rIns="68566" bIns="34283" rtlCol="0">
            <a:spAutoFit/>
          </a:bodyPr>
          <a:lstStyle/>
          <a:p>
            <a:pPr algn="ctr"/>
            <a:fld id="{260E2A6B-A809-4840-BF14-8648BC0BDF87}" type="slidenum">
              <a:rPr lang="id-ID" sz="105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15</a:t>
            </a:fld>
            <a:endParaRPr lang="id-ID" sz="9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EAB745B8-7DFD-EC4C-8B60-922178748DCC}"/>
              </a:ext>
            </a:extLst>
          </p:cNvPr>
          <p:cNvSpPr txBox="1">
            <a:spLocks/>
          </p:cNvSpPr>
          <p:nvPr/>
        </p:nvSpPr>
        <p:spPr>
          <a:xfrm>
            <a:off x="7584446" y="457200"/>
            <a:ext cx="3887118" cy="5216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GB" sz="3200" dirty="0">
                <a:solidFill>
                  <a:sysClr val="windowText" lastClr="000000"/>
                </a:solidFill>
                <a:latin typeface="Frutiger LT Std 57 Condensed"/>
              </a:rPr>
              <a:t>Ambitious mitigation combined with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utiger LT Std 57 Condensed"/>
                <a:ea typeface="+mj-ea"/>
                <a:cs typeface="Arial" panose="020B0604020202020204" pitchFamily="34" charset="0"/>
              </a:rPr>
              <a:t>land and ocean  management for sustainability</a:t>
            </a:r>
            <a:r>
              <a:rPr lang="en-GB" sz="3200" dirty="0">
                <a:solidFill>
                  <a:sysClr val="windowText" lastClr="000000"/>
                </a:solidFill>
                <a:latin typeface="Frutiger LT Std 57 Condensed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utiger LT Std 57 Condensed"/>
                <a:ea typeface="+mj-ea"/>
                <a:cs typeface="Arial" panose="020B0604020202020204" pitchFamily="34" charset="0"/>
              </a:rPr>
              <a:t>support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utiger LT Std 57 Condensed"/>
                <a:ea typeface="+mj-ea"/>
                <a:cs typeface="Arial" panose="020B0604020202020204" pitchFamily="34" charset="0"/>
              </a:rPr>
              <a:t>biodiversity conservation</a:t>
            </a: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utiger LT Std 57 Condensed"/>
                <a:ea typeface="+mj-ea"/>
                <a:cs typeface="Arial" panose="020B0604020202020204" pitchFamily="34" charset="0"/>
              </a:rPr>
            </a:b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utiger LT Std 57 Condensed"/>
                <a:ea typeface="+mj-ea"/>
                <a:cs typeface="Arial" panose="020B0604020202020204" pitchFamily="34" charset="0"/>
              </a:rPr>
              <a:t>and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utiger LT Std 57 Condensed"/>
                <a:ea typeface="+mj-ea"/>
                <a:cs typeface="Arial" panose="020B0604020202020204" pitchFamily="34" charset="0"/>
              </a:rPr>
              <a:t>food security for human society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56587ED-950F-A842-904E-D34BFFE0E352}"/>
              </a:ext>
            </a:extLst>
          </p:cNvPr>
          <p:cNvSpPr txBox="1"/>
          <p:nvPr/>
        </p:nvSpPr>
        <p:spPr>
          <a:xfrm>
            <a:off x="8719809" y="168660"/>
            <a:ext cx="3554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SR1.5, SRCCL, SROCC</a:t>
            </a:r>
          </a:p>
        </p:txBody>
      </p:sp>
    </p:spTree>
    <p:extLst>
      <p:ext uri="{BB962C8B-B14F-4D97-AF65-F5344CB8AC3E}">
        <p14:creationId xmlns:p14="http://schemas.microsoft.com/office/powerpoint/2010/main" val="719489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4BA4AD6D-225E-444A-9F4C-7ECD21525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6"/>
          <a:stretch/>
        </p:blipFill>
        <p:spPr bwMode="auto">
          <a:xfrm>
            <a:off x="1077684" y="190067"/>
            <a:ext cx="6824058" cy="489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DFA3424-FC1D-6D40-BED0-5385E989C9D2}"/>
              </a:ext>
            </a:extLst>
          </p:cNvPr>
          <p:cNvSpPr txBox="1"/>
          <p:nvPr/>
        </p:nvSpPr>
        <p:spPr>
          <a:xfrm>
            <a:off x="1077684" y="4545928"/>
            <a:ext cx="6824058" cy="70788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 defTabSz="914400">
              <a:spcBef>
                <a:spcPct val="0"/>
              </a:spcBef>
              <a:buNone/>
              <a:defRPr sz="4000" b="1">
                <a:solidFill>
                  <a:srgbClr val="00346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1.5°C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facilitates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reaching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 SDGs: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dirty="0">
                <a:latin typeface="Arial Narrow"/>
              </a:rPr>
              <a:t>Multiple </a:t>
            </a:r>
            <a:r>
              <a:rPr lang="de-DE" sz="3200" dirty="0" err="1">
                <a:latin typeface="Arial Narrow"/>
              </a:rPr>
              <a:t>synergies</a:t>
            </a:r>
            <a:r>
              <a:rPr lang="de-DE" sz="3200" dirty="0">
                <a:latin typeface="Arial Narrow"/>
              </a:rPr>
              <a:t> </a:t>
            </a:r>
            <a:r>
              <a:rPr lang="de-DE" sz="3200" dirty="0" err="1">
                <a:latin typeface="Arial Narrow"/>
              </a:rPr>
              <a:t>between</a:t>
            </a:r>
            <a:r>
              <a:rPr lang="de-DE" sz="3200" dirty="0">
                <a:latin typeface="Arial Narrow"/>
              </a:rPr>
              <a:t> </a:t>
            </a:r>
            <a:r>
              <a:rPr lang="de-DE" sz="3200" dirty="0" err="1">
                <a:latin typeface="Arial Narrow"/>
              </a:rPr>
              <a:t>mitigation</a:t>
            </a:r>
            <a:r>
              <a:rPr lang="de-DE" sz="3200" dirty="0">
                <a:latin typeface="Arial Narrow"/>
              </a:rPr>
              <a:t> </a:t>
            </a:r>
            <a:r>
              <a:rPr lang="de-DE" sz="3200" dirty="0" err="1">
                <a:latin typeface="Arial Narrow"/>
              </a:rPr>
              <a:t>and</a:t>
            </a:r>
            <a:r>
              <a:rPr lang="de-DE" sz="3200" dirty="0">
                <a:latin typeface="Arial Narrow"/>
              </a:rPr>
              <a:t> </a:t>
            </a:r>
            <a:r>
              <a:rPr lang="de-DE" sz="3200" dirty="0" err="1">
                <a:latin typeface="Arial Narrow"/>
              </a:rPr>
              <a:t>adaptation</a:t>
            </a:r>
            <a:r>
              <a:rPr lang="de-DE" sz="3200" dirty="0">
                <a:latin typeface="Arial Narrow"/>
              </a:rPr>
              <a:t> </a:t>
            </a:r>
            <a:r>
              <a:rPr lang="de-DE" sz="3200" dirty="0" err="1">
                <a:latin typeface="Arial Narrow"/>
              </a:rPr>
              <a:t>technologies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003466"/>
              </a:solidFill>
              <a:effectLst/>
              <a:uLnTx/>
              <a:uFillTx/>
              <a:latin typeface="Arial Narrow"/>
              <a:ea typeface="+mj-ea"/>
              <a:cs typeface="+mj-cs"/>
            </a:endParaRPr>
          </a:p>
        </p:txBody>
      </p:sp>
      <p:cxnSp>
        <p:nvCxnSpPr>
          <p:cNvPr id="11" name="Connecteur droit 28">
            <a:extLst>
              <a:ext uri="{FF2B5EF4-FFF2-40B4-BE49-F238E27FC236}">
                <a16:creationId xmlns:a16="http://schemas.microsoft.com/office/drawing/2014/main" id="{6611422B-BD8B-514D-B10C-A9AA9BCD99B2}"/>
              </a:ext>
            </a:extLst>
          </p:cNvPr>
          <p:cNvCxnSpPr/>
          <p:nvPr/>
        </p:nvCxnSpPr>
        <p:spPr>
          <a:xfrm flipH="1" flipV="1">
            <a:off x="-577" y="6667029"/>
            <a:ext cx="5125027" cy="12518"/>
          </a:xfrm>
          <a:prstGeom prst="line">
            <a:avLst/>
          </a:prstGeom>
          <a:ln>
            <a:solidFill>
              <a:srgbClr val="4271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49DDCA99-D5D7-0641-8C70-79A84F3AA55A}"/>
              </a:ext>
            </a:extLst>
          </p:cNvPr>
          <p:cNvSpPr txBox="1"/>
          <p:nvPr/>
        </p:nvSpPr>
        <p:spPr>
          <a:xfrm>
            <a:off x="8719809" y="168660"/>
            <a:ext cx="3554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SR1.5, SRCCL, SROCC</a:t>
            </a:r>
          </a:p>
        </p:txBody>
      </p:sp>
    </p:spTree>
    <p:extLst>
      <p:ext uri="{BB962C8B-B14F-4D97-AF65-F5344CB8AC3E}">
        <p14:creationId xmlns:p14="http://schemas.microsoft.com/office/powerpoint/2010/main" val="2951198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956176" y="1434249"/>
            <a:ext cx="6798020" cy="3302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1" indent="0">
              <a:lnSpc>
                <a:spcPct val="120000"/>
              </a:lnSpc>
              <a:buNone/>
            </a:pPr>
            <a:r>
              <a:rPr lang="de-DE" sz="2400" b="1" dirty="0" err="1"/>
              <a:t>Feasibility</a:t>
            </a:r>
            <a:r>
              <a:rPr lang="de-DE" sz="2400" b="1" dirty="0"/>
              <a:t> at </a:t>
            </a:r>
            <a:r>
              <a:rPr lang="de-DE" sz="2400" b="1" dirty="0" err="1"/>
              <a:t>various</a:t>
            </a:r>
            <a:r>
              <a:rPr lang="de-DE" sz="2400" b="1" dirty="0"/>
              <a:t> </a:t>
            </a:r>
            <a:r>
              <a:rPr lang="de-DE" sz="2400" b="1" dirty="0" err="1"/>
              <a:t>levels</a:t>
            </a:r>
            <a:r>
              <a:rPr lang="de-DE" sz="2400" b="1" dirty="0"/>
              <a:t>:</a:t>
            </a:r>
          </a:p>
          <a:p>
            <a:pPr marL="342900" lvl="1" indent="-342900">
              <a:lnSpc>
                <a:spcPct val="120000"/>
              </a:lnSpc>
            </a:pPr>
            <a:r>
              <a:rPr lang="de-DE" sz="2400" b="1" dirty="0" err="1"/>
              <a:t>Keeping</a:t>
            </a:r>
            <a:r>
              <a:rPr lang="de-DE" sz="2400" b="1" dirty="0"/>
              <a:t> </a:t>
            </a:r>
            <a:r>
              <a:rPr lang="de-DE" sz="2400" b="1" dirty="0" err="1"/>
              <a:t>warming</a:t>
            </a:r>
            <a:r>
              <a:rPr lang="de-DE" sz="2400" b="1" dirty="0"/>
              <a:t> </a:t>
            </a:r>
            <a:r>
              <a:rPr lang="de-DE" sz="2400" b="1" dirty="0" err="1"/>
              <a:t>to</a:t>
            </a:r>
            <a:r>
              <a:rPr lang="de-DE" sz="2400" b="1" dirty="0"/>
              <a:t> 1.5 </a:t>
            </a:r>
            <a:r>
              <a:rPr lang="de-DE" sz="2400" b="1" dirty="0" err="1"/>
              <a:t>according</a:t>
            </a:r>
            <a:r>
              <a:rPr lang="de-DE" sz="2400" b="1" dirty="0"/>
              <a:t> </a:t>
            </a:r>
            <a:r>
              <a:rPr lang="de-DE" sz="2400" b="1" dirty="0" err="1"/>
              <a:t>to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</a:t>
            </a:r>
            <a:r>
              <a:rPr lang="de-DE" sz="2400" b="1" dirty="0" err="1"/>
              <a:t>laws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chemistry</a:t>
            </a:r>
            <a:r>
              <a:rPr lang="de-DE" sz="2400" b="1" dirty="0"/>
              <a:t> </a:t>
            </a:r>
            <a:r>
              <a:rPr lang="de-DE" sz="2400" b="1" dirty="0" err="1"/>
              <a:t>and</a:t>
            </a:r>
            <a:r>
              <a:rPr lang="de-DE" sz="2400" b="1" dirty="0"/>
              <a:t> </a:t>
            </a:r>
            <a:r>
              <a:rPr lang="de-DE" sz="2400" b="1" dirty="0" err="1"/>
              <a:t>physics</a:t>
            </a:r>
            <a:r>
              <a:rPr lang="de-DE" sz="2400" b="1" dirty="0"/>
              <a:t> ---- </a:t>
            </a:r>
            <a:r>
              <a:rPr lang="de-DE" sz="2400" b="1" dirty="0" err="1">
                <a:solidFill>
                  <a:srgbClr val="3109FB"/>
                </a:solidFill>
              </a:rPr>
              <a:t>yes</a:t>
            </a:r>
            <a:endParaRPr lang="de-DE" sz="2400" b="1" dirty="0">
              <a:solidFill>
                <a:srgbClr val="3109FB"/>
              </a:solidFill>
            </a:endParaRPr>
          </a:p>
          <a:p>
            <a:pPr marL="342900" lvl="1" indent="-342900">
              <a:lnSpc>
                <a:spcPct val="120000"/>
              </a:lnSpc>
            </a:pPr>
            <a:r>
              <a:rPr lang="de-DE" sz="2400" b="1" dirty="0"/>
              <a:t>Technologies </a:t>
            </a:r>
            <a:r>
              <a:rPr lang="de-DE" sz="2400" b="1" dirty="0" err="1"/>
              <a:t>to</a:t>
            </a:r>
            <a:r>
              <a:rPr lang="de-DE" sz="2400" b="1" dirty="0"/>
              <a:t> </a:t>
            </a:r>
            <a:r>
              <a:rPr lang="de-DE" sz="2400" b="1" dirty="0" err="1"/>
              <a:t>support</a:t>
            </a:r>
            <a:r>
              <a:rPr lang="de-DE" sz="2400" b="1" dirty="0"/>
              <a:t> </a:t>
            </a:r>
            <a:r>
              <a:rPr lang="de-DE" sz="2400" b="1" dirty="0" err="1"/>
              <a:t>mitigation</a:t>
            </a:r>
            <a:r>
              <a:rPr lang="de-DE" sz="2400" b="1" dirty="0"/>
              <a:t> </a:t>
            </a:r>
            <a:r>
              <a:rPr lang="de-DE" sz="2400" b="1" dirty="0" err="1"/>
              <a:t>and</a:t>
            </a:r>
            <a:r>
              <a:rPr lang="de-DE" sz="2400" b="1" dirty="0"/>
              <a:t> </a:t>
            </a:r>
            <a:r>
              <a:rPr lang="de-DE" sz="2400" b="1" dirty="0" err="1"/>
              <a:t>adaptation</a:t>
            </a:r>
            <a:r>
              <a:rPr lang="de-DE" sz="2400" b="1" dirty="0"/>
              <a:t> </a:t>
            </a:r>
            <a:r>
              <a:rPr lang="de-DE" sz="2400" b="1" dirty="0" err="1"/>
              <a:t>measures</a:t>
            </a:r>
            <a:r>
              <a:rPr lang="de-DE" sz="2400" b="1" dirty="0"/>
              <a:t> ---- </a:t>
            </a:r>
            <a:r>
              <a:rPr lang="de-DE" sz="2400" b="1" dirty="0" err="1">
                <a:solidFill>
                  <a:srgbClr val="3109FB"/>
                </a:solidFill>
              </a:rPr>
              <a:t>yes</a:t>
            </a:r>
            <a:endParaRPr lang="de-DE" sz="2400" b="1" dirty="0">
              <a:solidFill>
                <a:srgbClr val="3109FB"/>
              </a:solidFill>
            </a:endParaRPr>
          </a:p>
          <a:p>
            <a:pPr marL="342900" lvl="1" indent="-342900">
              <a:lnSpc>
                <a:spcPct val="120000"/>
              </a:lnSpc>
            </a:pPr>
            <a:r>
              <a:rPr lang="de-DE" sz="2400" b="1" dirty="0" err="1"/>
              <a:t>Redirection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financial</a:t>
            </a:r>
            <a:r>
              <a:rPr lang="de-DE" sz="2400" b="1" dirty="0"/>
              <a:t> </a:t>
            </a:r>
            <a:r>
              <a:rPr lang="de-DE" sz="2400" b="1" dirty="0" err="1"/>
              <a:t>flows</a:t>
            </a:r>
            <a:r>
              <a:rPr lang="de-DE" sz="2400" b="1" dirty="0"/>
              <a:t> ---- </a:t>
            </a:r>
            <a:r>
              <a:rPr lang="de-DE" sz="2400" b="1" dirty="0" err="1">
                <a:solidFill>
                  <a:srgbClr val="3109FB"/>
                </a:solidFill>
              </a:rPr>
              <a:t>yes</a:t>
            </a:r>
            <a:r>
              <a:rPr lang="de-DE" sz="2400" b="1" dirty="0"/>
              <a:t> (</a:t>
            </a:r>
            <a:r>
              <a:rPr lang="de-DE" sz="2400" b="1" dirty="0" err="1"/>
              <a:t>stopping</a:t>
            </a:r>
            <a:r>
              <a:rPr lang="de-DE" sz="2400" b="1" dirty="0"/>
              <a:t> fossil </a:t>
            </a:r>
            <a:r>
              <a:rPr lang="de-DE" sz="2400" b="1" dirty="0" err="1"/>
              <a:t>fuel</a:t>
            </a:r>
            <a:r>
              <a:rPr lang="de-DE" sz="2400" b="1" dirty="0"/>
              <a:t> </a:t>
            </a:r>
            <a:r>
              <a:rPr lang="de-DE" sz="2400" b="1" dirty="0" err="1"/>
              <a:t>subsidies</a:t>
            </a:r>
            <a:r>
              <a:rPr lang="de-DE" sz="2400" b="1" dirty="0"/>
              <a:t>)</a:t>
            </a:r>
          </a:p>
          <a:p>
            <a:pPr marL="342900" lvl="1" indent="-342900">
              <a:lnSpc>
                <a:spcPct val="120000"/>
              </a:lnSpc>
            </a:pPr>
            <a:r>
              <a:rPr lang="de-DE" sz="2400" b="1" dirty="0" err="1"/>
              <a:t>Institutions</a:t>
            </a:r>
            <a:r>
              <a:rPr lang="de-DE" sz="2400" b="1" dirty="0"/>
              <a:t> --- </a:t>
            </a:r>
            <a:r>
              <a:rPr lang="de-DE" sz="2400" b="1" dirty="0" err="1">
                <a:solidFill>
                  <a:srgbClr val="3109FB"/>
                </a:solidFill>
              </a:rPr>
              <a:t>yes</a:t>
            </a:r>
            <a:endParaRPr lang="de-DE" sz="2400" b="1" dirty="0"/>
          </a:p>
          <a:p>
            <a:pPr marL="342900" lvl="1" indent="-342900">
              <a:lnSpc>
                <a:spcPct val="120000"/>
              </a:lnSpc>
            </a:pPr>
            <a:r>
              <a:rPr lang="de-DE" sz="2400" b="1" dirty="0" err="1"/>
              <a:t>Informed</a:t>
            </a:r>
            <a:r>
              <a:rPr lang="de-DE" sz="2400" b="1" dirty="0"/>
              <a:t> </a:t>
            </a:r>
            <a:r>
              <a:rPr lang="de-DE" sz="2400" b="1" dirty="0" err="1"/>
              <a:t>policy</a:t>
            </a:r>
            <a:r>
              <a:rPr lang="de-DE" sz="2400" b="1" dirty="0"/>
              <a:t> </a:t>
            </a:r>
            <a:r>
              <a:rPr lang="de-DE" sz="2400" b="1" dirty="0" err="1"/>
              <a:t>and</a:t>
            </a:r>
            <a:r>
              <a:rPr lang="de-DE" sz="2400" b="1" dirty="0"/>
              <a:t> </a:t>
            </a:r>
            <a:r>
              <a:rPr lang="de-DE" sz="2400" b="1" dirty="0" err="1"/>
              <a:t>governance</a:t>
            </a:r>
            <a:r>
              <a:rPr lang="de-DE" sz="2400" b="1" dirty="0"/>
              <a:t> </a:t>
            </a:r>
            <a:r>
              <a:rPr lang="de-DE" sz="2400" b="1" dirty="0" err="1"/>
              <a:t>leading</a:t>
            </a:r>
            <a:r>
              <a:rPr lang="de-DE" sz="2400" b="1" dirty="0"/>
              <a:t> </a:t>
            </a:r>
            <a:r>
              <a:rPr lang="de-DE" sz="2400" b="1" dirty="0" err="1"/>
              <a:t>and</a:t>
            </a:r>
            <a:r>
              <a:rPr lang="de-DE" sz="2400" b="1" dirty="0"/>
              <a:t> </a:t>
            </a:r>
            <a:r>
              <a:rPr lang="de-DE" sz="2400" b="1" dirty="0" err="1"/>
              <a:t>directing</a:t>
            </a:r>
            <a:r>
              <a:rPr lang="de-DE" sz="2400" b="1" dirty="0"/>
              <a:t> </a:t>
            </a:r>
            <a:r>
              <a:rPr lang="de-DE" sz="2400" b="1" dirty="0" err="1"/>
              <a:t>societal</a:t>
            </a:r>
            <a:r>
              <a:rPr lang="de-DE" sz="2400" b="1" dirty="0"/>
              <a:t> </a:t>
            </a:r>
            <a:r>
              <a:rPr lang="de-DE" sz="2400" b="1" dirty="0" err="1"/>
              <a:t>transformation</a:t>
            </a:r>
            <a:r>
              <a:rPr lang="de-DE" sz="2400" b="1" dirty="0"/>
              <a:t> ---- </a:t>
            </a:r>
            <a:r>
              <a:rPr lang="de-DE" sz="2400" b="1" dirty="0" err="1">
                <a:solidFill>
                  <a:srgbClr val="FF0000"/>
                </a:solidFill>
              </a:rPr>
              <a:t>may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be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/>
              <a:t>.....? BOTTLE NECK</a:t>
            </a:r>
            <a:endParaRPr lang="de-DE" sz="2400" dirty="0"/>
          </a:p>
          <a:p>
            <a:pPr marL="214313" lvl="1" indent="-214313">
              <a:lnSpc>
                <a:spcPct val="120000"/>
              </a:lnSpc>
              <a:buFontTx/>
              <a:buChar char="-"/>
            </a:pPr>
            <a:endParaRPr lang="de-DE" sz="2400" dirty="0"/>
          </a:p>
          <a:p>
            <a:pPr marL="214313" lvl="1" indent="-214313">
              <a:lnSpc>
                <a:spcPct val="120000"/>
              </a:lnSpc>
              <a:buFontTx/>
              <a:buChar char="-"/>
            </a:pPr>
            <a:endParaRPr lang="de-DE" sz="2400" dirty="0"/>
          </a:p>
        </p:txBody>
      </p:sp>
      <p:sp>
        <p:nvSpPr>
          <p:cNvPr id="7" name="Titel 6"/>
          <p:cNvSpPr>
            <a:spLocks noGrp="1"/>
          </p:cNvSpPr>
          <p:nvPr>
            <p:ph type="title" idx="4294967295"/>
          </p:nvPr>
        </p:nvSpPr>
        <p:spPr>
          <a:xfrm>
            <a:off x="470857" y="623079"/>
            <a:ext cx="10989424" cy="6000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de-DE" sz="2800" dirty="0">
                <a:solidFill>
                  <a:srgbClr val="FF0000"/>
                </a:solidFill>
              </a:rPr>
              <a:t>The Paris </a:t>
            </a:r>
            <a:r>
              <a:rPr lang="de-DE" sz="2800" dirty="0" err="1">
                <a:solidFill>
                  <a:srgbClr val="FF0000"/>
                </a:solidFill>
              </a:rPr>
              <a:t>agreement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and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climate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impacts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provide</a:t>
            </a:r>
            <a:r>
              <a:rPr lang="de-DE" sz="2800" dirty="0">
                <a:solidFill>
                  <a:srgbClr val="FF0000"/>
                </a:solidFill>
              </a:rPr>
              <a:t> a sense </a:t>
            </a:r>
            <a:r>
              <a:rPr lang="de-DE" sz="2800" dirty="0" err="1">
                <a:solidFill>
                  <a:srgbClr val="FF0000"/>
                </a:solidFill>
              </a:rPr>
              <a:t>of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urgency</a:t>
            </a:r>
            <a:r>
              <a:rPr lang="de-DE" sz="2800" dirty="0">
                <a:solidFill>
                  <a:srgbClr val="FF0000"/>
                </a:solidFill>
              </a:rPr>
              <a:t>:</a:t>
            </a:r>
            <a:br>
              <a:rPr lang="de-DE" sz="2800" dirty="0">
                <a:solidFill>
                  <a:srgbClr val="FF0000"/>
                </a:solidFill>
              </a:rPr>
            </a:br>
            <a:r>
              <a:rPr lang="de-DE" sz="2800" dirty="0" err="1"/>
              <a:t>Overcoming</a:t>
            </a:r>
            <a:r>
              <a:rPr lang="de-DE" sz="2800" dirty="0"/>
              <a:t> </a:t>
            </a:r>
            <a:r>
              <a:rPr lang="de-DE" sz="2800" dirty="0" err="1"/>
              <a:t>societal</a:t>
            </a:r>
            <a:r>
              <a:rPr lang="de-DE" sz="2800" dirty="0"/>
              <a:t> </a:t>
            </a:r>
            <a:r>
              <a:rPr lang="de-DE" sz="2800" dirty="0" err="1"/>
              <a:t>inertia</a:t>
            </a:r>
            <a:r>
              <a:rPr lang="de-DE" sz="2800" dirty="0"/>
              <a:t>, </a:t>
            </a:r>
            <a:r>
              <a:rPr lang="de-DE" sz="2800" dirty="0" err="1"/>
              <a:t>political</a:t>
            </a:r>
            <a:r>
              <a:rPr lang="de-DE" sz="2800" dirty="0"/>
              <a:t> </a:t>
            </a:r>
            <a:r>
              <a:rPr lang="de-DE" sz="2800" dirty="0" err="1"/>
              <a:t>paralysis</a:t>
            </a:r>
            <a:r>
              <a:rPr lang="de-DE" sz="2800" dirty="0"/>
              <a:t> 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inaction</a:t>
            </a:r>
            <a:r>
              <a:rPr lang="de-DE" sz="2800" dirty="0"/>
              <a:t> in </a:t>
            </a:r>
            <a:r>
              <a:rPr lang="de-DE" sz="2800" dirty="0" err="1"/>
              <a:t>transformation</a:t>
            </a:r>
            <a:r>
              <a:rPr lang="de-DE" sz="2800" dirty="0"/>
              <a:t> ... </a:t>
            </a:r>
            <a:r>
              <a:rPr lang="de-DE" sz="2800" dirty="0" err="1"/>
              <a:t>reaching</a:t>
            </a:r>
            <a:r>
              <a:rPr lang="de-DE" sz="2800" dirty="0"/>
              <a:t> </a:t>
            </a:r>
            <a:r>
              <a:rPr lang="de-DE" sz="2800" dirty="0" err="1"/>
              <a:t>sustainability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ecosystems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people</a:t>
            </a:r>
            <a:br>
              <a:rPr lang="de-DE" sz="2800" dirty="0"/>
            </a:br>
            <a:endParaRPr lang="de-DE" sz="28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631" y="1812727"/>
            <a:ext cx="2823005" cy="264204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524000" y="4665865"/>
            <a:ext cx="3277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response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among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those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should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know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...!?</a:t>
            </a:r>
          </a:p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7034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A66468F-8C7B-F540-AE0A-FB1EF9FAB49A}"/>
              </a:ext>
            </a:extLst>
          </p:cNvPr>
          <p:cNvSpPr txBox="1"/>
          <p:nvPr/>
        </p:nvSpPr>
        <p:spPr>
          <a:xfrm>
            <a:off x="2128058" y="640249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21.11.2019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CC2ABBE-93DD-594B-80CF-B060261AB152}"/>
              </a:ext>
            </a:extLst>
          </p:cNvPr>
          <p:cNvSpPr txBox="1"/>
          <p:nvPr/>
        </p:nvSpPr>
        <p:spPr>
          <a:xfrm>
            <a:off x="8752982" y="6402492"/>
            <a:ext cx="3439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UNEP </a:t>
            </a:r>
            <a:r>
              <a:rPr lang="de-DE" dirty="0" err="1"/>
              <a:t>Production</a:t>
            </a:r>
            <a:r>
              <a:rPr lang="de-DE" dirty="0"/>
              <a:t> Gap Report 2019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6B3088-C75E-474C-91BB-1A350075E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15" y="923807"/>
            <a:ext cx="11504704" cy="521831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D39B68D-0EA1-1E45-B9E5-C2D5FD2FE603}"/>
              </a:ext>
            </a:extLst>
          </p:cNvPr>
          <p:cNvSpPr txBox="1"/>
          <p:nvPr/>
        </p:nvSpPr>
        <p:spPr>
          <a:xfrm>
            <a:off x="163915" y="147290"/>
            <a:ext cx="8850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plans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fossil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do not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987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78"/>
          <a:stretch/>
        </p:blipFill>
        <p:spPr>
          <a:xfrm>
            <a:off x="862971" y="1150291"/>
            <a:ext cx="2807056" cy="49382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74487" y="1138068"/>
            <a:ext cx="7654574" cy="49504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cteur droit 18"/>
          <p:cNvCxnSpPr/>
          <p:nvPr/>
        </p:nvCxnSpPr>
        <p:spPr>
          <a:xfrm flipH="1" flipV="1">
            <a:off x="1542473" y="6571779"/>
            <a:ext cx="4962345" cy="10802"/>
          </a:xfrm>
          <a:prstGeom prst="line">
            <a:avLst/>
          </a:prstGeom>
          <a:ln>
            <a:solidFill>
              <a:srgbClr val="549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910045" y="6108834"/>
            <a:ext cx="30956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Ashley Cooper/ Aurora Photos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51A5ECD-F299-BC48-8CB1-E95095F5F503}"/>
              </a:ext>
            </a:extLst>
          </p:cNvPr>
          <p:cNvSpPr txBox="1"/>
          <p:nvPr/>
        </p:nvSpPr>
        <p:spPr>
          <a:xfrm>
            <a:off x="418654" y="544826"/>
            <a:ext cx="11136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kumimoji="0" lang="de-DE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minimizing</a:t>
            </a:r>
            <a:r>
              <a:rPr kumimoji="0" lang="de-DE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kumimoji="0" lang="de-DE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de-DE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severity</a:t>
            </a:r>
            <a:r>
              <a:rPr kumimoji="0" lang="de-DE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0" lang="de-DE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0" lang="de-DE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kumimoji="0" lang="de-DE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kumimoji="0" lang="de-DE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E2F82C-B083-CE48-8CFB-481B86AA63FE}"/>
              </a:ext>
            </a:extLst>
          </p:cNvPr>
          <p:cNvSpPr txBox="1"/>
          <p:nvPr/>
        </p:nvSpPr>
        <p:spPr>
          <a:xfrm>
            <a:off x="418654" y="154808"/>
            <a:ext cx="4235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SR1.5, SRCCL, SROCC: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F2B0AE16-4CFE-4246-B5F7-F061C89DA027}"/>
              </a:ext>
            </a:extLst>
          </p:cNvPr>
          <p:cNvSpPr/>
          <p:nvPr/>
        </p:nvSpPr>
        <p:spPr>
          <a:xfrm>
            <a:off x="921762" y="1147382"/>
            <a:ext cx="2752724" cy="4857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9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418005" y="1201815"/>
            <a:ext cx="79110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bit of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warming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  <a:endParaRPr kumimoji="0" lang="fr-FR" sz="3200" b="1" i="1" u="none" strike="noStrike" kern="1200" cap="none" spc="0" normalizeH="0" baseline="0" noProof="0" dirty="0">
              <a:ln>
                <a:noFill/>
              </a:ln>
              <a:solidFill>
                <a:srgbClr val="18375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1" u="none" strike="noStrike" kern="1200" cap="none" spc="0" normalizeH="0" baseline="0" noProof="0" dirty="0">
              <a:ln>
                <a:noFill/>
              </a:ln>
              <a:solidFill>
                <a:srgbClr val="18375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  <a:endParaRPr kumimoji="0" lang="fr-FR" sz="3200" b="1" i="1" u="none" strike="noStrike" kern="1200" cap="none" spc="0" normalizeH="0" baseline="0" noProof="0" dirty="0">
              <a:ln>
                <a:noFill/>
              </a:ln>
              <a:solidFill>
                <a:srgbClr val="18375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1" u="none" strike="noStrike" kern="1200" cap="none" spc="0" normalizeH="0" baseline="0" noProof="0" dirty="0">
              <a:ln>
                <a:noFill/>
              </a:ln>
              <a:solidFill>
                <a:srgbClr val="18375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choice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  <a:r>
              <a:rPr lang="fr-FR" sz="3200" b="1" i="1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fr-FR" sz="3200" b="1" i="1" dirty="0" err="1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closely</a:t>
            </a:r>
            <a:r>
              <a:rPr lang="fr-FR" sz="3200" b="1" i="1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fr-FR" sz="3200" b="1" i="1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1.5°C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trajectories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  <a:endParaRPr kumimoji="0" lang="fr-FR" sz="3200" b="1" i="1" u="none" strike="noStrike" kern="1200" cap="none" spc="0" normalizeH="0" baseline="0" noProof="0" dirty="0">
              <a:ln>
                <a:noFill/>
              </a:ln>
              <a:solidFill>
                <a:srgbClr val="18375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1" u="none" strike="noStrike" kern="1200" cap="none" spc="0" normalizeH="0" baseline="0" noProof="0" dirty="0">
              <a:ln>
                <a:noFill/>
              </a:ln>
              <a:solidFill>
                <a:srgbClr val="18375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Political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societal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656008A-B3DF-AD4E-861E-819E1A4DAB7C}"/>
              </a:ext>
            </a:extLst>
          </p:cNvPr>
          <p:cNvSpPr txBox="1"/>
          <p:nvPr/>
        </p:nvSpPr>
        <p:spPr>
          <a:xfrm>
            <a:off x="1042553" y="5712366"/>
            <a:ext cx="966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unite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Haakon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Crown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Prince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Norway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OurOceans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83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Oslo 2019)</a:t>
            </a:r>
          </a:p>
        </p:txBody>
      </p:sp>
    </p:spTree>
    <p:extLst>
      <p:ext uri="{BB962C8B-B14F-4D97-AF65-F5344CB8AC3E}">
        <p14:creationId xmlns:p14="http://schemas.microsoft.com/office/powerpoint/2010/main" val="2863039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">
            <a:extLst>
              <a:ext uri="{FF2B5EF4-FFF2-40B4-BE49-F238E27FC236}">
                <a16:creationId xmlns:a16="http://schemas.microsoft.com/office/drawing/2014/main" id="{CF5C0F6C-9B2C-4646-A343-9A0683CE01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r="50523"/>
          <a:stretch/>
        </p:blipFill>
        <p:spPr>
          <a:xfrm>
            <a:off x="1389057" y="415637"/>
            <a:ext cx="2912154" cy="5156696"/>
          </a:xfrm>
          <a:prstGeom prst="rect">
            <a:avLst/>
          </a:prstGeom>
        </p:spPr>
      </p:pic>
      <p:sp>
        <p:nvSpPr>
          <p:cNvPr id="8" name="Rectangle 14">
            <a:extLst>
              <a:ext uri="{FF2B5EF4-FFF2-40B4-BE49-F238E27FC236}">
                <a16:creationId xmlns:a16="http://schemas.microsoft.com/office/drawing/2014/main" id="{B823B698-A6C2-8642-8D20-0421A5B32CFF}"/>
              </a:ext>
            </a:extLst>
          </p:cNvPr>
          <p:cNvSpPr/>
          <p:nvPr/>
        </p:nvSpPr>
        <p:spPr>
          <a:xfrm>
            <a:off x="4318919" y="415636"/>
            <a:ext cx="6620630" cy="5156696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E87120B1-433B-CB4C-90CE-F06D3B48F5C8}"/>
              </a:ext>
            </a:extLst>
          </p:cNvPr>
          <p:cNvSpPr/>
          <p:nvPr/>
        </p:nvSpPr>
        <p:spPr>
          <a:xfrm>
            <a:off x="4450828" y="669376"/>
            <a:ext cx="58388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we?</a:t>
            </a: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3">
            <a:extLst>
              <a:ext uri="{FF2B5EF4-FFF2-40B4-BE49-F238E27FC236}">
                <a16:creationId xmlns:a16="http://schemas.microsoft.com/office/drawing/2014/main" id="{59C5790A-3F38-ED4C-ADCF-B21156EFE65C}"/>
              </a:ext>
            </a:extLst>
          </p:cNvPr>
          <p:cNvSpPr txBox="1"/>
          <p:nvPr/>
        </p:nvSpPr>
        <p:spPr>
          <a:xfrm>
            <a:off x="4450828" y="1310477"/>
            <a:ext cx="6602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pre-industrial times, human activities have caused approximately </a:t>
            </a:r>
            <a:r>
              <a:rPr lang="en-GB" sz="2400" b="1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1.0°C of global warming.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22">
            <a:extLst>
              <a:ext uri="{FF2B5EF4-FFF2-40B4-BE49-F238E27FC236}">
                <a16:creationId xmlns:a16="http://schemas.microsoft.com/office/drawing/2014/main" id="{60A12BC4-F170-A543-9CC8-B9232501805C}"/>
              </a:ext>
            </a:extLst>
          </p:cNvPr>
          <p:cNvSpPr txBox="1"/>
          <p:nvPr/>
        </p:nvSpPr>
        <p:spPr>
          <a:xfrm>
            <a:off x="4468536" y="2663665"/>
            <a:ext cx="5975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 seeing </a:t>
            </a:r>
            <a:r>
              <a:rPr lang="en-GB" sz="2400" b="1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consequences for people, nature and livelihoods</a:t>
            </a:r>
            <a:endParaRPr lang="en-US" sz="2400" b="1" dirty="0">
              <a:solidFill>
                <a:srgbClr val="18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23">
            <a:extLst>
              <a:ext uri="{FF2B5EF4-FFF2-40B4-BE49-F238E27FC236}">
                <a16:creationId xmlns:a16="http://schemas.microsoft.com/office/drawing/2014/main" id="{0E2F2CC8-537D-684E-B543-70A90BDF85A2}"/>
              </a:ext>
            </a:extLst>
          </p:cNvPr>
          <p:cNvSpPr txBox="1"/>
          <p:nvPr/>
        </p:nvSpPr>
        <p:spPr>
          <a:xfrm>
            <a:off x="4468536" y="3601958"/>
            <a:ext cx="5975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current rate, would </a:t>
            </a:r>
            <a:r>
              <a:rPr lang="en-GB" sz="2400" b="1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1.5°C between 2030 and 2052</a:t>
            </a:r>
            <a:endParaRPr lang="en-US" sz="2400" b="1" dirty="0">
              <a:solidFill>
                <a:srgbClr val="18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24">
            <a:extLst>
              <a:ext uri="{FF2B5EF4-FFF2-40B4-BE49-F238E27FC236}">
                <a16:creationId xmlns:a16="http://schemas.microsoft.com/office/drawing/2014/main" id="{9B4142EB-9EAA-CB45-9F29-CE4C3A615826}"/>
              </a:ext>
            </a:extLst>
          </p:cNvPr>
          <p:cNvSpPr txBox="1"/>
          <p:nvPr/>
        </p:nvSpPr>
        <p:spPr>
          <a:xfrm>
            <a:off x="4468536" y="4611230"/>
            <a:ext cx="5975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18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emissions alone do not commit the world to 1.5°C</a:t>
            </a:r>
            <a:endParaRPr lang="en-US" sz="2400" b="1" dirty="0">
              <a:solidFill>
                <a:srgbClr val="18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cteur droit 18">
            <a:extLst>
              <a:ext uri="{FF2B5EF4-FFF2-40B4-BE49-F238E27FC236}">
                <a16:creationId xmlns:a16="http://schemas.microsoft.com/office/drawing/2014/main" id="{2A6C1CA7-00B0-DA45-90EE-4EB7FC9AF158}"/>
              </a:ext>
            </a:extLst>
          </p:cNvPr>
          <p:cNvCxnSpPr/>
          <p:nvPr/>
        </p:nvCxnSpPr>
        <p:spPr>
          <a:xfrm flipH="1" flipV="1">
            <a:off x="1315258" y="6536147"/>
            <a:ext cx="4962345" cy="10802"/>
          </a:xfrm>
          <a:prstGeom prst="line">
            <a:avLst/>
          </a:prstGeom>
          <a:ln>
            <a:solidFill>
              <a:srgbClr val="549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2">
            <a:extLst>
              <a:ext uri="{FF2B5EF4-FFF2-40B4-BE49-F238E27FC236}">
                <a16:creationId xmlns:a16="http://schemas.microsoft.com/office/drawing/2014/main" id="{D3EFC05D-ECA1-FD41-8126-D6DC3C04EA0C}"/>
              </a:ext>
            </a:extLst>
          </p:cNvPr>
          <p:cNvSpPr txBox="1"/>
          <p:nvPr/>
        </p:nvSpPr>
        <p:spPr>
          <a:xfrm>
            <a:off x="1468496" y="5527402"/>
            <a:ext cx="27094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Ashley Cooper / Aurora Photos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B8B3F0B8-409F-374F-95E6-5C668520F461}"/>
              </a:ext>
            </a:extLst>
          </p:cNvPr>
          <p:cNvSpPr/>
          <p:nvPr/>
        </p:nvSpPr>
        <p:spPr>
          <a:xfrm>
            <a:off x="1315258" y="415636"/>
            <a:ext cx="3003661" cy="515669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9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F95F7F8-29C4-2C47-9864-8723D323D8E2}"/>
              </a:ext>
            </a:extLst>
          </p:cNvPr>
          <p:cNvSpPr txBox="1"/>
          <p:nvPr/>
        </p:nvSpPr>
        <p:spPr>
          <a:xfrm>
            <a:off x="11038466" y="187165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SR1.5</a:t>
            </a:r>
          </a:p>
        </p:txBody>
      </p:sp>
    </p:spTree>
    <p:extLst>
      <p:ext uri="{BB962C8B-B14F-4D97-AF65-F5344CB8AC3E}">
        <p14:creationId xmlns:p14="http://schemas.microsoft.com/office/powerpoint/2010/main" val="3418051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600F85-8C3D-DA48-A5F7-C31F09ACA1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5492CD"/>
              </a:solidFill>
              <a:highlight>
                <a:srgbClr val="5492CD"/>
              </a:highlight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8DD8A1-B4BF-F740-ADC0-8A092E2872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9537" y="1103422"/>
            <a:ext cx="3571876" cy="1546935"/>
          </a:xfrm>
        </p:spPr>
        <p:txBody>
          <a:bodyPr lIns="0" tIns="0" rIns="0" bIns="0">
            <a:noAutofit/>
          </a:bodyPr>
          <a:lstStyle/>
          <a:p>
            <a:pPr marL="11906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More Information:</a:t>
            </a:r>
            <a:br>
              <a:rPr lang="en-US" sz="1600" b="0" dirty="0">
                <a:solidFill>
                  <a:schemeClr val="bg1"/>
                </a:solidFill>
              </a:rPr>
            </a:br>
            <a:r>
              <a:rPr lang="en-US" sz="1600" b="0" dirty="0">
                <a:solidFill>
                  <a:schemeClr val="bg1"/>
                </a:solidFill>
              </a:rPr>
              <a:t>Website: </a:t>
            </a:r>
            <a:r>
              <a:rPr lang="en-US" sz="1600" b="0" dirty="0">
                <a:solidFill>
                  <a:schemeClr val="bg1"/>
                </a:solidFill>
                <a:hlinkClick r:id="rId3"/>
              </a:rPr>
              <a:t>http://ipcc.ch</a:t>
            </a:r>
            <a:br>
              <a:rPr lang="en-US" sz="1600" b="0" dirty="0">
                <a:solidFill>
                  <a:schemeClr val="bg1"/>
                </a:solidFill>
              </a:rPr>
            </a:br>
            <a:r>
              <a:rPr lang="en-US" sz="1600" b="0" dirty="0">
                <a:solidFill>
                  <a:schemeClr val="bg1"/>
                </a:solidFill>
              </a:rPr>
              <a:t>microsites: SR1.5, SRCCL, SROCC</a:t>
            </a:r>
            <a:br>
              <a:rPr lang="en-US" sz="1600" b="0" dirty="0">
                <a:solidFill>
                  <a:schemeClr val="bg1"/>
                </a:solidFill>
              </a:rPr>
            </a:br>
            <a:r>
              <a:rPr lang="en-US" sz="1600" b="0" dirty="0">
                <a:solidFill>
                  <a:schemeClr val="bg1"/>
                </a:solidFill>
              </a:rPr>
              <a:t>IPCC Secretariat: </a:t>
            </a:r>
            <a:r>
              <a:rPr lang="en-US" sz="1600" b="0" dirty="0" err="1">
                <a:solidFill>
                  <a:schemeClr val="bg1"/>
                </a:solidFill>
              </a:rPr>
              <a:t>ipcc-sec@wmo.int</a:t>
            </a:r>
            <a:br>
              <a:rPr lang="en-US" sz="1600" b="0" dirty="0">
                <a:solidFill>
                  <a:schemeClr val="bg1"/>
                </a:solidFill>
              </a:rPr>
            </a:br>
            <a:r>
              <a:rPr lang="en-US" sz="1600" b="0" dirty="0">
                <a:solidFill>
                  <a:schemeClr val="bg1"/>
                </a:solidFill>
              </a:rPr>
              <a:t>IPCC Press Office: </a:t>
            </a:r>
            <a:r>
              <a:rPr lang="en-US" sz="1600" b="0" dirty="0" err="1">
                <a:solidFill>
                  <a:schemeClr val="bg1"/>
                </a:solidFill>
              </a:rPr>
              <a:t>ipcc-media@wmo.int</a:t>
            </a:r>
            <a:endParaRPr lang="de-DE" sz="1600" b="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090704-D888-B341-BBF4-609920880781}"/>
              </a:ext>
            </a:extLst>
          </p:cNvPr>
          <p:cNvSpPr/>
          <p:nvPr/>
        </p:nvSpPr>
        <p:spPr>
          <a:xfrm>
            <a:off x="5724526" y="1271588"/>
            <a:ext cx="4314824" cy="4314824"/>
          </a:xfrm>
          <a:prstGeom prst="ellipse">
            <a:avLst/>
          </a:prstGeom>
          <a:solidFill>
            <a:srgbClr val="FFFFFF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995FC-B791-6144-97CF-AEB50995EA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58826" y="1705888"/>
            <a:ext cx="3446224" cy="3446224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FCD24374-298D-4248-A0D0-D95748DDEBDF}"/>
              </a:ext>
            </a:extLst>
          </p:cNvPr>
          <p:cNvSpPr txBox="1">
            <a:spLocks/>
          </p:cNvSpPr>
          <p:nvPr/>
        </p:nvSpPr>
        <p:spPr>
          <a:xfrm>
            <a:off x="2083055" y="3744887"/>
            <a:ext cx="3571876" cy="187710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5492CD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pPr marL="11906">
              <a:lnSpc>
                <a:spcPct val="150000"/>
              </a:lnSpc>
            </a:pPr>
            <a:r>
              <a:rPr lang="en-US" sz="1600" b="0" dirty="0">
                <a:solidFill>
                  <a:schemeClr val="bg1"/>
                </a:solidFill>
              </a:rPr>
              <a:t>@IPCC_CH</a:t>
            </a:r>
          </a:p>
          <a:p>
            <a:pPr marL="11906">
              <a:lnSpc>
                <a:spcPct val="150000"/>
              </a:lnSpc>
            </a:pPr>
            <a:r>
              <a:rPr lang="en-US" sz="1600" b="0" dirty="0">
                <a:solidFill>
                  <a:schemeClr val="bg1"/>
                </a:solidFill>
              </a:rPr>
              <a:t>@</a:t>
            </a:r>
            <a:r>
              <a:rPr lang="en-US" sz="1600" b="0" dirty="0" err="1">
                <a:solidFill>
                  <a:schemeClr val="bg1"/>
                </a:solidFill>
              </a:rPr>
              <a:t>IPCCNews</a:t>
            </a:r>
            <a:endParaRPr lang="en-US" sz="1600" b="0" dirty="0">
              <a:solidFill>
                <a:schemeClr val="bg1"/>
              </a:solidFill>
            </a:endParaRPr>
          </a:p>
          <a:p>
            <a:pPr marL="11906">
              <a:lnSpc>
                <a:spcPct val="150000"/>
              </a:lnSpc>
            </a:pPr>
            <a:r>
              <a:rPr lang="en-US" sz="1600" b="0" dirty="0">
                <a:solidFill>
                  <a:schemeClr val="bg1"/>
                </a:solidFill>
              </a:rPr>
              <a:t>@</a:t>
            </a:r>
            <a:r>
              <a:rPr lang="en-US" sz="1600" b="0" dirty="0" err="1">
                <a:solidFill>
                  <a:schemeClr val="bg1"/>
                </a:solidFill>
              </a:rPr>
              <a:t>IPCC_Climate_Change</a:t>
            </a:r>
            <a:endParaRPr lang="en-US" sz="1600" b="0" dirty="0">
              <a:solidFill>
                <a:schemeClr val="bg1"/>
              </a:solidFill>
            </a:endParaRPr>
          </a:p>
          <a:p>
            <a:pPr marL="11906">
              <a:lnSpc>
                <a:spcPct val="150000"/>
              </a:lnSpc>
            </a:pPr>
            <a:r>
              <a:rPr lang="en-US" sz="1600" b="0" dirty="0" err="1">
                <a:solidFill>
                  <a:schemeClr val="bg1"/>
                </a:solidFill>
              </a:rPr>
              <a:t>www.vimeo.com</a:t>
            </a:r>
            <a:r>
              <a:rPr lang="en-US" sz="1600" b="0" dirty="0">
                <a:solidFill>
                  <a:schemeClr val="bg1"/>
                </a:solidFill>
              </a:rPr>
              <a:t>/</a:t>
            </a:r>
            <a:r>
              <a:rPr lang="en-US" sz="1600" b="0" dirty="0" err="1">
                <a:solidFill>
                  <a:schemeClr val="bg1"/>
                </a:solidFill>
              </a:rPr>
              <a:t>ipcc</a:t>
            </a:r>
            <a:endParaRPr lang="en-US" sz="1600" b="0" dirty="0">
              <a:solidFill>
                <a:schemeClr val="bg1"/>
              </a:solidFill>
            </a:endParaRPr>
          </a:p>
          <a:p>
            <a:pPr marL="11906">
              <a:lnSpc>
                <a:spcPct val="150000"/>
              </a:lnSpc>
            </a:pPr>
            <a:r>
              <a:rPr lang="en-US" sz="1600" b="0" dirty="0" err="1">
                <a:solidFill>
                  <a:schemeClr val="bg1"/>
                </a:solidFill>
              </a:rPr>
              <a:t>www.youtube.com</a:t>
            </a:r>
            <a:r>
              <a:rPr lang="en-US" sz="1600" b="0" dirty="0">
                <a:solidFill>
                  <a:schemeClr val="bg1"/>
                </a:solidFill>
              </a:rPr>
              <a:t>/c/</a:t>
            </a:r>
            <a:r>
              <a:rPr lang="en-US" sz="1600" b="0" dirty="0" err="1">
                <a:solidFill>
                  <a:schemeClr val="bg1"/>
                </a:solidFill>
              </a:rPr>
              <a:t>ipccgeneva</a:t>
            </a:r>
            <a:endParaRPr lang="en-US" sz="1600" b="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ABDB33-3E03-5D4A-8D6C-98252A0DE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537" y="3920656"/>
            <a:ext cx="231236" cy="188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0FD963-7A96-A24F-8986-49C7D61A8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537" y="4234056"/>
            <a:ext cx="237973" cy="2379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EB60FC-DEAC-064A-9E82-9AC00680E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9537" y="4596741"/>
            <a:ext cx="231236" cy="2312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0918DB-A9A9-E747-8820-94251C8B9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9537" y="4952689"/>
            <a:ext cx="294994" cy="2928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EC21CC-1B77-3444-85E4-E1C598252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9537" y="5370275"/>
            <a:ext cx="286914" cy="202463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222EC272-12E9-8B4C-B97D-792616E9AA68}"/>
              </a:ext>
            </a:extLst>
          </p:cNvPr>
          <p:cNvSpPr txBox="1">
            <a:spLocks/>
          </p:cNvSpPr>
          <p:nvPr/>
        </p:nvSpPr>
        <p:spPr>
          <a:xfrm>
            <a:off x="1769537" y="3234738"/>
            <a:ext cx="3571876" cy="39120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5492CD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pPr marL="11906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Find us on:</a:t>
            </a:r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1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1CB6F17-C416-3344-B978-3C7538DE5C4F}"/>
              </a:ext>
            </a:extLst>
          </p:cNvPr>
          <p:cNvSpPr txBox="1">
            <a:spLocks/>
          </p:cNvSpPr>
          <p:nvPr/>
        </p:nvSpPr>
        <p:spPr>
          <a:xfrm>
            <a:off x="7091545" y="6194256"/>
            <a:ext cx="2141316" cy="215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700" indent="-12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492CD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12700" indent="-12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492CD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2700" indent="-12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492CD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2700" indent="-12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492CD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12700" indent="-12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492CD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400"/>
              <a:t>SRCCL PM Figure 1 – F</a:t>
            </a:r>
            <a:endParaRPr lang="en-GB" sz="1400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EAB98027-78ED-C749-BE8A-82695A728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460" y="0"/>
            <a:ext cx="5009793" cy="68580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16B81BE-AE90-3C4B-9D64-ADBAAD7E85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4" t="372" r="23399"/>
          <a:stretch/>
        </p:blipFill>
        <p:spPr>
          <a:xfrm>
            <a:off x="49582" y="166534"/>
            <a:ext cx="4535198" cy="6832426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69EFC8E7-B3CC-C64A-9ED2-8BD7166F8892}"/>
              </a:ext>
            </a:extLst>
          </p:cNvPr>
          <p:cNvSpPr/>
          <p:nvPr/>
        </p:nvSpPr>
        <p:spPr>
          <a:xfrm>
            <a:off x="0" y="166534"/>
            <a:ext cx="4584780" cy="6824197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2D42C31-3078-4E4F-BC75-32BA9DD6D2B8}"/>
              </a:ext>
            </a:extLst>
          </p:cNvPr>
          <p:cNvSpPr/>
          <p:nvPr/>
        </p:nvSpPr>
        <p:spPr>
          <a:xfrm>
            <a:off x="4658395" y="486722"/>
            <a:ext cx="1809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Drylands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currently cover about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46.2% of global land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and are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home to 3 billion people. </a:t>
            </a:r>
            <a:endParaRPr lang="de-DE" sz="20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76D8455-CCE4-3E40-BE9F-63568F95FD79}"/>
              </a:ext>
            </a:extLst>
          </p:cNvPr>
          <p:cNvSpPr txBox="1"/>
          <p:nvPr/>
        </p:nvSpPr>
        <p:spPr>
          <a:xfrm rot="20010824">
            <a:off x="8680868" y="4567620"/>
            <a:ext cx="228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Population in </a:t>
            </a:r>
            <a:r>
              <a:rPr lang="de-DE" dirty="0" err="1"/>
              <a:t>drylands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908450-F249-314D-BC14-1BC1D1B693BC}"/>
              </a:ext>
            </a:extLst>
          </p:cNvPr>
          <p:cNvSpPr txBox="1"/>
          <p:nvPr/>
        </p:nvSpPr>
        <p:spPr>
          <a:xfrm>
            <a:off x="9606905" y="5057513"/>
            <a:ext cx="264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Dryland</a:t>
            </a:r>
            <a:r>
              <a:rPr lang="de-DE" dirty="0">
                <a:solidFill>
                  <a:srgbClr val="FF0000"/>
                </a:solidFill>
              </a:rPr>
              <a:t> in </a:t>
            </a:r>
            <a:r>
              <a:rPr lang="de-DE" dirty="0" err="1">
                <a:solidFill>
                  <a:srgbClr val="FF0000"/>
                </a:solidFill>
              </a:rPr>
              <a:t>annual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drought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DBCDB28-F0DF-6545-A219-4D6A55266042}"/>
              </a:ext>
            </a:extLst>
          </p:cNvPr>
          <p:cNvSpPr txBox="1"/>
          <p:nvPr/>
        </p:nvSpPr>
        <p:spPr>
          <a:xfrm>
            <a:off x="9947511" y="6194256"/>
            <a:ext cx="97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Wetland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3FFFE04-5D7F-C444-B8CB-364700F1341D}"/>
              </a:ext>
            </a:extLst>
          </p:cNvPr>
          <p:cNvSpPr txBox="1"/>
          <p:nvPr/>
        </p:nvSpPr>
        <p:spPr>
          <a:xfrm>
            <a:off x="10947216" y="0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SRCCL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57AC213-33C8-4345-9228-52302EF0BF19}"/>
              </a:ext>
            </a:extLst>
          </p:cNvPr>
          <p:cNvSpPr/>
          <p:nvPr/>
        </p:nvSpPr>
        <p:spPr>
          <a:xfrm>
            <a:off x="4658396" y="3452113"/>
            <a:ext cx="22213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Current </a:t>
            </a:r>
          </a:p>
          <a:p>
            <a:r>
              <a:rPr lang="en-US" sz="2800" b="1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background: </a:t>
            </a:r>
          </a:p>
          <a:p>
            <a:r>
              <a:rPr lang="en-US" sz="2800" b="1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unsustainable </a:t>
            </a:r>
          </a:p>
          <a:p>
            <a:r>
              <a:rPr lang="en-US" sz="2800" b="1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uses of land </a:t>
            </a:r>
            <a:endParaRPr lang="de-DE" sz="2800" b="1" dirty="0">
              <a:solidFill>
                <a:srgbClr val="003466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6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1E542A-A4BA-4E43-BA10-F7C1EDDFE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88068" y="5945637"/>
            <a:ext cx="1590202" cy="26281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1600" dirty="0">
                <a:latin typeface="+mj-lt"/>
              </a:rPr>
              <a:t>SPM Figure 2 – 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2DEA6F-BA77-483F-B5C2-7613F3413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D583-3E6B-7D4A-9CA3-8224E1A06BB9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36952-B40C-4C23-A93A-F6D297A6C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86" b="21962"/>
          <a:stretch/>
        </p:blipFill>
        <p:spPr>
          <a:xfrm>
            <a:off x="0" y="1873992"/>
            <a:ext cx="12078269" cy="3102361"/>
          </a:xfrm>
          <a:prstGeom prst="rect">
            <a:avLst/>
          </a:prstGeom>
        </p:spPr>
      </p:pic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709816A2-CE52-3E48-8D79-F37C5ED3D9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35373" y="3791132"/>
            <a:ext cx="973862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08BEFE7D-9393-3B40-9FC1-EB21437B4F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35373" y="3533380"/>
            <a:ext cx="9738627" cy="407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89576BD6-62E1-9341-B821-02E04512BBE9}"/>
              </a:ext>
            </a:extLst>
          </p:cNvPr>
          <p:cNvSpPr txBox="1"/>
          <p:nvPr/>
        </p:nvSpPr>
        <p:spPr>
          <a:xfrm>
            <a:off x="697671" y="3636683"/>
            <a:ext cx="737702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1.5°C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225E908-900D-0A47-80C0-7732D229B32F}"/>
              </a:ext>
            </a:extLst>
          </p:cNvPr>
          <p:cNvSpPr txBox="1"/>
          <p:nvPr/>
        </p:nvSpPr>
        <p:spPr>
          <a:xfrm>
            <a:off x="697671" y="3319677"/>
            <a:ext cx="737702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2.0°C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827D5A2-E55D-C941-96F1-57E3A0D4523E}"/>
              </a:ext>
            </a:extLst>
          </p:cNvPr>
          <p:cNvSpPr txBox="1"/>
          <p:nvPr/>
        </p:nvSpPr>
        <p:spPr>
          <a:xfrm>
            <a:off x="10946146" y="180226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SRCCL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40A6B2F-78C3-3546-8334-C733E8B4D7D7}"/>
              </a:ext>
            </a:extLst>
          </p:cNvPr>
          <p:cNvSpPr txBox="1"/>
          <p:nvPr/>
        </p:nvSpPr>
        <p:spPr>
          <a:xfrm>
            <a:off x="8534400" y="5025294"/>
            <a:ext cx="3176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Human </a:t>
            </a:r>
            <a:r>
              <a:rPr lang="de-DE" b="1" dirty="0" err="1">
                <a:solidFill>
                  <a:srgbClr val="FF0000"/>
                </a:solidFill>
              </a:rPr>
              <a:t>food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security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is</a:t>
            </a:r>
            <a:r>
              <a:rPr lang="de-DE" b="1" dirty="0">
                <a:solidFill>
                  <a:srgbClr val="FF0000"/>
                </a:solidFill>
              </a:rPr>
              <a:t> at stake</a:t>
            </a:r>
          </a:p>
        </p:txBody>
      </p:sp>
      <p:sp>
        <p:nvSpPr>
          <p:cNvPr id="14" name="Titel 3">
            <a:extLst>
              <a:ext uri="{FF2B5EF4-FFF2-40B4-BE49-F238E27FC236}">
                <a16:creationId xmlns:a16="http://schemas.microsoft.com/office/drawing/2014/main" id="{7D97326C-7DCC-8447-9FA6-0E406D31D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46" y="536342"/>
            <a:ext cx="10515600" cy="558797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defTabSz="685800"/>
            <a:r>
              <a:rPr lang="de-DE" sz="3600" dirty="0" err="1"/>
              <a:t>Risks</a:t>
            </a:r>
            <a:r>
              <a:rPr lang="de-DE" sz="3600" dirty="0"/>
              <a:t> </a:t>
            </a:r>
            <a:r>
              <a:rPr lang="de-DE" sz="3600" dirty="0" err="1"/>
              <a:t>to</a:t>
            </a:r>
            <a:r>
              <a:rPr lang="de-DE" sz="3600" dirty="0"/>
              <a:t> </a:t>
            </a:r>
            <a:r>
              <a:rPr lang="de-DE" sz="3600" dirty="0" err="1"/>
              <a:t>humans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ecosystems</a:t>
            </a:r>
            <a:r>
              <a:rPr lang="de-DE" sz="3600" dirty="0"/>
              <a:t> </a:t>
            </a:r>
            <a:r>
              <a:rPr lang="de-DE" sz="3600" dirty="0" err="1"/>
              <a:t>from</a:t>
            </a:r>
            <a:r>
              <a:rPr lang="de-DE" sz="3600" dirty="0"/>
              <a:t> </a:t>
            </a:r>
            <a:r>
              <a:rPr lang="de-DE" sz="3600" dirty="0" err="1"/>
              <a:t>changes</a:t>
            </a:r>
            <a:r>
              <a:rPr lang="de-DE" sz="3600" dirty="0"/>
              <a:t> in land-</a:t>
            </a:r>
            <a:r>
              <a:rPr lang="de-DE" sz="3600" dirty="0" err="1"/>
              <a:t>based</a:t>
            </a:r>
            <a:r>
              <a:rPr lang="de-DE" sz="3600" dirty="0"/>
              <a:t> </a:t>
            </a:r>
            <a:r>
              <a:rPr lang="de-DE" sz="3600" dirty="0" err="1"/>
              <a:t>processes</a:t>
            </a:r>
            <a:r>
              <a:rPr lang="de-DE" sz="3600" dirty="0"/>
              <a:t> </a:t>
            </a:r>
            <a:r>
              <a:rPr lang="de-DE" sz="3600" dirty="0" err="1"/>
              <a:t>as</a:t>
            </a:r>
            <a:r>
              <a:rPr lang="de-DE" sz="3600" dirty="0"/>
              <a:t> a </a:t>
            </a:r>
            <a:r>
              <a:rPr lang="de-DE" sz="3600" dirty="0" err="1"/>
              <a:t>result</a:t>
            </a:r>
            <a:r>
              <a:rPr lang="de-DE" sz="3600" dirty="0"/>
              <a:t> </a:t>
            </a:r>
            <a:r>
              <a:rPr lang="de-DE" sz="3600" dirty="0" err="1"/>
              <a:t>from</a:t>
            </a:r>
            <a:r>
              <a:rPr lang="de-DE" sz="3600" dirty="0"/>
              <a:t> </a:t>
            </a:r>
            <a:r>
              <a:rPr lang="de-DE" sz="3600" dirty="0" err="1"/>
              <a:t>climate</a:t>
            </a:r>
            <a:r>
              <a:rPr lang="de-DE" sz="3600" dirty="0"/>
              <a:t> </a:t>
            </a:r>
            <a:r>
              <a:rPr lang="de-DE" sz="3600" dirty="0" err="1"/>
              <a:t>change</a:t>
            </a:r>
            <a:endParaRPr lang="de-DE" sz="3600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BF146F4-1FC3-CF4D-95D2-5DB980212316}"/>
              </a:ext>
            </a:extLst>
          </p:cNvPr>
          <p:cNvGrpSpPr/>
          <p:nvPr/>
        </p:nvGrpSpPr>
        <p:grpSpPr>
          <a:xfrm>
            <a:off x="184549" y="4978024"/>
            <a:ext cx="4047151" cy="1879976"/>
            <a:chOff x="184549" y="4978024"/>
            <a:chExt cx="4047151" cy="1879976"/>
          </a:xfrm>
        </p:grpSpPr>
        <p:pic>
          <p:nvPicPr>
            <p:cNvPr id="19" name="Image 16">
              <a:extLst>
                <a:ext uri="{FF2B5EF4-FFF2-40B4-BE49-F238E27FC236}">
                  <a16:creationId xmlns:a16="http://schemas.microsoft.com/office/drawing/2014/main" id="{425985F4-BAFC-D841-B0AB-15ED9DD7E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553" y="5286160"/>
              <a:ext cx="348305" cy="1571840"/>
            </a:xfrm>
            <a:prstGeom prst="rect">
              <a:avLst/>
            </a:prstGeom>
          </p:spPr>
        </p:pic>
        <p:sp>
          <p:nvSpPr>
            <p:cNvPr id="20" name="ZoneTexte 17">
              <a:extLst>
                <a:ext uri="{FF2B5EF4-FFF2-40B4-BE49-F238E27FC236}">
                  <a16:creationId xmlns:a16="http://schemas.microsoft.com/office/drawing/2014/main" id="{C85733B5-5614-CB4B-94E5-78F5AF0EBEE8}"/>
                </a:ext>
              </a:extLst>
            </p:cNvPr>
            <p:cNvSpPr txBox="1"/>
            <p:nvPr/>
          </p:nvSpPr>
          <p:spPr>
            <a:xfrm>
              <a:off x="184549" y="4978024"/>
              <a:ext cx="4047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Level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additional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impact/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risk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due to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climate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change </a:t>
              </a:r>
            </a:p>
          </p:txBody>
        </p:sp>
        <p:sp>
          <p:nvSpPr>
            <p:cNvPr id="21" name="ZoneTexte 18">
              <a:extLst>
                <a:ext uri="{FF2B5EF4-FFF2-40B4-BE49-F238E27FC236}">
                  <a16:creationId xmlns:a16="http://schemas.microsoft.com/office/drawing/2014/main" id="{C3DE832B-1F97-BE47-8BE4-AD89EC658B9E}"/>
                </a:ext>
              </a:extLst>
            </p:cNvPr>
            <p:cNvSpPr txBox="1"/>
            <p:nvPr/>
          </p:nvSpPr>
          <p:spPr>
            <a:xfrm>
              <a:off x="628262" y="6550223"/>
              <a:ext cx="11742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Undetectable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ZoneTexte 19">
              <a:extLst>
                <a:ext uri="{FF2B5EF4-FFF2-40B4-BE49-F238E27FC236}">
                  <a16:creationId xmlns:a16="http://schemas.microsoft.com/office/drawing/2014/main" id="{C6F4B33C-A98C-D74E-B0E4-37432B1C0E79}"/>
                </a:ext>
              </a:extLst>
            </p:cNvPr>
            <p:cNvSpPr txBox="1"/>
            <p:nvPr/>
          </p:nvSpPr>
          <p:spPr>
            <a:xfrm>
              <a:off x="628262" y="5303557"/>
              <a:ext cx="8746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Very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high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ZoneTexte 20">
              <a:extLst>
                <a:ext uri="{FF2B5EF4-FFF2-40B4-BE49-F238E27FC236}">
                  <a16:creationId xmlns:a16="http://schemas.microsoft.com/office/drawing/2014/main" id="{82A9B79D-E40D-424B-9A10-C613706E958C}"/>
                </a:ext>
              </a:extLst>
            </p:cNvPr>
            <p:cNvSpPr txBox="1"/>
            <p:nvPr/>
          </p:nvSpPr>
          <p:spPr>
            <a:xfrm>
              <a:off x="658254" y="5670143"/>
              <a:ext cx="516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High</a:t>
              </a:r>
            </a:p>
          </p:txBody>
        </p:sp>
        <p:sp>
          <p:nvSpPr>
            <p:cNvPr id="24" name="ZoneTexte 21">
              <a:extLst>
                <a:ext uri="{FF2B5EF4-FFF2-40B4-BE49-F238E27FC236}">
                  <a16:creationId xmlns:a16="http://schemas.microsoft.com/office/drawing/2014/main" id="{0A7A8CFD-6C41-2744-A145-6198FDDAAB4A}"/>
                </a:ext>
              </a:extLst>
            </p:cNvPr>
            <p:cNvSpPr txBox="1"/>
            <p:nvPr/>
          </p:nvSpPr>
          <p:spPr>
            <a:xfrm>
              <a:off x="657644" y="6097925"/>
              <a:ext cx="9156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Moderate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02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7CF59-02E1-5049-8C8A-EAFC3F1D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767493"/>
            <a:ext cx="10515600" cy="558797"/>
          </a:xfrm>
        </p:spPr>
        <p:txBody>
          <a:bodyPr>
            <a:normAutofit fontScale="90000"/>
          </a:bodyPr>
          <a:lstStyle/>
          <a:p>
            <a:r>
              <a:rPr lang="de-DE" dirty="0"/>
              <a:t>SROCC</a:t>
            </a:r>
            <a:br>
              <a:rPr lang="de-DE" dirty="0"/>
            </a:br>
            <a:r>
              <a:rPr lang="de-DE" dirty="0"/>
              <a:t>in a </a:t>
            </a:r>
            <a:r>
              <a:rPr lang="de-DE" dirty="0" err="1"/>
              <a:t>nutshell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0E36002-9734-594E-AD7F-A40713684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008" y="271464"/>
            <a:ext cx="9192676" cy="541087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7F3ED96-B0BA-1344-BD82-2E1C7B78236B}"/>
              </a:ext>
            </a:extLst>
          </p:cNvPr>
          <p:cNvSpPr txBox="1"/>
          <p:nvPr/>
        </p:nvSpPr>
        <p:spPr>
          <a:xfrm>
            <a:off x="11299371" y="5682343"/>
            <a:ext cx="57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TS.2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EED4C7F-E5E7-0443-AAEC-E0EF5866E135}"/>
              </a:ext>
            </a:extLst>
          </p:cNvPr>
          <p:cNvSpPr txBox="1"/>
          <p:nvPr/>
        </p:nvSpPr>
        <p:spPr>
          <a:xfrm>
            <a:off x="48987" y="1355813"/>
            <a:ext cx="29340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…on 80 % </a:t>
            </a:r>
            <a:r>
              <a:rPr lang="de-DE" sz="2800" dirty="0" err="1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of</a:t>
            </a: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2800" dirty="0" err="1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</a:t>
            </a: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</a:t>
            </a:r>
            <a:r>
              <a:rPr lang="de-DE" sz="2800" dirty="0" err="1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earth</a:t>
            </a: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2800" dirty="0" err="1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surface</a:t>
            </a: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2800" dirty="0" err="1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climate</a:t>
            </a: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2800" dirty="0" err="1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change</a:t>
            </a: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2800" dirty="0" err="1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affects</a:t>
            </a: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2800" dirty="0" err="1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</a:t>
            </a: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2800" dirty="0" err="1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life</a:t>
            </a: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2800" dirty="0" err="1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sustaining</a:t>
            </a: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2800" dirty="0" err="1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systems</a:t>
            </a: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- </a:t>
            </a:r>
            <a:r>
              <a:rPr lang="en-US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from the top of the mountains to the depth of oceans. These changes will continue for generations to come.</a:t>
            </a:r>
            <a:endParaRPr lang="de-DE" sz="2800" dirty="0">
              <a:solidFill>
                <a:srgbClr val="003466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2C66A3D-8B91-4143-8DCE-D79697786B06}"/>
              </a:ext>
            </a:extLst>
          </p:cNvPr>
          <p:cNvSpPr/>
          <p:nvPr/>
        </p:nvSpPr>
        <p:spPr>
          <a:xfrm>
            <a:off x="48987" y="6217428"/>
            <a:ext cx="7011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Current background: unsustainable ocean uses  </a:t>
            </a:r>
            <a:endParaRPr lang="de-DE" sz="2800" b="1" dirty="0">
              <a:solidFill>
                <a:srgbClr val="003466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08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AAC03D7-71CB-5144-B372-236D56591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368"/>
            <a:ext cx="9144000" cy="5567516"/>
          </a:xfrm>
          <a:prstGeom prst="rect">
            <a:avLst/>
          </a:prstGeom>
        </p:spPr>
      </p:pic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31FE7C7A-54DD-1744-A33A-8AC088569C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35677" y="3160240"/>
            <a:ext cx="745993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7A59C8BF-2F57-8347-8B2B-4215CAD659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35677" y="2930254"/>
            <a:ext cx="745993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B431468E-D6AC-A543-8CF7-12E9B9374FE4}"/>
              </a:ext>
            </a:extLst>
          </p:cNvPr>
          <p:cNvSpPr txBox="1"/>
          <p:nvPr/>
        </p:nvSpPr>
        <p:spPr>
          <a:xfrm>
            <a:off x="373481" y="3010060"/>
            <a:ext cx="737702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1.5°C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8A0EF54-4FE4-BA47-92D1-C9446A411E1F}"/>
              </a:ext>
            </a:extLst>
          </p:cNvPr>
          <p:cNvSpPr txBox="1"/>
          <p:nvPr/>
        </p:nvSpPr>
        <p:spPr>
          <a:xfrm>
            <a:off x="362077" y="2689453"/>
            <a:ext cx="737702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2.0°C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CF3B7A9-5D81-D14C-9430-98F724286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48" y="288864"/>
            <a:ext cx="10515600" cy="558797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defTabSz="685800"/>
            <a:r>
              <a:rPr lang="de-DE" sz="4000" dirty="0" err="1"/>
              <a:t>Ocean</a:t>
            </a:r>
            <a:r>
              <a:rPr lang="de-DE" sz="4000" dirty="0"/>
              <a:t> </a:t>
            </a:r>
            <a:r>
              <a:rPr lang="de-DE" sz="4000" dirty="0" err="1"/>
              <a:t>and</a:t>
            </a:r>
            <a:r>
              <a:rPr lang="de-DE" sz="4000" dirty="0"/>
              <a:t> </a:t>
            </a:r>
            <a:r>
              <a:rPr lang="de-DE" sz="4000" dirty="0" err="1"/>
              <a:t>coastal</a:t>
            </a:r>
            <a:r>
              <a:rPr lang="de-DE" sz="4000" dirty="0"/>
              <a:t> </a:t>
            </a:r>
            <a:r>
              <a:rPr lang="de-DE" sz="4000" dirty="0" err="1"/>
              <a:t>ecosystems</a:t>
            </a:r>
            <a:r>
              <a:rPr lang="de-DE" sz="4000" dirty="0"/>
              <a:t>: </a:t>
            </a:r>
            <a:r>
              <a:rPr lang="de-DE" sz="4000" dirty="0" err="1"/>
              <a:t>future</a:t>
            </a:r>
            <a:r>
              <a:rPr lang="de-DE" sz="4000" dirty="0"/>
              <a:t> </a:t>
            </a:r>
            <a:r>
              <a:rPr lang="de-DE" sz="4000" dirty="0" err="1"/>
              <a:t>risks</a:t>
            </a:r>
            <a:endParaRPr lang="de-DE" sz="4000" dirty="0"/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13003EA7-D96E-9A4B-873B-ED6198E790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58848" y="288864"/>
            <a:ext cx="1260603" cy="126238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F1F29EB-344B-B441-B31C-7A9D9EB37276}"/>
              </a:ext>
            </a:extLst>
          </p:cNvPr>
          <p:cNvSpPr txBox="1"/>
          <p:nvPr/>
        </p:nvSpPr>
        <p:spPr>
          <a:xfrm rot="10800000" flipV="1">
            <a:off x="9428920" y="2425285"/>
            <a:ext cx="2271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Ecosystems</a:t>
            </a:r>
            <a:r>
              <a:rPr lang="de-DE" sz="24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would</a:t>
            </a:r>
            <a:r>
              <a:rPr lang="de-DE" sz="24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benefit</a:t>
            </a:r>
            <a:r>
              <a:rPr lang="de-DE" sz="24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from</a:t>
            </a:r>
            <a:r>
              <a:rPr lang="de-DE" sz="24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ambitious</a:t>
            </a:r>
            <a:r>
              <a:rPr lang="de-DE" sz="24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mitigation</a:t>
            </a:r>
            <a:endParaRPr lang="de-DE" sz="2400" b="1" dirty="0">
              <a:solidFill>
                <a:srgbClr val="FF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8198140-D854-1443-8C24-AAEFCADAC92F}"/>
              </a:ext>
            </a:extLst>
          </p:cNvPr>
          <p:cNvSpPr txBox="1"/>
          <p:nvPr/>
        </p:nvSpPr>
        <p:spPr>
          <a:xfrm>
            <a:off x="10894850" y="1595683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SROCC</a:t>
            </a:r>
          </a:p>
        </p:txBody>
      </p:sp>
    </p:spTree>
    <p:extLst>
      <p:ext uri="{BB962C8B-B14F-4D97-AF65-F5344CB8AC3E}">
        <p14:creationId xmlns:p14="http://schemas.microsoft.com/office/powerpoint/2010/main" val="2902676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F87E8D2-1929-A04C-A92E-138B0976C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94" y="434032"/>
            <a:ext cx="8797905" cy="6002309"/>
          </a:xfrm>
          <a:prstGeom prst="rect">
            <a:avLst/>
          </a:prstGeom>
          <a:noFill/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9B75ED1C-5222-334C-A448-CD6C2B011E8D}"/>
              </a:ext>
            </a:extLst>
          </p:cNvPr>
          <p:cNvSpPr/>
          <p:nvPr/>
        </p:nvSpPr>
        <p:spPr>
          <a:xfrm>
            <a:off x="116760" y="6095037"/>
            <a:ext cx="558905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Projections: Large changes in community composition expected driven by local invasions and losses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FF539D-DFA1-1E48-9D65-202AEB808843}"/>
              </a:ext>
            </a:extLst>
          </p:cNvPr>
          <p:cNvSpPr txBox="1"/>
          <p:nvPr/>
        </p:nvSpPr>
        <p:spPr>
          <a:xfrm>
            <a:off x="9694713" y="1823000"/>
            <a:ext cx="24972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Drivers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Warming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9C8FB5EA-B8F7-3D44-B347-5443396102E8}"/>
              </a:ext>
            </a:extLst>
          </p:cNvPr>
          <p:cNvSpPr txBox="1"/>
          <p:nvPr/>
        </p:nvSpPr>
        <p:spPr>
          <a:xfrm>
            <a:off x="9407922" y="5130042"/>
            <a:ext cx="3871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Garcia-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Molinos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 2015,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 NCC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1F5B9AF-3103-9045-AC0B-7D4AAF0CCE96}"/>
              </a:ext>
            </a:extLst>
          </p:cNvPr>
          <p:cNvSpPr txBox="1"/>
          <p:nvPr/>
        </p:nvSpPr>
        <p:spPr>
          <a:xfrm>
            <a:off x="346095" y="2963366"/>
            <a:ext cx="186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RCP4.5 versus 8.5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5350B63-7588-B340-96BD-3604742B1997}"/>
              </a:ext>
            </a:extLst>
          </p:cNvPr>
          <p:cNvSpPr txBox="1"/>
          <p:nvPr/>
        </p:nvSpPr>
        <p:spPr>
          <a:xfrm>
            <a:off x="4935003" y="7046"/>
            <a:ext cx="1140056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+2.4°C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955D628-C061-5C40-8D3C-2EBB365BDA7D}"/>
              </a:ext>
            </a:extLst>
          </p:cNvPr>
          <p:cNvSpPr txBox="1"/>
          <p:nvPr/>
        </p:nvSpPr>
        <p:spPr>
          <a:xfrm>
            <a:off x="4935003" y="3120322"/>
            <a:ext cx="1140056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+4.3°C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AFA1B58-B5F1-7F4D-99A6-1FA1AE698E8D}"/>
              </a:ext>
            </a:extLst>
          </p:cNvPr>
          <p:cNvSpPr txBox="1"/>
          <p:nvPr/>
        </p:nvSpPr>
        <p:spPr>
          <a:xfrm>
            <a:off x="7505267" y="414628"/>
            <a:ext cx="89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RCP 4.5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A03053D-7FB0-F844-9A4C-CCB5F562B809}"/>
              </a:ext>
            </a:extLst>
          </p:cNvPr>
          <p:cNvSpPr txBox="1"/>
          <p:nvPr/>
        </p:nvSpPr>
        <p:spPr>
          <a:xfrm>
            <a:off x="7505267" y="5787420"/>
            <a:ext cx="89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RCP 8.5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C9FAB55-E32E-D644-9C4E-C08679514FED}"/>
              </a:ext>
            </a:extLst>
          </p:cNvPr>
          <p:cNvSpPr txBox="1"/>
          <p:nvPr/>
        </p:nvSpPr>
        <p:spPr>
          <a:xfrm>
            <a:off x="9407922" y="827691"/>
            <a:ext cx="2681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Marine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biodiversity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projections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B3F43B9-7876-AC41-B79F-AE71D0E76F53}"/>
              </a:ext>
            </a:extLst>
          </p:cNvPr>
          <p:cNvSpPr txBox="1"/>
          <p:nvPr/>
        </p:nvSpPr>
        <p:spPr>
          <a:xfrm>
            <a:off x="121556" y="3231394"/>
            <a:ext cx="487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Ultimate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Species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Heat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Limits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surpassed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Tropics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2D410C9-6B6F-1147-9E8C-F66F302B4D81}"/>
              </a:ext>
            </a:extLst>
          </p:cNvPr>
          <p:cNvSpPr txBox="1"/>
          <p:nvPr/>
        </p:nvSpPr>
        <p:spPr>
          <a:xfrm>
            <a:off x="10792660" y="203199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SROCC</a:t>
            </a:r>
          </a:p>
        </p:txBody>
      </p:sp>
    </p:spTree>
    <p:extLst>
      <p:ext uri="{BB962C8B-B14F-4D97-AF65-F5344CB8AC3E}">
        <p14:creationId xmlns:p14="http://schemas.microsoft.com/office/powerpoint/2010/main" val="3247681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FE7F67-2F2B-9A4E-A24D-177F9A4510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36" y="1268413"/>
            <a:ext cx="10570389" cy="4515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86D140-D0E7-7B45-8840-AAA7FABA978E}"/>
              </a:ext>
            </a:extLst>
          </p:cNvPr>
          <p:cNvSpPr/>
          <p:nvPr/>
        </p:nvSpPr>
        <p:spPr>
          <a:xfrm>
            <a:off x="0" y="-1"/>
            <a:ext cx="12192000" cy="187200"/>
          </a:xfrm>
          <a:prstGeom prst="rect">
            <a:avLst/>
          </a:prstGeom>
          <a:solidFill>
            <a:srgbClr val="4E8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43E18-3BF1-9048-8562-28084C6A1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131" y="187200"/>
            <a:ext cx="12055793" cy="973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34AE7A-05A3-834C-B3C2-0BD819E44F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676" y="3894256"/>
            <a:ext cx="5375103" cy="1075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893501-7E5B-EB4E-87C4-36EAC6F923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294" y="5058245"/>
            <a:ext cx="4327560" cy="422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C9A5B7-8C5C-8340-98C0-4602B7876D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550"/>
          <a:stretch/>
        </p:blipFill>
        <p:spPr>
          <a:xfrm>
            <a:off x="486288" y="1730340"/>
            <a:ext cx="3852865" cy="2163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46878D-6D2D-4845-AECA-BD5C06A68D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453"/>
          <a:stretch/>
        </p:blipFill>
        <p:spPr>
          <a:xfrm>
            <a:off x="487686" y="1737411"/>
            <a:ext cx="3863670" cy="20626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C944DC-78A3-F843-967B-E32739F7E2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83"/>
          <a:stretch/>
        </p:blipFill>
        <p:spPr>
          <a:xfrm>
            <a:off x="796876" y="4196276"/>
            <a:ext cx="3158775" cy="11357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9C0769-01F1-3240-9A66-4934DC5C13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593" y="1725536"/>
            <a:ext cx="7633452" cy="226104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2995C8A-3937-7849-8EA7-3D1AE3ED6031}"/>
              </a:ext>
            </a:extLst>
          </p:cNvPr>
          <p:cNvSpPr txBox="1"/>
          <p:nvPr/>
        </p:nvSpPr>
        <p:spPr>
          <a:xfrm>
            <a:off x="5580862" y="964594"/>
            <a:ext cx="1303562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+1.5°C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9C42CFC-C3DA-F845-B242-831996EFFCB0}"/>
              </a:ext>
            </a:extLst>
          </p:cNvPr>
          <p:cNvSpPr txBox="1"/>
          <p:nvPr/>
        </p:nvSpPr>
        <p:spPr>
          <a:xfrm>
            <a:off x="9122053" y="964594"/>
            <a:ext cx="1111202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+4°C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94FA271-1C53-9548-874A-A373FB2B170C}"/>
              </a:ext>
            </a:extLst>
          </p:cNvPr>
          <p:cNvSpPr txBox="1"/>
          <p:nvPr/>
        </p:nvSpPr>
        <p:spPr>
          <a:xfrm>
            <a:off x="5519309" y="1031801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</a:rPr>
              <a:t>~</a:t>
            </a:r>
            <a:endParaRPr lang="de-DE" sz="2800" b="1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DA5D94B-196D-2243-96B9-0393BC2FF627}"/>
              </a:ext>
            </a:extLst>
          </p:cNvPr>
          <p:cNvSpPr txBox="1"/>
          <p:nvPr/>
        </p:nvSpPr>
        <p:spPr>
          <a:xfrm>
            <a:off x="9114251" y="1031801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</a:rPr>
              <a:t>~</a:t>
            </a:r>
            <a:endParaRPr lang="de-DE" sz="28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010E16C-0BB6-854D-B563-9B85546B9A09}"/>
              </a:ext>
            </a:extLst>
          </p:cNvPr>
          <p:cNvSpPr txBox="1"/>
          <p:nvPr/>
        </p:nvSpPr>
        <p:spPr>
          <a:xfrm>
            <a:off x="6414685" y="301187"/>
            <a:ext cx="2699566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fisheries</a:t>
            </a:r>
            <a:endParaRPr lang="de-DE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23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F323D44-3002-6542-8B42-B571426D95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768" y="2986874"/>
            <a:ext cx="8816074" cy="34639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963CF4-0E01-AD4F-B3E2-1C3EC009F9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623" y="1501120"/>
            <a:ext cx="8802219" cy="39018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C93F17-47DC-A146-ADA2-C56F997CF2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533" y="1771893"/>
            <a:ext cx="2513569" cy="3867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0496C4-AEC4-2C44-9177-B2A2F3BE5EFA}"/>
              </a:ext>
            </a:extLst>
          </p:cNvPr>
          <p:cNvSpPr/>
          <p:nvPr/>
        </p:nvSpPr>
        <p:spPr>
          <a:xfrm>
            <a:off x="0" y="-1"/>
            <a:ext cx="12192000" cy="187200"/>
          </a:xfrm>
          <a:prstGeom prst="rect">
            <a:avLst/>
          </a:prstGeom>
          <a:solidFill>
            <a:srgbClr val="4E8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5C53A9-08F5-7E44-AA5D-1ADD9C4E3E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5" y="17414"/>
            <a:ext cx="10563225" cy="114304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157BAEA-6367-714A-8E98-221440FB5F76}"/>
              </a:ext>
            </a:extLst>
          </p:cNvPr>
          <p:cNvSpPr txBox="1"/>
          <p:nvPr/>
        </p:nvSpPr>
        <p:spPr>
          <a:xfrm>
            <a:off x="9239192" y="296269"/>
            <a:ext cx="30605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Sea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level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according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to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present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knowledge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...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we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have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choices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between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below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1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metre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or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up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to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several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metres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by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2300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due </a:t>
            </a:r>
            <a:r>
              <a:rPr lang="de-DE" sz="2800" dirty="0" err="1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</a:t>
            </a: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Thermal </a:t>
            </a:r>
            <a:r>
              <a:rPr lang="de-DE" sz="2800" dirty="0" err="1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expansion</a:t>
            </a:r>
            <a:endParaRPr lang="de-DE" sz="2800" dirty="0">
              <a:solidFill>
                <a:srgbClr val="003466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Glacier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melt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3466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2800" dirty="0" err="1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Ice</a:t>
            </a: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2800" dirty="0" err="1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sheet</a:t>
            </a:r>
            <a:r>
              <a:rPr lang="de-DE" sz="2800" dirty="0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sz="2800" dirty="0" err="1">
                <a:solidFill>
                  <a:srgbClr val="00346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melt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3466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EF330F3-B483-284F-A6D0-74293763667B}"/>
              </a:ext>
            </a:extLst>
          </p:cNvPr>
          <p:cNvSpPr txBox="1"/>
          <p:nvPr/>
        </p:nvSpPr>
        <p:spPr>
          <a:xfrm>
            <a:off x="10973566" y="187199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SROCC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1D70CB7-BE7A-9F4A-BFCB-198B13D8EBB4}"/>
              </a:ext>
            </a:extLst>
          </p:cNvPr>
          <p:cNvSpPr txBox="1"/>
          <p:nvPr/>
        </p:nvSpPr>
        <p:spPr>
          <a:xfrm>
            <a:off x="8999206" y="5082879"/>
            <a:ext cx="95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</a:rPr>
              <a:t>1.5°C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E6E510-5968-FD46-B229-6D4548373509}"/>
              </a:ext>
            </a:extLst>
          </p:cNvPr>
          <p:cNvSpPr txBox="1"/>
          <p:nvPr/>
        </p:nvSpPr>
        <p:spPr>
          <a:xfrm>
            <a:off x="8797867" y="5128361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</a:rPr>
              <a:t>~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646097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3ACCD0C49358499A5CD50E64B2974D" ma:contentTypeVersion="6" ma:contentTypeDescription="Create a new document." ma:contentTypeScope="" ma:versionID="5b7638b4cdc5d2b3509f9ef34c37a45c">
  <xsd:schema xmlns:xsd="http://www.w3.org/2001/XMLSchema" xmlns:xs="http://www.w3.org/2001/XMLSchema" xmlns:p="http://schemas.microsoft.com/office/2006/metadata/properties" xmlns:ns3="b6b7ae91-8dbe-4da3-be4d-e30f9516b776" targetNamespace="http://schemas.microsoft.com/office/2006/metadata/properties" ma:root="true" ma:fieldsID="9934e07142e84e41c97c07ee5f15d48c" ns3:_="">
    <xsd:import namespace="b6b7ae91-8dbe-4da3-be4d-e30f9516b7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b7ae91-8dbe-4da3-be4d-e30f9516b7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2A90BC1-4F25-4400-A976-C695E1CFED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b7ae91-8dbe-4da3-be4d-e30f9516b7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296DF7-D7F9-4DC6-B8C6-186111EFB4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85BBD3-8B48-48B5-8C48-911344B5024D}">
  <ds:schemaRefs>
    <ds:schemaRef ds:uri="b6b7ae91-8dbe-4da3-be4d-e30f9516b776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1587</Words>
  <Application>Microsoft Office PowerPoint</Application>
  <PresentationFormat>Widescreen</PresentationFormat>
  <Paragraphs>163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Frutiger LT Pro 55 Roman</vt:lpstr>
      <vt:lpstr>Frutiger LT Std 57 Condensed</vt:lpstr>
      <vt:lpstr>Frutiger LT Std 65</vt:lpstr>
      <vt:lpstr>Office Theme</vt:lpstr>
      <vt:lpstr>PowerPoint Presentation</vt:lpstr>
      <vt:lpstr>PowerPoint Presentation</vt:lpstr>
      <vt:lpstr>PowerPoint Presentation</vt:lpstr>
      <vt:lpstr>Risks to humans and ecosystems from changes in land-based processes as a result from climate change</vt:lpstr>
      <vt:lpstr>SROCC in a nutshell</vt:lpstr>
      <vt:lpstr>Ocean and coastal ecosystems: future risks</vt:lpstr>
      <vt:lpstr>PowerPoint Presentation</vt:lpstr>
      <vt:lpstr>PowerPoint Presentation</vt:lpstr>
      <vt:lpstr>PowerPoint Presentation</vt:lpstr>
      <vt:lpstr>Extreme events on top of sea level rise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Paris agreement and climate impacts provide a sense of urgency: Overcoming societal inertia, political paralysis  and inaction in transformation ... reaching sustainability for ecosystems and people </vt:lpstr>
      <vt:lpstr>PowerPoint Presentation</vt:lpstr>
      <vt:lpstr>PowerPoint Presentation</vt:lpstr>
      <vt:lpstr>More Information: Website: http://ipcc.ch microsites: SR1.5, SRCCL, SROCC IPCC Secretariat: ipcc-sec@wmo.int IPCC Press Office: ipcc-media@wmo.int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Anvita Dulluri</cp:lastModifiedBy>
  <cp:revision>1070</cp:revision>
  <dcterms:created xsi:type="dcterms:W3CDTF">2019-09-04T12:29:09Z</dcterms:created>
  <dcterms:modified xsi:type="dcterms:W3CDTF">2019-12-06T12:32:20Z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0x010100533ACCD0C49358499A5CD50E64B2974D</vt:lpwstr>
  </property>
</Properties>
</file>