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769"/>
    <a:srgbClr val="0F6FBB"/>
    <a:srgbClr val="0F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4FF4D-150D-4DB3-AF22-181ACD0684E8}" v="235" dt="2021-10-26T10:02:05.522"/>
    <p1510:client id="{46A5EBBF-ABA1-4E3B-B877-F856A546D197}" v="5" dt="2021-10-27T06:04:43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ip Kumar Maharjan (KMC)" userId="c4b01591-1430-47b8-91fc-1cd55e4600c4" providerId="ADAL" clId="{46A5EBBF-ABA1-4E3B-B877-F856A546D197}"/>
    <pc:docChg chg="undo custSel modSld">
      <pc:chgData name="Sudip Kumar Maharjan (KMC)" userId="c4b01591-1430-47b8-91fc-1cd55e4600c4" providerId="ADAL" clId="{46A5EBBF-ABA1-4E3B-B877-F856A546D197}" dt="2021-10-27T06:05:39.381" v="81" actId="113"/>
      <pc:docMkLst>
        <pc:docMk/>
      </pc:docMkLst>
      <pc:sldChg chg="addSp delSp modSp mod">
        <pc:chgData name="Sudip Kumar Maharjan (KMC)" userId="c4b01591-1430-47b8-91fc-1cd55e4600c4" providerId="ADAL" clId="{46A5EBBF-ABA1-4E3B-B877-F856A546D197}" dt="2021-10-27T06:05:39.381" v="81" actId="113"/>
        <pc:sldMkLst>
          <pc:docMk/>
          <pc:sldMk cId="2458914593" sldId="262"/>
        </pc:sldMkLst>
        <pc:spChg chg="add del mod">
          <ac:chgData name="Sudip Kumar Maharjan (KMC)" userId="c4b01591-1430-47b8-91fc-1cd55e4600c4" providerId="ADAL" clId="{46A5EBBF-ABA1-4E3B-B877-F856A546D197}" dt="2021-10-27T04:54:36.392" v="18" actId="478"/>
          <ac:spMkLst>
            <pc:docMk/>
            <pc:sldMk cId="2458914593" sldId="262"/>
            <ac:spMk id="2" creationId="{1DF9ED0A-36E1-446B-A318-43D8258C4350}"/>
          </ac:spMkLst>
        </pc:spChg>
        <pc:spChg chg="mod">
          <ac:chgData name="Sudip Kumar Maharjan (KMC)" userId="c4b01591-1430-47b8-91fc-1cd55e4600c4" providerId="ADAL" clId="{46A5EBBF-ABA1-4E3B-B877-F856A546D197}" dt="2021-10-27T06:05:03.619" v="79" actId="1076"/>
          <ac:spMkLst>
            <pc:docMk/>
            <pc:sldMk cId="2458914593" sldId="262"/>
            <ac:spMk id="8" creationId="{D527294F-0DCB-4F04-A356-0E6BB675A045}"/>
          </ac:spMkLst>
        </pc:spChg>
        <pc:spChg chg="mod">
          <ac:chgData name="Sudip Kumar Maharjan (KMC)" userId="c4b01591-1430-47b8-91fc-1cd55e4600c4" providerId="ADAL" clId="{46A5EBBF-ABA1-4E3B-B877-F856A546D197}" dt="2021-10-27T06:05:03.619" v="79" actId="1076"/>
          <ac:spMkLst>
            <pc:docMk/>
            <pc:sldMk cId="2458914593" sldId="262"/>
            <ac:spMk id="9" creationId="{B6CD945B-FCC5-4ABF-A3D2-7F9E734B3F69}"/>
          </ac:spMkLst>
        </pc:spChg>
        <pc:spChg chg="add mod">
          <ac:chgData name="Sudip Kumar Maharjan (KMC)" userId="c4b01591-1430-47b8-91fc-1cd55e4600c4" providerId="ADAL" clId="{46A5EBBF-ABA1-4E3B-B877-F856A546D197}" dt="2021-10-27T04:57:21.251" v="33" actId="14100"/>
          <ac:spMkLst>
            <pc:docMk/>
            <pc:sldMk cId="2458914593" sldId="262"/>
            <ac:spMk id="10" creationId="{81C52EF0-CD02-4F61-85E8-980B8C15299B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11" creationId="{CD3C8BB5-130A-4A31-A720-379DDBE4BA06}"/>
          </ac:spMkLst>
        </pc:spChg>
        <pc:spChg chg="add mod">
          <ac:chgData name="Sudip Kumar Maharjan (KMC)" userId="c4b01591-1430-47b8-91fc-1cd55e4600c4" providerId="ADAL" clId="{46A5EBBF-ABA1-4E3B-B877-F856A546D197}" dt="2021-10-27T05:59:32.517" v="77" actId="14100"/>
          <ac:spMkLst>
            <pc:docMk/>
            <pc:sldMk cId="2458914593" sldId="262"/>
            <ac:spMk id="14" creationId="{16CC0321-3E08-421F-9E2B-FD3117ECA3E3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16" creationId="{E8DD38CC-2A08-490A-BCE9-AA76B5D98B0C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22" creationId="{2007E8EE-21CC-40DB-A928-4138A20BC038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27" creationId="{9285793A-7288-45C5-8299-29FA3A1F6EC0}"/>
          </ac:spMkLst>
        </pc:spChg>
        <pc:spChg chg="add del mod">
          <ac:chgData name="Sudip Kumar Maharjan (KMC)" userId="c4b01591-1430-47b8-91fc-1cd55e4600c4" providerId="ADAL" clId="{46A5EBBF-ABA1-4E3B-B877-F856A546D197}" dt="2021-10-27T04:54:36.392" v="18" actId="478"/>
          <ac:spMkLst>
            <pc:docMk/>
            <pc:sldMk cId="2458914593" sldId="262"/>
            <ac:spMk id="28" creationId="{0A49E273-3139-45CF-8434-FD8759F3FC5A}"/>
          </ac:spMkLst>
        </pc:spChg>
        <pc:spChg chg="add mod">
          <ac:chgData name="Sudip Kumar Maharjan (KMC)" userId="c4b01591-1430-47b8-91fc-1cd55e4600c4" providerId="ADAL" clId="{46A5EBBF-ABA1-4E3B-B877-F856A546D197}" dt="2021-10-27T06:05:39.381" v="81" actId="113"/>
          <ac:spMkLst>
            <pc:docMk/>
            <pc:sldMk cId="2458914593" sldId="262"/>
            <ac:spMk id="33" creationId="{87449EF1-5E94-4CAB-8B0C-E33A0CE574C8}"/>
          </ac:spMkLst>
        </pc:spChg>
        <pc:spChg chg="add mod">
          <ac:chgData name="Sudip Kumar Maharjan (KMC)" userId="c4b01591-1430-47b8-91fc-1cd55e4600c4" providerId="ADAL" clId="{46A5EBBF-ABA1-4E3B-B877-F856A546D197}" dt="2021-10-27T05:03:09.878" v="64" actId="1076"/>
          <ac:spMkLst>
            <pc:docMk/>
            <pc:sldMk cId="2458914593" sldId="262"/>
            <ac:spMk id="34" creationId="{45F867B2-8BE4-44DA-AAB9-72DD83300C18}"/>
          </ac:spMkLst>
        </pc:spChg>
        <pc:spChg chg="add mod">
          <ac:chgData name="Sudip Kumar Maharjan (KMC)" userId="c4b01591-1430-47b8-91fc-1cd55e4600c4" providerId="ADAL" clId="{46A5EBBF-ABA1-4E3B-B877-F856A546D197}" dt="2021-10-27T05:59:11.424" v="74" actId="255"/>
          <ac:spMkLst>
            <pc:docMk/>
            <pc:sldMk cId="2458914593" sldId="262"/>
            <ac:spMk id="35" creationId="{DE47E571-4948-4E88-8D1D-3FF2539D0EA1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36" creationId="{131BE964-A0CE-44C4-8A47-751431E65688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51" creationId="{0E773CAB-3F0F-4195-9DAF-A9F422941B85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55" creationId="{DA248B44-640F-4A2E-8905-8E9044EDD1E2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56" creationId="{A130BAF0-B677-4B32-A9B9-C7069FB8C7DE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57" creationId="{F40543C2-0042-41C0-9B27-D3573DB62E85}"/>
          </ac:spMkLst>
        </pc:spChg>
        <pc:spChg chg="mod">
          <ac:chgData name="Sudip Kumar Maharjan (KMC)" userId="c4b01591-1430-47b8-91fc-1cd55e4600c4" providerId="ADAL" clId="{46A5EBBF-ABA1-4E3B-B877-F856A546D197}" dt="2021-10-27T04:54:32.768" v="17" actId="1076"/>
          <ac:spMkLst>
            <pc:docMk/>
            <pc:sldMk cId="2458914593" sldId="262"/>
            <ac:spMk id="58" creationId="{2454597C-1E7F-4B34-B003-7A797D24DDBA}"/>
          </ac:spMkLst>
        </pc:spChg>
        <pc:picChg chg="mod">
          <ac:chgData name="Sudip Kumar Maharjan (KMC)" userId="c4b01591-1430-47b8-91fc-1cd55e4600c4" providerId="ADAL" clId="{46A5EBBF-ABA1-4E3B-B877-F856A546D197}" dt="2021-10-27T04:54:13.559" v="16" actId="1076"/>
          <ac:picMkLst>
            <pc:docMk/>
            <pc:sldMk cId="2458914593" sldId="262"/>
            <ac:picMk id="4" creationId="{87F67235-D4C2-4BA7-88ED-F7087E504D3B}"/>
          </ac:picMkLst>
        </pc:picChg>
        <pc:picChg chg="mod">
          <ac:chgData name="Sudip Kumar Maharjan (KMC)" userId="c4b01591-1430-47b8-91fc-1cd55e4600c4" providerId="ADAL" clId="{46A5EBBF-ABA1-4E3B-B877-F856A546D197}" dt="2021-10-27T04:53:43.940" v="11" actId="1076"/>
          <ac:picMkLst>
            <pc:docMk/>
            <pc:sldMk cId="2458914593" sldId="262"/>
            <ac:picMk id="5" creationId="{5AACACDE-FE65-4B4F-94A9-3FE50B376292}"/>
          </ac:picMkLst>
        </pc:picChg>
        <pc:picChg chg="mod">
          <ac:chgData name="Sudip Kumar Maharjan (KMC)" userId="c4b01591-1430-47b8-91fc-1cd55e4600c4" providerId="ADAL" clId="{46A5EBBF-ABA1-4E3B-B877-F856A546D197}" dt="2021-10-27T06:04:43.469" v="78" actId="14826"/>
          <ac:picMkLst>
            <pc:docMk/>
            <pc:sldMk cId="2458914593" sldId="262"/>
            <ac:picMk id="7" creationId="{613DC326-9312-4C5C-B240-45D1EBC224C5}"/>
          </ac:picMkLst>
        </pc:picChg>
        <pc:picChg chg="mod">
          <ac:chgData name="Sudip Kumar Maharjan (KMC)" userId="c4b01591-1430-47b8-91fc-1cd55e4600c4" providerId="ADAL" clId="{46A5EBBF-ABA1-4E3B-B877-F856A546D197}" dt="2021-10-27T04:54:32.768" v="17" actId="1076"/>
          <ac:picMkLst>
            <pc:docMk/>
            <pc:sldMk cId="2458914593" sldId="262"/>
            <ac:picMk id="73" creationId="{E0CBB294-8C1F-4842-8AEE-2B1F2E1C546B}"/>
          </ac:picMkLst>
        </pc:picChg>
        <pc:picChg chg="mod">
          <ac:chgData name="Sudip Kumar Maharjan (KMC)" userId="c4b01591-1430-47b8-91fc-1cd55e4600c4" providerId="ADAL" clId="{46A5EBBF-ABA1-4E3B-B877-F856A546D197}" dt="2021-10-27T04:54:32.768" v="17" actId="1076"/>
          <ac:picMkLst>
            <pc:docMk/>
            <pc:sldMk cId="2458914593" sldId="262"/>
            <ac:picMk id="74" creationId="{CD1442C5-F4FB-47BD-888A-F78DC7BDF7EA}"/>
          </ac:picMkLst>
        </pc:picChg>
        <pc:picChg chg="mod">
          <ac:chgData name="Sudip Kumar Maharjan (KMC)" userId="c4b01591-1430-47b8-91fc-1cd55e4600c4" providerId="ADAL" clId="{46A5EBBF-ABA1-4E3B-B877-F856A546D197}" dt="2021-10-27T04:54:32.768" v="17" actId="1076"/>
          <ac:picMkLst>
            <pc:docMk/>
            <pc:sldMk cId="2458914593" sldId="262"/>
            <ac:picMk id="76" creationId="{8182BBCF-159B-4423-AC10-F786576CF8D5}"/>
          </ac:picMkLst>
        </pc:picChg>
        <pc:cxnChg chg="add del mod">
          <ac:chgData name="Sudip Kumar Maharjan (KMC)" userId="c4b01591-1430-47b8-91fc-1cd55e4600c4" providerId="ADAL" clId="{46A5EBBF-ABA1-4E3B-B877-F856A546D197}" dt="2021-10-27T04:53:37.229" v="8" actId="11529"/>
          <ac:cxnSpMkLst>
            <pc:docMk/>
            <pc:sldMk cId="2458914593" sldId="262"/>
            <ac:cxnSpMk id="6" creationId="{F840E5AB-B900-4AE6-8A21-523157676F62}"/>
          </ac:cxnSpMkLst>
        </pc:cxnChg>
        <pc:cxnChg chg="mod">
          <ac:chgData name="Sudip Kumar Maharjan (KMC)" userId="c4b01591-1430-47b8-91fc-1cd55e4600c4" providerId="ADAL" clId="{46A5EBBF-ABA1-4E3B-B877-F856A546D197}" dt="2021-10-27T04:54:32.768" v="17" actId="1076"/>
          <ac:cxnSpMkLst>
            <pc:docMk/>
            <pc:sldMk cId="2458914593" sldId="262"/>
            <ac:cxnSpMk id="13" creationId="{6168C0EC-EA68-435E-91A7-84CD818FB261}"/>
          </ac:cxnSpMkLst>
        </pc:cxnChg>
        <pc:cxnChg chg="mod">
          <ac:chgData name="Sudip Kumar Maharjan (KMC)" userId="c4b01591-1430-47b8-91fc-1cd55e4600c4" providerId="ADAL" clId="{46A5EBBF-ABA1-4E3B-B877-F856A546D197}" dt="2021-10-27T06:05:15.980" v="80" actId="14100"/>
          <ac:cxnSpMkLst>
            <pc:docMk/>
            <pc:sldMk cId="2458914593" sldId="262"/>
            <ac:cxnSpMk id="15" creationId="{E882F8FE-8AC7-4B70-AC4B-B3CA9B9B2019}"/>
          </ac:cxnSpMkLst>
        </pc:cxnChg>
        <pc:cxnChg chg="mod">
          <ac:chgData name="Sudip Kumar Maharjan (KMC)" userId="c4b01591-1430-47b8-91fc-1cd55e4600c4" providerId="ADAL" clId="{46A5EBBF-ABA1-4E3B-B877-F856A546D197}" dt="2021-10-27T04:54:32.768" v="17" actId="1076"/>
          <ac:cxnSpMkLst>
            <pc:docMk/>
            <pc:sldMk cId="2458914593" sldId="262"/>
            <ac:cxnSpMk id="20" creationId="{BE0A3962-E235-415C-8FC8-004D6434856D}"/>
          </ac:cxnSpMkLst>
        </pc:cxnChg>
        <pc:cxnChg chg="mod">
          <ac:chgData name="Sudip Kumar Maharjan (KMC)" userId="c4b01591-1430-47b8-91fc-1cd55e4600c4" providerId="ADAL" clId="{46A5EBBF-ABA1-4E3B-B877-F856A546D197}" dt="2021-10-27T04:54:32.768" v="17" actId="1076"/>
          <ac:cxnSpMkLst>
            <pc:docMk/>
            <pc:sldMk cId="2458914593" sldId="262"/>
            <ac:cxnSpMk id="23" creationId="{329A87B1-21D4-431F-9F32-9CE53D7EFD9B}"/>
          </ac:cxnSpMkLst>
        </pc:cxnChg>
        <pc:cxnChg chg="mod">
          <ac:chgData name="Sudip Kumar Maharjan (KMC)" userId="c4b01591-1430-47b8-91fc-1cd55e4600c4" providerId="ADAL" clId="{46A5EBBF-ABA1-4E3B-B877-F856A546D197}" dt="2021-10-27T04:54:32.768" v="17" actId="1076"/>
          <ac:cxnSpMkLst>
            <pc:docMk/>
            <pc:sldMk cId="2458914593" sldId="262"/>
            <ac:cxnSpMk id="32" creationId="{857BF281-4596-4759-A9DF-845AB5C543F0}"/>
          </ac:cxnSpMkLst>
        </pc:cxnChg>
        <pc:cxnChg chg="mod">
          <ac:chgData name="Sudip Kumar Maharjan (KMC)" userId="c4b01591-1430-47b8-91fc-1cd55e4600c4" providerId="ADAL" clId="{46A5EBBF-ABA1-4E3B-B877-F856A546D197}" dt="2021-10-27T04:54:32.768" v="17" actId="1076"/>
          <ac:cxnSpMkLst>
            <pc:docMk/>
            <pc:sldMk cId="2458914593" sldId="262"/>
            <ac:cxnSpMk id="50" creationId="{A0A34CE7-6084-4DAF-9A4E-4088A556F22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B46E-F4DA-4D72-9812-BCDE08758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D7198-39DE-4A4F-8ADE-8AD962C21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42064-C36C-447A-B6F7-1411CF29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8413-2849-4523-8F1C-31B173BA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AFF43-CF35-41A7-B53B-F7CB30FF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0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7974-970F-4A8C-BFAC-74465777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01ABC-72D9-424F-B8A7-73E325DCF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4858C-20BD-4DC2-9CBF-75C02B93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4A445-4506-426D-B24C-7C48371F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C210E-E932-4DFA-B19D-59759318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DE297-4B6A-4C66-94C2-368BF1AB0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CF612-FD5E-4416-ADEF-CE73B0E0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47EF6-CF1B-46CC-BDE8-F108937F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64999-9A64-4BFD-8D74-AF3C21F1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A3AD4-6E52-4E46-89A0-B50F28B5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958E-B81B-49A3-93D4-CBA5E2CF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C72E-7754-44C9-9351-D8FEA303D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DB483-D694-4D5D-83C3-BD6F32C2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5A3B9-784A-4D6B-BD52-39002ECB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978E5-697E-4D04-A84F-5247308A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1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08A1-0D18-4A91-98D6-981BF7CF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058EA-313C-4FEC-89B2-FFB986AE9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C8066-D1B3-43B1-9446-B8D93922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74452-D5E6-477C-9FEF-2497BE0C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53E89-7E56-4BCA-B2AE-05EC0F1A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4DEF-6AF0-488D-BF40-A5D29B4D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DCE0-AED7-4AAA-AC33-5C5B62118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8D71F-D79B-4661-AC5E-F94A7FF4F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00866-09A4-4129-AFDC-B000E956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F6955-F1E6-49EA-9F92-40AC374E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30F0B-CD9F-4426-8BC2-6193921C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7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5ADE-2FD6-46BE-B435-86DA1C78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B795-C48F-4D1C-B6CD-B6217E0DA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009FE-A0AF-4ACB-A365-D97A8B5B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D68FC-0E37-40F9-AE5E-68E456571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BA72E-162A-466A-BE5C-3C5CCB636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8AFDF-7735-4A45-AB3C-1D9F7CA6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B158C-38E7-44CD-BC5A-437EF54F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621C7-7A96-45AD-9297-2D2ED9B2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3BBC-080B-482D-82DB-864EF86C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A823A-3F73-4F31-98D3-DD466CEC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29B55-2DEB-47CE-AA63-CC50B5C3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41802-A9A1-4C6F-8707-7F421A78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7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D6FA5-DED3-4F09-975B-E3711806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64292-C50A-4B7A-B11B-45900DC9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DECCA-B4D7-4708-8F79-1A170956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D364-213D-4CEA-8E82-DA96B354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3A5C-FC63-4425-AD22-CF57CE1C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6044F-F473-486D-B46A-C32633E88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4563E-079E-432E-92B9-5BE84369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DA806-F6D9-4E9F-9981-E96855B5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841D5-54A0-411F-A51C-2A463449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7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CD19-F0E0-41FF-9881-CD248FA7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EC2C1-399F-4DEA-B64B-319160D34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CC18F-9F98-4F59-9796-E4004AB12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597F8-0B30-44C0-AAFA-EF545792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27593-5261-4819-AAF0-A673056D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DBF6F-E314-4853-B0D7-244C394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6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D1F02-2E01-42D7-8F85-E868415F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0CDC4-1A2A-4048-BD15-5FDF5C472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F4334-6286-43E7-9E9E-7D56D1914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5972-7C67-45E6-847F-EC36E86F6F9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E53A1-C6AA-40C4-90A9-1AF5B9E43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15788-5C6F-4920-BA25-57A3E0C99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DF7F-8C4F-4C6B-BDD9-9606399E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4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DC326-9312-4C5C-B240-45D1EBC2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072" y="231437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7F67235-D4C2-4BA7-88ED-F7087E504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813" y="186910"/>
            <a:ext cx="2357810" cy="58084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AACACDE-FE65-4B4F-94A9-3FE50B376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8"/>
            <a:ext cx="1776746" cy="66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7294F-0DCB-4F04-A356-0E6BB675A045}"/>
              </a:ext>
            </a:extLst>
          </p:cNvPr>
          <p:cNvSpPr txBox="1"/>
          <p:nvPr/>
        </p:nvSpPr>
        <p:spPr>
          <a:xfrm>
            <a:off x="238125" y="904378"/>
            <a:ext cx="831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Monitoring the cryosphere in the Hindu Kush Himalaya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D945B-FCC5-4ABF-A3D2-7F9E734B3F69}"/>
              </a:ext>
            </a:extLst>
          </p:cNvPr>
          <p:cNvSpPr txBox="1"/>
          <p:nvPr/>
        </p:nvSpPr>
        <p:spPr>
          <a:xfrm>
            <a:off x="238125" y="1292072"/>
            <a:ext cx="497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42424"/>
                </a:solidFill>
                <a:effectLst/>
                <a:latin typeface="Century Gothic" panose="020B0502020202020204" pitchFamily="34" charset="0"/>
              </a:rPr>
              <a:t>Measurements, analysis and dissemination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C8BB5-130A-4A31-A720-379DDBE4BA06}"/>
              </a:ext>
            </a:extLst>
          </p:cNvPr>
          <p:cNvSpPr txBox="1"/>
          <p:nvPr/>
        </p:nvSpPr>
        <p:spPr>
          <a:xfrm>
            <a:off x="354928" y="2201485"/>
            <a:ext cx="21722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entury Gothic" panose="020B0502020202020204" pitchFamily="34" charset="0"/>
              </a:rPr>
              <a:t>Field-based monitoring of </a:t>
            </a:r>
            <a:r>
              <a:rPr lang="en-US" sz="1100" b="1" dirty="0" err="1">
                <a:latin typeface="Century Gothic" panose="020B0502020202020204" pitchFamily="34" charset="0"/>
              </a:rPr>
              <a:t>Yala</a:t>
            </a:r>
            <a:r>
              <a:rPr lang="en-US" sz="1100" b="1" dirty="0">
                <a:latin typeface="Century Gothic" panose="020B0502020202020204" pitchFamily="34" charset="0"/>
              </a:rPr>
              <a:t> and </a:t>
            </a:r>
            <a:r>
              <a:rPr lang="en-US" sz="1100" b="1" dirty="0" err="1">
                <a:latin typeface="Century Gothic" panose="020B0502020202020204" pitchFamily="34" charset="0"/>
              </a:rPr>
              <a:t>Rikha</a:t>
            </a:r>
            <a:r>
              <a:rPr lang="en-US" sz="1100" b="1" dirty="0">
                <a:latin typeface="Century Gothic" panose="020B0502020202020204" pitchFamily="34" charset="0"/>
              </a:rPr>
              <a:t> Samba glaciers reveal that they are shrinking and follow the general trend of glaciers in the Himalayas.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68C0EC-EA68-435E-91A7-84CD818FB261}"/>
              </a:ext>
            </a:extLst>
          </p:cNvPr>
          <p:cNvCxnSpPr>
            <a:cxnSpLocks/>
          </p:cNvCxnSpPr>
          <p:nvPr/>
        </p:nvCxnSpPr>
        <p:spPr>
          <a:xfrm flipH="1">
            <a:off x="2454276" y="2720375"/>
            <a:ext cx="1331318" cy="5988"/>
          </a:xfrm>
          <a:prstGeom prst="straightConnector1">
            <a:avLst/>
          </a:prstGeom>
          <a:ln w="19050">
            <a:solidFill>
              <a:srgbClr val="0F6F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82F8FE-8AC7-4B70-AC4B-B3CA9B9B2019}"/>
              </a:ext>
            </a:extLst>
          </p:cNvPr>
          <p:cNvCxnSpPr>
            <a:cxnSpLocks/>
          </p:cNvCxnSpPr>
          <p:nvPr/>
        </p:nvCxnSpPr>
        <p:spPr>
          <a:xfrm flipH="1">
            <a:off x="2094271" y="4361997"/>
            <a:ext cx="1020228" cy="0"/>
          </a:xfrm>
          <a:prstGeom prst="straightConnector1">
            <a:avLst/>
          </a:prstGeom>
          <a:ln w="19050">
            <a:solidFill>
              <a:srgbClr val="0F6F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DD38CC-2A08-490A-BCE9-AA76B5D98B0C}"/>
              </a:ext>
            </a:extLst>
          </p:cNvPr>
          <p:cNvSpPr txBox="1"/>
          <p:nvPr/>
        </p:nvSpPr>
        <p:spPr>
          <a:xfrm>
            <a:off x="423094" y="3951165"/>
            <a:ext cx="174573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entury Gothic" panose="020B0502020202020204" pitchFamily="34" charset="0"/>
              </a:rPr>
              <a:t>47 potentially dangerous glacial lakes within the </a:t>
            </a:r>
            <a:r>
              <a:rPr lang="en-US" sz="1100" b="1" dirty="0" err="1">
                <a:latin typeface="Century Gothic" panose="020B0502020202020204" pitchFamily="34" charset="0"/>
              </a:rPr>
              <a:t>Koshi</a:t>
            </a:r>
            <a:r>
              <a:rPr lang="en-US" sz="1100" b="1" dirty="0">
                <a:latin typeface="Century Gothic" panose="020B0502020202020204" pitchFamily="34" charset="0"/>
              </a:rPr>
              <a:t>, Gandaki, and </a:t>
            </a:r>
            <a:r>
              <a:rPr lang="en-US" sz="1100" b="1" dirty="0" err="1">
                <a:latin typeface="Century Gothic" panose="020B0502020202020204" pitchFamily="34" charset="0"/>
              </a:rPr>
              <a:t>Karnali</a:t>
            </a:r>
            <a:r>
              <a:rPr lang="en-US" sz="1100" b="1" dirty="0">
                <a:latin typeface="Century Gothic" panose="020B0502020202020204" pitchFamily="34" charset="0"/>
              </a:rPr>
              <a:t> river basins of Nepal, the Tibet Autonomous Region of China, and India were identified using high-resolution satellite imagery.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0A3962-E235-415C-8FC8-004D6434856D}"/>
              </a:ext>
            </a:extLst>
          </p:cNvPr>
          <p:cNvCxnSpPr>
            <a:cxnSpLocks/>
          </p:cNvCxnSpPr>
          <p:nvPr/>
        </p:nvCxnSpPr>
        <p:spPr>
          <a:xfrm>
            <a:off x="5908265" y="4361997"/>
            <a:ext cx="0" cy="956428"/>
          </a:xfrm>
          <a:prstGeom prst="straightConnector1">
            <a:avLst/>
          </a:prstGeom>
          <a:ln w="19050">
            <a:solidFill>
              <a:srgbClr val="0F6F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007E8EE-21CC-40DB-A928-4138A20BC038}"/>
              </a:ext>
            </a:extLst>
          </p:cNvPr>
          <p:cNvSpPr txBox="1"/>
          <p:nvPr/>
        </p:nvSpPr>
        <p:spPr>
          <a:xfrm>
            <a:off x="5392721" y="5337959"/>
            <a:ext cx="16367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entury Gothic" panose="020B0502020202020204" pitchFamily="34" charset="0"/>
              </a:rPr>
              <a:t>Snowmelt is a major contributor to streamflow during the non-monsoon seasons when rain is sparse.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9A87B1-21D4-431F-9F32-9CE53D7EFD9B}"/>
              </a:ext>
            </a:extLst>
          </p:cNvPr>
          <p:cNvCxnSpPr>
            <a:cxnSpLocks/>
          </p:cNvCxnSpPr>
          <p:nvPr/>
        </p:nvCxnSpPr>
        <p:spPr>
          <a:xfrm flipV="1">
            <a:off x="7800053" y="2172572"/>
            <a:ext cx="0" cy="413016"/>
          </a:xfrm>
          <a:prstGeom prst="straightConnector1">
            <a:avLst/>
          </a:prstGeom>
          <a:ln w="19050">
            <a:solidFill>
              <a:srgbClr val="0F6F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85793A-7288-45C5-8299-29FA3A1F6EC0}"/>
              </a:ext>
            </a:extLst>
          </p:cNvPr>
          <p:cNvSpPr txBox="1"/>
          <p:nvPr/>
        </p:nvSpPr>
        <p:spPr>
          <a:xfrm>
            <a:off x="7364572" y="1219007"/>
            <a:ext cx="36634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b="1" dirty="0">
                <a:latin typeface="Century Gothic" panose="020B0502020202020204" pitchFamily="34" charset="0"/>
              </a:rPr>
              <a:t>Over 1,500 professionals and young researchers trained in monitoring cryosphere change using the latest Earth observation tools and techniques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b="1" dirty="0">
                <a:latin typeface="Century Gothic" panose="020B0502020202020204" pitchFamily="34" charset="0"/>
              </a:rPr>
              <a:t>Training on the R software has become an annual training event based on demand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7BF281-4596-4759-A9DF-845AB5C543F0}"/>
              </a:ext>
            </a:extLst>
          </p:cNvPr>
          <p:cNvCxnSpPr>
            <a:cxnSpLocks/>
          </p:cNvCxnSpPr>
          <p:nvPr/>
        </p:nvCxnSpPr>
        <p:spPr>
          <a:xfrm>
            <a:off x="10326723" y="3098709"/>
            <a:ext cx="382142" cy="0"/>
          </a:xfrm>
          <a:prstGeom prst="straightConnector1">
            <a:avLst/>
          </a:prstGeom>
          <a:ln w="19050">
            <a:solidFill>
              <a:srgbClr val="0F6FB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31BE964-A0CE-44C4-8A47-751431E65688}"/>
              </a:ext>
            </a:extLst>
          </p:cNvPr>
          <p:cNvSpPr txBox="1"/>
          <p:nvPr/>
        </p:nvSpPr>
        <p:spPr>
          <a:xfrm>
            <a:off x="10746965" y="2720375"/>
            <a:ext cx="143551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Century Gothic" panose="020B0502020202020204" pitchFamily="34" charset="0"/>
              </a:rPr>
              <a:t>The HKH </a:t>
            </a:r>
            <a:r>
              <a:rPr lang="en-US" sz="1000" b="1" dirty="0" err="1">
                <a:latin typeface="Century Gothic" panose="020B0502020202020204" pitchFamily="34" charset="0"/>
              </a:rPr>
              <a:t>CryoHub</a:t>
            </a:r>
            <a:r>
              <a:rPr lang="en-US" sz="1000" b="1" dirty="0">
                <a:latin typeface="Century Gothic" panose="020B0502020202020204" pitchFamily="34" charset="0"/>
              </a:rPr>
              <a:t> is a dedicated page through which the cryosphere data we have collected over the years is made publicly accessible.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A34CE7-6084-4DAF-9A4E-4088A556F22B}"/>
              </a:ext>
            </a:extLst>
          </p:cNvPr>
          <p:cNvCxnSpPr/>
          <p:nvPr/>
        </p:nvCxnSpPr>
        <p:spPr>
          <a:xfrm flipH="1">
            <a:off x="5624359" y="4361997"/>
            <a:ext cx="294968" cy="0"/>
          </a:xfrm>
          <a:prstGeom prst="line">
            <a:avLst/>
          </a:prstGeom>
          <a:ln w="19050">
            <a:solidFill>
              <a:srgbClr val="0F6F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0E773CAB-3F0F-4195-9DAF-A9F422941B85}"/>
              </a:ext>
            </a:extLst>
          </p:cNvPr>
          <p:cNvSpPr/>
          <p:nvPr/>
        </p:nvSpPr>
        <p:spPr>
          <a:xfrm>
            <a:off x="3795119" y="2277171"/>
            <a:ext cx="1001713" cy="1001713"/>
          </a:xfrm>
          <a:prstGeom prst="ellipse">
            <a:avLst/>
          </a:prstGeom>
          <a:noFill/>
          <a:ln w="19050">
            <a:solidFill>
              <a:srgbClr val="0F6FB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A248B44-640F-4A2E-8905-8E9044EDD1E2}"/>
              </a:ext>
            </a:extLst>
          </p:cNvPr>
          <p:cNvSpPr/>
          <p:nvPr/>
        </p:nvSpPr>
        <p:spPr>
          <a:xfrm>
            <a:off x="3104974" y="3820343"/>
            <a:ext cx="1001713" cy="1001713"/>
          </a:xfrm>
          <a:prstGeom prst="ellipse">
            <a:avLst/>
          </a:prstGeom>
          <a:noFill/>
          <a:ln w="19050">
            <a:solidFill>
              <a:srgbClr val="0F6FB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130BAF0-B677-4B32-A9B9-C7069FB8C7DE}"/>
              </a:ext>
            </a:extLst>
          </p:cNvPr>
          <p:cNvSpPr/>
          <p:nvPr/>
        </p:nvSpPr>
        <p:spPr>
          <a:xfrm>
            <a:off x="4632171" y="3822957"/>
            <a:ext cx="1001713" cy="1001713"/>
          </a:xfrm>
          <a:prstGeom prst="ellipse">
            <a:avLst/>
          </a:prstGeom>
          <a:noFill/>
          <a:ln w="19050">
            <a:solidFill>
              <a:srgbClr val="0F6FB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40543C2-0042-41C0-9B27-D3573DB62E85}"/>
              </a:ext>
            </a:extLst>
          </p:cNvPr>
          <p:cNvSpPr/>
          <p:nvPr/>
        </p:nvSpPr>
        <p:spPr>
          <a:xfrm>
            <a:off x="7278382" y="2598622"/>
            <a:ext cx="1001713" cy="1001713"/>
          </a:xfrm>
          <a:prstGeom prst="ellipse">
            <a:avLst/>
          </a:prstGeom>
          <a:noFill/>
          <a:ln w="19050">
            <a:solidFill>
              <a:srgbClr val="0F6FB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454597C-1E7F-4B34-B003-7A797D24DDBA}"/>
              </a:ext>
            </a:extLst>
          </p:cNvPr>
          <p:cNvSpPr/>
          <p:nvPr/>
        </p:nvSpPr>
        <p:spPr>
          <a:xfrm>
            <a:off x="9315485" y="2597280"/>
            <a:ext cx="1001713" cy="1001713"/>
          </a:xfrm>
          <a:prstGeom prst="ellipse">
            <a:avLst/>
          </a:prstGeom>
          <a:noFill/>
          <a:ln w="19050">
            <a:solidFill>
              <a:srgbClr val="0F6FB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0CBB294-8C1F-4842-8AEE-2B1F2E1C5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7386" y="710609"/>
            <a:ext cx="6075442" cy="537499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D1442C5-F4FB-47BD-888A-F78DC7BDF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8597" y="284921"/>
            <a:ext cx="9023878" cy="543048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182BBCF-159B-4423-AC10-F786576CF8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714" y="912038"/>
            <a:ext cx="9189481" cy="43327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C52EF0-CD02-4F61-85E8-980B8C15299B}"/>
              </a:ext>
            </a:extLst>
          </p:cNvPr>
          <p:cNvSpPr/>
          <p:nvPr/>
        </p:nvSpPr>
        <p:spPr>
          <a:xfrm>
            <a:off x="0" y="6484442"/>
            <a:ext cx="12773170" cy="3735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49EF1-5E94-4CAB-8B0C-E33A0CE574C8}"/>
              </a:ext>
            </a:extLst>
          </p:cNvPr>
          <p:cNvSpPr txBox="1"/>
          <p:nvPr/>
        </p:nvSpPr>
        <p:spPr>
          <a:xfrm>
            <a:off x="238125" y="6546864"/>
            <a:ext cx="64155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Miriam Jackson, </a:t>
            </a:r>
            <a:r>
              <a:rPr lang="en-US" sz="80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Programme</a:t>
            </a:r>
            <a:r>
              <a:rPr lang="en-US" sz="8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Coordinator, Cryosphere Initiative, River Basins and Cryosphere</a:t>
            </a:r>
            <a:r>
              <a:rPr lang="en-US" sz="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F867B2-8BE4-44DA-AAB9-72DD83300C18}"/>
              </a:ext>
            </a:extLst>
          </p:cNvPr>
          <p:cNvSpPr txBox="1"/>
          <p:nvPr/>
        </p:nvSpPr>
        <p:spPr>
          <a:xfrm>
            <a:off x="8093282" y="6573009"/>
            <a:ext cx="64155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International Centre for Integrated Mountain Development | www.icimod.org </a:t>
            </a:r>
            <a:endParaRPr lang="en-US" sz="800" b="1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CC0321-3E08-421F-9E2B-FD3117ECA3E3}"/>
              </a:ext>
            </a:extLst>
          </p:cNvPr>
          <p:cNvSpPr/>
          <p:nvPr/>
        </p:nvSpPr>
        <p:spPr>
          <a:xfrm>
            <a:off x="9510929" y="5772562"/>
            <a:ext cx="158365" cy="1442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47E571-4948-4E88-8D1D-3FF2539D0EA1}"/>
              </a:ext>
            </a:extLst>
          </p:cNvPr>
          <p:cNvSpPr txBox="1"/>
          <p:nvPr/>
        </p:nvSpPr>
        <p:spPr>
          <a:xfrm>
            <a:off x="9634784" y="5721645"/>
            <a:ext cx="64155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797B7D"/>
                </a:solidFill>
                <a:latin typeface="Century Gothic" panose="020B0502020202020204" pitchFamily="34" charset="0"/>
              </a:rPr>
              <a:t>The Hindu Kush Himalaya region</a:t>
            </a:r>
            <a:endParaRPr lang="en-US" sz="1000" b="1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174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 Kumar Maharjan (KMC)</dc:creator>
  <cp:lastModifiedBy>Sudip Kumar Maharjan (KMC)</cp:lastModifiedBy>
  <cp:revision>2</cp:revision>
  <dcterms:created xsi:type="dcterms:W3CDTF">2021-10-25T08:46:38Z</dcterms:created>
  <dcterms:modified xsi:type="dcterms:W3CDTF">2021-10-27T06:06:05Z</dcterms:modified>
</cp:coreProperties>
</file>