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8800425" cx="43200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071">
          <p15:clr>
            <a:srgbClr val="A4A3A4"/>
          </p15:clr>
        </p15:guide>
        <p15:guide id="2" pos="13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071" orient="horz"/>
        <p:guide pos="136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6486b491d_0_1:notes"/>
          <p:cNvSpPr/>
          <p:nvPr>
            <p:ph idx="2" type="sldImg"/>
          </p:nvPr>
        </p:nvSpPr>
        <p:spPr>
          <a:xfrm>
            <a:off x="857250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f6486b491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472638" y="4169099"/>
            <a:ext cx="40254899" cy="114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600" lIns="458600" spcFirstLastPara="1" rIns="458600" wrap="square" tIns="458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472598" y="15869116"/>
            <a:ext cx="40254899" cy="4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472598" y="6193526"/>
            <a:ext cx="40254899" cy="1099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600" lIns="458600" spcFirstLastPara="1" rIns="458600" wrap="square" tIns="458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200"/>
              <a:buNone/>
              <a:defRPr sz="60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200"/>
              <a:buNone/>
              <a:defRPr sz="60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200"/>
              <a:buNone/>
              <a:defRPr sz="60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200"/>
              <a:buNone/>
              <a:defRPr sz="60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200"/>
              <a:buNone/>
              <a:defRPr sz="60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200"/>
              <a:buNone/>
              <a:defRPr sz="60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200"/>
              <a:buNone/>
              <a:defRPr sz="60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200"/>
              <a:buNone/>
              <a:defRPr sz="60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200"/>
              <a:buNone/>
              <a:defRPr sz="60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472598" y="17650255"/>
            <a:ext cx="40254899" cy="7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indent="-8001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 algn="ctr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 algn="ctr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 algn="ctr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 algn="ctr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 algn="ctr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 algn="ctr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 algn="ctr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 algn="ctr">
              <a:lnSpc>
                <a:spcPct val="115000"/>
              </a:lnSpc>
              <a:spcBef>
                <a:spcPts val="8000"/>
              </a:spcBef>
              <a:spcAft>
                <a:spcPts val="800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472598" y="2491829"/>
            <a:ext cx="40254899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472598" y="6453053"/>
            <a:ext cx="40254899" cy="19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indent="-800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 algn="l">
              <a:lnSpc>
                <a:spcPct val="115000"/>
              </a:lnSpc>
              <a:spcBef>
                <a:spcPts val="8000"/>
              </a:spcBef>
              <a:spcAft>
                <a:spcPts val="800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472598" y="12043255"/>
            <a:ext cx="40254899" cy="47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472598" y="2491829"/>
            <a:ext cx="40254899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472598" y="6453053"/>
            <a:ext cx="18897300" cy="19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indent="-673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indent="-609600" lvl="1" marL="9144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 algn="l">
              <a:lnSpc>
                <a:spcPct val="115000"/>
              </a:lnSpc>
              <a:spcBef>
                <a:spcPts val="8000"/>
              </a:spcBef>
              <a:spcAft>
                <a:spcPts val="800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2830236" y="6453053"/>
            <a:ext cx="18897300" cy="19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indent="-673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indent="-609600" lvl="1" marL="9144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 algn="l">
              <a:lnSpc>
                <a:spcPct val="115000"/>
              </a:lnSpc>
              <a:spcBef>
                <a:spcPts val="8000"/>
              </a:spcBef>
              <a:spcAft>
                <a:spcPts val="800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472598" y="2491829"/>
            <a:ext cx="40254899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72598" y="3110971"/>
            <a:ext cx="13266000" cy="42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600" lIns="458600" spcFirstLastPara="1" rIns="458600" wrap="square" tIns="458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72598" y="7780787"/>
            <a:ext cx="13266000" cy="178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indent="-609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1pPr>
            <a:lvl2pPr indent="-609600" lvl="1" marL="9144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 algn="l">
              <a:lnSpc>
                <a:spcPct val="115000"/>
              </a:lnSpc>
              <a:spcBef>
                <a:spcPts val="8000"/>
              </a:spcBef>
              <a:spcAft>
                <a:spcPts val="800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316142" y="2520525"/>
            <a:ext cx="30084000" cy="229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600000" y="-700"/>
            <a:ext cx="21599999" cy="288000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254331" y="6904917"/>
            <a:ext cx="19111200" cy="829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600" lIns="458600" spcFirstLastPara="1" rIns="458600" wrap="square" tIns="458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254331" y="15695258"/>
            <a:ext cx="19111200" cy="6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3336220" y="4054313"/>
            <a:ext cx="18127500" cy="206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-800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 algn="l">
              <a:lnSpc>
                <a:spcPct val="115000"/>
              </a:lnSpc>
              <a:spcBef>
                <a:spcPts val="8000"/>
              </a:spcBef>
              <a:spcAft>
                <a:spcPts val="800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472598" y="23688259"/>
            <a:ext cx="28340701" cy="3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72598" y="2491829"/>
            <a:ext cx="40254899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Arial"/>
              <a:buNone/>
              <a:defRPr b="0" i="0" sz="1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Arial"/>
              <a:buNone/>
              <a:defRPr b="0" i="0" sz="1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Arial"/>
              <a:buNone/>
              <a:defRPr b="0" i="0" sz="1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Arial"/>
              <a:buNone/>
              <a:defRPr b="0" i="0" sz="1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Arial"/>
              <a:buNone/>
              <a:defRPr b="0" i="0" sz="1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Arial"/>
              <a:buNone/>
              <a:defRPr b="0" i="0" sz="1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Arial"/>
              <a:buNone/>
              <a:defRPr b="0" i="0" sz="1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Arial"/>
              <a:buNone/>
              <a:defRPr b="0" i="0" sz="1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Arial"/>
              <a:buNone/>
              <a:defRPr b="0" i="0" sz="1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72598" y="6453053"/>
            <a:ext cx="40254899" cy="19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600" lIns="458600" spcFirstLastPara="1" rIns="458600" wrap="square" tIns="458600">
            <a:noAutofit/>
          </a:bodyPr>
          <a:lstStyle>
            <a:lvl1pPr indent="-800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Arial"/>
              <a:buChar char="●"/>
              <a:defRPr b="0" i="0" sz="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73100" lvl="1" marL="914400" marR="0" rtl="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○"/>
              <a:defRPr b="0" i="0" sz="7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73100" lvl="2" marL="1371600" marR="0" rtl="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■"/>
              <a:defRPr b="0" i="0" sz="7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73100" lvl="3" marL="1828800" marR="0" rtl="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●"/>
              <a:defRPr b="0" i="0" sz="7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73100" lvl="4" marL="2286000" marR="0" rtl="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○"/>
              <a:defRPr b="0" i="0" sz="7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73100" lvl="5" marL="2743200" marR="0" rtl="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■"/>
              <a:defRPr b="0" i="0" sz="7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73100" lvl="6" marL="3200400" marR="0" rtl="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●"/>
              <a:defRPr b="0" i="0" sz="7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73100" lvl="7" marL="3657600" marR="0" rtl="0" algn="l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○"/>
              <a:defRPr b="0" i="0" sz="7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73100" lvl="8" marL="4114800" marR="0" rtl="0" algn="l">
              <a:lnSpc>
                <a:spcPct val="115000"/>
              </a:lnSpc>
              <a:spcBef>
                <a:spcPts val="8000"/>
              </a:spcBef>
              <a:spcAft>
                <a:spcPts val="8000"/>
              </a:spcAft>
              <a:buClr>
                <a:schemeClr val="dk2"/>
              </a:buClr>
              <a:buSzPts val="7000"/>
              <a:buFont typeface="Arial"/>
              <a:buChar char="■"/>
              <a:defRPr b="0" i="0" sz="7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0027359" y="26110750"/>
            <a:ext cx="25923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8600" lIns="458600" spcFirstLastPara="1" rIns="458600" wrap="square" tIns="458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.png"/><Relationship Id="rId11" Type="http://schemas.openxmlformats.org/officeDocument/2006/relationships/hyperlink" Target="https://essd.copernicus.org/preprints/essd-2020-68/" TargetMode="External"/><Relationship Id="rId10" Type="http://schemas.openxmlformats.org/officeDocument/2006/relationships/image" Target="../media/image18.png"/><Relationship Id="rId21" Type="http://schemas.openxmlformats.org/officeDocument/2006/relationships/image" Target="../media/image15.png"/><Relationship Id="rId13" Type="http://schemas.openxmlformats.org/officeDocument/2006/relationships/image" Target="../media/image13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9" Type="http://schemas.openxmlformats.org/officeDocument/2006/relationships/image" Target="../media/image1.png"/><Relationship Id="rId15" Type="http://schemas.openxmlformats.org/officeDocument/2006/relationships/image" Target="../media/image12.png"/><Relationship Id="rId14" Type="http://schemas.openxmlformats.org/officeDocument/2006/relationships/image" Target="../media/image7.png"/><Relationship Id="rId17" Type="http://schemas.openxmlformats.org/officeDocument/2006/relationships/image" Target="../media/image16.png"/><Relationship Id="rId16" Type="http://schemas.openxmlformats.org/officeDocument/2006/relationships/image" Target="../media/image9.png"/><Relationship Id="rId5" Type="http://schemas.openxmlformats.org/officeDocument/2006/relationships/image" Target="../media/image14.png"/><Relationship Id="rId19" Type="http://schemas.openxmlformats.org/officeDocument/2006/relationships/image" Target="../media/image5.png"/><Relationship Id="rId6" Type="http://schemas.openxmlformats.org/officeDocument/2006/relationships/image" Target="../media/image2.png"/><Relationship Id="rId18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6785475" y="24617350"/>
            <a:ext cx="238200" cy="4074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59900" y="108213"/>
            <a:ext cx="43200000" cy="28584000"/>
          </a:xfrm>
          <a:prstGeom prst="rect">
            <a:avLst/>
          </a:prstGeom>
          <a:noFill/>
          <a:ln cap="flat" cmpd="sng" w="228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09700" y="152400"/>
            <a:ext cx="42990300" cy="30288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6100">
                <a:solidFill>
                  <a:schemeClr val="dk1"/>
                </a:solidFill>
              </a:rPr>
              <a:t>Moving towards a European capacity to</a:t>
            </a:r>
            <a:r>
              <a:rPr b="1" i="0" lang="fr" sz="6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monitor</a:t>
            </a:r>
            <a:r>
              <a:rPr b="1" lang="fr" sz="6100">
                <a:solidFill>
                  <a:schemeClr val="dk1"/>
                </a:solidFill>
              </a:rPr>
              <a:t> anthropogenic / natural CO2 emissions</a:t>
            </a:r>
            <a:endParaRPr b="1" sz="6100">
              <a:solidFill>
                <a:schemeClr val="dk1"/>
              </a:solidFill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6100">
                <a:solidFill>
                  <a:schemeClr val="dk1"/>
                </a:solidFill>
              </a:rPr>
              <a:t>The CoCO2</a:t>
            </a:r>
            <a:r>
              <a:rPr b="1" i="0" lang="fr" sz="6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fr" sz="6100">
                <a:solidFill>
                  <a:schemeClr val="dk1"/>
                </a:solidFill>
              </a:rPr>
              <a:t>VERIFY European projects</a:t>
            </a:r>
            <a:endParaRPr b="1" i="0" sz="6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000">
              <a:solidFill>
                <a:srgbClr val="40404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 sz="3000">
                <a:solidFill>
                  <a:srgbClr val="404040"/>
                </a:solidFill>
              </a:rPr>
              <a:t>Philippe Peylin (LSCE), Richard Engelen (ECMWF), Gianpaolo Balsamo (ECMWF) on behalf of the </a:t>
            </a:r>
            <a:r>
              <a:rPr b="1" i="1" lang="fr" sz="3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VERIFY Team</a:t>
            </a:r>
            <a:r>
              <a:rPr b="1" i="1" lang="fr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fr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fr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http://verify.lsce.ipsl.fr/ - </a:t>
            </a:r>
            <a:r>
              <a:rPr b="1" i="1" lang="fr" sz="3000"/>
              <a:t>40</a:t>
            </a:r>
            <a:r>
              <a:rPr b="1" i="1" lang="fr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partners)</a:t>
            </a:r>
            <a:r>
              <a:rPr b="1" i="1" lang="fr" sz="3000"/>
              <a:t> and the </a:t>
            </a:r>
            <a:r>
              <a:rPr b="1" i="1" lang="fr" sz="3000"/>
              <a:t>CoCO2 Team (https://coco2-project.eu - 25 partners)</a:t>
            </a:r>
            <a:endParaRPr b="1" i="1"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875" y="497630"/>
            <a:ext cx="2875950" cy="230549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22575" y="3452725"/>
            <a:ext cx="21172800" cy="1363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fr" sz="5400" u="none" cap="none" strike="noStrik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b="1" i="0" lang="fr" sz="4400" u="none" cap="none" strike="noStrik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fr" sz="4400">
                <a:solidFill>
                  <a:srgbClr val="00664D"/>
                </a:solidFill>
              </a:rPr>
              <a:t>An operational </a:t>
            </a:r>
            <a:r>
              <a:rPr b="1" i="0" lang="fr" sz="4400" u="none" cap="none" strike="noStrik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system to support national GHG inventories </a:t>
            </a:r>
            <a:endParaRPr b="1" i="0" sz="4400" u="none" cap="none" strike="noStrike">
              <a:solidFill>
                <a:srgbClr val="0066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81000" y="5024275"/>
            <a:ext cx="125910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3000"/>
              <a:buFont typeface="Arial"/>
              <a:buChar char="➢"/>
            </a:pPr>
            <a:r>
              <a:rPr b="0" i="0" lang="fr" sz="3000" u="none" cap="none" strike="noStrik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INTEGRATE EFFORTS </a:t>
            </a:r>
            <a:r>
              <a:rPr lang="fr" sz="3000">
                <a:solidFill>
                  <a:srgbClr val="00664D"/>
                </a:solidFill>
              </a:rPr>
              <a:t>from</a:t>
            </a:r>
            <a:r>
              <a:rPr b="0" i="0" lang="fr" sz="3000" u="none" cap="none" strike="noStrik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the research community, national inventory compilers, operational centers, international organizations.</a:t>
            </a:r>
            <a:endParaRPr b="0" i="0" sz="3000" u="none" cap="none" strike="noStrike">
              <a:solidFill>
                <a:srgbClr val="0066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675" y="6292350"/>
            <a:ext cx="6019800" cy="42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6680425" y="6219900"/>
            <a:ext cx="5671200" cy="4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3000"/>
              <a:buFont typeface="Arial"/>
              <a:buChar char="➢"/>
            </a:pPr>
            <a:r>
              <a:rPr b="0" i="0" lang="fr" sz="3000" u="none" cap="none" strike="noStrik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ENHANCE current observation &amp; modeling abilities. </a:t>
            </a:r>
            <a:endParaRPr b="0" i="0" sz="3000" u="none" cap="none" strike="noStrike">
              <a:solidFill>
                <a:srgbClr val="0066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3000"/>
              <a:buFont typeface="Arial"/>
              <a:buChar char="➢"/>
            </a:pPr>
            <a:r>
              <a:rPr b="0" i="0" lang="fr" sz="3000" u="none" cap="none" strike="noStrik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DEVELOP NEW research approaches to monitor anthropogenic GHG fluxes.</a:t>
            </a:r>
            <a:endParaRPr b="0" i="0" sz="3000" u="none" cap="none" strike="noStrike">
              <a:solidFill>
                <a:srgbClr val="0066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3000"/>
              <a:buChar char="➢"/>
            </a:pPr>
            <a:r>
              <a:rPr lang="fr" sz="3000">
                <a:solidFill>
                  <a:srgbClr val="00664D"/>
                </a:solidFill>
              </a:rPr>
              <a:t>PRODUCE annual synthesis of GHG balance in Europe.</a:t>
            </a:r>
            <a:endParaRPr sz="3000">
              <a:solidFill>
                <a:srgbClr val="00664D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1972100" y="3452725"/>
            <a:ext cx="20907000" cy="1363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fr" sz="5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r>
              <a:rPr b="1" i="0" lang="fr" sz="4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: Observation-based system to estimate GHG fluxes</a:t>
            </a:r>
            <a:endParaRPr b="1" i="0" sz="44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04550" y="5731288"/>
            <a:ext cx="6684000" cy="472719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22278600" y="4854850"/>
            <a:ext cx="182709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3000">
                <a:solidFill>
                  <a:srgbClr val="FF6600"/>
                </a:solidFill>
              </a:rPr>
              <a:t>⇒ </a:t>
            </a:r>
            <a:r>
              <a:rPr b="0" i="0" lang="fr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Use of atmospheric &amp; ecosystem measurements (in situ and satellite) with existing modeling systems</a:t>
            </a:r>
            <a:endParaRPr b="0" i="0" sz="30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1901000" y="5653838"/>
            <a:ext cx="8163000" cy="4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Arial"/>
              <a:buChar char="➢"/>
            </a:pPr>
            <a:r>
              <a:rPr b="0" i="0" lang="fr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Combine complementary approaches including </a:t>
            </a:r>
            <a:r>
              <a:rPr lang="fr" sz="3000">
                <a:solidFill>
                  <a:srgbClr val="FF6600"/>
                </a:solidFill>
              </a:rPr>
              <a:t>atmospheric inversions and </a:t>
            </a:r>
            <a:r>
              <a:rPr b="0" i="0" lang="fr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process-based</a:t>
            </a:r>
            <a:r>
              <a:rPr lang="fr" sz="3000">
                <a:solidFill>
                  <a:srgbClr val="FF6600"/>
                </a:solidFill>
              </a:rPr>
              <a:t> / </a:t>
            </a:r>
            <a:r>
              <a:rPr b="0" i="0" lang="fr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data-driven</a:t>
            </a:r>
            <a:r>
              <a:rPr lang="fr" sz="3000">
                <a:solidFill>
                  <a:srgbClr val="FF6600"/>
                </a:solidFill>
              </a:rPr>
              <a:t> models: </a:t>
            </a:r>
            <a:br>
              <a:rPr lang="fr" sz="3000">
                <a:solidFill>
                  <a:srgbClr val="FF6600"/>
                </a:solidFill>
              </a:rPr>
            </a:br>
            <a:r>
              <a:rPr lang="fr" sz="3000">
                <a:solidFill>
                  <a:srgbClr val="FF6600"/>
                </a:solidFill>
              </a:rPr>
              <a:t>global &amp; regional (Europe) applications</a:t>
            </a:r>
            <a:endParaRPr b="0" i="0" sz="30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Arial"/>
              <a:buChar char="➢"/>
            </a:pPr>
            <a:r>
              <a:rPr b="0" i="0" lang="fr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Data Assimilation to merge information </a:t>
            </a:r>
            <a:br>
              <a:rPr b="0" i="0" lang="fr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from model and observations</a:t>
            </a:r>
            <a:endParaRPr b="0" i="0" sz="30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Arial"/>
              <a:buChar char="➢"/>
            </a:pPr>
            <a:r>
              <a:rPr b="0" i="0" lang="fr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Develop a Community Inversion Framework</a:t>
            </a:r>
            <a:endParaRPr b="0" i="0" sz="30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000"/>
              <a:buChar char="➢"/>
            </a:pPr>
            <a:r>
              <a:rPr lang="fr" sz="3000">
                <a:solidFill>
                  <a:srgbClr val="FF6600"/>
                </a:solidFill>
              </a:rPr>
              <a:t>Exploit Anthropogenic Activity Data as demonstrated by carbonmonitor.org  </a:t>
            </a:r>
            <a:endParaRPr sz="3000">
              <a:solidFill>
                <a:srgbClr val="FF66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6">
            <a:alphaModFix/>
          </a:blip>
          <a:srcRect b="8755" l="3823" r="3832" t="6977"/>
          <a:stretch/>
        </p:blipFill>
        <p:spPr>
          <a:xfrm>
            <a:off x="34755575" y="12315588"/>
            <a:ext cx="8039099" cy="45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285750" y="27686350"/>
            <a:ext cx="21600300" cy="91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3815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300"/>
              <a:buFont typeface="Arial"/>
              <a:buChar char="➢"/>
            </a:pPr>
            <a:r>
              <a:rPr b="1" i="0" lang="fr" sz="33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Results for all EU countries under: http://webportals.ipsl.jussieu.fr/VERIFY/FactSheets/</a:t>
            </a:r>
            <a:endParaRPr b="1" i="0" sz="33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04800" y="22803650"/>
            <a:ext cx="11162700" cy="4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900"/>
              <a:buFont typeface="Arial"/>
              <a:buChar char="●"/>
            </a:pP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Fossil CO</a:t>
            </a:r>
            <a:r>
              <a:rPr b="0" baseline="-2500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emissions from 9</a:t>
            </a:r>
            <a:b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sources, including</a:t>
            </a:r>
            <a:r>
              <a:rPr b="0" i="1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UNFCCC </a:t>
            </a:r>
            <a:br>
              <a:rPr b="0" i="1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NGHGI, and a first inversion </a:t>
            </a:r>
            <a:br>
              <a:rPr b="0" i="1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estimate (IAP RAS). </a:t>
            </a:r>
            <a:endParaRPr b="0" i="1" sz="29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900"/>
              <a:buFont typeface="Arial"/>
              <a:buChar char="●"/>
            </a:pP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Differences mostly due to </a:t>
            </a:r>
            <a:b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different accounting systems:</a:t>
            </a:r>
            <a:endParaRPr b="0" i="0" sz="29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solidFill>
                  <a:srgbClr val="1155CC"/>
                </a:solidFill>
              </a:rPr>
              <a:t>u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nderstanding them is critical for </a:t>
            </a:r>
            <a:b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for further analysis and communication; </a:t>
            </a:r>
            <a:b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2900">
                <a:solidFill>
                  <a:srgbClr val="1155CC"/>
                </a:solidFill>
              </a:rPr>
              <a:t>I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nversions are still very uncertain and at their infancy. </a:t>
            </a:r>
            <a:endParaRPr b="0" i="0" sz="29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2264400" y="19935550"/>
            <a:ext cx="10548600" cy="4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1155CC"/>
                </a:solidFill>
              </a:rPr>
              <a:t>Europe</a:t>
            </a:r>
            <a:endParaRPr b="1" sz="3000">
              <a:solidFill>
                <a:srgbClr val="1155CC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solidFill>
                  <a:srgbClr val="1155CC"/>
                </a:solidFill>
              </a:rPr>
              <a:t>⇒ 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Bottom-up models </a:t>
            </a:r>
            <a:r>
              <a:rPr lang="fr" sz="2900">
                <a:solidFill>
                  <a:srgbClr val="1155CC"/>
                </a:solidFill>
              </a:rPr>
              <a:t>(process-based and data-driven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) show lar</a:t>
            </a:r>
            <a:r>
              <a:rPr lang="fr" sz="2900">
                <a:solidFill>
                  <a:srgbClr val="1155CC"/>
                </a:solidFill>
              </a:rPr>
              <a:t>ge 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interannual variations </a:t>
            </a:r>
            <a:r>
              <a:rPr lang="fr" sz="2900">
                <a:solidFill>
                  <a:srgbClr val="1155CC"/>
                </a:solidFill>
              </a:rPr>
              <a:t>but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agree with National GHG Inventories (NGHGIs) reported to UNFCCC.</a:t>
            </a:r>
            <a:endParaRPr b="0" i="0" sz="29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solidFill>
                  <a:srgbClr val="1155CC"/>
                </a:solidFill>
              </a:rPr>
              <a:t>⇒ 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Top-down inversions generally indicate stronger sinks compared to NGHGIs, with significant variations between individual members of each ensemble.</a:t>
            </a:r>
            <a:endParaRPr b="0" i="0" sz="29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solidFill>
                  <a:srgbClr val="1155CC"/>
                </a:solidFill>
              </a:rPr>
              <a:t>⇒ 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Care must be taken</a:t>
            </a:r>
            <a:r>
              <a:rPr lang="fr" sz="2900">
                <a:solidFill>
                  <a:srgbClr val="1155CC"/>
                </a:solidFill>
              </a:rPr>
              <a:t> with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inversions </a:t>
            </a:r>
            <a:r>
              <a:rPr lang="fr" sz="2900">
                <a:solidFill>
                  <a:srgbClr val="1155CC"/>
                </a:solidFill>
              </a:rPr>
              <a:t>for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small regions !</a:t>
            </a:r>
            <a:endParaRPr b="0" i="0" sz="29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900">
                <a:solidFill>
                  <a:srgbClr val="1155CC"/>
                </a:solidFill>
              </a:rPr>
              <a:t>(Petrescu et al., ESSD, 2021a)</a:t>
            </a:r>
            <a:endParaRPr i="1" sz="2900">
              <a:solidFill>
                <a:srgbClr val="1155CC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8346700" y="27016050"/>
            <a:ext cx="72309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D2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98775" y="18065350"/>
            <a:ext cx="103941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Char char="➢"/>
            </a:pPr>
            <a:r>
              <a:rPr lang="fr" sz="3000">
                <a:solidFill>
                  <a:srgbClr val="1155CC"/>
                </a:solidFill>
              </a:rPr>
              <a:t>Large increase in biofuel use in Europe over the past decades.</a:t>
            </a:r>
            <a:endParaRPr i="0" sz="3000" u="none" cap="none" strike="noStrike">
              <a:solidFill>
                <a:srgbClr val="1155CC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2808775" y="16919000"/>
            <a:ext cx="10394100" cy="23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900"/>
              <a:buFont typeface="Arial"/>
              <a:buChar char="➢"/>
            </a:pPr>
            <a:r>
              <a:rPr b="1" lang="fr" sz="2900">
                <a:solidFill>
                  <a:srgbClr val="1155CC"/>
                </a:solidFill>
              </a:rPr>
              <a:t>Above</a:t>
            </a:r>
            <a:r>
              <a:rPr lang="fr" sz="2900">
                <a:solidFill>
                  <a:srgbClr val="1155CC"/>
                </a:solidFill>
              </a:rPr>
              <a:t>: Regional (blue) and global (Red) inversions 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compa</a:t>
            </a:r>
            <a:r>
              <a:rPr lang="fr" sz="2900">
                <a:solidFill>
                  <a:srgbClr val="1155CC"/>
                </a:solidFill>
              </a:rPr>
              <a:t>red to National Inventories (green) for Europe.</a:t>
            </a:r>
            <a:br>
              <a:rPr lang="fr" sz="2900">
                <a:solidFill>
                  <a:srgbClr val="1155CC"/>
                </a:solidFill>
              </a:rPr>
            </a:br>
            <a:r>
              <a:rPr b="1" lang="fr" sz="2900">
                <a:solidFill>
                  <a:srgbClr val="1155CC"/>
                </a:solidFill>
              </a:rPr>
              <a:t>Below</a:t>
            </a:r>
            <a:r>
              <a:rPr lang="fr" sz="2900">
                <a:solidFill>
                  <a:srgbClr val="1155CC"/>
                </a:solidFill>
              </a:rPr>
              <a:t>: European synthesis of process-based/statistical models, atmospheric inversions and National Inventories.</a:t>
            </a:r>
            <a:endParaRPr b="0" i="0" sz="29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1175" y="19988025"/>
            <a:ext cx="9220201" cy="245793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/>
          <p:nvPr/>
        </p:nvSpPr>
        <p:spPr>
          <a:xfrm>
            <a:off x="21647725" y="11851425"/>
            <a:ext cx="238200" cy="16023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540675" y="19545300"/>
            <a:ext cx="99069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f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series of CO2 fossil fuel emissions split per sector for E</a:t>
            </a:r>
            <a:r>
              <a:rPr i="1" lang="fr" sz="2200"/>
              <a:t>urope</a:t>
            </a:r>
            <a:endParaRPr b="0" i="1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285750" y="10831625"/>
            <a:ext cx="42948300" cy="1363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2872875" y="4948075"/>
            <a:ext cx="85245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3000"/>
              <a:buFont typeface="Arial"/>
              <a:buChar char="➢"/>
            </a:pPr>
            <a:r>
              <a:rPr lang="fr" sz="3000">
                <a:solidFill>
                  <a:srgbClr val="00664D"/>
                </a:solidFill>
              </a:rPr>
              <a:t>DEVELOP  a Copernicus CO</a:t>
            </a:r>
            <a:r>
              <a:rPr baseline="-25000" lang="fr" sz="3000">
                <a:solidFill>
                  <a:srgbClr val="00664D"/>
                </a:solidFill>
              </a:rPr>
              <a:t>2</a:t>
            </a:r>
            <a:r>
              <a:rPr lang="fr" sz="3000">
                <a:solidFill>
                  <a:srgbClr val="00664D"/>
                </a:solidFill>
              </a:rPr>
              <a:t> Monitoring and Verification Support Capacity (CO2MVS)</a:t>
            </a:r>
            <a:endParaRPr b="0" i="0" sz="3000" u="none" cap="none" strike="noStrike">
              <a:solidFill>
                <a:srgbClr val="0066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p13"/>
          <p:cNvCxnSpPr/>
          <p:nvPr/>
        </p:nvCxnSpPr>
        <p:spPr>
          <a:xfrm flipH="1" rot="10800000">
            <a:off x="114300" y="10953750"/>
            <a:ext cx="43091100" cy="38100"/>
          </a:xfrm>
          <a:prstGeom prst="straightConnector1">
            <a:avLst/>
          </a:prstGeom>
          <a:noFill/>
          <a:ln cap="flat" cmpd="sng" w="2286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13"/>
          <p:cNvCxnSpPr/>
          <p:nvPr/>
        </p:nvCxnSpPr>
        <p:spPr>
          <a:xfrm flipH="1" rot="10800000">
            <a:off x="114300" y="3181350"/>
            <a:ext cx="43091100" cy="38100"/>
          </a:xfrm>
          <a:prstGeom prst="straightConnector1">
            <a:avLst/>
          </a:prstGeom>
          <a:noFill/>
          <a:ln cap="flat" cmpd="sng" w="2286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VERIFY\DATA\2019-2020\Sythesis paper\Plots\Anthropogenic CO2_Robbie\TotalFossil2014_E12_FCO2fossil_2019_v1.png" id="80" name="Google Shape;8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23150" y="22510752"/>
            <a:ext cx="6267600" cy="385079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33404900" y="12775812"/>
            <a:ext cx="1541100" cy="21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</a:t>
            </a:r>
            <a:r>
              <a:rPr b="0" i="1" lang="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</a:t>
            </a:r>
            <a:r>
              <a:rPr b="0" i="1" lang="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 fluxes (EU27</a:t>
            </a:r>
            <a:br>
              <a:rPr b="0" i="1" lang="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+UK)</a:t>
            </a:r>
            <a:endParaRPr b="0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852285" y="449960"/>
            <a:ext cx="5287100" cy="183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666975" y="14335148"/>
            <a:ext cx="9536399" cy="44029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/>
        </p:nvSpPr>
        <p:spPr>
          <a:xfrm>
            <a:off x="11467500" y="12462554"/>
            <a:ext cx="98397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Arial"/>
              <a:buChar char="➢"/>
            </a:pPr>
            <a:r>
              <a:rPr lang="fr" sz="3000">
                <a:solidFill>
                  <a:srgbClr val="1155CC"/>
                </a:solidFill>
              </a:rPr>
              <a:t>Sectoral </a:t>
            </a:r>
            <a:r>
              <a:rPr b="0" i="0" lang="fr" sz="3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0" baseline="-25000" i="0" lang="fr" sz="3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fr" sz="3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fossil fuel emissions and </a:t>
            </a:r>
            <a:r>
              <a:rPr lang="fr" sz="3000">
                <a:solidFill>
                  <a:srgbClr val="1155CC"/>
                </a:solidFill>
              </a:rPr>
              <a:t>uncertainties allow attribution from atmospheric inversions. Dominant emissions groups are shown in the figure.</a:t>
            </a:r>
            <a:endParaRPr b="0" i="0" sz="30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2275300" y="18788575"/>
            <a:ext cx="9220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1" lang="fr" sz="2200"/>
              <a:t>Dominant sector of the</a:t>
            </a:r>
            <a:r>
              <a:rPr b="0" i="1" lang="f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CO2 fossil fuel emissions (</a:t>
            </a:r>
            <a:r>
              <a:rPr b="0" i="1" lang="fr" sz="2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Choulga et al. 2021</a:t>
            </a:r>
            <a:r>
              <a:rPr b="0" i="1" lang="f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i="1" lang="f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f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EDGAR 4.3.2 global emission</a:t>
            </a:r>
            <a:r>
              <a:rPr i="1" lang="fr" sz="2200"/>
              <a:t>s </a:t>
            </a:r>
            <a:r>
              <a:rPr b="0" i="1" lang="f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dataset.</a:t>
            </a:r>
            <a:endParaRPr b="0" i="1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667200" y="6076300"/>
            <a:ext cx="8622600" cy="45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1189125" y="26455750"/>
            <a:ext cx="103941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1" lang="fr" sz="2200"/>
              <a:t>Detailed atmospheric modelling of the behaviour of CO</a:t>
            </a:r>
            <a:r>
              <a:rPr baseline="-25000" i="1" lang="fr" sz="2200"/>
              <a:t>2</a:t>
            </a:r>
            <a:r>
              <a:rPr i="1" lang="fr" sz="2200"/>
              <a:t> plumes emitted from large power plants. These simulations support a more accurate </a:t>
            </a:r>
            <a:r>
              <a:rPr i="1" lang="fr" sz="2200"/>
              <a:t>interpretation</a:t>
            </a:r>
            <a:r>
              <a:rPr i="1" lang="fr" sz="2200"/>
              <a:t> of the satellite and in-situ observations of atmospheric CO</a:t>
            </a:r>
            <a:r>
              <a:rPr baseline="-25000" i="1" lang="fr" sz="2200"/>
              <a:t>2</a:t>
            </a:r>
            <a:r>
              <a:rPr i="1" lang="fr" sz="2200"/>
              <a:t>.</a:t>
            </a:r>
            <a:endParaRPr b="0" i="1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5400000">
            <a:off x="32435300" y="14052400"/>
            <a:ext cx="238200" cy="21422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2147850" y="24959050"/>
            <a:ext cx="6684000" cy="795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fr" sz="4400">
                <a:solidFill>
                  <a:srgbClr val="1155CC"/>
                </a:solidFill>
              </a:rPr>
              <a:t>CH4</a:t>
            </a:r>
            <a:r>
              <a:rPr b="1" i="0" lang="fr" sz="4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" sz="4400">
                <a:solidFill>
                  <a:srgbClr val="1155CC"/>
                </a:solidFill>
              </a:rPr>
              <a:t>anthropogenic</a:t>
            </a:r>
            <a:r>
              <a:rPr b="1" i="0" lang="fr" sz="4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44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578300" y="19309623"/>
            <a:ext cx="9536400" cy="522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113337" y="27081376"/>
            <a:ext cx="2034314" cy="13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37170251" y="24998000"/>
            <a:ext cx="5953500" cy="795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fr" sz="4000">
                <a:solidFill>
                  <a:schemeClr val="dk1"/>
                </a:solidFill>
              </a:rPr>
              <a:t>Acknowledgement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22071650" y="25983250"/>
            <a:ext cx="72309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900"/>
              <a:buFont typeface="Arial"/>
              <a:buChar char="➢"/>
            </a:pPr>
            <a:r>
              <a:rPr b="1" lang="fr" sz="2700">
                <a:solidFill>
                  <a:srgbClr val="1155CC"/>
                </a:solidFill>
              </a:rPr>
              <a:t>CH</a:t>
            </a:r>
            <a:r>
              <a:rPr b="1" baseline="-25000" lang="fr" sz="2700">
                <a:solidFill>
                  <a:srgbClr val="1155CC"/>
                </a:solidFill>
              </a:rPr>
              <a:t>4</a:t>
            </a:r>
            <a:r>
              <a:rPr b="1" lang="fr" sz="2700">
                <a:solidFill>
                  <a:srgbClr val="1155CC"/>
                </a:solidFill>
              </a:rPr>
              <a:t> total </a:t>
            </a:r>
            <a:r>
              <a:rPr lang="fr" sz="2700">
                <a:solidFill>
                  <a:srgbClr val="1155CC"/>
                </a:solidFill>
              </a:rPr>
              <a:t>regional inversions (Europe)  larger than total NGHGI emissions </a:t>
            </a:r>
            <a:endParaRPr sz="2700">
              <a:solidFill>
                <a:srgbClr val="1155CC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700"/>
              <a:buChar char="➢"/>
            </a:pPr>
            <a:r>
              <a:rPr lang="fr" sz="2700">
                <a:solidFill>
                  <a:srgbClr val="1155CC"/>
                </a:solidFill>
              </a:rPr>
              <a:t>Differences due to underestimated natural fluxes or  anthropogenic fluxes</a:t>
            </a:r>
            <a:br>
              <a:rPr lang="fr" sz="2700">
                <a:solidFill>
                  <a:srgbClr val="1155CC"/>
                </a:solidFill>
              </a:rPr>
            </a:br>
            <a:r>
              <a:rPr i="1" lang="fr" sz="2700">
                <a:solidFill>
                  <a:srgbClr val="1155CC"/>
                </a:solidFill>
              </a:rPr>
              <a:t>(Petrescu et al. ESSD, 2021b)</a:t>
            </a:r>
            <a:endParaRPr i="1" sz="2700">
              <a:solidFill>
                <a:srgbClr val="1155CC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7062650" y="25832550"/>
            <a:ext cx="6019800" cy="21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lnSpc>
                <a:spcPct val="72727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CoCO2 / VERIFY projects have received funding from the European Union’s Horizon 2020 research and innovation programme under grant agreement No 958927 / No 776810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presentation reflects the views only of the author, and the Commission cannot be held responsible </a:t>
            </a:r>
            <a:br>
              <a:rPr lang="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any use which may be made of the </a:t>
            </a:r>
            <a:br>
              <a:rPr lang="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contained therein.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2053400" y="18401500"/>
            <a:ext cx="98397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1" lang="fr" sz="1700">
                <a:solidFill>
                  <a:schemeClr val="dk1"/>
                </a:solidFill>
              </a:rPr>
              <a:t>Annual CO2 flux from the Agricultural, Forestry and Other Land Use (AFOLU) sector in ten large countries or groups of countries estimated by the 1-σ uncertainty envelope of the two CAMS atmospheric inversions (blue with surface data and orange with satellite-data). Green curve is for the reported fluxes to UNFCCC by all countries. Positive values indicate that the country is a source of CO2 to the atmosphere. Chevallier et al., GRL,  2021.</a:t>
            </a:r>
            <a:endParaRPr b="0" i="1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6560475" y="11231763"/>
            <a:ext cx="7429500" cy="856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" sz="4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CO2 fossil / bio</a:t>
            </a:r>
            <a:r>
              <a:rPr b="1" lang="fr" sz="4400">
                <a:solidFill>
                  <a:srgbClr val="1155CC"/>
                </a:solidFill>
              </a:rPr>
              <a:t>fuel</a:t>
            </a:r>
            <a:endParaRPr b="1" i="0" sz="44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29365603" y="11251275"/>
            <a:ext cx="6120000" cy="795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" sz="44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CO2 land biosphere</a:t>
            </a:r>
            <a:endParaRPr b="1" i="0" sz="44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22007200" y="12383450"/>
            <a:ext cx="106977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900"/>
              <a:buFont typeface="Arial"/>
              <a:buChar char="➢"/>
            </a:pPr>
            <a:r>
              <a:rPr b="1" lang="fr" sz="2900">
                <a:solidFill>
                  <a:srgbClr val="1155CC"/>
                </a:solidFill>
              </a:rPr>
              <a:t>Global</a:t>
            </a:r>
            <a:r>
              <a:rPr lang="fr" sz="2900">
                <a:solidFill>
                  <a:srgbClr val="1155CC"/>
                </a:solidFill>
              </a:rPr>
              <a:t>: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2900">
                <a:solidFill>
                  <a:srgbClr val="1155CC"/>
                </a:solidFill>
              </a:rPr>
              <a:t>I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nversions (</a:t>
            </a:r>
            <a:r>
              <a:rPr lang="fr" sz="2900">
                <a:solidFill>
                  <a:srgbClr val="1155CC"/>
                </a:solidFill>
              </a:rPr>
              <a:t>CAMS system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) using either in situ surface (blue) or </a:t>
            </a:r>
            <a:r>
              <a:rPr lang="fr" sz="2900">
                <a:solidFill>
                  <a:srgbClr val="1155CC"/>
                </a:solidFill>
              </a:rPr>
              <a:t>OCO-2 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satellite </a:t>
            </a:r>
            <a:r>
              <a:rPr lang="fr" sz="2900">
                <a:solidFill>
                  <a:srgbClr val="1155CC"/>
                </a:solidFill>
              </a:rPr>
              <a:t>(orange</a:t>
            </a:r>
            <a:r>
              <a:rPr b="0" i="0" lang="fr" sz="29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) observations </a:t>
            </a:r>
            <a:r>
              <a:rPr lang="fr" sz="2900">
                <a:solidFill>
                  <a:srgbClr val="1155CC"/>
                </a:solidFill>
              </a:rPr>
              <a:t>show larger variability compared to National Inventories (green)</a:t>
            </a:r>
            <a:endParaRPr b="0" i="0" sz="29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33450" y="12933026"/>
            <a:ext cx="8622599" cy="499895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1226475" y="12326975"/>
            <a:ext cx="842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 biofuel emissions from 2005 to 2015</a:t>
            </a:r>
            <a:endParaRPr sz="3000"/>
          </a:p>
        </p:txBody>
      </p:sp>
      <p:sp>
        <p:nvSpPr>
          <p:cNvPr id="101" name="Google Shape;101;p13"/>
          <p:cNvSpPr txBox="1"/>
          <p:nvPr/>
        </p:nvSpPr>
        <p:spPr>
          <a:xfrm>
            <a:off x="37170250" y="5730050"/>
            <a:ext cx="5785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000"/>
              <a:buChar char="➢"/>
            </a:pPr>
            <a:r>
              <a:rPr lang="fr" sz="3000">
                <a:solidFill>
                  <a:srgbClr val="FF6600"/>
                </a:solidFill>
              </a:rPr>
              <a:t>Develop smart algorithms to estimate emissions from satellite-observed hotspots.</a:t>
            </a:r>
            <a:endParaRPr sz="3000">
              <a:solidFill>
                <a:srgbClr val="FF6600"/>
              </a:solidFill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16">
            <a:alphaModFix/>
          </a:blip>
          <a:srcRect b="35749" l="0" r="0" t="0"/>
          <a:stretch/>
        </p:blipFill>
        <p:spPr>
          <a:xfrm>
            <a:off x="29850125" y="24959054"/>
            <a:ext cx="6684001" cy="264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17">
            <a:alphaModFix/>
          </a:blip>
          <a:srcRect b="7516" l="9998" r="8977" t="74763"/>
          <a:stretch/>
        </p:blipFill>
        <p:spPr>
          <a:xfrm>
            <a:off x="29254913" y="27518625"/>
            <a:ext cx="7589714" cy="102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2053400" y="14203783"/>
            <a:ext cx="5087335" cy="394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188190" y="14144550"/>
            <a:ext cx="5087335" cy="42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/>
        </p:nvSpPr>
        <p:spPr>
          <a:xfrm>
            <a:off x="37281875" y="8602800"/>
            <a:ext cx="2034300" cy="2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Simulations from ESA SMARTCARB study (EMPA) used for detection/estimation algorithm development.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pic>
        <p:nvPicPr>
          <p:cNvPr id="107" name="Google Shape;107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9199951" y="7637876"/>
            <a:ext cx="3969126" cy="29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2371740" y="20913965"/>
            <a:ext cx="9081900" cy="56761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/>
        </p:nvSpPr>
        <p:spPr>
          <a:xfrm>
            <a:off x="11238125" y="19667950"/>
            <a:ext cx="103941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000"/>
              <a:buChar char="➢"/>
            </a:pPr>
            <a:r>
              <a:rPr lang="fr" sz="3000">
                <a:solidFill>
                  <a:srgbClr val="1155CC"/>
                </a:solidFill>
              </a:rPr>
              <a:t>Detailed modelling supports the satellite detection and estimation of emissions from power plants.</a:t>
            </a:r>
            <a:endParaRPr i="0" sz="3000" u="none" cap="none" strike="noStrike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