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0A"/>
    <a:srgbClr val="FF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3" autoAdjust="0"/>
    <p:restoredTop sz="94194" autoAdjust="0"/>
  </p:normalViewPr>
  <p:slideViewPr>
    <p:cSldViewPr snapToGrid="0">
      <p:cViewPr>
        <p:scale>
          <a:sx n="98" d="100"/>
          <a:sy n="98" d="100"/>
        </p:scale>
        <p:origin x="1086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BC97B8D-0303-4EE5-A6F7-B748044F7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DBBF737-42B3-4DF4-BA45-1C808E0819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9C7C-67D0-47AB-A58C-023FE7AD7766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9FE49D-3657-4F25-B1A1-E69F18F32E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E43A0-275B-4F5E-8DED-E980F699C6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5D834-0E0A-40CB-9AAE-6CCA4719E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3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BE86E-1F7C-4B78-8575-52A85DAECF2A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2BCD1-BFF4-4B49-A33B-7DCC62265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1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C2BCD1-BFF4-4B49-A33B-7DCC62265A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2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6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5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00150"/>
            <a:ext cx="8153400" cy="35433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95" indent="-233795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39" indent="-205739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228600"/>
            <a:ext cx="495300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75" marR="0" lvl="0" indent="-257175" defTabSz="68580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  <p:sp>
        <p:nvSpPr>
          <p:cNvPr id="8" name="Google Shape;11;p3"/>
          <p:cNvSpPr/>
          <p:nvPr userDrawn="1"/>
        </p:nvSpPr>
        <p:spPr>
          <a:xfrm>
            <a:off x="76201" y="4972051"/>
            <a:ext cx="5777948" cy="140464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SIT-3</a:t>
            </a:r>
            <a:r>
              <a:rPr lang="en-US" sz="825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5</a:t>
            </a:r>
            <a:r>
              <a:rPr lang="en-US" sz="825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825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25</a:t>
            </a:r>
            <a:r>
              <a:rPr lang="en-US" sz="825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825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26</a:t>
            </a:r>
            <a:r>
              <a:rPr lang="en-US" sz="825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825" i="1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March</a:t>
            </a:r>
            <a:r>
              <a:rPr lang="en-US" sz="825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2020	Join at </a:t>
            </a:r>
            <a:r>
              <a:rPr lang="en-US" sz="825" b="0" i="1" u="none" strike="noStrike" cap="none" dirty="0" err="1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www.slido.com</a:t>
            </a:r>
            <a:r>
              <a:rPr lang="en-US" sz="825" b="0" i="1" u="none" strike="noStrike" cap="none" dirty="0">
                <a:solidFill>
                  <a:schemeClr val="dk2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 with the event code: #ceos-sit-35</a:t>
            </a:r>
            <a:endParaRPr sz="825" b="0" i="1" u="none" strike="noStrike" cap="none" dirty="0">
              <a:solidFill>
                <a:schemeClr val="dk2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4972051"/>
            <a:ext cx="304800" cy="140464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825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None/>
              <a:defRPr sz="825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None/>
              <a:defRPr sz="825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None/>
              <a:defRPr sz="825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None/>
              <a:defRPr sz="825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None/>
              <a:defRPr sz="825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None/>
              <a:defRPr sz="825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None/>
              <a:defRPr sz="825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None/>
              <a:defRPr sz="825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52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B318CC6-8CE1-40CB-A200-1061BA7B8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968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5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7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28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99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64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657642"/>
            <a:ext cx="9144000" cy="485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GB" sz="1013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GB" sz="1013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111614"/>
            <a:ext cx="6248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48" y="151602"/>
            <a:ext cx="1292691" cy="777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08342" y="36239"/>
            <a:ext cx="1008000" cy="100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71930" y="4766447"/>
            <a:ext cx="729804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 fontAlgn="base">
              <a:spcBef>
                <a:spcPct val="0"/>
              </a:spcBef>
              <a:spcAft>
                <a:spcPct val="0"/>
              </a:spcAft>
            </a:pPr>
            <a:r>
              <a:rPr lang="en-GB" sz="750" b="1" dirty="0" err="1">
                <a:solidFill>
                  <a:srgbClr val="676A55"/>
                </a:solidFill>
                <a:latin typeface="Tahoma" pitchFamily="34" charset="0"/>
              </a:rPr>
              <a:t>X</a:t>
            </a:r>
            <a:r>
              <a:rPr lang="en-GB" sz="750" b="1" baseline="30000" dirty="0" err="1">
                <a:solidFill>
                  <a:srgbClr val="676A55"/>
                </a:solidFill>
                <a:latin typeface="Tahoma" pitchFamily="34" charset="0"/>
              </a:rPr>
              <a:t>th</a:t>
            </a:r>
            <a:r>
              <a:rPr lang="en-GB" sz="750" b="1" dirty="0">
                <a:solidFill>
                  <a:srgbClr val="676A55"/>
                </a:solidFill>
                <a:latin typeface="Tahoma" pitchFamily="34" charset="0"/>
              </a:rPr>
              <a:t> Session of Joint CEOS CGMS Working Group on Climate,  Day Month Year, Where</a:t>
            </a: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372080" y="4689475"/>
            <a:ext cx="1774022" cy="45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unfccc.int/process-and-meetings/the-paris-agreement/the-paris-agreement/nationally-determined-contributions-ndcs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ceos.org/document_management/Publications/CEOS_Climate-Monitoring_Sep2014.pdf" TargetMode="External"/><Relationship Id="rId7" Type="http://schemas.openxmlformats.org/officeDocument/2006/relationships/hyperlink" Target="https://unfccc.int/process-and-meetings/the-convention/what-is-the-united-nations-framework-convention-on-climate-change" TargetMode="External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.org/sustainabledevelopment/sustainable-development-goals/" TargetMode="External"/><Relationship Id="rId11" Type="http://schemas.openxmlformats.org/officeDocument/2006/relationships/hyperlink" Target="http://ceos.org/ourwork/workinggroups/climate/" TargetMode="External"/><Relationship Id="rId5" Type="http://schemas.openxmlformats.org/officeDocument/2006/relationships/hyperlink" Target="https://gcos.wmo.int/en/essential-climate-variables" TargetMode="External"/><Relationship Id="rId15" Type="http://schemas.openxmlformats.org/officeDocument/2006/relationships/image" Target="../media/image6.png"/><Relationship Id="rId10" Type="http://schemas.openxmlformats.org/officeDocument/2006/relationships/hyperlink" Target="https://unfccc.int/process-and-meetings/the-paris-agreement/the-paris-agreement" TargetMode="External"/><Relationship Id="rId4" Type="http://schemas.openxmlformats.org/officeDocument/2006/relationships/hyperlink" Target="http://climatemonitoring.info/ecvinventory" TargetMode="External"/><Relationship Id="rId9" Type="http://schemas.openxmlformats.org/officeDocument/2006/relationships/hyperlink" Target="https://unfccc.int/topics/science/workstreams/global-stocktake-referred-to-in-article-14-of-the-paris-agreement" TargetMode="External"/><Relationship Id="rId14" Type="http://schemas.openxmlformats.org/officeDocument/2006/relationships/hyperlink" Target="mailto:ecv_inventory@eumetsat.i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4A61075-DEDD-4FF9-9083-959D9F1C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34" y="148126"/>
            <a:ext cx="8686800" cy="92287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2000" b="1" dirty="0"/>
              <a:t>International Compilation of Long-term Satellite Data Records</a:t>
            </a:r>
            <a:br>
              <a:rPr lang="en-US" sz="2200" b="1" dirty="0"/>
            </a:br>
            <a:br>
              <a:rPr lang="en-US" sz="1000" b="1" dirty="0"/>
            </a:br>
            <a:r>
              <a:rPr lang="en-GB" sz="1200" dirty="0">
                <a:ea typeface="Calibri"/>
                <a:cs typeface="Calibri"/>
                <a:sym typeface="Calibri"/>
              </a:rPr>
              <a:t>Jeffrey L. Privette</a:t>
            </a:r>
            <a:r>
              <a:rPr lang="en-GB" sz="1200" baseline="30000" dirty="0">
                <a:ea typeface="Calibri"/>
                <a:cs typeface="Calibri"/>
                <a:sym typeface="Calibri"/>
              </a:rPr>
              <a:t>1</a:t>
            </a:r>
            <a:r>
              <a:rPr lang="en-GB" sz="1200" dirty="0">
                <a:ea typeface="Calibri"/>
                <a:cs typeface="Calibri"/>
                <a:sym typeface="Calibri"/>
              </a:rPr>
              <a:t>, </a:t>
            </a:r>
            <a:r>
              <a:rPr lang="en-GB" sz="1200" dirty="0" err="1">
                <a:ea typeface="Calibri"/>
                <a:cs typeface="Calibri"/>
                <a:sym typeface="Calibri"/>
              </a:rPr>
              <a:t>Jörg</a:t>
            </a:r>
            <a:r>
              <a:rPr lang="en-GB" sz="1200" dirty="0">
                <a:ea typeface="Calibri"/>
                <a:cs typeface="Calibri"/>
                <a:sym typeface="Calibri"/>
              </a:rPr>
              <a:t> Schulz</a:t>
            </a:r>
            <a:r>
              <a:rPr lang="en-GB" sz="1200" baseline="40000" dirty="0">
                <a:ea typeface="Calibri"/>
                <a:cs typeface="Calibri"/>
                <a:sym typeface="Calibri"/>
              </a:rPr>
              <a:t>2</a:t>
            </a:r>
            <a:r>
              <a:rPr lang="en-GB" sz="1200" dirty="0">
                <a:ea typeface="Calibri"/>
                <a:cs typeface="Calibri"/>
                <a:sym typeface="Calibri"/>
              </a:rPr>
              <a:t>, Alexandra L. Nunes</a:t>
            </a:r>
            <a:r>
              <a:rPr lang="en-GB" sz="1200" baseline="40000" dirty="0">
                <a:ea typeface="Calibri"/>
                <a:cs typeface="Calibri"/>
                <a:sym typeface="Calibri"/>
              </a:rPr>
              <a:t>3</a:t>
            </a:r>
            <a:r>
              <a:rPr lang="en-GB" sz="1200" dirty="0">
                <a:ea typeface="Calibri"/>
                <a:cs typeface="Calibri"/>
                <a:sym typeface="Calibri"/>
              </a:rPr>
              <a:t>, Albrecht von Bargen</a:t>
            </a:r>
            <a:r>
              <a:rPr lang="en-GB" sz="1200" baseline="30000" dirty="0">
                <a:ea typeface="Calibri"/>
                <a:cs typeface="Calibri"/>
                <a:sym typeface="Calibri"/>
              </a:rPr>
              <a:t>4</a:t>
            </a:r>
            <a:r>
              <a:rPr lang="en-GB" sz="1200" dirty="0">
                <a:ea typeface="Calibri"/>
                <a:cs typeface="Calibri"/>
                <a:sym typeface="Calibri"/>
              </a:rPr>
              <a:t>, and Wenying Su</a:t>
            </a:r>
            <a:r>
              <a:rPr lang="en-GB" sz="1200" baseline="40000" dirty="0">
                <a:ea typeface="Calibri"/>
                <a:cs typeface="Calibri"/>
                <a:sym typeface="Calibri"/>
              </a:rPr>
              <a:t>5 </a:t>
            </a:r>
            <a:br>
              <a:rPr lang="en-GB" sz="1200" dirty="0">
                <a:ea typeface="Calibri"/>
                <a:cs typeface="Calibri"/>
                <a:sym typeface="Calibri"/>
              </a:rPr>
            </a:br>
            <a:r>
              <a:rPr lang="en-GB" sz="1200" dirty="0">
                <a:ea typeface="Calibri"/>
                <a:cs typeface="Calibri"/>
                <a:sym typeface="Calibri"/>
              </a:rPr>
              <a:t> on behalf of the Joint CEOS/CGMS Working Group on Climate</a:t>
            </a:r>
            <a:br>
              <a:rPr lang="en-GB" sz="1200" dirty="0">
                <a:ea typeface="Calibri"/>
                <a:cs typeface="Calibri"/>
                <a:sym typeface="Calibri"/>
              </a:rPr>
            </a:br>
            <a:r>
              <a:rPr lang="en-GB" sz="1100" baseline="30000" dirty="0"/>
              <a:t>1 </a:t>
            </a:r>
            <a:r>
              <a:rPr lang="en-GB" sz="1100" dirty="0"/>
              <a:t>NOAA, </a:t>
            </a:r>
            <a:r>
              <a:rPr lang="en-GB" sz="1100" baseline="30000" dirty="0"/>
              <a:t>2 </a:t>
            </a:r>
            <a:r>
              <a:rPr lang="en-GB" sz="1100" dirty="0"/>
              <a:t>EUMETSAT, </a:t>
            </a:r>
            <a:r>
              <a:rPr lang="en-GB" sz="1100" baseline="30000" dirty="0"/>
              <a:t>3 </a:t>
            </a:r>
            <a:r>
              <a:rPr lang="en-GB" sz="1100" dirty="0" err="1"/>
              <a:t>Hamtec</a:t>
            </a:r>
            <a:r>
              <a:rPr lang="en-GB" sz="1100" dirty="0"/>
              <a:t> Consulting Ltd, </a:t>
            </a:r>
            <a:r>
              <a:rPr lang="en-GB" sz="1100" baseline="30000" dirty="0"/>
              <a:t>4 </a:t>
            </a:r>
            <a:r>
              <a:rPr lang="en-GB" sz="1100" dirty="0"/>
              <a:t>DLR, </a:t>
            </a:r>
            <a:r>
              <a:rPr lang="en-GB" sz="1100" baseline="30000" dirty="0"/>
              <a:t>5 </a:t>
            </a:r>
            <a:r>
              <a:rPr lang="en-GB" sz="1100" dirty="0"/>
              <a:t>NASA</a:t>
            </a:r>
            <a:endParaRPr lang="en-US" sz="13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BDA0F4-10A7-9A47-A09B-C3F34B824F6D}"/>
              </a:ext>
            </a:extLst>
          </p:cNvPr>
          <p:cNvSpPr/>
          <p:nvPr/>
        </p:nvSpPr>
        <p:spPr>
          <a:xfrm>
            <a:off x="1277" y="1104893"/>
            <a:ext cx="3452128" cy="35702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b="1" dirty="0">
                <a:cs typeface="Times New Roman" panose="02020603050405020304" pitchFamily="18" charset="0"/>
              </a:rPr>
              <a:t>Inventory of Climate Data Records (CDRs)</a:t>
            </a:r>
            <a:endParaRPr lang="en-GB" sz="11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Times New Roman" panose="02020603050405020304" pitchFamily="18" charset="0"/>
                <a:hlinkClick r:id="rId3"/>
              </a:rPr>
              <a:t>CDRs</a:t>
            </a:r>
            <a:r>
              <a:rPr lang="en-US" sz="1100" dirty="0">
                <a:cs typeface="Times New Roman" panose="02020603050405020304" pitchFamily="18" charset="0"/>
              </a:rPr>
              <a:t> are homogeneous multi-decadal time-series data useful for monitoring and modeling climate change and variability, </a:t>
            </a:r>
            <a:r>
              <a:rPr lang="en-US" sz="1100" dirty="0" err="1">
                <a:cs typeface="Times New Roman" panose="02020603050405020304" pitchFamily="18" charset="0"/>
              </a:rPr>
              <a:t>analysing</a:t>
            </a:r>
            <a:r>
              <a:rPr lang="en-US" sz="1100" dirty="0">
                <a:cs typeface="Times New Roman" panose="02020603050405020304" pitchFamily="18" charset="0"/>
              </a:rPr>
              <a:t> climate processes and supporting mitigation and adaptation applications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Times New Roman" panose="02020603050405020304" pitchFamily="18" charset="0"/>
              </a:rPr>
              <a:t>The updated </a:t>
            </a:r>
            <a:r>
              <a:rPr lang="en-US" sz="1100" dirty="0">
                <a:cs typeface="Times New Roman" panose="02020603050405020304" pitchFamily="18" charset="0"/>
                <a:hlinkClick r:id="rId4"/>
              </a:rPr>
              <a:t>Inventory </a:t>
            </a:r>
            <a:r>
              <a:rPr lang="en-US" sz="1100" dirty="0">
                <a:cs typeface="Times New Roman" panose="02020603050405020304" pitchFamily="18" charset="0"/>
              </a:rPr>
              <a:t>(v4.0, 2021) describes over 1200 CDRs of </a:t>
            </a:r>
            <a:r>
              <a:rPr lang="en-US" sz="1100" dirty="0">
                <a:solidFill>
                  <a:schemeClr val="bg2"/>
                </a:solidFill>
                <a:cs typeface="Times New Roman" panose="02020603050405020304" pitchFamily="18" charset="0"/>
                <a:hlinkClick r:id="rId5"/>
              </a:rPr>
              <a:t>GCOS Essential Climate Variables (ECVs)</a:t>
            </a:r>
            <a:r>
              <a:rPr lang="en-US" sz="1100" dirty="0">
                <a:cs typeface="Times New Roman" panose="02020603050405020304" pitchFamily="18" charset="0"/>
                <a:hlinkClick r:id="rId5"/>
              </a:rPr>
              <a:t> </a:t>
            </a:r>
            <a:endParaRPr lang="en-US" sz="11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Times New Roman" panose="02020603050405020304" pitchFamily="18" charset="0"/>
              </a:rPr>
              <a:t>CDRs support </a:t>
            </a:r>
            <a:r>
              <a:rPr lang="en-GB" sz="1100" dirty="0">
                <a:solidFill>
                  <a:schemeClr val="bg2"/>
                </a:solidFill>
                <a:cs typeface="Times New Roman" panose="02020603050405020304" pitchFamily="18" charset="0"/>
                <a:hlinkClick r:id="rId6"/>
              </a:rPr>
              <a:t>UN Sustainable Development Goals </a:t>
            </a:r>
            <a:r>
              <a:rPr lang="en-GB" sz="1100" dirty="0">
                <a:cs typeface="Times New Roman" panose="02020603050405020304" pitchFamily="18" charset="0"/>
              </a:rPr>
              <a:t>and</a:t>
            </a:r>
            <a:r>
              <a:rPr lang="en-GB" sz="1100" dirty="0">
                <a:solidFill>
                  <a:schemeClr val="bg2"/>
                </a:solidFill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chemeClr val="tx2"/>
                </a:solidFill>
                <a:cs typeface="Times New Roman" panose="02020603050405020304" pitchFamily="18" charset="0"/>
                <a:hlinkClick r:id="rId7"/>
              </a:rPr>
              <a:t>UNFCCC objectives</a:t>
            </a:r>
            <a:r>
              <a:rPr lang="en-US" sz="11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sz="1100" dirty="0">
                <a:cs typeface="Times New Roman" panose="02020603050405020304" pitchFamily="18" charset="0"/>
              </a:rPr>
              <a:t>including the </a:t>
            </a:r>
            <a:r>
              <a:rPr lang="en-US" sz="1100" dirty="0">
                <a:solidFill>
                  <a:srgbClr val="0070C0"/>
                </a:solidFill>
                <a:cs typeface="Times New Roman" panose="02020603050405020304" pitchFamily="18" charset="0"/>
                <a:hlinkClick r:id="rId8"/>
              </a:rPr>
              <a:t>National Determined Contributions</a:t>
            </a:r>
            <a:r>
              <a:rPr lang="en-US" sz="1100" dirty="0">
                <a:cs typeface="Times New Roman" panose="02020603050405020304" pitchFamily="18" charset="0"/>
              </a:rPr>
              <a:t> and </a:t>
            </a:r>
            <a:r>
              <a:rPr lang="en-US" sz="1100" dirty="0">
                <a:solidFill>
                  <a:srgbClr val="0070C0"/>
                </a:solidFill>
                <a:cs typeface="Times New Roman" panose="02020603050405020304" pitchFamily="18" charset="0"/>
                <a:hlinkClick r:id="rId9"/>
              </a:rPr>
              <a:t>Global </a:t>
            </a:r>
            <a:r>
              <a:rPr lang="en-US" sz="1100" dirty="0" err="1">
                <a:solidFill>
                  <a:srgbClr val="0070C0"/>
                </a:solidFill>
                <a:cs typeface="Times New Roman" panose="02020603050405020304" pitchFamily="18" charset="0"/>
                <a:hlinkClick r:id="rId9"/>
              </a:rPr>
              <a:t>Stocktakes</a:t>
            </a:r>
            <a:r>
              <a:rPr lang="en-US" sz="1100" dirty="0">
                <a:solidFill>
                  <a:srgbClr val="0070C0"/>
                </a:solidFill>
                <a:cs typeface="Times New Roman" panose="02020603050405020304" pitchFamily="18" charset="0"/>
                <a:hlinkClick r:id="rId9"/>
              </a:rPr>
              <a:t> (GST)</a:t>
            </a:r>
            <a:r>
              <a:rPr lang="en-US" sz="11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1100" dirty="0">
                <a:cs typeface="Times New Roman" panose="02020603050405020304" pitchFamily="18" charset="0"/>
              </a:rPr>
              <a:t>of the </a:t>
            </a:r>
            <a:r>
              <a:rPr lang="en-US" sz="1100" dirty="0">
                <a:solidFill>
                  <a:srgbClr val="0070C0"/>
                </a:solidFill>
                <a:cs typeface="Times New Roman" panose="02020603050405020304" pitchFamily="18" charset="0"/>
                <a:hlinkClick r:id="rId10"/>
              </a:rPr>
              <a:t>Paris Agreement</a:t>
            </a:r>
            <a:endParaRPr lang="en-US" sz="110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Times New Roman" panose="02020603050405020304" pitchFamily="18" charset="0"/>
                <a:hlinkClick r:id="rId11"/>
              </a:rPr>
              <a:t>The CEOS/CGMS Working Group on Climate </a:t>
            </a:r>
            <a:r>
              <a:rPr lang="en-US" sz="1100" dirty="0">
                <a:cs typeface="Times New Roman" panose="02020603050405020304" pitchFamily="18" charset="0"/>
              </a:rPr>
              <a:t>is </a:t>
            </a:r>
            <a:r>
              <a:rPr lang="en-US" sz="1100" dirty="0" err="1">
                <a:cs typeface="Times New Roman" panose="02020603050405020304" pitchFamily="18" charset="0"/>
              </a:rPr>
              <a:t>analysing</a:t>
            </a:r>
            <a:r>
              <a:rPr lang="en-US" sz="1100" dirty="0">
                <a:cs typeface="Times New Roman" panose="02020603050405020304" pitchFamily="18" charset="0"/>
              </a:rPr>
              <a:t> CDRs related to Earth’s carbon cycle to support 2023 GST activities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cs typeface="Times New Roman" panose="02020603050405020304" pitchFamily="18" charset="0"/>
              </a:rPr>
              <a:t>The Inventory also supports assessments of weather and climate extremes and disaster impacts and losses, informs space agency planning, and improves CDR discoverability and interoperability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28AEFB-E5D8-FE4D-A456-3C1F66BFFB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4" y="4541413"/>
            <a:ext cx="3461706" cy="6094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5F826B-E2F7-8F43-A9F6-E38546CBE8C7}"/>
              </a:ext>
            </a:extLst>
          </p:cNvPr>
          <p:cNvSpPr txBox="1"/>
          <p:nvPr/>
        </p:nvSpPr>
        <p:spPr>
          <a:xfrm>
            <a:off x="3462983" y="4594637"/>
            <a:ext cx="5687033" cy="55399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IE" sz="600" dirty="0">
                <a:solidFill>
                  <a:srgbClr val="002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Related Earth Information Day posters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rgbClr val="002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CDRs in Action: Use Cases of Earth Observation Aiding Decision-Making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rgbClr val="002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 space-based products and harmonization efforts on AFOLU to support the GSTs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rgbClr val="002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Pilot, Country-scale Top-down Budgets of CO2 Emissions and Removals Associated with Terrestrial Carbon Stock Changes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rgbClr val="002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 Top-down Methane Emissions Estimates by Sector and Country to Support the Global </a:t>
            </a:r>
            <a:r>
              <a:rPr lang="en-US" sz="600" dirty="0" err="1">
                <a:solidFill>
                  <a:srgbClr val="0025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Stocktakes</a:t>
            </a:r>
            <a:endParaRPr lang="en-IE" sz="600" dirty="0">
              <a:solidFill>
                <a:srgbClr val="00256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7FF339-BAEC-4BF2-B993-8748D97F89EA}"/>
              </a:ext>
            </a:extLst>
          </p:cNvPr>
          <p:cNvSpPr/>
          <p:nvPr/>
        </p:nvSpPr>
        <p:spPr>
          <a:xfrm>
            <a:off x="881232" y="4521212"/>
            <a:ext cx="708049" cy="6222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601AF3-AAC9-4CDC-9C96-EB63738DFC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0991" y="1071701"/>
            <a:ext cx="5591666" cy="18908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BF64026-C597-4953-9A06-EB0B8A1B9398}"/>
              </a:ext>
            </a:extLst>
          </p:cNvPr>
          <p:cNvSpPr/>
          <p:nvPr/>
        </p:nvSpPr>
        <p:spPr>
          <a:xfrm>
            <a:off x="7649148" y="4679780"/>
            <a:ext cx="1530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/>
              <a:t>Contact us at: </a:t>
            </a:r>
            <a:r>
              <a:rPr lang="en-US" sz="600" dirty="0">
                <a:hlinkClick r:id="rId14"/>
              </a:rPr>
              <a:t>ecv_inventory@eumetsat.int</a:t>
            </a:r>
            <a:endParaRPr lang="en-US" sz="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/>
              <a:t>Funding provided by the European Commission Copernicus </a:t>
            </a:r>
            <a:r>
              <a:rPr lang="en-US" sz="600" dirty="0" err="1"/>
              <a:t>Programme</a:t>
            </a:r>
            <a:endParaRPr lang="en-US" sz="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B436AE-ECA5-4EA2-A3B9-173E94D0FEEF}"/>
              </a:ext>
            </a:extLst>
          </p:cNvPr>
          <p:cNvGrpSpPr/>
          <p:nvPr/>
        </p:nvGrpSpPr>
        <p:grpSpPr>
          <a:xfrm>
            <a:off x="3606587" y="2965486"/>
            <a:ext cx="5417133" cy="1615209"/>
            <a:chOff x="3606587" y="2965486"/>
            <a:chExt cx="5417133" cy="16152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D98103A-B6D9-4B55-9336-61CD27033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06587" y="2965486"/>
              <a:ext cx="5417133" cy="16152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29B45A-A507-4B39-9F11-466A0AE8B848}"/>
                </a:ext>
              </a:extLst>
            </p:cNvPr>
            <p:cNvSpPr txBox="1"/>
            <p:nvPr/>
          </p:nvSpPr>
          <p:spPr>
            <a:xfrm>
              <a:off x="7644643" y="3321839"/>
              <a:ext cx="280525" cy="55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US" sz="360" dirty="0">
                  <a:latin typeface="Arial Narrow" panose="020B0606020202030204" pitchFamily="34" charset="0"/>
                  <a:cs typeface="Arial" panose="020B0604020202020204" pitchFamily="34" charset="0"/>
                </a:rPr>
                <a:t>Surface currents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796458"/>
      </p:ext>
    </p:extLst>
  </p:cSld>
  <p:clrMapOvr>
    <a:masterClrMapping/>
  </p:clrMapOvr>
</p:sld>
</file>

<file path=ppt/theme/theme1.xml><?xml version="1.0" encoding="utf-8"?>
<a:theme xmlns:a="http://schemas.openxmlformats.org/drawingml/2006/main" name="WGClim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269</Words>
  <Application>Microsoft Office PowerPoint</Application>
  <PresentationFormat>On-screen Show (16:9)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Arial Narrow</vt:lpstr>
      <vt:lpstr>Calibri</vt:lpstr>
      <vt:lpstr>Courier New</vt:lpstr>
      <vt:lpstr>Helvetica Neue</vt:lpstr>
      <vt:lpstr>Tahoma</vt:lpstr>
      <vt:lpstr>Times New Roman</vt:lpstr>
      <vt:lpstr>Wingdings</vt:lpstr>
      <vt:lpstr>WGClimate</vt:lpstr>
      <vt:lpstr>International Compilation of Long-term Satellite Data Records  Jeffrey L. Privette1, Jörg Schulz2, Alexandra L. Nunes3, Albrecht von Bargen4, and Wenying Su5   on behalf of the Joint CEOS/CGMS Working Group on Climate 1 NOAA, 2 EUMETSAT, 3 Hamtec Consulting Ltd, 4 DLR, 5 NASA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Joerg Schulz</dc:creator>
  <cp:lastModifiedBy>Jeff Privette</cp:lastModifiedBy>
  <cp:revision>216</cp:revision>
  <dcterms:created xsi:type="dcterms:W3CDTF">2018-08-22T09:20:06Z</dcterms:created>
  <dcterms:modified xsi:type="dcterms:W3CDTF">2021-10-26T17:59:19Z</dcterms:modified>
</cp:coreProperties>
</file>