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  <p:sldMasterId id="2147483676" r:id="rId6"/>
    <p:sldMasterId id="2147483684" r:id="rId7"/>
    <p:sldMasterId id="2147483694" r:id="rId8"/>
    <p:sldMasterId id="2147483703" r:id="rId9"/>
  </p:sldMasterIdLst>
  <p:notesMasterIdLst>
    <p:notesMasterId r:id="rId14"/>
  </p:notesMasterIdLst>
  <p:handoutMasterIdLst>
    <p:handoutMasterId r:id="rId15"/>
  </p:handoutMasterIdLst>
  <p:sldIdLst>
    <p:sldId id="273" r:id="rId10"/>
    <p:sldId id="1430" r:id="rId11"/>
    <p:sldId id="1467" r:id="rId12"/>
    <p:sldId id="1466" r:id="rId13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E6558A-C21F-E041-9753-1E96242F733E}" v="8" dt="2021-10-27T09:57:46.246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7619" autoAdjust="0"/>
  </p:normalViewPr>
  <p:slideViewPr>
    <p:cSldViewPr snapToGrid="0">
      <p:cViewPr varScale="1">
        <p:scale>
          <a:sx n="111" d="100"/>
          <a:sy n="111" d="100"/>
        </p:scale>
        <p:origin x="121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8B061B-699E-408E-BB29-788903667C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83A75-37A0-495A-831D-9784999D80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55886-592D-465C-9320-90BB23455C7D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C2D6C-894B-4B89-B391-CB01C58123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F313E-8C75-4991-B85F-FCAE3332C3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D61B1-6665-4490-B7B0-0468EF46D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689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F61FE-3041-4C6A-8E2A-45C69A160024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505D8-5B8B-408A-B5DC-AEAB49911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56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As part of Copernicus, ECMWF  developed the “Climate Data Store”, which is a cloud-based service (SaaS) allowing solution to work directly on a number of (massive) datasets, stored at ECMWF and in a few other places in Europe (such as CMIP climate projections). </a:t>
            </a:r>
            <a:r>
              <a:rPr lang="en-GB" sz="1200" b="1" dirty="0"/>
              <a:t>http://</a:t>
            </a:r>
            <a:r>
              <a:rPr lang="en-GB" sz="1200" b="1" dirty="0" err="1"/>
              <a:t>cds.climate.copernicus.eu</a:t>
            </a:r>
            <a:endParaRPr lang="en-GB" sz="1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38BBF-E8CB-4445-840C-3B7D21BF19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7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38BBF-E8CB-4445-840C-3B7D21BF19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0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849397" y="932723"/>
            <a:ext cx="9733004" cy="5097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err="1">
                  <a:solidFill>
                    <a:srgbClr val="941333"/>
                  </a:solidFill>
                </a:rPr>
                <a:t>Climate</a:t>
              </a:r>
              <a:endParaRPr lang="es-ES" sz="1467" b="0">
                <a:solidFill>
                  <a:srgbClr val="941333"/>
                </a:solidFill>
              </a:endParaRPr>
            </a:p>
            <a:p>
              <a:r>
                <a:rPr lang="es-ES" sz="1467" b="0" err="1">
                  <a:solidFill>
                    <a:srgbClr val="941333"/>
                  </a:solidFill>
                </a:rPr>
                <a:t>Change</a:t>
              </a:r>
              <a:endParaRPr lang="en-US" sz="1467" b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88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257300" y="932723"/>
            <a:ext cx="10325101" cy="5097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err="1">
                  <a:solidFill>
                    <a:srgbClr val="941333"/>
                  </a:solidFill>
                </a:rPr>
                <a:t>Climate</a:t>
              </a:r>
              <a:endParaRPr lang="es-ES" sz="1467">
                <a:solidFill>
                  <a:srgbClr val="941333"/>
                </a:solidFill>
              </a:endParaRPr>
            </a:p>
            <a:p>
              <a:r>
                <a:rPr lang="es-ES" sz="1467" err="1">
                  <a:solidFill>
                    <a:srgbClr val="941333"/>
                  </a:solidFill>
                </a:rPr>
                <a:t>Change</a:t>
              </a:r>
              <a:endParaRPr lang="en-US" sz="1467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351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469846" y="3429335"/>
            <a:ext cx="6237717" cy="74751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>
                <a:solidFill>
                  <a:prstClr val="white"/>
                </a:solidFill>
              </a:rPr>
              <a:t>312b Lot 3 Overview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3469846" y="4197085"/>
            <a:ext cx="6240693" cy="153617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6715" y="1600939"/>
            <a:ext cx="432048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6240800"/>
            <a:ext cx="1025637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2" y="6200011"/>
            <a:ext cx="152744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9721850" y="-15023"/>
            <a:ext cx="2470151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829139" y="4715239"/>
            <a:ext cx="192021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67" err="1">
                <a:solidFill>
                  <a:prstClr val="white"/>
                </a:solidFill>
              </a:rPr>
              <a:t>Climate</a:t>
            </a:r>
            <a:r>
              <a:rPr lang="es-ES" sz="1467">
                <a:solidFill>
                  <a:prstClr val="white"/>
                </a:solidFill>
              </a:rPr>
              <a:t> </a:t>
            </a:r>
            <a:r>
              <a:rPr lang="es-ES" sz="1467" err="1">
                <a:solidFill>
                  <a:prstClr val="white"/>
                </a:solidFill>
              </a:rPr>
              <a:t>Change</a:t>
            </a:r>
            <a:endParaRPr lang="en-US" sz="1467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3695733" y="6415779"/>
            <a:ext cx="1098000" cy="1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28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5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err="1">
                  <a:solidFill>
                    <a:srgbClr val="941333"/>
                  </a:solidFill>
                </a:rPr>
                <a:t>Climate</a:t>
              </a:r>
              <a:endParaRPr lang="es-ES" sz="1467">
                <a:solidFill>
                  <a:srgbClr val="941333"/>
                </a:solidFill>
              </a:endParaRPr>
            </a:p>
            <a:p>
              <a:r>
                <a:rPr lang="es-ES" sz="1467" err="1">
                  <a:solidFill>
                    <a:srgbClr val="941333"/>
                  </a:solidFill>
                </a:rPr>
                <a:t>Change</a:t>
              </a:r>
              <a:endParaRPr lang="en-US" sz="1467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9832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206" y="83671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9456" y="1604797"/>
            <a:ext cx="5386917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3974" y="83671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3225" y="1604797"/>
            <a:ext cx="5389033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err="1">
                  <a:solidFill>
                    <a:srgbClr val="941333"/>
                  </a:solidFill>
                </a:rPr>
                <a:t>Climate</a:t>
              </a:r>
              <a:endParaRPr lang="es-ES" sz="1467">
                <a:solidFill>
                  <a:srgbClr val="941333"/>
                </a:solidFill>
              </a:endParaRPr>
            </a:p>
            <a:p>
              <a:r>
                <a:rPr lang="es-ES" sz="1467" err="1">
                  <a:solidFill>
                    <a:srgbClr val="941333"/>
                  </a:solidFill>
                </a:rPr>
                <a:t>Change</a:t>
              </a:r>
              <a:endParaRPr lang="en-US" sz="1467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00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err="1">
                  <a:solidFill>
                    <a:srgbClr val="941333"/>
                  </a:solidFill>
                </a:rPr>
                <a:t>Climate</a:t>
              </a:r>
              <a:endParaRPr lang="es-ES" sz="1467">
                <a:solidFill>
                  <a:srgbClr val="941333"/>
                </a:solidFill>
              </a:endParaRPr>
            </a:p>
            <a:p>
              <a:r>
                <a:rPr lang="es-ES" sz="1467" err="1">
                  <a:solidFill>
                    <a:srgbClr val="941333"/>
                  </a:solidFill>
                </a:rPr>
                <a:t>Change</a:t>
              </a:r>
              <a:endParaRPr lang="en-US" sz="1467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973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874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005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874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err="1">
                  <a:solidFill>
                    <a:srgbClr val="941333"/>
                  </a:solidFill>
                </a:rPr>
                <a:t>Climate</a:t>
              </a:r>
              <a:endParaRPr lang="es-ES" sz="1467">
                <a:solidFill>
                  <a:srgbClr val="941333"/>
                </a:solidFill>
              </a:endParaRPr>
            </a:p>
            <a:p>
              <a:r>
                <a:rPr lang="es-ES" sz="1467" err="1">
                  <a:solidFill>
                    <a:srgbClr val="941333"/>
                  </a:solidFill>
                </a:rPr>
                <a:t>Change</a:t>
              </a:r>
              <a:endParaRPr lang="en-US" sz="1467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400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849397" y="932723"/>
            <a:ext cx="9733004" cy="5097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err="1">
                  <a:solidFill>
                    <a:srgbClr val="941333"/>
                  </a:solidFill>
                </a:rPr>
                <a:t>Climate</a:t>
              </a:r>
              <a:endParaRPr lang="es-ES" sz="1467" b="0">
                <a:solidFill>
                  <a:srgbClr val="941333"/>
                </a:solidFill>
              </a:endParaRPr>
            </a:p>
            <a:p>
              <a:r>
                <a:rPr lang="es-ES" sz="1467" b="0" err="1">
                  <a:solidFill>
                    <a:srgbClr val="941333"/>
                  </a:solidFill>
                </a:rPr>
                <a:t>Change</a:t>
              </a:r>
              <a:endParaRPr lang="en-US" sz="1467" b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055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257300" y="932723"/>
            <a:ext cx="10325101" cy="5097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err="1">
                  <a:solidFill>
                    <a:srgbClr val="941333"/>
                  </a:solidFill>
                </a:rPr>
                <a:t>Climate</a:t>
              </a:r>
              <a:endParaRPr lang="es-ES" sz="1467" b="0">
                <a:solidFill>
                  <a:srgbClr val="941333"/>
                </a:solidFill>
              </a:endParaRPr>
            </a:p>
            <a:p>
              <a:r>
                <a:rPr lang="es-ES" sz="1467" b="0" err="1">
                  <a:solidFill>
                    <a:srgbClr val="941333"/>
                  </a:solidFill>
                </a:rPr>
                <a:t>Change</a:t>
              </a:r>
              <a:endParaRPr lang="en-US" sz="1467" b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8768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23/11/2016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749352" y="3429335"/>
            <a:ext cx="7471440" cy="74751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/>
              <a:t>Climate</a:t>
            </a:r>
            <a:r>
              <a:rPr lang="en-US" sz="3733" baseline="0"/>
              <a:t> Change Service</a:t>
            </a:r>
            <a:endParaRPr lang="en-US" sz="3733"/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69846" y="4197085"/>
            <a:ext cx="6240693" cy="153617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Status report 2016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6715" y="1600939"/>
            <a:ext cx="432048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6240800"/>
            <a:ext cx="1025637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2" y="6200011"/>
            <a:ext cx="152744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9721850" y="-15023"/>
            <a:ext cx="2470151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829139" y="4715239"/>
            <a:ext cx="192021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67" b="0" err="1">
                <a:solidFill>
                  <a:schemeClr val="bg1"/>
                </a:solidFill>
              </a:rPr>
              <a:t>Climate</a:t>
            </a:r>
            <a:r>
              <a:rPr lang="es-ES" sz="1467" b="0" baseline="0">
                <a:solidFill>
                  <a:schemeClr val="bg1"/>
                </a:solidFill>
              </a:rPr>
              <a:t> </a:t>
            </a:r>
            <a:r>
              <a:rPr lang="es-ES" sz="1467" b="0" err="1">
                <a:solidFill>
                  <a:schemeClr val="bg1"/>
                </a:solidFill>
              </a:rPr>
              <a:t>Change</a:t>
            </a:r>
            <a:endParaRPr lang="en-US" sz="1467" b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92" y="6354140"/>
            <a:ext cx="1547033" cy="2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29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5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err="1">
                  <a:solidFill>
                    <a:srgbClr val="941333"/>
                  </a:solidFill>
                </a:rPr>
                <a:t>Climate</a:t>
              </a:r>
              <a:endParaRPr lang="es-ES" sz="1467" b="0">
                <a:solidFill>
                  <a:srgbClr val="941333"/>
                </a:solidFill>
              </a:endParaRPr>
            </a:p>
            <a:p>
              <a:r>
                <a:rPr lang="es-ES" sz="1467" b="0" err="1">
                  <a:solidFill>
                    <a:srgbClr val="941333"/>
                  </a:solidFill>
                </a:rPr>
                <a:t>Change</a:t>
              </a:r>
              <a:endParaRPr lang="en-US" sz="1467" b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616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257300" y="932723"/>
            <a:ext cx="10325101" cy="5097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err="1">
                  <a:solidFill>
                    <a:srgbClr val="941333"/>
                  </a:solidFill>
                </a:rPr>
                <a:t>Climate</a:t>
              </a:r>
              <a:endParaRPr lang="es-ES" sz="1467" b="0">
                <a:solidFill>
                  <a:srgbClr val="941333"/>
                </a:solidFill>
              </a:endParaRPr>
            </a:p>
            <a:p>
              <a:r>
                <a:rPr lang="es-ES" sz="1467" b="0" err="1">
                  <a:solidFill>
                    <a:srgbClr val="941333"/>
                  </a:solidFill>
                </a:rPr>
                <a:t>Change</a:t>
              </a:r>
              <a:endParaRPr lang="en-US" sz="1467" b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614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206" y="83671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9456" y="1604797"/>
            <a:ext cx="5386917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3974" y="83671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3225" y="1604797"/>
            <a:ext cx="5389033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err="1">
                  <a:solidFill>
                    <a:srgbClr val="941333"/>
                  </a:solidFill>
                </a:rPr>
                <a:t>Climate</a:t>
              </a:r>
              <a:endParaRPr lang="es-ES" sz="1467" b="0">
                <a:solidFill>
                  <a:srgbClr val="941333"/>
                </a:solidFill>
              </a:endParaRPr>
            </a:p>
            <a:p>
              <a:r>
                <a:rPr lang="es-ES" sz="1467" b="0" err="1">
                  <a:solidFill>
                    <a:srgbClr val="941333"/>
                  </a:solidFill>
                </a:rPr>
                <a:t>Change</a:t>
              </a:r>
              <a:endParaRPr lang="en-US" sz="1467" b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612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err="1">
                  <a:solidFill>
                    <a:srgbClr val="941333"/>
                  </a:solidFill>
                </a:rPr>
                <a:t>Climate</a:t>
              </a:r>
              <a:endParaRPr lang="es-ES" sz="1467" b="0">
                <a:solidFill>
                  <a:srgbClr val="941333"/>
                </a:solidFill>
              </a:endParaRPr>
            </a:p>
            <a:p>
              <a:r>
                <a:rPr lang="es-ES" sz="1467" b="0" err="1">
                  <a:solidFill>
                    <a:srgbClr val="941333"/>
                  </a:solidFill>
                </a:rPr>
                <a:t>Change</a:t>
              </a:r>
              <a:endParaRPr lang="en-US" sz="1467" b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1921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874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005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874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err="1">
                  <a:solidFill>
                    <a:srgbClr val="941333"/>
                  </a:solidFill>
                </a:rPr>
                <a:t>Climate</a:t>
              </a:r>
              <a:endParaRPr lang="es-ES" sz="1467" b="0">
                <a:solidFill>
                  <a:srgbClr val="941333"/>
                </a:solidFill>
              </a:endParaRPr>
            </a:p>
            <a:p>
              <a:r>
                <a:rPr lang="es-ES" sz="1467" b="0" err="1">
                  <a:solidFill>
                    <a:srgbClr val="941333"/>
                  </a:solidFill>
                </a:rPr>
                <a:t>Change</a:t>
              </a:r>
              <a:endParaRPr lang="en-US" sz="1467" b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866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849397" y="932723"/>
            <a:ext cx="9733004" cy="5097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fld id="{25A585B9-5665-46D2-AB90-E7C8246215DB}" type="datetime1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r>
              <a:rPr lang="en-GB"/>
              <a:t>C3S 312b Lot 4 :: KO :: Vienna 03/05/18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err="1">
                  <a:solidFill>
                    <a:srgbClr val="941333"/>
                  </a:solidFill>
                </a:rPr>
                <a:t>Climate</a:t>
              </a:r>
              <a:endParaRPr lang="es-ES" sz="1467" b="0">
                <a:solidFill>
                  <a:srgbClr val="941333"/>
                </a:solidFill>
              </a:endParaRPr>
            </a:p>
            <a:p>
              <a:r>
                <a:rPr lang="es-ES" sz="1467" b="0" err="1">
                  <a:solidFill>
                    <a:srgbClr val="941333"/>
                  </a:solidFill>
                </a:rPr>
                <a:t>Change</a:t>
              </a:r>
              <a:endParaRPr lang="en-US" sz="1467" b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7284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257300" y="932723"/>
            <a:ext cx="10325101" cy="5097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fld id="{B8C49582-28E2-446B-AB31-70F93F6CB1DA}" type="datetime1">
              <a:rPr lang="en-US" smtClean="0"/>
              <a:t>10/27/21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err="1">
                  <a:solidFill>
                    <a:srgbClr val="941333"/>
                  </a:solidFill>
                </a:rPr>
                <a:t>Climate</a:t>
              </a:r>
              <a:endParaRPr lang="es-ES" sz="1467" b="0">
                <a:solidFill>
                  <a:srgbClr val="941333"/>
                </a:solidFill>
              </a:endParaRPr>
            </a:p>
            <a:p>
              <a:r>
                <a:rPr lang="es-ES" sz="1467" b="0" err="1">
                  <a:solidFill>
                    <a:srgbClr val="941333"/>
                  </a:solidFill>
                </a:rPr>
                <a:t>Change</a:t>
              </a:r>
              <a:endParaRPr lang="en-US" sz="1467" b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11E2221-E24D-4C11-9B43-6C70D48DF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77566"/>
            <a:ext cx="3860800" cy="365125"/>
          </a:xfrm>
        </p:spPr>
        <p:txBody>
          <a:bodyPr/>
          <a:lstStyle/>
          <a:p>
            <a:r>
              <a:rPr lang="en-GB"/>
              <a:t>C3S 312b Lot 4 :: 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87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2A1A-DDE8-406E-AC36-F8A6DA37CE2A}" type="datetime1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C3S 312b Lot 4 :: 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469846" y="3429335"/>
            <a:ext cx="6237717" cy="74751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/>
              <a:t>C3S</a:t>
            </a:r>
            <a:r>
              <a:rPr lang="en-US" sz="2000"/>
              <a:t> </a:t>
            </a:r>
            <a:r>
              <a:rPr lang="en-US" sz="2000" b="1" kern="1200" spc="6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Land Hydrology &amp; Cryosphere</a:t>
            </a:r>
            <a:endParaRPr lang="en-US" sz="200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3469846" y="4197085"/>
            <a:ext cx="6240693" cy="153617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6715" y="1600939"/>
            <a:ext cx="432048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6240800"/>
            <a:ext cx="1025637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2" y="6200011"/>
            <a:ext cx="152744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9721850" y="-15023"/>
            <a:ext cx="2470151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829139" y="4715239"/>
            <a:ext cx="192021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67" b="0" err="1">
                <a:solidFill>
                  <a:schemeClr val="bg1"/>
                </a:solidFill>
              </a:rPr>
              <a:t>Climate</a:t>
            </a:r>
            <a:r>
              <a:rPr lang="es-ES" sz="1467" b="0" baseline="0">
                <a:solidFill>
                  <a:schemeClr val="bg1"/>
                </a:solidFill>
              </a:rPr>
              <a:t> </a:t>
            </a:r>
            <a:r>
              <a:rPr lang="es-ES" sz="1467" b="0" err="1">
                <a:solidFill>
                  <a:schemeClr val="bg1"/>
                </a:solidFill>
              </a:rPr>
              <a:t>Change</a:t>
            </a:r>
            <a:endParaRPr lang="en-US" sz="1467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22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5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D6FB-10DE-4165-BE94-6E1019AE3959}" type="datetime1">
              <a:rPr lang="en-US" smtClean="0"/>
              <a:t>10/27/21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err="1">
                  <a:solidFill>
                    <a:srgbClr val="941333"/>
                  </a:solidFill>
                </a:rPr>
                <a:t>Climate</a:t>
              </a:r>
              <a:endParaRPr lang="es-ES" sz="1467" b="0">
                <a:solidFill>
                  <a:srgbClr val="941333"/>
                </a:solidFill>
              </a:endParaRPr>
            </a:p>
            <a:p>
              <a:r>
                <a:rPr lang="es-ES" sz="1467" b="0" err="1">
                  <a:solidFill>
                    <a:srgbClr val="941333"/>
                  </a:solidFill>
                </a:rPr>
                <a:t>Change</a:t>
              </a:r>
              <a:endParaRPr lang="en-US" sz="1467" b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B947202-21AE-4E52-AF3B-5F733273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38885"/>
            <a:ext cx="3860800" cy="365125"/>
          </a:xfrm>
        </p:spPr>
        <p:txBody>
          <a:bodyPr/>
          <a:lstStyle/>
          <a:p>
            <a:r>
              <a:rPr lang="en-GB"/>
              <a:t>C3S 312b Lot 4 :: 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89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206" y="83671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9456" y="1604797"/>
            <a:ext cx="5386917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3974" y="83671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3225" y="1604797"/>
            <a:ext cx="5389033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F846-067B-4184-A345-D2D41E7D3370}" type="datetime1">
              <a:rPr lang="en-US" smtClean="0"/>
              <a:t>10/27/21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err="1">
                  <a:solidFill>
                    <a:srgbClr val="941333"/>
                  </a:solidFill>
                </a:rPr>
                <a:t>Climate</a:t>
              </a:r>
              <a:endParaRPr lang="es-ES" sz="1467" b="0">
                <a:solidFill>
                  <a:srgbClr val="941333"/>
                </a:solidFill>
              </a:endParaRPr>
            </a:p>
            <a:p>
              <a:r>
                <a:rPr lang="es-ES" sz="1467" b="0" err="1">
                  <a:solidFill>
                    <a:srgbClr val="941333"/>
                  </a:solidFill>
                </a:rPr>
                <a:t>Change</a:t>
              </a:r>
              <a:endParaRPr lang="en-US" sz="1467" b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224A5DE-698E-425C-BC4A-580F96BF1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77566"/>
            <a:ext cx="3860800" cy="365125"/>
          </a:xfrm>
        </p:spPr>
        <p:txBody>
          <a:bodyPr/>
          <a:lstStyle/>
          <a:p>
            <a:r>
              <a:rPr lang="en-GB"/>
              <a:t>C3S 312b Lot 4 :: 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64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8F15-EA83-428D-9EBF-05869154AADB}" type="datetime1">
              <a:rPr lang="en-US" smtClean="0"/>
              <a:t>10/27/21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err="1">
                  <a:solidFill>
                    <a:srgbClr val="941333"/>
                  </a:solidFill>
                </a:rPr>
                <a:t>Climate</a:t>
              </a:r>
              <a:endParaRPr lang="es-ES" sz="1467" b="0">
                <a:solidFill>
                  <a:srgbClr val="941333"/>
                </a:solidFill>
              </a:endParaRPr>
            </a:p>
            <a:p>
              <a:r>
                <a:rPr lang="es-ES" sz="1467" b="0" err="1">
                  <a:solidFill>
                    <a:srgbClr val="941333"/>
                  </a:solidFill>
                </a:rPr>
                <a:t>Change</a:t>
              </a:r>
              <a:endParaRPr lang="en-US" sz="1467" b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05AC8F-1227-4368-A752-541FAFF6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77566"/>
            <a:ext cx="3860800" cy="365125"/>
          </a:xfrm>
        </p:spPr>
        <p:txBody>
          <a:bodyPr/>
          <a:lstStyle/>
          <a:p>
            <a:r>
              <a:rPr lang="en-GB"/>
              <a:t>C3S 312b Lot 4 :: 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9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874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005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874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A2C-EB78-40FA-9F21-821B84EC46A2}" type="datetime1">
              <a:rPr lang="en-US" smtClean="0"/>
              <a:t>10/27/21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err="1">
                  <a:solidFill>
                    <a:srgbClr val="941333"/>
                  </a:solidFill>
                </a:rPr>
                <a:t>Climate</a:t>
              </a:r>
              <a:endParaRPr lang="es-ES" sz="1467" b="0">
                <a:solidFill>
                  <a:srgbClr val="941333"/>
                </a:solidFill>
              </a:endParaRPr>
            </a:p>
            <a:p>
              <a:r>
                <a:rPr lang="es-ES" sz="1467" b="0" err="1">
                  <a:solidFill>
                    <a:srgbClr val="941333"/>
                  </a:solidFill>
                </a:rPr>
                <a:t>Change</a:t>
              </a:r>
              <a:endParaRPr lang="en-US" sz="1467" b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EF730CB-8C9F-4316-8118-0736D58E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77566"/>
            <a:ext cx="3860800" cy="365125"/>
          </a:xfrm>
        </p:spPr>
        <p:txBody>
          <a:bodyPr/>
          <a:lstStyle/>
          <a:p>
            <a:r>
              <a:rPr lang="en-GB"/>
              <a:t>C3S 312b Lot 4 :: 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4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009900" y="3429335"/>
            <a:ext cx="6697663" cy="74751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C3S status </a:t>
            </a:r>
            <a:r>
              <a:rPr lang="en-US" sz="3200" baseline="0"/>
              <a:t>on Essential Climate Variables </a:t>
            </a:r>
            <a:endParaRPr lang="en-US" sz="320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3482990" y="4538994"/>
            <a:ext cx="6240693" cy="153617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6715" y="1600939"/>
            <a:ext cx="432048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6240800"/>
            <a:ext cx="1025637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2" y="6200011"/>
            <a:ext cx="152744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9721850" y="-15023"/>
            <a:ext cx="2470151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829139" y="4715239"/>
            <a:ext cx="192021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67" b="0" err="1">
                <a:solidFill>
                  <a:schemeClr val="bg1"/>
                </a:solidFill>
              </a:rPr>
              <a:t>Climate</a:t>
            </a:r>
            <a:r>
              <a:rPr lang="es-ES" sz="1467" b="0" baseline="0">
                <a:solidFill>
                  <a:schemeClr val="bg1"/>
                </a:solidFill>
              </a:rPr>
              <a:t> </a:t>
            </a:r>
            <a:r>
              <a:rPr lang="es-ES" sz="1467" b="0" err="1">
                <a:solidFill>
                  <a:schemeClr val="bg1"/>
                </a:solidFill>
              </a:rPr>
              <a:t>Change</a:t>
            </a:r>
            <a:endParaRPr lang="en-US" sz="1467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6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632" y="3009467"/>
            <a:ext cx="7460131" cy="1803684"/>
          </a:xfrm>
        </p:spPr>
        <p:txBody>
          <a:bodyPr tIns="90000"/>
          <a:lstStyle>
            <a:lvl2pPr marL="719982" indent="-239994">
              <a:buClr>
                <a:srgbClr val="6AB4D8"/>
              </a:buClr>
              <a:buFont typeface="Arial"/>
              <a:buChar char="•"/>
              <a:defRPr sz="1867" i="0">
                <a:solidFill>
                  <a:srgbClr val="6AB4D8"/>
                </a:solidFill>
              </a:defRPr>
            </a:lvl2pPr>
            <a:lvl3pPr marL="719982" indent="0">
              <a:spcAft>
                <a:spcPts val="800"/>
              </a:spcAft>
              <a:buClr>
                <a:srgbClr val="800000"/>
              </a:buClr>
              <a:buFontTx/>
              <a:buNone/>
              <a:defRPr i="1"/>
            </a:lvl3pPr>
            <a:lvl4pPr marL="719982" indent="0">
              <a:buFontTx/>
              <a:buNone/>
              <a:defRPr sz="1333"/>
            </a:lvl4pPr>
            <a:lvl5pPr marL="959976" indent="-239994">
              <a:buClr>
                <a:schemeClr val="tx1"/>
              </a:buClr>
              <a:buFont typeface="Lucida Grande"/>
              <a:buChar char="-"/>
              <a:defRPr sz="1333" i="1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301522"/>
            <a:ext cx="3589867" cy="5319411"/>
          </a:xfrm>
        </p:spPr>
        <p:txBody>
          <a:bodyPr rtlCol="0"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01E10-D8C5-4A36-9F91-925E791D81CC}" type="datetime1">
              <a:rPr lang="en-US" altLang="de-DE" smtClean="0"/>
              <a:t>10/27/21</a:t>
            </a:fld>
            <a:endParaRPr lang="en-US" alt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A3D7-136E-4F03-95E9-A5EAA2146378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069E22D-BAF9-4F78-BDC5-B5820EC6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77566"/>
            <a:ext cx="3860800" cy="365125"/>
          </a:xfrm>
        </p:spPr>
        <p:txBody>
          <a:bodyPr/>
          <a:lstStyle/>
          <a:p>
            <a:r>
              <a:rPr lang="en-GB" dirty="0"/>
              <a:t>C3S 312b Lot 4 ::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34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632" y="3009467"/>
            <a:ext cx="7460131" cy="1803684"/>
          </a:xfrm>
        </p:spPr>
        <p:txBody>
          <a:bodyPr tIns="90000"/>
          <a:lstStyle>
            <a:lvl2pPr marL="719982" indent="-239994">
              <a:buClr>
                <a:srgbClr val="6AB4D8"/>
              </a:buClr>
              <a:buFont typeface="Arial"/>
              <a:buChar char="•"/>
              <a:defRPr sz="1867" i="0">
                <a:solidFill>
                  <a:srgbClr val="6AB4D8"/>
                </a:solidFill>
              </a:defRPr>
            </a:lvl2pPr>
            <a:lvl3pPr marL="719982" indent="0">
              <a:spcAft>
                <a:spcPts val="800"/>
              </a:spcAft>
              <a:buClr>
                <a:srgbClr val="800000"/>
              </a:buClr>
              <a:buFontTx/>
              <a:buNone/>
              <a:defRPr i="1"/>
            </a:lvl3pPr>
            <a:lvl4pPr marL="719982" indent="0">
              <a:buFontTx/>
              <a:buNone/>
              <a:defRPr sz="1333"/>
            </a:lvl4pPr>
            <a:lvl5pPr marL="959976" indent="-239994">
              <a:buClr>
                <a:schemeClr val="tx1"/>
              </a:buClr>
              <a:buFont typeface="Lucida Grande"/>
              <a:buChar char="-"/>
              <a:defRPr sz="1333" i="1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301522"/>
            <a:ext cx="3589867" cy="5319411"/>
          </a:xfrm>
        </p:spPr>
        <p:txBody>
          <a:bodyPr rtlCol="0"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8640-6B74-4BEE-9C70-32D22025676E}" type="datetime1">
              <a:rPr lang="en-US" altLang="de-DE" smtClean="0"/>
              <a:t>10/27/21</a:t>
            </a:fld>
            <a:endParaRPr lang="en-US" alt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C3S 312b Lot 4 :: KO :: Vienna 03/05/18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A3D7-136E-4F03-95E9-A5EAA2146378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11856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S:\F15015_Copernicus\3_Work\330_Work-in-process\SC4_BackgroundMat\Visual_ID\Photos\Climate_change_ThinkstockPhotos-147656737.jpg"/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9"/>
          <a:stretch/>
        </p:blipFill>
        <p:spPr bwMode="auto">
          <a:xfrm>
            <a:off x="0" y="-61213"/>
            <a:ext cx="3134469" cy="69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 userDrawn="1"/>
        </p:nvSpPr>
        <p:spPr>
          <a:xfrm>
            <a:off x="-144694" y="-70933"/>
            <a:ext cx="3311691" cy="69697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6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0" y="-50800"/>
            <a:ext cx="3134469" cy="6959307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849397" y="932723"/>
            <a:ext cx="9733004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01342"/>
            <a:ext cx="2844800" cy="365125"/>
          </a:xfrm>
        </p:spPr>
        <p:txBody>
          <a:bodyPr/>
          <a:lstStyle/>
          <a:p>
            <a:fld id="{62C50C47-F96E-AA4A-A365-E10328833763}" type="datetime1">
              <a:rPr lang="en-GB" smtClean="0"/>
              <a:t>27/10/2021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01342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01342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8244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257300" y="932723"/>
            <a:ext cx="10325101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01342"/>
            <a:ext cx="2844800" cy="365125"/>
          </a:xfrm>
        </p:spPr>
        <p:txBody>
          <a:bodyPr/>
          <a:lstStyle/>
          <a:p>
            <a:fld id="{EB601B34-C003-0E40-B93F-3311DE23DBDD}" type="datetime1">
              <a:rPr lang="en-GB" smtClean="0"/>
              <a:t>27/10/2021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01342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01342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2031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912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9721850" y="-15025"/>
            <a:ext cx="2498092" cy="6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03326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999AE61-BAD9-CA40-977A-52E222C343D6}" type="datetime1">
              <a:rPr lang="en-GB" smtClean="0"/>
              <a:t>27/10/2021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03326"/>
            <a:ext cx="3860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03326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29139" y="4715239"/>
            <a:ext cx="192021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bg1"/>
                </a:solidFill>
              </a:rPr>
              <a:t>Climate</a:t>
            </a:r>
            <a:r>
              <a:rPr lang="es-ES" sz="1467" b="0" baseline="0" dirty="0">
                <a:solidFill>
                  <a:schemeClr val="bg1"/>
                </a:solidFill>
              </a:rPr>
              <a:t> </a:t>
            </a:r>
            <a:r>
              <a:rPr lang="es-ES" sz="1467" b="0" dirty="0" err="1">
                <a:solidFill>
                  <a:schemeClr val="bg1"/>
                </a:solidFill>
              </a:rPr>
              <a:t>Change</a:t>
            </a:r>
            <a:endParaRPr lang="en-US" sz="1467" b="0" dirty="0">
              <a:solidFill>
                <a:schemeClr val="bg1"/>
              </a:solidFill>
            </a:endParaRPr>
          </a:p>
        </p:txBody>
      </p:sp>
      <p:pic>
        <p:nvPicPr>
          <p:cNvPr id="3" name="Picture 2" descr="C3Siconwhite copy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4" y="2660915"/>
            <a:ext cx="1833236" cy="1919996"/>
          </a:xfrm>
          <a:prstGeom prst="rect">
            <a:avLst/>
          </a:prstGeom>
        </p:spPr>
      </p:pic>
      <p:pic>
        <p:nvPicPr>
          <p:cNvPr id="19" name="Picture 18" descr="logo-ce-horizontal-en-neg-yellow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021289"/>
            <a:ext cx="1272672" cy="335985"/>
          </a:xfrm>
          <a:prstGeom prst="rect">
            <a:avLst/>
          </a:prstGeom>
        </p:spPr>
      </p:pic>
      <p:pic>
        <p:nvPicPr>
          <p:cNvPr id="20" name="Picture 19" descr="ECMWF_Master_Logo_CMYK_nostrapNEG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01" y="6125745"/>
            <a:ext cx="1390811" cy="239995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>
          <a:xfrm>
            <a:off x="3407701" y="4197085"/>
            <a:ext cx="6336704" cy="153617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07701" y="3236980"/>
            <a:ext cx="6336704" cy="960107"/>
          </a:xfrm>
        </p:spPr>
        <p:txBody>
          <a:bodyPr>
            <a:normAutofit/>
          </a:bodyPr>
          <a:lstStyle>
            <a:lvl1pPr marL="0" indent="0">
              <a:buNone/>
              <a:defRPr sz="37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CA3C22-68CE-4E9E-B132-B185D451C2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57" y="6020184"/>
            <a:ext cx="957852" cy="34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65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5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38EA-9042-4F42-88C4-4166E1B515F6}" type="datetime1">
              <a:rPr lang="en-GB" smtClean="0"/>
              <a:t>27/10/2021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1697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206" y="83671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9456" y="1604797"/>
            <a:ext cx="5386917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3974" y="83671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3225" y="1604797"/>
            <a:ext cx="5389033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74BD-51EC-EC44-9444-D1C99AB8C244}" type="datetime1">
              <a:rPr lang="en-GB" smtClean="0"/>
              <a:t>27/10/2021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7880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:\F15015_Copernicus\3_Work\330_Work-in-process\SC4_BackgroundMat\Visual_ID\Photos\Climate_change_ThinkstockPhotos-147656737.jpg"/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9"/>
          <a:stretch/>
        </p:blipFill>
        <p:spPr bwMode="auto">
          <a:xfrm>
            <a:off x="0" y="-61213"/>
            <a:ext cx="3134469" cy="69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-144694" y="-70933"/>
            <a:ext cx="3311691" cy="700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6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-50800"/>
            <a:ext cx="3134469" cy="700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1E0C-58E6-1A48-B269-AB3367FF982B}" type="datetime1">
              <a:rPr lang="en-GB" smtClean="0"/>
              <a:t>27/10/2021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5170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S:\F15015_Copernicus\3_Work\330_Work-in-process\SC4_BackgroundMat\Visual_ID\Photos\Climate_change_ThinkstockPhotos-147656737.jpg"/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9"/>
          <a:stretch/>
        </p:blipFill>
        <p:spPr bwMode="auto">
          <a:xfrm>
            <a:off x="0" y="-61213"/>
            <a:ext cx="3134469" cy="69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-144694" y="-70933"/>
            <a:ext cx="3311691" cy="70042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6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50800"/>
            <a:ext cx="3134469" cy="700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874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005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874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15B-21FF-9446-A891-D77633B1B450}" type="datetime1">
              <a:rPr lang="en-GB" smtClean="0"/>
              <a:t>27/10/2021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6798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1BD1D2-AC1E-4199-90C1-DC5C2DB696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5" name="Picture 2" descr="S:\F15015_Copernicus\3_Work\330_Work-in-process\SC4_BackgroundMat\PPT\item Copernicus\Icon-01.png">
            <a:extLst>
              <a:ext uri="{FF2B5EF4-FFF2-40B4-BE49-F238E27FC236}">
                <a16:creationId xmlns:a16="http://schemas.microsoft.com/office/drawing/2014/main" id="{63D4BEA9-0DF5-4C47-8E6B-C875FDA02E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51" y="1600200"/>
            <a:ext cx="4320117" cy="362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98CE597-F052-437C-80B1-8849BCE776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7" y="6239933"/>
            <a:ext cx="1024467" cy="37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S:\F15015_Copernicus\3_Work\330_Work-in-process\SC4_BackgroundMat\PPT\item Copernicus\logo-ce-horizontal-en-negatif.png">
            <a:extLst>
              <a:ext uri="{FF2B5EF4-FFF2-40B4-BE49-F238E27FC236}">
                <a16:creationId xmlns:a16="http://schemas.microsoft.com/office/drawing/2014/main" id="{D67C5A7E-77E7-493E-B3C6-F741A13C27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18" y="6199718"/>
            <a:ext cx="1526116" cy="40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19A2F14-3992-4B55-91D9-58D7CDC3FA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>
            <a:fillRect/>
          </a:stretch>
        </p:blipFill>
        <p:spPr bwMode="auto">
          <a:xfrm>
            <a:off x="9721851" y="-14817"/>
            <a:ext cx="2470149" cy="688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25F54B4F-E773-4D3A-B17E-1454E0114D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9734" y="4715934"/>
            <a:ext cx="1919817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altLang="en-US" sz="1467">
                <a:solidFill>
                  <a:schemeClr val="bg1"/>
                </a:solidFill>
                <a:latin typeface="Arial" panose="020B0604020202020204" pitchFamily="34" charset="0"/>
              </a:rPr>
              <a:t>Climate Change</a:t>
            </a:r>
            <a:endParaRPr lang="en-US" altLang="en-US" sz="1467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E01CF394-FE92-44DC-AA18-B0F741067C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1" y="6415618"/>
            <a:ext cx="1098551" cy="18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10E53BD-D4B6-432A-8574-6683334C10BF}"/>
              </a:ext>
            </a:extLst>
          </p:cNvPr>
          <p:cNvSpPr/>
          <p:nvPr userDrawn="1"/>
        </p:nvSpPr>
        <p:spPr>
          <a:xfrm>
            <a:off x="9506451" y="-1960"/>
            <a:ext cx="2665171" cy="6858000"/>
          </a:xfrm>
          <a:prstGeom prst="rect">
            <a:avLst/>
          </a:prstGeom>
          <a:gradFill flip="none" rotWithShape="1">
            <a:gsLst>
              <a:gs pos="4000">
                <a:srgbClr val="941333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3469847" y="4197085"/>
            <a:ext cx="6240693" cy="15361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3469847" y="2862393"/>
            <a:ext cx="5924992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731" spc="300"/>
            </a:lvl1pPr>
          </a:lstStyle>
          <a:p>
            <a:r>
              <a:rPr lang="es-ES_tradnl"/>
              <a:t>Cliquez et modifiez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86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5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err="1">
                  <a:solidFill>
                    <a:srgbClr val="941333"/>
                  </a:solidFill>
                </a:rPr>
                <a:t>Climate</a:t>
              </a:r>
              <a:endParaRPr lang="es-ES" sz="1467" b="0">
                <a:solidFill>
                  <a:srgbClr val="941333"/>
                </a:solidFill>
              </a:endParaRPr>
            </a:p>
            <a:p>
              <a:r>
                <a:rPr lang="es-ES" sz="1467" b="0" err="1">
                  <a:solidFill>
                    <a:srgbClr val="941333"/>
                  </a:solidFill>
                </a:rPr>
                <a:t>Change</a:t>
              </a:r>
              <a:endParaRPr lang="en-US" sz="1467" b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18498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849397" y="932723"/>
            <a:ext cx="9733004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4470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257300" y="932723"/>
            <a:ext cx="10325101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9834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00" y="6577566"/>
            <a:ext cx="2844800" cy="365125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10/27/21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80000" y="657756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80000" y="1440000"/>
            <a:ext cx="432048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6240800"/>
            <a:ext cx="1025637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01" y="6200011"/>
            <a:ext cx="152744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9721850" y="-15023"/>
            <a:ext cx="2470151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829139" y="4715239"/>
            <a:ext cx="192021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bg1"/>
                </a:solidFill>
              </a:rPr>
              <a:t>Climate</a:t>
            </a:r>
            <a:r>
              <a:rPr lang="es-ES" sz="1467" b="0" baseline="0" dirty="0">
                <a:solidFill>
                  <a:schemeClr val="bg1"/>
                </a:solidFill>
              </a:rPr>
              <a:t> </a:t>
            </a:r>
            <a:r>
              <a:rPr lang="es-ES" sz="1467" b="0" dirty="0" err="1">
                <a:solidFill>
                  <a:schemeClr val="bg1"/>
                </a:solidFill>
              </a:rPr>
              <a:t>Change</a:t>
            </a:r>
            <a:endParaRPr lang="en-US" sz="1467" b="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3552000" y="6415779"/>
            <a:ext cx="1098000" cy="1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97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5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5277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206" y="83671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9456" y="1604797"/>
            <a:ext cx="5386917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3974" y="83671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3225" y="1604797"/>
            <a:ext cx="5389033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777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43A8E8C-D148-48B8-AF81-7C82CEB72A13}"/>
              </a:ext>
            </a:extLst>
          </p:cNvPr>
          <p:cNvSpPr/>
          <p:nvPr userDrawn="1"/>
        </p:nvSpPr>
        <p:spPr>
          <a:xfrm>
            <a:off x="7920203" y="6028800"/>
            <a:ext cx="4032448" cy="67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7629F0-3CE0-444F-8D42-09010ABBBD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00" y="6403201"/>
            <a:ext cx="1089600" cy="208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C5AA8E-AF22-4911-A356-B6A73688C1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200" y="6273600"/>
            <a:ext cx="1046400" cy="3842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240566-52FD-41B4-AA0A-D3ACE416FA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00" y="6259200"/>
            <a:ext cx="1243200" cy="32618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47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874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005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874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06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206" y="83671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9456" y="1604797"/>
            <a:ext cx="5386917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3974" y="83671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3225" y="1604797"/>
            <a:ext cx="5389033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err="1">
                  <a:solidFill>
                    <a:srgbClr val="941333"/>
                  </a:solidFill>
                </a:rPr>
                <a:t>Climate</a:t>
              </a:r>
              <a:endParaRPr lang="es-ES" sz="1467" b="0">
                <a:solidFill>
                  <a:srgbClr val="941333"/>
                </a:solidFill>
              </a:endParaRPr>
            </a:p>
            <a:p>
              <a:r>
                <a:rPr lang="es-ES" sz="1467" b="0" err="1">
                  <a:solidFill>
                    <a:srgbClr val="941333"/>
                  </a:solidFill>
                </a:rPr>
                <a:t>Change</a:t>
              </a:r>
              <a:endParaRPr lang="en-US" sz="1467" b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809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err="1">
                  <a:solidFill>
                    <a:srgbClr val="941333"/>
                  </a:solidFill>
                </a:rPr>
                <a:t>Climate</a:t>
              </a:r>
              <a:endParaRPr lang="es-ES" sz="1467" b="0">
                <a:solidFill>
                  <a:srgbClr val="941333"/>
                </a:solidFill>
              </a:endParaRPr>
            </a:p>
            <a:p>
              <a:r>
                <a:rPr lang="es-ES" sz="1467" b="0" err="1">
                  <a:solidFill>
                    <a:srgbClr val="941333"/>
                  </a:solidFill>
                </a:rPr>
                <a:t>Change</a:t>
              </a:r>
              <a:endParaRPr lang="en-US" sz="1467" b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75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874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005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874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err="1">
                  <a:solidFill>
                    <a:srgbClr val="941333"/>
                  </a:solidFill>
                </a:rPr>
                <a:t>Climate</a:t>
              </a:r>
              <a:endParaRPr lang="es-ES" sz="1467" b="0">
                <a:solidFill>
                  <a:srgbClr val="941333"/>
                </a:solidFill>
              </a:endParaRPr>
            </a:p>
            <a:p>
              <a:r>
                <a:rPr lang="es-ES" sz="1467" b="0" err="1">
                  <a:solidFill>
                    <a:srgbClr val="941333"/>
                  </a:solidFill>
                </a:rPr>
                <a:t>Change</a:t>
              </a:r>
              <a:endParaRPr lang="en-US" sz="1467" b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458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912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9721850" y="-15025"/>
            <a:ext cx="2498092" cy="6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03326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10/27/21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03326"/>
            <a:ext cx="3860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03326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29139" y="4715239"/>
            <a:ext cx="192021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bg1"/>
                </a:solidFill>
              </a:rPr>
              <a:t>Climate</a:t>
            </a:r>
            <a:r>
              <a:rPr lang="es-ES" sz="1467" b="0" baseline="0" dirty="0">
                <a:solidFill>
                  <a:schemeClr val="bg1"/>
                </a:solidFill>
              </a:rPr>
              <a:t> </a:t>
            </a:r>
            <a:r>
              <a:rPr lang="es-ES" sz="1467" b="0" dirty="0" err="1">
                <a:solidFill>
                  <a:schemeClr val="bg1"/>
                </a:solidFill>
              </a:rPr>
              <a:t>Change</a:t>
            </a:r>
            <a:endParaRPr lang="en-US" sz="1467" b="0" dirty="0">
              <a:solidFill>
                <a:schemeClr val="bg1"/>
              </a:solidFill>
            </a:endParaRPr>
          </a:p>
        </p:txBody>
      </p:sp>
      <p:pic>
        <p:nvPicPr>
          <p:cNvPr id="3" name="Picture 2" descr="C3Siconwhite copy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4" y="2660915"/>
            <a:ext cx="1833236" cy="1919996"/>
          </a:xfrm>
          <a:prstGeom prst="rect">
            <a:avLst/>
          </a:prstGeom>
        </p:spPr>
      </p:pic>
      <p:pic>
        <p:nvPicPr>
          <p:cNvPr id="18" name="Picture 17" descr="Copernicus white.eps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29476" r="8802" b="28526"/>
          <a:stretch/>
        </p:blipFill>
        <p:spPr>
          <a:xfrm>
            <a:off x="2063552" y="6029751"/>
            <a:ext cx="1157781" cy="432000"/>
          </a:xfrm>
          <a:prstGeom prst="rect">
            <a:avLst/>
          </a:prstGeom>
        </p:spPr>
      </p:pic>
      <p:pic>
        <p:nvPicPr>
          <p:cNvPr id="19" name="Picture 18" descr="logo-ce-horizontal-en-neg-yellow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021289"/>
            <a:ext cx="1272672" cy="335985"/>
          </a:xfrm>
          <a:prstGeom prst="rect">
            <a:avLst/>
          </a:prstGeom>
        </p:spPr>
      </p:pic>
      <p:pic>
        <p:nvPicPr>
          <p:cNvPr id="20" name="Picture 19" descr="ECMWF_Master_Logo_CMYK_nostrapNEG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01" y="6125745"/>
            <a:ext cx="1390811" cy="239995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>
          <a:xfrm>
            <a:off x="3407701" y="4197085"/>
            <a:ext cx="6336704" cy="153617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07701" y="3236980"/>
            <a:ext cx="6336704" cy="960107"/>
          </a:xfrm>
        </p:spPr>
        <p:txBody>
          <a:bodyPr>
            <a:normAutofit/>
          </a:bodyPr>
          <a:lstStyle>
            <a:lvl1pPr marL="0" indent="0">
              <a:buNone/>
              <a:defRPr sz="37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9869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849397" y="932723"/>
            <a:ext cx="9733004" cy="5097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err="1">
                  <a:solidFill>
                    <a:srgbClr val="941333"/>
                  </a:solidFill>
                </a:rPr>
                <a:t>Climate</a:t>
              </a:r>
              <a:endParaRPr lang="es-ES" sz="1467">
                <a:solidFill>
                  <a:srgbClr val="941333"/>
                </a:solidFill>
              </a:endParaRPr>
            </a:p>
            <a:p>
              <a:r>
                <a:rPr lang="es-ES" sz="1467" err="1">
                  <a:solidFill>
                    <a:srgbClr val="941333"/>
                  </a:solidFill>
                </a:rPr>
                <a:t>Change</a:t>
              </a:r>
              <a:endParaRPr lang="en-US" sz="1467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383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2.tif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2.tiff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6.emf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5.emf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12.tiff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775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29" y="6147018"/>
            <a:ext cx="2717195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00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12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775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29" y="6147018"/>
            <a:ext cx="2717195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7920204" y="6147702"/>
            <a:ext cx="1201521" cy="545660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05401" y="6328236"/>
            <a:ext cx="1098000" cy="1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6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775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236" y="6165574"/>
            <a:ext cx="2717195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27" y="6395651"/>
            <a:ext cx="1187408" cy="20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5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D4E89-DC56-495B-BD63-FCED50F143A5}" type="datetime1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775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C3S 312b Lot 4 :: KO :: Vienna 03/05/18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C96CD4-953D-413F-9F81-C88CC6A580F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026400" y="6126164"/>
            <a:ext cx="3668739" cy="512199"/>
            <a:chOff x="5802609" y="6167808"/>
            <a:chExt cx="2934991" cy="409759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E9C845A3-8498-438D-BC87-C16CDE809AF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704" y="6167808"/>
              <a:ext cx="2037896" cy="409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C46530-84B2-4FE4-A172-C76F553A3E72}"/>
                </a:ext>
              </a:extLst>
            </p:cNvPr>
            <p:cNvGrpSpPr/>
            <p:nvPr userDrawn="1"/>
          </p:nvGrpSpPr>
          <p:grpSpPr>
            <a:xfrm>
              <a:off x="5802609" y="6168321"/>
              <a:ext cx="901141" cy="409245"/>
              <a:chOff x="5802609" y="6168321"/>
              <a:chExt cx="901141" cy="40924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07B376-4E04-423C-8AD5-B78E41EC2097}"/>
                  </a:ext>
                </a:extLst>
              </p:cNvPr>
              <p:cNvSpPr/>
              <p:nvPr userDrawn="1"/>
            </p:nvSpPr>
            <p:spPr>
              <a:xfrm>
                <a:off x="5802609" y="6168321"/>
                <a:ext cx="901141" cy="409245"/>
              </a:xfrm>
              <a:prstGeom prst="rect">
                <a:avLst/>
              </a:prstGeom>
              <a:solidFill>
                <a:srgbClr val="F8F8F9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B6B45A5-11B9-4BD2-B179-76726302719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/>
              <a:stretch>
                <a:fillRect/>
              </a:stretch>
            </p:blipFill>
            <p:spPr>
              <a:xfrm>
                <a:off x="5876204" y="6308726"/>
                <a:ext cx="823500" cy="1415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0007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 dt="0"/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0134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5190-AFA0-5C46-AB84-B6946B2F8462}" type="datetime1">
              <a:rPr lang="en-GB" smtClean="0"/>
              <a:t>27/10/2021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0134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0134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ECMWF_Master_Logo_CMYK_nostrap (1).ep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729" y="6061125"/>
            <a:ext cx="1390812" cy="239995"/>
          </a:xfrm>
          <a:prstGeom prst="rect">
            <a:avLst/>
          </a:prstGeom>
        </p:spPr>
      </p:pic>
      <p:pic>
        <p:nvPicPr>
          <p:cNvPr id="12" name="Picture 11" descr="logo-ce-horizontal-en-quadri.eps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07" y="5903031"/>
            <a:ext cx="1454499" cy="383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669698-157A-4759-ABE6-C475993D40D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43" y="5958108"/>
            <a:ext cx="971447" cy="3541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BB12A8-7A92-4207-AAA1-DBB32FE6FA9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5828494"/>
            <a:ext cx="4752040" cy="57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3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10/27/21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775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29" y="6147018"/>
            <a:ext cx="2717195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7920204" y="6147702"/>
            <a:ext cx="1201521" cy="545660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05401" y="6328236"/>
            <a:ext cx="1098000" cy="1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7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opernicus-press@ecmwf.int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3119669" y="4005064"/>
            <a:ext cx="6336704" cy="1632181"/>
          </a:xfrm>
        </p:spPr>
        <p:txBody>
          <a:bodyPr>
            <a:normAutofit/>
          </a:bodyPr>
          <a:lstStyle/>
          <a:p>
            <a:r>
              <a:rPr lang="en-US" sz="2533" dirty="0"/>
              <a:t>Samantha N Burgess</a:t>
            </a:r>
          </a:p>
          <a:p>
            <a:r>
              <a:rPr lang="en-US" sz="1867" dirty="0"/>
              <a:t>Deputy Director, C3S</a:t>
            </a:r>
          </a:p>
          <a:p>
            <a:endParaRPr lang="en-US" sz="1867" dirty="0"/>
          </a:p>
          <a:p>
            <a:r>
              <a:rPr lang="en-US" sz="1867" dirty="0"/>
              <a:t>COP26 – 3</a:t>
            </a:r>
            <a:r>
              <a:rPr lang="en-US" sz="1867" baseline="30000" dirty="0"/>
              <a:t>rd</a:t>
            </a:r>
            <a:r>
              <a:rPr lang="en-US" sz="1867" dirty="0"/>
              <a:t> Nov 2021 – UNFCCC Earth Info Day</a:t>
            </a:r>
          </a:p>
          <a:p>
            <a:endParaRPr lang="en-US" sz="2000" dirty="0"/>
          </a:p>
          <a:p>
            <a:endParaRPr lang="en-US" sz="2133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648" y="2657939"/>
            <a:ext cx="6336704" cy="960107"/>
          </a:xfrm>
        </p:spPr>
        <p:txBody>
          <a:bodyPr>
            <a:normAutofit/>
          </a:bodyPr>
          <a:lstStyle/>
          <a:p>
            <a:r>
              <a:rPr lang="en-US" sz="3200" dirty="0"/>
              <a:t>Copernicus Climate Change Service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3211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BB492D-C283-CC48-995E-9A75CB24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Copernicus Climate Change Service – the nexus between observations and society</a:t>
            </a:r>
          </a:p>
        </p:txBody>
      </p:sp>
      <p:pic>
        <p:nvPicPr>
          <p:cNvPr id="5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474A8F87-BCBB-C449-9A9E-499B8D169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6939" y="952500"/>
            <a:ext cx="10427646" cy="5102612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4DAAF3-0335-884C-A377-F2C8E62B36B0}"/>
              </a:ext>
            </a:extLst>
          </p:cNvPr>
          <p:cNvSpPr/>
          <p:nvPr/>
        </p:nvSpPr>
        <p:spPr>
          <a:xfrm>
            <a:off x="8735649" y="661945"/>
            <a:ext cx="29697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cds.climate.copernicus.eu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8D705B-680B-1046-A1CD-EE9B21E8B45C}"/>
              </a:ext>
            </a:extLst>
          </p:cNvPr>
          <p:cNvSpPr txBox="1"/>
          <p:nvPr/>
        </p:nvSpPr>
        <p:spPr>
          <a:xfrm>
            <a:off x="1156939" y="5878545"/>
            <a:ext cx="6496326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Free and open data that is traceable and transparent </a:t>
            </a:r>
          </a:p>
        </p:txBody>
      </p:sp>
      <p:pic>
        <p:nvPicPr>
          <p:cNvPr id="7" name="Content Placeholder 4" descr="Icon&#10;&#10;Description automatically generated with medium confidence">
            <a:extLst>
              <a:ext uri="{FF2B5EF4-FFF2-40B4-BE49-F238E27FC236}">
                <a16:creationId xmlns:a16="http://schemas.microsoft.com/office/drawing/2014/main" id="{6722F3CF-9335-EE4B-BD55-CF5D9263A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53" y="6278650"/>
            <a:ext cx="1692687" cy="3408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411764-9FB3-B243-BBB2-006ECA7CF16B}"/>
              </a:ext>
            </a:extLst>
          </p:cNvPr>
          <p:cNvSpPr txBox="1"/>
          <p:nvPr/>
        </p:nvSpPr>
        <p:spPr>
          <a:xfrm>
            <a:off x="5015065" y="2030341"/>
            <a:ext cx="2560445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103.500 registered users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44BCB1-03B0-A840-B366-34DEB1581CD8}"/>
              </a:ext>
            </a:extLst>
          </p:cNvPr>
          <p:cNvSpPr txBox="1"/>
          <p:nvPr/>
        </p:nvSpPr>
        <p:spPr>
          <a:xfrm>
            <a:off x="1156939" y="6311865"/>
            <a:ext cx="2560445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109 Catalogued Datasets </a:t>
            </a:r>
            <a:endParaRPr lang="es-E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49BFB3-9EE6-7647-89DF-0D3805E2F6CB}"/>
              </a:ext>
            </a:extLst>
          </p:cNvPr>
          <p:cNvSpPr txBox="1"/>
          <p:nvPr/>
        </p:nvSpPr>
        <p:spPr>
          <a:xfrm>
            <a:off x="3763156" y="6247581"/>
            <a:ext cx="3595724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24 catalogued public applications </a:t>
            </a:r>
          </a:p>
          <a:p>
            <a:r>
              <a:rPr lang="en-GB" sz="1200" dirty="0"/>
              <a:t>+ 19 available the European Climate Data Explore (EEA)</a:t>
            </a:r>
            <a:r>
              <a:rPr lang="en-GB" sz="1400" dirty="0"/>
              <a:t> 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69868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BB492D-C283-CC48-995E-9A75CB24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A new tool for monitoring a warming climate</a:t>
            </a:r>
            <a:endParaRPr lang="en-US" spc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Content Placeholder 4" descr="Icon&#10;&#10;Description automatically generated with medium confidence">
            <a:extLst>
              <a:ext uri="{FF2B5EF4-FFF2-40B4-BE49-F238E27FC236}">
                <a16:creationId xmlns:a16="http://schemas.microsoft.com/office/drawing/2014/main" id="{00645D53-6729-054B-A8E5-771021FAA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53" y="6278650"/>
            <a:ext cx="1692687" cy="340809"/>
          </a:xfrm>
        </p:spPr>
      </p:pic>
      <p:pic>
        <p:nvPicPr>
          <p:cNvPr id="26" name="Picture 2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C1C6CAA-B6BE-884D-9242-B62F25A19E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" b="64758"/>
          <a:stretch/>
        </p:blipFill>
        <p:spPr>
          <a:xfrm>
            <a:off x="1037494" y="698436"/>
            <a:ext cx="10664350" cy="2412419"/>
          </a:xfrm>
          <a:prstGeom prst="rect">
            <a:avLst/>
          </a:prstGeom>
        </p:spPr>
      </p:pic>
      <p:pic>
        <p:nvPicPr>
          <p:cNvPr id="31" name="Picture 30" descr="Graphical user interface, application, calendar, map&#10;&#10;Description automatically generated">
            <a:extLst>
              <a:ext uri="{FF2B5EF4-FFF2-40B4-BE49-F238E27FC236}">
                <a16:creationId xmlns:a16="http://schemas.microsoft.com/office/drawing/2014/main" id="{8020B840-0510-9F4D-ACAC-63B4AB60B2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38" y="3091019"/>
            <a:ext cx="3820175" cy="3754964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606F8336-4584-6D4E-BE80-C774027D6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789" y="5797494"/>
            <a:ext cx="1060506" cy="1060506"/>
          </a:xfrm>
          <a:prstGeom prst="rect">
            <a:avLst/>
          </a:prstGeom>
        </p:spPr>
      </p:pic>
      <p:pic>
        <p:nvPicPr>
          <p:cNvPr id="14" name="Immagine 2">
            <a:extLst>
              <a:ext uri="{FF2B5EF4-FFF2-40B4-BE49-F238E27FC236}">
                <a16:creationId xmlns:a16="http://schemas.microsoft.com/office/drawing/2014/main" id="{7DADD19C-2BCB-E242-84C5-FF73550D8F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05" y="3214632"/>
            <a:ext cx="6450384" cy="2670177"/>
          </a:xfrm>
          <a:prstGeom prst="rect">
            <a:avLst/>
          </a:prstGeom>
        </p:spPr>
      </p:pic>
      <p:pic>
        <p:nvPicPr>
          <p:cNvPr id="4" name="Picture 3" descr="Scatter chart, qr code&#10;&#10;Description automatically generated">
            <a:extLst>
              <a:ext uri="{FF2B5EF4-FFF2-40B4-BE49-F238E27FC236}">
                <a16:creationId xmlns:a16="http://schemas.microsoft.com/office/drawing/2014/main" id="{60094ECE-3B9F-5A43-92BB-393FE9E2F3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03" y="5823202"/>
            <a:ext cx="1034797" cy="10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9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BB492D-C283-CC48-995E-9A75CB24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spc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Operational</a:t>
            </a:r>
            <a:r>
              <a:rPr lang="fr-FR" b="1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 service for </a:t>
            </a:r>
            <a:r>
              <a:rPr lang="fr-FR" b="1" spc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users</a:t>
            </a:r>
            <a:r>
              <a:rPr lang="fr-FR" b="1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….</a:t>
            </a:r>
            <a:r>
              <a:rPr lang="en-GB" b="1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en-US" b="1" spc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Content Placeholder 4" descr="Icon&#10;&#10;Description automatically generated with medium confidence">
            <a:extLst>
              <a:ext uri="{FF2B5EF4-FFF2-40B4-BE49-F238E27FC236}">
                <a16:creationId xmlns:a16="http://schemas.microsoft.com/office/drawing/2014/main" id="{CE813A0F-361A-0E44-B6FB-DFB01C81B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53" y="6278650"/>
            <a:ext cx="1692687" cy="34080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4BD553-5AD3-EE40-8717-06146200FAD1}"/>
              </a:ext>
            </a:extLst>
          </p:cNvPr>
          <p:cNvSpPr txBox="1"/>
          <p:nvPr/>
        </p:nvSpPr>
        <p:spPr>
          <a:xfrm>
            <a:off x="1156939" y="5636727"/>
            <a:ext cx="4120914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For press inquiries: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copernicus-press@ecmwf.int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78E63A-298E-C442-A83E-79877BE860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51" t="6600" r="10625" b="8001"/>
          <a:stretch/>
        </p:blipFill>
        <p:spPr>
          <a:xfrm>
            <a:off x="1156939" y="758067"/>
            <a:ext cx="7906850" cy="47286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03F358-6513-EB40-8A65-82205E3F5FE1}"/>
              </a:ext>
            </a:extLst>
          </p:cNvPr>
          <p:cNvSpPr txBox="1"/>
          <p:nvPr/>
        </p:nvSpPr>
        <p:spPr>
          <a:xfrm>
            <a:off x="8742947" y="1722398"/>
            <a:ext cx="2967789" cy="301804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Find us: </a:t>
            </a:r>
          </a:p>
          <a:p>
            <a:r>
              <a:rPr lang="en-US" dirty="0" err="1"/>
              <a:t>climate.copernicus.eu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 err="1"/>
              <a:t>cds.climate.copernicus.eu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atmosphere.copernicus.eu</a:t>
            </a:r>
            <a:endParaRPr lang="en-US" dirty="0"/>
          </a:p>
          <a:p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CopernicusECMWF</a:t>
            </a:r>
            <a:r>
              <a:rPr lang="en-US" dirty="0"/>
              <a:t>   @</a:t>
            </a:r>
            <a:r>
              <a:rPr lang="en-US" dirty="0" err="1"/>
              <a:t>CopernicusEU</a:t>
            </a:r>
            <a:r>
              <a:rPr lang="en-US" dirty="0"/>
              <a:t>  </a:t>
            </a:r>
          </a:p>
          <a:p>
            <a:r>
              <a:rPr lang="en-US" dirty="0"/>
              <a:t>@ECMWF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54219"/>
      </p:ext>
    </p:extLst>
  </p:cSld>
  <p:clrMapOvr>
    <a:masterClrMapping/>
  </p:clrMapOvr>
</p:sld>
</file>

<file path=ppt/theme/theme1.xml><?xml version="1.0" encoding="utf-8"?>
<a:theme xmlns:a="http://schemas.openxmlformats.org/drawingml/2006/main" name="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3S__template_new_Dec16.potx" id="{4BA9CB11-8F88-4A49-9D3B-9F56ECA4E873}" vid="{C87C3A0B-4E50-4181-B0B8-326A9CBCDA9E}"/>
    </a:ext>
  </a:extLst>
</a:theme>
</file>

<file path=ppt/theme/theme2.xml><?xml version="1.0" encoding="utf-8"?>
<a:theme xmlns:a="http://schemas.openxmlformats.org/drawingml/2006/main" name="1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74F98B45D48C4B8A361A8FBD146465" ma:contentTypeVersion="5" ma:contentTypeDescription="Create a new document." ma:contentTypeScope="" ma:versionID="b1674376ba9a05bc769001f77f5e105d">
  <xsd:schema xmlns:xsd="http://www.w3.org/2001/XMLSchema" xmlns:xs="http://www.w3.org/2001/XMLSchema" xmlns:p="http://schemas.microsoft.com/office/2006/metadata/properties" xmlns:ns3="4fc7a7b3-4780-4ffd-ad1c-8aa6b63080f0" xmlns:ns4="8090eb2d-758f-485d-a4a3-c2fbd25921ae" targetNamespace="http://schemas.microsoft.com/office/2006/metadata/properties" ma:root="true" ma:fieldsID="8c4767f1fb903cf0a50d730850daefc2" ns3:_="" ns4:_="">
    <xsd:import namespace="4fc7a7b3-4780-4ffd-ad1c-8aa6b63080f0"/>
    <xsd:import namespace="8090eb2d-758f-485d-a4a3-c2fbd25921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7a7b3-4780-4ffd-ad1c-8aa6b63080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0eb2d-758f-485d-a4a3-c2fbd25921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6D1D9F-2C9D-4E75-9964-C81AB9853760}">
  <ds:schemaRefs>
    <ds:schemaRef ds:uri="http://purl.org/dc/dcmitype/"/>
    <ds:schemaRef ds:uri="http://purl.org/dc/elements/1.1/"/>
    <ds:schemaRef ds:uri="http://www.w3.org/XML/1998/namespace"/>
    <ds:schemaRef ds:uri="4fc7a7b3-4780-4ffd-ad1c-8aa6b63080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090eb2d-758f-485d-a4a3-c2fbd25921a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79BE25F-AA2A-4494-ACDF-39B79A02E04A}">
  <ds:schemaRefs>
    <ds:schemaRef ds:uri="4fc7a7b3-4780-4ffd-ad1c-8aa6b63080f0"/>
    <ds:schemaRef ds:uri="8090eb2d-758f-485d-a4a3-c2fbd25921a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C3C2930-1DBA-4834-9033-39DC6650DE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15690</TotalTime>
  <Words>183</Words>
  <Application>Microsoft Macintosh PowerPoint</Application>
  <PresentationFormat>Widescreen</PresentationFormat>
  <Paragraphs>28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Lucida Grande</vt:lpstr>
      <vt:lpstr>Climate Change</vt:lpstr>
      <vt:lpstr>1_Climate Change</vt:lpstr>
      <vt:lpstr>2_Climate Change</vt:lpstr>
      <vt:lpstr>3_Climate Change</vt:lpstr>
      <vt:lpstr>11_Climate Change</vt:lpstr>
      <vt:lpstr>4_Climate Change</vt:lpstr>
      <vt:lpstr>PowerPoint Presentation</vt:lpstr>
      <vt:lpstr>Copernicus Climate Change Service – the nexus between observations and society</vt:lpstr>
      <vt:lpstr>A new tool for monitoring a warming climate</vt:lpstr>
      <vt:lpstr>Operational service for users….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Dinand Schepers</dc:creator>
  <cp:lastModifiedBy>Samantha Burgess</cp:lastModifiedBy>
  <cp:revision>323</cp:revision>
  <cp:lastPrinted>2019-03-08T17:03:14Z</cp:lastPrinted>
  <dcterms:created xsi:type="dcterms:W3CDTF">2018-09-24T06:52:32Z</dcterms:created>
  <dcterms:modified xsi:type="dcterms:W3CDTF">2021-10-27T10:02:48Z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0x0101001A74F98B45D48C4B8A361A8FBD146465</vt:lpwstr>
  </property>
</Properties>
</file>