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Lst>
  <p:sldSz cx="51206400" cy="2880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072">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3793" autoAdjust="0"/>
    <p:restoredTop sz="94660"/>
  </p:normalViewPr>
  <p:slideViewPr>
    <p:cSldViewPr snapToGrid="0">
      <p:cViewPr>
        <p:scale>
          <a:sx n="30" d="100"/>
          <a:sy n="30" d="100"/>
        </p:scale>
        <p:origin x="-786" y="-102"/>
      </p:cViewPr>
      <p:guideLst>
        <p:guide orient="horz" pos="9072"/>
        <p:guide pos="16128"/>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zh-CN" altLang="en-US"/>
              <a:t>单击此处编辑母版标题样式</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34657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120144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377431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67519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zh-CN" altLang="en-US"/>
              <a:t>单击此处编辑母版标题样式</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7471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346817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zh-CN" altLang="en-US"/>
              <a:t>编辑母版文本样式</a:t>
            </a:r>
          </a:p>
        </p:txBody>
      </p:sp>
      <p:sp>
        <p:nvSpPr>
          <p:cNvPr id="4" name="Content Placeholder 3"/>
          <p:cNvSpPr>
            <a:spLocks noGrp="1"/>
          </p:cNvSpPr>
          <p:nvPr>
            <p:ph sz="half" idx="2"/>
          </p:nvPr>
        </p:nvSpPr>
        <p:spPr>
          <a:xfrm>
            <a:off x="3527112" y="10521315"/>
            <a:ext cx="21662705" cy="1547527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zh-CN" altLang="en-US"/>
              <a:t>编辑母版文本样式</a:t>
            </a:r>
          </a:p>
        </p:txBody>
      </p:sp>
      <p:sp>
        <p:nvSpPr>
          <p:cNvPr id="6" name="Content Placeholder 5"/>
          <p:cNvSpPr>
            <a:spLocks noGrp="1"/>
          </p:cNvSpPr>
          <p:nvPr>
            <p:ph sz="quarter" idx="4"/>
          </p:nvPr>
        </p:nvSpPr>
        <p:spPr>
          <a:xfrm>
            <a:off x="25923240" y="10521315"/>
            <a:ext cx="21769390" cy="1547527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284706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706174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208004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zh-CN" altLang="en-US"/>
              <a:t>单击此处编辑母版标题样式</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zh-CN" altLang="en-US"/>
              <a:t>编辑母版文本样式</a:t>
            </a:r>
          </a:p>
        </p:txBody>
      </p:sp>
      <p:sp>
        <p:nvSpPr>
          <p:cNvPr id="5" name="Date Placeholder 4"/>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301050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zh-CN" altLang="en-US"/>
              <a:t>单击图标添加图片</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zh-CN" altLang="en-US"/>
              <a:t>编辑母版文本样式</a:t>
            </a:r>
          </a:p>
        </p:txBody>
      </p:sp>
      <p:sp>
        <p:nvSpPr>
          <p:cNvPr id="5" name="Date Placeholder 4"/>
          <p:cNvSpPr>
            <a:spLocks noGrp="1"/>
          </p:cNvSpPr>
          <p:nvPr>
            <p:ph type="dt" sz="half" idx="10"/>
          </p:nvPr>
        </p:nvSpPr>
        <p:spPr/>
        <p:txBody>
          <a:bodyPr/>
          <a:lstStyle/>
          <a:p>
            <a:fld id="{6B689DA6-EA9F-4583-AB16-1E02BBCBF771}" type="datetimeFigureOut">
              <a:rPr lang="zh-CN" altLang="en-US" smtClean="0"/>
              <a:t>2020/11/20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275153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6B689DA6-EA9F-4583-AB16-1E02BBCBF771}" type="datetimeFigureOut">
              <a:rPr lang="zh-CN" altLang="en-US" smtClean="0"/>
              <a:t>2020/11/20</a:t>
            </a:fld>
            <a:endParaRPr lang="zh-CN" altLang="en-US"/>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1897D958-CB1A-4FAC-AC5E-9D16EC1547E4}" type="slidenum">
              <a:rPr lang="zh-CN" altLang="en-US" smtClean="0"/>
              <a:t>‹#›</a:t>
            </a:fld>
            <a:endParaRPr lang="zh-CN" altLang="en-US"/>
          </a:p>
        </p:txBody>
      </p:sp>
    </p:spTree>
    <p:extLst>
      <p:ext uri="{BB962C8B-B14F-4D97-AF65-F5344CB8AC3E}">
        <p14:creationId xmlns:p14="http://schemas.microsoft.com/office/powerpoint/2010/main" val="18248011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eg"/><Relationship Id="rId1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4.jpeg"/><Relationship Id="rId12" Type="http://schemas.openxmlformats.org/officeDocument/2006/relationships/image" Target="../media/image9.emf"/><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13.jp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3.jpeg"/><Relationship Id="rId11" Type="http://schemas.openxmlformats.org/officeDocument/2006/relationships/image" Target="../media/image8.jpg"/><Relationship Id="rId5" Type="http://schemas.openxmlformats.org/officeDocument/2006/relationships/image" Target="../media/image2.gif"/><Relationship Id="rId15" Type="http://schemas.openxmlformats.org/officeDocument/2006/relationships/image" Target="../media/image12.png"/><Relationship Id="rId10" Type="http://schemas.openxmlformats.org/officeDocument/2006/relationships/image" Target="../media/image7.jpeg"/><Relationship Id="rId19" Type="http://schemas.openxmlformats.org/officeDocument/2006/relationships/image" Target="../media/image16.png"/><Relationship Id="rId4" Type="http://schemas.openxmlformats.org/officeDocument/2006/relationships/image" Target="../media/image1.jpg"/><Relationship Id="rId9" Type="http://schemas.openxmlformats.org/officeDocument/2006/relationships/image" Target="../media/image6.jpe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7230"/>
          <a:stretch/>
        </p:blipFill>
        <p:spPr>
          <a:xfrm>
            <a:off x="17361599" y="11855669"/>
            <a:ext cx="10339884" cy="3977440"/>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131" y="14211324"/>
            <a:ext cx="8131831" cy="8970556"/>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976" y="21986112"/>
            <a:ext cx="10201397" cy="4879436"/>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7734" y="14062581"/>
            <a:ext cx="8232002" cy="4842754"/>
          </a:xfrm>
          <a:prstGeom prst="rect">
            <a:avLst/>
          </a:prstGeom>
        </p:spPr>
      </p:pic>
      <p:pic>
        <p:nvPicPr>
          <p:cNvPr id="99" name="图片 98"/>
          <p:cNvPicPr>
            <a:picLocks noChangeAspect="1"/>
          </p:cNvPicPr>
          <p:nvPr/>
        </p:nvPicPr>
        <p:blipFill rotWithShape="1">
          <a:blip r:embed="rId8">
            <a:extLst>
              <a:ext uri="{28A0092B-C50C-407E-A947-70E740481C1C}">
                <a14:useLocalDpi xmlns:a14="http://schemas.microsoft.com/office/drawing/2010/main" val="0"/>
              </a:ext>
            </a:extLst>
          </a:blip>
          <a:srcRect l="6562" t="10753" r="4847" b="12138"/>
          <a:stretch/>
        </p:blipFill>
        <p:spPr>
          <a:xfrm>
            <a:off x="43457295" y="4658817"/>
            <a:ext cx="7201205" cy="7218515"/>
          </a:xfrm>
          <a:prstGeom prst="rect">
            <a:avLst/>
          </a:prstGeom>
        </p:spPr>
      </p:pic>
      <p:sp>
        <p:nvSpPr>
          <p:cNvPr id="4" name="矩形 3">
            <a:extLst>
              <a:ext uri="{FF2B5EF4-FFF2-40B4-BE49-F238E27FC236}">
                <a16:creationId xmlns:a16="http://schemas.microsoft.com/office/drawing/2014/main" xmlns="" id="{727C2FCB-A8F6-48ED-9F7C-2044DFD3CB7E}"/>
              </a:ext>
            </a:extLst>
          </p:cNvPr>
          <p:cNvSpPr/>
          <p:nvPr/>
        </p:nvSpPr>
        <p:spPr>
          <a:xfrm>
            <a:off x="0" y="-97971"/>
            <a:ext cx="51206400" cy="2952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b"/>
          <a:lstStyle/>
          <a:p>
            <a:pPr algn="ctr">
              <a:spcBef>
                <a:spcPts val="600"/>
              </a:spcBef>
            </a:pPr>
            <a:r>
              <a:rPr lang="en-GB" altLang="zh-CN" sz="5400" b="1" dirty="0">
                <a:latin typeface="Arial" panose="020B0604020202020204" pitchFamily="34" charset="0"/>
                <a:cs typeface="Arial" panose="020B0604020202020204" pitchFamily="34" charset="0"/>
              </a:rPr>
              <a:t>Applications of Integrated Earth Information in achieving SDGs and promoting Ecological Civilization Construction in China</a:t>
            </a:r>
            <a:endParaRPr lang="zh-CN" altLang="zh-CN" sz="5400" dirty="0">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GB" altLang="zh-CN" sz="4000" dirty="0"/>
              <a:t> </a:t>
            </a:r>
            <a:r>
              <a:rPr lang="en-GB" altLang="zh-CN" sz="4000" b="1" dirty="0">
                <a:latin typeface="Arial" panose="020B0604020202020204" pitchFamily="34" charset="0"/>
                <a:cs typeface="Arial" panose="020B0604020202020204" pitchFamily="34" charset="0"/>
              </a:rPr>
              <a:t>Qingchen CHAO</a:t>
            </a:r>
            <a:r>
              <a:rPr lang="en-GB" altLang="zh-CN" sz="4000" baseline="30000" dirty="0">
                <a:latin typeface="Arial" panose="020B0604020202020204" pitchFamily="34" charset="0"/>
                <a:cs typeface="Arial" panose="020B0604020202020204" pitchFamily="34" charset="0"/>
              </a:rPr>
              <a:t>1</a:t>
            </a:r>
            <a:r>
              <a:rPr lang="en-GB" altLang="zh-CN" sz="4000" dirty="0">
                <a:latin typeface="Arial" panose="020B0604020202020204" pitchFamily="34" charset="0"/>
                <a:cs typeface="Arial" panose="020B0604020202020204" pitchFamily="34" charset="0"/>
              </a:rPr>
              <a:t>, Caiying WEI</a:t>
            </a:r>
            <a:r>
              <a:rPr lang="en-GB" altLang="zh-CN" sz="4000" baseline="30000" dirty="0">
                <a:latin typeface="Arial" panose="020B0604020202020204" pitchFamily="34" charset="0"/>
                <a:cs typeface="Arial" panose="020B0604020202020204" pitchFamily="34" charset="0"/>
              </a:rPr>
              <a:t>2</a:t>
            </a:r>
            <a:r>
              <a:rPr lang="en-GB" altLang="zh-CN" sz="4000" dirty="0">
                <a:latin typeface="Arial" panose="020B0604020202020204" pitchFamily="34" charset="0"/>
                <a:cs typeface="Arial" panose="020B0604020202020204" pitchFamily="34" charset="0"/>
              </a:rPr>
              <a:t>, Changxing LI</a:t>
            </a:r>
            <a:r>
              <a:rPr lang="en-GB" altLang="zh-CN" sz="4000" baseline="30000" dirty="0">
                <a:latin typeface="Arial" panose="020B0604020202020204" pitchFamily="34" charset="0"/>
                <a:cs typeface="Arial" panose="020B0604020202020204" pitchFamily="34" charset="0"/>
              </a:rPr>
              <a:t>3</a:t>
            </a:r>
            <a:r>
              <a:rPr lang="en-GB" altLang="zh-CN" sz="4000" dirty="0">
                <a:latin typeface="Arial" panose="020B0604020202020204" pitchFamily="34" charset="0"/>
                <a:cs typeface="Arial" panose="020B0604020202020204" pitchFamily="34" charset="0"/>
              </a:rPr>
              <a:t>, </a:t>
            </a:r>
            <a:r>
              <a:rPr lang="en-GB" altLang="zh-CN" sz="4000" dirty="0" err="1">
                <a:latin typeface="Arial" panose="020B0604020202020204" pitchFamily="34" charset="0"/>
                <a:cs typeface="Arial" panose="020B0604020202020204" pitchFamily="34" charset="0"/>
              </a:rPr>
              <a:t>Penling</a:t>
            </a:r>
            <a:r>
              <a:rPr lang="en-GB" altLang="zh-CN" sz="4000" dirty="0">
                <a:latin typeface="Arial" panose="020B0604020202020204" pitchFamily="34" charset="0"/>
                <a:cs typeface="Arial" panose="020B0604020202020204" pitchFamily="34" charset="0"/>
              </a:rPr>
              <a:t> WANG</a:t>
            </a:r>
            <a:r>
              <a:rPr lang="en-GB" altLang="zh-CN" sz="4000" baseline="30000" dirty="0">
                <a:latin typeface="Arial" panose="020B0604020202020204" pitchFamily="34" charset="0"/>
                <a:cs typeface="Arial" panose="020B0604020202020204" pitchFamily="34" charset="0"/>
              </a:rPr>
              <a:t>1</a:t>
            </a:r>
            <a:r>
              <a:rPr lang="en-GB" altLang="zh-CN" sz="4000" dirty="0">
                <a:latin typeface="Arial" panose="020B0604020202020204" pitchFamily="34" charset="0"/>
                <a:cs typeface="Arial" panose="020B0604020202020204" pitchFamily="34" charset="0"/>
              </a:rPr>
              <a:t>, </a:t>
            </a:r>
            <a:r>
              <a:rPr lang="en-GB" altLang="zh-CN" sz="4000" dirty="0" err="1">
                <a:latin typeface="Arial" panose="020B0604020202020204" pitchFamily="34" charset="0"/>
                <a:cs typeface="Arial" panose="020B0604020202020204" pitchFamily="34" charset="0"/>
              </a:rPr>
              <a:t>Lijuan</a:t>
            </a:r>
            <a:r>
              <a:rPr lang="en-GB" altLang="zh-CN" sz="4000" dirty="0">
                <a:latin typeface="Arial" panose="020B0604020202020204" pitchFamily="34" charset="0"/>
                <a:cs typeface="Arial" panose="020B0604020202020204" pitchFamily="34" charset="0"/>
              </a:rPr>
              <a:t> MA</a:t>
            </a:r>
            <a:r>
              <a:rPr lang="en-GB" altLang="zh-CN" sz="4000" baseline="30000" dirty="0">
                <a:latin typeface="Arial" panose="020B0604020202020204" pitchFamily="34" charset="0"/>
                <a:cs typeface="Arial" panose="020B0604020202020204" pitchFamily="34" charset="0"/>
              </a:rPr>
              <a:t>1</a:t>
            </a:r>
            <a:r>
              <a:rPr lang="en-GB" altLang="zh-CN" sz="4000" dirty="0">
                <a:latin typeface="Arial" panose="020B0604020202020204" pitchFamily="34" charset="0"/>
                <a:cs typeface="Arial" panose="020B0604020202020204" pitchFamily="34" charset="0"/>
              </a:rPr>
              <a:t>, </a:t>
            </a:r>
            <a:r>
              <a:rPr lang="en-GB" altLang="zh-CN" sz="4000" dirty="0" err="1">
                <a:latin typeface="Arial" panose="020B0604020202020204" pitchFamily="34" charset="0"/>
                <a:cs typeface="Arial" panose="020B0604020202020204" pitchFamily="34" charset="0"/>
              </a:rPr>
              <a:t>Xiuzhen</a:t>
            </a:r>
            <a:r>
              <a:rPr lang="en-GB" altLang="zh-CN" sz="4000" dirty="0">
                <a:latin typeface="Arial" panose="020B0604020202020204" pitchFamily="34" charset="0"/>
                <a:cs typeface="Arial" panose="020B0604020202020204" pitchFamily="34" charset="0"/>
              </a:rPr>
              <a:t> HAN</a:t>
            </a:r>
            <a:r>
              <a:rPr lang="en-GB" altLang="zh-CN" sz="4000" baseline="30000" dirty="0">
                <a:latin typeface="Arial" panose="020B0604020202020204" pitchFamily="34" charset="0"/>
                <a:cs typeface="Arial" panose="020B0604020202020204" pitchFamily="34" charset="0"/>
              </a:rPr>
              <a:t>2 </a:t>
            </a:r>
            <a:r>
              <a:rPr lang="en-GB" altLang="zh-CN" sz="4000" dirty="0">
                <a:latin typeface="Arial" panose="020B0604020202020204" pitchFamily="34" charset="0"/>
                <a:cs typeface="Arial" panose="020B0604020202020204" pitchFamily="34" charset="0"/>
              </a:rPr>
              <a:t>and  </a:t>
            </a:r>
            <a:r>
              <a:rPr lang="en-GB" altLang="zh-CN" sz="4000" dirty="0" err="1">
                <a:latin typeface="Arial" panose="020B0604020202020204" pitchFamily="34" charset="0"/>
                <a:cs typeface="Arial" panose="020B0604020202020204" pitchFamily="34" charset="0"/>
              </a:rPr>
              <a:t>Fa</a:t>
            </a:r>
            <a:r>
              <a:rPr lang="en-GB" altLang="zh-CN" sz="4000" dirty="0">
                <a:latin typeface="Arial" panose="020B0604020202020204" pitchFamily="34" charset="0"/>
                <a:cs typeface="Arial" panose="020B0604020202020204" pitchFamily="34" charset="0"/>
              </a:rPr>
              <a:t> TAO</a:t>
            </a:r>
            <a:r>
              <a:rPr lang="en-GB" altLang="zh-CN" sz="4000" baseline="30000" dirty="0">
                <a:latin typeface="Arial" panose="020B0604020202020204" pitchFamily="34" charset="0"/>
                <a:cs typeface="Arial" panose="020B0604020202020204" pitchFamily="34" charset="0"/>
              </a:rPr>
              <a:t>3</a:t>
            </a:r>
            <a:endParaRPr lang="zh-CN" altLang="zh-CN" sz="4000" dirty="0">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GB" altLang="zh-CN" sz="4000" baseline="30000" dirty="0">
                <a:latin typeface="Arial" panose="020B0604020202020204" pitchFamily="34" charset="0"/>
                <a:cs typeface="Arial" panose="020B0604020202020204" pitchFamily="34" charset="0"/>
              </a:rPr>
              <a:t>1</a:t>
            </a:r>
            <a:r>
              <a:rPr lang="en-GB" altLang="zh-CN" sz="4000" dirty="0">
                <a:latin typeface="Arial" panose="020B0604020202020204" pitchFamily="34" charset="0"/>
                <a:cs typeface="Arial" panose="020B0604020202020204" pitchFamily="34" charset="0"/>
              </a:rPr>
              <a:t>National Climate Centre, China Meteorological Administration (CMA)    </a:t>
            </a:r>
            <a:r>
              <a:rPr lang="en-GB" altLang="zh-CN" sz="4000" baseline="30000" dirty="0">
                <a:latin typeface="Arial" panose="020B0604020202020204" pitchFamily="34" charset="0"/>
                <a:cs typeface="Arial" panose="020B0604020202020204" pitchFamily="34" charset="0"/>
              </a:rPr>
              <a:t>2</a:t>
            </a:r>
            <a:r>
              <a:rPr lang="en-GB" altLang="zh-CN" sz="4000" dirty="0">
                <a:latin typeface="Arial" panose="020B0604020202020204" pitchFamily="34" charset="0"/>
                <a:cs typeface="Arial" panose="020B0604020202020204" pitchFamily="34" charset="0"/>
              </a:rPr>
              <a:t>National Satellite Meteorological Centre, CMA    </a:t>
            </a:r>
            <a:r>
              <a:rPr lang="en-GB" altLang="zh-CN" sz="4000" baseline="30000" dirty="0">
                <a:latin typeface="Arial" panose="020B0604020202020204" pitchFamily="34" charset="0"/>
                <a:cs typeface="Arial" panose="020B0604020202020204" pitchFamily="34" charset="0"/>
              </a:rPr>
              <a:t>3</a:t>
            </a:r>
            <a:r>
              <a:rPr lang="en-GB" altLang="zh-CN" sz="4000" dirty="0">
                <a:latin typeface="Arial" panose="020B0604020202020204" pitchFamily="34" charset="0"/>
                <a:cs typeface="Arial" panose="020B0604020202020204" pitchFamily="34" charset="0"/>
              </a:rPr>
              <a:t>CMA Meteorological Observation Centre</a:t>
            </a:r>
            <a:endParaRPr lang="zh-CN" altLang="zh-CN" sz="4000" dirty="0">
              <a:latin typeface="Arial" panose="020B0604020202020204" pitchFamily="34" charset="0"/>
              <a:cs typeface="Arial" panose="020B0604020202020204" pitchFamily="34" charset="0"/>
            </a:endParaRPr>
          </a:p>
        </p:txBody>
      </p:sp>
      <p:cxnSp>
        <p:nvCxnSpPr>
          <p:cNvPr id="13" name="直接连接符 12"/>
          <p:cNvCxnSpPr/>
          <p:nvPr/>
        </p:nvCxnSpPr>
        <p:spPr>
          <a:xfrm rot="5400000">
            <a:off x="4237155" y="15820176"/>
            <a:ext cx="25938000"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rot="5400000">
            <a:off x="21092721" y="15824526"/>
            <a:ext cx="25938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236765" y="3028950"/>
            <a:ext cx="16958484" cy="1323439"/>
          </a:xfrm>
          <a:prstGeom prst="rect">
            <a:avLst/>
          </a:prstGeom>
          <a:noFill/>
        </p:spPr>
        <p:txBody>
          <a:bodyPr wrap="square" rtlCol="0">
            <a:spAutoFit/>
          </a:bodyPr>
          <a:lstStyle/>
          <a:p>
            <a:r>
              <a:rPr lang="en-GB" altLang="zh-CN" sz="4000" b="1" dirty="0">
                <a:latin typeface="Arial" panose="020B0604020202020204" pitchFamily="34" charset="0"/>
                <a:cs typeface="Arial" panose="020B0604020202020204" pitchFamily="34" charset="0"/>
              </a:rPr>
              <a:t>Case I. Key role of products from satellite in preventing 2020   extreme floods in the middle and lower reaches of  the Yangtze River</a:t>
            </a:r>
            <a:endParaRPr lang="zh-CN" altLang="en-US" sz="4000" dirty="0">
              <a:latin typeface="Arial" panose="020B0604020202020204" pitchFamily="34" charset="0"/>
              <a:cs typeface="Arial" panose="020B0604020202020204" pitchFamily="34" charset="0"/>
            </a:endParaRPr>
          </a:p>
        </p:txBody>
      </p:sp>
      <p:sp>
        <p:nvSpPr>
          <p:cNvPr id="32" name="文本框 31"/>
          <p:cNvSpPr txBox="1"/>
          <p:nvPr/>
        </p:nvSpPr>
        <p:spPr>
          <a:xfrm>
            <a:off x="17226234" y="3028950"/>
            <a:ext cx="16843682" cy="1323439"/>
          </a:xfrm>
          <a:prstGeom prst="rect">
            <a:avLst/>
          </a:prstGeom>
          <a:noFill/>
        </p:spPr>
        <p:txBody>
          <a:bodyPr wrap="square" rtlCol="0">
            <a:spAutoFit/>
          </a:bodyPr>
          <a:lstStyle/>
          <a:p>
            <a:pPr algn="just"/>
            <a:r>
              <a:rPr lang="en-GB" altLang="zh-CN" sz="4000" b="1" dirty="0">
                <a:latin typeface="Arial" panose="020B0604020202020204" pitchFamily="34" charset="0"/>
                <a:cs typeface="Arial" panose="020B0604020202020204" pitchFamily="34" charset="0"/>
              </a:rPr>
              <a:t>Case II. Comprehensive observation network of the megacities in supporting regional governance of atmospheric environment</a:t>
            </a:r>
            <a:endParaRPr lang="zh-CN" altLang="zh-CN" sz="4000" dirty="0">
              <a:latin typeface="Arial" panose="020B0604020202020204" pitchFamily="34" charset="0"/>
              <a:cs typeface="Arial" panose="020B0604020202020204" pitchFamily="34" charset="0"/>
            </a:endParaRPr>
          </a:p>
        </p:txBody>
      </p:sp>
      <p:sp>
        <p:nvSpPr>
          <p:cNvPr id="33" name="文本框 32"/>
          <p:cNvSpPr txBox="1"/>
          <p:nvPr/>
        </p:nvSpPr>
        <p:spPr>
          <a:xfrm>
            <a:off x="34150750" y="3031222"/>
            <a:ext cx="17707043" cy="1323439"/>
          </a:xfrm>
          <a:prstGeom prst="rect">
            <a:avLst/>
          </a:prstGeom>
          <a:noFill/>
        </p:spPr>
        <p:txBody>
          <a:bodyPr wrap="square" rtlCol="0">
            <a:spAutoFit/>
          </a:bodyPr>
          <a:lstStyle/>
          <a:p>
            <a:r>
              <a:rPr lang="en-GB" altLang="zh-CN" sz="4000" b="1" dirty="0">
                <a:latin typeface="Arial" panose="020B0604020202020204" pitchFamily="34" charset="0"/>
                <a:cs typeface="Arial" panose="020B0604020202020204" pitchFamily="34" charset="0"/>
              </a:rPr>
              <a:t>Case III. National Climatic Indication: evaluating local natural climatic </a:t>
            </a:r>
          </a:p>
          <a:p>
            <a:r>
              <a:rPr lang="en-GB" altLang="zh-CN" sz="4000" b="1" dirty="0">
                <a:latin typeface="Arial" panose="020B0604020202020204" pitchFamily="34" charset="0"/>
                <a:cs typeface="Arial" panose="020B0604020202020204" pitchFamily="34" charset="0"/>
              </a:rPr>
              <a:t>environment to facilitate the Construction of a Wild China</a:t>
            </a:r>
            <a:endParaRPr lang="zh-CN" altLang="zh-CN" sz="4000" dirty="0">
              <a:latin typeface="Arial" panose="020B0604020202020204" pitchFamily="34" charset="0"/>
              <a:cs typeface="Arial" panose="020B0604020202020204" pitchFamily="34" charset="0"/>
            </a:endParaRPr>
          </a:p>
        </p:txBody>
      </p:sp>
      <p:pic>
        <p:nvPicPr>
          <p:cNvPr id="36" name="图片 35" descr="https://pics2.baidu.com/feed/ca1349540923dd548b00b4f36c1a51d89d8248d0.jpeg?token=c0657f7b86df4ee4a40b4ca1c165baa2"/>
          <p:cNvPicPr/>
          <p:nvPr/>
        </p:nvPicPr>
        <p:blipFill rotWithShape="1">
          <a:blip r:embed="rId9" cstate="print">
            <a:extLst>
              <a:ext uri="{28A0092B-C50C-407E-A947-70E740481C1C}">
                <a14:useLocalDpi xmlns:a14="http://schemas.microsoft.com/office/drawing/2010/main" val="0"/>
              </a:ext>
            </a:extLst>
          </a:blip>
          <a:srcRect r="5530"/>
          <a:stretch/>
        </p:blipFill>
        <p:spPr bwMode="auto">
          <a:xfrm>
            <a:off x="9615069" y="5983710"/>
            <a:ext cx="7377587" cy="5110962"/>
          </a:xfrm>
          <a:prstGeom prst="rect">
            <a:avLst/>
          </a:prstGeom>
          <a:noFill/>
          <a:ln>
            <a:noFill/>
          </a:ln>
        </p:spPr>
      </p:pic>
      <p:sp>
        <p:nvSpPr>
          <p:cNvPr id="42" name="文本框 41"/>
          <p:cNvSpPr txBox="1"/>
          <p:nvPr/>
        </p:nvSpPr>
        <p:spPr>
          <a:xfrm>
            <a:off x="230163" y="11042390"/>
            <a:ext cx="9039961" cy="954107"/>
          </a:xfrm>
          <a:prstGeom prst="rect">
            <a:avLst/>
          </a:prstGeom>
          <a:noFill/>
        </p:spPr>
        <p:txBody>
          <a:bodyPr wrap="square" rtlCol="0">
            <a:spAutoFit/>
          </a:bodyPr>
          <a:lstStyle/>
          <a:p>
            <a:pPr algn="ctr"/>
            <a:r>
              <a:rPr lang="en-US" altLang="zh-CN" sz="2800" dirty="0">
                <a:latin typeface="Arial" panose="020B0604020202020204" pitchFamily="34" charset="0"/>
                <a:cs typeface="Arial" panose="020B0604020202020204" pitchFamily="34" charset="0"/>
              </a:rPr>
              <a:t>Distribution of precipitation anomaly percentages </a:t>
            </a:r>
          </a:p>
          <a:p>
            <a:pPr algn="ctr"/>
            <a:r>
              <a:rPr lang="en-US" altLang="zh-CN" sz="2800" dirty="0" smtClean="0">
                <a:latin typeface="Arial" panose="020B0604020202020204" pitchFamily="34" charset="0"/>
                <a:cs typeface="Arial" panose="020B0604020202020204" pitchFamily="34" charset="0"/>
              </a:rPr>
              <a:t>across </a:t>
            </a:r>
            <a:r>
              <a:rPr lang="en-US" altLang="zh-CN" sz="2800" dirty="0">
                <a:latin typeface="Arial" panose="020B0604020202020204" pitchFamily="34" charset="0"/>
                <a:cs typeface="Arial" panose="020B0604020202020204" pitchFamily="34" charset="0"/>
              </a:rPr>
              <a:t>the Yangtze River Basin in </a:t>
            </a:r>
            <a:r>
              <a:rPr lang="en-US" altLang="zh-CN" sz="2800" dirty="0" smtClean="0">
                <a:latin typeface="Arial" panose="020B0604020202020204" pitchFamily="34" charset="0"/>
                <a:cs typeface="Arial" panose="020B0604020202020204" pitchFamily="34" charset="0"/>
              </a:rPr>
              <a:t>summer </a:t>
            </a:r>
            <a:r>
              <a:rPr lang="en-US" altLang="zh-CN" sz="2800" dirty="0">
                <a:latin typeface="Arial" panose="020B0604020202020204" pitchFamily="34" charset="0"/>
                <a:cs typeface="Arial" panose="020B0604020202020204" pitchFamily="34" charset="0"/>
              </a:rPr>
              <a:t>2020</a:t>
            </a:r>
            <a:endParaRPr lang="zh-CN" altLang="en-US" sz="2800" dirty="0">
              <a:latin typeface="Arial" panose="020B0604020202020204" pitchFamily="34" charset="0"/>
              <a:cs typeface="Arial" panose="020B0604020202020204" pitchFamily="34" charset="0"/>
            </a:endParaRPr>
          </a:p>
        </p:txBody>
      </p:sp>
      <p:sp>
        <p:nvSpPr>
          <p:cNvPr id="43" name="文本框 42"/>
          <p:cNvSpPr txBox="1"/>
          <p:nvPr/>
        </p:nvSpPr>
        <p:spPr>
          <a:xfrm>
            <a:off x="10194648" y="11080343"/>
            <a:ext cx="5843715" cy="954107"/>
          </a:xfrm>
          <a:prstGeom prst="rect">
            <a:avLst/>
          </a:prstGeom>
          <a:noFill/>
        </p:spPr>
        <p:txBody>
          <a:bodyPr wrap="none" rtlCol="0">
            <a:spAutoFit/>
          </a:bodyPr>
          <a:lstStyle/>
          <a:p>
            <a:pPr algn="ctr"/>
            <a:r>
              <a:rPr lang="en-US" altLang="zh-CN" sz="2800" dirty="0">
                <a:latin typeface="Arial" panose="020B0604020202020204" pitchFamily="34" charset="0"/>
                <a:cs typeface="Arial" panose="020B0604020202020204" pitchFamily="34" charset="0"/>
              </a:rPr>
              <a:t>A car in Yichang struggling through </a:t>
            </a:r>
          </a:p>
          <a:p>
            <a:pPr algn="ctr"/>
            <a:r>
              <a:rPr lang="en-US" altLang="zh-CN" sz="2800" dirty="0">
                <a:latin typeface="Arial" panose="020B0604020202020204" pitchFamily="34" charset="0"/>
                <a:cs typeface="Arial" panose="020B0604020202020204" pitchFamily="34" charset="0"/>
              </a:rPr>
              <a:t>the water </a:t>
            </a:r>
            <a:r>
              <a:rPr lang="en-US" altLang="zh-CN" sz="2800" dirty="0" smtClean="0">
                <a:latin typeface="Arial" panose="020B0604020202020204" pitchFamily="34" charset="0"/>
                <a:cs typeface="Arial" panose="020B0604020202020204" pitchFamily="34" charset="0"/>
              </a:rPr>
              <a:t>on June </a:t>
            </a:r>
            <a:r>
              <a:rPr lang="en-US" altLang="zh-CN" sz="2800" dirty="0">
                <a:latin typeface="Arial" panose="020B0604020202020204" pitchFamily="34" charset="0"/>
                <a:cs typeface="Arial" panose="020B0604020202020204" pitchFamily="34" charset="0"/>
              </a:rPr>
              <a:t>27, 2020</a:t>
            </a:r>
            <a:endParaRPr lang="zh-CN" altLang="en-US" sz="2800" dirty="0">
              <a:latin typeface="Arial" panose="020B0604020202020204" pitchFamily="34" charset="0"/>
              <a:cs typeface="Arial" panose="020B0604020202020204" pitchFamily="34" charset="0"/>
            </a:endParaRPr>
          </a:p>
        </p:txBody>
      </p:sp>
      <p:sp>
        <p:nvSpPr>
          <p:cNvPr id="46" name="矩形 45"/>
          <p:cNvSpPr/>
          <p:nvPr/>
        </p:nvSpPr>
        <p:spPr>
          <a:xfrm>
            <a:off x="380752" y="4430339"/>
            <a:ext cx="16808256" cy="1200329"/>
          </a:xfrm>
          <a:prstGeom prst="rect">
            <a:avLst/>
          </a:prstGeom>
        </p:spPr>
        <p:txBody>
          <a:bodyPr wrap="none">
            <a:spAutoFit/>
          </a:bodyPr>
          <a:lstStyle/>
          <a:p>
            <a:r>
              <a:rPr lang="en-US" altLang="zh-CN" sz="3600" dirty="0">
                <a:solidFill>
                  <a:srgbClr val="0000FF"/>
                </a:solidFill>
              </a:rPr>
              <a:t>In Summer 2020, </a:t>
            </a:r>
            <a:r>
              <a:rPr lang="zh-CN" altLang="en-US" sz="3600" dirty="0">
                <a:solidFill>
                  <a:srgbClr val="0000FF"/>
                </a:solidFill>
              </a:rPr>
              <a:t>the Yangtze River Basin </a:t>
            </a:r>
            <a:r>
              <a:rPr lang="en-US" altLang="zh-CN" sz="3600" dirty="0">
                <a:solidFill>
                  <a:srgbClr val="0000FF"/>
                </a:solidFill>
              </a:rPr>
              <a:t>witnessed</a:t>
            </a:r>
            <a:r>
              <a:rPr lang="zh-CN" altLang="en-US" sz="3600" dirty="0">
                <a:solidFill>
                  <a:srgbClr val="0000FF"/>
                </a:solidFill>
              </a:rPr>
              <a:t> the highest precipitation since 1961, </a:t>
            </a:r>
            <a:endParaRPr lang="en-US" altLang="zh-CN" sz="3600" dirty="0">
              <a:solidFill>
                <a:srgbClr val="0000FF"/>
              </a:solidFill>
            </a:endParaRPr>
          </a:p>
          <a:p>
            <a:r>
              <a:rPr lang="en-US" altLang="zh-CN" sz="3600" dirty="0">
                <a:solidFill>
                  <a:srgbClr val="0000FF"/>
                </a:solidFill>
              </a:rPr>
              <a:t>with</a:t>
            </a:r>
            <a:r>
              <a:rPr lang="zh-CN" altLang="en-US" sz="3600" dirty="0">
                <a:solidFill>
                  <a:srgbClr val="0000FF"/>
                </a:solidFill>
              </a:rPr>
              <a:t> the Huaihe River and Taihu Lake Basin the second largest </a:t>
            </a:r>
            <a:r>
              <a:rPr lang="en-US" altLang="zh-CN" sz="3600" dirty="0">
                <a:solidFill>
                  <a:srgbClr val="0000FF"/>
                </a:solidFill>
              </a:rPr>
              <a:t>rainfall</a:t>
            </a:r>
            <a:r>
              <a:rPr lang="zh-CN" altLang="en-US" sz="3600" dirty="0">
                <a:solidFill>
                  <a:srgbClr val="0000FF"/>
                </a:solidFill>
              </a:rPr>
              <a:t> in history.</a:t>
            </a:r>
          </a:p>
        </p:txBody>
      </p:sp>
      <p:sp>
        <p:nvSpPr>
          <p:cNvPr id="47" name="矩形 46"/>
          <p:cNvSpPr/>
          <p:nvPr/>
        </p:nvSpPr>
        <p:spPr>
          <a:xfrm>
            <a:off x="357243" y="12212057"/>
            <a:ext cx="16677975" cy="1754326"/>
          </a:xfrm>
          <a:prstGeom prst="rect">
            <a:avLst/>
          </a:prstGeom>
          <a:ln>
            <a:noFill/>
          </a:ln>
        </p:spPr>
        <p:txBody>
          <a:bodyPr wrap="square">
            <a:spAutoFit/>
          </a:bodyPr>
          <a:lstStyle/>
          <a:p>
            <a:r>
              <a:rPr lang="en-US" altLang="zh-CN" sz="3600" dirty="0" smtClean="0">
                <a:solidFill>
                  <a:srgbClr val="0000FF"/>
                </a:solidFill>
              </a:rPr>
              <a:t>Information of water body area </a:t>
            </a:r>
            <a:r>
              <a:rPr lang="en-US" altLang="zh-CN" sz="3600" dirty="0">
                <a:solidFill>
                  <a:srgbClr val="0000FF"/>
                </a:solidFill>
              </a:rPr>
              <a:t>changes of major rivers and lakes </a:t>
            </a:r>
            <a:r>
              <a:rPr lang="en-US" altLang="zh-CN" sz="3600" dirty="0" smtClean="0">
                <a:solidFill>
                  <a:srgbClr val="0000FF"/>
                </a:solidFill>
              </a:rPr>
              <a:t>was provided to the government </a:t>
            </a:r>
            <a:r>
              <a:rPr lang="en-US" altLang="zh-CN" sz="3600" dirty="0">
                <a:solidFill>
                  <a:srgbClr val="0000FF"/>
                </a:solidFill>
              </a:rPr>
              <a:t>and the </a:t>
            </a:r>
            <a:r>
              <a:rPr lang="en-US" altLang="zh-CN" sz="3600" dirty="0" smtClean="0">
                <a:solidFill>
                  <a:srgbClr val="0000FF"/>
                </a:solidFill>
              </a:rPr>
              <a:t>public </a:t>
            </a:r>
            <a:r>
              <a:rPr lang="en-US" altLang="zh-CN" sz="3600" dirty="0">
                <a:solidFill>
                  <a:srgbClr val="0000FF"/>
                </a:solidFill>
              </a:rPr>
              <a:t>for flood </a:t>
            </a:r>
            <a:r>
              <a:rPr lang="en-US" altLang="zh-CN" sz="3600" dirty="0" smtClean="0">
                <a:solidFill>
                  <a:srgbClr val="0000FF"/>
                </a:solidFill>
              </a:rPr>
              <a:t>prevention, by combing </a:t>
            </a:r>
            <a:r>
              <a:rPr lang="en-US" altLang="zh-CN" sz="3600" dirty="0" err="1" smtClean="0">
                <a:solidFill>
                  <a:srgbClr val="0000FF"/>
                </a:solidFill>
              </a:rPr>
              <a:t>FengYun</a:t>
            </a:r>
            <a:r>
              <a:rPr lang="en-US" altLang="zh-CN" sz="3600" dirty="0" smtClean="0">
                <a:solidFill>
                  <a:srgbClr val="0000FF"/>
                </a:solidFill>
              </a:rPr>
              <a:t> </a:t>
            </a:r>
            <a:r>
              <a:rPr lang="en-US" altLang="zh-CN" sz="3600" dirty="0">
                <a:solidFill>
                  <a:srgbClr val="0000FF"/>
                </a:solidFill>
              </a:rPr>
              <a:t>(</a:t>
            </a:r>
            <a:r>
              <a:rPr lang="en-US" altLang="zh-CN" sz="3600" dirty="0" smtClean="0">
                <a:solidFill>
                  <a:srgbClr val="0000FF"/>
                </a:solidFill>
              </a:rPr>
              <a:t>FY), </a:t>
            </a:r>
            <a:r>
              <a:rPr lang="en-US" altLang="zh-CN" sz="3600" dirty="0" err="1" smtClean="0">
                <a:solidFill>
                  <a:srgbClr val="0000FF"/>
                </a:solidFill>
              </a:rPr>
              <a:t>Gaofen</a:t>
            </a:r>
            <a:r>
              <a:rPr lang="en-US" altLang="zh-CN" sz="3600" dirty="0">
                <a:solidFill>
                  <a:srgbClr val="0000FF"/>
                </a:solidFill>
              </a:rPr>
              <a:t>, and </a:t>
            </a:r>
            <a:r>
              <a:rPr lang="en-US" altLang="zh-CN" sz="3600" dirty="0" smtClean="0">
                <a:solidFill>
                  <a:srgbClr val="0000FF"/>
                </a:solidFill>
              </a:rPr>
              <a:t>Sentinel 1 satellites observations.</a:t>
            </a:r>
            <a:endParaRPr lang="zh-CN" altLang="en-US" sz="3600" dirty="0">
              <a:solidFill>
                <a:srgbClr val="0000FF"/>
              </a:solidFill>
            </a:endParaRPr>
          </a:p>
        </p:txBody>
      </p:sp>
      <p:sp>
        <p:nvSpPr>
          <p:cNvPr id="52" name="矩形 51"/>
          <p:cNvSpPr/>
          <p:nvPr/>
        </p:nvSpPr>
        <p:spPr>
          <a:xfrm>
            <a:off x="459890" y="23459641"/>
            <a:ext cx="8810234" cy="4524315"/>
          </a:xfrm>
          <a:prstGeom prst="rect">
            <a:avLst/>
          </a:prstGeom>
        </p:spPr>
        <p:txBody>
          <a:bodyPr wrap="square">
            <a:spAutoFit/>
          </a:bodyPr>
          <a:lstStyle/>
          <a:p>
            <a:r>
              <a:rPr lang="en-US" altLang="zh-CN" sz="3600" b="1" dirty="0" smtClean="0">
                <a:solidFill>
                  <a:srgbClr val="0000FF"/>
                </a:solidFill>
              </a:rPr>
              <a:t>No catastrophe in the extreme flood year </a:t>
            </a:r>
            <a:r>
              <a:rPr lang="en-US" altLang="zh-CN" sz="3600" dirty="0" smtClean="0">
                <a:solidFill>
                  <a:srgbClr val="0000FF"/>
                </a:solidFill>
              </a:rPr>
              <a:t>demonstrated great success in China’s flood prevention and disaster relief system, new emergency management system, jointly consultation, accurate warning, monitoring and early warning information sharing among meteorological, hydrology and natural resources departments.</a:t>
            </a:r>
            <a:endParaRPr lang="zh-CN" altLang="en-US" sz="2600" dirty="0">
              <a:solidFill>
                <a:srgbClr val="0000FF"/>
              </a:solidFill>
              <a:latin typeface="Arial" panose="020B0604020202020204" pitchFamily="34" charset="0"/>
              <a:cs typeface="Arial" panose="020B0604020202020204" pitchFamily="34" charset="0"/>
            </a:endParaRPr>
          </a:p>
        </p:txBody>
      </p:sp>
      <p:pic>
        <p:nvPicPr>
          <p:cNvPr id="53" name="图片 52">
            <a:extLst>
              <a:ext uri="{FF2B5EF4-FFF2-40B4-BE49-F238E27FC236}">
                <a16:creationId xmlns:a16="http://schemas.microsoft.com/office/drawing/2014/main" xmlns="" id="{61E2CA6F-FB26-49F2-8DDA-375C3EF7999D}"/>
              </a:ext>
            </a:extLst>
          </p:cNvPr>
          <p:cNvPicPr/>
          <p:nvPr/>
        </p:nvPicPr>
        <p:blipFill rotWithShape="1">
          <a:blip r:embed="rId10" cstate="print">
            <a:extLst>
              <a:ext uri="{28A0092B-C50C-407E-A947-70E740481C1C}">
                <a14:useLocalDpi xmlns:a14="http://schemas.microsoft.com/office/drawing/2010/main" val="0"/>
              </a:ext>
            </a:extLst>
          </a:blip>
          <a:srcRect t="12216"/>
          <a:stretch/>
        </p:blipFill>
        <p:spPr bwMode="auto">
          <a:xfrm>
            <a:off x="9270124" y="21706671"/>
            <a:ext cx="5770179" cy="3556316"/>
          </a:xfrm>
          <a:prstGeom prst="rect">
            <a:avLst/>
          </a:prstGeom>
          <a:ln>
            <a:noFill/>
          </a:ln>
          <a:effectLst/>
        </p:spPr>
      </p:pic>
      <p:pic>
        <p:nvPicPr>
          <p:cNvPr id="55" name="图片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52935" y="25286641"/>
            <a:ext cx="5839721" cy="3246222"/>
          </a:xfrm>
          <a:prstGeom prst="rect">
            <a:avLst/>
          </a:prstGeom>
        </p:spPr>
      </p:pic>
      <p:sp>
        <p:nvSpPr>
          <p:cNvPr id="56" name="矩形 55"/>
          <p:cNvSpPr/>
          <p:nvPr/>
        </p:nvSpPr>
        <p:spPr>
          <a:xfrm>
            <a:off x="27691374" y="4565889"/>
            <a:ext cx="6280473" cy="8956298"/>
          </a:xfrm>
          <a:prstGeom prst="rect">
            <a:avLst/>
          </a:prstGeom>
        </p:spPr>
        <p:txBody>
          <a:bodyPr wrap="square">
            <a:spAutoFit/>
          </a:bodyPr>
          <a:lstStyle/>
          <a:p>
            <a:pPr marL="571500" indent="-571500">
              <a:buFont typeface="Wingdings" pitchFamily="2" charset="2"/>
              <a:buChar char="Ø"/>
            </a:pPr>
            <a:r>
              <a:rPr lang="en-US" altLang="zh-CN" sz="3200" dirty="0">
                <a:solidFill>
                  <a:srgbClr val="0000FF"/>
                </a:solidFill>
              </a:rPr>
              <a:t>In the Pearl River Delta region, the megacities comprehensive observation network </a:t>
            </a:r>
            <a:r>
              <a:rPr lang="en-US" altLang="zh-CN" sz="3200" dirty="0" smtClean="0">
                <a:solidFill>
                  <a:srgbClr val="0000FF"/>
                </a:solidFill>
              </a:rPr>
              <a:t>was established, consisting of a variation of new </a:t>
            </a:r>
            <a:r>
              <a:rPr lang="en-US" altLang="zh-CN" sz="3200" dirty="0">
                <a:solidFill>
                  <a:srgbClr val="0000FF"/>
                </a:solidFill>
              </a:rPr>
              <a:t>remote sensing </a:t>
            </a:r>
            <a:r>
              <a:rPr lang="en-US" altLang="zh-CN" sz="3200" dirty="0" smtClean="0">
                <a:solidFill>
                  <a:srgbClr val="0000FF"/>
                </a:solidFill>
              </a:rPr>
              <a:t>devices, such </a:t>
            </a:r>
            <a:r>
              <a:rPr lang="en-US" altLang="zh-CN" sz="3200" dirty="0">
                <a:solidFill>
                  <a:srgbClr val="0000FF"/>
                </a:solidFill>
              </a:rPr>
              <a:t>as Ka-Cloud Radar, Microwave Radiometer, Wind Profile Radar, Aerosol Lidar and X-band Weather </a:t>
            </a:r>
            <a:r>
              <a:rPr lang="en-US" altLang="zh-CN" sz="3200" dirty="0" smtClean="0">
                <a:solidFill>
                  <a:srgbClr val="0000FF"/>
                </a:solidFill>
              </a:rPr>
              <a:t>Radar, to detect </a:t>
            </a:r>
            <a:r>
              <a:rPr lang="en-US" altLang="zh-CN" sz="3200" dirty="0">
                <a:solidFill>
                  <a:srgbClr val="0000FF"/>
                </a:solidFill>
              </a:rPr>
              <a:t>atmospheric temperature, humidity, wind, </a:t>
            </a:r>
            <a:r>
              <a:rPr lang="en-US" altLang="zh-CN" sz="3200" dirty="0" smtClean="0">
                <a:solidFill>
                  <a:srgbClr val="0000FF"/>
                </a:solidFill>
              </a:rPr>
              <a:t>hydrometeor</a:t>
            </a:r>
            <a:r>
              <a:rPr lang="en-US" altLang="zh-CN" sz="3200" dirty="0">
                <a:solidFill>
                  <a:srgbClr val="0000FF"/>
                </a:solidFill>
              </a:rPr>
              <a:t>, and </a:t>
            </a:r>
            <a:r>
              <a:rPr lang="en-US" altLang="zh-CN" sz="3200" dirty="0" smtClean="0">
                <a:solidFill>
                  <a:srgbClr val="0000FF"/>
                </a:solidFill>
              </a:rPr>
              <a:t>aerosol. </a:t>
            </a:r>
          </a:p>
          <a:p>
            <a:pPr marL="571500" indent="-571500">
              <a:buFont typeface="Wingdings" pitchFamily="2" charset="2"/>
              <a:buChar char="Ø"/>
            </a:pPr>
            <a:endParaRPr lang="en-US" altLang="zh-CN" sz="3200" dirty="0">
              <a:solidFill>
                <a:srgbClr val="0000FF"/>
              </a:solidFill>
            </a:endParaRPr>
          </a:p>
          <a:p>
            <a:pPr marL="571500" indent="-571500">
              <a:buFont typeface="Wingdings" pitchFamily="2" charset="2"/>
              <a:buChar char="Ø"/>
            </a:pPr>
            <a:r>
              <a:rPr lang="en-US" altLang="zh-CN" sz="3200" dirty="0" smtClean="0">
                <a:solidFill>
                  <a:srgbClr val="0000FF"/>
                </a:solidFill>
              </a:rPr>
              <a:t>A bunch of monitoring products were developed to support the regional efforts in the governance of  </a:t>
            </a:r>
            <a:r>
              <a:rPr lang="en-US" altLang="zh-CN" sz="3200" dirty="0">
                <a:solidFill>
                  <a:srgbClr val="0000FF"/>
                </a:solidFill>
              </a:rPr>
              <a:t>atmospheric </a:t>
            </a:r>
            <a:r>
              <a:rPr lang="en-US" altLang="zh-CN" sz="3200" dirty="0" smtClean="0">
                <a:solidFill>
                  <a:srgbClr val="0000FF"/>
                </a:solidFill>
              </a:rPr>
              <a:t>environment.</a:t>
            </a:r>
            <a:endParaRPr lang="en-US" altLang="zh-CN" sz="3200" dirty="0">
              <a:solidFill>
                <a:srgbClr val="0000FF"/>
              </a:solidFill>
            </a:endParaRPr>
          </a:p>
        </p:txBody>
      </p:sp>
      <p:grpSp>
        <p:nvGrpSpPr>
          <p:cNvPr id="6" name="组合 5"/>
          <p:cNvGrpSpPr/>
          <p:nvPr/>
        </p:nvGrpSpPr>
        <p:grpSpPr>
          <a:xfrm>
            <a:off x="17439244" y="4563713"/>
            <a:ext cx="10252130" cy="7027874"/>
            <a:chOff x="19040201" y="8108749"/>
            <a:chExt cx="13518390" cy="8980528"/>
          </a:xfrm>
        </p:grpSpPr>
        <p:pic>
          <p:nvPicPr>
            <p:cNvPr id="57" name="Picture 23">
              <a:extLst>
                <a:ext uri="{FF2B5EF4-FFF2-40B4-BE49-F238E27FC236}">
                  <a16:creationId xmlns:a16="http://schemas.microsoft.com/office/drawing/2014/main" xmlns="" id="{C70485DB-6F42-490A-854B-E99F6BAC91B0}"/>
                </a:ext>
              </a:extLst>
            </p:cNvPr>
            <p:cNvPicPr>
              <a:picLocks noChangeAspect="1"/>
            </p:cNvPicPr>
            <p:nvPr/>
          </p:nvPicPr>
          <p:blipFill>
            <a:blip r:embed="rId12"/>
            <a:stretch>
              <a:fillRect/>
            </a:stretch>
          </p:blipFill>
          <p:spPr>
            <a:xfrm>
              <a:off x="19040202" y="8108749"/>
              <a:ext cx="13518389" cy="8976168"/>
            </a:xfrm>
            <a:prstGeom prst="rect">
              <a:avLst/>
            </a:prstGeom>
            <a:ln>
              <a:solidFill>
                <a:schemeClr val="accent1"/>
              </a:solidFill>
            </a:ln>
          </p:spPr>
        </p:pic>
        <p:sp>
          <p:nvSpPr>
            <p:cNvPr id="58" name="TextBox 21">
              <a:extLst>
                <a:ext uri="{FF2B5EF4-FFF2-40B4-BE49-F238E27FC236}">
                  <a16:creationId xmlns:a16="http://schemas.microsoft.com/office/drawing/2014/main" xmlns="" id="{8265B09F-E751-410A-BAF6-3655EC7E5335}"/>
                </a:ext>
              </a:extLst>
            </p:cNvPr>
            <p:cNvSpPr txBox="1"/>
            <p:nvPr/>
          </p:nvSpPr>
          <p:spPr>
            <a:xfrm>
              <a:off x="19040202" y="13619616"/>
              <a:ext cx="2558361" cy="106188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Ka-Cloud Radar</a:t>
              </a:r>
              <a:endParaRPr lang="en-US" sz="2400" b="1" dirty="0">
                <a:latin typeface="Arial" panose="020B0604020202020204" pitchFamily="34" charset="0"/>
                <a:cs typeface="Arial" panose="020B0604020202020204" pitchFamily="34" charset="0"/>
              </a:endParaRPr>
            </a:p>
          </p:txBody>
        </p:sp>
        <p:sp>
          <p:nvSpPr>
            <p:cNvPr id="59" name="TextBox 22">
              <a:extLst>
                <a:ext uri="{FF2B5EF4-FFF2-40B4-BE49-F238E27FC236}">
                  <a16:creationId xmlns:a16="http://schemas.microsoft.com/office/drawing/2014/main" xmlns="" id="{17A2A279-8FD2-49A6-BB40-919996B63FF5}"/>
                </a:ext>
              </a:extLst>
            </p:cNvPr>
            <p:cNvSpPr txBox="1"/>
            <p:nvPr/>
          </p:nvSpPr>
          <p:spPr>
            <a:xfrm>
              <a:off x="23238373" y="15447545"/>
              <a:ext cx="1671146" cy="1533833"/>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Wind Profile Radar </a:t>
              </a:r>
              <a:endParaRPr lang="en-US" sz="2400" b="1" dirty="0">
                <a:latin typeface="Arial" panose="020B0604020202020204" pitchFamily="34" charset="0"/>
                <a:cs typeface="Arial" panose="020B0604020202020204" pitchFamily="34" charset="0"/>
              </a:endParaRPr>
            </a:p>
          </p:txBody>
        </p:sp>
        <p:sp>
          <p:nvSpPr>
            <p:cNvPr id="60" name="TextBox 24">
              <a:extLst>
                <a:ext uri="{FF2B5EF4-FFF2-40B4-BE49-F238E27FC236}">
                  <a16:creationId xmlns:a16="http://schemas.microsoft.com/office/drawing/2014/main" xmlns="" id="{8F645B3A-3660-400A-9028-3C7BBA3D4432}"/>
                </a:ext>
              </a:extLst>
            </p:cNvPr>
            <p:cNvSpPr txBox="1"/>
            <p:nvPr/>
          </p:nvSpPr>
          <p:spPr>
            <a:xfrm>
              <a:off x="29027442" y="15231625"/>
              <a:ext cx="2188283" cy="1533833"/>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X-band Weather Radar</a:t>
              </a:r>
              <a:endParaRPr lang="en-US" sz="2400" b="1" dirty="0">
                <a:latin typeface="Arial" panose="020B0604020202020204" pitchFamily="34" charset="0"/>
                <a:cs typeface="Arial" panose="020B0604020202020204" pitchFamily="34" charset="0"/>
              </a:endParaRPr>
            </a:p>
          </p:txBody>
        </p:sp>
        <p:sp>
          <p:nvSpPr>
            <p:cNvPr id="61" name="TextBox 26">
              <a:extLst>
                <a:ext uri="{FF2B5EF4-FFF2-40B4-BE49-F238E27FC236}">
                  <a16:creationId xmlns:a16="http://schemas.microsoft.com/office/drawing/2014/main" xmlns="" id="{84BC8BD4-6BFE-4FC7-8198-D6D1CADF0885}"/>
                </a:ext>
              </a:extLst>
            </p:cNvPr>
            <p:cNvSpPr txBox="1"/>
            <p:nvPr/>
          </p:nvSpPr>
          <p:spPr>
            <a:xfrm>
              <a:off x="29094450" y="12737998"/>
              <a:ext cx="2656929" cy="106188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 Microwave Radiometer</a:t>
              </a:r>
              <a:endParaRPr lang="en-US" sz="2400" b="1" dirty="0">
                <a:latin typeface="Arial" panose="020B0604020202020204" pitchFamily="34" charset="0"/>
                <a:cs typeface="Arial" panose="020B0604020202020204" pitchFamily="34" charset="0"/>
              </a:endParaRPr>
            </a:p>
          </p:txBody>
        </p:sp>
        <p:sp>
          <p:nvSpPr>
            <p:cNvPr id="62" name="TextBox 28">
              <a:extLst>
                <a:ext uri="{FF2B5EF4-FFF2-40B4-BE49-F238E27FC236}">
                  <a16:creationId xmlns:a16="http://schemas.microsoft.com/office/drawing/2014/main" xmlns="" id="{72BC9453-F14C-49C7-A075-E54D47E9BC49}"/>
                </a:ext>
              </a:extLst>
            </p:cNvPr>
            <p:cNvSpPr txBox="1"/>
            <p:nvPr/>
          </p:nvSpPr>
          <p:spPr>
            <a:xfrm>
              <a:off x="19040201" y="16027392"/>
              <a:ext cx="1770281" cy="106188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Aerosol Lidar</a:t>
              </a:r>
              <a:endParaRPr lang="en-US" sz="2400" b="1" dirty="0">
                <a:latin typeface="Arial" panose="020B0604020202020204" pitchFamily="34" charset="0"/>
                <a:cs typeface="Arial" panose="020B0604020202020204" pitchFamily="34" charset="0"/>
              </a:endParaRPr>
            </a:p>
          </p:txBody>
        </p:sp>
      </p:grpSp>
      <p:sp>
        <p:nvSpPr>
          <p:cNvPr id="81" name="矩形 80"/>
          <p:cNvSpPr/>
          <p:nvPr/>
        </p:nvSpPr>
        <p:spPr>
          <a:xfrm>
            <a:off x="34292350" y="4430339"/>
            <a:ext cx="8711921" cy="7294305"/>
          </a:xfrm>
          <a:prstGeom prst="rect">
            <a:avLst/>
          </a:prstGeom>
        </p:spPr>
        <p:txBody>
          <a:bodyPr wrap="square">
            <a:spAutoFit/>
          </a:bodyPr>
          <a:lstStyle/>
          <a:p>
            <a:r>
              <a:rPr lang="en-US" altLang="zh-CN" sz="3600" dirty="0"/>
              <a:t>In order to protect climate ecology, tap climate value, meet the people's growing needs for a better life, help build a Wild China and promote economic and social development, </a:t>
            </a:r>
            <a:r>
              <a:rPr lang="en-US" altLang="zh-CN" sz="3600" dirty="0" smtClean="0"/>
              <a:t>the National </a:t>
            </a:r>
            <a:r>
              <a:rPr lang="en-US" altLang="zh-CN" sz="3600" dirty="0"/>
              <a:t>Climate Center </a:t>
            </a:r>
            <a:r>
              <a:rPr lang="en-US" altLang="zh-CN" sz="3600" dirty="0" smtClean="0"/>
              <a:t>makes </a:t>
            </a:r>
            <a:r>
              <a:rPr lang="en-US" altLang="zh-CN" sz="3600" dirty="0"/>
              <a:t>every effort to create </a:t>
            </a:r>
            <a:r>
              <a:rPr lang="en-US" altLang="zh-CN" sz="3600" dirty="0" smtClean="0"/>
              <a:t>"National Climatic Indication" climate brand</a:t>
            </a:r>
            <a:r>
              <a:rPr lang="en-US" altLang="zh-CN" sz="3600" dirty="0"/>
              <a:t> </a:t>
            </a:r>
            <a:r>
              <a:rPr lang="en-US" altLang="zh-CN" sz="3600" dirty="0" smtClean="0"/>
              <a:t>at national level.</a:t>
            </a:r>
          </a:p>
          <a:p>
            <a:endParaRPr lang="en-US" altLang="zh-CN" sz="3600" dirty="0"/>
          </a:p>
          <a:p>
            <a:pPr algn="just">
              <a:spcAft>
                <a:spcPts val="0"/>
              </a:spcAft>
            </a:pPr>
            <a:r>
              <a:rPr lang="en-US" altLang="zh-CN" sz="3600" dirty="0">
                <a:solidFill>
                  <a:srgbClr val="0000FF"/>
                </a:solidFill>
              </a:rPr>
              <a:t>Three types of National Climatic Indications:           </a:t>
            </a:r>
          </a:p>
          <a:p>
            <a:pPr marL="819150" indent="-409575" algn="just">
              <a:spcAft>
                <a:spcPts val="0"/>
              </a:spcAft>
              <a:buFont typeface="Arial" pitchFamily="34" charset="0"/>
              <a:buChar char="•"/>
            </a:pPr>
            <a:r>
              <a:rPr lang="en-US" altLang="zh-CN" sz="3600" b="1" i="1" dirty="0" smtClean="0">
                <a:solidFill>
                  <a:srgbClr val="0000FF"/>
                </a:solidFill>
              </a:rPr>
              <a:t>Climate Livable</a:t>
            </a:r>
            <a:endParaRPr lang="en-US" altLang="zh-CN" sz="3600" b="1" i="1" dirty="0">
              <a:solidFill>
                <a:srgbClr val="0000FF"/>
              </a:solidFill>
            </a:endParaRPr>
          </a:p>
          <a:p>
            <a:pPr marL="819150" indent="-409575" algn="just">
              <a:spcAft>
                <a:spcPts val="0"/>
              </a:spcAft>
              <a:buFont typeface="Arial" pitchFamily="34" charset="0"/>
              <a:buChar char="•"/>
            </a:pPr>
            <a:r>
              <a:rPr lang="en-US" altLang="zh-CN" sz="3600" b="1" i="1" dirty="0" smtClean="0">
                <a:solidFill>
                  <a:srgbClr val="0000FF"/>
                </a:solidFill>
              </a:rPr>
              <a:t>Climate Ecology</a:t>
            </a:r>
            <a:endParaRPr lang="en-US" altLang="zh-CN" sz="3600" b="1" i="1" dirty="0">
              <a:solidFill>
                <a:srgbClr val="0000FF"/>
              </a:solidFill>
            </a:endParaRPr>
          </a:p>
          <a:p>
            <a:pPr marL="819150" indent="-409575" algn="just">
              <a:spcAft>
                <a:spcPts val="0"/>
              </a:spcAft>
              <a:buFont typeface="Arial" pitchFamily="34" charset="0"/>
              <a:buChar char="•"/>
            </a:pPr>
            <a:r>
              <a:rPr lang="en-US" altLang="zh-CN" sz="3600" b="1" i="1" dirty="0" smtClean="0">
                <a:solidFill>
                  <a:srgbClr val="0000FF"/>
                </a:solidFill>
              </a:rPr>
              <a:t>Climate Quality</a:t>
            </a:r>
            <a:endParaRPr lang="zh-CN" altLang="zh-CN" sz="3600" dirty="0">
              <a:solidFill>
                <a:srgbClr val="0000FF"/>
              </a:solidFill>
            </a:endParaRPr>
          </a:p>
        </p:txBody>
      </p:sp>
      <p:sp>
        <p:nvSpPr>
          <p:cNvPr id="84" name="矩形 83"/>
          <p:cNvSpPr/>
          <p:nvPr/>
        </p:nvSpPr>
        <p:spPr>
          <a:xfrm>
            <a:off x="35204480" y="11996497"/>
            <a:ext cx="5841664" cy="1077218"/>
          </a:xfrm>
          <a:prstGeom prst="rect">
            <a:avLst/>
          </a:prstGeom>
        </p:spPr>
        <p:txBody>
          <a:bodyPr wrap="none">
            <a:spAutoFit/>
          </a:bodyPr>
          <a:lstStyle/>
          <a:p>
            <a:pPr algn="ctr"/>
            <a:r>
              <a:rPr lang="en-US" altLang="zh-CN" sz="3200" b="1" kern="0" spc="-100" dirty="0">
                <a:latin typeface="Arial" panose="020B0604020202020204" pitchFamily="34" charset="0"/>
                <a:cs typeface="Arial" panose="020B0604020202020204" pitchFamily="34" charset="0"/>
              </a:rPr>
              <a:t>Jiande City, Zhejiang Province </a:t>
            </a:r>
          </a:p>
          <a:p>
            <a:pPr algn="ctr"/>
            <a:r>
              <a:rPr lang="en-US" altLang="zh-CN" sz="3200" b="1" kern="0" spc="-100" dirty="0">
                <a:latin typeface="Arial" panose="020B0604020202020204" pitchFamily="34" charset="0"/>
                <a:cs typeface="Arial" panose="020B0604020202020204" pitchFamily="34" charset="0"/>
              </a:rPr>
              <a:t>(</a:t>
            </a:r>
            <a:r>
              <a:rPr lang="en-US" altLang="zh-CN" sz="3200" b="1" i="1" kern="0" spc="-100" dirty="0">
                <a:latin typeface="Arial" panose="020B0604020202020204" pitchFamily="34" charset="0"/>
                <a:cs typeface="Arial" panose="020B0604020202020204" pitchFamily="34" charset="0"/>
              </a:rPr>
              <a:t>Climate Livable City</a:t>
            </a:r>
            <a:r>
              <a:rPr lang="en-US" altLang="zh-CN" sz="3200" b="1" kern="0" spc="-100" dirty="0">
                <a:latin typeface="Arial" panose="020B0604020202020204" pitchFamily="34" charset="0"/>
                <a:cs typeface="Arial" panose="020B0604020202020204" pitchFamily="34" charset="0"/>
              </a:rPr>
              <a:t>)</a:t>
            </a:r>
            <a:endParaRPr lang="zh-CN" altLang="zh-CN" sz="3200" b="1" kern="0" spc="-100" dirty="0">
              <a:latin typeface="Arial" panose="020B0604020202020204" pitchFamily="34" charset="0"/>
              <a:cs typeface="Arial" panose="020B0604020202020204" pitchFamily="34" charset="0"/>
            </a:endParaRPr>
          </a:p>
        </p:txBody>
      </p:sp>
      <p:pic>
        <p:nvPicPr>
          <p:cNvPr id="86" name="图片 85"/>
          <p:cNvPicPr/>
          <p:nvPr/>
        </p:nvPicPr>
        <p:blipFill>
          <a:blip r:embed="rId13" cstate="print">
            <a:extLst>
              <a:ext uri="{28A0092B-C50C-407E-A947-70E740481C1C}">
                <a14:useLocalDpi xmlns:a14="http://schemas.microsoft.com/office/drawing/2010/main" val="0"/>
              </a:ext>
            </a:extLst>
          </a:blip>
          <a:stretch>
            <a:fillRect/>
          </a:stretch>
        </p:blipFill>
        <p:spPr>
          <a:xfrm>
            <a:off x="34505761" y="13220353"/>
            <a:ext cx="7843556" cy="7811347"/>
          </a:xfrm>
          <a:prstGeom prst="rect">
            <a:avLst/>
          </a:prstGeom>
        </p:spPr>
      </p:pic>
      <p:sp>
        <p:nvSpPr>
          <p:cNvPr id="87" name="矩形 86"/>
          <p:cNvSpPr/>
          <p:nvPr/>
        </p:nvSpPr>
        <p:spPr>
          <a:xfrm>
            <a:off x="42175028" y="11984224"/>
            <a:ext cx="8953092" cy="1077218"/>
          </a:xfrm>
          <a:prstGeom prst="rect">
            <a:avLst/>
          </a:prstGeom>
        </p:spPr>
        <p:txBody>
          <a:bodyPr wrap="none">
            <a:spAutoFit/>
          </a:bodyPr>
          <a:lstStyle/>
          <a:p>
            <a:r>
              <a:rPr lang="en-US" altLang="zh-CN" sz="3200" b="1" kern="0" spc="-100" dirty="0">
                <a:latin typeface="Arial" panose="020B0604020202020204" pitchFamily="34" charset="0"/>
                <a:cs typeface="Arial" panose="020B0604020202020204" pitchFamily="34" charset="0"/>
              </a:rPr>
              <a:t>Arxan City, Inner Mongolia Autonomous Region</a:t>
            </a:r>
          </a:p>
          <a:p>
            <a:pPr algn="ctr"/>
            <a:r>
              <a:rPr lang="en-US" altLang="zh-CN" sz="3200" b="1" kern="0" spc="-100" dirty="0">
                <a:latin typeface="Arial" panose="020B0604020202020204" pitchFamily="34" charset="0"/>
                <a:cs typeface="Arial" panose="020B0604020202020204" pitchFamily="34" charset="0"/>
              </a:rPr>
              <a:t> (</a:t>
            </a:r>
            <a:r>
              <a:rPr lang="en-US" altLang="zh-CN" sz="3200" b="1" i="1" kern="0" spc="-100" dirty="0">
                <a:latin typeface="Arial" panose="020B0604020202020204" pitchFamily="34" charset="0"/>
                <a:cs typeface="Arial" panose="020B0604020202020204" pitchFamily="34" charset="0"/>
              </a:rPr>
              <a:t>Climate Ecology City</a:t>
            </a:r>
            <a:r>
              <a:rPr lang="en-US" altLang="zh-CN" sz="3200" b="1" kern="0" spc="-100" dirty="0">
                <a:latin typeface="Arial" panose="020B0604020202020204" pitchFamily="34" charset="0"/>
                <a:cs typeface="Arial" panose="020B0604020202020204" pitchFamily="34" charset="0"/>
              </a:rPr>
              <a:t>)</a:t>
            </a:r>
            <a:endParaRPr lang="zh-CN" altLang="zh-CN" sz="3200" b="1" kern="0" spc="-100" dirty="0">
              <a:latin typeface="Arial" panose="020B0604020202020204" pitchFamily="34" charset="0"/>
              <a:cs typeface="Arial" panose="020B0604020202020204" pitchFamily="34" charset="0"/>
            </a:endParaRPr>
          </a:p>
        </p:txBody>
      </p:sp>
      <p:pic>
        <p:nvPicPr>
          <p:cNvPr id="89" name="图片 88"/>
          <p:cNvPicPr/>
          <p:nvPr/>
        </p:nvPicPr>
        <p:blipFill>
          <a:blip r:embed="rId14">
            <a:extLst>
              <a:ext uri="{28A0092B-C50C-407E-A947-70E740481C1C}">
                <a14:useLocalDpi xmlns:a14="http://schemas.microsoft.com/office/drawing/2010/main" val="0"/>
              </a:ext>
            </a:extLst>
          </a:blip>
          <a:stretch>
            <a:fillRect/>
          </a:stretch>
        </p:blipFill>
        <p:spPr>
          <a:xfrm>
            <a:off x="42633545" y="13244417"/>
            <a:ext cx="8024955" cy="7745686"/>
          </a:xfrm>
          <a:prstGeom prst="rect">
            <a:avLst/>
          </a:prstGeom>
        </p:spPr>
      </p:pic>
      <p:sp>
        <p:nvSpPr>
          <p:cNvPr id="90" name="矩形 89"/>
          <p:cNvSpPr/>
          <p:nvPr/>
        </p:nvSpPr>
        <p:spPr>
          <a:xfrm>
            <a:off x="34054727" y="22747532"/>
            <a:ext cx="8510664" cy="1077218"/>
          </a:xfrm>
          <a:prstGeom prst="rect">
            <a:avLst/>
          </a:prstGeom>
        </p:spPr>
        <p:txBody>
          <a:bodyPr wrap="none">
            <a:spAutoFit/>
          </a:bodyPr>
          <a:lstStyle/>
          <a:p>
            <a:pPr algn="ctr"/>
            <a:r>
              <a:rPr lang="en-US" altLang="zh-CN" sz="3200" b="1" kern="0" spc="-100" dirty="0">
                <a:latin typeface="Arial" panose="020B0604020202020204" pitchFamily="34" charset="0"/>
                <a:cs typeface="Arial" panose="020B0604020202020204" pitchFamily="34" charset="0"/>
              </a:rPr>
              <a:t>Zhongning, Ningxia Hui Autonomous Region </a:t>
            </a:r>
          </a:p>
          <a:p>
            <a:pPr algn="ctr"/>
            <a:r>
              <a:rPr lang="en-US" altLang="zh-CN" sz="3200" b="1" kern="0" spc="-100" dirty="0">
                <a:latin typeface="Arial" panose="020B0604020202020204" pitchFamily="34" charset="0"/>
                <a:cs typeface="Arial" panose="020B0604020202020204" pitchFamily="34" charset="0"/>
              </a:rPr>
              <a:t>(Climate Quality of Agricultural Products)</a:t>
            </a:r>
            <a:endParaRPr lang="zh-CN" altLang="zh-CN" sz="3200" b="1" kern="0" spc="-100" dirty="0">
              <a:latin typeface="Arial" panose="020B0604020202020204" pitchFamily="34" charset="0"/>
              <a:cs typeface="Arial" panose="020B0604020202020204" pitchFamily="34" charset="0"/>
            </a:endParaRPr>
          </a:p>
        </p:txBody>
      </p:sp>
      <p:pic>
        <p:nvPicPr>
          <p:cNvPr id="91" name="图片 90"/>
          <p:cNvPicPr/>
          <p:nvPr/>
        </p:nvPicPr>
        <p:blipFill>
          <a:blip r:embed="rId15">
            <a:extLst>
              <a:ext uri="{28A0092B-C50C-407E-A947-70E740481C1C}">
                <a14:useLocalDpi xmlns:a14="http://schemas.microsoft.com/office/drawing/2010/main" val="0"/>
              </a:ext>
            </a:extLst>
          </a:blip>
          <a:stretch>
            <a:fillRect/>
          </a:stretch>
        </p:blipFill>
        <p:spPr>
          <a:xfrm>
            <a:off x="34179710" y="23925553"/>
            <a:ext cx="5860219" cy="3616112"/>
          </a:xfrm>
          <a:prstGeom prst="rect">
            <a:avLst/>
          </a:prstGeom>
        </p:spPr>
      </p:pic>
      <p:pic>
        <p:nvPicPr>
          <p:cNvPr id="92" name="图片 91"/>
          <p:cNvPicPr/>
          <p:nvPr/>
        </p:nvPicPr>
        <p:blipFill>
          <a:blip r:embed="rId16" cstate="print">
            <a:extLst>
              <a:ext uri="{28A0092B-C50C-407E-A947-70E740481C1C}">
                <a14:useLocalDpi xmlns:a14="http://schemas.microsoft.com/office/drawing/2010/main" val="0"/>
              </a:ext>
            </a:extLst>
          </a:blip>
          <a:stretch>
            <a:fillRect/>
          </a:stretch>
        </p:blipFill>
        <p:spPr>
          <a:xfrm>
            <a:off x="40120658" y="23925553"/>
            <a:ext cx="2428215" cy="3642323"/>
          </a:xfrm>
          <a:prstGeom prst="rect">
            <a:avLst/>
          </a:prstGeom>
        </p:spPr>
      </p:pic>
      <p:sp>
        <p:nvSpPr>
          <p:cNvPr id="110" name="TextBox 33">
            <a:extLst>
              <a:ext uri="{FF2B5EF4-FFF2-40B4-BE49-F238E27FC236}">
                <a16:creationId xmlns:a16="http://schemas.microsoft.com/office/drawing/2014/main" xmlns="" id="{A300C170-BC45-4F19-ACFD-0F85F9AB13BF}"/>
              </a:ext>
            </a:extLst>
          </p:cNvPr>
          <p:cNvSpPr txBox="1"/>
          <p:nvPr/>
        </p:nvSpPr>
        <p:spPr>
          <a:xfrm>
            <a:off x="17764662" y="15689173"/>
            <a:ext cx="9873759" cy="830997"/>
          </a:xfrm>
          <a:prstGeom prst="rect">
            <a:avLst/>
          </a:prstGeom>
          <a:noFill/>
        </p:spPr>
        <p:txBody>
          <a:bodyPr wrap="square">
            <a:spAutoFit/>
          </a:bodyPr>
          <a:lstStyle/>
          <a:p>
            <a:pPr lvl="0" defTabSz="914400" eaLnBrk="0" fontAlgn="base" hangingPunct="0">
              <a:spcBef>
                <a:spcPct val="0"/>
              </a:spcBef>
              <a:spcAft>
                <a:spcPct val="0"/>
              </a:spcAft>
            </a:pPr>
            <a:r>
              <a:rPr lang="en-US" altLang="zh-CN" sz="2400" dirty="0" smtClean="0">
                <a:latin typeface="Arial" panose="020B0604020202020204" pitchFamily="34" charset="0"/>
                <a:ea typeface="黑体" panose="02010609060101010101" pitchFamily="49" charset="-122"/>
                <a:cs typeface="Arial" panose="020B0604020202020204" pitchFamily="34" charset="0"/>
              </a:rPr>
              <a:t>Aerosol  </a:t>
            </a:r>
            <a:r>
              <a:rPr lang="en-US" altLang="zh-CN" sz="2400" dirty="0">
                <a:latin typeface="Arial" panose="020B0604020202020204" pitchFamily="34" charset="0"/>
                <a:ea typeface="黑体" panose="02010609060101010101" pitchFamily="49" charset="-122"/>
                <a:cs typeface="Arial" panose="020B0604020202020204" pitchFamily="34" charset="0"/>
              </a:rPr>
              <a:t>extinction coefficient monitoring products  from Micro Pulse </a:t>
            </a:r>
            <a:r>
              <a:rPr lang="en-US" altLang="zh-CN" sz="2400" dirty="0" err="1">
                <a:latin typeface="Arial" panose="020B0604020202020204" pitchFamily="34" charset="0"/>
                <a:ea typeface="黑体" panose="02010609060101010101" pitchFamily="49" charset="-122"/>
                <a:cs typeface="Arial" panose="020B0604020202020204" pitchFamily="34" charset="0"/>
              </a:rPr>
              <a:t>Lidar</a:t>
            </a:r>
            <a:r>
              <a:rPr lang="en-US" altLang="zh-CN" sz="2400" dirty="0">
                <a:latin typeface="Arial" panose="020B0604020202020204" pitchFamily="34" charset="0"/>
                <a:ea typeface="黑体" panose="02010609060101010101" pitchFamily="49" charset="-122"/>
                <a:cs typeface="Arial" panose="020B0604020202020204" pitchFamily="34" charset="0"/>
              </a:rPr>
              <a:t> at Guangzhou Station</a:t>
            </a:r>
            <a:endParaRPr lang="zh-CN" altLang="en-US" sz="2400" dirty="0">
              <a:latin typeface="Arial" panose="020B0604020202020204" pitchFamily="34" charset="0"/>
              <a:cs typeface="Arial" panose="020B0604020202020204" pitchFamily="34" charset="0"/>
            </a:endParaRPr>
          </a:p>
        </p:txBody>
      </p:sp>
      <p:sp>
        <p:nvSpPr>
          <p:cNvPr id="111" name="矩形 110"/>
          <p:cNvSpPr/>
          <p:nvPr/>
        </p:nvSpPr>
        <p:spPr>
          <a:xfrm>
            <a:off x="8827734" y="18950315"/>
            <a:ext cx="8164922" cy="2554545"/>
          </a:xfrm>
          <a:prstGeom prst="rect">
            <a:avLst/>
          </a:prstGeom>
        </p:spPr>
        <p:txBody>
          <a:bodyPr wrap="square">
            <a:spAutoFit/>
          </a:bodyPr>
          <a:lstStyle/>
          <a:p>
            <a:r>
              <a:rPr lang="zh-CN" altLang="en-US" sz="3200" dirty="0" smtClean="0"/>
              <a:t>Multi-source satellite monitoring confirmed that the main body of Poyang Lake and its adjacent waters have reached 4403 </a:t>
            </a:r>
            <a:r>
              <a:rPr lang="en-US" altLang="zh-CN" sz="3200" dirty="0" smtClean="0"/>
              <a:t>km</a:t>
            </a:r>
            <a:r>
              <a:rPr lang="en-US" altLang="zh-CN" sz="3200" baseline="30000" dirty="0" smtClean="0"/>
              <a:t>2</a:t>
            </a:r>
            <a:r>
              <a:rPr lang="en-US" altLang="zh-CN" sz="3200" dirty="0" smtClean="0"/>
              <a:t> on July 14 </a:t>
            </a:r>
            <a:r>
              <a:rPr lang="zh-CN" altLang="en-US" sz="3200" dirty="0" smtClean="0"/>
              <a:t>, </a:t>
            </a:r>
            <a:r>
              <a:rPr lang="en-US" altLang="zh-CN" sz="3200" dirty="0" smtClean="0"/>
              <a:t>2020, </a:t>
            </a:r>
            <a:r>
              <a:rPr lang="zh-CN" altLang="en-US" sz="3200" dirty="0" smtClean="0"/>
              <a:t>the largest </a:t>
            </a:r>
            <a:r>
              <a:rPr lang="en-US" altLang="zh-CN" sz="3200" dirty="0" smtClean="0"/>
              <a:t>coverage </a:t>
            </a:r>
            <a:r>
              <a:rPr lang="zh-CN" altLang="en-US" sz="3200" dirty="0" smtClean="0"/>
              <a:t>since 2000</a:t>
            </a:r>
            <a:r>
              <a:rPr lang="en-US" altLang="zh-CN" sz="3200" dirty="0" smtClean="0"/>
              <a:t>, when its water level hit record high on July 12</a:t>
            </a:r>
            <a:r>
              <a:rPr lang="en-US" altLang="zh-CN" sz="3200" baseline="30000" dirty="0" smtClean="0"/>
              <a:t>th</a:t>
            </a:r>
            <a:r>
              <a:rPr lang="en-US" altLang="zh-CN" sz="3200" dirty="0" smtClean="0"/>
              <a:t>, 2020.</a:t>
            </a:r>
            <a:endParaRPr lang="zh-CN" altLang="en-US" sz="3200" dirty="0"/>
          </a:p>
        </p:txBody>
      </p:sp>
      <p:sp>
        <p:nvSpPr>
          <p:cNvPr id="112" name="TextBox 28">
            <a:extLst>
              <a:ext uri="{FF2B5EF4-FFF2-40B4-BE49-F238E27FC236}">
                <a16:creationId xmlns:a16="http://schemas.microsoft.com/office/drawing/2014/main" xmlns="" id="{72BC9453-F14C-49C7-A075-E54D47E9BC49}"/>
              </a:ext>
            </a:extLst>
          </p:cNvPr>
          <p:cNvSpPr txBox="1"/>
          <p:nvPr/>
        </p:nvSpPr>
        <p:spPr>
          <a:xfrm>
            <a:off x="9270124" y="21793652"/>
            <a:ext cx="3765623" cy="584775"/>
          </a:xfrm>
          <a:prstGeom prst="rect">
            <a:avLst/>
          </a:prstGeom>
          <a:noFill/>
        </p:spPr>
        <p:txBody>
          <a:bodyPr wrap="square">
            <a:spAutoFit/>
          </a:bodyPr>
          <a:lstStyle/>
          <a:p>
            <a:r>
              <a:rPr lang="en-US" altLang="zh-CN" sz="3200" b="1" dirty="0">
                <a:solidFill>
                  <a:schemeClr val="bg1"/>
                </a:solidFill>
                <a:latin typeface="Arial" panose="020B0604020202020204" pitchFamily="34" charset="0"/>
                <a:cs typeface="Arial" panose="020B0604020202020204" pitchFamily="34" charset="0"/>
              </a:rPr>
              <a:t>CMA New Press</a:t>
            </a:r>
            <a:endParaRPr lang="en-US" sz="3200" b="1" dirty="0">
              <a:solidFill>
                <a:schemeClr val="bg1"/>
              </a:solidFill>
              <a:latin typeface="Arial" panose="020B0604020202020204" pitchFamily="34" charset="0"/>
              <a:cs typeface="Arial" panose="020B0604020202020204" pitchFamily="34" charset="0"/>
            </a:endParaRPr>
          </a:p>
        </p:txBody>
      </p:sp>
      <p:sp>
        <p:nvSpPr>
          <p:cNvPr id="113" name="TextBox 28">
            <a:extLst>
              <a:ext uri="{FF2B5EF4-FFF2-40B4-BE49-F238E27FC236}">
                <a16:creationId xmlns:a16="http://schemas.microsoft.com/office/drawing/2014/main" xmlns="" id="{72BC9453-F14C-49C7-A075-E54D47E9BC49}"/>
              </a:ext>
            </a:extLst>
          </p:cNvPr>
          <p:cNvSpPr txBox="1"/>
          <p:nvPr/>
        </p:nvSpPr>
        <p:spPr>
          <a:xfrm>
            <a:off x="11152935" y="25359215"/>
            <a:ext cx="4028741" cy="584775"/>
          </a:xfrm>
          <a:prstGeom prst="rect">
            <a:avLst/>
          </a:prstGeom>
          <a:noFill/>
        </p:spPr>
        <p:txBody>
          <a:bodyPr wrap="square">
            <a:spAutoFit/>
          </a:bodyPr>
          <a:lstStyle/>
          <a:p>
            <a:r>
              <a:rPr lang="en-US" altLang="zh-CN" sz="3200" b="1" dirty="0">
                <a:solidFill>
                  <a:schemeClr val="bg1"/>
                </a:solidFill>
                <a:latin typeface="Arial" panose="020B0604020202020204" pitchFamily="34" charset="0"/>
                <a:cs typeface="Arial" panose="020B0604020202020204" pitchFamily="34" charset="0"/>
              </a:rPr>
              <a:t>Authoritative media</a:t>
            </a:r>
            <a:endParaRPr lang="en-US" sz="3200" b="1" dirty="0">
              <a:solidFill>
                <a:schemeClr val="bg1"/>
              </a:solidFill>
              <a:latin typeface="Arial" panose="020B0604020202020204" pitchFamily="34" charset="0"/>
              <a:cs typeface="Arial" panose="020B0604020202020204" pitchFamily="34" charset="0"/>
            </a:endParaRPr>
          </a:p>
        </p:txBody>
      </p:sp>
      <p:pic>
        <p:nvPicPr>
          <p:cNvPr id="117" name="图片 1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3295" y="5922471"/>
            <a:ext cx="9076829" cy="5172201"/>
          </a:xfrm>
          <a:prstGeom prst="rect">
            <a:avLst/>
          </a:prstGeom>
        </p:spPr>
      </p:pic>
      <p:sp>
        <p:nvSpPr>
          <p:cNvPr id="48" name="文本框 47"/>
          <p:cNvSpPr txBox="1"/>
          <p:nvPr/>
        </p:nvSpPr>
        <p:spPr>
          <a:xfrm>
            <a:off x="10008410" y="14316854"/>
            <a:ext cx="6555000" cy="553998"/>
          </a:xfrm>
          <a:prstGeom prst="rect">
            <a:avLst/>
          </a:prstGeom>
          <a:noFill/>
        </p:spPr>
        <p:txBody>
          <a:bodyPr wrap="none" rtlCol="0">
            <a:spAutoFit/>
          </a:bodyPr>
          <a:lstStyle/>
          <a:p>
            <a:pPr algn="ctr"/>
            <a:r>
              <a:rPr lang="en-US" altLang="zh-CN" sz="3000" b="1" dirty="0">
                <a:latin typeface="Arial" panose="020B0604020202020204" pitchFamily="34" charset="0"/>
                <a:cs typeface="Arial" panose="020B0604020202020204" pitchFamily="34" charset="0"/>
              </a:rPr>
              <a:t>Annual max. area of Poyang Lake</a:t>
            </a:r>
            <a:endParaRPr lang="zh-CN" altLang="en-US" sz="3000" b="1" dirty="0">
              <a:latin typeface="Arial" panose="020B0604020202020204" pitchFamily="34" charset="0"/>
              <a:cs typeface="Arial" panose="020B0604020202020204" pitchFamily="34" charset="0"/>
            </a:endParaRPr>
          </a:p>
        </p:txBody>
      </p:sp>
      <p:sp>
        <p:nvSpPr>
          <p:cNvPr id="49"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17524092" y="26940701"/>
            <a:ext cx="98603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3200" dirty="0" smtClean="0">
                <a:solidFill>
                  <a:srgbClr val="0000FF"/>
                </a:solidFill>
              </a:rPr>
              <a:t>Combine the mechanism of new </a:t>
            </a:r>
            <a:r>
              <a:rPr lang="en-US" altLang="zh-CN" sz="3200" dirty="0">
                <a:solidFill>
                  <a:srgbClr val="0000FF"/>
                </a:solidFill>
              </a:rPr>
              <a:t>particles generation, </a:t>
            </a:r>
            <a:r>
              <a:rPr lang="en-US" altLang="zh-CN" sz="3200" dirty="0" smtClean="0">
                <a:solidFill>
                  <a:srgbClr val="0000FF"/>
                </a:solidFill>
              </a:rPr>
              <a:t>the </a:t>
            </a:r>
            <a:r>
              <a:rPr lang="en-US" altLang="zh-CN" sz="3200" dirty="0">
                <a:solidFill>
                  <a:srgbClr val="0000FF"/>
                </a:solidFill>
              </a:rPr>
              <a:t>number of haze days </a:t>
            </a:r>
            <a:r>
              <a:rPr lang="en-US" altLang="zh-CN" sz="3200" dirty="0" smtClean="0">
                <a:solidFill>
                  <a:srgbClr val="0000FF"/>
                </a:solidFill>
              </a:rPr>
              <a:t>decreased substantially in </a:t>
            </a:r>
            <a:r>
              <a:rPr lang="en-US" altLang="zh-CN" sz="3200" dirty="0">
                <a:solidFill>
                  <a:srgbClr val="0000FF"/>
                </a:solidFill>
              </a:rPr>
              <a:t>the Pearl River </a:t>
            </a:r>
            <a:r>
              <a:rPr lang="en-US" altLang="zh-CN" sz="3200" dirty="0" smtClean="0">
                <a:solidFill>
                  <a:srgbClr val="0000FF"/>
                </a:solidFill>
              </a:rPr>
              <a:t>Delta </a:t>
            </a:r>
            <a:r>
              <a:rPr lang="en-US" altLang="zh-CN" sz="3200" dirty="0">
                <a:solidFill>
                  <a:srgbClr val="0000FF"/>
                </a:solidFill>
              </a:rPr>
              <a:t>in the past decade</a:t>
            </a:r>
            <a:r>
              <a:rPr lang="en-US" altLang="zh-CN" sz="3200" dirty="0" smtClean="0">
                <a:solidFill>
                  <a:srgbClr val="0000FF"/>
                </a:solidFill>
              </a:rPr>
              <a:t>.</a:t>
            </a:r>
            <a:endParaRPr lang="en-US" altLang="zh-CN" sz="3200" dirty="0">
              <a:solidFill>
                <a:srgbClr val="0000FF"/>
              </a:solidFill>
            </a:endParaRPr>
          </a:p>
        </p:txBody>
      </p:sp>
      <p:pic>
        <p:nvPicPr>
          <p:cNvPr id="1028"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817498" y="13483488"/>
            <a:ext cx="6091287" cy="1312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27691373" y="26682972"/>
            <a:ext cx="63633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2800" dirty="0">
                <a:solidFill>
                  <a:srgbClr val="0000FF"/>
                </a:solidFill>
              </a:rPr>
              <a:t>Schematic illustration of the impact </a:t>
            </a:r>
            <a:r>
              <a:rPr lang="en-US" altLang="zh-CN" sz="2800" dirty="0" smtClean="0">
                <a:solidFill>
                  <a:srgbClr val="0000FF"/>
                </a:solidFill>
              </a:rPr>
              <a:t>of turbulence on </a:t>
            </a:r>
            <a:r>
              <a:rPr lang="en-US" altLang="zh-CN" sz="2800" dirty="0">
                <a:solidFill>
                  <a:srgbClr val="0000FF"/>
                </a:solidFill>
              </a:rPr>
              <a:t>the nucleation, </a:t>
            </a:r>
            <a:r>
              <a:rPr lang="en-US" altLang="zh-CN" sz="2800" dirty="0" smtClean="0">
                <a:solidFill>
                  <a:srgbClr val="0000FF"/>
                </a:solidFill>
              </a:rPr>
              <a:t>duration and </a:t>
            </a:r>
            <a:r>
              <a:rPr lang="en-US" altLang="zh-CN" sz="2800" dirty="0">
                <a:solidFill>
                  <a:srgbClr val="0000FF"/>
                </a:solidFill>
              </a:rPr>
              <a:t>growth rate of a new </a:t>
            </a:r>
            <a:r>
              <a:rPr lang="en-US" altLang="zh-CN" sz="2800" dirty="0" smtClean="0">
                <a:solidFill>
                  <a:srgbClr val="0000FF"/>
                </a:solidFill>
              </a:rPr>
              <a:t>particle formation process (Wu et al., 2020)</a:t>
            </a:r>
            <a:endParaRPr lang="zh-CN" altLang="en-US" sz="2800" dirty="0">
              <a:solidFill>
                <a:srgbClr val="0000FF"/>
              </a:solidFill>
            </a:endParaRPr>
          </a:p>
        </p:txBody>
      </p:sp>
      <p:pic>
        <p:nvPicPr>
          <p:cNvPr id="63" name="图片 1">
            <a:extLst>
              <a:ext uri="{FF2B5EF4-FFF2-40B4-BE49-F238E27FC236}">
                <a16:creationId xmlns:a16="http://schemas.microsoft.com/office/drawing/2014/main" xmlns="" id="{F5AAE8F1-1197-45BF-9BCE-09C21F3684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12164"/>
          <a:stretch>
            <a:fillRect/>
          </a:stretch>
        </p:blipFill>
        <p:spPr bwMode="auto">
          <a:xfrm>
            <a:off x="17600984" y="16767737"/>
            <a:ext cx="9860382" cy="4550786"/>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33">
            <a:extLst>
              <a:ext uri="{FF2B5EF4-FFF2-40B4-BE49-F238E27FC236}">
                <a16:creationId xmlns:a16="http://schemas.microsoft.com/office/drawing/2014/main" xmlns="" id="{A300C170-BC45-4F19-ACFD-0F85F9AB13BF}"/>
              </a:ext>
            </a:extLst>
          </p:cNvPr>
          <p:cNvSpPr txBox="1"/>
          <p:nvPr/>
        </p:nvSpPr>
        <p:spPr>
          <a:xfrm>
            <a:off x="17524092" y="21336768"/>
            <a:ext cx="9873759" cy="523220"/>
          </a:xfrm>
          <a:prstGeom prst="rect">
            <a:avLst/>
          </a:prstGeom>
          <a:noFill/>
        </p:spPr>
        <p:txBody>
          <a:bodyPr wrap="square">
            <a:spAutoFit/>
          </a:bodyPr>
          <a:lstStyle/>
          <a:p>
            <a:pPr lvl="0" algn="ctr" defTabSz="914400" eaLnBrk="0" fontAlgn="base" hangingPunct="0">
              <a:spcBef>
                <a:spcPct val="0"/>
              </a:spcBef>
              <a:spcAft>
                <a:spcPct val="0"/>
              </a:spcAft>
            </a:pPr>
            <a:r>
              <a:rPr lang="en-US" altLang="zh-CN" sz="2800" dirty="0" smtClean="0">
                <a:latin typeface="Arial" panose="020B0604020202020204" pitchFamily="34" charset="0"/>
                <a:ea typeface="黑体" panose="02010609060101010101" pitchFamily="49" charset="-122"/>
                <a:cs typeface="Arial" panose="020B0604020202020204" pitchFamily="34" charset="0"/>
              </a:rPr>
              <a:t>3D fine </a:t>
            </a:r>
            <a:r>
              <a:rPr lang="en-US" altLang="zh-CN" sz="2800" dirty="0">
                <a:latin typeface="Arial" panose="020B0604020202020204" pitchFamily="34" charset="0"/>
                <a:ea typeface="黑体" panose="02010609060101010101" pitchFamily="49" charset="-122"/>
                <a:cs typeface="Arial" panose="020B0604020202020204" pitchFamily="34" charset="0"/>
              </a:rPr>
              <a:t>monitoring of </a:t>
            </a:r>
            <a:r>
              <a:rPr lang="en-US" altLang="zh-CN" sz="2800" dirty="0" err="1" smtClean="0">
                <a:latin typeface="Arial" panose="020B0604020202020204" pitchFamily="34" charset="0"/>
                <a:ea typeface="黑体" panose="02010609060101010101" pitchFamily="49" charset="-122"/>
                <a:cs typeface="Arial" panose="020B0604020202020204" pitchFamily="34" charset="0"/>
              </a:rPr>
              <a:t>meso</a:t>
            </a:r>
            <a:r>
              <a:rPr lang="en-US" altLang="zh-CN" sz="2800" dirty="0" smtClean="0">
                <a:latin typeface="Arial" panose="020B0604020202020204" pitchFamily="34" charset="0"/>
                <a:ea typeface="黑体" panose="02010609060101010101" pitchFamily="49" charset="-122"/>
                <a:cs typeface="Arial" panose="020B0604020202020204" pitchFamily="34" charset="0"/>
              </a:rPr>
              <a:t>-scale </a:t>
            </a:r>
            <a:r>
              <a:rPr lang="en-US" altLang="zh-CN" sz="2800" dirty="0">
                <a:latin typeface="Arial" panose="020B0604020202020204" pitchFamily="34" charset="0"/>
                <a:ea typeface="黑体" panose="02010609060101010101" pitchFamily="49" charset="-122"/>
                <a:cs typeface="Arial" panose="020B0604020202020204" pitchFamily="34" charset="0"/>
              </a:rPr>
              <a:t>weather processes</a:t>
            </a:r>
            <a:endParaRPr lang="zh-CN" altLang="en-US" sz="2800" dirty="0">
              <a:latin typeface="Arial" panose="020B0604020202020204" pitchFamily="34" charset="0"/>
              <a:cs typeface="Arial" panose="020B0604020202020204" pitchFamily="34" charset="0"/>
            </a:endParaRPr>
          </a:p>
        </p:txBody>
      </p:sp>
      <p:sp>
        <p:nvSpPr>
          <p:cNvPr id="65"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34321592" y="21079495"/>
            <a:ext cx="80277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3200" dirty="0">
                <a:solidFill>
                  <a:srgbClr val="0000FF"/>
                </a:solidFill>
              </a:rPr>
              <a:t>The number of tourists received increased by </a:t>
            </a:r>
            <a:r>
              <a:rPr lang="en-US" altLang="zh-CN" sz="3200" dirty="0" smtClean="0">
                <a:solidFill>
                  <a:srgbClr val="0000FF"/>
                </a:solidFill>
              </a:rPr>
              <a:t>13.5% </a:t>
            </a:r>
            <a:r>
              <a:rPr lang="en-US" altLang="zh-CN" sz="3200" dirty="0">
                <a:solidFill>
                  <a:srgbClr val="0000FF"/>
                </a:solidFill>
              </a:rPr>
              <a:t>year-on-year, and the investment rate of tourist projects increased by 10.8</a:t>
            </a:r>
            <a:r>
              <a:rPr lang="en-US" altLang="zh-CN" sz="3200" dirty="0" smtClean="0">
                <a:solidFill>
                  <a:srgbClr val="0000FF"/>
                </a:solidFill>
              </a:rPr>
              <a:t>%.</a:t>
            </a:r>
            <a:endParaRPr lang="en-US" altLang="zh-CN" sz="3200" dirty="0">
              <a:solidFill>
                <a:srgbClr val="0000FF"/>
              </a:solidFill>
            </a:endParaRPr>
          </a:p>
        </p:txBody>
      </p:sp>
      <p:sp>
        <p:nvSpPr>
          <p:cNvPr id="66"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42637711" y="21031700"/>
            <a:ext cx="80277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3200" dirty="0">
                <a:solidFill>
                  <a:srgbClr val="0000FF"/>
                </a:solidFill>
              </a:rPr>
              <a:t>The number of tourists received in </a:t>
            </a:r>
            <a:r>
              <a:rPr lang="en-US" altLang="zh-CN" sz="3200" dirty="0" err="1" smtClean="0">
                <a:solidFill>
                  <a:srgbClr val="0000FF"/>
                </a:solidFill>
              </a:rPr>
              <a:t>Arxan</a:t>
            </a:r>
            <a:r>
              <a:rPr lang="en-US" altLang="zh-CN" sz="3200" dirty="0" smtClean="0">
                <a:solidFill>
                  <a:srgbClr val="0000FF"/>
                </a:solidFill>
              </a:rPr>
              <a:t> </a:t>
            </a:r>
            <a:r>
              <a:rPr lang="en-US" altLang="zh-CN" sz="3200" dirty="0">
                <a:solidFill>
                  <a:srgbClr val="0000FF"/>
                </a:solidFill>
              </a:rPr>
              <a:t>increased by 17% and the tourist income by 18% </a:t>
            </a:r>
            <a:r>
              <a:rPr lang="en-US" altLang="zh-CN" sz="3200" dirty="0" smtClean="0">
                <a:solidFill>
                  <a:srgbClr val="0000FF"/>
                </a:solidFill>
              </a:rPr>
              <a:t>year-on-year.</a:t>
            </a:r>
            <a:endParaRPr lang="en-US" altLang="zh-CN" sz="3200" dirty="0">
              <a:solidFill>
                <a:srgbClr val="0000FF"/>
              </a:solidFill>
            </a:endParaRPr>
          </a:p>
        </p:txBody>
      </p:sp>
      <p:sp>
        <p:nvSpPr>
          <p:cNvPr id="67"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34150750" y="27490033"/>
            <a:ext cx="83981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3200" dirty="0" smtClean="0">
                <a:solidFill>
                  <a:srgbClr val="0000FF"/>
                </a:solidFill>
              </a:rPr>
              <a:t>Sales of the distinctive </a:t>
            </a:r>
            <a:r>
              <a:rPr lang="en-US" altLang="zh-CN" sz="3200" dirty="0">
                <a:solidFill>
                  <a:srgbClr val="0000FF"/>
                </a:solidFill>
              </a:rPr>
              <a:t>agricultural </a:t>
            </a:r>
            <a:r>
              <a:rPr lang="en-US" altLang="zh-CN" sz="3200" dirty="0" smtClean="0">
                <a:solidFill>
                  <a:srgbClr val="0000FF"/>
                </a:solidFill>
              </a:rPr>
              <a:t>products have surged.</a:t>
            </a:r>
            <a:endParaRPr lang="en-US" altLang="zh-CN" sz="3200" dirty="0">
              <a:solidFill>
                <a:srgbClr val="0000FF"/>
              </a:solidFill>
            </a:endParaRPr>
          </a:p>
        </p:txBody>
      </p:sp>
      <p:sp>
        <p:nvSpPr>
          <p:cNvPr id="68" name="Rectangle 36">
            <a:extLst>
              <a:ext uri="{FF2B5EF4-FFF2-40B4-BE49-F238E27FC236}">
                <a16:creationId xmlns:a16="http://schemas.microsoft.com/office/drawing/2014/main" xmlns="" id="{7114D4C0-09BF-4592-AF39-D30A31B8455A}"/>
              </a:ext>
            </a:extLst>
          </p:cNvPr>
          <p:cNvSpPr>
            <a:spLocks noChangeArrowheads="1"/>
          </p:cNvSpPr>
          <p:nvPr/>
        </p:nvSpPr>
        <p:spPr bwMode="auto">
          <a:xfrm>
            <a:off x="42909678" y="22905643"/>
            <a:ext cx="765422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zh-CN" sz="3600" dirty="0" smtClean="0"/>
              <a:t>In addition to </a:t>
            </a:r>
            <a:r>
              <a:rPr lang="en-US" altLang="zh-CN" sz="3600" dirty="0"/>
              <a:t>support local </a:t>
            </a:r>
            <a:r>
              <a:rPr lang="en-US" altLang="zh-CN" sz="3600" dirty="0" smtClean="0"/>
              <a:t>socio-economy development and boost ecological civilization,  this campaign will  also arouse </a:t>
            </a:r>
            <a:r>
              <a:rPr lang="en-US" altLang="zh-CN" sz="3600" dirty="0"/>
              <a:t>and improve the whole </a:t>
            </a:r>
            <a:r>
              <a:rPr lang="en-US" altLang="zh-CN" sz="3600" dirty="0" smtClean="0"/>
              <a:t>society‘s </a:t>
            </a:r>
            <a:r>
              <a:rPr lang="en-US" altLang="zh-CN" sz="3600" dirty="0"/>
              <a:t>awareness of the climate, and </a:t>
            </a:r>
            <a:r>
              <a:rPr lang="en-US" altLang="zh-CN" sz="3600" dirty="0" smtClean="0"/>
              <a:t>understand climate scientifically, use climate reasonably, as well as adapt </a:t>
            </a:r>
            <a:r>
              <a:rPr lang="en-US" altLang="zh-CN" sz="3600" dirty="0"/>
              <a:t>to the </a:t>
            </a:r>
            <a:r>
              <a:rPr lang="en-US" altLang="zh-CN" sz="3600" dirty="0" smtClean="0"/>
              <a:t>climate change and make </a:t>
            </a:r>
            <a:r>
              <a:rPr lang="en-US" altLang="zh-CN" sz="3600" dirty="0"/>
              <a:t>efforts to protect </a:t>
            </a:r>
            <a:r>
              <a:rPr lang="en-US" altLang="zh-CN" sz="3600" dirty="0" smtClean="0"/>
              <a:t>climate</a:t>
            </a:r>
            <a:r>
              <a:rPr lang="en-US" altLang="zh-CN" sz="3600" dirty="0"/>
              <a:t>.</a:t>
            </a:r>
          </a:p>
        </p:txBody>
      </p:sp>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0380900" y="27978100"/>
            <a:ext cx="609600" cy="609600"/>
          </a:xfrm>
          <a:prstGeom prst="rect">
            <a:avLst/>
          </a:prstGeom>
        </p:spPr>
      </p:pic>
    </p:spTree>
    <p:extLst>
      <p:ext uri="{BB962C8B-B14F-4D97-AF65-F5344CB8AC3E}">
        <p14:creationId xmlns:p14="http://schemas.microsoft.com/office/powerpoint/2010/main" val="438847152"/>
      </p:ext>
    </p:extLst>
  </p:cSld>
  <p:clrMapOvr>
    <a:masterClrMapping/>
  </p:clrMapOvr>
  <mc:AlternateContent xmlns:mc="http://schemas.openxmlformats.org/markup-compatibility/2006">
    <mc:Choice xmlns:p14="http://schemas.microsoft.com/office/powerpoint/2010/main" Requires="p14">
      <p:transition spd="slow" p14:dur="2000" advTm="299971"/>
    </mc:Choice>
    <mc:Fallback>
      <p:transition spd="slow" advTm="29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2032</TotalTime>
  <Words>567</Words>
  <Application>Microsoft Office PowerPoint</Application>
  <PresentationFormat>自定义</PresentationFormat>
  <Paragraphs>47</Paragraphs>
  <Slides>1</Slides>
  <Notes>0</Notes>
  <HiddenSlides>0</HiddenSlides>
  <MMClips>1</MMClips>
  <ScaleCrop>false</ScaleCrop>
  <HeadingPairs>
    <vt:vector size="4" baseType="variant">
      <vt:variant>
        <vt:lpstr>主题</vt:lpstr>
      </vt:variant>
      <vt:variant>
        <vt:i4>1</vt:i4>
      </vt:variant>
      <vt:variant>
        <vt:lpstr>幻灯片标题</vt:lpstr>
      </vt:variant>
      <vt:variant>
        <vt:i4>1</vt:i4>
      </vt:variant>
    </vt:vector>
  </HeadingPairs>
  <TitlesOfParts>
    <vt:vector size="2" baseType="lpstr">
      <vt:lpstr>Office 主题​​</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王朋岭(拟稿)</dc:creator>
  <cp:lastModifiedBy>马丽娟(拟稿)</cp:lastModifiedBy>
  <cp:revision>130</cp:revision>
  <dcterms:created xsi:type="dcterms:W3CDTF">2020-11-17T09:29:52Z</dcterms:created>
  <dcterms:modified xsi:type="dcterms:W3CDTF">2020-11-20T09:45:31Z</dcterms:modified>
</cp:coreProperties>
</file>