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56" r:id="rId2"/>
  </p:sldIdLst>
  <p:sldSz cx="41405175" cy="28803600"/>
  <p:notesSz cx="6797675" cy="9874250"/>
  <p:defaultTextStyle>
    <a:defPPr>
      <a:defRPr lang="zh-CN"/>
    </a:defPPr>
    <a:lvl1pPr marL="0" algn="l" defTabSz="2168408" rtl="0" eaLnBrk="1" latinLnBrk="0" hangingPunct="1">
      <a:defRPr sz="4300" kern="1200">
        <a:solidFill>
          <a:schemeClr val="tx1"/>
        </a:solidFill>
        <a:latin typeface="+mn-lt"/>
        <a:ea typeface="+mn-ea"/>
        <a:cs typeface="+mn-cs"/>
      </a:defRPr>
    </a:lvl1pPr>
    <a:lvl2pPr marL="1084204" algn="l" defTabSz="2168408" rtl="0" eaLnBrk="1" latinLnBrk="0" hangingPunct="1">
      <a:defRPr sz="4300" kern="1200">
        <a:solidFill>
          <a:schemeClr val="tx1"/>
        </a:solidFill>
        <a:latin typeface="+mn-lt"/>
        <a:ea typeface="+mn-ea"/>
        <a:cs typeface="+mn-cs"/>
      </a:defRPr>
    </a:lvl2pPr>
    <a:lvl3pPr marL="2168408" algn="l" defTabSz="2168408" rtl="0" eaLnBrk="1" latinLnBrk="0" hangingPunct="1">
      <a:defRPr sz="4300" kern="1200">
        <a:solidFill>
          <a:schemeClr val="tx1"/>
        </a:solidFill>
        <a:latin typeface="+mn-lt"/>
        <a:ea typeface="+mn-ea"/>
        <a:cs typeface="+mn-cs"/>
      </a:defRPr>
    </a:lvl3pPr>
    <a:lvl4pPr marL="3252612" algn="l" defTabSz="2168408" rtl="0" eaLnBrk="1" latinLnBrk="0" hangingPunct="1">
      <a:defRPr sz="4300" kern="1200">
        <a:solidFill>
          <a:schemeClr val="tx1"/>
        </a:solidFill>
        <a:latin typeface="+mn-lt"/>
        <a:ea typeface="+mn-ea"/>
        <a:cs typeface="+mn-cs"/>
      </a:defRPr>
    </a:lvl4pPr>
    <a:lvl5pPr marL="4336816" algn="l" defTabSz="2168408" rtl="0" eaLnBrk="1" latinLnBrk="0" hangingPunct="1">
      <a:defRPr sz="4300" kern="1200">
        <a:solidFill>
          <a:schemeClr val="tx1"/>
        </a:solidFill>
        <a:latin typeface="+mn-lt"/>
        <a:ea typeface="+mn-ea"/>
        <a:cs typeface="+mn-cs"/>
      </a:defRPr>
    </a:lvl5pPr>
    <a:lvl6pPr marL="5421020" algn="l" defTabSz="2168408" rtl="0" eaLnBrk="1" latinLnBrk="0" hangingPunct="1">
      <a:defRPr sz="4300" kern="1200">
        <a:solidFill>
          <a:schemeClr val="tx1"/>
        </a:solidFill>
        <a:latin typeface="+mn-lt"/>
        <a:ea typeface="+mn-ea"/>
        <a:cs typeface="+mn-cs"/>
      </a:defRPr>
    </a:lvl6pPr>
    <a:lvl7pPr marL="6505224" algn="l" defTabSz="2168408" rtl="0" eaLnBrk="1" latinLnBrk="0" hangingPunct="1">
      <a:defRPr sz="4300" kern="1200">
        <a:solidFill>
          <a:schemeClr val="tx1"/>
        </a:solidFill>
        <a:latin typeface="+mn-lt"/>
        <a:ea typeface="+mn-ea"/>
        <a:cs typeface="+mn-cs"/>
      </a:defRPr>
    </a:lvl7pPr>
    <a:lvl8pPr marL="7589429" algn="l" defTabSz="2168408" rtl="0" eaLnBrk="1" latinLnBrk="0" hangingPunct="1">
      <a:defRPr sz="4300" kern="1200">
        <a:solidFill>
          <a:schemeClr val="tx1"/>
        </a:solidFill>
        <a:latin typeface="+mn-lt"/>
        <a:ea typeface="+mn-ea"/>
        <a:cs typeface="+mn-cs"/>
      </a:defRPr>
    </a:lvl8pPr>
    <a:lvl9pPr marL="8673633" algn="l" defTabSz="216840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996">
          <p15:clr>
            <a:srgbClr val="A4A3A4"/>
          </p15:clr>
        </p15:guide>
        <p15:guide id="2" pos="90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juan Ma" initials="LM"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2DEEF"/>
    <a:srgbClr val="FCD5B5"/>
    <a:srgbClr val="CCFFCC"/>
    <a:srgbClr val="00599D"/>
    <a:srgbClr val="548235"/>
    <a:srgbClr val="800000"/>
    <a:srgbClr val="990033"/>
    <a:srgbClr val="008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98872" autoAdjust="0"/>
  </p:normalViewPr>
  <p:slideViewPr>
    <p:cSldViewPr>
      <p:cViewPr>
        <p:scale>
          <a:sx n="30" d="100"/>
          <a:sy n="30" d="100"/>
        </p:scale>
        <p:origin x="-1674" y="-72"/>
      </p:cViewPr>
      <p:guideLst>
        <p:guide orient="horz" pos="9041"/>
        <p:guide pos="13041"/>
      </p:guideLst>
    </p:cSldViewPr>
  </p:slideViewPr>
  <p:notesTextViewPr>
    <p:cViewPr>
      <p:scale>
        <a:sx n="1" d="1"/>
        <a:sy n="1" d="1"/>
      </p:scale>
      <p:origin x="0" y="75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vl1pPr>
          </a:lstStyle>
          <a:p>
            <a:fld id="{50918199-0CE7-491A-A144-19231548B0D2}" type="datetimeFigureOut">
              <a:rPr lang="zh-CN" altLang="en-US" smtClean="0"/>
              <a:t>2020/11/20</a:t>
            </a:fld>
            <a:endParaRPr lang="zh-CN" altLang="en-US"/>
          </a:p>
        </p:txBody>
      </p:sp>
      <p:sp>
        <p:nvSpPr>
          <p:cNvPr id="4" name="幻灯片图像占位符 3"/>
          <p:cNvSpPr>
            <a:spLocks noGrp="1" noRot="1" noChangeAspect="1"/>
          </p:cNvSpPr>
          <p:nvPr>
            <p:ph type="sldImg" idx="2"/>
          </p:nvPr>
        </p:nvSpPr>
        <p:spPr>
          <a:xfrm>
            <a:off x="738188" y="741363"/>
            <a:ext cx="5321300" cy="37020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450" y="4691063"/>
            <a:ext cx="5438775" cy="4443412"/>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vl1pPr>
          </a:lstStyle>
          <a:p>
            <a:fld id="{02BEB8D9-4C3A-4786-8D97-909CEBABA769}" type="slidenum">
              <a:rPr lang="zh-CN" altLang="en-US" smtClean="0"/>
              <a:t>‹#›</a:t>
            </a:fld>
            <a:endParaRPr lang="zh-CN" altLang="en-US"/>
          </a:p>
        </p:txBody>
      </p:sp>
    </p:spTree>
    <p:extLst>
      <p:ext uri="{BB962C8B-B14F-4D97-AF65-F5344CB8AC3E}">
        <p14:creationId xmlns:p14="http://schemas.microsoft.com/office/powerpoint/2010/main" val="18658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solidFill>
                  <a:srgbClr val="000000"/>
                </a:solidFill>
                <a:latin typeface="Arial" panose="020B0604020202020204" pitchFamily="34" charset="0"/>
              </a:rPr>
              <a:t>10-yr averages of δ18O in the past 2,000 years recorded in the </a:t>
            </a:r>
            <a:r>
              <a:rPr lang="en-US" altLang="zh-CN" sz="1200" b="1" dirty="0" err="1" smtClean="0">
                <a:solidFill>
                  <a:srgbClr val="000000"/>
                </a:solidFill>
                <a:latin typeface="Arial" panose="020B0604020202020204" pitchFamily="34" charset="0"/>
              </a:rPr>
              <a:t>Guliya</a:t>
            </a:r>
            <a:r>
              <a:rPr lang="en-US" altLang="zh-CN" sz="1200" b="1" dirty="0" smtClean="0">
                <a:solidFill>
                  <a:srgbClr val="000000"/>
                </a:solidFill>
                <a:latin typeface="Arial" panose="020B0604020202020204" pitchFamily="34" charset="0"/>
              </a:rPr>
              <a:t>, </a:t>
            </a:r>
            <a:r>
              <a:rPr lang="en-US" altLang="zh-CN" sz="1200" b="1" dirty="0" err="1" smtClean="0">
                <a:solidFill>
                  <a:srgbClr val="000000"/>
                </a:solidFill>
                <a:latin typeface="Arial" panose="020B0604020202020204" pitchFamily="34" charset="0"/>
              </a:rPr>
              <a:t>Dunde</a:t>
            </a:r>
            <a:r>
              <a:rPr lang="en-US" altLang="zh-CN" sz="1200" b="1" dirty="0" smtClean="0">
                <a:solidFill>
                  <a:srgbClr val="000000"/>
                </a:solidFill>
                <a:latin typeface="Arial" panose="020B0604020202020204" pitchFamily="34" charset="0"/>
              </a:rPr>
              <a:t>, </a:t>
            </a:r>
            <a:r>
              <a:rPr lang="en-US" altLang="zh-CN" sz="1200" b="1" dirty="0" err="1" smtClean="0">
                <a:solidFill>
                  <a:srgbClr val="000000"/>
                </a:solidFill>
                <a:latin typeface="Arial" panose="020B0604020202020204" pitchFamily="34" charset="0"/>
              </a:rPr>
              <a:t>Puruogangri</a:t>
            </a:r>
            <a:r>
              <a:rPr lang="en-US" altLang="zh-CN" sz="1200" b="1" dirty="0" smtClean="0">
                <a:solidFill>
                  <a:srgbClr val="000000"/>
                </a:solidFill>
                <a:latin typeface="Arial" panose="020B0604020202020204" pitchFamily="34" charset="0"/>
              </a:rPr>
              <a:t>, and </a:t>
            </a:r>
            <a:r>
              <a:rPr lang="en-US" altLang="zh-CN" sz="1200" b="1" dirty="0" err="1" smtClean="0">
                <a:solidFill>
                  <a:srgbClr val="000000"/>
                </a:solidFill>
                <a:latin typeface="Arial" panose="020B0604020202020204" pitchFamily="34" charset="0"/>
              </a:rPr>
              <a:t>Dasuopu</a:t>
            </a:r>
            <a:r>
              <a:rPr lang="en-US" altLang="zh-CN" sz="1200" b="1" dirty="0" smtClean="0">
                <a:solidFill>
                  <a:srgbClr val="000000"/>
                </a:solidFill>
                <a:latin typeface="Arial" panose="020B0604020202020204" pitchFamily="34" charset="0"/>
              </a:rPr>
              <a:t> ice cores.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solidFill>
                  <a:srgbClr val="000000"/>
                </a:solidFill>
                <a:latin typeface="Arial" panose="020B0604020202020204" pitchFamily="34" charset="0"/>
              </a:rPr>
              <a:t>RGI 6.0</a:t>
            </a:r>
            <a:r>
              <a:rPr lang="zh-CN" altLang="en-US" sz="1200" b="1" dirty="0" smtClean="0">
                <a:solidFill>
                  <a:srgbClr val="000000"/>
                </a:solidFill>
                <a:latin typeface="Arial" panose="020B0604020202020204" pitchFamily="34" charset="0"/>
              </a:rPr>
              <a:t>中国西部及周边地区具有不同等级的跃动冰川分布</a:t>
            </a:r>
            <a:r>
              <a:rPr lang="en-US" altLang="zh-CN" sz="1200" b="1" dirty="0" smtClean="0">
                <a:solidFill>
                  <a:srgbClr val="0000FF"/>
                </a:solidFill>
                <a:latin typeface="Arial" panose="020B0604020202020204" pitchFamily="34" charset="0"/>
              </a:rPr>
              <a:t>(</a:t>
            </a:r>
            <a:r>
              <a:rPr lang="en-US" altLang="zh-CN" sz="1200" b="1" dirty="0" err="1" smtClean="0">
                <a:solidFill>
                  <a:srgbClr val="0000FF"/>
                </a:solidFill>
                <a:latin typeface="Arial" panose="020B0604020202020204" pitchFamily="34" charset="0"/>
              </a:rPr>
              <a:t>RGI_Consortium</a:t>
            </a:r>
            <a:r>
              <a:rPr lang="en-US" altLang="zh-CN" sz="1200" b="1" dirty="0" smtClean="0">
                <a:solidFill>
                  <a:srgbClr val="0000FF"/>
                </a:solidFill>
                <a:latin typeface="Arial" panose="020B0604020202020204" pitchFamily="34" charset="0"/>
              </a:rPr>
              <a:t>, 2017)</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solidFill>
                  <a:srgbClr val="000000"/>
                </a:solidFill>
                <a:latin typeface="Arial" panose="020B0604020202020204" pitchFamily="34" charset="0"/>
              </a:rPr>
              <a:t>2015</a:t>
            </a:r>
            <a:r>
              <a:rPr lang="zh-CN" altLang="en-US" sz="1200" b="1" dirty="0" smtClean="0">
                <a:solidFill>
                  <a:srgbClr val="000000"/>
                </a:solidFill>
                <a:latin typeface="Arial" panose="020B0604020202020204" pitchFamily="34" charset="0"/>
              </a:rPr>
              <a:t>年中国西部冰湖分布图（杨成德等，</a:t>
            </a:r>
            <a:r>
              <a:rPr lang="en-US" altLang="zh-CN" sz="1200" b="1" dirty="0" smtClean="0">
                <a:solidFill>
                  <a:srgbClr val="000000"/>
                </a:solidFill>
                <a:latin typeface="Arial" panose="020B0604020202020204" pitchFamily="34" charset="0"/>
              </a:rPr>
              <a:t>2019</a:t>
            </a:r>
            <a:r>
              <a:rPr lang="zh-CN" altLang="en-US" sz="1200" b="1" dirty="0" smtClean="0">
                <a:solidFill>
                  <a:srgbClr val="000000"/>
                </a:solidFill>
                <a:latin typeface="Arial" panose="020B0604020202020204" pitchFamily="34" charset="0"/>
              </a:rPr>
              <a:t>）</a:t>
            </a:r>
            <a:endParaRPr lang="en-US" altLang="zh-CN" sz="1200" b="1" dirty="0" smtClean="0">
              <a:solidFill>
                <a:srgbClr val="000000"/>
              </a:solidFill>
              <a:latin typeface="Arial" panose="020B0604020202020204" pitchFamily="34" charset="0"/>
            </a:endParaRPr>
          </a:p>
          <a:p>
            <a:pPr marL="173038" indent="-173038">
              <a:lnSpc>
                <a:spcPct val="150000"/>
              </a:lnSpc>
              <a:buFont typeface="Arial" pitchFamily="34" charset="0"/>
              <a:buChar char="•"/>
            </a:pPr>
            <a:r>
              <a:rPr lang="en-US" altLang="zh-CN" sz="1200" dirty="0" smtClean="0"/>
              <a:t>The plateau-scale network: 46 sites; built in September, 2015</a:t>
            </a:r>
          </a:p>
          <a:p>
            <a:pPr marL="173038" indent="-173038">
              <a:lnSpc>
                <a:spcPct val="150000"/>
              </a:lnSpc>
              <a:buFont typeface="Arial" pitchFamily="34" charset="0"/>
              <a:buChar char="•"/>
            </a:pPr>
            <a:r>
              <a:rPr lang="en-US" altLang="zh-CN" sz="1200" dirty="0" smtClean="0"/>
              <a:t>The regional-scale network in </a:t>
            </a:r>
            <a:r>
              <a:rPr lang="en-US" altLang="zh-CN" sz="1200" dirty="0" err="1" smtClean="0"/>
              <a:t>Naqu</a:t>
            </a:r>
            <a:r>
              <a:rPr lang="en-US" altLang="zh-CN" sz="1200" dirty="0" smtClean="0"/>
              <a:t>: 33 sites; built in August, 2015</a:t>
            </a:r>
          </a:p>
          <a:p>
            <a:pPr marL="173038" indent="-173038">
              <a:lnSpc>
                <a:spcPct val="150000"/>
              </a:lnSpc>
              <a:buFont typeface="Arial" pitchFamily="34" charset="0"/>
              <a:buChar char="•"/>
            </a:pPr>
            <a:r>
              <a:rPr lang="en-US" altLang="zh-CN" sz="1200" dirty="0" smtClean="0"/>
              <a:t>The other three regional-scale networks: in the subsequent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smtClean="0">
              <a:solidFill>
                <a:srgbClr val="000000"/>
              </a:solidFill>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smtClean="0">
              <a:solidFill>
                <a:srgbClr val="000000"/>
              </a:solidFill>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i="1" dirty="0" smtClean="0">
              <a:solidFill>
                <a:srgbClr val="548235"/>
              </a:solidFill>
            </a:endParaRPr>
          </a:p>
          <a:p>
            <a:endParaRPr lang="zh-CN" altLang="en-US" dirty="0"/>
          </a:p>
        </p:txBody>
      </p:sp>
      <p:sp>
        <p:nvSpPr>
          <p:cNvPr id="4" name="灯片编号占位符 3"/>
          <p:cNvSpPr>
            <a:spLocks noGrp="1"/>
          </p:cNvSpPr>
          <p:nvPr>
            <p:ph type="sldNum" sz="quarter" idx="10"/>
          </p:nvPr>
        </p:nvSpPr>
        <p:spPr/>
        <p:txBody>
          <a:bodyPr/>
          <a:lstStyle/>
          <a:p>
            <a:fld id="{02BEB8D9-4C3A-4786-8D97-909CEBABA769}" type="slidenum">
              <a:rPr lang="zh-CN" altLang="en-US" smtClean="0"/>
              <a:t>1</a:t>
            </a:fld>
            <a:endParaRPr lang="zh-CN" altLang="en-US"/>
          </a:p>
        </p:txBody>
      </p:sp>
    </p:spTree>
    <p:extLst>
      <p:ext uri="{BB962C8B-B14F-4D97-AF65-F5344CB8AC3E}">
        <p14:creationId xmlns:p14="http://schemas.microsoft.com/office/powerpoint/2010/main" val="9183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3105388" y="8947796"/>
            <a:ext cx="35194399" cy="617410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6210776" y="16322041"/>
            <a:ext cx="28983623" cy="7360920"/>
          </a:xfrm>
        </p:spPr>
        <p:txBody>
          <a:bodyPr/>
          <a:lstStyle>
            <a:lvl1pPr marL="0" indent="0" algn="ctr">
              <a:buNone/>
              <a:defRPr>
                <a:solidFill>
                  <a:schemeClr val="tx1">
                    <a:tint val="75000"/>
                  </a:schemeClr>
                </a:solidFill>
              </a:defRPr>
            </a:lvl1pPr>
            <a:lvl2pPr marL="2005605" indent="0" algn="ctr">
              <a:buNone/>
              <a:defRPr>
                <a:solidFill>
                  <a:schemeClr val="tx1">
                    <a:tint val="75000"/>
                  </a:schemeClr>
                </a:solidFill>
              </a:defRPr>
            </a:lvl2pPr>
            <a:lvl3pPr marL="4011219" indent="0" algn="ctr">
              <a:buNone/>
              <a:defRPr>
                <a:solidFill>
                  <a:schemeClr val="tx1">
                    <a:tint val="75000"/>
                  </a:schemeClr>
                </a:solidFill>
              </a:defRPr>
            </a:lvl3pPr>
            <a:lvl4pPr marL="6016824" indent="0" algn="ctr">
              <a:buNone/>
              <a:defRPr>
                <a:solidFill>
                  <a:schemeClr val="tx1">
                    <a:tint val="75000"/>
                  </a:schemeClr>
                </a:solidFill>
              </a:defRPr>
            </a:lvl4pPr>
            <a:lvl5pPr marL="8022438" indent="0" algn="ctr">
              <a:buNone/>
              <a:defRPr>
                <a:solidFill>
                  <a:schemeClr val="tx1">
                    <a:tint val="75000"/>
                  </a:schemeClr>
                </a:solidFill>
              </a:defRPr>
            </a:lvl5pPr>
            <a:lvl6pPr marL="10028044" indent="0" algn="ctr">
              <a:buNone/>
              <a:defRPr>
                <a:solidFill>
                  <a:schemeClr val="tx1">
                    <a:tint val="75000"/>
                  </a:schemeClr>
                </a:solidFill>
              </a:defRPr>
            </a:lvl6pPr>
            <a:lvl7pPr marL="12033658" indent="0" algn="ctr">
              <a:buNone/>
              <a:defRPr>
                <a:solidFill>
                  <a:schemeClr val="tx1">
                    <a:tint val="75000"/>
                  </a:schemeClr>
                </a:solidFill>
              </a:defRPr>
            </a:lvl7pPr>
            <a:lvl8pPr marL="14039263" indent="0" algn="ctr">
              <a:buNone/>
              <a:defRPr>
                <a:solidFill>
                  <a:schemeClr val="tx1">
                    <a:tint val="75000"/>
                  </a:schemeClr>
                </a:solidFill>
              </a:defRPr>
            </a:lvl8pPr>
            <a:lvl9pPr marL="1604486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2055529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181476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4563398" y="6960881"/>
            <a:ext cx="29343042" cy="14838521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519883" y="6960881"/>
            <a:ext cx="87353418" cy="14838521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115233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319496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3270724" y="18508991"/>
            <a:ext cx="35194399" cy="5720715"/>
          </a:xfrm>
        </p:spPr>
        <p:txBody>
          <a:bodyPr anchor="t"/>
          <a:lstStyle>
            <a:lvl1pPr algn="l">
              <a:defRPr sz="176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3270724" y="12208206"/>
            <a:ext cx="35194399" cy="6300785"/>
          </a:xfrm>
        </p:spPr>
        <p:txBody>
          <a:bodyPr anchor="b"/>
          <a:lstStyle>
            <a:lvl1pPr marL="0" indent="0">
              <a:buNone/>
              <a:defRPr sz="8800">
                <a:solidFill>
                  <a:schemeClr val="tx1">
                    <a:tint val="75000"/>
                  </a:schemeClr>
                </a:solidFill>
              </a:defRPr>
            </a:lvl1pPr>
            <a:lvl2pPr marL="2005605" indent="0">
              <a:buNone/>
              <a:defRPr sz="7900">
                <a:solidFill>
                  <a:schemeClr val="tx1">
                    <a:tint val="75000"/>
                  </a:schemeClr>
                </a:solidFill>
              </a:defRPr>
            </a:lvl2pPr>
            <a:lvl3pPr marL="4011219" indent="0">
              <a:buNone/>
              <a:defRPr sz="7000">
                <a:solidFill>
                  <a:schemeClr val="tx1">
                    <a:tint val="75000"/>
                  </a:schemeClr>
                </a:solidFill>
              </a:defRPr>
            </a:lvl3pPr>
            <a:lvl4pPr marL="6016824" indent="0">
              <a:buNone/>
              <a:defRPr sz="6100">
                <a:solidFill>
                  <a:schemeClr val="tx1">
                    <a:tint val="75000"/>
                  </a:schemeClr>
                </a:solidFill>
              </a:defRPr>
            </a:lvl4pPr>
            <a:lvl5pPr marL="8022438" indent="0">
              <a:buNone/>
              <a:defRPr sz="6100">
                <a:solidFill>
                  <a:schemeClr val="tx1">
                    <a:tint val="75000"/>
                  </a:schemeClr>
                </a:solidFill>
              </a:defRPr>
            </a:lvl5pPr>
            <a:lvl6pPr marL="10028044" indent="0">
              <a:buNone/>
              <a:defRPr sz="6100">
                <a:solidFill>
                  <a:schemeClr val="tx1">
                    <a:tint val="75000"/>
                  </a:schemeClr>
                </a:solidFill>
              </a:defRPr>
            </a:lvl6pPr>
            <a:lvl7pPr marL="12033658" indent="0">
              <a:buNone/>
              <a:defRPr sz="6100">
                <a:solidFill>
                  <a:schemeClr val="tx1">
                    <a:tint val="75000"/>
                  </a:schemeClr>
                </a:solidFill>
              </a:defRPr>
            </a:lvl7pPr>
            <a:lvl8pPr marL="14039263" indent="0">
              <a:buNone/>
              <a:defRPr sz="6100">
                <a:solidFill>
                  <a:schemeClr val="tx1">
                    <a:tint val="75000"/>
                  </a:schemeClr>
                </a:solidFill>
              </a:defRPr>
            </a:lvl8pPr>
            <a:lvl9pPr marL="16044868" indent="0">
              <a:buNone/>
              <a:defRPr sz="61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2832990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519890" y="40578406"/>
            <a:ext cx="58348229" cy="114767679"/>
          </a:xfrm>
        </p:spPr>
        <p:txBody>
          <a:bodyPr/>
          <a:lstStyle>
            <a:lvl1pPr>
              <a:defRPr sz="12300"/>
            </a:lvl1pPr>
            <a:lvl2pPr>
              <a:defRPr sz="10500"/>
            </a:lvl2pPr>
            <a:lvl3pPr>
              <a:defRPr sz="8800"/>
            </a:lvl3pPr>
            <a:lvl4pPr>
              <a:defRPr sz="7900"/>
            </a:lvl4pPr>
            <a:lvl5pPr>
              <a:defRPr sz="7900"/>
            </a:lvl5pPr>
            <a:lvl6pPr>
              <a:defRPr sz="7900"/>
            </a:lvl6pPr>
            <a:lvl7pPr>
              <a:defRPr sz="7900"/>
            </a:lvl7pPr>
            <a:lvl8pPr>
              <a:defRPr sz="7900"/>
            </a:lvl8pPr>
            <a:lvl9pPr>
              <a:defRPr sz="7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5558194" y="40578406"/>
            <a:ext cx="58348233" cy="114767679"/>
          </a:xfrm>
        </p:spPr>
        <p:txBody>
          <a:bodyPr/>
          <a:lstStyle>
            <a:lvl1pPr>
              <a:defRPr sz="12300"/>
            </a:lvl1pPr>
            <a:lvl2pPr>
              <a:defRPr sz="10500"/>
            </a:lvl2pPr>
            <a:lvl3pPr>
              <a:defRPr sz="8800"/>
            </a:lvl3pPr>
            <a:lvl4pPr>
              <a:defRPr sz="7900"/>
            </a:lvl4pPr>
            <a:lvl5pPr>
              <a:defRPr sz="7900"/>
            </a:lvl5pPr>
            <a:lvl6pPr>
              <a:defRPr sz="7900"/>
            </a:lvl6pPr>
            <a:lvl7pPr>
              <a:defRPr sz="7900"/>
            </a:lvl7pPr>
            <a:lvl8pPr>
              <a:defRPr sz="7900"/>
            </a:lvl8pPr>
            <a:lvl9pPr>
              <a:defRPr sz="7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678370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070259" y="1153481"/>
            <a:ext cx="37264658" cy="48006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2070259" y="6447476"/>
            <a:ext cx="18294476" cy="2687000"/>
          </a:xfrm>
        </p:spPr>
        <p:txBody>
          <a:bodyPr anchor="b"/>
          <a:lstStyle>
            <a:lvl1pPr marL="0" indent="0">
              <a:buNone/>
              <a:defRPr sz="10500" b="1"/>
            </a:lvl1pPr>
            <a:lvl2pPr marL="2005605" indent="0">
              <a:buNone/>
              <a:defRPr sz="8800" b="1"/>
            </a:lvl2pPr>
            <a:lvl3pPr marL="4011219" indent="0">
              <a:buNone/>
              <a:defRPr sz="7900" b="1"/>
            </a:lvl3pPr>
            <a:lvl4pPr marL="6016824" indent="0">
              <a:buNone/>
              <a:defRPr sz="7000" b="1"/>
            </a:lvl4pPr>
            <a:lvl5pPr marL="8022438" indent="0">
              <a:buNone/>
              <a:defRPr sz="7000" b="1"/>
            </a:lvl5pPr>
            <a:lvl6pPr marL="10028044" indent="0">
              <a:buNone/>
              <a:defRPr sz="7000" b="1"/>
            </a:lvl6pPr>
            <a:lvl7pPr marL="12033658" indent="0">
              <a:buNone/>
              <a:defRPr sz="7000" b="1"/>
            </a:lvl7pPr>
            <a:lvl8pPr marL="14039263" indent="0">
              <a:buNone/>
              <a:defRPr sz="7000" b="1"/>
            </a:lvl8pPr>
            <a:lvl9pPr marL="16044868" indent="0">
              <a:buNone/>
              <a:defRPr sz="7000" b="1"/>
            </a:lvl9pPr>
          </a:lstStyle>
          <a:p>
            <a:pPr lvl="0"/>
            <a:r>
              <a:rPr lang="zh-CN" altLang="en-US" smtClean="0"/>
              <a:t>单击此处编辑母版文本样式</a:t>
            </a:r>
          </a:p>
        </p:txBody>
      </p:sp>
      <p:sp>
        <p:nvSpPr>
          <p:cNvPr id="4" name="内容占位符 3"/>
          <p:cNvSpPr>
            <a:spLocks noGrp="1"/>
          </p:cNvSpPr>
          <p:nvPr>
            <p:ph sz="half" idx="2"/>
          </p:nvPr>
        </p:nvSpPr>
        <p:spPr>
          <a:xfrm>
            <a:off x="2070259" y="9134476"/>
            <a:ext cx="18294476" cy="16595409"/>
          </a:xfrm>
        </p:spPr>
        <p:txBody>
          <a:bodyPr/>
          <a:lstStyle>
            <a:lvl1pPr>
              <a:defRPr sz="10500"/>
            </a:lvl1pPr>
            <a:lvl2pPr>
              <a:defRPr sz="8800"/>
            </a:lvl2pPr>
            <a:lvl3pPr>
              <a:defRPr sz="7900"/>
            </a:lvl3pPr>
            <a:lvl4pPr>
              <a:defRPr sz="7000"/>
            </a:lvl4pPr>
            <a:lvl5pPr>
              <a:defRPr sz="7000"/>
            </a:lvl5pPr>
            <a:lvl6pPr>
              <a:defRPr sz="7000"/>
            </a:lvl6pPr>
            <a:lvl7pPr>
              <a:defRPr sz="7000"/>
            </a:lvl7pPr>
            <a:lvl8pPr>
              <a:defRPr sz="7000"/>
            </a:lvl8pPr>
            <a:lvl9pPr>
              <a:defRPr sz="7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21033269" y="6447476"/>
            <a:ext cx="18301662" cy="2687000"/>
          </a:xfrm>
        </p:spPr>
        <p:txBody>
          <a:bodyPr anchor="b"/>
          <a:lstStyle>
            <a:lvl1pPr marL="0" indent="0">
              <a:buNone/>
              <a:defRPr sz="10500" b="1"/>
            </a:lvl1pPr>
            <a:lvl2pPr marL="2005605" indent="0">
              <a:buNone/>
              <a:defRPr sz="8800" b="1"/>
            </a:lvl2pPr>
            <a:lvl3pPr marL="4011219" indent="0">
              <a:buNone/>
              <a:defRPr sz="7900" b="1"/>
            </a:lvl3pPr>
            <a:lvl4pPr marL="6016824" indent="0">
              <a:buNone/>
              <a:defRPr sz="7000" b="1"/>
            </a:lvl4pPr>
            <a:lvl5pPr marL="8022438" indent="0">
              <a:buNone/>
              <a:defRPr sz="7000" b="1"/>
            </a:lvl5pPr>
            <a:lvl6pPr marL="10028044" indent="0">
              <a:buNone/>
              <a:defRPr sz="7000" b="1"/>
            </a:lvl6pPr>
            <a:lvl7pPr marL="12033658" indent="0">
              <a:buNone/>
              <a:defRPr sz="7000" b="1"/>
            </a:lvl7pPr>
            <a:lvl8pPr marL="14039263" indent="0">
              <a:buNone/>
              <a:defRPr sz="7000" b="1"/>
            </a:lvl8pPr>
            <a:lvl9pPr marL="16044868" indent="0">
              <a:buNone/>
              <a:defRPr sz="7000" b="1"/>
            </a:lvl9pPr>
          </a:lstStyle>
          <a:p>
            <a:pPr lvl="0"/>
            <a:r>
              <a:rPr lang="zh-CN" altLang="en-US" smtClean="0"/>
              <a:t>单击此处编辑母版文本样式</a:t>
            </a:r>
          </a:p>
        </p:txBody>
      </p:sp>
      <p:sp>
        <p:nvSpPr>
          <p:cNvPr id="6" name="内容占位符 5"/>
          <p:cNvSpPr>
            <a:spLocks noGrp="1"/>
          </p:cNvSpPr>
          <p:nvPr>
            <p:ph sz="quarter" idx="4"/>
          </p:nvPr>
        </p:nvSpPr>
        <p:spPr>
          <a:xfrm>
            <a:off x="21033269" y="9134476"/>
            <a:ext cx="18301662" cy="16595409"/>
          </a:xfrm>
        </p:spPr>
        <p:txBody>
          <a:bodyPr/>
          <a:lstStyle>
            <a:lvl1pPr>
              <a:defRPr sz="10500"/>
            </a:lvl1pPr>
            <a:lvl2pPr>
              <a:defRPr sz="8800"/>
            </a:lvl2pPr>
            <a:lvl3pPr>
              <a:defRPr sz="7900"/>
            </a:lvl3pPr>
            <a:lvl4pPr>
              <a:defRPr sz="7000"/>
            </a:lvl4pPr>
            <a:lvl5pPr>
              <a:defRPr sz="7000"/>
            </a:lvl5pPr>
            <a:lvl6pPr>
              <a:defRPr sz="7000"/>
            </a:lvl6pPr>
            <a:lvl7pPr>
              <a:defRPr sz="7000"/>
            </a:lvl7pPr>
            <a:lvl8pPr>
              <a:defRPr sz="7000"/>
            </a:lvl8pPr>
            <a:lvl9pPr>
              <a:defRPr sz="7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299046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3153970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1366679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70270" y="1146811"/>
            <a:ext cx="13622017" cy="4880610"/>
          </a:xfrm>
        </p:spPr>
        <p:txBody>
          <a:bodyPr anchor="b"/>
          <a:lstStyle>
            <a:lvl1pPr algn="l">
              <a:defRPr sz="88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16188276" y="1146812"/>
            <a:ext cx="23146644" cy="24583075"/>
          </a:xfrm>
        </p:spPr>
        <p:txBody>
          <a:bodyPr/>
          <a:lstStyle>
            <a:lvl1pPr>
              <a:defRPr sz="14000"/>
            </a:lvl1pPr>
            <a:lvl2pPr>
              <a:defRPr sz="12300"/>
            </a:lvl2pPr>
            <a:lvl3pPr>
              <a:defRPr sz="10500"/>
            </a:lvl3pPr>
            <a:lvl4pPr>
              <a:defRPr sz="8800"/>
            </a:lvl4pPr>
            <a:lvl5pPr>
              <a:defRPr sz="8800"/>
            </a:lvl5pPr>
            <a:lvl6pPr>
              <a:defRPr sz="8800"/>
            </a:lvl6pPr>
            <a:lvl7pPr>
              <a:defRPr sz="8800"/>
            </a:lvl7pPr>
            <a:lvl8pPr>
              <a:defRPr sz="8800"/>
            </a:lvl8pPr>
            <a:lvl9pPr>
              <a:defRPr sz="8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2070270" y="6027431"/>
            <a:ext cx="13622017" cy="19702465"/>
          </a:xfrm>
        </p:spPr>
        <p:txBody>
          <a:bodyPr/>
          <a:lstStyle>
            <a:lvl1pPr marL="0" indent="0">
              <a:buNone/>
              <a:defRPr sz="6100"/>
            </a:lvl1pPr>
            <a:lvl2pPr marL="2005605" indent="0">
              <a:buNone/>
              <a:defRPr sz="5300"/>
            </a:lvl2pPr>
            <a:lvl3pPr marL="4011219" indent="0">
              <a:buNone/>
              <a:defRPr sz="4400"/>
            </a:lvl3pPr>
            <a:lvl4pPr marL="6016824" indent="0">
              <a:buNone/>
              <a:defRPr sz="3900"/>
            </a:lvl4pPr>
            <a:lvl5pPr marL="8022438" indent="0">
              <a:buNone/>
              <a:defRPr sz="3900"/>
            </a:lvl5pPr>
            <a:lvl6pPr marL="10028044" indent="0">
              <a:buNone/>
              <a:defRPr sz="3900"/>
            </a:lvl6pPr>
            <a:lvl7pPr marL="12033658" indent="0">
              <a:buNone/>
              <a:defRPr sz="3900"/>
            </a:lvl7pPr>
            <a:lvl8pPr marL="14039263" indent="0">
              <a:buNone/>
              <a:defRPr sz="3900"/>
            </a:lvl8pPr>
            <a:lvl9pPr marL="16044868" indent="0">
              <a:buNone/>
              <a:defRPr sz="3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840573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115704" y="20162521"/>
            <a:ext cx="24843105" cy="2380300"/>
          </a:xfrm>
        </p:spPr>
        <p:txBody>
          <a:bodyPr anchor="b"/>
          <a:lstStyle>
            <a:lvl1pPr algn="l">
              <a:defRPr sz="88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8115704" y="2573656"/>
            <a:ext cx="24843105" cy="17282160"/>
          </a:xfrm>
        </p:spPr>
        <p:txBody>
          <a:bodyPr/>
          <a:lstStyle>
            <a:lvl1pPr marL="0" indent="0">
              <a:buNone/>
              <a:defRPr sz="14000"/>
            </a:lvl1pPr>
            <a:lvl2pPr marL="2005605" indent="0">
              <a:buNone/>
              <a:defRPr sz="12300"/>
            </a:lvl2pPr>
            <a:lvl3pPr marL="4011219" indent="0">
              <a:buNone/>
              <a:defRPr sz="10500"/>
            </a:lvl3pPr>
            <a:lvl4pPr marL="6016824" indent="0">
              <a:buNone/>
              <a:defRPr sz="8800"/>
            </a:lvl4pPr>
            <a:lvl5pPr marL="8022438" indent="0">
              <a:buNone/>
              <a:defRPr sz="8800"/>
            </a:lvl5pPr>
            <a:lvl6pPr marL="10028044" indent="0">
              <a:buNone/>
              <a:defRPr sz="8800"/>
            </a:lvl6pPr>
            <a:lvl7pPr marL="12033658" indent="0">
              <a:buNone/>
              <a:defRPr sz="8800"/>
            </a:lvl7pPr>
            <a:lvl8pPr marL="14039263" indent="0">
              <a:buNone/>
              <a:defRPr sz="8800"/>
            </a:lvl8pPr>
            <a:lvl9pPr marL="16044868" indent="0">
              <a:buNone/>
              <a:defRPr sz="8800"/>
            </a:lvl9pPr>
          </a:lstStyle>
          <a:p>
            <a:endParaRPr lang="zh-CN" altLang="en-US"/>
          </a:p>
        </p:txBody>
      </p:sp>
      <p:sp>
        <p:nvSpPr>
          <p:cNvPr id="4" name="文本占位符 3"/>
          <p:cNvSpPr>
            <a:spLocks noGrp="1"/>
          </p:cNvSpPr>
          <p:nvPr>
            <p:ph type="body" sz="half" idx="2"/>
          </p:nvPr>
        </p:nvSpPr>
        <p:spPr>
          <a:xfrm>
            <a:off x="8115704" y="22542820"/>
            <a:ext cx="24843105" cy="3380420"/>
          </a:xfrm>
        </p:spPr>
        <p:txBody>
          <a:bodyPr/>
          <a:lstStyle>
            <a:lvl1pPr marL="0" indent="0">
              <a:buNone/>
              <a:defRPr sz="6100"/>
            </a:lvl1pPr>
            <a:lvl2pPr marL="2005605" indent="0">
              <a:buNone/>
              <a:defRPr sz="5300"/>
            </a:lvl2pPr>
            <a:lvl3pPr marL="4011219" indent="0">
              <a:buNone/>
              <a:defRPr sz="4400"/>
            </a:lvl3pPr>
            <a:lvl4pPr marL="6016824" indent="0">
              <a:buNone/>
              <a:defRPr sz="3900"/>
            </a:lvl4pPr>
            <a:lvl5pPr marL="8022438" indent="0">
              <a:buNone/>
              <a:defRPr sz="3900"/>
            </a:lvl5pPr>
            <a:lvl6pPr marL="10028044" indent="0">
              <a:buNone/>
              <a:defRPr sz="3900"/>
            </a:lvl6pPr>
            <a:lvl7pPr marL="12033658" indent="0">
              <a:buNone/>
              <a:defRPr sz="3900"/>
            </a:lvl7pPr>
            <a:lvl8pPr marL="14039263" indent="0">
              <a:buNone/>
              <a:defRPr sz="3900"/>
            </a:lvl8pPr>
            <a:lvl9pPr marL="16044868" indent="0">
              <a:buNone/>
              <a:defRPr sz="3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0F9969B-6BDB-4B1F-9466-CEE89257072F}" type="datetimeFigureOut">
              <a:rPr lang="zh-CN" altLang="en-US" smtClean="0"/>
              <a:t>2020/11/20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3865156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070259" y="1153481"/>
            <a:ext cx="37264658" cy="4800600"/>
          </a:xfrm>
          <a:prstGeom prst="rect">
            <a:avLst/>
          </a:prstGeom>
        </p:spPr>
        <p:txBody>
          <a:bodyPr vert="horz" lIns="401123" tIns="200561" rIns="401123" bIns="200561"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2070259" y="6720842"/>
            <a:ext cx="37264658" cy="19009045"/>
          </a:xfrm>
          <a:prstGeom prst="rect">
            <a:avLst/>
          </a:prstGeom>
        </p:spPr>
        <p:txBody>
          <a:bodyPr vert="horz" lIns="401123" tIns="200561" rIns="401123" bIns="200561"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2070258" y="26696672"/>
            <a:ext cx="9661208" cy="1533525"/>
          </a:xfrm>
          <a:prstGeom prst="rect">
            <a:avLst/>
          </a:prstGeom>
        </p:spPr>
        <p:txBody>
          <a:bodyPr vert="horz" lIns="401123" tIns="200561" rIns="401123" bIns="200561" rtlCol="0" anchor="ctr"/>
          <a:lstStyle>
            <a:lvl1pPr algn="l">
              <a:defRPr sz="5300">
                <a:solidFill>
                  <a:schemeClr val="tx1">
                    <a:tint val="75000"/>
                  </a:schemeClr>
                </a:solidFill>
              </a:defRPr>
            </a:lvl1pPr>
          </a:lstStyle>
          <a:p>
            <a:fld id="{A0F9969B-6BDB-4B1F-9466-CEE89257072F}" type="datetimeFigureOut">
              <a:rPr lang="zh-CN" altLang="en-US" smtClean="0"/>
              <a:t>2020/11/20</a:t>
            </a:fld>
            <a:endParaRPr lang="zh-CN" altLang="en-US"/>
          </a:p>
        </p:txBody>
      </p:sp>
      <p:sp>
        <p:nvSpPr>
          <p:cNvPr id="5" name="页脚占位符 4"/>
          <p:cNvSpPr>
            <a:spLocks noGrp="1"/>
          </p:cNvSpPr>
          <p:nvPr>
            <p:ph type="ftr" sz="quarter" idx="3"/>
          </p:nvPr>
        </p:nvSpPr>
        <p:spPr>
          <a:xfrm>
            <a:off x="14146768" y="26696672"/>
            <a:ext cx="13111639" cy="1533525"/>
          </a:xfrm>
          <a:prstGeom prst="rect">
            <a:avLst/>
          </a:prstGeom>
        </p:spPr>
        <p:txBody>
          <a:bodyPr vert="horz" lIns="401123" tIns="200561" rIns="401123" bIns="200561" rtlCol="0" anchor="ctr"/>
          <a:lstStyle>
            <a:lvl1pPr algn="ctr">
              <a:defRPr sz="53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29673709" y="26696672"/>
            <a:ext cx="9661208" cy="1533525"/>
          </a:xfrm>
          <a:prstGeom prst="rect">
            <a:avLst/>
          </a:prstGeom>
        </p:spPr>
        <p:txBody>
          <a:bodyPr vert="horz" lIns="401123" tIns="200561" rIns="401123" bIns="200561" rtlCol="0" anchor="ctr"/>
          <a:lstStyle>
            <a:lvl1pPr algn="r">
              <a:defRPr sz="5300">
                <a:solidFill>
                  <a:schemeClr val="tx1">
                    <a:tint val="75000"/>
                  </a:schemeClr>
                </a:solidFill>
              </a:defRPr>
            </a:lvl1pPr>
          </a:lstStyle>
          <a:p>
            <a:fld id="{06CBD790-18C8-4B35-880F-6BB40EF9C1B7}" type="slidenum">
              <a:rPr lang="zh-CN" altLang="en-US" smtClean="0"/>
              <a:t>‹#›</a:t>
            </a:fld>
            <a:endParaRPr lang="zh-CN" altLang="en-US"/>
          </a:p>
        </p:txBody>
      </p:sp>
    </p:spTree>
    <p:extLst>
      <p:ext uri="{BB962C8B-B14F-4D97-AF65-F5344CB8AC3E}">
        <p14:creationId xmlns:p14="http://schemas.microsoft.com/office/powerpoint/2010/main" val="26061672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011219" rtl="0" eaLnBrk="1" latinLnBrk="0" hangingPunct="1">
        <a:spcBef>
          <a:spcPct val="0"/>
        </a:spcBef>
        <a:buNone/>
        <a:defRPr sz="19300" kern="1200">
          <a:solidFill>
            <a:schemeClr val="tx1"/>
          </a:solidFill>
          <a:latin typeface="+mj-lt"/>
          <a:ea typeface="+mj-ea"/>
          <a:cs typeface="+mj-cs"/>
        </a:defRPr>
      </a:lvl1pPr>
    </p:titleStyle>
    <p:bodyStyle>
      <a:lvl1pPr marL="1504211" indent="-1504211" algn="l" defTabSz="4011219" rtl="0" eaLnBrk="1" latinLnBrk="0" hangingPunct="1">
        <a:spcBef>
          <a:spcPct val="20000"/>
        </a:spcBef>
        <a:buFont typeface="Arial" pitchFamily="34" charset="0"/>
        <a:buChar char="•"/>
        <a:defRPr sz="14000" kern="1200">
          <a:solidFill>
            <a:schemeClr val="tx1"/>
          </a:solidFill>
          <a:latin typeface="+mn-lt"/>
          <a:ea typeface="+mn-ea"/>
          <a:cs typeface="+mn-cs"/>
        </a:defRPr>
      </a:lvl1pPr>
      <a:lvl2pPr marL="3259114" indent="-1253509" algn="l" defTabSz="4011219" rtl="0" eaLnBrk="1" latinLnBrk="0" hangingPunct="1">
        <a:spcBef>
          <a:spcPct val="20000"/>
        </a:spcBef>
        <a:buFont typeface="Arial" pitchFamily="34" charset="0"/>
        <a:buChar char="–"/>
        <a:defRPr sz="12300" kern="1200">
          <a:solidFill>
            <a:schemeClr val="tx1"/>
          </a:solidFill>
          <a:latin typeface="+mn-lt"/>
          <a:ea typeface="+mn-ea"/>
          <a:cs typeface="+mn-cs"/>
        </a:defRPr>
      </a:lvl2pPr>
      <a:lvl3pPr marL="5014022" indent="-1002807" algn="l" defTabSz="4011219" rtl="0" eaLnBrk="1" latinLnBrk="0" hangingPunct="1">
        <a:spcBef>
          <a:spcPct val="20000"/>
        </a:spcBef>
        <a:buFont typeface="Arial" pitchFamily="34" charset="0"/>
        <a:buChar char="•"/>
        <a:defRPr sz="10500" kern="1200">
          <a:solidFill>
            <a:schemeClr val="tx1"/>
          </a:solidFill>
          <a:latin typeface="+mn-lt"/>
          <a:ea typeface="+mn-ea"/>
          <a:cs typeface="+mn-cs"/>
        </a:defRPr>
      </a:lvl3pPr>
      <a:lvl4pPr marL="7019631" indent="-1002807" algn="l" defTabSz="4011219" rtl="0" eaLnBrk="1" latinLnBrk="0" hangingPunct="1">
        <a:spcBef>
          <a:spcPct val="20000"/>
        </a:spcBef>
        <a:buFont typeface="Arial" pitchFamily="34" charset="0"/>
        <a:buChar char="–"/>
        <a:defRPr sz="8800" kern="1200">
          <a:solidFill>
            <a:schemeClr val="tx1"/>
          </a:solidFill>
          <a:latin typeface="+mn-lt"/>
          <a:ea typeface="+mn-ea"/>
          <a:cs typeface="+mn-cs"/>
        </a:defRPr>
      </a:lvl4pPr>
      <a:lvl5pPr marL="9025241" indent="-1002807" algn="l" defTabSz="4011219" rtl="0" eaLnBrk="1" latinLnBrk="0" hangingPunct="1">
        <a:spcBef>
          <a:spcPct val="20000"/>
        </a:spcBef>
        <a:buFont typeface="Arial" pitchFamily="34" charset="0"/>
        <a:buChar char="»"/>
        <a:defRPr sz="8800" kern="1200">
          <a:solidFill>
            <a:schemeClr val="tx1"/>
          </a:solidFill>
          <a:latin typeface="+mn-lt"/>
          <a:ea typeface="+mn-ea"/>
          <a:cs typeface="+mn-cs"/>
        </a:defRPr>
      </a:lvl5pPr>
      <a:lvl6pPr marL="11030851" indent="-1002807" algn="l" defTabSz="4011219" rtl="0" eaLnBrk="1" latinLnBrk="0" hangingPunct="1">
        <a:spcBef>
          <a:spcPct val="20000"/>
        </a:spcBef>
        <a:buFont typeface="Arial" pitchFamily="34" charset="0"/>
        <a:buChar char="•"/>
        <a:defRPr sz="8800" kern="1200">
          <a:solidFill>
            <a:schemeClr val="tx1"/>
          </a:solidFill>
          <a:latin typeface="+mn-lt"/>
          <a:ea typeface="+mn-ea"/>
          <a:cs typeface="+mn-cs"/>
        </a:defRPr>
      </a:lvl6pPr>
      <a:lvl7pPr marL="13036456" indent="-1002807" algn="l" defTabSz="4011219" rtl="0" eaLnBrk="1" latinLnBrk="0" hangingPunct="1">
        <a:spcBef>
          <a:spcPct val="20000"/>
        </a:spcBef>
        <a:buFont typeface="Arial" pitchFamily="34" charset="0"/>
        <a:buChar char="•"/>
        <a:defRPr sz="8800" kern="1200">
          <a:solidFill>
            <a:schemeClr val="tx1"/>
          </a:solidFill>
          <a:latin typeface="+mn-lt"/>
          <a:ea typeface="+mn-ea"/>
          <a:cs typeface="+mn-cs"/>
        </a:defRPr>
      </a:lvl7pPr>
      <a:lvl8pPr marL="15042070" indent="-1002807" algn="l" defTabSz="4011219" rtl="0" eaLnBrk="1" latinLnBrk="0" hangingPunct="1">
        <a:spcBef>
          <a:spcPct val="20000"/>
        </a:spcBef>
        <a:buFont typeface="Arial" pitchFamily="34" charset="0"/>
        <a:buChar char="•"/>
        <a:defRPr sz="8800" kern="1200">
          <a:solidFill>
            <a:schemeClr val="tx1"/>
          </a:solidFill>
          <a:latin typeface="+mn-lt"/>
          <a:ea typeface="+mn-ea"/>
          <a:cs typeface="+mn-cs"/>
        </a:defRPr>
      </a:lvl8pPr>
      <a:lvl9pPr marL="17047675" indent="-1002807" algn="l" defTabSz="4011219" rtl="0" eaLnBrk="1" latinLnBrk="0" hangingPunct="1">
        <a:spcBef>
          <a:spcPct val="20000"/>
        </a:spcBef>
        <a:buFont typeface="Arial" pitchFamily="34" charset="0"/>
        <a:buChar char="•"/>
        <a:defRPr sz="8800" kern="1200">
          <a:solidFill>
            <a:schemeClr val="tx1"/>
          </a:solidFill>
          <a:latin typeface="+mn-lt"/>
          <a:ea typeface="+mn-ea"/>
          <a:cs typeface="+mn-cs"/>
        </a:defRPr>
      </a:lvl9pPr>
    </p:bodyStyle>
    <p:otherStyle>
      <a:defPPr>
        <a:defRPr lang="zh-CN"/>
      </a:defPPr>
      <a:lvl1pPr marL="0" algn="l" defTabSz="4011219" rtl="0" eaLnBrk="1" latinLnBrk="0" hangingPunct="1">
        <a:defRPr sz="7900" kern="1200">
          <a:solidFill>
            <a:schemeClr val="tx1"/>
          </a:solidFill>
          <a:latin typeface="+mn-lt"/>
          <a:ea typeface="+mn-ea"/>
          <a:cs typeface="+mn-cs"/>
        </a:defRPr>
      </a:lvl1pPr>
      <a:lvl2pPr marL="2005605" algn="l" defTabSz="4011219" rtl="0" eaLnBrk="1" latinLnBrk="0" hangingPunct="1">
        <a:defRPr sz="7900" kern="1200">
          <a:solidFill>
            <a:schemeClr val="tx1"/>
          </a:solidFill>
          <a:latin typeface="+mn-lt"/>
          <a:ea typeface="+mn-ea"/>
          <a:cs typeface="+mn-cs"/>
        </a:defRPr>
      </a:lvl2pPr>
      <a:lvl3pPr marL="4011219" algn="l" defTabSz="4011219" rtl="0" eaLnBrk="1" latinLnBrk="0" hangingPunct="1">
        <a:defRPr sz="7900" kern="1200">
          <a:solidFill>
            <a:schemeClr val="tx1"/>
          </a:solidFill>
          <a:latin typeface="+mn-lt"/>
          <a:ea typeface="+mn-ea"/>
          <a:cs typeface="+mn-cs"/>
        </a:defRPr>
      </a:lvl3pPr>
      <a:lvl4pPr marL="6016824" algn="l" defTabSz="4011219" rtl="0" eaLnBrk="1" latinLnBrk="0" hangingPunct="1">
        <a:defRPr sz="7900" kern="1200">
          <a:solidFill>
            <a:schemeClr val="tx1"/>
          </a:solidFill>
          <a:latin typeface="+mn-lt"/>
          <a:ea typeface="+mn-ea"/>
          <a:cs typeface="+mn-cs"/>
        </a:defRPr>
      </a:lvl4pPr>
      <a:lvl5pPr marL="8022438" algn="l" defTabSz="4011219" rtl="0" eaLnBrk="1" latinLnBrk="0" hangingPunct="1">
        <a:defRPr sz="7900" kern="1200">
          <a:solidFill>
            <a:schemeClr val="tx1"/>
          </a:solidFill>
          <a:latin typeface="+mn-lt"/>
          <a:ea typeface="+mn-ea"/>
          <a:cs typeface="+mn-cs"/>
        </a:defRPr>
      </a:lvl5pPr>
      <a:lvl6pPr marL="10028044" algn="l" defTabSz="4011219" rtl="0" eaLnBrk="1" latinLnBrk="0" hangingPunct="1">
        <a:defRPr sz="7900" kern="1200">
          <a:solidFill>
            <a:schemeClr val="tx1"/>
          </a:solidFill>
          <a:latin typeface="+mn-lt"/>
          <a:ea typeface="+mn-ea"/>
          <a:cs typeface="+mn-cs"/>
        </a:defRPr>
      </a:lvl6pPr>
      <a:lvl7pPr marL="12033658" algn="l" defTabSz="4011219" rtl="0" eaLnBrk="1" latinLnBrk="0" hangingPunct="1">
        <a:defRPr sz="7900" kern="1200">
          <a:solidFill>
            <a:schemeClr val="tx1"/>
          </a:solidFill>
          <a:latin typeface="+mn-lt"/>
          <a:ea typeface="+mn-ea"/>
          <a:cs typeface="+mn-cs"/>
        </a:defRPr>
      </a:lvl7pPr>
      <a:lvl8pPr marL="14039263" algn="l" defTabSz="4011219" rtl="0" eaLnBrk="1" latinLnBrk="0" hangingPunct="1">
        <a:defRPr sz="7900" kern="1200">
          <a:solidFill>
            <a:schemeClr val="tx1"/>
          </a:solidFill>
          <a:latin typeface="+mn-lt"/>
          <a:ea typeface="+mn-ea"/>
          <a:cs typeface="+mn-cs"/>
        </a:defRPr>
      </a:lvl8pPr>
      <a:lvl9pPr marL="16044868" algn="l" defTabSz="4011219" rtl="0" eaLnBrk="1" latinLnBrk="0" hangingPunct="1">
        <a:defRPr sz="7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eg"/><Relationship Id="rId18" Type="http://schemas.openxmlformats.org/officeDocument/2006/relationships/image" Target="../media/image14.jpeg"/><Relationship Id="rId3" Type="http://schemas.openxmlformats.org/officeDocument/2006/relationships/slideLayout" Target="../slideLayouts/slideLayout1.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audio" Target="../media/media1.wav"/><Relationship Id="rId16" Type="http://schemas.openxmlformats.org/officeDocument/2006/relationships/image" Target="../media/image12.png"/><Relationship Id="rId20" Type="http://schemas.openxmlformats.org/officeDocument/2006/relationships/image" Target="../media/image15.png"/><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hyperlink" Target="http://www.tpe.ac.cn/science/STEP/202003/t20200314_231337.html" TargetMode="External"/><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5283" y="5326361"/>
            <a:ext cx="10269387" cy="379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196" y="9832029"/>
            <a:ext cx="8735471" cy="460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363" y="23037751"/>
            <a:ext cx="7399082" cy="533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90571" y="5920221"/>
            <a:ext cx="8102610" cy="5874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ctrTitle"/>
          </p:nvPr>
        </p:nvSpPr>
        <p:spPr>
          <a:xfrm>
            <a:off x="900387" y="369632"/>
            <a:ext cx="39689580" cy="2229187"/>
          </a:xfrm>
        </p:spPr>
        <p:txBody>
          <a:bodyPr>
            <a:noAutofit/>
          </a:bodyPr>
          <a:lstStyle/>
          <a:p>
            <a:pPr algn="l"/>
            <a:r>
              <a:rPr lang="en-US" altLang="zh-CN" sz="8000" b="1" dirty="0">
                <a:solidFill>
                  <a:srgbClr val="00599D"/>
                </a:solidFill>
              </a:rPr>
              <a:t>Tackling Rapid Warming and Environmental Changes in the Third </a:t>
            </a:r>
            <a:r>
              <a:rPr lang="en-US" altLang="zh-CN" sz="8000" b="1" dirty="0" smtClean="0">
                <a:solidFill>
                  <a:srgbClr val="00599D"/>
                </a:solidFill>
              </a:rPr>
              <a:t>Pole: from </a:t>
            </a:r>
            <a:r>
              <a:rPr lang="en-US" altLang="zh-CN" sz="8000" b="1" dirty="0">
                <a:solidFill>
                  <a:srgbClr val="00599D"/>
                </a:solidFill>
              </a:rPr>
              <a:t>Observation to Climate Information Services</a:t>
            </a:r>
          </a:p>
        </p:txBody>
      </p:sp>
      <p:sp>
        <p:nvSpPr>
          <p:cNvPr id="4" name="副标题 2"/>
          <p:cNvSpPr txBox="1">
            <a:spLocks/>
          </p:cNvSpPr>
          <p:nvPr/>
        </p:nvSpPr>
        <p:spPr>
          <a:xfrm>
            <a:off x="13861827" y="2027553"/>
            <a:ext cx="27033742" cy="1068991"/>
          </a:xfrm>
          <a:prstGeom prst="rect">
            <a:avLst/>
          </a:prstGeom>
        </p:spPr>
        <p:txBody>
          <a:bodyPr vert="horz" lIns="401123" tIns="200561" rIns="401123" bIns="200561" rtlCol="0">
            <a:noAutofit/>
          </a:bodyPr>
          <a:lstStyle>
            <a:lvl1pPr marL="0" indent="0" algn="ctr" defTabSz="4011219" rtl="0" eaLnBrk="1" latinLnBrk="0" hangingPunct="1">
              <a:spcBef>
                <a:spcPct val="20000"/>
              </a:spcBef>
              <a:buFont typeface="Arial" pitchFamily="34" charset="0"/>
              <a:buNone/>
              <a:defRPr sz="14000" kern="1200">
                <a:solidFill>
                  <a:schemeClr val="tx1">
                    <a:tint val="75000"/>
                  </a:schemeClr>
                </a:solidFill>
                <a:latin typeface="+mn-lt"/>
                <a:ea typeface="+mn-ea"/>
                <a:cs typeface="+mn-cs"/>
              </a:defRPr>
            </a:lvl1pPr>
            <a:lvl2pPr marL="2005605" indent="0" algn="ctr" defTabSz="4011219" rtl="0" eaLnBrk="1" latinLnBrk="0" hangingPunct="1">
              <a:spcBef>
                <a:spcPct val="20000"/>
              </a:spcBef>
              <a:buFont typeface="Arial" pitchFamily="34" charset="0"/>
              <a:buNone/>
              <a:defRPr sz="12300" kern="1200">
                <a:solidFill>
                  <a:schemeClr val="tx1">
                    <a:tint val="75000"/>
                  </a:schemeClr>
                </a:solidFill>
                <a:latin typeface="+mn-lt"/>
                <a:ea typeface="+mn-ea"/>
                <a:cs typeface="+mn-cs"/>
              </a:defRPr>
            </a:lvl2pPr>
            <a:lvl3pPr marL="4011219" indent="0" algn="ctr" defTabSz="4011219" rtl="0" eaLnBrk="1" latinLnBrk="0" hangingPunct="1">
              <a:spcBef>
                <a:spcPct val="20000"/>
              </a:spcBef>
              <a:buFont typeface="Arial" pitchFamily="34" charset="0"/>
              <a:buNone/>
              <a:defRPr sz="10500" kern="1200">
                <a:solidFill>
                  <a:schemeClr val="tx1">
                    <a:tint val="75000"/>
                  </a:schemeClr>
                </a:solidFill>
                <a:latin typeface="+mn-lt"/>
                <a:ea typeface="+mn-ea"/>
                <a:cs typeface="+mn-cs"/>
              </a:defRPr>
            </a:lvl3pPr>
            <a:lvl4pPr marL="6016824" indent="0" algn="ctr" defTabSz="4011219" rtl="0" eaLnBrk="1" latinLnBrk="0" hangingPunct="1">
              <a:spcBef>
                <a:spcPct val="20000"/>
              </a:spcBef>
              <a:buFont typeface="Arial" pitchFamily="34" charset="0"/>
              <a:buNone/>
              <a:defRPr sz="8800" kern="1200">
                <a:solidFill>
                  <a:schemeClr val="tx1">
                    <a:tint val="75000"/>
                  </a:schemeClr>
                </a:solidFill>
                <a:latin typeface="+mn-lt"/>
                <a:ea typeface="+mn-ea"/>
                <a:cs typeface="+mn-cs"/>
              </a:defRPr>
            </a:lvl4pPr>
            <a:lvl5pPr marL="8022438" indent="0" algn="ctr" defTabSz="4011219" rtl="0" eaLnBrk="1" latinLnBrk="0" hangingPunct="1">
              <a:spcBef>
                <a:spcPct val="20000"/>
              </a:spcBef>
              <a:buFont typeface="Arial" pitchFamily="34" charset="0"/>
              <a:buNone/>
              <a:defRPr sz="8800" kern="1200">
                <a:solidFill>
                  <a:schemeClr val="tx1">
                    <a:tint val="75000"/>
                  </a:schemeClr>
                </a:solidFill>
                <a:latin typeface="+mn-lt"/>
                <a:ea typeface="+mn-ea"/>
                <a:cs typeface="+mn-cs"/>
              </a:defRPr>
            </a:lvl5pPr>
            <a:lvl6pPr marL="10028044" indent="0" algn="ctr" defTabSz="4011219" rtl="0" eaLnBrk="1" latinLnBrk="0" hangingPunct="1">
              <a:spcBef>
                <a:spcPct val="20000"/>
              </a:spcBef>
              <a:buFont typeface="Arial" pitchFamily="34" charset="0"/>
              <a:buNone/>
              <a:defRPr sz="8800" kern="1200">
                <a:solidFill>
                  <a:schemeClr val="tx1">
                    <a:tint val="75000"/>
                  </a:schemeClr>
                </a:solidFill>
                <a:latin typeface="+mn-lt"/>
                <a:ea typeface="+mn-ea"/>
                <a:cs typeface="+mn-cs"/>
              </a:defRPr>
            </a:lvl6pPr>
            <a:lvl7pPr marL="12033658" indent="0" algn="ctr" defTabSz="4011219" rtl="0" eaLnBrk="1" latinLnBrk="0" hangingPunct="1">
              <a:spcBef>
                <a:spcPct val="20000"/>
              </a:spcBef>
              <a:buFont typeface="Arial" pitchFamily="34" charset="0"/>
              <a:buNone/>
              <a:defRPr sz="8800" kern="1200">
                <a:solidFill>
                  <a:schemeClr val="tx1">
                    <a:tint val="75000"/>
                  </a:schemeClr>
                </a:solidFill>
                <a:latin typeface="+mn-lt"/>
                <a:ea typeface="+mn-ea"/>
                <a:cs typeface="+mn-cs"/>
              </a:defRPr>
            </a:lvl7pPr>
            <a:lvl8pPr marL="14039263" indent="0" algn="ctr" defTabSz="4011219" rtl="0" eaLnBrk="1" latinLnBrk="0" hangingPunct="1">
              <a:spcBef>
                <a:spcPct val="20000"/>
              </a:spcBef>
              <a:buFont typeface="Arial" pitchFamily="34" charset="0"/>
              <a:buNone/>
              <a:defRPr sz="8800" kern="1200">
                <a:solidFill>
                  <a:schemeClr val="tx1">
                    <a:tint val="75000"/>
                  </a:schemeClr>
                </a:solidFill>
                <a:latin typeface="+mn-lt"/>
                <a:ea typeface="+mn-ea"/>
                <a:cs typeface="+mn-cs"/>
              </a:defRPr>
            </a:lvl8pPr>
            <a:lvl9pPr marL="16044868" indent="0" algn="ctr" defTabSz="4011219" rtl="0" eaLnBrk="1" latinLnBrk="0" hangingPunct="1">
              <a:spcBef>
                <a:spcPct val="20000"/>
              </a:spcBef>
              <a:buFont typeface="Arial" pitchFamily="34" charset="0"/>
              <a:buNone/>
              <a:defRPr sz="8800" kern="1200">
                <a:solidFill>
                  <a:schemeClr val="tx1">
                    <a:tint val="75000"/>
                  </a:schemeClr>
                </a:solidFill>
                <a:latin typeface="+mn-lt"/>
                <a:ea typeface="+mn-ea"/>
                <a:cs typeface="+mn-cs"/>
              </a:defRPr>
            </a:lvl9pPr>
          </a:lstStyle>
          <a:p>
            <a:pPr algn="l">
              <a:spcBef>
                <a:spcPts val="0"/>
              </a:spcBef>
            </a:pPr>
            <a:r>
              <a:rPr lang="en-US" altLang="zh-CN" sz="4800" b="1" dirty="0" err="1" smtClean="0">
                <a:solidFill>
                  <a:schemeClr val="tx1"/>
                </a:solidFill>
                <a:latin typeface="+mj-lt"/>
                <a:ea typeface="+mj-ea"/>
                <a:cs typeface="+mj-cs"/>
              </a:rPr>
              <a:t>Qingchen</a:t>
            </a:r>
            <a:r>
              <a:rPr lang="en-US" altLang="zh-CN" sz="4800" b="1" dirty="0" smtClean="0">
                <a:solidFill>
                  <a:schemeClr val="tx1"/>
                </a:solidFill>
                <a:latin typeface="+mj-lt"/>
                <a:ea typeface="+mj-ea"/>
                <a:cs typeface="+mj-cs"/>
              </a:rPr>
              <a:t> </a:t>
            </a:r>
            <a:r>
              <a:rPr lang="en-US" altLang="zh-CN" sz="4800" b="1" dirty="0">
                <a:solidFill>
                  <a:schemeClr val="tx1"/>
                </a:solidFill>
                <a:latin typeface="+mj-lt"/>
                <a:ea typeface="+mj-ea"/>
                <a:cs typeface="+mj-cs"/>
              </a:rPr>
              <a:t>CHAO, </a:t>
            </a:r>
            <a:r>
              <a:rPr lang="en-US" altLang="zh-CN" sz="4800" b="1" dirty="0" err="1">
                <a:solidFill>
                  <a:schemeClr val="tx1"/>
                </a:solidFill>
                <a:latin typeface="+mj-lt"/>
                <a:ea typeface="+mj-ea"/>
                <a:cs typeface="+mj-cs"/>
              </a:rPr>
              <a:t>Lijuan</a:t>
            </a:r>
            <a:r>
              <a:rPr lang="en-US" altLang="zh-CN" sz="4800" b="1" dirty="0">
                <a:solidFill>
                  <a:schemeClr val="tx1"/>
                </a:solidFill>
                <a:latin typeface="+mj-lt"/>
                <a:ea typeface="+mj-ea"/>
                <a:cs typeface="+mj-cs"/>
              </a:rPr>
              <a:t> </a:t>
            </a:r>
            <a:r>
              <a:rPr lang="en-US" altLang="zh-CN" sz="4800" b="1" dirty="0" smtClean="0">
                <a:solidFill>
                  <a:schemeClr val="tx1"/>
                </a:solidFill>
                <a:latin typeface="+mj-lt"/>
                <a:ea typeface="+mj-ea"/>
                <a:cs typeface="+mj-cs"/>
              </a:rPr>
              <a:t>MA</a:t>
            </a:r>
            <a:r>
              <a:rPr lang="en-US" altLang="zh-CN" sz="3600" b="1" dirty="0" smtClean="0">
                <a:solidFill>
                  <a:schemeClr val="tx1"/>
                </a:solidFill>
                <a:latin typeface="+mj-lt"/>
                <a:ea typeface="+mj-ea"/>
                <a:cs typeface="+mj-cs"/>
              </a:rPr>
              <a:t>*</a:t>
            </a:r>
            <a:r>
              <a:rPr lang="en-US" altLang="zh-CN" sz="4800" b="1" dirty="0" smtClean="0">
                <a:solidFill>
                  <a:schemeClr val="tx1"/>
                </a:solidFill>
                <a:latin typeface="+mj-lt"/>
                <a:ea typeface="+mj-ea"/>
                <a:cs typeface="+mj-cs"/>
              </a:rPr>
              <a:t>, </a:t>
            </a:r>
            <a:r>
              <a:rPr lang="en-US" altLang="zh-CN" sz="4800" b="1" dirty="0" err="1">
                <a:solidFill>
                  <a:schemeClr val="tx1"/>
                </a:solidFill>
                <a:latin typeface="+mj-lt"/>
                <a:ea typeface="+mj-ea"/>
                <a:cs typeface="+mj-cs"/>
              </a:rPr>
              <a:t>Pengling</a:t>
            </a:r>
            <a:r>
              <a:rPr lang="en-US" altLang="zh-CN" sz="4800" b="1" dirty="0">
                <a:solidFill>
                  <a:schemeClr val="tx1"/>
                </a:solidFill>
                <a:latin typeface="+mj-lt"/>
                <a:ea typeface="+mj-ea"/>
                <a:cs typeface="+mj-cs"/>
              </a:rPr>
              <a:t> </a:t>
            </a:r>
            <a:r>
              <a:rPr lang="en-US" altLang="zh-CN" sz="4800" b="1" dirty="0" smtClean="0">
                <a:solidFill>
                  <a:schemeClr val="tx1"/>
                </a:solidFill>
                <a:latin typeface="+mj-lt"/>
                <a:ea typeface="+mj-ea"/>
                <a:cs typeface="+mj-cs"/>
              </a:rPr>
              <a:t>WANG          </a:t>
            </a:r>
            <a:r>
              <a:rPr lang="en-US" altLang="zh-CN" sz="4000" b="1" i="1" dirty="0" smtClean="0">
                <a:solidFill>
                  <a:srgbClr val="000000"/>
                </a:solidFill>
                <a:latin typeface="Times New Roman"/>
              </a:rPr>
              <a:t>National </a:t>
            </a:r>
            <a:r>
              <a:rPr lang="en-US" altLang="zh-CN" sz="4000" b="1" i="1" dirty="0">
                <a:solidFill>
                  <a:srgbClr val="000000"/>
                </a:solidFill>
                <a:latin typeface="Times New Roman"/>
              </a:rPr>
              <a:t>Climate Centre, China Meteorological Administration</a:t>
            </a:r>
            <a:endParaRPr lang="zh-CN" altLang="en-US" sz="4000" b="1" i="1" dirty="0">
              <a:solidFill>
                <a:schemeClr val="tx1"/>
              </a:solidFill>
            </a:endParaRPr>
          </a:p>
          <a:p>
            <a:pPr>
              <a:spcBef>
                <a:spcPts val="0"/>
              </a:spcBef>
            </a:pPr>
            <a:endParaRPr lang="zh-CN" altLang="en-US" sz="5400" b="1" dirty="0">
              <a:solidFill>
                <a:srgbClr val="00864B"/>
              </a:solidFill>
              <a:latin typeface="+mj-lt"/>
              <a:ea typeface="+mj-ea"/>
              <a:cs typeface="+mj-cs"/>
            </a:endParaRPr>
          </a:p>
        </p:txBody>
      </p:sp>
      <p:cxnSp>
        <p:nvCxnSpPr>
          <p:cNvPr id="8" name="直接连接符 7"/>
          <p:cNvCxnSpPr/>
          <p:nvPr/>
        </p:nvCxnSpPr>
        <p:spPr>
          <a:xfrm>
            <a:off x="-13692" y="3168552"/>
            <a:ext cx="41400000"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84363" y="3479231"/>
            <a:ext cx="16660608" cy="769441"/>
          </a:xfrm>
          <a:prstGeom prst="rect">
            <a:avLst/>
          </a:prstGeom>
        </p:spPr>
        <p:txBody>
          <a:bodyPr wrap="square">
            <a:spAutoFit/>
          </a:bodyPr>
          <a:lstStyle/>
          <a:p>
            <a:r>
              <a:rPr lang="en-US" altLang="zh-CN" sz="4400" b="1" dirty="0" smtClean="0">
                <a:solidFill>
                  <a:srgbClr val="548235"/>
                </a:solidFill>
                <a:latin typeface="Arial"/>
              </a:rPr>
              <a:t>1.</a:t>
            </a:r>
            <a:r>
              <a:rPr lang="en-US" altLang="zh-CN" sz="4400" b="1" dirty="0">
                <a:solidFill>
                  <a:srgbClr val="385622"/>
                </a:solidFill>
                <a:latin typeface="Arial"/>
              </a:rPr>
              <a:t> Recent Findings on Climate Change in the Third Pole</a:t>
            </a:r>
            <a:endParaRPr lang="zh-CN" altLang="en-US" sz="2000" dirty="0"/>
          </a:p>
        </p:txBody>
      </p:sp>
      <p:sp>
        <p:nvSpPr>
          <p:cNvPr id="20" name="矩形 19"/>
          <p:cNvSpPr/>
          <p:nvPr/>
        </p:nvSpPr>
        <p:spPr>
          <a:xfrm>
            <a:off x="20126523" y="18456895"/>
            <a:ext cx="21080817" cy="769441"/>
          </a:xfrm>
          <a:prstGeom prst="rect">
            <a:avLst/>
          </a:prstGeom>
        </p:spPr>
        <p:txBody>
          <a:bodyPr wrap="square">
            <a:spAutoFit/>
          </a:bodyPr>
          <a:lstStyle/>
          <a:p>
            <a:pPr marL="725488" indent="-725488"/>
            <a:r>
              <a:rPr lang="en-US" altLang="zh-CN" sz="4400" b="1" dirty="0" smtClean="0">
                <a:solidFill>
                  <a:srgbClr val="548235"/>
                </a:solidFill>
                <a:latin typeface="Arial"/>
              </a:rPr>
              <a:t>3.</a:t>
            </a:r>
            <a:r>
              <a:rPr lang="en-US" altLang="zh-CN" sz="4400" b="1" dirty="0" smtClean="0">
                <a:solidFill>
                  <a:srgbClr val="385622"/>
                </a:solidFill>
                <a:latin typeface="Arial"/>
              </a:rPr>
              <a:t> Regional cooperation for </a:t>
            </a:r>
            <a:r>
              <a:rPr lang="en-US" altLang="zh-CN" sz="4400" b="1" dirty="0">
                <a:solidFill>
                  <a:srgbClr val="385622"/>
                </a:solidFill>
                <a:latin typeface="Arial"/>
              </a:rPr>
              <a:t>Climate Resilience and </a:t>
            </a:r>
            <a:r>
              <a:rPr lang="en-US" altLang="zh-CN" sz="4400" b="1" dirty="0" smtClean="0">
                <a:solidFill>
                  <a:srgbClr val="385622"/>
                </a:solidFill>
                <a:latin typeface="Arial"/>
              </a:rPr>
              <a:t>Sustainable </a:t>
            </a:r>
            <a:r>
              <a:rPr lang="en-US" altLang="zh-CN" sz="4400" b="1" dirty="0">
                <a:solidFill>
                  <a:srgbClr val="385622"/>
                </a:solidFill>
                <a:latin typeface="Arial"/>
              </a:rPr>
              <a:t>Development </a:t>
            </a:r>
            <a:endParaRPr lang="zh-CN" altLang="en-US" sz="4400" b="1" dirty="0">
              <a:solidFill>
                <a:srgbClr val="385622"/>
              </a:solidFill>
              <a:latin typeface="Arial"/>
            </a:endParaRPr>
          </a:p>
        </p:txBody>
      </p:sp>
      <p:sp>
        <p:nvSpPr>
          <p:cNvPr id="22" name="矩形 21"/>
          <p:cNvSpPr/>
          <p:nvPr/>
        </p:nvSpPr>
        <p:spPr>
          <a:xfrm>
            <a:off x="934583" y="4392689"/>
            <a:ext cx="18223473" cy="1077218"/>
          </a:xfrm>
          <a:prstGeom prst="rect">
            <a:avLst/>
          </a:prstGeom>
        </p:spPr>
        <p:txBody>
          <a:bodyPr wrap="square">
            <a:spAutoFit/>
          </a:bodyPr>
          <a:lstStyle/>
          <a:p>
            <a:pPr algn="just"/>
            <a:r>
              <a:rPr lang="en-US" altLang="zh-CN" sz="3200" dirty="0"/>
              <a:t>The Third Pole region has been experiencing dramatic climatic and environmental changes, accompanying widely impacts on natural ecosystems and socio-economic development.</a:t>
            </a:r>
            <a:endParaRPr lang="zh-CN" altLang="zh-CN" sz="3200" dirty="0"/>
          </a:p>
        </p:txBody>
      </p:sp>
      <p:pic>
        <p:nvPicPr>
          <p:cNvPr id="3" name="图片 2"/>
          <p:cNvPicPr>
            <a:picLocks noChangeAspect="1"/>
          </p:cNvPicPr>
          <p:nvPr/>
        </p:nvPicPr>
        <p:blipFill>
          <a:blip r:embed="rId9"/>
          <a:stretch>
            <a:fillRect/>
          </a:stretch>
        </p:blipFill>
        <p:spPr>
          <a:xfrm>
            <a:off x="1116411" y="5688832"/>
            <a:ext cx="7409526" cy="3520294"/>
          </a:xfrm>
          <a:prstGeom prst="rect">
            <a:avLst/>
          </a:prstGeom>
        </p:spPr>
      </p:pic>
      <p:sp>
        <p:nvSpPr>
          <p:cNvPr id="21" name="矩形 20"/>
          <p:cNvSpPr/>
          <p:nvPr/>
        </p:nvSpPr>
        <p:spPr>
          <a:xfrm>
            <a:off x="20270539" y="3417674"/>
            <a:ext cx="20051119" cy="769441"/>
          </a:xfrm>
          <a:prstGeom prst="rect">
            <a:avLst/>
          </a:prstGeom>
        </p:spPr>
        <p:txBody>
          <a:bodyPr wrap="square">
            <a:spAutoFit/>
          </a:bodyPr>
          <a:lstStyle/>
          <a:p>
            <a:pPr marL="725488" indent="-725488"/>
            <a:r>
              <a:rPr lang="en-US" altLang="zh-CN" sz="4400" b="1" dirty="0" smtClean="0">
                <a:solidFill>
                  <a:srgbClr val="548235"/>
                </a:solidFill>
                <a:latin typeface="Arial"/>
              </a:rPr>
              <a:t>2. </a:t>
            </a:r>
            <a:r>
              <a:rPr lang="en-US" altLang="zh-CN" sz="4400" b="1" dirty="0" smtClean="0">
                <a:solidFill>
                  <a:srgbClr val="385622"/>
                </a:solidFill>
                <a:latin typeface="Arial"/>
              </a:rPr>
              <a:t>Comprehensive </a:t>
            </a:r>
            <a:r>
              <a:rPr lang="en-US" altLang="zh-CN" sz="4400" b="1" dirty="0">
                <a:solidFill>
                  <a:srgbClr val="385622"/>
                </a:solidFill>
                <a:latin typeface="Arial"/>
              </a:rPr>
              <a:t>Observation &amp; New </a:t>
            </a:r>
            <a:r>
              <a:rPr lang="en-US" altLang="zh-CN" sz="4400" b="1" dirty="0" smtClean="0">
                <a:solidFill>
                  <a:srgbClr val="385622"/>
                </a:solidFill>
                <a:latin typeface="Arial"/>
              </a:rPr>
              <a:t>Cognition </a:t>
            </a:r>
            <a:r>
              <a:rPr lang="en-US" altLang="zh-CN" sz="4400" b="1" dirty="0">
                <a:solidFill>
                  <a:srgbClr val="385622"/>
                </a:solidFill>
                <a:latin typeface="Arial"/>
              </a:rPr>
              <a:t>on Climate System</a:t>
            </a:r>
            <a:endParaRPr lang="zh-CN" altLang="en-US" sz="4400" dirty="0"/>
          </a:p>
        </p:txBody>
      </p:sp>
      <p:sp>
        <p:nvSpPr>
          <p:cNvPr id="38" name="矩形 37"/>
          <p:cNvSpPr/>
          <p:nvPr/>
        </p:nvSpPr>
        <p:spPr>
          <a:xfrm>
            <a:off x="9301308" y="8641160"/>
            <a:ext cx="10219973" cy="769441"/>
          </a:xfrm>
          <a:prstGeom prst="rect">
            <a:avLst/>
          </a:prstGeom>
          <a:solidFill>
            <a:schemeClr val="bg1"/>
          </a:solidFill>
        </p:spPr>
        <p:txBody>
          <a:bodyPr wrap="square">
            <a:spAutoFit/>
          </a:bodyPr>
          <a:lstStyle/>
          <a:p>
            <a:r>
              <a:rPr lang="en-US" altLang="zh-CN" sz="2200" b="1" dirty="0">
                <a:solidFill>
                  <a:srgbClr val="0000FF"/>
                </a:solidFill>
                <a:latin typeface="Arial" panose="020B0604020202020204" pitchFamily="34" charset="0"/>
              </a:rPr>
              <a:t>Temperature </a:t>
            </a:r>
            <a:r>
              <a:rPr lang="en-US" altLang="zh-CN" sz="2200" b="1" dirty="0" smtClean="0">
                <a:solidFill>
                  <a:srgbClr val="0000FF"/>
                </a:solidFill>
                <a:latin typeface="Arial" panose="020B0604020202020204" pitchFamily="34" charset="0"/>
              </a:rPr>
              <a:t>changes in </a:t>
            </a:r>
            <a:r>
              <a:rPr lang="en-US" altLang="zh-CN" sz="2200" b="1" dirty="0">
                <a:solidFill>
                  <a:srgbClr val="0000FF"/>
                </a:solidFill>
                <a:latin typeface="Arial" panose="020B0604020202020204" pitchFamily="34" charset="0"/>
              </a:rPr>
              <a:t>the past 2,000 years </a:t>
            </a:r>
            <a:r>
              <a:rPr lang="en-US" altLang="zh-CN" sz="2200" b="1" dirty="0" smtClean="0">
                <a:solidFill>
                  <a:srgbClr val="0000FF"/>
                </a:solidFill>
                <a:latin typeface="Arial" panose="020B0604020202020204" pitchFamily="34" charset="0"/>
              </a:rPr>
              <a:t>reconstructed </a:t>
            </a:r>
            <a:r>
              <a:rPr lang="en-US" altLang="zh-CN" sz="2200" b="1" dirty="0">
                <a:solidFill>
                  <a:srgbClr val="0000FF"/>
                </a:solidFill>
                <a:latin typeface="Arial" panose="020B0604020202020204" pitchFamily="34" charset="0"/>
              </a:rPr>
              <a:t>from </a:t>
            </a:r>
            <a:r>
              <a:rPr lang="en-US" altLang="zh-CN" sz="2200" b="1" dirty="0" smtClean="0">
                <a:solidFill>
                  <a:srgbClr val="0000FF"/>
                </a:solidFill>
                <a:latin typeface="Arial" panose="020B0604020202020204" pitchFamily="34" charset="0"/>
              </a:rPr>
              <a:t>four </a:t>
            </a:r>
            <a:r>
              <a:rPr lang="en-US" altLang="zh-CN" sz="2200" b="1" dirty="0">
                <a:solidFill>
                  <a:srgbClr val="0000FF"/>
                </a:solidFill>
                <a:latin typeface="Arial" panose="020B0604020202020204" pitchFamily="34" charset="0"/>
              </a:rPr>
              <a:t>ice </a:t>
            </a:r>
            <a:r>
              <a:rPr lang="en-US" altLang="zh-CN" sz="2200" b="1" dirty="0" smtClean="0">
                <a:solidFill>
                  <a:srgbClr val="0000FF"/>
                </a:solidFill>
                <a:latin typeface="Arial" panose="020B0604020202020204" pitchFamily="34" charset="0"/>
              </a:rPr>
              <a:t>cores </a:t>
            </a:r>
            <a:r>
              <a:rPr lang="en-US" altLang="zh-CN" sz="2200" b="1" dirty="0">
                <a:solidFill>
                  <a:srgbClr val="0000FF"/>
                </a:solidFill>
                <a:latin typeface="Arial" panose="020B0604020202020204" pitchFamily="34" charset="0"/>
              </a:rPr>
              <a:t>in the Third Pole. The z score </a:t>
            </a:r>
            <a:r>
              <a:rPr lang="en-US" altLang="zh-CN" sz="2200" b="1" dirty="0" smtClean="0">
                <a:solidFill>
                  <a:srgbClr val="0000FF"/>
                </a:solidFill>
                <a:latin typeface="Arial" panose="020B0604020202020204" pitchFamily="34" charset="0"/>
              </a:rPr>
              <a:t>refers </a:t>
            </a:r>
            <a:r>
              <a:rPr lang="en-US" altLang="zh-CN" sz="2200" b="1" dirty="0">
                <a:solidFill>
                  <a:srgbClr val="0000FF"/>
                </a:solidFill>
                <a:latin typeface="Arial" panose="020B0604020202020204" pitchFamily="34" charset="0"/>
              </a:rPr>
              <a:t>to </a:t>
            </a:r>
            <a:r>
              <a:rPr lang="en-US" altLang="zh-CN" sz="2200" b="1" dirty="0" smtClean="0">
                <a:solidFill>
                  <a:srgbClr val="0000FF"/>
                </a:solidFill>
                <a:latin typeface="Arial" panose="020B0604020202020204" pitchFamily="34" charset="0"/>
              </a:rPr>
              <a:t>the normalized anomalies.</a:t>
            </a:r>
          </a:p>
        </p:txBody>
      </p:sp>
      <p:sp>
        <p:nvSpPr>
          <p:cNvPr id="60" name="矩形 59"/>
          <p:cNvSpPr/>
          <p:nvPr/>
        </p:nvSpPr>
        <p:spPr>
          <a:xfrm>
            <a:off x="8083445" y="24686745"/>
            <a:ext cx="4181816" cy="2677656"/>
          </a:xfrm>
          <a:prstGeom prst="rect">
            <a:avLst/>
          </a:prstGeom>
          <a:solidFill>
            <a:schemeClr val="bg1"/>
          </a:solidFill>
        </p:spPr>
        <p:txBody>
          <a:bodyPr wrap="square">
            <a:spAutoFit/>
          </a:bodyPr>
          <a:lstStyle/>
          <a:p>
            <a:pPr marL="342900" indent="-342900">
              <a:buFont typeface="Wingdings" pitchFamily="2" charset="2"/>
              <a:buChar char="Ø"/>
            </a:pPr>
            <a:r>
              <a:rPr lang="en-US" altLang="zh-CN" sz="2800" b="1" dirty="0" smtClean="0">
                <a:solidFill>
                  <a:srgbClr val="0000FF"/>
                </a:solidFill>
                <a:latin typeface="Arial" panose="020B0604020202020204" pitchFamily="34" charset="0"/>
              </a:rPr>
              <a:t>It </a:t>
            </a:r>
            <a:r>
              <a:rPr lang="en-US" altLang="zh-CN" sz="2800" b="1" dirty="0">
                <a:solidFill>
                  <a:srgbClr val="0000FF"/>
                </a:solidFill>
                <a:latin typeface="Arial" panose="020B0604020202020204" pitchFamily="34" charset="0"/>
              </a:rPr>
              <a:t>is estimated that the Tibetan Plateau </a:t>
            </a:r>
            <a:r>
              <a:rPr lang="en-US" altLang="zh-CN" sz="2800" b="1" dirty="0" smtClean="0">
                <a:solidFill>
                  <a:srgbClr val="0000FF"/>
                </a:solidFill>
                <a:latin typeface="Arial" panose="020B0604020202020204" pitchFamily="34" charset="0"/>
              </a:rPr>
              <a:t>region will </a:t>
            </a:r>
            <a:r>
              <a:rPr lang="en-US" altLang="zh-CN" sz="2800" b="1" dirty="0">
                <a:solidFill>
                  <a:srgbClr val="0000FF"/>
                </a:solidFill>
                <a:latin typeface="Arial" panose="020B0604020202020204" pitchFamily="34" charset="0"/>
              </a:rPr>
              <a:t>reach peak water </a:t>
            </a:r>
            <a:r>
              <a:rPr lang="en-US" altLang="zh-CN" sz="2800" b="1" dirty="0" smtClean="0">
                <a:solidFill>
                  <a:srgbClr val="0000FF"/>
                </a:solidFill>
                <a:latin typeface="Arial" panose="020B0604020202020204" pitchFamily="34" charset="0"/>
              </a:rPr>
              <a:t>between </a:t>
            </a:r>
            <a:r>
              <a:rPr lang="en-US" altLang="zh-CN" sz="2800" b="1" dirty="0">
                <a:solidFill>
                  <a:srgbClr val="0000FF"/>
                </a:solidFill>
                <a:latin typeface="Arial" panose="020B0604020202020204" pitchFamily="34" charset="0"/>
              </a:rPr>
              <a:t>2030 and </a:t>
            </a:r>
            <a:r>
              <a:rPr lang="en-US" altLang="zh-CN" sz="2800" b="1" dirty="0" smtClean="0">
                <a:solidFill>
                  <a:srgbClr val="0000FF"/>
                </a:solidFill>
                <a:latin typeface="Arial" panose="020B0604020202020204" pitchFamily="34" charset="0"/>
              </a:rPr>
              <a:t>2050 (Yao et al</a:t>
            </a:r>
            <a:r>
              <a:rPr lang="en-US" altLang="zh-CN" sz="2800" b="1" dirty="0">
                <a:solidFill>
                  <a:srgbClr val="0000FF"/>
                </a:solidFill>
                <a:latin typeface="Arial" panose="020B0604020202020204" pitchFamily="34" charset="0"/>
              </a:rPr>
              <a:t>. 2020)</a:t>
            </a:r>
            <a:endParaRPr lang="en-US" altLang="zh-CN" sz="2800" b="1" dirty="0" smtClean="0">
              <a:solidFill>
                <a:srgbClr val="0000FF"/>
              </a:solidFill>
              <a:latin typeface="Arial" panose="020B0604020202020204" pitchFamily="34" charset="0"/>
            </a:endParaRPr>
          </a:p>
        </p:txBody>
      </p:sp>
      <p:sp>
        <p:nvSpPr>
          <p:cNvPr id="42" name="矩形 41"/>
          <p:cNvSpPr/>
          <p:nvPr/>
        </p:nvSpPr>
        <p:spPr>
          <a:xfrm>
            <a:off x="900387" y="22747439"/>
            <a:ext cx="2686470" cy="430887"/>
          </a:xfrm>
          <a:prstGeom prst="rect">
            <a:avLst/>
          </a:prstGeom>
          <a:solidFill>
            <a:schemeClr val="bg1"/>
          </a:solidFill>
        </p:spPr>
        <p:txBody>
          <a:bodyPr wrap="square">
            <a:spAutoFit/>
          </a:bodyPr>
          <a:lstStyle/>
          <a:p>
            <a:r>
              <a:rPr lang="en-US" altLang="zh-CN" sz="2200" b="1" dirty="0" smtClean="0">
                <a:latin typeface="Arial" panose="020B0604020202020204" pitchFamily="34" charset="0"/>
              </a:rPr>
              <a:t>Glacier-feed lakes </a:t>
            </a:r>
          </a:p>
        </p:txBody>
      </p:sp>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1692" y="9565018"/>
            <a:ext cx="9434197" cy="466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矩形 50"/>
          <p:cNvSpPr/>
          <p:nvPr/>
        </p:nvSpPr>
        <p:spPr>
          <a:xfrm>
            <a:off x="9890554" y="13969752"/>
            <a:ext cx="9299866" cy="769441"/>
          </a:xfrm>
          <a:prstGeom prst="rect">
            <a:avLst/>
          </a:prstGeom>
          <a:solidFill>
            <a:schemeClr val="bg1"/>
          </a:solidFill>
        </p:spPr>
        <p:txBody>
          <a:bodyPr wrap="square">
            <a:spAutoFit/>
          </a:bodyPr>
          <a:lstStyle/>
          <a:p>
            <a:r>
              <a:rPr lang="en-US" altLang="zh-CN" sz="2200" b="1" dirty="0" smtClean="0">
                <a:solidFill>
                  <a:srgbClr val="0000FF"/>
                </a:solidFill>
                <a:latin typeface="Arial" panose="020B0604020202020204" pitchFamily="34" charset="0"/>
              </a:rPr>
              <a:t>Annual surface mean temperature anomalies, TP </a:t>
            </a:r>
            <a:r>
              <a:rPr lang="en-US" altLang="zh-CN" sz="2200" b="1" dirty="0" err="1" smtClean="0">
                <a:solidFill>
                  <a:srgbClr val="0000FF"/>
                </a:solidFill>
                <a:latin typeface="Arial" panose="020B0604020202020204" pitchFamily="34" charset="0"/>
              </a:rPr>
              <a:t>vs</a:t>
            </a:r>
            <a:r>
              <a:rPr lang="en-US" altLang="zh-CN" sz="2200" b="1" dirty="0" smtClean="0">
                <a:solidFill>
                  <a:srgbClr val="0000FF"/>
                </a:solidFill>
                <a:latin typeface="Arial" panose="020B0604020202020204" pitchFamily="34" charset="0"/>
              </a:rPr>
              <a:t> other areas by different data sources. All trends reach 95% significant level.  </a:t>
            </a:r>
          </a:p>
        </p:txBody>
      </p:sp>
      <p:cxnSp>
        <p:nvCxnSpPr>
          <p:cNvPr id="54" name="直接连接符 53"/>
          <p:cNvCxnSpPr/>
          <p:nvPr/>
        </p:nvCxnSpPr>
        <p:spPr>
          <a:xfrm>
            <a:off x="19694475" y="3569651"/>
            <a:ext cx="0" cy="2429764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269373" y="27621095"/>
            <a:ext cx="2664296" cy="502702"/>
          </a:xfrm>
          <a:prstGeom prst="rect">
            <a:avLst/>
          </a:prstGeom>
          <a:solidFill>
            <a:schemeClr val="bg1"/>
          </a:solidFill>
        </p:spPr>
        <p:txBody>
          <a:bodyPr wrap="square">
            <a:spAutoFit/>
          </a:bodyPr>
          <a:lstStyle/>
          <a:p>
            <a:pPr>
              <a:lnSpc>
                <a:spcPts val="1600"/>
              </a:lnSpc>
            </a:pPr>
            <a:r>
              <a:rPr lang="en-US" altLang="zh-CN" sz="1800" dirty="0" smtClean="0"/>
              <a:t>Non-glacial replenishment</a:t>
            </a:r>
          </a:p>
          <a:p>
            <a:pPr>
              <a:lnSpc>
                <a:spcPts val="1600"/>
              </a:lnSpc>
            </a:pPr>
            <a:r>
              <a:rPr lang="en-US" altLang="zh-CN" sz="1800" dirty="0"/>
              <a:t>glacial </a:t>
            </a:r>
            <a:r>
              <a:rPr lang="en-US" altLang="zh-CN" sz="1800" dirty="0" smtClean="0"/>
              <a:t>replenishment</a:t>
            </a:r>
            <a:endParaRPr lang="en-US" altLang="zh-CN" sz="1800" dirty="0"/>
          </a:p>
        </p:txBody>
      </p:sp>
      <p:sp>
        <p:nvSpPr>
          <p:cNvPr id="62" name="矩形 61"/>
          <p:cNvSpPr/>
          <p:nvPr/>
        </p:nvSpPr>
        <p:spPr>
          <a:xfrm>
            <a:off x="20350287" y="11076072"/>
            <a:ext cx="8168276" cy="769441"/>
          </a:xfrm>
          <a:prstGeom prst="rect">
            <a:avLst/>
          </a:prstGeom>
          <a:solidFill>
            <a:schemeClr val="bg1"/>
          </a:solidFill>
        </p:spPr>
        <p:txBody>
          <a:bodyPr wrap="square">
            <a:spAutoFit/>
          </a:bodyPr>
          <a:lstStyle/>
          <a:p>
            <a:r>
              <a:rPr lang="en-US" altLang="zh-CN" sz="2200" b="1" dirty="0" smtClean="0">
                <a:solidFill>
                  <a:srgbClr val="0000FF"/>
                </a:solidFill>
                <a:latin typeface="Arial" panose="020B0604020202020204" pitchFamily="34" charset="0"/>
              </a:rPr>
              <a:t>TIPEX-III, a </a:t>
            </a:r>
            <a:r>
              <a:rPr lang="en-US" altLang="zh-CN" sz="2200" b="1" dirty="0">
                <a:solidFill>
                  <a:srgbClr val="0000FF"/>
                </a:solidFill>
                <a:latin typeface="Arial" panose="020B0604020202020204" pitchFamily="34" charset="0"/>
              </a:rPr>
              <a:t>plateau-scale observation network and 4 regional-scale intensive </a:t>
            </a:r>
            <a:r>
              <a:rPr lang="en-US" altLang="zh-CN" sz="2200" b="1" dirty="0" smtClean="0">
                <a:solidFill>
                  <a:srgbClr val="0000FF"/>
                </a:solidFill>
                <a:latin typeface="Arial" panose="020B0604020202020204" pitchFamily="34" charset="0"/>
              </a:rPr>
              <a:t>networks (black dots and squares)</a:t>
            </a:r>
          </a:p>
        </p:txBody>
      </p:sp>
      <p:pic>
        <p:nvPicPr>
          <p:cNvPr id="29" name="Picture 8"/>
          <p:cNvPicPr>
            <a:picLocks noChangeAspect="1" noChangeArrowheads="1"/>
          </p:cNvPicPr>
          <p:nvPr/>
        </p:nvPicPr>
        <p:blipFill rotWithShape="1">
          <a:blip r:embed="rId11">
            <a:extLst>
              <a:ext uri="{28A0092B-C50C-407E-A947-70E740481C1C}">
                <a14:useLocalDpi xmlns:a14="http://schemas.microsoft.com/office/drawing/2010/main" val="0"/>
              </a:ext>
            </a:extLst>
          </a:blip>
          <a:srcRect r="49849"/>
          <a:stretch/>
        </p:blipFill>
        <p:spPr bwMode="auto">
          <a:xfrm>
            <a:off x="20422295" y="6322866"/>
            <a:ext cx="7875540" cy="466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矩形 63"/>
          <p:cNvSpPr/>
          <p:nvPr/>
        </p:nvSpPr>
        <p:spPr>
          <a:xfrm>
            <a:off x="20305491" y="4392688"/>
            <a:ext cx="20016168" cy="1569660"/>
          </a:xfrm>
          <a:prstGeom prst="rect">
            <a:avLst/>
          </a:prstGeom>
        </p:spPr>
        <p:txBody>
          <a:bodyPr wrap="square">
            <a:spAutoFit/>
          </a:bodyPr>
          <a:lstStyle/>
          <a:p>
            <a:pPr algn="just"/>
            <a:r>
              <a:rPr lang="en-US" altLang="zh-CN" sz="3200" dirty="0"/>
              <a:t>Integrated monitoring for climate system over the Third </a:t>
            </a:r>
            <a:r>
              <a:rPr lang="en-US" altLang="zh-CN" sz="3200" dirty="0" smtClean="0"/>
              <a:t>Pole, including </a:t>
            </a:r>
            <a:r>
              <a:rPr lang="en-US" altLang="zh-CN" sz="3200" dirty="0"/>
              <a:t>the land surface, boundary layer, troposphere, and lower </a:t>
            </a:r>
            <a:r>
              <a:rPr lang="en-US" altLang="zh-CN" sz="3200" dirty="0" smtClean="0"/>
              <a:t>stratosphere, promotes </a:t>
            </a:r>
            <a:r>
              <a:rPr lang="en-US" altLang="zh-CN" sz="3200" dirty="0"/>
              <a:t>the understanding of the Earth–atmosphere coupled </a:t>
            </a:r>
            <a:r>
              <a:rPr lang="en-US" altLang="zh-CN" sz="3200" dirty="0" smtClean="0"/>
              <a:t>processes, of the mechanism </a:t>
            </a:r>
            <a:r>
              <a:rPr lang="en-US" altLang="zh-CN" sz="3200" dirty="0"/>
              <a:t>of rapid change of </a:t>
            </a:r>
            <a:r>
              <a:rPr lang="en-US" altLang="zh-CN" sz="3200" dirty="0" smtClean="0"/>
              <a:t>cryosphere, </a:t>
            </a:r>
            <a:r>
              <a:rPr lang="en-US" altLang="zh-CN" sz="3200" dirty="0"/>
              <a:t>and their effects on weather and </a:t>
            </a:r>
            <a:r>
              <a:rPr lang="en-US" altLang="zh-CN" sz="3200" dirty="0" smtClean="0"/>
              <a:t>climate, towards serving </a:t>
            </a:r>
            <a:r>
              <a:rPr lang="en-US" altLang="zh-CN" sz="3200" dirty="0"/>
              <a:t>for Belt and Road </a:t>
            </a:r>
            <a:r>
              <a:rPr lang="en-US" altLang="zh-CN" sz="3200" dirty="0" smtClean="0"/>
              <a:t>Initiative</a:t>
            </a:r>
            <a:r>
              <a:rPr lang="en-US" altLang="zh-CN" sz="3200" dirty="0"/>
              <a:t>.</a:t>
            </a:r>
            <a:endParaRPr lang="zh-CN" altLang="zh-CN" sz="3200" dirty="0"/>
          </a:p>
        </p:txBody>
      </p:sp>
      <p:sp>
        <p:nvSpPr>
          <p:cNvPr id="68" name="TextBox 67"/>
          <p:cNvSpPr txBox="1"/>
          <p:nvPr/>
        </p:nvSpPr>
        <p:spPr>
          <a:xfrm>
            <a:off x="36265083" y="6253784"/>
            <a:ext cx="4056576" cy="1938992"/>
          </a:xfrm>
          <a:prstGeom prst="rect">
            <a:avLst/>
          </a:prstGeom>
          <a:noFill/>
        </p:spPr>
        <p:txBody>
          <a:bodyPr wrap="square" rtlCol="0">
            <a:spAutoFit/>
          </a:bodyPr>
          <a:lstStyle/>
          <a:p>
            <a:pPr algn="just"/>
            <a:r>
              <a:rPr lang="en-US" altLang="zh-CN" sz="2400" b="1" dirty="0" smtClean="0">
                <a:solidFill>
                  <a:srgbClr val="0000FF"/>
                </a:solidFill>
              </a:rPr>
              <a:t>TIPEX-III</a:t>
            </a:r>
          </a:p>
          <a:p>
            <a:pPr marL="342900" indent="-342900">
              <a:buFont typeface="Wingdings" pitchFamily="2" charset="2"/>
              <a:buChar char="ü"/>
            </a:pPr>
            <a:r>
              <a:rPr lang="en-US" altLang="zh-CN" sz="2400" b="1" dirty="0">
                <a:solidFill>
                  <a:srgbClr val="0000FF"/>
                </a:solidFill>
                <a:latin typeface="Arial" panose="020B0604020202020204" pitchFamily="34" charset="0"/>
              </a:rPr>
              <a:t>10-yr period</a:t>
            </a:r>
          </a:p>
          <a:p>
            <a:pPr marL="342900" indent="-342900">
              <a:buFont typeface="Wingdings" pitchFamily="2" charset="2"/>
              <a:buChar char="ü"/>
            </a:pPr>
            <a:r>
              <a:rPr lang="en-US" altLang="zh-CN" sz="2400" b="1" dirty="0">
                <a:solidFill>
                  <a:srgbClr val="0000FF"/>
                </a:solidFill>
                <a:latin typeface="Arial" panose="020B0604020202020204" pitchFamily="34" charset="0"/>
              </a:rPr>
              <a:t>Extend to tropospheric and stratospheric physical processes</a:t>
            </a:r>
            <a:r>
              <a:rPr lang="en-US" altLang="zh-CN" sz="2400" b="1" dirty="0" smtClean="0">
                <a:solidFill>
                  <a:srgbClr val="0000FF"/>
                </a:solidFill>
                <a:latin typeface="Arial" panose="020B0604020202020204" pitchFamily="34" charset="0"/>
              </a:rPr>
              <a:t>.</a:t>
            </a:r>
            <a:endParaRPr lang="en-US" altLang="zh-CN" sz="2400" b="1" dirty="0">
              <a:solidFill>
                <a:srgbClr val="0000FF"/>
              </a:solidFill>
              <a:latin typeface="Arial" panose="020B0604020202020204" pitchFamily="34" charset="0"/>
            </a:endParaRPr>
          </a:p>
        </p:txBody>
      </p:sp>
      <p:sp>
        <p:nvSpPr>
          <p:cNvPr id="69" name="TextBox 68"/>
          <p:cNvSpPr txBox="1"/>
          <p:nvPr/>
        </p:nvSpPr>
        <p:spPr>
          <a:xfrm>
            <a:off x="36265081" y="8815904"/>
            <a:ext cx="3229061" cy="1938992"/>
          </a:xfrm>
          <a:prstGeom prst="rect">
            <a:avLst/>
          </a:prstGeom>
          <a:noFill/>
        </p:spPr>
        <p:txBody>
          <a:bodyPr wrap="square" rtlCol="0">
            <a:spAutoFit/>
          </a:bodyPr>
          <a:lstStyle/>
          <a:p>
            <a:pPr algn="just"/>
            <a:r>
              <a:rPr lang="en-US" altLang="zh-CN" sz="2400" b="1" dirty="0" smtClean="0">
                <a:solidFill>
                  <a:schemeClr val="bg1">
                    <a:lumMod val="50000"/>
                  </a:schemeClr>
                </a:solidFill>
              </a:rPr>
              <a:t>TIPEX-I</a:t>
            </a:r>
          </a:p>
          <a:p>
            <a:pPr marL="342900" indent="-342900">
              <a:buFont typeface="Wingdings" pitchFamily="2" charset="2"/>
              <a:buChar char="ü"/>
            </a:pPr>
            <a:r>
              <a:rPr lang="en-US" altLang="zh-CN" sz="2400" b="1" dirty="0" smtClean="0">
                <a:solidFill>
                  <a:schemeClr val="bg1">
                    <a:lumMod val="50000"/>
                  </a:schemeClr>
                </a:solidFill>
                <a:latin typeface="Arial" panose="020B0604020202020204" pitchFamily="34" charset="0"/>
              </a:rPr>
              <a:t>May-August</a:t>
            </a:r>
            <a:r>
              <a:rPr lang="en-US" altLang="zh-CN" sz="2400" b="1" dirty="0">
                <a:solidFill>
                  <a:schemeClr val="bg1">
                    <a:lumMod val="50000"/>
                  </a:schemeClr>
                </a:solidFill>
                <a:latin typeface="Arial" panose="020B0604020202020204" pitchFamily="34" charset="0"/>
              </a:rPr>
              <a:t>, </a:t>
            </a:r>
            <a:r>
              <a:rPr lang="en-US" altLang="zh-CN" sz="2400" b="1" dirty="0" smtClean="0">
                <a:solidFill>
                  <a:schemeClr val="bg1">
                    <a:lumMod val="50000"/>
                  </a:schemeClr>
                </a:solidFill>
                <a:latin typeface="Arial" panose="020B0604020202020204" pitchFamily="34" charset="0"/>
              </a:rPr>
              <a:t>1979</a:t>
            </a:r>
          </a:p>
          <a:p>
            <a:pPr marL="342900" indent="-342900">
              <a:buFont typeface="Wingdings" pitchFamily="2" charset="2"/>
              <a:buChar char="ü"/>
            </a:pPr>
            <a:endParaRPr lang="en-US" altLang="zh-CN" sz="2400" b="1" dirty="0" smtClean="0">
              <a:solidFill>
                <a:schemeClr val="bg1">
                  <a:lumMod val="50000"/>
                </a:schemeClr>
              </a:solidFill>
              <a:latin typeface="Arial" panose="020B0604020202020204" pitchFamily="34" charset="0"/>
            </a:endParaRPr>
          </a:p>
          <a:p>
            <a:pPr algn="just"/>
            <a:r>
              <a:rPr lang="en-US" altLang="zh-CN" sz="2400" b="1" dirty="0" smtClean="0">
                <a:solidFill>
                  <a:schemeClr val="bg1">
                    <a:lumMod val="50000"/>
                  </a:schemeClr>
                </a:solidFill>
              </a:rPr>
              <a:t>TIPEX-II</a:t>
            </a:r>
            <a:endParaRPr lang="en-US" altLang="zh-CN" sz="2400" b="1" dirty="0">
              <a:solidFill>
                <a:schemeClr val="bg1">
                  <a:lumMod val="50000"/>
                </a:schemeClr>
              </a:solidFill>
            </a:endParaRPr>
          </a:p>
          <a:p>
            <a:pPr marL="342900" indent="-342900">
              <a:buFont typeface="Wingdings" pitchFamily="2" charset="2"/>
              <a:buChar char="ü"/>
            </a:pPr>
            <a:r>
              <a:rPr lang="en-US" altLang="zh-CN" sz="2400" b="1" dirty="0">
                <a:solidFill>
                  <a:schemeClr val="bg1">
                    <a:lumMod val="50000"/>
                  </a:schemeClr>
                </a:solidFill>
                <a:latin typeface="Arial" panose="020B0604020202020204" pitchFamily="34" charset="0"/>
              </a:rPr>
              <a:t>May-August, 1998</a:t>
            </a:r>
          </a:p>
        </p:txBody>
      </p:sp>
      <p:sp>
        <p:nvSpPr>
          <p:cNvPr id="35" name="矩形 34"/>
          <p:cNvSpPr/>
          <p:nvPr/>
        </p:nvSpPr>
        <p:spPr>
          <a:xfrm>
            <a:off x="6661027" y="8785176"/>
            <a:ext cx="1888850" cy="400110"/>
          </a:xfrm>
          <a:prstGeom prst="rect">
            <a:avLst/>
          </a:prstGeom>
        </p:spPr>
        <p:txBody>
          <a:bodyPr wrap="none">
            <a:spAutoFit/>
          </a:bodyPr>
          <a:lstStyle/>
          <a:p>
            <a:r>
              <a:rPr lang="en-US" altLang="zh-CN" sz="2000" i="1" dirty="0" smtClean="0">
                <a:solidFill>
                  <a:schemeClr val="bg1"/>
                </a:solidFill>
                <a:latin typeface="Arial" panose="020B0604020202020204" pitchFamily="34" charset="0"/>
              </a:rPr>
              <a:t>Yao </a:t>
            </a:r>
            <a:r>
              <a:rPr lang="en-US" altLang="zh-CN" sz="2000" i="1" dirty="0">
                <a:solidFill>
                  <a:schemeClr val="bg1"/>
                </a:solidFill>
                <a:latin typeface="Arial" panose="020B0604020202020204" pitchFamily="34" charset="0"/>
              </a:rPr>
              <a:t>et </a:t>
            </a:r>
            <a:r>
              <a:rPr lang="en-US" altLang="zh-CN" sz="2000" i="1" dirty="0" smtClean="0">
                <a:solidFill>
                  <a:schemeClr val="bg1"/>
                </a:solidFill>
                <a:latin typeface="Arial" panose="020B0604020202020204" pitchFamily="34" charset="0"/>
              </a:rPr>
              <a:t>al, 2012</a:t>
            </a:r>
            <a:endParaRPr lang="en-US" altLang="zh-CN" sz="2000" i="1" dirty="0">
              <a:solidFill>
                <a:schemeClr val="bg1"/>
              </a:solidFill>
            </a:endParaRPr>
          </a:p>
        </p:txBody>
      </p:sp>
      <p:sp>
        <p:nvSpPr>
          <p:cNvPr id="36" name="矩形 35"/>
          <p:cNvSpPr/>
          <p:nvPr/>
        </p:nvSpPr>
        <p:spPr>
          <a:xfrm>
            <a:off x="17015012" y="7633048"/>
            <a:ext cx="1959383" cy="400110"/>
          </a:xfrm>
          <a:prstGeom prst="rect">
            <a:avLst/>
          </a:prstGeom>
        </p:spPr>
        <p:txBody>
          <a:bodyPr wrap="none">
            <a:spAutoFit/>
          </a:bodyPr>
          <a:lstStyle/>
          <a:p>
            <a:r>
              <a:rPr lang="en-US" altLang="zh-CN" sz="2000" i="1" dirty="0" smtClean="0">
                <a:latin typeface="Arial" panose="020B0604020202020204" pitchFamily="34" charset="0"/>
              </a:rPr>
              <a:t>Yao </a:t>
            </a:r>
            <a:r>
              <a:rPr lang="en-US" altLang="zh-CN" sz="2000" i="1" dirty="0">
                <a:latin typeface="Arial" panose="020B0604020202020204" pitchFamily="34" charset="0"/>
              </a:rPr>
              <a:t>et al., </a:t>
            </a:r>
            <a:r>
              <a:rPr lang="en-US" altLang="zh-CN" sz="2000" i="1" dirty="0" smtClean="0">
                <a:latin typeface="Arial" panose="020B0604020202020204" pitchFamily="34" charset="0"/>
              </a:rPr>
              <a:t>2019</a:t>
            </a:r>
            <a:endParaRPr lang="zh-CN" altLang="en-US" sz="2000" i="1" dirty="0"/>
          </a:p>
        </p:txBody>
      </p:sp>
      <p:sp>
        <p:nvSpPr>
          <p:cNvPr id="37" name="矩形 36"/>
          <p:cNvSpPr/>
          <p:nvPr/>
        </p:nvSpPr>
        <p:spPr>
          <a:xfrm>
            <a:off x="17016488" y="13033648"/>
            <a:ext cx="2029915" cy="400110"/>
          </a:xfrm>
          <a:prstGeom prst="rect">
            <a:avLst/>
          </a:prstGeom>
        </p:spPr>
        <p:txBody>
          <a:bodyPr wrap="none">
            <a:spAutoFit/>
          </a:bodyPr>
          <a:lstStyle/>
          <a:p>
            <a:r>
              <a:rPr lang="en-US" altLang="zh-CN" sz="2000" i="1" dirty="0" smtClean="0">
                <a:latin typeface="Arial" panose="020B0604020202020204" pitchFamily="34" charset="0"/>
              </a:rPr>
              <a:t>Yan </a:t>
            </a:r>
            <a:r>
              <a:rPr lang="en-US" altLang="zh-CN" sz="2000" i="1" dirty="0">
                <a:latin typeface="Arial" panose="020B0604020202020204" pitchFamily="34" charset="0"/>
              </a:rPr>
              <a:t>et al., </a:t>
            </a:r>
            <a:r>
              <a:rPr lang="en-US" altLang="zh-CN" sz="2000" i="1" dirty="0" smtClean="0">
                <a:latin typeface="Arial" panose="020B0604020202020204" pitchFamily="34" charset="0"/>
              </a:rPr>
              <a:t>2020</a:t>
            </a:r>
            <a:endParaRPr lang="en-US" altLang="zh-CN" sz="2000" i="1" dirty="0">
              <a:latin typeface="Arial" panose="020B0604020202020204" pitchFamily="34" charset="0"/>
            </a:endParaRPr>
          </a:p>
        </p:txBody>
      </p:sp>
      <p:pic>
        <p:nvPicPr>
          <p:cNvPr id="26"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032731" y="24346235"/>
            <a:ext cx="6196080" cy="402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图片 38"/>
          <p:cNvPicPr/>
          <p:nvPr/>
        </p:nvPicPr>
        <p:blipFill>
          <a:blip r:embed="rId13" cstate="print">
            <a:extLst>
              <a:ext uri="{28A0092B-C50C-407E-A947-70E740481C1C}">
                <a14:useLocalDpi xmlns:a14="http://schemas.microsoft.com/office/drawing/2010/main" val="0"/>
              </a:ext>
            </a:extLst>
          </a:blip>
          <a:stretch>
            <a:fillRect/>
          </a:stretch>
        </p:blipFill>
        <p:spPr>
          <a:xfrm>
            <a:off x="9610119" y="14689832"/>
            <a:ext cx="6163924" cy="4381247"/>
          </a:xfrm>
          <a:prstGeom prst="rect">
            <a:avLst/>
          </a:prstGeom>
        </p:spPr>
      </p:pic>
      <p:pic>
        <p:nvPicPr>
          <p:cNvPr id="10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01941" y="19442360"/>
            <a:ext cx="5995419" cy="436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矩形 46"/>
          <p:cNvSpPr/>
          <p:nvPr/>
        </p:nvSpPr>
        <p:spPr>
          <a:xfrm>
            <a:off x="16641802" y="23687161"/>
            <a:ext cx="2487920" cy="400110"/>
          </a:xfrm>
          <a:prstGeom prst="rect">
            <a:avLst/>
          </a:prstGeom>
          <a:solidFill>
            <a:schemeClr val="bg1"/>
          </a:solidFill>
        </p:spPr>
        <p:txBody>
          <a:bodyPr wrap="square">
            <a:spAutoFit/>
          </a:bodyPr>
          <a:lstStyle/>
          <a:p>
            <a:pPr algn="r"/>
            <a:r>
              <a:rPr lang="en-US" altLang="zh-CN" sz="2000" i="1" dirty="0" smtClean="0">
                <a:latin typeface="Arial" panose="020B0604020202020204" pitchFamily="34" charset="0"/>
              </a:rPr>
              <a:t>Wang et al., 2020</a:t>
            </a:r>
          </a:p>
        </p:txBody>
      </p:sp>
      <p:sp>
        <p:nvSpPr>
          <p:cNvPr id="52" name="矩形 51"/>
          <p:cNvSpPr/>
          <p:nvPr/>
        </p:nvSpPr>
        <p:spPr>
          <a:xfrm>
            <a:off x="12709699" y="18506256"/>
            <a:ext cx="2901211" cy="400110"/>
          </a:xfrm>
          <a:prstGeom prst="rect">
            <a:avLst/>
          </a:prstGeom>
          <a:noFill/>
        </p:spPr>
        <p:txBody>
          <a:bodyPr wrap="square">
            <a:spAutoFit/>
          </a:bodyPr>
          <a:lstStyle/>
          <a:p>
            <a:r>
              <a:rPr lang="en-US" altLang="zh-CN" sz="2000" i="1" dirty="0" err="1" smtClean="0">
                <a:latin typeface="Arial" panose="020B0604020202020204" pitchFamily="34" charset="0"/>
              </a:rPr>
              <a:t>RGI_Consortium</a:t>
            </a:r>
            <a:r>
              <a:rPr lang="en-US" altLang="zh-CN" sz="2000" i="1" dirty="0" smtClean="0">
                <a:latin typeface="Arial" panose="020B0604020202020204" pitchFamily="34" charset="0"/>
              </a:rPr>
              <a:t>, 2017</a:t>
            </a:r>
          </a:p>
        </p:txBody>
      </p:sp>
      <p:sp>
        <p:nvSpPr>
          <p:cNvPr id="53" name="矩形 52"/>
          <p:cNvSpPr/>
          <p:nvPr/>
        </p:nvSpPr>
        <p:spPr>
          <a:xfrm>
            <a:off x="16629848" y="28187266"/>
            <a:ext cx="2316403" cy="400110"/>
          </a:xfrm>
          <a:prstGeom prst="rect">
            <a:avLst/>
          </a:prstGeom>
          <a:solidFill>
            <a:schemeClr val="bg1"/>
          </a:solidFill>
        </p:spPr>
        <p:txBody>
          <a:bodyPr wrap="square">
            <a:spAutoFit/>
          </a:bodyPr>
          <a:lstStyle/>
          <a:p>
            <a:pPr algn="r"/>
            <a:r>
              <a:rPr lang="en-US" altLang="zh-CN" sz="2000" i="1" dirty="0" smtClean="0">
                <a:latin typeface="Arial" panose="020B0604020202020204" pitchFamily="34" charset="0"/>
              </a:rPr>
              <a:t>Wang et al., 2019</a:t>
            </a:r>
            <a:endParaRPr lang="en-US" altLang="zh-CN" sz="2200" i="1" dirty="0" smtClean="0">
              <a:latin typeface="Arial" panose="020B0604020202020204" pitchFamily="34" charset="0"/>
            </a:endParaRPr>
          </a:p>
        </p:txBody>
      </p:sp>
      <p:sp>
        <p:nvSpPr>
          <p:cNvPr id="147" name="矩形 146"/>
          <p:cNvSpPr/>
          <p:nvPr/>
        </p:nvSpPr>
        <p:spPr>
          <a:xfrm>
            <a:off x="10035915" y="15054809"/>
            <a:ext cx="2382940" cy="430887"/>
          </a:xfrm>
          <a:prstGeom prst="rect">
            <a:avLst/>
          </a:prstGeom>
          <a:solidFill>
            <a:schemeClr val="bg1"/>
          </a:solidFill>
        </p:spPr>
        <p:txBody>
          <a:bodyPr wrap="square">
            <a:spAutoFit/>
          </a:bodyPr>
          <a:lstStyle/>
          <a:p>
            <a:r>
              <a:rPr lang="en-US" altLang="zh-CN" sz="2200" b="1" dirty="0" smtClean="0">
                <a:solidFill>
                  <a:srgbClr val="0000FF"/>
                </a:solidFill>
                <a:latin typeface="Arial" panose="020B0604020202020204" pitchFamily="34" charset="0"/>
              </a:rPr>
              <a:t>Glacier surging</a:t>
            </a:r>
            <a:endParaRPr lang="en-US" altLang="zh-CN" sz="2000" b="1" dirty="0" smtClean="0">
              <a:solidFill>
                <a:srgbClr val="0000FF"/>
              </a:solidFill>
              <a:latin typeface="Arial" panose="020B0604020202020204" pitchFamily="34" charset="0"/>
            </a:endParaRPr>
          </a:p>
        </p:txBody>
      </p:sp>
      <p:sp>
        <p:nvSpPr>
          <p:cNvPr id="148" name="矩形 147"/>
          <p:cNvSpPr/>
          <p:nvPr/>
        </p:nvSpPr>
        <p:spPr>
          <a:xfrm>
            <a:off x="17305388" y="19623936"/>
            <a:ext cx="1176262" cy="430887"/>
          </a:xfrm>
          <a:prstGeom prst="rect">
            <a:avLst/>
          </a:prstGeom>
          <a:solidFill>
            <a:schemeClr val="bg1"/>
          </a:solidFill>
        </p:spPr>
        <p:txBody>
          <a:bodyPr wrap="square">
            <a:spAutoFit/>
          </a:bodyPr>
          <a:lstStyle/>
          <a:p>
            <a:r>
              <a:rPr lang="en-US" altLang="zh-CN" sz="2200" b="1" dirty="0" smtClean="0">
                <a:solidFill>
                  <a:srgbClr val="0000FF"/>
                </a:solidFill>
                <a:latin typeface="Arial" panose="020B0604020202020204" pitchFamily="34" charset="0"/>
              </a:rPr>
              <a:t>GLOF</a:t>
            </a:r>
            <a:endParaRPr lang="en-US" altLang="zh-CN" sz="2000" b="1" dirty="0" smtClean="0">
              <a:solidFill>
                <a:srgbClr val="0000FF"/>
              </a:solidFill>
              <a:latin typeface="Arial" panose="020B0604020202020204" pitchFamily="34" charset="0"/>
            </a:endParaRPr>
          </a:p>
        </p:txBody>
      </p:sp>
      <p:sp>
        <p:nvSpPr>
          <p:cNvPr id="149" name="矩形 148"/>
          <p:cNvSpPr/>
          <p:nvPr/>
        </p:nvSpPr>
        <p:spPr>
          <a:xfrm>
            <a:off x="13525583" y="24548051"/>
            <a:ext cx="2316403" cy="430887"/>
          </a:xfrm>
          <a:prstGeom prst="rect">
            <a:avLst/>
          </a:prstGeom>
          <a:solidFill>
            <a:schemeClr val="bg1"/>
          </a:solidFill>
        </p:spPr>
        <p:txBody>
          <a:bodyPr wrap="square">
            <a:spAutoFit/>
          </a:bodyPr>
          <a:lstStyle/>
          <a:p>
            <a:r>
              <a:rPr lang="en-US" altLang="zh-CN" sz="2200" b="1" dirty="0" smtClean="0">
                <a:solidFill>
                  <a:srgbClr val="0000FF"/>
                </a:solidFill>
                <a:latin typeface="Arial" panose="020B0604020202020204" pitchFamily="34" charset="0"/>
              </a:rPr>
              <a:t>Snow disaster</a:t>
            </a:r>
          </a:p>
        </p:txBody>
      </p:sp>
      <p:sp>
        <p:nvSpPr>
          <p:cNvPr id="43" name="矩形 42"/>
          <p:cNvSpPr/>
          <p:nvPr/>
        </p:nvSpPr>
        <p:spPr>
          <a:xfrm>
            <a:off x="20336495" y="17756559"/>
            <a:ext cx="10663235" cy="461665"/>
          </a:xfrm>
          <a:prstGeom prst="rect">
            <a:avLst/>
          </a:prstGeom>
        </p:spPr>
        <p:txBody>
          <a:bodyPr wrap="square">
            <a:spAutoFit/>
          </a:bodyPr>
          <a:lstStyle/>
          <a:p>
            <a:r>
              <a:rPr lang="en-US" altLang="zh-CN" sz="2400" dirty="0">
                <a:solidFill>
                  <a:srgbClr val="0000FF"/>
                </a:solidFill>
                <a:latin typeface="Book Antiqua" panose="02040602050305030304" pitchFamily="18" charset="0"/>
              </a:rPr>
              <a:t>The 2</a:t>
            </a:r>
            <a:r>
              <a:rPr lang="en-US" altLang="zh-CN" sz="2400" baseline="30000" dirty="0">
                <a:solidFill>
                  <a:srgbClr val="0000FF"/>
                </a:solidFill>
                <a:latin typeface="Book Antiqua" panose="02040602050305030304" pitchFamily="18" charset="0"/>
              </a:rPr>
              <a:t>nd</a:t>
            </a:r>
            <a:r>
              <a:rPr lang="en-US" altLang="zh-CN" sz="2400" dirty="0">
                <a:solidFill>
                  <a:srgbClr val="0000FF"/>
                </a:solidFill>
                <a:latin typeface="Book Antiqua" panose="02040602050305030304" pitchFamily="18" charset="0"/>
              </a:rPr>
              <a:t> Comprehensive Science Expedition on Tibetan Plateau (2017-2021</a:t>
            </a:r>
            <a:r>
              <a:rPr lang="en-US" altLang="zh-CN" sz="2400" dirty="0" smtClean="0">
                <a:solidFill>
                  <a:srgbClr val="0000FF"/>
                </a:solidFill>
                <a:latin typeface="Book Antiqua" panose="02040602050305030304" pitchFamily="18" charset="0"/>
              </a:rPr>
              <a:t>)</a:t>
            </a:r>
            <a:r>
              <a:rPr lang="en-US" altLang="zh-CN" sz="2400" dirty="0">
                <a:solidFill>
                  <a:srgbClr val="0000FF"/>
                </a:solidFill>
                <a:latin typeface="Book Antiqua" panose="02040602050305030304" pitchFamily="18" charset="0"/>
              </a:rPr>
              <a:t>.</a:t>
            </a:r>
          </a:p>
        </p:txBody>
      </p:sp>
      <p:sp>
        <p:nvSpPr>
          <p:cNvPr id="210" name="矩形 209"/>
          <p:cNvSpPr/>
          <p:nvPr/>
        </p:nvSpPr>
        <p:spPr>
          <a:xfrm>
            <a:off x="35896275" y="27560100"/>
            <a:ext cx="4915063" cy="523220"/>
          </a:xfrm>
          <a:prstGeom prst="rect">
            <a:avLst/>
          </a:prstGeom>
          <a:solidFill>
            <a:schemeClr val="bg1"/>
          </a:solidFill>
        </p:spPr>
        <p:txBody>
          <a:bodyPr wrap="none">
            <a:spAutoFit/>
          </a:bodyPr>
          <a:lstStyle/>
          <a:p>
            <a:r>
              <a:rPr lang="en-US" altLang="zh-CN" sz="2800" i="1" dirty="0" smtClean="0">
                <a:latin typeface="Arial" panose="020B0604020202020204" pitchFamily="34" charset="0"/>
              </a:rPr>
              <a:t>Roadmap of TPRCC-Network</a:t>
            </a:r>
            <a:endParaRPr lang="en-US" altLang="zh-CN" sz="2400" i="1" dirty="0"/>
          </a:p>
        </p:txBody>
      </p:sp>
      <p:sp>
        <p:nvSpPr>
          <p:cNvPr id="282" name="矩形 281"/>
          <p:cNvSpPr/>
          <p:nvPr/>
        </p:nvSpPr>
        <p:spPr>
          <a:xfrm>
            <a:off x="20237220" y="19292040"/>
            <a:ext cx="20555599" cy="1569660"/>
          </a:xfrm>
          <a:prstGeom prst="rect">
            <a:avLst/>
          </a:prstGeom>
        </p:spPr>
        <p:txBody>
          <a:bodyPr wrap="square">
            <a:spAutoFit/>
          </a:bodyPr>
          <a:lstStyle/>
          <a:p>
            <a:pPr algn="just"/>
            <a:r>
              <a:rPr lang="en-US" altLang="zh-CN" sz="3200" dirty="0" smtClean="0"/>
              <a:t>Under framework of WMO, the Third Pole Regional Climate Center Network (TPRCC) was established in 2018, which will deliver regional monitoring, prediction, data, and training services to users that concern the changes of climate system in this region, through a joint effort of NHMSs, research institutes, universities, as well as international programs.</a:t>
            </a:r>
            <a:endParaRPr lang="zh-CN" altLang="zh-CN" sz="3200" dirty="0"/>
          </a:p>
        </p:txBody>
      </p:sp>
      <p:pic>
        <p:nvPicPr>
          <p:cNvPr id="283" name="图片 1"/>
          <p:cNvPicPr>
            <a:picLocks noChangeAspect="1"/>
          </p:cNvPicPr>
          <p:nvPr/>
        </p:nvPicPr>
        <p:blipFill rotWithShape="1">
          <a:blip r:embed="rId15">
            <a:extLst>
              <a:ext uri="{28A0092B-C50C-407E-A947-70E740481C1C}">
                <a14:useLocalDpi xmlns:a14="http://schemas.microsoft.com/office/drawing/2010/main" val="0"/>
              </a:ext>
            </a:extLst>
          </a:blip>
          <a:srcRect r="23601"/>
          <a:stretch/>
        </p:blipFill>
        <p:spPr bwMode="auto">
          <a:xfrm>
            <a:off x="21233487" y="12088983"/>
            <a:ext cx="8182068" cy="57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 name="矩形 284"/>
          <p:cNvSpPr/>
          <p:nvPr/>
        </p:nvSpPr>
        <p:spPr>
          <a:xfrm>
            <a:off x="20342547" y="23518940"/>
            <a:ext cx="8843599" cy="1107996"/>
          </a:xfrm>
          <a:prstGeom prst="rect">
            <a:avLst/>
          </a:prstGeom>
        </p:spPr>
        <p:txBody>
          <a:bodyPr wrap="square">
            <a:spAutoFit/>
          </a:bodyPr>
          <a:lstStyle/>
          <a:p>
            <a:r>
              <a:rPr lang="en-US" altLang="zh-CN" sz="3600" b="1" dirty="0" smtClean="0">
                <a:solidFill>
                  <a:srgbClr val="0000FF"/>
                </a:solidFill>
                <a:latin typeface="Arial" panose="020B0604020202020204" pitchFamily="34" charset="0"/>
              </a:rPr>
              <a:t>Vision</a:t>
            </a:r>
            <a:r>
              <a:rPr lang="en-US" altLang="zh-CN" sz="3600" b="1" dirty="0" smtClean="0">
                <a:solidFill>
                  <a:srgbClr val="000000"/>
                </a:solidFill>
                <a:latin typeface="Arial" panose="020B0604020202020204" pitchFamily="34" charset="0"/>
              </a:rPr>
              <a:t>: </a:t>
            </a:r>
            <a:r>
              <a:rPr lang="en-US" altLang="zh-CN" sz="3000" b="1" i="1" dirty="0" smtClean="0">
                <a:solidFill>
                  <a:srgbClr val="548235"/>
                </a:solidFill>
              </a:rPr>
              <a:t>Co-construction and sharing, for fit-for-purpose climate services</a:t>
            </a:r>
            <a:endParaRPr lang="en-US" altLang="zh-CN" sz="3000" b="1" i="1" dirty="0">
              <a:solidFill>
                <a:srgbClr val="548235"/>
              </a:solidFill>
            </a:endParaRPr>
          </a:p>
        </p:txBody>
      </p:sp>
      <p:sp>
        <p:nvSpPr>
          <p:cNvPr id="286" name="矩形 285"/>
          <p:cNvSpPr/>
          <p:nvPr/>
        </p:nvSpPr>
        <p:spPr>
          <a:xfrm>
            <a:off x="20414555" y="24615898"/>
            <a:ext cx="8866747" cy="3539430"/>
          </a:xfrm>
          <a:prstGeom prst="rect">
            <a:avLst/>
          </a:prstGeom>
        </p:spPr>
        <p:txBody>
          <a:bodyPr wrap="square">
            <a:spAutoFit/>
          </a:bodyPr>
          <a:lstStyle/>
          <a:p>
            <a:pPr marL="542925" indent="-542925">
              <a:buFont typeface="Wingdings"/>
              <a:buChar char="v"/>
            </a:pPr>
            <a:r>
              <a:rPr lang="en-US" altLang="zh-CN" sz="3200" dirty="0" smtClean="0"/>
              <a:t>user-oriented and fit-for-purpose </a:t>
            </a:r>
            <a:r>
              <a:rPr lang="en-GB" altLang="zh-CN" sz="3200" dirty="0" smtClean="0"/>
              <a:t>climate </a:t>
            </a:r>
            <a:r>
              <a:rPr lang="en-GB" altLang="zh-CN" sz="3200" dirty="0"/>
              <a:t>products and information </a:t>
            </a:r>
            <a:r>
              <a:rPr lang="en-GB" altLang="zh-CN" sz="3200" dirty="0" smtClean="0"/>
              <a:t>services</a:t>
            </a:r>
          </a:p>
          <a:p>
            <a:pPr marL="542925" indent="-542925">
              <a:buFont typeface="Wingdings"/>
              <a:buChar char="v"/>
            </a:pPr>
            <a:r>
              <a:rPr lang="en-US" altLang="zh-CN" sz="3200" dirty="0" smtClean="0"/>
              <a:t>specific </a:t>
            </a:r>
            <a:r>
              <a:rPr lang="en-GB" altLang="zh-CN" sz="3200" dirty="0" smtClean="0"/>
              <a:t>cryosphere </a:t>
            </a:r>
            <a:r>
              <a:rPr lang="en-GB" altLang="zh-CN" sz="3200" dirty="0"/>
              <a:t>monitoring assessment and </a:t>
            </a:r>
            <a:r>
              <a:rPr lang="en-GB" altLang="zh-CN" sz="3200" dirty="0" smtClean="0"/>
              <a:t>risk management</a:t>
            </a:r>
          </a:p>
          <a:p>
            <a:pPr marL="542925" indent="-542925">
              <a:buFont typeface="Wingdings"/>
              <a:buChar char="v"/>
            </a:pPr>
            <a:r>
              <a:rPr lang="en-GB" altLang="zh-CN" sz="3200" dirty="0" smtClean="0"/>
              <a:t>research on key climate-water-environment related scientific issues and climate change adaptation strategies</a:t>
            </a:r>
            <a:endParaRPr lang="zh-CN" altLang="en-US" sz="2800" dirty="0">
              <a:solidFill>
                <a:srgbClr val="000000"/>
              </a:solidFill>
              <a:latin typeface="Arial" panose="020B0604020202020204" pitchFamily="34" charset="0"/>
            </a:endParaRPr>
          </a:p>
        </p:txBody>
      </p:sp>
      <p:sp>
        <p:nvSpPr>
          <p:cNvPr id="287" name="矩形 286"/>
          <p:cNvSpPr/>
          <p:nvPr/>
        </p:nvSpPr>
        <p:spPr>
          <a:xfrm>
            <a:off x="20342547" y="21135126"/>
            <a:ext cx="9228033" cy="2123658"/>
          </a:xfrm>
          <a:prstGeom prst="rect">
            <a:avLst/>
          </a:prstGeom>
        </p:spPr>
        <p:txBody>
          <a:bodyPr wrap="square">
            <a:spAutoFit/>
          </a:bodyPr>
          <a:lstStyle/>
          <a:p>
            <a:r>
              <a:rPr lang="en-US" altLang="zh-CN" sz="3600" b="1" dirty="0" smtClean="0">
                <a:solidFill>
                  <a:srgbClr val="0000FF"/>
                </a:solidFill>
              </a:rPr>
              <a:t>Addressing</a:t>
            </a:r>
            <a:r>
              <a:rPr lang="en-US" altLang="zh-CN" sz="3200" dirty="0" smtClean="0">
                <a:solidFill>
                  <a:srgbClr val="0000FF"/>
                </a:solidFill>
              </a:rPr>
              <a:t> </a:t>
            </a:r>
            <a:r>
              <a:rPr lang="en-US" altLang="zh-CN" sz="3200" dirty="0" smtClean="0">
                <a:solidFill>
                  <a:srgbClr val="000000"/>
                </a:solidFill>
              </a:rPr>
              <a:t>gaps in data and information, e.g. </a:t>
            </a:r>
          </a:p>
          <a:p>
            <a:pPr marL="457200" indent="-457200">
              <a:buFont typeface="Wingdings" pitchFamily="2" charset="2"/>
              <a:buChar char="Ø"/>
            </a:pPr>
            <a:r>
              <a:rPr lang="en-US" altLang="zh-CN" sz="3200" dirty="0" smtClean="0">
                <a:solidFill>
                  <a:srgbClr val="000000"/>
                </a:solidFill>
              </a:rPr>
              <a:t>limited </a:t>
            </a:r>
            <a:r>
              <a:rPr lang="en-US" altLang="zh-CN" sz="3200" dirty="0">
                <a:solidFill>
                  <a:srgbClr val="000000"/>
                </a:solidFill>
              </a:rPr>
              <a:t>data scattered across different institutions, </a:t>
            </a:r>
            <a:endParaRPr lang="en-US" altLang="zh-CN" sz="3200" dirty="0" smtClean="0">
              <a:solidFill>
                <a:srgbClr val="000000"/>
              </a:solidFill>
            </a:endParaRPr>
          </a:p>
          <a:p>
            <a:pPr marL="457200" indent="-457200">
              <a:buFont typeface="Wingdings" pitchFamily="2" charset="2"/>
              <a:buChar char="Ø"/>
            </a:pPr>
            <a:r>
              <a:rPr lang="en-US" altLang="zh-CN" sz="3200" dirty="0" smtClean="0">
                <a:solidFill>
                  <a:srgbClr val="000000"/>
                </a:solidFill>
              </a:rPr>
              <a:t>low-accuracy and resolution of </a:t>
            </a:r>
            <a:r>
              <a:rPr lang="en-US" altLang="zh-CN" sz="3200" dirty="0">
                <a:solidFill>
                  <a:srgbClr val="000000"/>
                </a:solidFill>
              </a:rPr>
              <a:t>operational products and climate-related </a:t>
            </a:r>
            <a:r>
              <a:rPr lang="en-US" altLang="zh-CN" sz="3200" dirty="0" smtClean="0">
                <a:solidFill>
                  <a:srgbClr val="000000"/>
                </a:solidFill>
              </a:rPr>
              <a:t>information</a:t>
            </a:r>
            <a:endParaRPr lang="en-US" altLang="zh-CN" sz="3000" i="1" dirty="0">
              <a:solidFill>
                <a:srgbClr val="548235"/>
              </a:solidFill>
            </a:endParaRPr>
          </a:p>
        </p:txBody>
      </p:sp>
      <p:sp>
        <p:nvSpPr>
          <p:cNvPr id="57" name="矩形 56"/>
          <p:cNvSpPr/>
          <p:nvPr/>
        </p:nvSpPr>
        <p:spPr>
          <a:xfrm>
            <a:off x="1116411" y="9171269"/>
            <a:ext cx="7433466" cy="769855"/>
          </a:xfrm>
          <a:prstGeom prst="rect">
            <a:avLst/>
          </a:prstGeom>
          <a:solidFill>
            <a:schemeClr val="bg1"/>
          </a:solidFill>
        </p:spPr>
        <p:txBody>
          <a:bodyPr wrap="square">
            <a:spAutoFit/>
          </a:bodyPr>
          <a:lstStyle/>
          <a:p>
            <a:r>
              <a:rPr lang="en-US" altLang="zh-CN" sz="2200" b="1" dirty="0">
                <a:solidFill>
                  <a:srgbClr val="0000FF"/>
                </a:solidFill>
                <a:latin typeface="Arial" panose="020B0604020202020204" pitchFamily="34" charset="0"/>
              </a:rPr>
              <a:t>The Third Pole is referred to the Tibetan Plateau and its surrounding </a:t>
            </a:r>
            <a:r>
              <a:rPr lang="en-US" altLang="zh-CN" sz="2200" b="1" dirty="0" smtClean="0">
                <a:solidFill>
                  <a:srgbClr val="0000FF"/>
                </a:solidFill>
                <a:latin typeface="Arial" panose="020B0604020202020204" pitchFamily="34" charset="0"/>
              </a:rPr>
              <a:t>mountains.</a:t>
            </a:r>
            <a:endParaRPr lang="en-US" altLang="zh-CN" sz="2200" b="1" dirty="0" smtClean="0">
              <a:solidFill>
                <a:srgbClr val="0000FF"/>
              </a:solidFill>
              <a:latin typeface="Arial" panose="020B0604020202020204" pitchFamily="34" charset="0"/>
            </a:endParaRPr>
          </a:p>
        </p:txBody>
      </p:sp>
      <p:pic>
        <p:nvPicPr>
          <p:cNvPr id="102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5115" y="14041760"/>
            <a:ext cx="9219574" cy="450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37407" y="19000707"/>
            <a:ext cx="7904401" cy="480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矩形 60"/>
          <p:cNvSpPr/>
          <p:nvPr/>
        </p:nvSpPr>
        <p:spPr>
          <a:xfrm>
            <a:off x="4816591" y="19226916"/>
            <a:ext cx="4793528" cy="430887"/>
          </a:xfrm>
          <a:prstGeom prst="rect">
            <a:avLst/>
          </a:prstGeom>
          <a:noFill/>
        </p:spPr>
        <p:txBody>
          <a:bodyPr wrap="square">
            <a:spAutoFit/>
          </a:bodyPr>
          <a:lstStyle/>
          <a:p>
            <a:r>
              <a:rPr lang="en-US" altLang="zh-CN" sz="2200" b="1" dirty="0" smtClean="0">
                <a:latin typeface="Arial" panose="020B0604020202020204" pitchFamily="34" charset="0"/>
              </a:rPr>
              <a:t>Glacier and cryosphere fed rivers </a:t>
            </a:r>
          </a:p>
        </p:txBody>
      </p:sp>
      <p:sp>
        <p:nvSpPr>
          <p:cNvPr id="63" name="矩形 62"/>
          <p:cNvSpPr/>
          <p:nvPr/>
        </p:nvSpPr>
        <p:spPr>
          <a:xfrm>
            <a:off x="3194575" y="17193561"/>
            <a:ext cx="5355302" cy="415500"/>
          </a:xfrm>
          <a:prstGeom prst="rect">
            <a:avLst/>
          </a:prstGeom>
        </p:spPr>
        <p:txBody>
          <a:bodyPr wrap="square">
            <a:spAutoFit/>
          </a:bodyPr>
          <a:lstStyle/>
          <a:p>
            <a:r>
              <a:rPr lang="en-US" altLang="zh-CN" sz="2000" i="1" dirty="0" smtClean="0">
                <a:latin typeface="Arial" panose="020B0604020202020204" pitchFamily="34" charset="0"/>
              </a:rPr>
              <a:t>Blue Book on Climate Change in China, 2020</a:t>
            </a:r>
            <a:endParaRPr lang="en-US" altLang="zh-CN" sz="2000" i="1" dirty="0">
              <a:latin typeface="Arial" panose="020B0604020202020204" pitchFamily="34" charset="0"/>
            </a:endParaRPr>
          </a:p>
        </p:txBody>
      </p:sp>
      <p:sp>
        <p:nvSpPr>
          <p:cNvPr id="65" name="矩形 64"/>
          <p:cNvSpPr/>
          <p:nvPr/>
        </p:nvSpPr>
        <p:spPr>
          <a:xfrm>
            <a:off x="10372986" y="23307148"/>
            <a:ext cx="1959383" cy="400110"/>
          </a:xfrm>
          <a:prstGeom prst="rect">
            <a:avLst/>
          </a:prstGeom>
        </p:spPr>
        <p:txBody>
          <a:bodyPr wrap="none">
            <a:spAutoFit/>
          </a:bodyPr>
          <a:lstStyle/>
          <a:p>
            <a:r>
              <a:rPr lang="en-US" altLang="zh-CN" sz="2000" i="1" dirty="0" smtClean="0">
                <a:latin typeface="Arial" panose="020B0604020202020204" pitchFamily="34" charset="0"/>
              </a:rPr>
              <a:t>Yao </a:t>
            </a:r>
            <a:r>
              <a:rPr lang="en-US" altLang="zh-CN" sz="2000" i="1" dirty="0">
                <a:latin typeface="Arial" panose="020B0604020202020204" pitchFamily="34" charset="0"/>
              </a:rPr>
              <a:t>et al., </a:t>
            </a:r>
            <a:r>
              <a:rPr lang="en-US" altLang="zh-CN" sz="2000" i="1" dirty="0" smtClean="0">
                <a:latin typeface="Arial" panose="020B0604020202020204" pitchFamily="34" charset="0"/>
              </a:rPr>
              <a:t>2019</a:t>
            </a:r>
            <a:endParaRPr lang="zh-CN" altLang="en-US" sz="2000" i="1" dirty="0"/>
          </a:p>
        </p:txBody>
      </p:sp>
      <p:sp>
        <p:nvSpPr>
          <p:cNvPr id="66" name="矩形 65"/>
          <p:cNvSpPr/>
          <p:nvPr/>
        </p:nvSpPr>
        <p:spPr>
          <a:xfrm>
            <a:off x="5639097" y="27723280"/>
            <a:ext cx="2102050" cy="400110"/>
          </a:xfrm>
          <a:prstGeom prst="rect">
            <a:avLst/>
          </a:prstGeom>
        </p:spPr>
        <p:txBody>
          <a:bodyPr wrap="none">
            <a:spAutoFit/>
          </a:bodyPr>
          <a:lstStyle/>
          <a:p>
            <a:r>
              <a:rPr lang="en-US" altLang="zh-CN" sz="2000" i="1" dirty="0" smtClean="0">
                <a:latin typeface="Arial" panose="020B0604020202020204" pitchFamily="34" charset="0"/>
              </a:rPr>
              <a:t>Yang </a:t>
            </a:r>
            <a:r>
              <a:rPr lang="en-US" altLang="zh-CN" sz="2000" i="1" dirty="0">
                <a:latin typeface="Arial" panose="020B0604020202020204" pitchFamily="34" charset="0"/>
              </a:rPr>
              <a:t>et al., </a:t>
            </a:r>
            <a:r>
              <a:rPr lang="en-US" altLang="zh-CN" sz="2000" i="1" dirty="0" smtClean="0">
                <a:latin typeface="Arial" panose="020B0604020202020204" pitchFamily="34" charset="0"/>
              </a:rPr>
              <a:t>2019</a:t>
            </a:r>
            <a:endParaRPr lang="zh-CN" altLang="en-US" sz="2000" i="1" dirty="0"/>
          </a:p>
        </p:txBody>
      </p:sp>
      <p:sp>
        <p:nvSpPr>
          <p:cNvPr id="67" name="矩形 66"/>
          <p:cNvSpPr/>
          <p:nvPr/>
        </p:nvSpPr>
        <p:spPr>
          <a:xfrm>
            <a:off x="465115" y="19483540"/>
            <a:ext cx="4181816" cy="3139321"/>
          </a:xfrm>
          <a:prstGeom prst="rect">
            <a:avLst/>
          </a:prstGeom>
          <a:solidFill>
            <a:schemeClr val="bg1"/>
          </a:solidFill>
        </p:spPr>
        <p:txBody>
          <a:bodyPr wrap="square">
            <a:spAutoFit/>
          </a:bodyPr>
          <a:lstStyle/>
          <a:p>
            <a:pPr marL="342900" indent="-342900">
              <a:buFont typeface="Wingdings" pitchFamily="2" charset="2"/>
              <a:buChar char="Ø"/>
            </a:pPr>
            <a:r>
              <a:rPr lang="en-US" altLang="zh-CN" sz="2200" b="1" dirty="0">
                <a:solidFill>
                  <a:srgbClr val="0000FF"/>
                </a:solidFill>
                <a:latin typeface="Arial" panose="020B0604020202020204" pitchFamily="34" charset="0"/>
              </a:rPr>
              <a:t>The runoff </a:t>
            </a:r>
            <a:r>
              <a:rPr lang="en-US" altLang="zh-CN" sz="2200" b="1" dirty="0" smtClean="0">
                <a:solidFill>
                  <a:srgbClr val="0000FF"/>
                </a:solidFill>
                <a:latin typeface="Arial" panose="020B0604020202020204" pitchFamily="34" charset="0"/>
              </a:rPr>
              <a:t>from cryosphere provides </a:t>
            </a:r>
            <a:r>
              <a:rPr lang="en-US" altLang="zh-CN" sz="2200" b="1" dirty="0">
                <a:solidFill>
                  <a:srgbClr val="0000FF"/>
                </a:solidFill>
                <a:latin typeface="Arial" panose="020B0604020202020204" pitchFamily="34" charset="0"/>
              </a:rPr>
              <a:t>up to 45% of the total river </a:t>
            </a:r>
            <a:r>
              <a:rPr lang="en-US" altLang="zh-CN" sz="2200" b="1" dirty="0" smtClean="0">
                <a:solidFill>
                  <a:srgbClr val="0000FF"/>
                </a:solidFill>
                <a:latin typeface="Arial" panose="020B0604020202020204" pitchFamily="34" charset="0"/>
              </a:rPr>
              <a:t>flow</a:t>
            </a:r>
            <a:r>
              <a:rPr lang="en-US" altLang="zh-CN" sz="2200" b="1" dirty="0">
                <a:solidFill>
                  <a:srgbClr val="0000FF"/>
                </a:solidFill>
                <a:latin typeface="Arial" panose="020B0604020202020204" pitchFamily="34" charset="0"/>
              </a:rPr>
              <a:t> </a:t>
            </a:r>
            <a:r>
              <a:rPr lang="en-US" altLang="zh-CN" sz="2200" b="1" dirty="0" smtClean="0">
                <a:solidFill>
                  <a:srgbClr val="0000FF"/>
                </a:solidFill>
                <a:latin typeface="Arial" panose="020B0604020202020204" pitchFamily="34" charset="0"/>
              </a:rPr>
              <a:t>(Yao et al</a:t>
            </a:r>
            <a:r>
              <a:rPr lang="en-US" altLang="zh-CN" sz="2200" b="1" dirty="0">
                <a:solidFill>
                  <a:srgbClr val="0000FF"/>
                </a:solidFill>
                <a:latin typeface="Arial" panose="020B0604020202020204" pitchFamily="34" charset="0"/>
              </a:rPr>
              <a:t>. 2020</a:t>
            </a:r>
            <a:r>
              <a:rPr lang="en-US" altLang="zh-CN" sz="2200" b="1" dirty="0" smtClean="0">
                <a:solidFill>
                  <a:srgbClr val="0000FF"/>
                </a:solidFill>
                <a:latin typeface="Arial" panose="020B0604020202020204" pitchFamily="34" charset="0"/>
              </a:rPr>
              <a:t>).</a:t>
            </a:r>
          </a:p>
          <a:p>
            <a:pPr marL="342900" indent="-342900">
              <a:buFont typeface="Wingdings" pitchFamily="2" charset="2"/>
              <a:buChar char="Ø"/>
            </a:pPr>
            <a:r>
              <a:rPr lang="en-US" altLang="zh-CN" sz="2200" b="1" dirty="0" smtClean="0">
                <a:solidFill>
                  <a:srgbClr val="0000FF"/>
                </a:solidFill>
                <a:latin typeface="Arial" panose="020B0604020202020204" pitchFamily="34" charset="0"/>
              </a:rPr>
              <a:t>The area of glacier fed lakes reaches 74.6% of the total area of ice lakes in western China (Yang et al, 2019).</a:t>
            </a:r>
          </a:p>
        </p:txBody>
      </p:sp>
      <p:sp>
        <p:nvSpPr>
          <p:cNvPr id="44" name="矩形 43"/>
          <p:cNvSpPr/>
          <p:nvPr/>
        </p:nvSpPr>
        <p:spPr>
          <a:xfrm>
            <a:off x="934582" y="18072496"/>
            <a:ext cx="8339896" cy="1107996"/>
          </a:xfrm>
          <a:prstGeom prst="rect">
            <a:avLst/>
          </a:prstGeom>
          <a:solidFill>
            <a:schemeClr val="bg1"/>
          </a:solidFill>
        </p:spPr>
        <p:txBody>
          <a:bodyPr wrap="square">
            <a:spAutoFit/>
          </a:bodyPr>
          <a:lstStyle/>
          <a:p>
            <a:r>
              <a:rPr lang="en-US" altLang="zh-CN" sz="2200" b="1" dirty="0" smtClean="0">
                <a:solidFill>
                  <a:srgbClr val="0000FF"/>
                </a:solidFill>
                <a:latin typeface="Arial" panose="020B0604020202020204" pitchFamily="34" charset="0"/>
              </a:rPr>
              <a:t>Active </a:t>
            </a:r>
            <a:r>
              <a:rPr lang="en-US" altLang="zh-CN" sz="2200" b="1" dirty="0">
                <a:solidFill>
                  <a:srgbClr val="0000FF"/>
                </a:solidFill>
                <a:latin typeface="Arial" panose="020B0604020202020204" pitchFamily="34" charset="0"/>
              </a:rPr>
              <a:t>layer thickness and </a:t>
            </a:r>
            <a:r>
              <a:rPr lang="en-US" altLang="zh-CN" sz="2200" b="1" dirty="0" smtClean="0">
                <a:solidFill>
                  <a:srgbClr val="0000FF"/>
                </a:solidFill>
                <a:latin typeface="Arial" panose="020B0604020202020204" pitchFamily="34" charset="0"/>
              </a:rPr>
              <a:t>bottom temperature </a:t>
            </a:r>
            <a:r>
              <a:rPr lang="en-US" altLang="zh-CN" sz="2200" b="1" dirty="0">
                <a:solidFill>
                  <a:srgbClr val="0000FF"/>
                </a:solidFill>
                <a:latin typeface="Arial" panose="020B0604020202020204" pitchFamily="34" charset="0"/>
              </a:rPr>
              <a:t>of active layer along the </a:t>
            </a:r>
            <a:r>
              <a:rPr lang="en-US" altLang="zh-CN" sz="2200" b="1" dirty="0" smtClean="0">
                <a:solidFill>
                  <a:srgbClr val="0000FF"/>
                </a:solidFill>
                <a:latin typeface="Arial" panose="020B0604020202020204" pitchFamily="34" charset="0"/>
              </a:rPr>
              <a:t>Qinghai-Tibet Highway increase significantly </a:t>
            </a:r>
            <a:r>
              <a:rPr lang="en-US" altLang="zh-CN" sz="2200" b="1" dirty="0">
                <a:solidFill>
                  <a:srgbClr val="0000FF"/>
                </a:solidFill>
                <a:latin typeface="Arial" panose="020B0604020202020204" pitchFamily="34" charset="0"/>
              </a:rPr>
              <a:t>(data from the </a:t>
            </a:r>
            <a:r>
              <a:rPr lang="en-US" altLang="zh-CN" sz="2200" b="1" dirty="0" smtClean="0">
                <a:solidFill>
                  <a:srgbClr val="0000FF"/>
                </a:solidFill>
                <a:latin typeface="Arial" panose="020B0604020202020204" pitchFamily="34" charset="0"/>
              </a:rPr>
              <a:t>SKLCS, CAS)</a:t>
            </a:r>
          </a:p>
        </p:txBody>
      </p:sp>
      <p:sp>
        <p:nvSpPr>
          <p:cNvPr id="72" name="矩形 71"/>
          <p:cNvSpPr/>
          <p:nvPr/>
        </p:nvSpPr>
        <p:spPr>
          <a:xfrm>
            <a:off x="15860786" y="15732931"/>
            <a:ext cx="3418961" cy="1785104"/>
          </a:xfrm>
          <a:prstGeom prst="rect">
            <a:avLst/>
          </a:prstGeom>
          <a:solidFill>
            <a:schemeClr val="bg1"/>
          </a:solidFill>
        </p:spPr>
        <p:txBody>
          <a:bodyPr wrap="square">
            <a:spAutoFit/>
          </a:bodyPr>
          <a:lstStyle/>
          <a:p>
            <a:pPr marL="342900" indent="-342900">
              <a:buFont typeface="Wingdings" pitchFamily="2" charset="2"/>
              <a:buChar char="Ø"/>
            </a:pPr>
            <a:r>
              <a:rPr lang="en-US" altLang="zh-CN" sz="2200" b="1" dirty="0">
                <a:solidFill>
                  <a:srgbClr val="0000FF"/>
                </a:solidFill>
                <a:latin typeface="Arial" panose="020B0604020202020204" pitchFamily="34" charset="0"/>
              </a:rPr>
              <a:t>Glacier </a:t>
            </a:r>
            <a:r>
              <a:rPr lang="en-US" altLang="zh-CN" sz="2200" b="1" dirty="0" smtClean="0">
                <a:solidFill>
                  <a:srgbClr val="0000FF"/>
                </a:solidFill>
                <a:latin typeface="Arial" panose="020B0604020202020204" pitchFamily="34" charset="0"/>
              </a:rPr>
              <a:t>surging may block </a:t>
            </a:r>
            <a:r>
              <a:rPr lang="en-US" altLang="zh-CN" sz="2200" b="1" dirty="0">
                <a:solidFill>
                  <a:srgbClr val="0000FF"/>
                </a:solidFill>
                <a:latin typeface="Arial" panose="020B0604020202020204" pitchFamily="34" charset="0"/>
              </a:rPr>
              <a:t>rivers and cause floods, or slide into glaciers </a:t>
            </a:r>
            <a:r>
              <a:rPr lang="en-US" altLang="zh-CN" sz="2200" b="1" dirty="0" smtClean="0">
                <a:solidFill>
                  <a:srgbClr val="0000FF"/>
                </a:solidFill>
                <a:latin typeface="Arial" panose="020B0604020202020204" pitchFamily="34" charset="0"/>
              </a:rPr>
              <a:t>lakes and </a:t>
            </a:r>
            <a:r>
              <a:rPr lang="en-US" altLang="zh-CN" sz="2200" b="1" dirty="0">
                <a:solidFill>
                  <a:srgbClr val="0000FF"/>
                </a:solidFill>
                <a:latin typeface="Arial" panose="020B0604020202020204" pitchFamily="34" charset="0"/>
              </a:rPr>
              <a:t>cause </a:t>
            </a:r>
            <a:r>
              <a:rPr lang="en-US" altLang="zh-CN" sz="2200" b="1" dirty="0" smtClean="0">
                <a:solidFill>
                  <a:srgbClr val="0000FF"/>
                </a:solidFill>
                <a:latin typeface="Arial" panose="020B0604020202020204" pitchFamily="34" charset="0"/>
              </a:rPr>
              <a:t>GLOF.</a:t>
            </a:r>
          </a:p>
        </p:txBody>
      </p:sp>
      <p:pic>
        <p:nvPicPr>
          <p:cNvPr id="1031" name="Picture 7" descr="http://www.tpe.ac.cn/science/STEP/202003/W020200314303962583377.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143747" y="12015886"/>
            <a:ext cx="8878059" cy="6318220"/>
          </a:xfrm>
          <a:prstGeom prst="rect">
            <a:avLst/>
          </a:prstGeom>
          <a:noFill/>
          <a:extLst>
            <a:ext uri="{909E8E84-426E-40DD-AFC4-6F175D3DCCD1}">
              <a14:hiddenFill xmlns:a14="http://schemas.microsoft.com/office/drawing/2010/main">
                <a:solidFill>
                  <a:srgbClr val="FFFFFF"/>
                </a:solidFill>
              </a14:hiddenFill>
            </a:ext>
          </a:extLst>
        </p:spPr>
      </p:pic>
      <p:sp>
        <p:nvSpPr>
          <p:cNvPr id="73" name="矩形 72"/>
          <p:cNvSpPr/>
          <p:nvPr/>
        </p:nvSpPr>
        <p:spPr>
          <a:xfrm>
            <a:off x="33423858" y="17726794"/>
            <a:ext cx="3438908" cy="523220"/>
          </a:xfrm>
          <a:prstGeom prst="rect">
            <a:avLst/>
          </a:prstGeom>
        </p:spPr>
        <p:txBody>
          <a:bodyPr wrap="square">
            <a:spAutoFit/>
          </a:bodyPr>
          <a:lstStyle/>
          <a:p>
            <a:r>
              <a:rPr lang="en-US" altLang="zh-CN" sz="2800" dirty="0" smtClean="0"/>
              <a:t>Source: </a:t>
            </a:r>
            <a:r>
              <a:rPr lang="en-US" altLang="zh-CN" sz="2800" dirty="0" smtClean="0">
                <a:hlinkClick r:id="rId19"/>
              </a:rPr>
              <a:t>TPE program</a:t>
            </a:r>
            <a:endParaRPr lang="en-US" altLang="zh-CN" sz="2800" dirty="0"/>
          </a:p>
        </p:txBody>
      </p:sp>
      <p:pic>
        <p:nvPicPr>
          <p:cNvPr id="1032"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892155" y="21098544"/>
            <a:ext cx="12116688" cy="631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矩形 75"/>
          <p:cNvSpPr/>
          <p:nvPr/>
        </p:nvSpPr>
        <p:spPr>
          <a:xfrm>
            <a:off x="37313679" y="11260737"/>
            <a:ext cx="2106667" cy="400110"/>
          </a:xfrm>
          <a:prstGeom prst="rect">
            <a:avLst/>
          </a:prstGeom>
        </p:spPr>
        <p:txBody>
          <a:bodyPr wrap="none">
            <a:spAutoFit/>
          </a:bodyPr>
          <a:lstStyle/>
          <a:p>
            <a:r>
              <a:rPr lang="en-US" altLang="zh-CN" sz="2000" i="1" dirty="0" smtClean="0">
                <a:latin typeface="Arial" panose="020B0604020202020204" pitchFamily="34" charset="0"/>
              </a:rPr>
              <a:t>Zhao </a:t>
            </a:r>
            <a:r>
              <a:rPr lang="en-US" altLang="zh-CN" sz="2000" i="1" dirty="0">
                <a:latin typeface="Arial" panose="020B0604020202020204" pitchFamily="34" charset="0"/>
              </a:rPr>
              <a:t>et al., </a:t>
            </a:r>
            <a:r>
              <a:rPr lang="en-US" altLang="zh-CN" sz="2000" i="1" dirty="0" smtClean="0">
                <a:latin typeface="Arial" panose="020B0604020202020204" pitchFamily="34" charset="0"/>
              </a:rPr>
              <a:t>2018</a:t>
            </a:r>
            <a:endParaRPr lang="zh-CN" altLang="en-US" sz="2000" i="1" dirty="0"/>
          </a:p>
        </p:txBody>
      </p:sp>
      <p:pic>
        <p:nvPicPr>
          <p:cNvPr id="12" name="音频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0579675" y="27978100"/>
            <a:ext cx="609600" cy="609600"/>
          </a:xfrm>
          <a:prstGeom prst="rect">
            <a:avLst/>
          </a:prstGeom>
        </p:spPr>
      </p:pic>
    </p:spTree>
    <p:extLst>
      <p:ext uri="{BB962C8B-B14F-4D97-AF65-F5344CB8AC3E}">
        <p14:creationId xmlns:p14="http://schemas.microsoft.com/office/powerpoint/2010/main" val="3148665104"/>
      </p:ext>
    </p:extLst>
  </p:cSld>
  <p:clrMapOvr>
    <a:masterClrMapping/>
  </p:clrMapOvr>
  <mc:AlternateContent xmlns:mc="http://schemas.openxmlformats.org/markup-compatibility/2006">
    <mc:Choice xmlns:p14="http://schemas.microsoft.com/office/powerpoint/2010/main" Requires="p14">
      <p:transition spd="slow" p14:dur="2000" advTm="282529"/>
    </mc:Choice>
    <mc:Fallback>
      <p:transition spd="slow" advTm="282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12199</TotalTime>
  <Words>593</Words>
  <Application>Microsoft Office PowerPoint</Application>
  <PresentationFormat>自定义</PresentationFormat>
  <Paragraphs>61</Paragraphs>
  <Slides>1</Slides>
  <Notes>1</Notes>
  <HiddenSlides>0</HiddenSlides>
  <MMClips>1</MMClips>
  <ScaleCrop>false</ScaleCrop>
  <HeadingPairs>
    <vt:vector size="4" baseType="variant">
      <vt:variant>
        <vt:lpstr>主题</vt:lpstr>
      </vt:variant>
      <vt:variant>
        <vt:i4>1</vt:i4>
      </vt:variant>
      <vt:variant>
        <vt:lpstr>幻灯片标题</vt:lpstr>
      </vt:variant>
      <vt:variant>
        <vt:i4>1</vt:i4>
      </vt:variant>
    </vt:vector>
  </HeadingPairs>
  <TitlesOfParts>
    <vt:vector size="2" baseType="lpstr">
      <vt:lpstr>Office 主题​​</vt:lpstr>
      <vt:lpstr>Tackling Rapid Warming and Environmental Changes in the Third Pole: from Observation to Climate Information Services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马丽娟(拟稿)</cp:lastModifiedBy>
  <cp:revision>201</cp:revision>
  <cp:lastPrinted>2019-10-25T05:10:46Z</cp:lastPrinted>
  <dcterms:created xsi:type="dcterms:W3CDTF">2019-10-20T05:02:42Z</dcterms:created>
  <dcterms:modified xsi:type="dcterms:W3CDTF">2020-11-20T08:37:25Z</dcterms:modified>
</cp:coreProperties>
</file>