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5"/>
  </p:notesMasterIdLst>
  <p:sldIdLst>
    <p:sldId id="256" r:id="rId23"/>
    <p:sldId id="257" r:id="rId24"/>
    <p:sldId id="258"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Lst>
  <p:sldSz cx="18288000" cy="10287000"/>
  <p:notesSz cx="6858000" cy="9144000"/>
  <p:embeddedFontLst>
    <p:embeddedFont>
      <p:font typeface="Glacial Indifference" charset="1" panose="00000000000000000000"/>
      <p:regular r:id="rId6"/>
    </p:embeddedFont>
    <p:embeddedFont>
      <p:font typeface="Glacial Indifference Bold" charset="1" panose="00000800000000000000"/>
      <p:regular r:id="rId7"/>
    </p:embeddedFont>
    <p:embeddedFont>
      <p:font typeface="Glacial Indifference Italics" charset="1" panose="00000000000000000000"/>
      <p:regular r:id="rId8"/>
    </p:embeddedFont>
    <p:embeddedFont>
      <p:font typeface="Glacial Indifference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rialle" charset="1" panose="020B0604020202020204"/>
      <p:regular r:id="rId14"/>
    </p:embeddedFont>
    <p:embeddedFont>
      <p:font typeface="Arialle Bold" charset="1" panose="020B0704020202020204"/>
      <p:regular r:id="rId15"/>
    </p:embeddedFont>
    <p:embeddedFont>
      <p:font typeface="Arialle Italics" charset="1" panose="020B0604020202090204"/>
      <p:regular r:id="rId16"/>
    </p:embeddedFont>
    <p:embeddedFont>
      <p:font typeface="Arialle Bold Italics" charset="1" panose="020B0704020202090204"/>
      <p:regular r:id="rId17"/>
    </p:embeddedFont>
    <p:embeddedFont>
      <p:font typeface="League Spartan" charset="1" panose="00000800000000000000"/>
      <p:regular r:id="rId18"/>
    </p:embeddedFont>
    <p:embeddedFont>
      <p:font typeface="Public Sans" charset="1" panose="00000000000000000000"/>
      <p:regular r:id="rId19"/>
    </p:embeddedFont>
    <p:embeddedFont>
      <p:font typeface="Public Sans Bold" charset="1" panose="00000000000000000000"/>
      <p:regular r:id="rId20"/>
    </p:embeddedFont>
    <p:embeddedFont>
      <p:font typeface="Public Sans Italics" charset="1" panose="00000000000000000000"/>
      <p:regular r:id="rId21"/>
    </p:embeddedFont>
    <p:embeddedFont>
      <p:font typeface="Public Sans Bold Italics" charset="1" panose="0000000000000000000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3.fntdata"/><Relationship Id="rId18" Type="http://schemas.openxmlformats.org/officeDocument/2006/relationships/font" Target="fonts/font18.fntdata"/><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font" Target="fonts/font21.fntdata"/><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notesSlide" Target="notesSlides/notesSlide1.xml"/><Relationship Id="rId50" Type="http://schemas.openxmlformats.org/officeDocument/2006/relationships/notesSlide" Target="notesSlides/notesSlide4.xml"/><Relationship Id="rId55" Type="http://schemas.openxmlformats.org/officeDocument/2006/relationships/customXml" Target="../customXml/item3.xml"/><Relationship Id="rId7" Type="http://schemas.openxmlformats.org/officeDocument/2006/relationships/font" Target="fonts/font7.fntdata"/><Relationship Id="rId16" Type="http://schemas.openxmlformats.org/officeDocument/2006/relationships/font" Target="fonts/font16.fntdata"/><Relationship Id="rId2" Type="http://schemas.openxmlformats.org/officeDocument/2006/relationships/presProps" Target="presProps.xml"/><Relationship Id="rId29" Type="http://schemas.openxmlformats.org/officeDocument/2006/relationships/slide" Target="slides/slide7.xml"/><Relationship Id="rId11" Type="http://schemas.openxmlformats.org/officeDocument/2006/relationships/font" Target="fonts/font11.fntdata"/><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notesMaster" Target="notesMasters/notesMaster1.xml"/><Relationship Id="rId53" Type="http://schemas.openxmlformats.org/officeDocument/2006/relationships/customXml" Target="../customXml/item1.xml"/><Relationship Id="rId5" Type="http://schemas.openxmlformats.org/officeDocument/2006/relationships/tableStyles" Target="tableStyles.xml"/><Relationship Id="rId10" Type="http://schemas.openxmlformats.org/officeDocument/2006/relationships/font" Target="fonts/font10.fntdata"/><Relationship Id="rId19" Type="http://schemas.openxmlformats.org/officeDocument/2006/relationships/font" Target="fonts/font19.fntdata"/><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notesSlide" Target="notesSlides/notesSlide6.xml"/><Relationship Id="rId14" Type="http://schemas.openxmlformats.org/officeDocument/2006/relationships/font" Target="fonts/font14.fntdata"/><Relationship Id="rId22" Type="http://schemas.openxmlformats.org/officeDocument/2006/relationships/font" Target="fonts/font22.fntdata"/><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 Type="http://schemas.openxmlformats.org/officeDocument/2006/relationships/theme" Target="theme/theme1.xml"/><Relationship Id="rId43" Type="http://schemas.openxmlformats.org/officeDocument/2006/relationships/slide" Target="slides/slide21.xml"/><Relationship Id="rId48" Type="http://schemas.openxmlformats.org/officeDocument/2006/relationships/notesSlide" Target="notesSlides/notesSlide2.xml"/><Relationship Id="rId9" Type="http://schemas.openxmlformats.org/officeDocument/2006/relationships/font" Target="fonts/font9.fntdata"/><Relationship Id="rId51" Type="http://schemas.openxmlformats.org/officeDocument/2006/relationships/notesSlide" Target="notesSlides/notesSlide5.xml"/><Relationship Id="rId8" Type="http://schemas.openxmlformats.org/officeDocument/2006/relationships/font" Target="fonts/font8.fntdata"/><Relationship Id="rId3" Type="http://schemas.openxmlformats.org/officeDocument/2006/relationships/viewProps" Target="viewProps.xml"/><Relationship Id="rId12" Type="http://schemas.openxmlformats.org/officeDocument/2006/relationships/font" Target="fonts/font12.fntdata"/><Relationship Id="rId17" Type="http://schemas.openxmlformats.org/officeDocument/2006/relationships/font" Target="fonts/font17.fntdata"/><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theme" Target="theme/theme2.xml"/><Relationship Id="rId20" Type="http://schemas.openxmlformats.org/officeDocument/2006/relationships/font" Target="fonts/font20.fntdata"/><Relationship Id="rId41" Type="http://schemas.openxmlformats.org/officeDocument/2006/relationships/slide" Target="slides/slide19.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font" Target="fonts/font6.fntdata"/><Relationship Id="rId15" Type="http://schemas.openxmlformats.org/officeDocument/2006/relationships/font" Target="fonts/font15.fntdata"/><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notesSlide" Target="notesSlides/notesSlide3.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we will be starting with a poll: </a:t>
            </a:r>
          </a:p>
          <a:p>
            <a:r>
              <a:rPr lang="en-US"/>
              <a:t/>
            </a:r>
          </a:p>
          <a:p>
            <a:r>
              <a:rPr lang="en-US"/>
              <a:t>1. How old were you when you began working or volunteering on climate action? </a:t>
            </a:r>
          </a:p>
          <a:p>
            <a:r>
              <a:rPr lang="en-US"/>
              <a:t>Under 18</a:t>
            </a:r>
          </a:p>
          <a:p>
            <a:r>
              <a:rPr lang="en-US"/>
              <a:t>19-24</a:t>
            </a:r>
          </a:p>
          <a:p>
            <a:r>
              <a:rPr lang="en-US"/>
              <a:t>25-35</a:t>
            </a:r>
          </a:p>
          <a:p>
            <a:r>
              <a:rPr lang="en-US"/>
              <a:t>Older than 35</a:t>
            </a:r>
          </a:p>
          <a:p>
            <a:r>
              <a:rPr lang="en-US"/>
              <a:t/>
            </a:r>
          </a:p>
          <a:p>
            <a:r>
              <a:rPr lang="en-US"/>
              <a:t>2. When is the last time you partnered or worked with a youth organization or leader in your country on climate policy development or implementation? </a:t>
            </a:r>
          </a:p>
          <a:p>
            <a:r>
              <a:rPr lang="en-US"/>
              <a:t/>
            </a:r>
          </a:p>
          <a:p>
            <a:r>
              <a:rPr lang="en-US"/>
              <a:t>3. How many youth climate leaders from your country can you list?</a:t>
            </a:r>
          </a:p>
          <a:p>
            <a:r>
              <a:rPr lang="en-US"/>
              <a:t>0</a:t>
            </a:r>
          </a:p>
          <a:p>
            <a:r>
              <a:rPr lang="en-US"/>
              <a:t>1-5</a:t>
            </a:r>
          </a:p>
          <a:p>
            <a:r>
              <a:rPr lang="en-US"/>
              <a:t>6-10</a:t>
            </a:r>
          </a:p>
          <a:p>
            <a:r>
              <a:rPr lang="en-US"/>
              <a:t>Moore than 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According to UNICEF, there are nearly one billion children and young people ‘extremely high risk’ of the impacts of the climate crisis TODAY. According to the IPCC, young people will witness 4-5 times more extreme climate disasters than we do today.</a:t>
            </a:r>
          </a:p>
          <a:p>
            <a:r>
              <a:rPr lang="en-US"/>
              <a:t>Let that sink in.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78 years until 2100 in which under current trajectories many scientists agree that we could see warming of up tp 3.2 degrees Celsius. Scientists predict we will se severe and catastrophic vents under 1.5 degrees Celsius of warming.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According to the IPU, the global proportion of members of parliament under the age of 30 around the world is 2.6%. With more than 50% of the world’s population under 30 and the fact that 2100 is less than a lifetime away - it is clear that young people are not adequately represented.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are mobilizing and calling for action on the streets and making partnerships with like-minded, supportive teams, such as the UNFCCC ACE Team who are amazing stewards of  youth inclusion, such as by co-organizing the ACE Youth Exchange and inviting us here today.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are also conducting our own research, starting non-profits, like Care About Climate, and showing up to decision-making spaces despite funding, education, language, accessibility, and other barriers. We are creating the future we want to see, starting with each other. </a:t>
            </a:r>
          </a:p>
          <a:p>
            <a:r>
              <a:rPr lang="en-US"/>
              <a:t/>
            </a:r>
          </a:p>
          <a:p>
            <a:r>
              <a:rPr lang="en-US"/>
              <a:t>Yet, we don't choose to miss school, wake up for meetings in the middle of the night, and spend every hour of our free time while navigating the complexities of life to rise in solidarity to fight the climate crisis because we think it's fun. We do this because we care about our future, we care about decisions that will decide who among our friends and global community lives, dies, and/or gives up their culture due to forced migration.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png" Type="http://schemas.openxmlformats.org/officeDocument/2006/relationships/image"/><Relationship Id="rId4" Target="../media/image13.jpeg" Type="http://schemas.openxmlformats.org/officeDocument/2006/relationships/image"/><Relationship Id="rId5" Target="../media/image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 Id="rId5" Target="../media/image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png" Type="http://schemas.openxmlformats.org/officeDocument/2006/relationships/image"/><Relationship Id="rId12" Target="../media/image25.png" Type="http://schemas.openxmlformats.org/officeDocument/2006/relationships/image"/><Relationship Id="rId13" Target="../media/image26.png" Type="http://schemas.openxmlformats.org/officeDocument/2006/relationships/image"/><Relationship Id="rId14" Target="../media/image27.png" Type="http://schemas.openxmlformats.org/officeDocument/2006/relationships/image"/><Relationship Id="rId15" Target="../media/image28.png" Type="http://schemas.openxmlformats.org/officeDocument/2006/relationships/image"/><Relationship Id="rId16" Target="../media/image29.png" Type="http://schemas.openxmlformats.org/officeDocument/2006/relationships/image"/><Relationship Id="rId17" Target="../media/image4.png" Type="http://schemas.openxmlformats.org/officeDocument/2006/relationships/image"/><Relationship Id="rId2" Target="../media/image1.png" Type="http://schemas.openxmlformats.org/officeDocument/2006/relationships/image"/><Relationship Id="rId3" Target="../media/image16.png" Type="http://schemas.openxmlformats.org/officeDocument/2006/relationships/image"/><Relationship Id="rId4" Target="../media/image17.jpeg" Type="http://schemas.openxmlformats.org/officeDocument/2006/relationships/image"/><Relationship Id="rId5" Target="../media/image18.jpeg" Type="http://schemas.openxmlformats.org/officeDocument/2006/relationships/image"/><Relationship Id="rId6" Target="../media/image19.png" Type="http://schemas.openxmlformats.org/officeDocument/2006/relationships/image"/><Relationship Id="rId7" Target="../media/image20.jpeg" Type="http://schemas.openxmlformats.org/officeDocument/2006/relationships/image"/><Relationship Id="rId8" Target="../media/image21.jpeg" Type="http://schemas.openxmlformats.org/officeDocument/2006/relationships/image"/><Relationship Id="rId9" Target="../media/image2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0.jpeg" Type="http://schemas.openxmlformats.org/officeDocument/2006/relationships/image"/><Relationship Id="rId4" Target="../media/image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1.jpeg" Type="http://schemas.openxmlformats.org/officeDocument/2006/relationships/image"/><Relationship Id="rId4" Target="../media/image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3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33.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svg" Type="http://schemas.openxmlformats.org/officeDocument/2006/relationships/image"/><Relationship Id="rId11" Target="../media/image4.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3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5.jpeg" Type="http://schemas.openxmlformats.org/officeDocument/2006/relationships/image"/><Relationship Id="rId5" Target="../media/image6.jpeg" Type="http://schemas.openxmlformats.org/officeDocument/2006/relationships/image"/><Relationship Id="rId6" Target="../media/image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 Id="rId6"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png" Type="http://schemas.openxmlformats.org/officeDocument/2006/relationships/image"/><Relationship Id="rId4" Target="../media/image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jpeg" Type="http://schemas.openxmlformats.org/officeDocument/2006/relationships/image"/><Relationship Id="rId4" Target="../media/image11.png" Type="http://schemas.openxmlformats.org/officeDocument/2006/relationships/image"/><Relationship Id="rId5"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true" rot="-5400000">
            <a:off x="14568545" y="-319440"/>
            <a:ext cx="3400015" cy="4038895"/>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5400000">
            <a:off x="370103" y="5977641"/>
            <a:ext cx="3939256" cy="4679462"/>
          </a:xfrm>
          <a:prstGeom prst="rect">
            <a:avLst/>
          </a:prstGeom>
        </p:spPr>
      </p:pic>
      <p:pic>
        <p:nvPicPr>
          <p:cNvPr name="Picture 5" id="5"/>
          <p:cNvPicPr>
            <a:picLocks noChangeAspect="true"/>
          </p:cNvPicPr>
          <p:nvPr/>
        </p:nvPicPr>
        <p:blipFill>
          <a:blip r:embed="rId6"/>
          <a:srcRect l="0" t="0" r="0" b="0"/>
          <a:stretch>
            <a:fillRect/>
          </a:stretch>
        </p:blipFill>
        <p:spPr>
          <a:xfrm flipH="false" flipV="false" rot="0">
            <a:off x="300215" y="9174529"/>
            <a:ext cx="2801694" cy="850696"/>
          </a:xfrm>
          <a:prstGeom prst="rect">
            <a:avLst/>
          </a:prstGeom>
        </p:spPr>
      </p:pic>
      <p:sp>
        <p:nvSpPr>
          <p:cNvPr name="TextBox 6" id="6"/>
          <p:cNvSpPr txBox="true"/>
          <p:nvPr/>
        </p:nvSpPr>
        <p:spPr>
          <a:xfrm rot="0">
            <a:off x="1750408" y="4032795"/>
            <a:ext cx="15309637" cy="2154736"/>
          </a:xfrm>
          <a:prstGeom prst="rect">
            <a:avLst/>
          </a:prstGeom>
        </p:spPr>
        <p:txBody>
          <a:bodyPr anchor="t" rtlCol="false" tIns="0" lIns="0" bIns="0" rIns="0">
            <a:spAutoFit/>
          </a:bodyPr>
          <a:lstStyle/>
          <a:p>
            <a:pPr algn="ctr">
              <a:lnSpc>
                <a:spcPts val="8561"/>
              </a:lnSpc>
            </a:pPr>
            <a:r>
              <a:rPr lang="en-US" sz="6585">
                <a:solidFill>
                  <a:srgbClr val="FFFFFF"/>
                </a:solidFill>
                <a:latin typeface="Glacial Indifference Bold"/>
              </a:rPr>
              <a:t>Meaningfully Engage Young People</a:t>
            </a:r>
          </a:p>
          <a:p>
            <a:pPr algn="ctr">
              <a:lnSpc>
                <a:spcPts val="8561"/>
              </a:lnSpc>
            </a:pPr>
            <a:r>
              <a:rPr lang="en-US" sz="6585">
                <a:solidFill>
                  <a:srgbClr val="1F396E"/>
                </a:solidFill>
                <a:latin typeface="Glacial Indifference Bold"/>
              </a:rPr>
              <a:t>Save the Planet and Our Future</a:t>
            </a:r>
          </a:p>
        </p:txBody>
      </p:sp>
      <p:sp>
        <p:nvSpPr>
          <p:cNvPr name="TextBox 7" id="7"/>
          <p:cNvSpPr txBox="true"/>
          <p:nvPr/>
        </p:nvSpPr>
        <p:spPr>
          <a:xfrm rot="0">
            <a:off x="-691804" y="109308"/>
            <a:ext cx="12130404" cy="548006"/>
          </a:xfrm>
          <a:prstGeom prst="rect">
            <a:avLst/>
          </a:prstGeom>
        </p:spPr>
        <p:txBody>
          <a:bodyPr anchor="t" rtlCol="false" tIns="0" lIns="0" bIns="0" rIns="0">
            <a:spAutoFit/>
          </a:bodyPr>
          <a:lstStyle/>
          <a:p>
            <a:pPr algn="ctr">
              <a:lnSpc>
                <a:spcPts val="4639"/>
              </a:lnSpc>
              <a:spcBef>
                <a:spcPct val="0"/>
              </a:spcBef>
            </a:pPr>
            <a:r>
              <a:rPr lang="en-US" sz="2899" spc="350">
                <a:solidFill>
                  <a:srgbClr val="FFFFFF"/>
                </a:solidFill>
                <a:latin typeface="Glacial Indifference Bold"/>
              </a:rPr>
              <a:t>UNFCCC NATIONAL ACE FOCAL POINT ACADEMY</a:t>
            </a:r>
          </a:p>
        </p:txBody>
      </p:sp>
      <p:sp>
        <p:nvSpPr>
          <p:cNvPr name="TextBox 8" id="8"/>
          <p:cNvSpPr txBox="true"/>
          <p:nvPr/>
        </p:nvSpPr>
        <p:spPr>
          <a:xfrm rot="0">
            <a:off x="3078798" y="6233444"/>
            <a:ext cx="12130404" cy="548006"/>
          </a:xfrm>
          <a:prstGeom prst="rect">
            <a:avLst/>
          </a:prstGeom>
        </p:spPr>
        <p:txBody>
          <a:bodyPr anchor="t" rtlCol="false" tIns="0" lIns="0" bIns="0" rIns="0">
            <a:spAutoFit/>
          </a:bodyPr>
          <a:lstStyle/>
          <a:p>
            <a:pPr algn="ctr">
              <a:lnSpc>
                <a:spcPts val="4639"/>
              </a:lnSpc>
              <a:spcBef>
                <a:spcPct val="0"/>
              </a:spcBef>
            </a:pPr>
            <a:r>
              <a:rPr lang="en-US" sz="2899" spc="350">
                <a:solidFill>
                  <a:srgbClr val="FFFFFF"/>
                </a:solidFill>
                <a:latin typeface="Glacial Indifference"/>
              </a:rPr>
              <a:t>HAILEY CAMPBELL AND OPEYEMI ELUJULO</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2995"/>
          <a:stretch>
            <a:fillRect/>
          </a:stretch>
        </p:blipFill>
        <p:spPr>
          <a:xfrm flipH="false" flipV="false" rot="0">
            <a:off x="769592" y="3151920"/>
            <a:ext cx="8035988" cy="5067909"/>
          </a:xfrm>
          <a:prstGeom prst="rect">
            <a:avLst/>
          </a:prstGeom>
        </p:spPr>
      </p:pic>
      <p:pic>
        <p:nvPicPr>
          <p:cNvPr name="Picture 4" id="4"/>
          <p:cNvPicPr>
            <a:picLocks noChangeAspect="true"/>
          </p:cNvPicPr>
          <p:nvPr/>
        </p:nvPicPr>
        <p:blipFill>
          <a:blip r:embed="rId4"/>
          <a:srcRect l="0" t="5505" r="0" b="0"/>
          <a:stretch>
            <a:fillRect/>
          </a:stretch>
        </p:blipFill>
        <p:spPr>
          <a:xfrm flipH="false" flipV="false" rot="0">
            <a:off x="9473632" y="3151920"/>
            <a:ext cx="8044776" cy="5067909"/>
          </a:xfrm>
          <a:prstGeom prst="rect">
            <a:avLst/>
          </a:prstGeom>
        </p:spPr>
      </p:pic>
      <p:sp>
        <p:nvSpPr>
          <p:cNvPr name="TextBox 5" id="5"/>
          <p:cNvSpPr txBox="true"/>
          <p:nvPr/>
        </p:nvSpPr>
        <p:spPr>
          <a:xfrm rot="0">
            <a:off x="769592" y="1342170"/>
            <a:ext cx="16748815" cy="1514475"/>
          </a:xfrm>
          <a:prstGeom prst="rect">
            <a:avLst/>
          </a:prstGeom>
        </p:spPr>
        <p:txBody>
          <a:bodyPr anchor="t" rtlCol="false" tIns="0" lIns="0" bIns="0" rIns="0">
            <a:spAutoFit/>
          </a:bodyPr>
          <a:lstStyle/>
          <a:p>
            <a:pPr algn="ctr">
              <a:lnSpc>
                <a:spcPts val="11999"/>
              </a:lnSpc>
            </a:pPr>
            <a:r>
              <a:rPr lang="en-US" sz="9999" spc="199">
                <a:solidFill>
                  <a:srgbClr val="003576"/>
                </a:solidFill>
                <a:latin typeface="League Spartan"/>
              </a:rPr>
              <a:t>#2: Train Each Other</a:t>
            </a:r>
          </a:p>
        </p:txBody>
      </p:sp>
      <p:sp>
        <p:nvSpPr>
          <p:cNvPr name="TextBox 6" id="6"/>
          <p:cNvSpPr txBox="true"/>
          <p:nvPr/>
        </p:nvSpPr>
        <p:spPr>
          <a:xfrm rot="0">
            <a:off x="2326587" y="8515104"/>
            <a:ext cx="4286719" cy="914400"/>
          </a:xfrm>
          <a:prstGeom prst="rect">
            <a:avLst/>
          </a:prstGeom>
        </p:spPr>
        <p:txBody>
          <a:bodyPr anchor="t" rtlCol="false" tIns="0" lIns="0" bIns="0" rIns="0">
            <a:spAutoFit/>
          </a:bodyPr>
          <a:lstStyle/>
          <a:p>
            <a:pPr algn="ctr">
              <a:lnSpc>
                <a:spcPts val="3643"/>
              </a:lnSpc>
            </a:pPr>
            <a:r>
              <a:rPr lang="en-US" sz="3035" spc="60">
                <a:solidFill>
                  <a:srgbClr val="1F396E"/>
                </a:solidFill>
                <a:latin typeface="League Spartan"/>
              </a:rPr>
              <a:t>Care About COP Course</a:t>
            </a:r>
          </a:p>
        </p:txBody>
      </p:sp>
      <p:sp>
        <p:nvSpPr>
          <p:cNvPr name="TextBox 7" id="7"/>
          <p:cNvSpPr txBox="true"/>
          <p:nvPr/>
        </p:nvSpPr>
        <p:spPr>
          <a:xfrm rot="0">
            <a:off x="9859245" y="8515104"/>
            <a:ext cx="6278481" cy="914400"/>
          </a:xfrm>
          <a:prstGeom prst="rect">
            <a:avLst/>
          </a:prstGeom>
        </p:spPr>
        <p:txBody>
          <a:bodyPr anchor="t" rtlCol="false" tIns="0" lIns="0" bIns="0" rIns="0">
            <a:spAutoFit/>
          </a:bodyPr>
          <a:lstStyle/>
          <a:p>
            <a:pPr algn="ctr">
              <a:lnSpc>
                <a:spcPts val="3643"/>
              </a:lnSpc>
            </a:pPr>
            <a:r>
              <a:rPr lang="en-US" sz="3035" spc="60">
                <a:solidFill>
                  <a:srgbClr val="1F396E"/>
                </a:solidFill>
                <a:latin typeface="League Spartan"/>
              </a:rPr>
              <a:t>Youth Mentorship for </a:t>
            </a:r>
          </a:p>
          <a:p>
            <a:pPr algn="ctr">
              <a:lnSpc>
                <a:spcPts val="3643"/>
              </a:lnSpc>
            </a:pPr>
            <a:r>
              <a:rPr lang="en-US" sz="3035" spc="60">
                <a:solidFill>
                  <a:srgbClr val="1F396E"/>
                </a:solidFill>
                <a:latin typeface="League Spartan"/>
              </a:rPr>
              <a:t>climate action projects</a:t>
            </a:r>
          </a:p>
        </p:txBody>
      </p:sp>
      <p:pic>
        <p:nvPicPr>
          <p:cNvPr name="Picture 8" id="8"/>
          <p:cNvPicPr>
            <a:picLocks noChangeAspect="true"/>
          </p:cNvPicPr>
          <p:nvPr/>
        </p:nvPicPr>
        <p:blipFill>
          <a:blip r:embed="rId5"/>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4704" r="0" b="26974"/>
          <a:stretch>
            <a:fillRect/>
          </a:stretch>
        </p:blipFill>
        <p:spPr>
          <a:xfrm flipH="false" flipV="false" rot="0">
            <a:off x="559254" y="3151920"/>
            <a:ext cx="8262215" cy="5067909"/>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8993088" y="3151920"/>
            <a:ext cx="8765525" cy="5067909"/>
          </a:xfrm>
          <a:prstGeom prst="rect">
            <a:avLst/>
          </a:prstGeom>
        </p:spPr>
      </p:pic>
      <p:sp>
        <p:nvSpPr>
          <p:cNvPr name="TextBox 5" id="5"/>
          <p:cNvSpPr txBox="true"/>
          <p:nvPr/>
        </p:nvSpPr>
        <p:spPr>
          <a:xfrm rot="0">
            <a:off x="769592" y="1342170"/>
            <a:ext cx="16748815" cy="1514475"/>
          </a:xfrm>
          <a:prstGeom prst="rect">
            <a:avLst/>
          </a:prstGeom>
        </p:spPr>
        <p:txBody>
          <a:bodyPr anchor="t" rtlCol="false" tIns="0" lIns="0" bIns="0" rIns="0">
            <a:spAutoFit/>
          </a:bodyPr>
          <a:lstStyle/>
          <a:p>
            <a:pPr algn="ctr">
              <a:lnSpc>
                <a:spcPts val="11999"/>
              </a:lnSpc>
            </a:pPr>
            <a:r>
              <a:rPr lang="en-US" sz="9999" spc="199">
                <a:solidFill>
                  <a:srgbClr val="003576"/>
                </a:solidFill>
                <a:latin typeface="League Spartan"/>
              </a:rPr>
              <a:t>#3: Build Community</a:t>
            </a:r>
          </a:p>
        </p:txBody>
      </p:sp>
      <p:sp>
        <p:nvSpPr>
          <p:cNvPr name="TextBox 6" id="6"/>
          <p:cNvSpPr txBox="true"/>
          <p:nvPr/>
        </p:nvSpPr>
        <p:spPr>
          <a:xfrm rot="0">
            <a:off x="2326587" y="8515104"/>
            <a:ext cx="4286719" cy="914400"/>
          </a:xfrm>
          <a:prstGeom prst="rect">
            <a:avLst/>
          </a:prstGeom>
        </p:spPr>
        <p:txBody>
          <a:bodyPr anchor="t" rtlCol="false" tIns="0" lIns="0" bIns="0" rIns="0">
            <a:spAutoFit/>
          </a:bodyPr>
          <a:lstStyle/>
          <a:p>
            <a:pPr algn="ctr">
              <a:lnSpc>
                <a:spcPts val="3643"/>
              </a:lnSpc>
            </a:pPr>
            <a:r>
              <a:rPr lang="en-US" sz="3035" spc="60">
                <a:solidFill>
                  <a:srgbClr val="1F396E"/>
                </a:solidFill>
                <a:latin typeface="League Spartan"/>
              </a:rPr>
              <a:t>Climate Sign on the Eiffel Tower</a:t>
            </a:r>
          </a:p>
        </p:txBody>
      </p:sp>
      <p:sp>
        <p:nvSpPr>
          <p:cNvPr name="TextBox 7" id="7"/>
          <p:cNvSpPr txBox="true"/>
          <p:nvPr/>
        </p:nvSpPr>
        <p:spPr>
          <a:xfrm rot="0">
            <a:off x="9859245" y="8515104"/>
            <a:ext cx="6278481" cy="914400"/>
          </a:xfrm>
          <a:prstGeom prst="rect">
            <a:avLst/>
          </a:prstGeom>
        </p:spPr>
        <p:txBody>
          <a:bodyPr anchor="t" rtlCol="false" tIns="0" lIns="0" bIns="0" rIns="0">
            <a:spAutoFit/>
          </a:bodyPr>
          <a:lstStyle/>
          <a:p>
            <a:pPr algn="ctr">
              <a:lnSpc>
                <a:spcPts val="3643"/>
              </a:lnSpc>
            </a:pPr>
            <a:r>
              <a:rPr lang="en-US" sz="3035" spc="60">
                <a:solidFill>
                  <a:srgbClr val="1F396E"/>
                </a:solidFill>
                <a:latin typeface="League Spartan"/>
              </a:rPr>
              <a:t>Global solidarity and </a:t>
            </a:r>
          </a:p>
          <a:p>
            <a:pPr algn="ctr">
              <a:lnSpc>
                <a:spcPts val="3643"/>
              </a:lnSpc>
            </a:pPr>
            <a:r>
              <a:rPr lang="en-US" sz="3035" spc="60">
                <a:solidFill>
                  <a:srgbClr val="1F396E"/>
                </a:solidFill>
                <a:latin typeface="League Spartan"/>
              </a:rPr>
              <a:t>training calls</a:t>
            </a:r>
          </a:p>
        </p:txBody>
      </p:sp>
      <p:pic>
        <p:nvPicPr>
          <p:cNvPr name="Picture 8" id="8"/>
          <p:cNvPicPr>
            <a:picLocks noChangeAspect="true"/>
          </p:cNvPicPr>
          <p:nvPr/>
        </p:nvPicPr>
        <p:blipFill>
          <a:blip r:embed="rId5"/>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2572" t="0" r="2489" b="0"/>
          <a:stretch>
            <a:fillRect/>
          </a:stretch>
        </p:blipFill>
        <p:spPr>
          <a:xfrm flipH="false" flipV="false" rot="0">
            <a:off x="413085" y="3060138"/>
            <a:ext cx="8359273" cy="5724385"/>
          </a:xfrm>
          <a:prstGeom prst="rect">
            <a:avLst/>
          </a:prstGeom>
        </p:spPr>
      </p:pic>
      <p:pic>
        <p:nvPicPr>
          <p:cNvPr name="Picture 4" id="4"/>
          <p:cNvPicPr>
            <a:picLocks noChangeAspect="true"/>
          </p:cNvPicPr>
          <p:nvPr/>
        </p:nvPicPr>
        <p:blipFill>
          <a:blip r:embed="rId4"/>
          <a:srcRect l="3732" t="0" r="3732" b="0"/>
          <a:stretch>
            <a:fillRect/>
          </a:stretch>
        </p:blipFill>
        <p:spPr>
          <a:xfrm flipH="false" flipV="false" rot="0">
            <a:off x="8991433" y="3060138"/>
            <a:ext cx="1766076" cy="1692337"/>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8991433" y="4752476"/>
            <a:ext cx="2127149" cy="2127149"/>
          </a:xfrm>
          <a:prstGeom prst="rect">
            <a:avLst/>
          </a:prstGeom>
        </p:spPr>
      </p:pic>
      <p:pic>
        <p:nvPicPr>
          <p:cNvPr name="Picture 6" id="6"/>
          <p:cNvPicPr>
            <a:picLocks noChangeAspect="true"/>
          </p:cNvPicPr>
          <p:nvPr/>
        </p:nvPicPr>
        <p:blipFill>
          <a:blip r:embed="rId6"/>
          <a:srcRect l="10115" t="0" r="10115" b="7622"/>
          <a:stretch>
            <a:fillRect/>
          </a:stretch>
        </p:blipFill>
        <p:spPr>
          <a:xfrm flipH="false" flipV="false" rot="0">
            <a:off x="10757509" y="3060138"/>
            <a:ext cx="1639981" cy="1895469"/>
          </a:xfrm>
          <a:prstGeom prst="rect">
            <a:avLst/>
          </a:prstGeom>
        </p:spPr>
      </p:pic>
      <p:pic>
        <p:nvPicPr>
          <p:cNvPr name="Picture 7" id="7"/>
          <p:cNvPicPr>
            <a:picLocks noChangeAspect="true"/>
          </p:cNvPicPr>
          <p:nvPr/>
        </p:nvPicPr>
        <p:blipFill>
          <a:blip r:embed="rId7"/>
          <a:srcRect l="0" t="1935" r="0" b="23111"/>
          <a:stretch>
            <a:fillRect/>
          </a:stretch>
        </p:blipFill>
        <p:spPr>
          <a:xfrm flipH="false" flipV="false" rot="0">
            <a:off x="12460383" y="7346695"/>
            <a:ext cx="1918305" cy="1437828"/>
          </a:xfrm>
          <a:prstGeom prst="rect">
            <a:avLst/>
          </a:prstGeom>
        </p:spPr>
      </p:pic>
      <p:pic>
        <p:nvPicPr>
          <p:cNvPr name="Picture 8" id="8"/>
          <p:cNvPicPr>
            <a:picLocks noChangeAspect="true"/>
          </p:cNvPicPr>
          <p:nvPr/>
        </p:nvPicPr>
        <p:blipFill>
          <a:blip r:embed="rId8"/>
          <a:srcRect l="18199" t="0" r="1224" b="0"/>
          <a:stretch>
            <a:fillRect/>
          </a:stretch>
        </p:blipFill>
        <p:spPr>
          <a:xfrm flipH="false" flipV="false" rot="0">
            <a:off x="14189445" y="6312973"/>
            <a:ext cx="1991477" cy="2471551"/>
          </a:xfrm>
          <a:prstGeom prst="rect">
            <a:avLst/>
          </a:prstGeom>
        </p:spPr>
      </p:pic>
      <p:pic>
        <p:nvPicPr>
          <p:cNvPr name="Picture 9" id="9"/>
          <p:cNvPicPr>
            <a:picLocks noChangeAspect="true"/>
          </p:cNvPicPr>
          <p:nvPr/>
        </p:nvPicPr>
        <p:blipFill>
          <a:blip r:embed="rId9"/>
          <a:srcRect l="12180" t="0" r="11236" b="0"/>
          <a:stretch>
            <a:fillRect/>
          </a:stretch>
        </p:blipFill>
        <p:spPr>
          <a:xfrm flipH="false" flipV="false" rot="0">
            <a:off x="15893163" y="6296705"/>
            <a:ext cx="1849211" cy="2487818"/>
          </a:xfrm>
          <a:prstGeom prst="rect">
            <a:avLst/>
          </a:prstGeom>
        </p:spPr>
      </p:pic>
      <p:pic>
        <p:nvPicPr>
          <p:cNvPr name="Picture 10" id="10"/>
          <p:cNvPicPr>
            <a:picLocks noChangeAspect="true"/>
          </p:cNvPicPr>
          <p:nvPr/>
        </p:nvPicPr>
        <p:blipFill>
          <a:blip r:embed="rId10"/>
          <a:srcRect l="11943" t="1238" r="0" b="853"/>
          <a:stretch>
            <a:fillRect/>
          </a:stretch>
        </p:blipFill>
        <p:spPr>
          <a:xfrm flipH="false" flipV="false" rot="0">
            <a:off x="15665853" y="3070228"/>
            <a:ext cx="2085681" cy="3226477"/>
          </a:xfrm>
          <a:prstGeom prst="rect">
            <a:avLst/>
          </a:prstGeom>
        </p:spPr>
      </p:pic>
      <p:pic>
        <p:nvPicPr>
          <p:cNvPr name="Picture 11" id="11"/>
          <p:cNvPicPr>
            <a:picLocks noChangeAspect="true"/>
          </p:cNvPicPr>
          <p:nvPr/>
        </p:nvPicPr>
        <p:blipFill>
          <a:blip r:embed="rId11"/>
          <a:srcRect l="0" t="0" r="15550" b="382"/>
          <a:stretch>
            <a:fillRect/>
          </a:stretch>
        </p:blipFill>
        <p:spPr>
          <a:xfrm flipH="false" flipV="false" rot="0">
            <a:off x="12222792" y="4981168"/>
            <a:ext cx="1997688" cy="2356484"/>
          </a:xfrm>
          <a:prstGeom prst="rect">
            <a:avLst/>
          </a:prstGeom>
        </p:spPr>
      </p:pic>
      <p:pic>
        <p:nvPicPr>
          <p:cNvPr name="Picture 12" id="12"/>
          <p:cNvPicPr>
            <a:picLocks noChangeAspect="true"/>
          </p:cNvPicPr>
          <p:nvPr/>
        </p:nvPicPr>
        <p:blipFill>
          <a:blip r:embed="rId12"/>
          <a:srcRect l="0" t="19576" r="0" b="0"/>
          <a:stretch>
            <a:fillRect/>
          </a:stretch>
        </p:blipFill>
        <p:spPr>
          <a:xfrm flipH="false" flipV="false" rot="0">
            <a:off x="12397490" y="3060138"/>
            <a:ext cx="1441504" cy="2060983"/>
          </a:xfrm>
          <a:prstGeom prst="rect">
            <a:avLst/>
          </a:prstGeom>
        </p:spPr>
      </p:pic>
      <p:pic>
        <p:nvPicPr>
          <p:cNvPr name="Picture 13" id="13"/>
          <p:cNvPicPr>
            <a:picLocks noChangeAspect="true"/>
          </p:cNvPicPr>
          <p:nvPr/>
        </p:nvPicPr>
        <p:blipFill>
          <a:blip r:embed="rId13"/>
          <a:srcRect l="0" t="0" r="0" b="0"/>
          <a:stretch>
            <a:fillRect/>
          </a:stretch>
        </p:blipFill>
        <p:spPr>
          <a:xfrm flipH="false" flipV="false" rot="0">
            <a:off x="8991433" y="6833367"/>
            <a:ext cx="1951156" cy="1951156"/>
          </a:xfrm>
          <a:prstGeom prst="rect">
            <a:avLst/>
          </a:prstGeom>
        </p:spPr>
      </p:pic>
      <p:pic>
        <p:nvPicPr>
          <p:cNvPr name="Picture 14" id="14"/>
          <p:cNvPicPr>
            <a:picLocks noChangeAspect="true"/>
          </p:cNvPicPr>
          <p:nvPr/>
        </p:nvPicPr>
        <p:blipFill>
          <a:blip r:embed="rId14"/>
          <a:srcRect l="0" t="0" r="0" b="0"/>
          <a:stretch>
            <a:fillRect/>
          </a:stretch>
        </p:blipFill>
        <p:spPr>
          <a:xfrm flipH="false" flipV="false" rot="0">
            <a:off x="10973648" y="6901183"/>
            <a:ext cx="1548606" cy="1883341"/>
          </a:xfrm>
          <a:prstGeom prst="rect">
            <a:avLst/>
          </a:prstGeom>
        </p:spPr>
      </p:pic>
      <p:pic>
        <p:nvPicPr>
          <p:cNvPr name="Picture 15" id="15"/>
          <p:cNvPicPr>
            <a:picLocks noChangeAspect="true"/>
          </p:cNvPicPr>
          <p:nvPr/>
        </p:nvPicPr>
        <p:blipFill>
          <a:blip r:embed="rId15"/>
          <a:srcRect l="0" t="0" r="0" b="0"/>
          <a:stretch>
            <a:fillRect/>
          </a:stretch>
        </p:blipFill>
        <p:spPr>
          <a:xfrm flipH="false" flipV="false" rot="0">
            <a:off x="10973648" y="4981168"/>
            <a:ext cx="1548606" cy="2064808"/>
          </a:xfrm>
          <a:prstGeom prst="rect">
            <a:avLst/>
          </a:prstGeom>
        </p:spPr>
      </p:pic>
      <p:pic>
        <p:nvPicPr>
          <p:cNvPr name="Picture 16" id="16"/>
          <p:cNvPicPr>
            <a:picLocks noChangeAspect="true"/>
          </p:cNvPicPr>
          <p:nvPr/>
        </p:nvPicPr>
        <p:blipFill>
          <a:blip r:embed="rId16"/>
          <a:srcRect l="9713" t="8181" r="9713" b="0"/>
          <a:stretch>
            <a:fillRect/>
          </a:stretch>
        </p:blipFill>
        <p:spPr>
          <a:xfrm flipH="false" flipV="false" rot="0">
            <a:off x="13838994" y="3060138"/>
            <a:ext cx="2140836" cy="3252834"/>
          </a:xfrm>
          <a:prstGeom prst="rect">
            <a:avLst/>
          </a:prstGeom>
        </p:spPr>
      </p:pic>
      <p:sp>
        <p:nvSpPr>
          <p:cNvPr name="TextBox 17" id="17"/>
          <p:cNvSpPr txBox="true"/>
          <p:nvPr/>
        </p:nvSpPr>
        <p:spPr>
          <a:xfrm rot="0">
            <a:off x="769592" y="1342170"/>
            <a:ext cx="16748815" cy="1514475"/>
          </a:xfrm>
          <a:prstGeom prst="rect">
            <a:avLst/>
          </a:prstGeom>
        </p:spPr>
        <p:txBody>
          <a:bodyPr anchor="t" rtlCol="false" tIns="0" lIns="0" bIns="0" rIns="0">
            <a:spAutoFit/>
          </a:bodyPr>
          <a:lstStyle/>
          <a:p>
            <a:pPr algn="ctr">
              <a:lnSpc>
                <a:spcPts val="11999"/>
              </a:lnSpc>
            </a:pPr>
            <a:r>
              <a:rPr lang="en-US" sz="9999" spc="199">
                <a:solidFill>
                  <a:srgbClr val="003576"/>
                </a:solidFill>
                <a:latin typeface="League Spartan"/>
              </a:rPr>
              <a:t>#4: Empower Action</a:t>
            </a:r>
          </a:p>
        </p:txBody>
      </p:sp>
      <p:sp>
        <p:nvSpPr>
          <p:cNvPr name="TextBox 18" id="18"/>
          <p:cNvSpPr txBox="true"/>
          <p:nvPr/>
        </p:nvSpPr>
        <p:spPr>
          <a:xfrm rot="0">
            <a:off x="2285765" y="8964140"/>
            <a:ext cx="4286719" cy="914400"/>
          </a:xfrm>
          <a:prstGeom prst="rect">
            <a:avLst/>
          </a:prstGeom>
        </p:spPr>
        <p:txBody>
          <a:bodyPr anchor="t" rtlCol="false" tIns="0" lIns="0" bIns="0" rIns="0">
            <a:spAutoFit/>
          </a:bodyPr>
          <a:lstStyle/>
          <a:p>
            <a:pPr algn="ctr">
              <a:lnSpc>
                <a:spcPts val="3643"/>
              </a:lnSpc>
            </a:pPr>
            <a:r>
              <a:rPr lang="en-US" sz="3035" spc="60">
                <a:solidFill>
                  <a:srgbClr val="1F396E"/>
                </a:solidFill>
                <a:latin typeface="League Spartan"/>
              </a:rPr>
              <a:t>NDC Equity Training</a:t>
            </a:r>
          </a:p>
          <a:p>
            <a:pPr algn="ctr">
              <a:lnSpc>
                <a:spcPts val="3643"/>
              </a:lnSpc>
            </a:pPr>
            <a:r>
              <a:rPr lang="en-US" sz="3035" spc="60">
                <a:solidFill>
                  <a:srgbClr val="1F396E"/>
                </a:solidFill>
                <a:latin typeface="League Spartan"/>
              </a:rPr>
              <a:t>and Analysis</a:t>
            </a:r>
          </a:p>
        </p:txBody>
      </p:sp>
      <p:sp>
        <p:nvSpPr>
          <p:cNvPr name="TextBox 19" id="19"/>
          <p:cNvSpPr txBox="true"/>
          <p:nvPr/>
        </p:nvSpPr>
        <p:spPr>
          <a:xfrm rot="0">
            <a:off x="10280295" y="9029700"/>
            <a:ext cx="6278481" cy="457200"/>
          </a:xfrm>
          <a:prstGeom prst="rect">
            <a:avLst/>
          </a:prstGeom>
        </p:spPr>
        <p:txBody>
          <a:bodyPr anchor="t" rtlCol="false" tIns="0" lIns="0" bIns="0" rIns="0">
            <a:spAutoFit/>
          </a:bodyPr>
          <a:lstStyle/>
          <a:p>
            <a:pPr algn="ctr">
              <a:lnSpc>
                <a:spcPts val="3643"/>
              </a:lnSpc>
            </a:pPr>
            <a:r>
              <a:rPr lang="en-US" sz="3035" spc="60">
                <a:solidFill>
                  <a:srgbClr val="1F396E"/>
                </a:solidFill>
                <a:latin typeface="League Spartan"/>
              </a:rPr>
              <a:t>Green job training</a:t>
            </a:r>
          </a:p>
        </p:txBody>
      </p:sp>
      <p:pic>
        <p:nvPicPr>
          <p:cNvPr name="Picture 20" id="20"/>
          <p:cNvPicPr>
            <a:picLocks noChangeAspect="true"/>
          </p:cNvPicPr>
          <p:nvPr/>
        </p:nvPicPr>
        <p:blipFill>
          <a:blip r:embed="rId17"/>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17059" r="0" b="0"/>
          <a:stretch>
            <a:fillRect/>
          </a:stretch>
        </p:blipFill>
        <p:spPr>
          <a:xfrm flipH="false" flipV="false" rot="0">
            <a:off x="9890892" y="1028700"/>
            <a:ext cx="7441695" cy="8229600"/>
          </a:xfrm>
          <a:prstGeom prst="rect">
            <a:avLst/>
          </a:prstGeom>
        </p:spPr>
      </p:pic>
      <p:sp>
        <p:nvSpPr>
          <p:cNvPr name="TextBox 4" id="4"/>
          <p:cNvSpPr txBox="true"/>
          <p:nvPr/>
        </p:nvSpPr>
        <p:spPr>
          <a:xfrm rot="0">
            <a:off x="1028700" y="1038225"/>
            <a:ext cx="13559642" cy="857250"/>
          </a:xfrm>
          <a:prstGeom prst="rect">
            <a:avLst/>
          </a:prstGeom>
        </p:spPr>
        <p:txBody>
          <a:bodyPr anchor="t" rtlCol="false" tIns="0" lIns="0" bIns="0" rIns="0">
            <a:spAutoFit/>
          </a:bodyPr>
          <a:lstStyle/>
          <a:p>
            <a:pPr>
              <a:lnSpc>
                <a:spcPts val="6883"/>
              </a:lnSpc>
            </a:pPr>
            <a:r>
              <a:rPr lang="en-US" sz="5735" spc="114">
                <a:solidFill>
                  <a:srgbClr val="1F396E"/>
                </a:solidFill>
                <a:latin typeface="League Spartan"/>
              </a:rPr>
              <a:t>Our Findings: NDCs</a:t>
            </a:r>
          </a:p>
        </p:txBody>
      </p:sp>
      <p:sp>
        <p:nvSpPr>
          <p:cNvPr name="TextBox 5" id="5"/>
          <p:cNvSpPr txBox="true"/>
          <p:nvPr/>
        </p:nvSpPr>
        <p:spPr>
          <a:xfrm rot="0">
            <a:off x="584983" y="2038350"/>
            <a:ext cx="8844767" cy="7219950"/>
          </a:xfrm>
          <a:prstGeom prst="rect">
            <a:avLst/>
          </a:prstGeom>
        </p:spPr>
        <p:txBody>
          <a:bodyPr anchor="t" rtlCol="false" tIns="0" lIns="0" bIns="0" rIns="0">
            <a:spAutoFit/>
          </a:bodyPr>
          <a:lstStyle/>
          <a:p>
            <a:pPr marL="741816" indent="-370908" lvl="1">
              <a:lnSpc>
                <a:spcPts val="4123"/>
              </a:lnSpc>
              <a:buFont typeface="Arial"/>
              <a:buChar char="•"/>
            </a:pPr>
            <a:r>
              <a:rPr lang="en-US" sz="3435" spc="68">
                <a:solidFill>
                  <a:srgbClr val="1F396E"/>
                </a:solidFill>
                <a:latin typeface="Arialle"/>
              </a:rPr>
              <a:t>Intergenerational</a:t>
            </a:r>
            <a:r>
              <a:rPr lang="en-US" sz="3435" spc="68">
                <a:solidFill>
                  <a:srgbClr val="1F396E"/>
                </a:solidFill>
                <a:latin typeface="Arialle"/>
              </a:rPr>
              <a:t> equity remains an underdeveloped area of climate policy</a:t>
            </a:r>
          </a:p>
          <a:p>
            <a:pPr>
              <a:lnSpc>
                <a:spcPts val="4123"/>
              </a:lnSpc>
            </a:pPr>
          </a:p>
          <a:p>
            <a:pPr marL="741816" indent="-370908" lvl="1">
              <a:lnSpc>
                <a:spcPts val="4123"/>
              </a:lnSpc>
              <a:buFont typeface="Arial"/>
              <a:buChar char="•"/>
            </a:pPr>
            <a:r>
              <a:rPr lang="en-US" sz="3435" spc="68">
                <a:solidFill>
                  <a:srgbClr val="1F396E"/>
                </a:solidFill>
                <a:latin typeface="Arialle"/>
              </a:rPr>
              <a:t>Some countries get by on mentioning youth in NDCs and National Communications</a:t>
            </a:r>
          </a:p>
          <a:p>
            <a:pPr>
              <a:lnSpc>
                <a:spcPts val="4123"/>
              </a:lnSpc>
            </a:pPr>
          </a:p>
          <a:p>
            <a:pPr marL="741816" indent="-370908" lvl="1">
              <a:lnSpc>
                <a:spcPts val="4123"/>
              </a:lnSpc>
              <a:buFont typeface="Arial"/>
              <a:buChar char="•"/>
            </a:pPr>
            <a:r>
              <a:rPr lang="en-US" sz="3435" spc="68">
                <a:solidFill>
                  <a:srgbClr val="1F396E"/>
                </a:solidFill>
                <a:latin typeface="Arialle"/>
              </a:rPr>
              <a:t>Many countries make no mention at all of young people in NDCs and National Communications</a:t>
            </a:r>
          </a:p>
          <a:p>
            <a:pPr>
              <a:lnSpc>
                <a:spcPts val="4123"/>
              </a:lnSpc>
            </a:pPr>
          </a:p>
          <a:p>
            <a:pPr marL="741816" indent="-370908" lvl="1">
              <a:lnSpc>
                <a:spcPts val="4123"/>
              </a:lnSpc>
              <a:buFont typeface="Arial"/>
              <a:buChar char="•"/>
            </a:pPr>
            <a:r>
              <a:rPr lang="en-US" sz="3435" spc="68">
                <a:solidFill>
                  <a:srgbClr val="1F396E"/>
                </a:solidFill>
                <a:latin typeface="Arialle"/>
              </a:rPr>
              <a:t>A few countries have made progress on youth inclusion via capacity-building support, youth councils, and green jobs</a:t>
            </a:r>
          </a:p>
        </p:txBody>
      </p:sp>
      <p:pic>
        <p:nvPicPr>
          <p:cNvPr name="Picture 6" id="6"/>
          <p:cNvPicPr>
            <a:picLocks noChangeAspect="true"/>
          </p:cNvPicPr>
          <p:nvPr/>
        </p:nvPicPr>
        <p:blipFill>
          <a:blip r:embed="rId4"/>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9531804" y="2958732"/>
            <a:ext cx="8383018" cy="6299568"/>
          </a:xfrm>
          <a:prstGeom prst="rect">
            <a:avLst/>
          </a:prstGeom>
        </p:spPr>
      </p:pic>
      <p:sp>
        <p:nvSpPr>
          <p:cNvPr name="TextBox 4" id="4"/>
          <p:cNvSpPr txBox="true"/>
          <p:nvPr/>
        </p:nvSpPr>
        <p:spPr>
          <a:xfrm rot="0">
            <a:off x="1028700" y="1323975"/>
            <a:ext cx="15376195" cy="857250"/>
          </a:xfrm>
          <a:prstGeom prst="rect">
            <a:avLst/>
          </a:prstGeom>
        </p:spPr>
        <p:txBody>
          <a:bodyPr anchor="t" rtlCol="false" tIns="0" lIns="0" bIns="0" rIns="0">
            <a:spAutoFit/>
          </a:bodyPr>
          <a:lstStyle/>
          <a:p>
            <a:pPr>
              <a:lnSpc>
                <a:spcPts val="6883"/>
              </a:lnSpc>
            </a:pPr>
            <a:r>
              <a:rPr lang="en-US" sz="5735" spc="114">
                <a:solidFill>
                  <a:srgbClr val="1F396E"/>
                </a:solidFill>
                <a:latin typeface="League Spartan"/>
              </a:rPr>
              <a:t>Our Findings: Young People &amp; Policy</a:t>
            </a:r>
          </a:p>
        </p:txBody>
      </p:sp>
      <p:sp>
        <p:nvSpPr>
          <p:cNvPr name="TextBox 5" id="5"/>
          <p:cNvSpPr txBox="true"/>
          <p:nvPr/>
        </p:nvSpPr>
        <p:spPr>
          <a:xfrm rot="0">
            <a:off x="687037" y="3003366"/>
            <a:ext cx="8844767" cy="6191250"/>
          </a:xfrm>
          <a:prstGeom prst="rect">
            <a:avLst/>
          </a:prstGeom>
        </p:spPr>
        <p:txBody>
          <a:bodyPr anchor="t" rtlCol="false" tIns="0" lIns="0" bIns="0" rIns="0">
            <a:spAutoFit/>
          </a:bodyPr>
          <a:lstStyle/>
          <a:p>
            <a:pPr marL="741816" indent="-370908" lvl="1">
              <a:lnSpc>
                <a:spcPts val="4123"/>
              </a:lnSpc>
              <a:buFont typeface="Arial"/>
              <a:buChar char="•"/>
            </a:pPr>
            <a:r>
              <a:rPr lang="en-US" sz="3435" spc="68">
                <a:solidFill>
                  <a:srgbClr val="1F396E"/>
                </a:solidFill>
                <a:latin typeface="Arialle"/>
              </a:rPr>
              <a:t>Negotiators will meet with us, but not follow through on commitments</a:t>
            </a:r>
          </a:p>
          <a:p>
            <a:pPr>
              <a:lnSpc>
                <a:spcPts val="4123"/>
              </a:lnSpc>
            </a:pPr>
          </a:p>
          <a:p>
            <a:pPr marL="741816" indent="-370908" lvl="1">
              <a:lnSpc>
                <a:spcPts val="4123"/>
              </a:lnSpc>
              <a:buFont typeface="Arial"/>
              <a:buChar char="•"/>
            </a:pPr>
            <a:r>
              <a:rPr lang="en-US" sz="3435" spc="68">
                <a:solidFill>
                  <a:srgbClr val="1F396E"/>
                </a:solidFill>
                <a:latin typeface="Arialle"/>
              </a:rPr>
              <a:t>Young negotiators often speak to older generation decisions and statements</a:t>
            </a:r>
          </a:p>
          <a:p>
            <a:pPr>
              <a:lnSpc>
                <a:spcPts val="4123"/>
              </a:lnSpc>
            </a:pPr>
          </a:p>
          <a:p>
            <a:pPr marL="741816" indent="-370908" lvl="1">
              <a:lnSpc>
                <a:spcPts val="4123"/>
              </a:lnSpc>
              <a:buFont typeface="Arial"/>
              <a:buChar char="•"/>
            </a:pPr>
            <a:r>
              <a:rPr lang="en-US" sz="3435" spc="68">
                <a:solidFill>
                  <a:srgbClr val="1F396E"/>
                </a:solidFill>
                <a:latin typeface="Arialle"/>
              </a:rPr>
              <a:t>Delegations with young people are not trusted or empowered with positions and responsibilities</a:t>
            </a:r>
          </a:p>
          <a:p>
            <a:pPr>
              <a:lnSpc>
                <a:spcPts val="4123"/>
              </a:lnSpc>
            </a:pPr>
          </a:p>
          <a:p>
            <a:pPr marL="741816" indent="-370908" lvl="1">
              <a:lnSpc>
                <a:spcPts val="4123"/>
              </a:lnSpc>
              <a:buFont typeface="Arial"/>
              <a:buChar char="•"/>
            </a:pPr>
            <a:r>
              <a:rPr lang="en-US" sz="3435" spc="68">
                <a:solidFill>
                  <a:srgbClr val="1F396E"/>
                </a:solidFill>
                <a:latin typeface="Arialle"/>
              </a:rPr>
              <a:t>Rarely are there honest conversations with decision-makers</a:t>
            </a:r>
          </a:p>
        </p:txBody>
      </p:sp>
      <p:pic>
        <p:nvPicPr>
          <p:cNvPr name="Picture 6" id="6"/>
          <p:cNvPicPr>
            <a:picLocks noChangeAspect="true"/>
          </p:cNvPicPr>
          <p:nvPr/>
        </p:nvPicPr>
        <p:blipFill>
          <a:blip r:embed="rId4"/>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sp>
        <p:nvSpPr>
          <p:cNvPr name="TextBox 3" id="3"/>
          <p:cNvSpPr txBox="true"/>
          <p:nvPr/>
        </p:nvSpPr>
        <p:spPr>
          <a:xfrm rot="0">
            <a:off x="1028700" y="1323975"/>
            <a:ext cx="16417142" cy="857250"/>
          </a:xfrm>
          <a:prstGeom prst="rect">
            <a:avLst/>
          </a:prstGeom>
        </p:spPr>
        <p:txBody>
          <a:bodyPr anchor="t" rtlCol="false" tIns="0" lIns="0" bIns="0" rIns="0">
            <a:spAutoFit/>
          </a:bodyPr>
          <a:lstStyle/>
          <a:p>
            <a:pPr>
              <a:lnSpc>
                <a:spcPts val="6883"/>
              </a:lnSpc>
            </a:pPr>
            <a:r>
              <a:rPr lang="en-US" sz="5735" spc="114">
                <a:solidFill>
                  <a:srgbClr val="1F396E"/>
                </a:solidFill>
                <a:latin typeface="League Spartan"/>
              </a:rPr>
              <a:t>Our Findings: Capacity-Building &amp; Access</a:t>
            </a:r>
          </a:p>
        </p:txBody>
      </p:sp>
      <p:sp>
        <p:nvSpPr>
          <p:cNvPr name="TextBox 4" id="4"/>
          <p:cNvSpPr txBox="true"/>
          <p:nvPr/>
        </p:nvSpPr>
        <p:spPr>
          <a:xfrm rot="0">
            <a:off x="687037" y="2552700"/>
            <a:ext cx="8844767" cy="6705600"/>
          </a:xfrm>
          <a:prstGeom prst="rect">
            <a:avLst/>
          </a:prstGeom>
        </p:spPr>
        <p:txBody>
          <a:bodyPr anchor="t" rtlCol="false" tIns="0" lIns="0" bIns="0" rIns="0">
            <a:spAutoFit/>
          </a:bodyPr>
          <a:lstStyle/>
          <a:p>
            <a:pPr marL="741816" indent="-370908" lvl="1">
              <a:lnSpc>
                <a:spcPts val="4123"/>
              </a:lnSpc>
              <a:buFont typeface="Arial"/>
              <a:buChar char="•"/>
            </a:pPr>
            <a:r>
              <a:rPr lang="en-US" sz="3435" spc="68">
                <a:solidFill>
                  <a:srgbClr val="1F396E"/>
                </a:solidFill>
                <a:latin typeface="Arialle"/>
              </a:rPr>
              <a:t>Climate change education remains elusive</a:t>
            </a:r>
          </a:p>
          <a:p>
            <a:pPr>
              <a:lnSpc>
                <a:spcPts val="4123"/>
              </a:lnSpc>
            </a:pPr>
          </a:p>
          <a:p>
            <a:pPr marL="741816" indent="-370908" lvl="1">
              <a:lnSpc>
                <a:spcPts val="4123"/>
              </a:lnSpc>
              <a:buFont typeface="Arial"/>
              <a:buChar char="•"/>
            </a:pPr>
            <a:r>
              <a:rPr lang="en-US" sz="3435" spc="68">
                <a:solidFill>
                  <a:srgbClr val="1F396E"/>
                </a:solidFill>
                <a:latin typeface="Arialle"/>
              </a:rPr>
              <a:t>Young people do not always have the luxury of safety to speak up for action</a:t>
            </a:r>
          </a:p>
          <a:p>
            <a:pPr>
              <a:lnSpc>
                <a:spcPts val="4123"/>
              </a:lnSpc>
            </a:pPr>
          </a:p>
          <a:p>
            <a:pPr marL="741816" indent="-370908" lvl="1">
              <a:lnSpc>
                <a:spcPts val="4123"/>
              </a:lnSpc>
              <a:buFont typeface="Arial"/>
              <a:buChar char="•"/>
            </a:pPr>
            <a:r>
              <a:rPr lang="en-US" sz="3435" spc="68">
                <a:solidFill>
                  <a:srgbClr val="1F396E"/>
                </a:solidFill>
                <a:latin typeface="Arialle"/>
              </a:rPr>
              <a:t>Young people are not fairly compensated to do the same work as older generations</a:t>
            </a:r>
          </a:p>
          <a:p>
            <a:pPr>
              <a:lnSpc>
                <a:spcPts val="4123"/>
              </a:lnSpc>
            </a:pPr>
          </a:p>
          <a:p>
            <a:pPr marL="741816" indent="-370908" lvl="1">
              <a:lnSpc>
                <a:spcPts val="4123"/>
              </a:lnSpc>
              <a:buFont typeface="Arial"/>
              <a:buChar char="•"/>
            </a:pPr>
            <a:r>
              <a:rPr lang="en-US" sz="3435" spc="68">
                <a:solidFill>
                  <a:srgbClr val="1F396E"/>
                </a:solidFill>
                <a:latin typeface="Arialle"/>
              </a:rPr>
              <a:t>Rarely do national governments support youth with funding or access to climate decision-making spaces</a:t>
            </a:r>
          </a:p>
        </p:txBody>
      </p:sp>
      <p:pic>
        <p:nvPicPr>
          <p:cNvPr name="Picture 5" id="5"/>
          <p:cNvPicPr>
            <a:picLocks noChangeAspect="true"/>
          </p:cNvPicPr>
          <p:nvPr/>
        </p:nvPicPr>
        <p:blipFill>
          <a:blip r:embed="rId3"/>
          <a:srcRect l="0" t="0" r="73998" b="0"/>
          <a:stretch>
            <a:fillRect/>
          </a:stretch>
        </p:blipFill>
        <p:spPr>
          <a:xfrm flipH="false" flipV="false" rot="0">
            <a:off x="300215" y="9174529"/>
            <a:ext cx="728485" cy="850696"/>
          </a:xfrm>
          <a:prstGeom prst="rect">
            <a:avLst/>
          </a:prstGeom>
        </p:spPr>
      </p:pic>
      <p:pic>
        <p:nvPicPr>
          <p:cNvPr name="Picture 6" id="6"/>
          <p:cNvPicPr>
            <a:picLocks noChangeAspect="true"/>
          </p:cNvPicPr>
          <p:nvPr/>
        </p:nvPicPr>
        <p:blipFill>
          <a:blip r:embed="rId4"/>
          <a:srcRect l="10299" t="2323" r="10299" b="0"/>
          <a:stretch>
            <a:fillRect/>
          </a:stretch>
        </p:blipFill>
        <p:spPr>
          <a:xfrm flipH="false" flipV="false" rot="0">
            <a:off x="10005332" y="2571750"/>
            <a:ext cx="7440510" cy="6864841"/>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sp>
        <p:nvSpPr>
          <p:cNvPr name="TextBox 3" id="3"/>
          <p:cNvSpPr txBox="true"/>
          <p:nvPr/>
        </p:nvSpPr>
        <p:spPr>
          <a:xfrm rot="0">
            <a:off x="707448" y="2695575"/>
            <a:ext cx="9069285" cy="6705600"/>
          </a:xfrm>
          <a:prstGeom prst="rect">
            <a:avLst/>
          </a:prstGeom>
        </p:spPr>
        <p:txBody>
          <a:bodyPr anchor="t" rtlCol="false" tIns="0" lIns="0" bIns="0" rIns="0">
            <a:spAutoFit/>
          </a:bodyPr>
          <a:lstStyle/>
          <a:p>
            <a:pPr marL="741816" indent="-370908" lvl="1">
              <a:lnSpc>
                <a:spcPts val="4123"/>
              </a:lnSpc>
              <a:buFont typeface="Arial"/>
              <a:buChar char="•"/>
            </a:pPr>
            <a:r>
              <a:rPr lang="en-US" sz="3435" spc="68">
                <a:solidFill>
                  <a:srgbClr val="1F396E"/>
                </a:solidFill>
                <a:latin typeface="Arialle"/>
              </a:rPr>
              <a:t>Skilled at connecting across generations</a:t>
            </a:r>
          </a:p>
          <a:p>
            <a:pPr>
              <a:lnSpc>
                <a:spcPts val="4123"/>
              </a:lnSpc>
            </a:pPr>
          </a:p>
          <a:p>
            <a:pPr marL="741816" indent="-370908" lvl="1">
              <a:lnSpc>
                <a:spcPts val="4123"/>
              </a:lnSpc>
              <a:buFont typeface="Arial"/>
              <a:buChar char="•"/>
            </a:pPr>
            <a:r>
              <a:rPr lang="en-US" sz="3435" spc="68">
                <a:solidFill>
                  <a:srgbClr val="1F396E"/>
                </a:solidFill>
                <a:latin typeface="Arialle"/>
              </a:rPr>
              <a:t>Creative at increasing awareness and action on climate change</a:t>
            </a:r>
          </a:p>
          <a:p>
            <a:pPr>
              <a:lnSpc>
                <a:spcPts val="4123"/>
              </a:lnSpc>
            </a:pPr>
          </a:p>
          <a:p>
            <a:pPr marL="741816" indent="-370908" lvl="1">
              <a:lnSpc>
                <a:spcPts val="4123"/>
              </a:lnSpc>
              <a:buFont typeface="Arial"/>
              <a:buChar char="•"/>
            </a:pPr>
            <a:r>
              <a:rPr lang="en-US" sz="3435" spc="68">
                <a:solidFill>
                  <a:srgbClr val="1F396E"/>
                </a:solidFill>
                <a:latin typeface="Arialle"/>
              </a:rPr>
              <a:t>Willing to compromise for solidarity and climate action</a:t>
            </a:r>
          </a:p>
          <a:p>
            <a:pPr>
              <a:lnSpc>
                <a:spcPts val="4123"/>
              </a:lnSpc>
            </a:pPr>
          </a:p>
          <a:p>
            <a:pPr marL="741816" indent="-370908" lvl="1">
              <a:lnSpc>
                <a:spcPts val="4123"/>
              </a:lnSpc>
              <a:buFont typeface="Arial"/>
              <a:buChar char="•"/>
            </a:pPr>
            <a:r>
              <a:rPr lang="en-US" sz="3435" spc="68">
                <a:solidFill>
                  <a:srgbClr val="1F396E"/>
                </a:solidFill>
                <a:latin typeface="Arialle"/>
              </a:rPr>
              <a:t>Community champions for climate action</a:t>
            </a:r>
          </a:p>
          <a:p>
            <a:pPr>
              <a:lnSpc>
                <a:spcPts val="4123"/>
              </a:lnSpc>
            </a:pPr>
            <a:r>
              <a:rPr lang="en-US" sz="3435" spc="68">
                <a:solidFill>
                  <a:srgbClr val="1F396E"/>
                </a:solidFill>
                <a:latin typeface="Arialle"/>
              </a:rPr>
              <a:t> </a:t>
            </a:r>
          </a:p>
          <a:p>
            <a:pPr marL="741816" indent="-370908" lvl="1">
              <a:lnSpc>
                <a:spcPts val="4123"/>
              </a:lnSpc>
              <a:buFont typeface="Arial"/>
              <a:buChar char="•"/>
            </a:pPr>
            <a:r>
              <a:rPr lang="en-US" sz="3435" spc="68">
                <a:solidFill>
                  <a:srgbClr val="1F396E"/>
                </a:solidFill>
                <a:latin typeface="Arialle"/>
              </a:rPr>
              <a:t>Build bridges across cultures and know when they need to yield the floor for others</a:t>
            </a:r>
          </a:p>
        </p:txBody>
      </p:sp>
      <p:pic>
        <p:nvPicPr>
          <p:cNvPr name="Picture 4" id="4"/>
          <p:cNvPicPr>
            <a:picLocks noChangeAspect="true"/>
          </p:cNvPicPr>
          <p:nvPr/>
        </p:nvPicPr>
        <p:blipFill>
          <a:blip r:embed="rId3"/>
          <a:srcRect l="0" t="0" r="73998" b="0"/>
          <a:stretch>
            <a:fillRect/>
          </a:stretch>
        </p:blipFill>
        <p:spPr>
          <a:xfrm flipH="false" flipV="false" rot="0">
            <a:off x="300215" y="9174529"/>
            <a:ext cx="728485" cy="850696"/>
          </a:xfrm>
          <a:prstGeom prst="rect">
            <a:avLst/>
          </a:prstGeom>
        </p:spPr>
      </p:pic>
      <p:pic>
        <p:nvPicPr>
          <p:cNvPr name="Picture 5" id="5"/>
          <p:cNvPicPr>
            <a:picLocks noChangeAspect="true"/>
          </p:cNvPicPr>
          <p:nvPr/>
        </p:nvPicPr>
        <p:blipFill>
          <a:blip r:embed="rId4"/>
          <a:srcRect l="0" t="14436" r="0" b="14436"/>
          <a:stretch>
            <a:fillRect/>
          </a:stretch>
        </p:blipFill>
        <p:spPr>
          <a:xfrm flipH="false" flipV="false" rot="0">
            <a:off x="10176642" y="2541440"/>
            <a:ext cx="7082658" cy="6716860"/>
          </a:xfrm>
          <a:prstGeom prst="rect">
            <a:avLst/>
          </a:prstGeom>
        </p:spPr>
      </p:pic>
      <p:sp>
        <p:nvSpPr>
          <p:cNvPr name="TextBox 6" id="6"/>
          <p:cNvSpPr txBox="true"/>
          <p:nvPr/>
        </p:nvSpPr>
        <p:spPr>
          <a:xfrm rot="0">
            <a:off x="1028700" y="1323975"/>
            <a:ext cx="16417142" cy="857250"/>
          </a:xfrm>
          <a:prstGeom prst="rect">
            <a:avLst/>
          </a:prstGeom>
        </p:spPr>
        <p:txBody>
          <a:bodyPr anchor="t" rtlCol="false" tIns="0" lIns="0" bIns="0" rIns="0">
            <a:spAutoFit/>
          </a:bodyPr>
          <a:lstStyle/>
          <a:p>
            <a:pPr>
              <a:lnSpc>
                <a:spcPts val="6883"/>
              </a:lnSpc>
            </a:pPr>
            <a:r>
              <a:rPr lang="en-US" sz="5735" spc="114">
                <a:solidFill>
                  <a:srgbClr val="1F396E"/>
                </a:solidFill>
                <a:latin typeface="League Spartan"/>
              </a:rPr>
              <a:t>Our Findings: Young People Rock!!</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5400000">
            <a:off x="14568545" y="-319440"/>
            <a:ext cx="3400015" cy="4038895"/>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false" rot="-5400000">
            <a:off x="370103" y="5977641"/>
            <a:ext cx="3939256" cy="4679462"/>
          </a:xfrm>
          <a:prstGeom prst="rect">
            <a:avLst/>
          </a:prstGeom>
        </p:spPr>
      </p:pic>
      <p:sp>
        <p:nvSpPr>
          <p:cNvPr name="TextBox 5" id="5"/>
          <p:cNvSpPr txBox="true"/>
          <p:nvPr/>
        </p:nvSpPr>
        <p:spPr>
          <a:xfrm rot="0">
            <a:off x="-4030850" y="3020429"/>
            <a:ext cx="14265518" cy="2347141"/>
          </a:xfrm>
          <a:prstGeom prst="rect">
            <a:avLst/>
          </a:prstGeom>
        </p:spPr>
        <p:txBody>
          <a:bodyPr anchor="t" rtlCol="false" tIns="0" lIns="0" bIns="0" rIns="0">
            <a:spAutoFit/>
          </a:bodyPr>
          <a:lstStyle/>
          <a:p>
            <a:pPr algn="r">
              <a:lnSpc>
                <a:spcPts val="9341"/>
              </a:lnSpc>
            </a:pPr>
            <a:r>
              <a:rPr lang="en-US" sz="7185">
                <a:solidFill>
                  <a:srgbClr val="FFFFFF"/>
                </a:solidFill>
                <a:latin typeface="Glacial Indifference Bold Italics"/>
              </a:rPr>
              <a:t>Policies don't change </a:t>
            </a:r>
          </a:p>
          <a:p>
            <a:pPr algn="r">
              <a:lnSpc>
                <a:spcPts val="9341"/>
              </a:lnSpc>
            </a:pPr>
            <a:r>
              <a:rPr lang="en-US" sz="7185">
                <a:solidFill>
                  <a:srgbClr val="FFFFFF"/>
                </a:solidFill>
                <a:latin typeface="Glacial Indifference Bold Italics"/>
              </a:rPr>
              <a:t>the world</a:t>
            </a:r>
          </a:p>
        </p:txBody>
      </p:sp>
      <p:pic>
        <p:nvPicPr>
          <p:cNvPr name="Picture 6" id="6"/>
          <p:cNvPicPr>
            <a:picLocks noChangeAspect="true"/>
          </p:cNvPicPr>
          <p:nvPr/>
        </p:nvPicPr>
        <p:blipFill>
          <a:blip r:embed="rId5"/>
          <a:srcRect l="0" t="0" r="0" b="0"/>
          <a:stretch>
            <a:fillRect/>
          </a:stretch>
        </p:blipFill>
        <p:spPr>
          <a:xfrm flipH="false" flipV="false" rot="0">
            <a:off x="300215" y="9174529"/>
            <a:ext cx="2801694" cy="850696"/>
          </a:xfrm>
          <a:prstGeom prst="rect">
            <a:avLst/>
          </a:prstGeom>
        </p:spPr>
      </p:pic>
      <p:sp>
        <p:nvSpPr>
          <p:cNvPr name="TextBox 7" id="7"/>
          <p:cNvSpPr txBox="true"/>
          <p:nvPr/>
        </p:nvSpPr>
        <p:spPr>
          <a:xfrm rot="0">
            <a:off x="-691804" y="109308"/>
            <a:ext cx="12130404" cy="548006"/>
          </a:xfrm>
          <a:prstGeom prst="rect">
            <a:avLst/>
          </a:prstGeom>
        </p:spPr>
        <p:txBody>
          <a:bodyPr anchor="t" rtlCol="false" tIns="0" lIns="0" bIns="0" rIns="0">
            <a:spAutoFit/>
          </a:bodyPr>
          <a:lstStyle/>
          <a:p>
            <a:pPr algn="ctr">
              <a:lnSpc>
                <a:spcPts val="4639"/>
              </a:lnSpc>
              <a:spcBef>
                <a:spcPct val="0"/>
              </a:spcBef>
            </a:pPr>
            <a:r>
              <a:rPr lang="en-US" sz="2899" spc="350">
                <a:solidFill>
                  <a:srgbClr val="FFFFFF"/>
                </a:solidFill>
                <a:latin typeface="Glacial Indifference Bold"/>
              </a:rPr>
              <a:t>UNFCCC NATIONAL ACE FOCAL POINT ACADEMY</a:t>
            </a:r>
          </a:p>
        </p:txBody>
      </p:sp>
      <p:sp>
        <p:nvSpPr>
          <p:cNvPr name="TextBox 8" id="8"/>
          <p:cNvSpPr txBox="true"/>
          <p:nvPr/>
        </p:nvSpPr>
        <p:spPr>
          <a:xfrm rot="0">
            <a:off x="5693769" y="5562016"/>
            <a:ext cx="11489661" cy="2347141"/>
          </a:xfrm>
          <a:prstGeom prst="rect">
            <a:avLst/>
          </a:prstGeom>
        </p:spPr>
        <p:txBody>
          <a:bodyPr anchor="t" rtlCol="false" tIns="0" lIns="0" bIns="0" rIns="0">
            <a:spAutoFit/>
          </a:bodyPr>
          <a:lstStyle/>
          <a:p>
            <a:pPr algn="r">
              <a:lnSpc>
                <a:spcPts val="9341"/>
              </a:lnSpc>
            </a:pPr>
            <a:r>
              <a:rPr lang="en-US" sz="7185">
                <a:solidFill>
                  <a:srgbClr val="1F396E"/>
                </a:solidFill>
                <a:latin typeface="Glacial Indifference Bold Italics"/>
              </a:rPr>
              <a:t>People, especially young people, do</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5400000">
            <a:off x="14568545" y="-319440"/>
            <a:ext cx="3400015" cy="4038895"/>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false" rot="-5400000">
            <a:off x="370103" y="5977641"/>
            <a:ext cx="3939256" cy="4679462"/>
          </a:xfrm>
          <a:prstGeom prst="rect">
            <a:avLst/>
          </a:prstGeom>
        </p:spPr>
      </p:pic>
      <p:sp>
        <p:nvSpPr>
          <p:cNvPr name="TextBox 5" id="5"/>
          <p:cNvSpPr txBox="true"/>
          <p:nvPr/>
        </p:nvSpPr>
        <p:spPr>
          <a:xfrm rot="0">
            <a:off x="2011241" y="3489870"/>
            <a:ext cx="14265518" cy="3240586"/>
          </a:xfrm>
          <a:prstGeom prst="rect">
            <a:avLst/>
          </a:prstGeom>
        </p:spPr>
        <p:txBody>
          <a:bodyPr anchor="t" rtlCol="false" tIns="0" lIns="0" bIns="0" rIns="0">
            <a:spAutoFit/>
          </a:bodyPr>
          <a:lstStyle/>
          <a:p>
            <a:pPr algn="ctr">
              <a:lnSpc>
                <a:spcPts val="8561"/>
              </a:lnSpc>
            </a:pPr>
            <a:r>
              <a:rPr lang="en-US" sz="6585">
                <a:solidFill>
                  <a:srgbClr val="FFFFFF"/>
                </a:solidFill>
                <a:latin typeface="Glacial Indifference Bold"/>
              </a:rPr>
              <a:t>How  can you </a:t>
            </a:r>
            <a:r>
              <a:rPr lang="en-US" sz="6585">
                <a:solidFill>
                  <a:srgbClr val="003576"/>
                </a:solidFill>
                <a:latin typeface="Glacial Indifference Bold"/>
              </a:rPr>
              <a:t>meaningfully include</a:t>
            </a:r>
            <a:r>
              <a:rPr lang="en-US" sz="6585">
                <a:solidFill>
                  <a:srgbClr val="FFFFFF"/>
                </a:solidFill>
                <a:latin typeface="Glacial Indifference Bold"/>
              </a:rPr>
              <a:t> </a:t>
            </a:r>
            <a:r>
              <a:rPr lang="en-US" sz="6585">
                <a:solidFill>
                  <a:srgbClr val="1F396E"/>
                </a:solidFill>
                <a:latin typeface="Glacial Indifference Bold"/>
              </a:rPr>
              <a:t>young people</a:t>
            </a:r>
            <a:r>
              <a:rPr lang="en-US" sz="6585">
                <a:solidFill>
                  <a:srgbClr val="FFFFFF"/>
                </a:solidFill>
                <a:latin typeface="Glacial Indifference Bold"/>
              </a:rPr>
              <a:t> in international climate decisions and beyond?</a:t>
            </a:r>
          </a:p>
        </p:txBody>
      </p:sp>
      <p:pic>
        <p:nvPicPr>
          <p:cNvPr name="Picture 6" id="6"/>
          <p:cNvPicPr>
            <a:picLocks noChangeAspect="true"/>
          </p:cNvPicPr>
          <p:nvPr/>
        </p:nvPicPr>
        <p:blipFill>
          <a:blip r:embed="rId5"/>
          <a:srcRect l="0" t="0" r="0" b="0"/>
          <a:stretch>
            <a:fillRect/>
          </a:stretch>
        </p:blipFill>
        <p:spPr>
          <a:xfrm flipH="false" flipV="false" rot="0">
            <a:off x="300215" y="9174529"/>
            <a:ext cx="2801694" cy="850696"/>
          </a:xfrm>
          <a:prstGeom prst="rect">
            <a:avLst/>
          </a:prstGeom>
        </p:spPr>
      </p:pic>
      <p:sp>
        <p:nvSpPr>
          <p:cNvPr name="TextBox 7" id="7"/>
          <p:cNvSpPr txBox="true"/>
          <p:nvPr/>
        </p:nvSpPr>
        <p:spPr>
          <a:xfrm rot="0">
            <a:off x="14818336" y="9601161"/>
            <a:ext cx="4881927" cy="424064"/>
          </a:xfrm>
          <a:prstGeom prst="rect">
            <a:avLst/>
          </a:prstGeom>
        </p:spPr>
        <p:txBody>
          <a:bodyPr anchor="t" rtlCol="false" tIns="0" lIns="0" bIns="0" rIns="0">
            <a:spAutoFit/>
          </a:bodyPr>
          <a:lstStyle/>
          <a:p>
            <a:pPr>
              <a:lnSpc>
                <a:spcPts val="3391"/>
              </a:lnSpc>
            </a:pPr>
            <a:r>
              <a:rPr lang="en-US" sz="2609" spc="156">
                <a:solidFill>
                  <a:srgbClr val="A1E2F7"/>
                </a:solidFill>
                <a:latin typeface="Glacial Indifference Bold"/>
              </a:rPr>
              <a:t>HAILEY CAMPBELL</a:t>
            </a:r>
          </a:p>
        </p:txBody>
      </p:sp>
      <p:sp>
        <p:nvSpPr>
          <p:cNvPr name="TextBox 8" id="8"/>
          <p:cNvSpPr txBox="true"/>
          <p:nvPr/>
        </p:nvSpPr>
        <p:spPr>
          <a:xfrm rot="0">
            <a:off x="-691804" y="109308"/>
            <a:ext cx="12130404" cy="548006"/>
          </a:xfrm>
          <a:prstGeom prst="rect">
            <a:avLst/>
          </a:prstGeom>
        </p:spPr>
        <p:txBody>
          <a:bodyPr anchor="t" rtlCol="false" tIns="0" lIns="0" bIns="0" rIns="0">
            <a:spAutoFit/>
          </a:bodyPr>
          <a:lstStyle/>
          <a:p>
            <a:pPr algn="ctr">
              <a:lnSpc>
                <a:spcPts val="4639"/>
              </a:lnSpc>
              <a:spcBef>
                <a:spcPct val="0"/>
              </a:spcBef>
            </a:pPr>
            <a:r>
              <a:rPr lang="en-US" sz="2899" spc="350">
                <a:solidFill>
                  <a:srgbClr val="FFFFFF"/>
                </a:solidFill>
                <a:latin typeface="Glacial Indifference Bold"/>
              </a:rPr>
              <a:t>UNFCCC NATIONAL ACE FOCAL POINT ACADEMY</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sp>
        <p:nvSpPr>
          <p:cNvPr name="TextBox 3" id="3"/>
          <p:cNvSpPr txBox="true"/>
          <p:nvPr/>
        </p:nvSpPr>
        <p:spPr>
          <a:xfrm rot="0">
            <a:off x="585896" y="1809750"/>
            <a:ext cx="17116208" cy="7448550"/>
          </a:xfrm>
          <a:prstGeom prst="rect">
            <a:avLst/>
          </a:prstGeom>
        </p:spPr>
        <p:txBody>
          <a:bodyPr anchor="t" rtlCol="false" tIns="0" lIns="0" bIns="0" rIns="0">
            <a:spAutoFit/>
          </a:bodyPr>
          <a:lstStyle/>
          <a:p>
            <a:pPr marL="885195" indent="-442598" lvl="1">
              <a:lnSpc>
                <a:spcPts val="4920"/>
              </a:lnSpc>
              <a:buFont typeface="Arial"/>
              <a:buChar char="•"/>
            </a:pPr>
            <a:r>
              <a:rPr lang="en-US" sz="4100" spc="82">
                <a:solidFill>
                  <a:srgbClr val="000000"/>
                </a:solidFill>
                <a:latin typeface="Arialle"/>
              </a:rPr>
              <a:t>Listen to young people with the intent of acting and providing honest answers to questions</a:t>
            </a:r>
          </a:p>
          <a:p>
            <a:pPr>
              <a:lnSpc>
                <a:spcPts val="4920"/>
              </a:lnSpc>
            </a:pPr>
          </a:p>
          <a:p>
            <a:pPr marL="885195" indent="-442598" lvl="1">
              <a:lnSpc>
                <a:spcPts val="4920"/>
              </a:lnSpc>
              <a:buFont typeface="Arial"/>
              <a:buChar char="•"/>
            </a:pPr>
            <a:r>
              <a:rPr lang="en-US" sz="4100" spc="82">
                <a:solidFill>
                  <a:srgbClr val="000000"/>
                </a:solidFill>
                <a:latin typeface="Arialle"/>
              </a:rPr>
              <a:t>Reduce hiring barriers for young people (in politics)</a:t>
            </a:r>
          </a:p>
          <a:p>
            <a:pPr>
              <a:lnSpc>
                <a:spcPts val="4920"/>
              </a:lnSpc>
            </a:pPr>
          </a:p>
          <a:p>
            <a:pPr marL="885195" indent="-442598" lvl="1">
              <a:lnSpc>
                <a:spcPts val="4920"/>
              </a:lnSpc>
              <a:buFont typeface="Arial"/>
              <a:buChar char="•"/>
            </a:pPr>
            <a:r>
              <a:rPr lang="en-US" sz="4100" spc="82">
                <a:solidFill>
                  <a:srgbClr val="000000"/>
                </a:solidFill>
                <a:latin typeface="Arialle"/>
              </a:rPr>
              <a:t>Connect "Big NGOs" with youth-led NGOs</a:t>
            </a:r>
          </a:p>
          <a:p>
            <a:pPr>
              <a:lnSpc>
                <a:spcPts val="4920"/>
              </a:lnSpc>
            </a:pPr>
          </a:p>
          <a:p>
            <a:pPr marL="885195" indent="-442598" lvl="1">
              <a:lnSpc>
                <a:spcPts val="4920"/>
              </a:lnSpc>
              <a:buFont typeface="Arial"/>
              <a:buChar char="•"/>
            </a:pPr>
            <a:r>
              <a:rPr lang="en-US" sz="4100" spc="82">
                <a:solidFill>
                  <a:srgbClr val="000000"/>
                </a:solidFill>
                <a:latin typeface="Arialle"/>
              </a:rPr>
              <a:t>Provide grants and funding opportunities for the type of climate work being done by young people</a:t>
            </a:r>
          </a:p>
          <a:p>
            <a:pPr>
              <a:lnSpc>
                <a:spcPts val="4920"/>
              </a:lnSpc>
            </a:pPr>
            <a:r>
              <a:rPr lang="en-US" sz="4100" spc="82">
                <a:solidFill>
                  <a:srgbClr val="000000"/>
                </a:solidFill>
                <a:latin typeface="Arialle"/>
              </a:rPr>
              <a:t> </a:t>
            </a:r>
          </a:p>
          <a:p>
            <a:pPr marL="885195" indent="-442598" lvl="1">
              <a:lnSpc>
                <a:spcPts val="4920"/>
              </a:lnSpc>
              <a:buFont typeface="Arial"/>
              <a:buChar char="•"/>
            </a:pPr>
            <a:r>
              <a:rPr lang="en-US" sz="4100" spc="82">
                <a:solidFill>
                  <a:srgbClr val="000000"/>
                </a:solidFill>
                <a:latin typeface="Arialle"/>
              </a:rPr>
              <a:t>Create a national youth advisory group on climate action (or at least ACE)</a:t>
            </a:r>
          </a:p>
        </p:txBody>
      </p:sp>
      <p:sp>
        <p:nvSpPr>
          <p:cNvPr name="TextBox 4" id="4"/>
          <p:cNvSpPr txBox="true"/>
          <p:nvPr/>
        </p:nvSpPr>
        <p:spPr>
          <a:xfrm rot="0">
            <a:off x="1028700" y="874939"/>
            <a:ext cx="16417142" cy="857250"/>
          </a:xfrm>
          <a:prstGeom prst="rect">
            <a:avLst/>
          </a:prstGeom>
        </p:spPr>
        <p:txBody>
          <a:bodyPr anchor="t" rtlCol="false" tIns="0" lIns="0" bIns="0" rIns="0">
            <a:spAutoFit/>
          </a:bodyPr>
          <a:lstStyle/>
          <a:p>
            <a:pPr>
              <a:lnSpc>
                <a:spcPts val="6883"/>
              </a:lnSpc>
            </a:pPr>
            <a:r>
              <a:rPr lang="en-US" sz="5735" spc="114">
                <a:solidFill>
                  <a:srgbClr val="1F396E"/>
                </a:solidFill>
                <a:latin typeface="League Spartan"/>
              </a:rPr>
              <a:t>Actions YOU can take:</a:t>
            </a:r>
          </a:p>
        </p:txBody>
      </p:sp>
      <p:pic>
        <p:nvPicPr>
          <p:cNvPr name="Picture 5" id="5"/>
          <p:cNvPicPr>
            <a:picLocks noChangeAspect="true"/>
          </p:cNvPicPr>
          <p:nvPr/>
        </p:nvPicPr>
        <p:blipFill>
          <a:blip r:embed="rId3"/>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318" t="29187" r="0" b="15281"/>
          <a:stretch>
            <a:fillRect/>
          </a:stretch>
        </p:blipFill>
        <p:spPr>
          <a:xfrm>
            <a:off x="0" y="0"/>
            <a:ext cx="18288000" cy="10287000"/>
          </a:xfrm>
          <a:prstGeom prst="rect">
            <a:avLst/>
          </a:prstGeom>
        </p:spPr>
      </p:pic>
      <p:sp>
        <p:nvSpPr>
          <p:cNvPr name="TextBox 3" id="3"/>
          <p:cNvSpPr txBox="true"/>
          <p:nvPr/>
        </p:nvSpPr>
        <p:spPr>
          <a:xfrm rot="0">
            <a:off x="3408806" y="2105025"/>
            <a:ext cx="11102995" cy="6086475"/>
          </a:xfrm>
          <a:prstGeom prst="rect">
            <a:avLst/>
          </a:prstGeom>
        </p:spPr>
        <p:txBody>
          <a:bodyPr anchor="t" rtlCol="false" tIns="0" lIns="0" bIns="0" rIns="0">
            <a:spAutoFit/>
          </a:bodyPr>
          <a:lstStyle/>
          <a:p>
            <a:pPr algn="ctr">
              <a:lnSpc>
                <a:spcPts val="24000"/>
              </a:lnSpc>
            </a:pPr>
            <a:r>
              <a:rPr lang="en-US" sz="20000" spc="400">
                <a:solidFill>
                  <a:srgbClr val="003576"/>
                </a:solidFill>
                <a:latin typeface="League Spartan"/>
              </a:rPr>
              <a:t>One Billion</a:t>
            </a:r>
          </a:p>
        </p:txBody>
      </p:sp>
      <p:pic>
        <p:nvPicPr>
          <p:cNvPr name="Picture 4" id="4"/>
          <p:cNvPicPr>
            <a:picLocks noChangeAspect="true"/>
          </p:cNvPicPr>
          <p:nvPr/>
        </p:nvPicPr>
        <p:blipFill>
          <a:blip r:embed="rId4"/>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sp>
        <p:nvSpPr>
          <p:cNvPr name="TextBox 3" id="3"/>
          <p:cNvSpPr txBox="true"/>
          <p:nvPr/>
        </p:nvSpPr>
        <p:spPr>
          <a:xfrm rot="0">
            <a:off x="585896" y="2200275"/>
            <a:ext cx="16673404" cy="6877050"/>
          </a:xfrm>
          <a:prstGeom prst="rect">
            <a:avLst/>
          </a:prstGeom>
        </p:spPr>
        <p:txBody>
          <a:bodyPr anchor="t" rtlCol="false" tIns="0" lIns="0" bIns="0" rIns="0">
            <a:spAutoFit/>
          </a:bodyPr>
          <a:lstStyle/>
          <a:p>
            <a:pPr marL="820422" indent="-410211" lvl="1">
              <a:lnSpc>
                <a:spcPts val="4560"/>
              </a:lnSpc>
              <a:buFont typeface="Arial"/>
              <a:buChar char="•"/>
            </a:pPr>
            <a:r>
              <a:rPr lang="en-US" sz="3800" spc="76">
                <a:solidFill>
                  <a:srgbClr val="000000"/>
                </a:solidFill>
                <a:latin typeface="Arialle"/>
              </a:rPr>
              <a:t>Host youth listening sessions on climate action before, during, and after COP</a:t>
            </a:r>
          </a:p>
          <a:p>
            <a:pPr>
              <a:lnSpc>
                <a:spcPts val="4560"/>
              </a:lnSpc>
            </a:pPr>
          </a:p>
          <a:p>
            <a:pPr marL="820422" indent="-410211" lvl="1">
              <a:lnSpc>
                <a:spcPts val="4560"/>
              </a:lnSpc>
              <a:buFont typeface="Arial"/>
              <a:buChar char="•"/>
            </a:pPr>
            <a:r>
              <a:rPr lang="en-US" sz="3800" spc="76">
                <a:solidFill>
                  <a:srgbClr val="000000"/>
                </a:solidFill>
                <a:latin typeface="Arialle"/>
              </a:rPr>
              <a:t>Enable young people to bring a "peer" to conversations</a:t>
            </a:r>
          </a:p>
          <a:p>
            <a:pPr>
              <a:lnSpc>
                <a:spcPts val="4560"/>
              </a:lnSpc>
            </a:pPr>
          </a:p>
          <a:p>
            <a:pPr marL="820422" indent="-410211" lvl="1">
              <a:lnSpc>
                <a:spcPts val="4560"/>
              </a:lnSpc>
              <a:buFont typeface="Arial"/>
              <a:buChar char="•"/>
            </a:pPr>
            <a:r>
              <a:rPr lang="en-US" sz="3800" spc="76">
                <a:solidFill>
                  <a:srgbClr val="000000"/>
                </a:solidFill>
                <a:latin typeface="Arialle"/>
              </a:rPr>
              <a:t>Partner with youth NGOs or groups to create policy priorities, engagement activities, and webinars</a:t>
            </a:r>
          </a:p>
          <a:p>
            <a:pPr>
              <a:lnSpc>
                <a:spcPts val="4560"/>
              </a:lnSpc>
            </a:pPr>
          </a:p>
          <a:p>
            <a:pPr marL="820422" indent="-410211" lvl="1">
              <a:lnSpc>
                <a:spcPts val="4560"/>
              </a:lnSpc>
              <a:buFont typeface="Arial"/>
              <a:buChar char="•"/>
            </a:pPr>
            <a:r>
              <a:rPr lang="en-US" sz="3800" spc="76">
                <a:solidFill>
                  <a:srgbClr val="000000"/>
                </a:solidFill>
                <a:latin typeface="Arialle"/>
              </a:rPr>
              <a:t>Recognize youth climate leaders from across your communities</a:t>
            </a:r>
          </a:p>
          <a:p>
            <a:pPr>
              <a:lnSpc>
                <a:spcPts val="4560"/>
              </a:lnSpc>
            </a:pPr>
            <a:r>
              <a:rPr lang="en-US" sz="3800" spc="76">
                <a:solidFill>
                  <a:srgbClr val="000000"/>
                </a:solidFill>
                <a:latin typeface="Arialle"/>
              </a:rPr>
              <a:t> </a:t>
            </a:r>
          </a:p>
          <a:p>
            <a:pPr marL="820422" indent="-410211" lvl="1">
              <a:lnSpc>
                <a:spcPts val="4560"/>
              </a:lnSpc>
              <a:buFont typeface="Arial"/>
              <a:buChar char="•"/>
            </a:pPr>
            <a:r>
              <a:rPr lang="en-US" sz="3800" spc="76">
                <a:solidFill>
                  <a:srgbClr val="000000"/>
                </a:solidFill>
                <a:latin typeface="Arialle"/>
              </a:rPr>
              <a:t>Establish youth inclusion quotas and policies for protecting our rights to actively contribute</a:t>
            </a:r>
          </a:p>
        </p:txBody>
      </p:sp>
      <p:sp>
        <p:nvSpPr>
          <p:cNvPr name="TextBox 4" id="4"/>
          <p:cNvSpPr txBox="true"/>
          <p:nvPr/>
        </p:nvSpPr>
        <p:spPr>
          <a:xfrm rot="0">
            <a:off x="1028700" y="874939"/>
            <a:ext cx="16417142" cy="857250"/>
          </a:xfrm>
          <a:prstGeom prst="rect">
            <a:avLst/>
          </a:prstGeom>
        </p:spPr>
        <p:txBody>
          <a:bodyPr anchor="t" rtlCol="false" tIns="0" lIns="0" bIns="0" rIns="0">
            <a:spAutoFit/>
          </a:bodyPr>
          <a:lstStyle/>
          <a:p>
            <a:pPr>
              <a:lnSpc>
                <a:spcPts val="6883"/>
              </a:lnSpc>
            </a:pPr>
            <a:r>
              <a:rPr lang="en-US" sz="5735" spc="114">
                <a:solidFill>
                  <a:srgbClr val="1F396E"/>
                </a:solidFill>
                <a:latin typeface="League Spartan"/>
              </a:rPr>
              <a:t>Actions YOU can take:</a:t>
            </a:r>
          </a:p>
        </p:txBody>
      </p:sp>
      <p:pic>
        <p:nvPicPr>
          <p:cNvPr name="Picture 5" id="5"/>
          <p:cNvPicPr>
            <a:picLocks noChangeAspect="true"/>
          </p:cNvPicPr>
          <p:nvPr/>
        </p:nvPicPr>
        <p:blipFill>
          <a:blip r:embed="rId3"/>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5400000">
            <a:off x="14568545" y="-319440"/>
            <a:ext cx="3400015" cy="4038895"/>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false" rot="-5400000">
            <a:off x="370103" y="5977641"/>
            <a:ext cx="3939256" cy="4679462"/>
          </a:xfrm>
          <a:prstGeom prst="rect">
            <a:avLst/>
          </a:prstGeom>
        </p:spPr>
      </p:pic>
      <p:sp>
        <p:nvSpPr>
          <p:cNvPr name="TextBox 5" id="5"/>
          <p:cNvSpPr txBox="true"/>
          <p:nvPr/>
        </p:nvSpPr>
        <p:spPr>
          <a:xfrm rot="0">
            <a:off x="-4590840" y="2653036"/>
            <a:ext cx="14265518" cy="2347141"/>
          </a:xfrm>
          <a:prstGeom prst="rect">
            <a:avLst/>
          </a:prstGeom>
        </p:spPr>
        <p:txBody>
          <a:bodyPr anchor="t" rtlCol="false" tIns="0" lIns="0" bIns="0" rIns="0">
            <a:spAutoFit/>
          </a:bodyPr>
          <a:lstStyle/>
          <a:p>
            <a:pPr algn="r">
              <a:lnSpc>
                <a:spcPts val="9341"/>
              </a:lnSpc>
            </a:pPr>
            <a:r>
              <a:rPr lang="en-US" sz="7185">
                <a:solidFill>
                  <a:srgbClr val="FFFFFF"/>
                </a:solidFill>
                <a:latin typeface="Glacial Indifference Bold Italics"/>
              </a:rPr>
              <a:t>More young people </a:t>
            </a:r>
          </a:p>
          <a:p>
            <a:pPr algn="r">
              <a:lnSpc>
                <a:spcPts val="9341"/>
              </a:lnSpc>
            </a:pPr>
            <a:r>
              <a:rPr lang="en-US" sz="7185">
                <a:solidFill>
                  <a:srgbClr val="FFFFFF"/>
                </a:solidFill>
                <a:latin typeface="Glacial Indifference Bold Italics"/>
              </a:rPr>
              <a:t>as climate leaders</a:t>
            </a:r>
          </a:p>
        </p:txBody>
      </p:sp>
      <p:pic>
        <p:nvPicPr>
          <p:cNvPr name="Picture 6" id="6"/>
          <p:cNvPicPr>
            <a:picLocks noChangeAspect="true"/>
          </p:cNvPicPr>
          <p:nvPr/>
        </p:nvPicPr>
        <p:blipFill>
          <a:blip r:embed="rId5"/>
          <a:srcRect l="0" t="0" r="0" b="0"/>
          <a:stretch>
            <a:fillRect/>
          </a:stretch>
        </p:blipFill>
        <p:spPr>
          <a:xfrm flipH="false" flipV="false" rot="0">
            <a:off x="300215" y="9174529"/>
            <a:ext cx="2801694" cy="850696"/>
          </a:xfrm>
          <a:prstGeom prst="rect">
            <a:avLst/>
          </a:prstGeom>
        </p:spPr>
      </p:pic>
      <p:sp>
        <p:nvSpPr>
          <p:cNvPr name="TextBox 7" id="7"/>
          <p:cNvSpPr txBox="true"/>
          <p:nvPr/>
        </p:nvSpPr>
        <p:spPr>
          <a:xfrm rot="0">
            <a:off x="-691804" y="109308"/>
            <a:ext cx="12130404" cy="548006"/>
          </a:xfrm>
          <a:prstGeom prst="rect">
            <a:avLst/>
          </a:prstGeom>
        </p:spPr>
        <p:txBody>
          <a:bodyPr anchor="t" rtlCol="false" tIns="0" lIns="0" bIns="0" rIns="0">
            <a:spAutoFit/>
          </a:bodyPr>
          <a:lstStyle/>
          <a:p>
            <a:pPr algn="ctr">
              <a:lnSpc>
                <a:spcPts val="4639"/>
              </a:lnSpc>
              <a:spcBef>
                <a:spcPct val="0"/>
              </a:spcBef>
            </a:pPr>
            <a:r>
              <a:rPr lang="en-US" sz="2899" spc="350">
                <a:solidFill>
                  <a:srgbClr val="FFFFFF"/>
                </a:solidFill>
                <a:latin typeface="Glacial Indifference Bold"/>
              </a:rPr>
              <a:t>UNFCCC NATIONAL ACE FOCAL POINT ACADEMY</a:t>
            </a:r>
          </a:p>
        </p:txBody>
      </p:sp>
      <p:sp>
        <p:nvSpPr>
          <p:cNvPr name="TextBox 8" id="8"/>
          <p:cNvSpPr txBox="true"/>
          <p:nvPr/>
        </p:nvSpPr>
        <p:spPr>
          <a:xfrm rot="0">
            <a:off x="5693769" y="5562016"/>
            <a:ext cx="11489661" cy="2347141"/>
          </a:xfrm>
          <a:prstGeom prst="rect">
            <a:avLst/>
          </a:prstGeom>
        </p:spPr>
        <p:txBody>
          <a:bodyPr anchor="t" rtlCol="false" tIns="0" lIns="0" bIns="0" rIns="0">
            <a:spAutoFit/>
          </a:bodyPr>
          <a:lstStyle/>
          <a:p>
            <a:pPr algn="r">
              <a:lnSpc>
                <a:spcPts val="9341"/>
              </a:lnSpc>
            </a:pPr>
            <a:r>
              <a:rPr lang="en-US" sz="7185">
                <a:solidFill>
                  <a:srgbClr val="1F396E"/>
                </a:solidFill>
                <a:latin typeface="Glacial Indifference Bold Italics"/>
              </a:rPr>
              <a:t>More inclusive &amp; ambitious climate policies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5400000">
            <a:off x="14568545" y="-319440"/>
            <a:ext cx="3400015" cy="4038895"/>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false" rot="-5400000">
            <a:off x="370103" y="5977641"/>
            <a:ext cx="3939256" cy="4679462"/>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4865281" y="9021536"/>
            <a:ext cx="771767" cy="771767"/>
          </a:xfrm>
          <a:prstGeom prst="rect">
            <a:avLst/>
          </a:prstGeom>
        </p:spPr>
      </p:pic>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0707701" y="9007511"/>
            <a:ext cx="785791" cy="785791"/>
          </a:xfrm>
          <a:prstGeom prst="rect">
            <a:avLst/>
          </a:prstGeom>
        </p:spPr>
      </p:pic>
      <p:pic>
        <p:nvPicPr>
          <p:cNvPr name="Picture 7" id="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4865281" y="8008704"/>
            <a:ext cx="785165" cy="617336"/>
          </a:xfrm>
          <a:prstGeom prst="rect">
            <a:avLst/>
          </a:prstGeom>
        </p:spPr>
      </p:pic>
      <p:sp>
        <p:nvSpPr>
          <p:cNvPr name="TextBox 8" id="8"/>
          <p:cNvSpPr txBox="true"/>
          <p:nvPr/>
        </p:nvSpPr>
        <p:spPr>
          <a:xfrm rot="0">
            <a:off x="6095707" y="9176162"/>
            <a:ext cx="4052529" cy="462515"/>
          </a:xfrm>
          <a:prstGeom prst="rect">
            <a:avLst/>
          </a:prstGeom>
        </p:spPr>
        <p:txBody>
          <a:bodyPr anchor="t" rtlCol="false" tIns="0" lIns="0" bIns="0" rIns="0">
            <a:spAutoFit/>
          </a:bodyPr>
          <a:lstStyle/>
          <a:p>
            <a:pPr algn="ctr">
              <a:lnSpc>
                <a:spcPts val="3692"/>
              </a:lnSpc>
              <a:spcBef>
                <a:spcPct val="0"/>
              </a:spcBef>
            </a:pPr>
            <a:r>
              <a:rPr lang="en-US" sz="3077" spc="61">
                <a:solidFill>
                  <a:srgbClr val="FFFFFF"/>
                </a:solidFill>
                <a:latin typeface="League Spartan"/>
              </a:rPr>
              <a:t>@careaboutclimate</a:t>
            </a:r>
          </a:p>
        </p:txBody>
      </p:sp>
      <p:sp>
        <p:nvSpPr>
          <p:cNvPr name="TextBox 9" id="9"/>
          <p:cNvSpPr txBox="true"/>
          <p:nvPr/>
        </p:nvSpPr>
        <p:spPr>
          <a:xfrm rot="0">
            <a:off x="11998027" y="9146019"/>
            <a:ext cx="4155667" cy="508776"/>
          </a:xfrm>
          <a:prstGeom prst="rect">
            <a:avLst/>
          </a:prstGeom>
        </p:spPr>
        <p:txBody>
          <a:bodyPr anchor="t" rtlCol="false" tIns="0" lIns="0" bIns="0" rIns="0">
            <a:spAutoFit/>
          </a:bodyPr>
          <a:lstStyle/>
          <a:p>
            <a:pPr algn="ctr">
              <a:lnSpc>
                <a:spcPts val="4061"/>
              </a:lnSpc>
              <a:spcBef>
                <a:spcPct val="0"/>
              </a:spcBef>
            </a:pPr>
            <a:r>
              <a:rPr lang="en-US" sz="3384" spc="67">
                <a:solidFill>
                  <a:srgbClr val="FFFFFF"/>
                </a:solidFill>
                <a:latin typeface="League Spartan"/>
              </a:rPr>
              <a:t>@careboutclimate</a:t>
            </a:r>
          </a:p>
        </p:txBody>
      </p:sp>
      <p:sp>
        <p:nvSpPr>
          <p:cNvPr name="TextBox 10" id="10"/>
          <p:cNvSpPr txBox="true"/>
          <p:nvPr/>
        </p:nvSpPr>
        <p:spPr>
          <a:xfrm rot="0">
            <a:off x="6154578" y="8063187"/>
            <a:ext cx="6890236" cy="508371"/>
          </a:xfrm>
          <a:prstGeom prst="rect">
            <a:avLst/>
          </a:prstGeom>
        </p:spPr>
        <p:txBody>
          <a:bodyPr anchor="t" rtlCol="false" tIns="0" lIns="0" bIns="0" rIns="0">
            <a:spAutoFit/>
          </a:bodyPr>
          <a:lstStyle/>
          <a:p>
            <a:pPr algn="ctr">
              <a:lnSpc>
                <a:spcPts val="4058"/>
              </a:lnSpc>
              <a:spcBef>
                <a:spcPct val="0"/>
              </a:spcBef>
            </a:pPr>
            <a:r>
              <a:rPr lang="en-US" sz="3382" spc="67">
                <a:solidFill>
                  <a:srgbClr val="FFFFFF"/>
                </a:solidFill>
                <a:latin typeface="League Spartan"/>
              </a:rPr>
              <a:t>Hailey@careaboutclimate.org</a:t>
            </a:r>
          </a:p>
        </p:txBody>
      </p:sp>
      <p:pic>
        <p:nvPicPr>
          <p:cNvPr name="Picture 11" id="11"/>
          <p:cNvPicPr>
            <a:picLocks noChangeAspect="true"/>
          </p:cNvPicPr>
          <p:nvPr/>
        </p:nvPicPr>
        <p:blipFill>
          <a:blip r:embed="rId11"/>
          <a:srcRect l="0" t="0" r="0" b="0"/>
          <a:stretch>
            <a:fillRect/>
          </a:stretch>
        </p:blipFill>
        <p:spPr>
          <a:xfrm flipH="false" flipV="false" rot="0">
            <a:off x="300215" y="9174529"/>
            <a:ext cx="2801694" cy="850696"/>
          </a:xfrm>
          <a:prstGeom prst="rect">
            <a:avLst/>
          </a:prstGeom>
        </p:spPr>
      </p:pic>
      <p:sp>
        <p:nvSpPr>
          <p:cNvPr name="TextBox 12" id="12"/>
          <p:cNvSpPr txBox="true"/>
          <p:nvPr/>
        </p:nvSpPr>
        <p:spPr>
          <a:xfrm rot="0">
            <a:off x="1294739" y="3566444"/>
            <a:ext cx="15698522" cy="2781300"/>
          </a:xfrm>
          <a:prstGeom prst="rect">
            <a:avLst/>
          </a:prstGeom>
        </p:spPr>
        <p:txBody>
          <a:bodyPr anchor="t" rtlCol="false" tIns="0" lIns="0" bIns="0" rIns="0">
            <a:spAutoFit/>
          </a:bodyPr>
          <a:lstStyle/>
          <a:p>
            <a:pPr algn="ctr">
              <a:lnSpc>
                <a:spcPts val="7320"/>
              </a:lnSpc>
            </a:pPr>
            <a:r>
              <a:rPr lang="en-US" sz="6100" spc="122">
                <a:solidFill>
                  <a:srgbClr val="FFFFFF"/>
                </a:solidFill>
                <a:latin typeface="League Spartan"/>
              </a:rPr>
              <a:t>THERE IS NO CLIMATE JUSTICE WITHOUT </a:t>
            </a:r>
            <a:r>
              <a:rPr lang="en-US" sz="6100" spc="122">
                <a:solidFill>
                  <a:srgbClr val="003576"/>
                </a:solidFill>
                <a:latin typeface="League Spartan"/>
              </a:rPr>
              <a:t>INTERGENERATIONAL EQUITY</a:t>
            </a:r>
            <a:r>
              <a:rPr lang="en-US" sz="6100" spc="122">
                <a:solidFill>
                  <a:srgbClr val="FFFFFF"/>
                </a:solidFill>
                <a:latin typeface="League Spartan"/>
              </a:rPr>
              <a:t> AND </a:t>
            </a:r>
            <a:r>
              <a:rPr lang="en-US" sz="6100" spc="122">
                <a:solidFill>
                  <a:srgbClr val="1F396E"/>
                </a:solidFill>
                <a:latin typeface="League Spartan"/>
              </a:rPr>
              <a:t>YOUTH EMPOWERMENT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318" t="29187" r="0" b="15281"/>
          <a:stretch>
            <a:fillRect/>
          </a:stretch>
        </p:blipFill>
        <p:spPr>
          <a:xfrm>
            <a:off x="0" y="0"/>
            <a:ext cx="18288000" cy="10287000"/>
          </a:xfrm>
          <a:prstGeom prst="rect">
            <a:avLst/>
          </a:prstGeom>
        </p:spPr>
      </p:pic>
      <p:sp>
        <p:nvSpPr>
          <p:cNvPr name="TextBox 3" id="3"/>
          <p:cNvSpPr txBox="true"/>
          <p:nvPr/>
        </p:nvSpPr>
        <p:spPr>
          <a:xfrm rot="0">
            <a:off x="3408806" y="2105025"/>
            <a:ext cx="11102995" cy="6086475"/>
          </a:xfrm>
          <a:prstGeom prst="rect">
            <a:avLst/>
          </a:prstGeom>
        </p:spPr>
        <p:txBody>
          <a:bodyPr anchor="t" rtlCol="false" tIns="0" lIns="0" bIns="0" rIns="0">
            <a:spAutoFit/>
          </a:bodyPr>
          <a:lstStyle/>
          <a:p>
            <a:pPr algn="ctr">
              <a:lnSpc>
                <a:spcPts val="24000"/>
              </a:lnSpc>
            </a:pPr>
            <a:r>
              <a:rPr lang="en-US" sz="20000" spc="400">
                <a:solidFill>
                  <a:srgbClr val="003576"/>
                </a:solidFill>
                <a:latin typeface="League Spartan"/>
              </a:rPr>
              <a:t>78 </a:t>
            </a:r>
          </a:p>
          <a:p>
            <a:pPr algn="ctr">
              <a:lnSpc>
                <a:spcPts val="24000"/>
              </a:lnSpc>
            </a:pPr>
            <a:r>
              <a:rPr lang="en-US" sz="20000" spc="400">
                <a:solidFill>
                  <a:srgbClr val="003576"/>
                </a:solidFill>
                <a:latin typeface="League Spartan"/>
              </a:rPr>
              <a:t>years</a:t>
            </a:r>
          </a:p>
        </p:txBody>
      </p:sp>
      <p:pic>
        <p:nvPicPr>
          <p:cNvPr name="Picture 4" id="4"/>
          <p:cNvPicPr>
            <a:picLocks noChangeAspect="true"/>
          </p:cNvPicPr>
          <p:nvPr/>
        </p:nvPicPr>
        <p:blipFill>
          <a:blip r:embed="rId4"/>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318" t="29187" r="0" b="15281"/>
          <a:stretch>
            <a:fillRect/>
          </a:stretch>
        </p:blipFill>
        <p:spPr>
          <a:xfrm>
            <a:off x="0" y="0"/>
            <a:ext cx="18288000" cy="10287000"/>
          </a:xfrm>
          <a:prstGeom prst="rect">
            <a:avLst/>
          </a:prstGeom>
        </p:spPr>
      </p:pic>
      <p:sp>
        <p:nvSpPr>
          <p:cNvPr name="TextBox 3" id="3"/>
          <p:cNvSpPr txBox="true"/>
          <p:nvPr/>
        </p:nvSpPr>
        <p:spPr>
          <a:xfrm rot="0">
            <a:off x="3408806" y="2105025"/>
            <a:ext cx="11102995" cy="6086475"/>
          </a:xfrm>
          <a:prstGeom prst="rect">
            <a:avLst/>
          </a:prstGeom>
        </p:spPr>
        <p:txBody>
          <a:bodyPr anchor="t" rtlCol="false" tIns="0" lIns="0" bIns="0" rIns="0">
            <a:spAutoFit/>
          </a:bodyPr>
          <a:lstStyle/>
          <a:p>
            <a:pPr algn="ctr">
              <a:lnSpc>
                <a:spcPts val="24000"/>
              </a:lnSpc>
            </a:pPr>
            <a:r>
              <a:rPr lang="en-US" sz="20000" spc="400">
                <a:solidFill>
                  <a:srgbClr val="003576"/>
                </a:solidFill>
                <a:latin typeface="League Spartan"/>
              </a:rPr>
              <a:t>2.6</a:t>
            </a:r>
          </a:p>
          <a:p>
            <a:pPr algn="ctr">
              <a:lnSpc>
                <a:spcPts val="24000"/>
              </a:lnSpc>
            </a:pPr>
            <a:r>
              <a:rPr lang="en-US" sz="20000" spc="400">
                <a:solidFill>
                  <a:srgbClr val="003576"/>
                </a:solidFill>
                <a:latin typeface="League Spartan"/>
              </a:rPr>
              <a:t>Percent</a:t>
            </a:r>
          </a:p>
        </p:txBody>
      </p:sp>
      <p:pic>
        <p:nvPicPr>
          <p:cNvPr name="Picture 4" id="4"/>
          <p:cNvPicPr>
            <a:picLocks noChangeAspect="true"/>
          </p:cNvPicPr>
          <p:nvPr/>
        </p:nvPicPr>
        <p:blipFill>
          <a:blip r:embed="rId4"/>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318" t="29187" r="0" b="15281"/>
          <a:stretch>
            <a:fillRect/>
          </a:stretch>
        </p:blipFill>
        <p:spPr>
          <a:xfrm>
            <a:off x="0" y="0"/>
            <a:ext cx="18288000" cy="10287000"/>
          </a:xfrm>
          <a:prstGeom prst="rect">
            <a:avLst/>
          </a:prstGeom>
        </p:spPr>
      </p:pic>
      <p:sp>
        <p:nvSpPr>
          <p:cNvPr name="TextBox 3" id="3"/>
          <p:cNvSpPr txBox="true"/>
          <p:nvPr/>
        </p:nvSpPr>
        <p:spPr>
          <a:xfrm rot="0">
            <a:off x="898288" y="587829"/>
            <a:ext cx="16748815" cy="3028950"/>
          </a:xfrm>
          <a:prstGeom prst="rect">
            <a:avLst/>
          </a:prstGeom>
        </p:spPr>
        <p:txBody>
          <a:bodyPr anchor="t" rtlCol="false" tIns="0" lIns="0" bIns="0" rIns="0">
            <a:spAutoFit/>
          </a:bodyPr>
          <a:lstStyle/>
          <a:p>
            <a:pPr algn="ctr">
              <a:lnSpc>
                <a:spcPts val="11999"/>
              </a:lnSpc>
            </a:pPr>
            <a:r>
              <a:rPr lang="en-US" sz="9999" spc="199">
                <a:solidFill>
                  <a:srgbClr val="003576"/>
                </a:solidFill>
                <a:latin typeface="League Spartan"/>
              </a:rPr>
              <a:t>How are we holding leaders accountable?</a:t>
            </a:r>
          </a:p>
        </p:txBody>
      </p:sp>
      <p:pic>
        <p:nvPicPr>
          <p:cNvPr name="Picture 4" id="4"/>
          <p:cNvPicPr>
            <a:picLocks noChangeAspect="true"/>
          </p:cNvPicPr>
          <p:nvPr/>
        </p:nvPicPr>
        <p:blipFill>
          <a:blip r:embed="rId4"/>
          <a:srcRect l="0" t="0" r="0" b="0"/>
          <a:stretch>
            <a:fillRect/>
          </a:stretch>
        </p:blipFill>
        <p:spPr>
          <a:xfrm flipH="false" flipV="false" rot="0">
            <a:off x="443879" y="4012763"/>
            <a:ext cx="8125927" cy="5417285"/>
          </a:xfrm>
          <a:prstGeom prst="rect">
            <a:avLst/>
          </a:prstGeom>
        </p:spPr>
      </p:pic>
      <p:pic>
        <p:nvPicPr>
          <p:cNvPr name="Picture 5" id="5"/>
          <p:cNvPicPr>
            <a:picLocks noChangeAspect="true"/>
          </p:cNvPicPr>
          <p:nvPr/>
        </p:nvPicPr>
        <p:blipFill>
          <a:blip r:embed="rId5"/>
          <a:srcRect l="0" t="7451" r="0" b="5775"/>
          <a:stretch>
            <a:fillRect/>
          </a:stretch>
        </p:blipFill>
        <p:spPr>
          <a:xfrm flipH="false" flipV="false" rot="0">
            <a:off x="8949054" y="4012763"/>
            <a:ext cx="8310246" cy="5417285"/>
          </a:xfrm>
          <a:prstGeom prst="rect">
            <a:avLst/>
          </a:prstGeom>
        </p:spPr>
      </p:pic>
      <p:pic>
        <p:nvPicPr>
          <p:cNvPr name="Picture 6" id="6"/>
          <p:cNvPicPr>
            <a:picLocks noChangeAspect="true"/>
          </p:cNvPicPr>
          <p:nvPr/>
        </p:nvPicPr>
        <p:blipFill>
          <a:blip r:embed="rId6"/>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4"/>
          <a:srcRect l="15303" t="23698" r="0" b="0"/>
          <a:stretch>
            <a:fillRect/>
          </a:stretch>
        </p:blipFill>
        <p:spPr>
          <a:xfrm flipH="false" flipV="false" rot="0">
            <a:off x="9428862" y="3794924"/>
            <a:ext cx="8472242" cy="5724385"/>
          </a:xfrm>
          <a:prstGeom prst="rect">
            <a:avLst/>
          </a:prstGeom>
        </p:spPr>
      </p:pic>
      <p:pic>
        <p:nvPicPr>
          <p:cNvPr name="Picture 4" id="4"/>
          <p:cNvPicPr>
            <a:picLocks noChangeAspect="true"/>
          </p:cNvPicPr>
          <p:nvPr/>
        </p:nvPicPr>
        <p:blipFill>
          <a:blip r:embed="rId5"/>
          <a:srcRect l="610" t="0" r="11844" b="0"/>
          <a:stretch>
            <a:fillRect/>
          </a:stretch>
        </p:blipFill>
        <p:spPr>
          <a:xfrm flipH="false" flipV="false" rot="0">
            <a:off x="365133" y="3794924"/>
            <a:ext cx="8907563" cy="5724385"/>
          </a:xfrm>
          <a:prstGeom prst="rect">
            <a:avLst/>
          </a:prstGeom>
        </p:spPr>
      </p:pic>
      <p:sp>
        <p:nvSpPr>
          <p:cNvPr name="TextBox 5" id="5"/>
          <p:cNvSpPr txBox="true"/>
          <p:nvPr/>
        </p:nvSpPr>
        <p:spPr>
          <a:xfrm rot="0">
            <a:off x="898288" y="587829"/>
            <a:ext cx="16748815" cy="3028950"/>
          </a:xfrm>
          <a:prstGeom prst="rect">
            <a:avLst/>
          </a:prstGeom>
        </p:spPr>
        <p:txBody>
          <a:bodyPr anchor="t" rtlCol="false" tIns="0" lIns="0" bIns="0" rIns="0">
            <a:spAutoFit/>
          </a:bodyPr>
          <a:lstStyle/>
          <a:p>
            <a:pPr algn="ctr">
              <a:lnSpc>
                <a:spcPts val="11999"/>
              </a:lnSpc>
            </a:pPr>
            <a:r>
              <a:rPr lang="en-US" sz="9999" spc="199">
                <a:solidFill>
                  <a:srgbClr val="003576"/>
                </a:solidFill>
                <a:latin typeface="League Spartan"/>
              </a:rPr>
              <a:t>How are we holding leaders accountable?</a:t>
            </a:r>
          </a:p>
        </p:txBody>
      </p:sp>
      <p:pic>
        <p:nvPicPr>
          <p:cNvPr name="Picture 6" id="6"/>
          <p:cNvPicPr>
            <a:picLocks noChangeAspect="true"/>
          </p:cNvPicPr>
          <p:nvPr/>
        </p:nvPicPr>
        <p:blipFill>
          <a:blip r:embed="rId6"/>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5400000">
            <a:off x="14568545" y="-319440"/>
            <a:ext cx="3400015" cy="4038895"/>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false" rot="-5400000">
            <a:off x="370103" y="5977641"/>
            <a:ext cx="3939256" cy="4679462"/>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300215" y="9174529"/>
            <a:ext cx="2801694" cy="850696"/>
          </a:xfrm>
          <a:prstGeom prst="rect">
            <a:avLst/>
          </a:prstGeom>
        </p:spPr>
      </p:pic>
      <p:sp>
        <p:nvSpPr>
          <p:cNvPr name="TextBox 6" id="6"/>
          <p:cNvSpPr txBox="true"/>
          <p:nvPr/>
        </p:nvSpPr>
        <p:spPr>
          <a:xfrm rot="0">
            <a:off x="1750408" y="4032795"/>
            <a:ext cx="15309637" cy="2154736"/>
          </a:xfrm>
          <a:prstGeom prst="rect">
            <a:avLst/>
          </a:prstGeom>
        </p:spPr>
        <p:txBody>
          <a:bodyPr anchor="t" rtlCol="false" tIns="0" lIns="0" bIns="0" rIns="0">
            <a:spAutoFit/>
          </a:bodyPr>
          <a:lstStyle/>
          <a:p>
            <a:pPr algn="ctr">
              <a:lnSpc>
                <a:spcPts val="8561"/>
              </a:lnSpc>
            </a:pPr>
            <a:r>
              <a:rPr lang="en-US" sz="6585">
                <a:solidFill>
                  <a:srgbClr val="FFFFFF"/>
                </a:solidFill>
                <a:latin typeface="Glacial Indifference Bold"/>
              </a:rPr>
              <a:t>What does Care About Climate do to</a:t>
            </a:r>
          </a:p>
          <a:p>
            <a:pPr algn="ctr">
              <a:lnSpc>
                <a:spcPts val="8561"/>
              </a:lnSpc>
            </a:pPr>
            <a:r>
              <a:rPr lang="en-US" sz="6585">
                <a:solidFill>
                  <a:srgbClr val="1F396E"/>
                </a:solidFill>
                <a:latin typeface="Glacial Indifference Bold"/>
              </a:rPr>
              <a:t>hold leaders accountable?</a:t>
            </a:r>
          </a:p>
        </p:txBody>
      </p:sp>
      <p:sp>
        <p:nvSpPr>
          <p:cNvPr name="TextBox 7" id="7"/>
          <p:cNvSpPr txBox="true"/>
          <p:nvPr/>
        </p:nvSpPr>
        <p:spPr>
          <a:xfrm rot="0">
            <a:off x="-691804" y="109308"/>
            <a:ext cx="12130404" cy="548006"/>
          </a:xfrm>
          <a:prstGeom prst="rect">
            <a:avLst/>
          </a:prstGeom>
        </p:spPr>
        <p:txBody>
          <a:bodyPr anchor="t" rtlCol="false" tIns="0" lIns="0" bIns="0" rIns="0">
            <a:spAutoFit/>
          </a:bodyPr>
          <a:lstStyle/>
          <a:p>
            <a:pPr algn="ctr">
              <a:lnSpc>
                <a:spcPts val="4639"/>
              </a:lnSpc>
              <a:spcBef>
                <a:spcPct val="0"/>
              </a:spcBef>
            </a:pPr>
            <a:r>
              <a:rPr lang="en-US" sz="2899" spc="350">
                <a:solidFill>
                  <a:srgbClr val="FFFFFF"/>
                </a:solidFill>
                <a:latin typeface="Glacial Indifference Bold"/>
              </a:rPr>
              <a:t>UNFCCC NATIONAL ACE FOCAL POINT ACADEMY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sp>
        <p:nvSpPr>
          <p:cNvPr name="TextBox 3" id="3"/>
          <p:cNvSpPr txBox="true"/>
          <p:nvPr/>
        </p:nvSpPr>
        <p:spPr>
          <a:xfrm rot="0">
            <a:off x="1028700" y="2100943"/>
            <a:ext cx="10015941" cy="6953250"/>
          </a:xfrm>
          <a:prstGeom prst="rect">
            <a:avLst/>
          </a:prstGeom>
        </p:spPr>
        <p:txBody>
          <a:bodyPr anchor="t" rtlCol="false" tIns="0" lIns="0" bIns="0" rIns="0">
            <a:spAutoFit/>
          </a:bodyPr>
          <a:lstStyle/>
          <a:p>
            <a:pPr marL="0" indent="0" lvl="0">
              <a:lnSpc>
                <a:spcPts val="7800"/>
              </a:lnSpc>
            </a:pPr>
            <a:r>
              <a:rPr lang="en-US" sz="6500" spc="-195">
                <a:solidFill>
                  <a:srgbClr val="FFFFFF"/>
                </a:solidFill>
                <a:latin typeface="Public Sans Bold"/>
              </a:rPr>
              <a:t>Care About Climate empowers global youth to </a:t>
            </a:r>
            <a:r>
              <a:rPr lang="en-US" sz="6500" spc="-195">
                <a:solidFill>
                  <a:srgbClr val="003576"/>
                </a:solidFill>
                <a:latin typeface="Public Sans Bold"/>
              </a:rPr>
              <a:t>equitably address the climate crisis</a:t>
            </a:r>
            <a:r>
              <a:rPr lang="en-US" sz="6500" spc="-195">
                <a:solidFill>
                  <a:srgbClr val="FFFFFF"/>
                </a:solidFill>
                <a:latin typeface="Public Sans Bold"/>
              </a:rPr>
              <a:t> by bridging knowledge with action and bringing youth-led ideas to the international stage. </a:t>
            </a:r>
          </a:p>
        </p:txBody>
      </p:sp>
      <p:sp>
        <p:nvSpPr>
          <p:cNvPr name="TextBox 4" id="4"/>
          <p:cNvSpPr txBox="true"/>
          <p:nvPr/>
        </p:nvSpPr>
        <p:spPr>
          <a:xfrm rot="0">
            <a:off x="1028700" y="1458845"/>
            <a:ext cx="8893352" cy="415925"/>
          </a:xfrm>
          <a:prstGeom prst="rect">
            <a:avLst/>
          </a:prstGeom>
        </p:spPr>
        <p:txBody>
          <a:bodyPr anchor="t" rtlCol="false" tIns="0" lIns="0" bIns="0" rIns="0">
            <a:spAutoFit/>
          </a:bodyPr>
          <a:lstStyle/>
          <a:p>
            <a:pPr marL="0" indent="0" lvl="0">
              <a:lnSpc>
                <a:spcPts val="3250"/>
              </a:lnSpc>
            </a:pPr>
            <a:r>
              <a:rPr lang="en-US" sz="2500">
                <a:solidFill>
                  <a:srgbClr val="FFFFFF"/>
                </a:solidFill>
                <a:latin typeface="Public Sans Bold"/>
              </a:rPr>
              <a:t>OUR MISSION</a:t>
            </a:r>
          </a:p>
        </p:txBody>
      </p:sp>
      <p:pic>
        <p:nvPicPr>
          <p:cNvPr name="Picture 5" id="5"/>
          <p:cNvPicPr>
            <a:picLocks noChangeAspect="true"/>
          </p:cNvPicPr>
          <p:nvPr/>
        </p:nvPicPr>
        <p:blipFill>
          <a:blip r:embed="rId3"/>
          <a:srcRect l="27455" t="0" r="23288" b="0"/>
          <a:stretch>
            <a:fillRect/>
          </a:stretch>
        </p:blipFill>
        <p:spPr>
          <a:xfrm flipH="false" flipV="false" rot="0">
            <a:off x="11531977" y="0"/>
            <a:ext cx="6756023" cy="10287000"/>
          </a:xfrm>
          <a:prstGeom prst="rect">
            <a:avLst/>
          </a:prstGeom>
        </p:spPr>
      </p:pic>
      <p:pic>
        <p:nvPicPr>
          <p:cNvPr name="Picture 6" id="6"/>
          <p:cNvPicPr>
            <a:picLocks noChangeAspect="true"/>
          </p:cNvPicPr>
          <p:nvPr/>
        </p:nvPicPr>
        <p:blipFill>
          <a:blip r:embed="rId4"/>
          <a:srcRect l="0" t="0" r="73998" b="0"/>
          <a:stretch>
            <a:fillRect/>
          </a:stretch>
        </p:blipFill>
        <p:spPr>
          <a:xfrm flipH="false" flipV="false" rot="0">
            <a:off x="300215" y="9174529"/>
            <a:ext cx="728485" cy="850696"/>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18" t="29187" r="0" b="15281"/>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11766" r="0" b="0"/>
          <a:stretch>
            <a:fillRect/>
          </a:stretch>
        </p:blipFill>
        <p:spPr>
          <a:xfrm flipH="false" flipV="false" rot="0">
            <a:off x="898288" y="3151920"/>
            <a:ext cx="7658314" cy="5067909"/>
          </a:xfrm>
          <a:prstGeom prst="rect">
            <a:avLst/>
          </a:prstGeom>
        </p:spPr>
      </p:pic>
      <p:sp>
        <p:nvSpPr>
          <p:cNvPr name="TextBox 4" id="4"/>
          <p:cNvSpPr txBox="true"/>
          <p:nvPr/>
        </p:nvSpPr>
        <p:spPr>
          <a:xfrm rot="0">
            <a:off x="898288" y="1345066"/>
            <a:ext cx="16748815" cy="1514475"/>
          </a:xfrm>
          <a:prstGeom prst="rect">
            <a:avLst/>
          </a:prstGeom>
        </p:spPr>
        <p:txBody>
          <a:bodyPr anchor="t" rtlCol="false" tIns="0" lIns="0" bIns="0" rIns="0">
            <a:spAutoFit/>
          </a:bodyPr>
          <a:lstStyle/>
          <a:p>
            <a:pPr algn="ctr">
              <a:lnSpc>
                <a:spcPts val="11999"/>
              </a:lnSpc>
            </a:pPr>
            <a:r>
              <a:rPr lang="en-US" sz="9999" spc="199">
                <a:solidFill>
                  <a:srgbClr val="003576"/>
                </a:solidFill>
                <a:latin typeface="League Spartan"/>
              </a:rPr>
              <a:t>#1: Create Access</a:t>
            </a:r>
          </a:p>
        </p:txBody>
      </p:sp>
      <p:sp>
        <p:nvSpPr>
          <p:cNvPr name="TextBox 5" id="5"/>
          <p:cNvSpPr txBox="true"/>
          <p:nvPr/>
        </p:nvSpPr>
        <p:spPr>
          <a:xfrm rot="0">
            <a:off x="2326587" y="8515104"/>
            <a:ext cx="4286719" cy="914400"/>
          </a:xfrm>
          <a:prstGeom prst="rect">
            <a:avLst/>
          </a:prstGeom>
        </p:spPr>
        <p:txBody>
          <a:bodyPr anchor="t" rtlCol="false" tIns="0" lIns="0" bIns="0" rIns="0">
            <a:spAutoFit/>
          </a:bodyPr>
          <a:lstStyle/>
          <a:p>
            <a:pPr algn="r">
              <a:lnSpc>
                <a:spcPts val="3643"/>
              </a:lnSpc>
            </a:pPr>
            <a:r>
              <a:rPr lang="en-US" sz="3035" spc="60">
                <a:solidFill>
                  <a:srgbClr val="1F396E"/>
                </a:solidFill>
                <a:latin typeface="League Spartan"/>
              </a:rPr>
              <a:t>Care About Climate </a:t>
            </a:r>
          </a:p>
          <a:p>
            <a:pPr algn="r">
              <a:lnSpc>
                <a:spcPts val="3643"/>
              </a:lnSpc>
            </a:pPr>
            <a:r>
              <a:rPr lang="en-US" sz="3035" spc="60">
                <a:solidFill>
                  <a:srgbClr val="1F396E"/>
                </a:solidFill>
                <a:latin typeface="League Spartan"/>
              </a:rPr>
              <a:t>MENA Climate Week</a:t>
            </a:r>
          </a:p>
        </p:txBody>
      </p:sp>
      <p:sp>
        <p:nvSpPr>
          <p:cNvPr name="TextBox 6" id="6"/>
          <p:cNvSpPr txBox="true"/>
          <p:nvPr/>
        </p:nvSpPr>
        <p:spPr>
          <a:xfrm rot="0">
            <a:off x="9859245" y="8515104"/>
            <a:ext cx="6278481" cy="914400"/>
          </a:xfrm>
          <a:prstGeom prst="rect">
            <a:avLst/>
          </a:prstGeom>
        </p:spPr>
        <p:txBody>
          <a:bodyPr anchor="t" rtlCol="false" tIns="0" lIns="0" bIns="0" rIns="0">
            <a:spAutoFit/>
          </a:bodyPr>
          <a:lstStyle/>
          <a:p>
            <a:pPr algn="ctr">
              <a:lnSpc>
                <a:spcPts val="3643"/>
              </a:lnSpc>
            </a:pPr>
            <a:r>
              <a:rPr lang="en-US" sz="3035" spc="60">
                <a:solidFill>
                  <a:srgbClr val="1F396E"/>
                </a:solidFill>
                <a:latin typeface="League Spartan"/>
              </a:rPr>
              <a:t>Care About Climate Members</a:t>
            </a:r>
          </a:p>
          <a:p>
            <a:pPr algn="ctr">
              <a:lnSpc>
                <a:spcPts val="3643"/>
              </a:lnSpc>
            </a:pPr>
            <a:r>
              <a:rPr lang="en-US" sz="3035" spc="60">
                <a:solidFill>
                  <a:srgbClr val="1F396E"/>
                </a:solidFill>
                <a:latin typeface="League Spartan"/>
              </a:rPr>
              <a:t>Hosting an SB56 Event</a:t>
            </a:r>
          </a:p>
        </p:txBody>
      </p:sp>
      <p:pic>
        <p:nvPicPr>
          <p:cNvPr name="Picture 7" id="7"/>
          <p:cNvPicPr>
            <a:picLocks noChangeAspect="true"/>
          </p:cNvPicPr>
          <p:nvPr/>
        </p:nvPicPr>
        <p:blipFill>
          <a:blip r:embed="rId4"/>
          <a:srcRect l="0" t="24090" r="0" b="13789"/>
          <a:stretch>
            <a:fillRect/>
          </a:stretch>
        </p:blipFill>
        <p:spPr>
          <a:xfrm flipH="false" flipV="false" rot="0">
            <a:off x="8992958" y="3151920"/>
            <a:ext cx="8011054" cy="5067909"/>
          </a:xfrm>
          <a:prstGeom prst="rect">
            <a:avLst/>
          </a:prstGeom>
        </p:spPr>
      </p:pic>
      <p:pic>
        <p:nvPicPr>
          <p:cNvPr name="Picture 8" id="8"/>
          <p:cNvPicPr>
            <a:picLocks noChangeAspect="true"/>
          </p:cNvPicPr>
          <p:nvPr/>
        </p:nvPicPr>
        <p:blipFill>
          <a:blip r:embed="rId5"/>
          <a:srcRect l="0" t="0" r="73998" b="0"/>
          <a:stretch>
            <a:fillRect/>
          </a:stretch>
        </p:blipFill>
        <p:spPr>
          <a:xfrm flipH="false" flipV="false" rot="0">
            <a:off x="300215" y="9174529"/>
            <a:ext cx="728485" cy="8506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FCCC Word Document" ma:contentTypeID="0x01010083B1458CB9CFD144B40339D87942349B00CAD3601C24B5EF42B1AF64C5F73099CA" ma:contentTypeVersion="2" ma:contentTypeDescription="Creates a new UNFCCC Document" ma:contentTypeScope="" ma:versionID="622cf394e89da1b168bc1ea03875de2a">
  <xsd:schema xmlns:xsd="http://www.w3.org/2001/XMLSchema" xmlns:xs="http://www.w3.org/2001/XMLSchema" xmlns:p="http://schemas.microsoft.com/office/2006/metadata/properties" xmlns:ns2="http://schemas.microsoft.com/sharepoint/v4" targetNamespace="http://schemas.microsoft.com/office/2006/metadata/properties" ma:root="true" ma:fieldsID="23c11eee0d542004c4a7d729835418c6"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Props1.xml><?xml version="1.0" encoding="utf-8"?>
<ds:datastoreItem xmlns:ds="http://schemas.openxmlformats.org/officeDocument/2006/customXml" ds:itemID="{97E6A3C0-C74D-4DC3-A714-540D3B89740C}"/>
</file>

<file path=customXml/itemProps2.xml><?xml version="1.0" encoding="utf-8"?>
<ds:datastoreItem xmlns:ds="http://schemas.openxmlformats.org/officeDocument/2006/customXml" ds:itemID="{5B0F218D-64E9-4996-A6EC-8A6C6A1EEA58}"/>
</file>

<file path=customXml/itemProps3.xml><?xml version="1.0" encoding="utf-8"?>
<ds:datastoreItem xmlns:ds="http://schemas.openxmlformats.org/officeDocument/2006/customXml" ds:itemID="{3ACCBE0C-DF96-4D05-BD4E-A10E546D6020}"/>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ACE NFP Academy</dc:title>
  <cp:revision>1</cp:revision>
  <dcterms:created xsi:type="dcterms:W3CDTF">2006-08-16T00:00:00Z</dcterms:created>
  <dcterms:modified xsi:type="dcterms:W3CDTF">2011-08-01T06:04:30Z</dcterms:modified>
  <dc:identifier>DAFPQAn2sOI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0x01010083B1458CB9CFD144B40339D87942349B00CAD3601C24B5EF42B1AF64C5F73099CA</vt:lpwstr>
  </property>
</Properties>
</file>