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51" r:id="rId5"/>
    <p:sldMasterId id="2147483652" r:id="rId6"/>
  </p:sldMasterIdLst>
  <p:notesMasterIdLst>
    <p:notesMasterId r:id="rId18"/>
  </p:notesMasterIdLst>
  <p:handoutMasterIdLst>
    <p:handoutMasterId r:id="rId19"/>
  </p:handoutMasterIdLst>
  <p:sldIdLst>
    <p:sldId id="256" r:id="rId7"/>
    <p:sldId id="271" r:id="rId8"/>
    <p:sldId id="260" r:id="rId9"/>
    <p:sldId id="264" r:id="rId10"/>
    <p:sldId id="274" r:id="rId11"/>
    <p:sldId id="275" r:id="rId12"/>
    <p:sldId id="261" r:id="rId13"/>
    <p:sldId id="276" r:id="rId14"/>
    <p:sldId id="262" r:id="rId15"/>
    <p:sldId id="263" r:id="rId16"/>
    <p:sldId id="277" r:id="rId17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777777"/>
    <a:srgbClr val="808080"/>
    <a:srgbClr val="1960AB"/>
    <a:srgbClr val="FFFFFF"/>
    <a:srgbClr val="6C54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7" autoAdjust="0"/>
    <p:restoredTop sz="94291" autoAdjust="0"/>
  </p:normalViewPr>
  <p:slideViewPr>
    <p:cSldViewPr>
      <p:cViewPr varScale="1">
        <p:scale>
          <a:sx n="72" d="100"/>
          <a:sy n="72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3108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75555" y="388743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75555" y="9223782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37" y="9252294"/>
            <a:ext cx="621412" cy="6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86" cy="494762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8" y="4706387"/>
            <a:ext cx="4983444" cy="445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75555" y="388743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75555" y="9223782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9478" y="149044"/>
            <a:ext cx="5841872" cy="17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5" y="9223781"/>
            <a:ext cx="621412" cy="6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11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04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55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Providing technical support and guidance to the Parties on adaptation action </a:t>
            </a:r>
          </a:p>
          <a:p>
            <a:pPr marL="1530350" lvl="3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E.g. through thematic and overview papers on various adaptation topics, including case studies; organizing events that facilitate sharing</a:t>
            </a:r>
            <a:r>
              <a:rPr lang="en-IE" sz="1800" baseline="0" dirty="0"/>
              <a:t> of knowledge and tools for adaptation; supporting developing countries’ NAP formulation through the NAP task force </a:t>
            </a:r>
            <a:r>
              <a:rPr lang="en-IE" sz="1800" dirty="0"/>
              <a:t> </a:t>
            </a:r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Providing technical support and guidance to the Parties on means of implementation </a:t>
            </a:r>
          </a:p>
          <a:p>
            <a:pPr marL="1530350" lvl="3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E.g. including through coordinating with</a:t>
            </a:r>
            <a:r>
              <a:rPr lang="en-IE" sz="1800" baseline="0" dirty="0"/>
              <a:t> and offering inputs to other bodies under the Convention; publishing technical and information papers on topics related to the implementation of adaptation actions; engaging with the private sector on adaptation action</a:t>
            </a:r>
            <a:endParaRPr lang="en-IE" sz="1800" dirty="0"/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Awareness-raising, outreach and information-sharing </a:t>
            </a:r>
          </a:p>
          <a:p>
            <a:pPr marL="1530350" marR="0" lvl="3" indent="-342900" algn="l" defTabSz="9144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IE" sz="1800" dirty="0"/>
              <a:t>E.g. through annual Adaptation Forums; producing biannual Adaptation Finance bulletins; disseminating findings through user-friendly information products; creating a video documentary for a general audience </a:t>
            </a:r>
            <a:endParaRPr lang="de-DE" sz="1800" dirty="0"/>
          </a:p>
          <a:p>
            <a:pPr marL="1530350" lvl="3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IE" sz="1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194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Providing technical support and guidance to the Parties on adaptation action </a:t>
            </a:r>
          </a:p>
          <a:p>
            <a:pPr marL="1530350" lvl="3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E.g. through thematic and overview papers on various adaptation topics, including case studies; organizing events that facilitate sharing</a:t>
            </a:r>
            <a:r>
              <a:rPr lang="en-IE" sz="1800" baseline="0" dirty="0"/>
              <a:t> of knowledge and tools for adaptation; supporting developing countries’ NAP formulation through the NAP task force </a:t>
            </a:r>
            <a:r>
              <a:rPr lang="en-IE" sz="1800" dirty="0"/>
              <a:t> </a:t>
            </a:r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Providing technical support and guidance to the Parties on means of implementation </a:t>
            </a:r>
          </a:p>
          <a:p>
            <a:pPr marL="1530350" lvl="3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E.g. including through coordinating with</a:t>
            </a:r>
            <a:r>
              <a:rPr lang="en-IE" sz="1800" baseline="0" dirty="0"/>
              <a:t> and offering inputs to other bodies under the Convention; publishing technical and information papers on topics related to the implementation of adaptation actions; engaging with the private sector on adaptation action</a:t>
            </a:r>
            <a:endParaRPr lang="en-IE" sz="1800" dirty="0"/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Awareness-raising, outreach and information-sharing </a:t>
            </a:r>
          </a:p>
          <a:p>
            <a:pPr marL="1530350" marR="0" lvl="3" indent="-342900" algn="l" defTabSz="9144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IE" sz="1800" dirty="0"/>
              <a:t>E.g. through annual Adaptation Forums; producing biannual Adaptation Finance bulletins; disseminating findings through user-friendly information products; creating a video documentary for a general audience </a:t>
            </a:r>
            <a:endParaRPr lang="de-DE" sz="1800" dirty="0"/>
          </a:p>
          <a:p>
            <a:pPr marL="1530350" lvl="3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IE" sz="1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Providing technical support and guidance to the Parties on adaptation action </a:t>
            </a:r>
          </a:p>
          <a:p>
            <a:pPr marL="1530350" lvl="3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E.g. through thematic and overview papers on various adaptation topics, including case studies; organizing events that facilitate sharing</a:t>
            </a:r>
            <a:r>
              <a:rPr lang="en-IE" sz="1800" baseline="0" dirty="0"/>
              <a:t> of knowledge and tools for adaptation; supporting developing countries’ NAP formulation through the NAP task force </a:t>
            </a:r>
            <a:r>
              <a:rPr lang="en-IE" sz="1800" dirty="0"/>
              <a:t> </a:t>
            </a:r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Providing technical support and guidance to the Parties on means of implementation </a:t>
            </a:r>
          </a:p>
          <a:p>
            <a:pPr marL="1530350" lvl="3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E.g. including through coordinating with</a:t>
            </a:r>
            <a:r>
              <a:rPr lang="en-IE" sz="1800" baseline="0" dirty="0"/>
              <a:t> and offering inputs to other bodies under the Convention; publishing technical and information papers on topics related to the implementation of adaptation actions; engaging with the private sector on adaptation action</a:t>
            </a:r>
            <a:endParaRPr lang="en-IE" sz="1800" dirty="0"/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Awareness-raising, outreach and information-sharing </a:t>
            </a:r>
          </a:p>
          <a:p>
            <a:pPr marL="1530350" marR="0" lvl="3" indent="-342900" algn="l" defTabSz="9144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IE" sz="1800" dirty="0"/>
              <a:t>E.g. through annual Adaptation Forums; producing biannual Adaptation Finance bulletins; disseminating findings through user-friendly information products; creating a video documentary for a general audience </a:t>
            </a:r>
            <a:endParaRPr lang="de-DE" sz="1800" dirty="0"/>
          </a:p>
          <a:p>
            <a:pPr marL="1530350" lvl="3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IE" sz="1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4615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 examples drawn from document FCCC/TP/2016/6 – Technical paper on “Opportunities and options for enhancing adaptation actions</a:t>
            </a:r>
            <a:r>
              <a:rPr lang="en-US" baseline="0" dirty="0"/>
              <a:t> </a:t>
            </a:r>
            <a:r>
              <a:rPr lang="en-US" dirty="0"/>
              <a:t>and supporting their implementation: reducing vulnerability and adaptation) </a:t>
            </a:r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70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GB"/>
              <a:t>UNFCCC secretariat, programme</a:t>
            </a:r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/>
              <a:t>Firstname Lastname, Job Title</a:t>
            </a: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GB"/>
              <a:t>UNFCCC secretariat, programme</a:t>
            </a:r>
            <a:endParaRPr lang="de-DE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/>
              <a:t>Firstname Lastname, Job Title</a:t>
            </a:r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4932040" y="6309320"/>
            <a:ext cx="3816423" cy="216024"/>
          </a:xfrm>
        </p:spPr>
        <p:txBody>
          <a:bodyPr/>
          <a:lstStyle/>
          <a:p>
            <a:r>
              <a:rPr lang="de-DE" dirty="0"/>
              <a:t>Mr. Clifford Mahlung, Adaptation Committee member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708920"/>
            <a:ext cx="7881937" cy="1204912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US" sz="3200" dirty="0"/>
            </a:br>
            <a:r>
              <a:rPr lang="en-IE" sz="1600" b="1" dirty="0"/>
              <a:t>Workshop: Modalities for implementation of the outcomes of the five in-session workshops on issues related to agriculture and other future topics that may arise from this work</a:t>
            </a:r>
            <a:br>
              <a:rPr lang="de-DE" sz="1600" b="1" dirty="0"/>
            </a:br>
            <a:br>
              <a:rPr lang="en-US" sz="3200" dirty="0"/>
            </a:br>
            <a:br>
              <a:rPr lang="en-US" sz="2400" dirty="0"/>
            </a:br>
            <a:br>
              <a:rPr lang="en-US" sz="2400" dirty="0"/>
            </a:br>
            <a:r>
              <a:rPr lang="en-GB" dirty="0"/>
              <a:t>Adaptation Committee: Work on Agriculture</a:t>
            </a:r>
            <a:endParaRPr lang="en-GB" sz="2000" b="1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293096"/>
            <a:ext cx="7881938" cy="758825"/>
          </a:xfrm>
        </p:spPr>
        <p:txBody>
          <a:bodyPr/>
          <a:lstStyle/>
          <a:p>
            <a:r>
              <a:rPr lang="en-GB" dirty="0"/>
              <a:t>Katowice, Poland, 3 December 2018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III: Helping Parties Advance Work on Agriculture: Going Forward</a:t>
            </a:r>
            <a:endParaRPr lang="de-DE" sz="20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51520" y="836712"/>
            <a:ext cx="84249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1800" dirty="0"/>
              <a:t>The </a:t>
            </a:r>
            <a:r>
              <a:rPr lang="en-IE" sz="1800" b="1" dirty="0"/>
              <a:t>AC’s work can help Parties advance their work on agriculture </a:t>
            </a:r>
            <a:r>
              <a:rPr lang="en-IE" sz="1800" dirty="0"/>
              <a:t>by:</a:t>
            </a:r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1800" dirty="0"/>
              <a:t>Disseminating and building on the outcomes of the agri-food sector workshop </a:t>
            </a:r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1800" dirty="0"/>
              <a:t>Incorporating an agriculture lens into an upcoming technical paper on information and methodologies useful to assess progress on enhancing adaptive capacity, strengthening resilience and reducing vulnerability to climate change</a:t>
            </a:r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1800" dirty="0"/>
              <a:t>Providing guidance to the Nairobi Work Programme on potential agriculture-related activities to include in its ongoing knowledge-to-action work</a:t>
            </a:r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1800" dirty="0"/>
              <a:t>Incorporating an agriculture lens into an upcoming information paper on linkages between mitigation and adaptation </a:t>
            </a:r>
          </a:p>
          <a:p>
            <a:pPr marL="1257300" lvl="2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1800" dirty="0"/>
              <a:t>Particularly relevant to </a:t>
            </a:r>
            <a:r>
              <a:rPr lang="en-IE" sz="1800" dirty="0" err="1"/>
              <a:t>Koronivia</a:t>
            </a:r>
            <a:r>
              <a:rPr lang="en-IE" sz="1800" dirty="0"/>
              <a:t> work on “Methods and approaches for assessing adaptation, adaptation co-benefits, and resilience” (Decision 4/CP.23 paragraph 2(b))</a:t>
            </a:r>
          </a:p>
        </p:txBody>
      </p:sp>
    </p:spTree>
    <p:extLst>
      <p:ext uri="{BB962C8B-B14F-4D97-AF65-F5344CB8AC3E}">
        <p14:creationId xmlns:p14="http://schemas.microsoft.com/office/powerpoint/2010/main" val="122494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31056" y="1052736"/>
            <a:ext cx="786923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2800" b="1" dirty="0"/>
              <a:t>Thank you</a:t>
            </a: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1800" dirty="0"/>
              <a:t>More information available at</a:t>
            </a:r>
            <a:br>
              <a:rPr lang="en-IE" sz="1800" dirty="0"/>
            </a:br>
            <a:r>
              <a:rPr lang="en-IE" sz="1800" u="sng" dirty="0">
                <a:solidFill>
                  <a:schemeClr val="tx2">
                    <a:lumMod val="75000"/>
                  </a:schemeClr>
                </a:solidFill>
              </a:rPr>
              <a:t>https://unfccc.int/process/bodies/constituted-bodies/adaptation-committee-ac</a:t>
            </a: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endParaRPr lang="en-IE" sz="1800" dirty="0"/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54934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Overview: The Adaptation Committee</a:t>
            </a:r>
            <a:endParaRPr lang="de-DE" sz="20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043608" y="1149740"/>
            <a:ext cx="7869238" cy="144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ts val="2400"/>
              </a:lnSpc>
            </a:pPr>
            <a:r>
              <a:rPr lang="en-IE" sz="2000" dirty="0"/>
              <a:t>The Adaptation Committee (AC) is the principal body under the UNFCCC tasked with </a:t>
            </a:r>
            <a:r>
              <a:rPr lang="en-IE" sz="2000" dirty="0">
                <a:solidFill>
                  <a:schemeClr val="tx2">
                    <a:lumMod val="75000"/>
                  </a:schemeClr>
                </a:solidFill>
              </a:rPr>
              <a:t>accelerating global adaptation action </a:t>
            </a:r>
            <a:r>
              <a:rPr lang="en-IE" sz="2000" dirty="0"/>
              <a:t>by providing authoritative technical advice and guidance to Parties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32FCD8-177B-44C4-AD04-C9221732E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38" y="2689050"/>
            <a:ext cx="7948815" cy="26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3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I:  Mandate and background: connecting the dots</a:t>
            </a:r>
            <a:endParaRPr lang="de-DE" sz="20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395536" y="908720"/>
            <a:ext cx="27363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1800" dirty="0"/>
              <a:t>Parties established the Adaptation Committee as part of the 2010 Cancun Adaptation Framework</a:t>
            </a: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1800" dirty="0"/>
              <a:t>The AC is mandated to </a:t>
            </a:r>
            <a:r>
              <a:rPr lang="en-IE" sz="1800" dirty="0">
                <a:solidFill>
                  <a:schemeClr val="tx2">
                    <a:lumMod val="75000"/>
                  </a:schemeClr>
                </a:solidFill>
              </a:rPr>
              <a:t>promote the implementation of enhanced action on adaptation in a coherent manner under the Convention. </a:t>
            </a:r>
            <a:endParaRPr lang="en-IE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68696E-3A1C-46AB-85C5-ABD7C360B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259" y="1052736"/>
            <a:ext cx="508731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9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I:  Mandate and background: workstreams</a:t>
            </a:r>
            <a:endParaRPr lang="de-DE" sz="20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-108520" y="908720"/>
            <a:ext cx="4369048" cy="518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8001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The Adaptation Committee’s work is organized under </a:t>
            </a:r>
            <a:r>
              <a:rPr lang="en-IE" sz="1800" b="1" dirty="0"/>
              <a:t>four  workstreams</a:t>
            </a:r>
            <a:r>
              <a:rPr lang="en-IE" sz="1800" dirty="0"/>
              <a:t>:</a:t>
            </a:r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Promoting overarching coherence</a:t>
            </a:r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Providing technical support and guidance to the Parties on adaptation action </a:t>
            </a:r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Providing technical support and guidance to the Parties on means of implementation </a:t>
            </a:r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Awareness-raising, outreach and information-sharing </a:t>
            </a:r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IE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88618-A1D3-4C8E-BAD8-E3FFEAE75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774" y="955526"/>
            <a:ext cx="3514883" cy="49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I:  Mandate and background: workstreams 1 and 2</a:t>
            </a:r>
            <a:endParaRPr lang="de-DE" sz="20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-252536" y="1005219"/>
            <a:ext cx="5832648" cy="484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8001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>
                <a:solidFill>
                  <a:schemeClr val="tx2">
                    <a:lumMod val="75000"/>
                  </a:schemeClr>
                </a:solidFill>
              </a:rPr>
              <a:t>Promoting overarching coherence</a:t>
            </a:r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E.g. through mapping mandates with adaptation relevance under the Convention; collaborating with other relevant institutions, organizations, frameworks, networks, and centres outside the Convention to enhance implementation of adaptation action </a:t>
            </a: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>
                <a:solidFill>
                  <a:schemeClr val="tx2">
                    <a:lumMod val="75000"/>
                  </a:schemeClr>
                </a:solidFill>
              </a:rPr>
              <a:t>Providing technical support and guidance to the Parties on adaptation action </a:t>
            </a:r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E.g. through thematic and overview papers on various adaptation topics, including case studies; organizing events that facilitate sharing of knowledge and tools for adaptation; supporting developing countries’ NAPs formulation and implementation through the NAP task force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8CECB1-BD16-44C0-8422-979EC50FA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277" y="838852"/>
            <a:ext cx="2295960" cy="3249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E23451-0DFB-40D4-BD6D-E46E98C8B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97" y="4171432"/>
            <a:ext cx="2442528" cy="18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4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I:  Mandate and background: workstreams 3 and 4</a:t>
            </a:r>
            <a:endParaRPr lang="de-DE" sz="20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-324544" y="831706"/>
            <a:ext cx="5737200" cy="518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8001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>
                <a:solidFill>
                  <a:schemeClr val="tx2">
                    <a:lumMod val="75000"/>
                  </a:schemeClr>
                </a:solidFill>
              </a:rPr>
              <a:t>Providing technical support and guidance to the Parties on means of implementation </a:t>
            </a:r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E.g. including through coordinating with and offering inputs to other bodies under the Convention, including the GCF; publishing technical and information papers on topics related to the implementation of adaptation actions; engaging with the private sector on adaptation action</a:t>
            </a: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>
                <a:solidFill>
                  <a:schemeClr val="tx2">
                    <a:lumMod val="75000"/>
                  </a:schemeClr>
                </a:solidFill>
              </a:rPr>
              <a:t>Awareness-raising, outreach and information-sharing </a:t>
            </a:r>
          </a:p>
          <a:p>
            <a:pPr marL="1257300" lvl="2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E" sz="1800" dirty="0"/>
              <a:t>E.g. through annual Adaptation Forums; producing biannual Adaptation Finance bulletins; disseminating findings through user-friendly information products; creating a video documentary for a general audience </a:t>
            </a:r>
            <a:endParaRPr lang="de-DE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2B7CDA-DA19-44FD-B06C-4B2037685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103" y="843065"/>
            <a:ext cx="3540207" cy="2849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81B88A-1BD0-4CF6-A3E5-7C497F4A0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882" y="3900569"/>
            <a:ext cx="3820428" cy="19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7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II: Helping Parties Advance Work on Agriculture: 1</a:t>
            </a:r>
            <a:endParaRPr lang="de-DE" sz="20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35000" y="980728"/>
            <a:ext cx="7869238" cy="518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85750" indent="-285750">
              <a:lnSpc>
                <a:spcPts val="3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04" y="1373127"/>
            <a:ext cx="390605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GB" sz="1800" dirty="0"/>
              <a:t>While the AC’s work is not typically sector-specific, much of the Body’s past work is nonetheless applicable to accelerating adaptation action in the agriculture sector </a:t>
            </a: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GB" sz="1800" dirty="0"/>
              <a:t>This includes technical papers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featuring agriculture case studies </a:t>
            </a:r>
            <a:r>
              <a:rPr lang="en-GB" sz="1800" dirty="0"/>
              <a:t>(e.g. on assessing the risk of temperature rise on agriculture and food security; the water, energy, agriculture, environment nexus approach; corporate support to climate-resilient agriculture)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7111CF-4D1D-4FBC-8FC8-519D31D1C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58" y="1043105"/>
            <a:ext cx="5116041" cy="3034289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C0AC8DD6-CA12-4D41-87DD-4CD25EFE0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" y="4853451"/>
            <a:ext cx="8388642" cy="1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GB" sz="1800" dirty="0"/>
              <a:t>Also includes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explorations of broader topics </a:t>
            </a:r>
            <a:r>
              <a:rPr lang="en-GB" sz="1800" dirty="0"/>
              <a:t>such as long-term adaptation planning that can inform adaptation efforts in many sectors, including adaptation</a:t>
            </a:r>
          </a:p>
        </p:txBody>
      </p:sp>
    </p:spTree>
    <p:extLst>
      <p:ext uri="{BB962C8B-B14F-4D97-AF65-F5344CB8AC3E}">
        <p14:creationId xmlns:p14="http://schemas.microsoft.com/office/powerpoint/2010/main" val="54091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II: Helping Parties Advance Work on Agriculture: 2</a:t>
            </a:r>
            <a:endParaRPr lang="de-DE" sz="20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35000" y="980728"/>
            <a:ext cx="7869238" cy="518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85750" indent="-285750">
              <a:lnSpc>
                <a:spcPts val="3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715745"/>
            <a:ext cx="786923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GB" sz="1800" dirty="0"/>
              <a:t>The AC recently co-hosted, in partnership with the International Trade Centre, a workshop titled “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Fostering the engagement of the agri-food sector in resilience to climate change</a:t>
            </a:r>
            <a:r>
              <a:rPr lang="en-GB" sz="1800" dirty="0"/>
              <a:t>”</a:t>
            </a: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GB" sz="1800" dirty="0"/>
              <a:t>Three main topics:</a:t>
            </a:r>
          </a:p>
          <a:p>
            <a:pPr marL="800100" lvl="1" indent="-342900">
              <a:lnSpc>
                <a:spcPts val="2400"/>
              </a:lnSpc>
              <a:buFont typeface="+mj-lt"/>
              <a:buAutoNum type="arabicPeriod"/>
            </a:pPr>
            <a:r>
              <a:rPr lang="en-IE" sz="1800" dirty="0"/>
              <a:t>Assessing climate risks for enterprises in the agri-food sector and designing adaptation strategies;</a:t>
            </a:r>
          </a:p>
          <a:p>
            <a:pPr marL="800100" lvl="1" indent="-342900">
              <a:lnSpc>
                <a:spcPts val="2400"/>
              </a:lnSpc>
              <a:buFont typeface="+mj-lt"/>
              <a:buAutoNum type="arabicPeriod"/>
            </a:pPr>
            <a:r>
              <a:rPr lang="en-GB" sz="1800" dirty="0"/>
              <a:t>Implementing climate change adaptation strategies;</a:t>
            </a:r>
          </a:p>
          <a:p>
            <a:pPr marL="800100" lvl="1" indent="-342900">
              <a:lnSpc>
                <a:spcPts val="2400"/>
              </a:lnSpc>
              <a:buFont typeface="+mj-lt"/>
              <a:buAutoNum type="arabicPeriod"/>
            </a:pPr>
            <a:r>
              <a:rPr lang="en-IE" sz="1800" dirty="0"/>
              <a:t>Designing policies to scale up private sector adaptation action.</a:t>
            </a:r>
            <a:endParaRPr lang="en-GB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90E13-6A27-45CF-8BF3-25A1E1896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499" y="3887566"/>
            <a:ext cx="6732240" cy="29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9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II: Helping Parties Advance Work on Agriculture: 3</a:t>
            </a:r>
            <a:endParaRPr lang="de-DE" sz="2000" i="1" dirty="0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51520" y="834951"/>
            <a:ext cx="4536504" cy="518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1800" dirty="0"/>
              <a:t>The workshop convened entrepreneurs, government representatives, experts from UN-affiliated agencies, farmers, scientists, researchers, business owners, civil society organizations, and banks </a:t>
            </a: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1800" dirty="0"/>
              <a:t>It yielded insights on </a:t>
            </a:r>
            <a:r>
              <a:rPr lang="en-IE" sz="1800" dirty="0">
                <a:solidFill>
                  <a:schemeClr val="tx2">
                    <a:lumMod val="75000"/>
                  </a:schemeClr>
                </a:solidFill>
              </a:rPr>
              <a:t>enduring gaps and challenges </a:t>
            </a:r>
            <a:r>
              <a:rPr lang="en-IE" sz="1800" dirty="0"/>
              <a:t>in adapting the agriculture and food sector to climate change</a:t>
            </a:r>
            <a:r>
              <a:rPr lang="en-IE" sz="1800" dirty="0">
                <a:solidFill>
                  <a:schemeClr val="tx2">
                    <a:lumMod val="75000"/>
                  </a:schemeClr>
                </a:solidFill>
              </a:rPr>
              <a:t>, innovative tools and processes </a:t>
            </a:r>
            <a:r>
              <a:rPr lang="en-IE" sz="1800" dirty="0"/>
              <a:t>for building resilience along the value chain, and</a:t>
            </a:r>
            <a:r>
              <a:rPr lang="en-IE" sz="1800" dirty="0">
                <a:solidFill>
                  <a:schemeClr val="tx2">
                    <a:lumMod val="75000"/>
                  </a:schemeClr>
                </a:solidFill>
              </a:rPr>
              <a:t> how to foster an enabling environment</a:t>
            </a:r>
            <a:r>
              <a:rPr lang="en-IE" sz="1800" dirty="0"/>
              <a:t> for scaling up private sector adaptation action  </a:t>
            </a: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IE" sz="1800" dirty="0"/>
              <a:t>Outcome report to be published early 2019, setting the stage for further AC work on agriculture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5325F1-09DA-41D8-B136-2E499DF11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980727"/>
            <a:ext cx="3282821" cy="49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88710"/>
      </p:ext>
    </p:extLst>
  </p:cSld>
  <p:clrMapOvr>
    <a:masterClrMapping/>
  </p:clrMapOvr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90BBC0B9C2142A13717B261F8233F" ma:contentTypeVersion="0" ma:contentTypeDescription="Create a new document." ma:contentTypeScope="" ma:versionID="d6e60a14c732d492ccf12ab85a39262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A5711C-4B7E-42C2-9326-9AA2583DF09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D2F8AC-7107-4F5C-8B6C-923D6C4214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5AFC97-B0B6-4505-9056-EDD3238719EF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1231</Words>
  <Application>Microsoft Office PowerPoint</Application>
  <PresentationFormat>On-screen Show (4:3)</PresentationFormat>
  <Paragraphs>77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Wingdings</vt:lpstr>
      <vt:lpstr> UNFCCC PowerPoint</vt:lpstr>
      <vt:lpstr>UNFCCC quote</vt:lpstr>
      <vt:lpstr>UNFCCC_Master 70pt title</vt:lpstr>
      <vt:lpstr> Workshop: Modalities for implementation of the outcomes of the five in-session workshops on issues related to agriculture and other future topics that may arise from this work    Adaptation Committee: Work on Agriculture</vt:lpstr>
      <vt:lpstr>Overview: The Adaptation Committee</vt:lpstr>
      <vt:lpstr>I:  Mandate and background: connecting the dots</vt:lpstr>
      <vt:lpstr>I:  Mandate and background: workstreams</vt:lpstr>
      <vt:lpstr>I:  Mandate and background: workstreams 1 and 2</vt:lpstr>
      <vt:lpstr>I:  Mandate and background: workstreams 3 and 4</vt:lpstr>
      <vt:lpstr>II: Helping Parties Advance Work on Agriculture: 1</vt:lpstr>
      <vt:lpstr>II: Helping Parties Advance Work on Agriculture: 2</vt:lpstr>
      <vt:lpstr>II: Helping Parties Advance Work on Agriculture: 3</vt:lpstr>
      <vt:lpstr>III: Helping Parties Advance Work on Agriculture: Going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2015-02-17T11:32:27Z</dcterms:created>
  <dcterms:modified xsi:type="dcterms:W3CDTF">2018-12-01T12:20:27Z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0x010100F2590BBC0B9C2142A13717B261F8233F</vt:lpwstr>
  </property>
</Properties>
</file>