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4717" r:id="rId3"/>
    <p:sldId id="4730" r:id="rId4"/>
    <p:sldId id="4650" r:id="rId5"/>
    <p:sldId id="464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925" autoAdjust="0"/>
    <p:restoredTop sz="94660"/>
  </p:normalViewPr>
  <p:slideViewPr>
    <p:cSldViewPr snapToGrid="0">
      <p:cViewPr>
        <p:scale>
          <a:sx n="100" d="100"/>
          <a:sy n="100" d="100"/>
        </p:scale>
        <p:origin x="7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0EC31-F861-48F8-B1AC-387EEDFE7C81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E2DC9-97ED-497D-B3FA-6102028A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41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chemeClr val="accent1"/>
              </a:solidFill>
              <a:latin typeface="Proxima Nova Rg" panose="0200050603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7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Climate Promise 2025 builds on the experiences and results of the original Climate Promise.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F2BEC-C2DA-4B6C-875F-F00B85CC5B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66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E2DC9-97ED-497D-B3FA-6102028AAE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91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2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36DAA-6927-41DE-A9D9-8207C8311F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040B0-5F75-398F-D799-1DEED7E2D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111EA7-2B75-6C43-A5D0-4719C17D1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16E90-9606-4DB6-E84F-AB41963FD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59D1-0A10-4F4A-8157-8BF5DE0E728E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70954-2E96-E420-4C49-28217C9A6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7F038-E926-0A4F-D720-68FFF50F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CE4D-F682-42D1-916D-F5F228F89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2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C9ABB-D3D2-7172-BF8F-442FE4142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F55298-AA08-8454-A45B-4A451FDDF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B8220-B08B-6FA7-D9E3-7466EB7BF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59D1-0A10-4F4A-8157-8BF5DE0E728E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278C3-1BA1-A741-A5F9-D22AC7807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36733-7997-D656-7AF8-0CAF1A54E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CE4D-F682-42D1-916D-F5F228F89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42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BF312C-0669-386B-36AA-FFFFAD601B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C29DF5-D596-75B6-CEE4-C4FA652D58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60EB7-9B10-C247-BAFF-12A92B081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59D1-0A10-4F4A-8157-8BF5DE0E728E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4C803-9AED-277D-2D31-C657A9696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5A7ED-8F2C-39EA-AB93-47D117DE4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CE4D-F682-42D1-916D-F5F228F89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86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790B3-E2A0-9183-E02F-AECE376B4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7BAED-1A1F-E3A6-A36A-C096F5B0C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C87D1-5E1B-AF3B-4F61-1ACEC09F2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59D1-0A10-4F4A-8157-8BF5DE0E728E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410E7-9D46-2689-A4B9-DCFF9320F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5385B-306B-FC4F-2C6A-7CB6155D9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CE4D-F682-42D1-916D-F5F228F89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23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D448C-9F8D-F7A7-A0EB-AAC4F5F31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9C9EE-EEF6-FAF9-F1F1-38F100409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629AC-A894-7AC9-3E9F-DF15FD9AF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59D1-0A10-4F4A-8157-8BF5DE0E728E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01A20-82E6-0E04-85CB-CD7CC46C1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22A20-570E-0547-E740-BA064141A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CE4D-F682-42D1-916D-F5F228F89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56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55C48-E4CF-93B9-F833-AD43BA605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AEB6F-D38A-9504-D4C0-B3858342D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F2FC6-FDE8-D675-C2DC-30817F32B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B2C4F-0A8B-0EC1-57F2-EE7B2C24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59D1-0A10-4F4A-8157-8BF5DE0E728E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572A7-CF5E-7710-C17D-405EDD467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43F130-AA5B-2159-5FD7-E1F783796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CE4D-F682-42D1-916D-F5F228F89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09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62B40-53E5-8343-E2E7-4A74D52F9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21832-1B35-5DF9-C37F-F26B01CF0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B510B8-A3FD-BFD5-60DE-4343C179C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2D4B1C-3BAF-B543-E849-0ED079CCF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F31717-A7D1-2827-D1A2-34B9F54A13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A301DE-9F90-E3D5-7568-3F129359E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59D1-0A10-4F4A-8157-8BF5DE0E728E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D5A854-A62C-788D-7D2A-2B5D054B4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0848E1-3443-7FAA-03E5-D03F1E457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CE4D-F682-42D1-916D-F5F228F89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77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655F7-965C-066B-466A-0AC729BE5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4BB9A7-E951-BF01-F326-94569454F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59D1-0A10-4F4A-8157-8BF5DE0E728E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4CB0AC-CF44-8236-F44A-C0C7585E2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F96B8E-37B6-228E-16F8-89A155227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CE4D-F682-42D1-916D-F5F228F89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57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5AAA1C-333A-D329-90F8-BAD888204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59D1-0A10-4F4A-8157-8BF5DE0E728E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3ED4F-D6E3-9DD5-88FB-3FFA681FD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16310-14EB-DA56-741E-7ADC8419E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CE4D-F682-42D1-916D-F5F228F89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22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C5A29-5EF5-651F-69E8-D425BBD6C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651E7-68BD-9E50-1D80-6E7E882E9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45A211-E1B1-878B-0564-BACAE7875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099450-8FBA-E508-7FA2-D90D2AAA2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59D1-0A10-4F4A-8157-8BF5DE0E728E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343CA-7C60-4EC1-061C-8A77251D5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5DB0DA-3D79-1C28-A1B1-118982A6C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CE4D-F682-42D1-916D-F5F228F89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4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F4593-5323-3252-B465-44EB9F7B9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BCA7C9-16E1-98C5-03D3-AE0CF6722B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1E97ED-8156-AE3A-ACD9-4F55DAE66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86D65D-A89F-F976-98E9-A9A3D445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59D1-0A10-4F4A-8157-8BF5DE0E728E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114CD-9003-8FC5-4179-15043C4B5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0719C-0AE8-2653-C788-830B3865B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CE4D-F682-42D1-916D-F5F228F89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4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B33B52-3F75-93EF-5C07-F32362499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829697-AD9D-3C8A-9584-DB28F9D04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8AA1F-AFB9-1F40-3C9D-A4032D0296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B659D1-0A10-4F4A-8157-8BF5DE0E728E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E7538-8973-3F5C-0C59-4A625B51DE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3DC6F-00DD-FC71-016A-8B61F7AB0F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3CCE4D-F682-42D1-916D-F5F228F89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800"/>
          </a:p>
        </p:txBody>
      </p:sp>
      <p:sp>
        <p:nvSpPr>
          <p:cNvPr id="2" name="Freeform 2"/>
          <p:cNvSpPr/>
          <p:nvPr/>
        </p:nvSpPr>
        <p:spPr>
          <a:xfrm>
            <a:off x="10828612" y="658844"/>
            <a:ext cx="677589" cy="1374294"/>
          </a:xfrm>
          <a:custGeom>
            <a:avLst/>
            <a:gdLst/>
            <a:ahLst/>
            <a:cxnLst/>
            <a:rect l="l" t="t" r="r" b="b"/>
            <a:pathLst>
              <a:path w="1016383" h="2061441">
                <a:moveTo>
                  <a:pt x="0" y="0"/>
                </a:moveTo>
                <a:lnTo>
                  <a:pt x="1016383" y="0"/>
                </a:lnTo>
                <a:lnTo>
                  <a:pt x="1016383" y="2061441"/>
                </a:lnTo>
                <a:lnTo>
                  <a:pt x="0" y="20614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800"/>
          </a:p>
        </p:txBody>
      </p:sp>
      <p:sp>
        <p:nvSpPr>
          <p:cNvPr id="3" name="TextBox 3"/>
          <p:cNvSpPr txBox="1"/>
          <p:nvPr/>
        </p:nvSpPr>
        <p:spPr>
          <a:xfrm>
            <a:off x="1446569" y="1226990"/>
            <a:ext cx="5192612" cy="13106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108"/>
              </a:lnSpc>
            </a:pPr>
            <a:r>
              <a:rPr lang="en-US" sz="11618" b="1" spc="-871">
                <a:solidFill>
                  <a:srgbClr val="1E1E1E"/>
                </a:solidFill>
                <a:latin typeface="Inter Bold" panose="020B0604020202020204" charset="0"/>
                <a:ea typeface="Inter Bold" panose="020B0604020202020204" charset="0"/>
              </a:rPr>
              <a:t>Climate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18369" y="2504837"/>
            <a:ext cx="6379165" cy="13106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108"/>
              </a:lnSpc>
            </a:pPr>
            <a:r>
              <a:rPr lang="en-US" sz="11618" b="1" spc="-871" dirty="0">
                <a:solidFill>
                  <a:srgbClr val="1E1E1E"/>
                </a:solidFill>
                <a:latin typeface="Inter Bold" panose="020B0604020202020204" charset="0"/>
                <a:ea typeface="Inter Bold" panose="020B0604020202020204" charset="0"/>
              </a:rPr>
              <a:t>Promise</a:t>
            </a:r>
          </a:p>
        </p:txBody>
      </p:sp>
      <p:sp>
        <p:nvSpPr>
          <p:cNvPr id="5" name="Freeform 5"/>
          <p:cNvSpPr/>
          <p:nvPr/>
        </p:nvSpPr>
        <p:spPr>
          <a:xfrm>
            <a:off x="1769902" y="3764660"/>
            <a:ext cx="3838098" cy="1441685"/>
          </a:xfrm>
          <a:custGeom>
            <a:avLst/>
            <a:gdLst/>
            <a:ahLst/>
            <a:cxnLst/>
            <a:rect l="l" t="t" r="r" b="b"/>
            <a:pathLst>
              <a:path w="5757147" h="2162528">
                <a:moveTo>
                  <a:pt x="0" y="0"/>
                </a:moveTo>
                <a:lnTo>
                  <a:pt x="5757147" y="0"/>
                </a:lnTo>
                <a:lnTo>
                  <a:pt x="5757147" y="2162528"/>
                </a:lnTo>
                <a:lnTo>
                  <a:pt x="0" y="21625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800">
              <a:latin typeface="Inter Bold" panose="020B0604020202020204" charset="0"/>
              <a:ea typeface="Inter Bold" panose="020B060402020202020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547328" y="4087099"/>
            <a:ext cx="4687375" cy="1000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7730"/>
              </a:lnSpc>
            </a:pPr>
            <a:r>
              <a:rPr lang="en-US" sz="8885" b="1" spc="-666">
                <a:solidFill>
                  <a:srgbClr val="040606"/>
                </a:solidFill>
                <a:latin typeface="Inter Bold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465026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FAA221-5D42-148C-D683-0C46A5295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990" y="-588047"/>
            <a:ext cx="10869539" cy="815215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6E5B7204-C62F-3C56-8A6F-2089B9D77428}"/>
              </a:ext>
            </a:extLst>
          </p:cNvPr>
          <p:cNvGrpSpPr/>
          <p:nvPr/>
        </p:nvGrpSpPr>
        <p:grpSpPr>
          <a:xfrm>
            <a:off x="520258" y="2543197"/>
            <a:ext cx="4822431" cy="844847"/>
            <a:chOff x="584201" y="4965099"/>
            <a:chExt cx="9644861" cy="168969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564B270-8AF1-B185-2F1C-355837054851}"/>
                </a:ext>
              </a:extLst>
            </p:cNvPr>
            <p:cNvSpPr txBox="1"/>
            <p:nvPr/>
          </p:nvSpPr>
          <p:spPr>
            <a:xfrm>
              <a:off x="584201" y="4965099"/>
              <a:ext cx="2186508" cy="16896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1pPr>
              <a:lvl2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2pPr>
              <a:lvl3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3pPr>
              <a:lvl4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4pPr>
              <a:lvl5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5pPr>
              <a:lvl6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6pPr>
              <a:lvl7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7pPr>
              <a:lvl8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8pPr>
              <a:lvl9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9pPr>
            </a:lstStyle>
            <a:p>
              <a:pPr algn="r"/>
              <a:r>
                <a:rPr lang="en-US" sz="3600" b="1" dirty="0">
                  <a:solidFill>
                    <a:srgbClr val="009FC4"/>
                  </a:solidFill>
                  <a:latin typeface="Proxima Nova"/>
                </a:rPr>
                <a:t>127 </a:t>
              </a:r>
              <a:endParaRPr lang="en-US" sz="3600" dirty="0">
                <a:solidFill>
                  <a:srgbClr val="009FC4"/>
                </a:solidFill>
                <a:latin typeface="Proxima Nova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775663F-F94F-0277-48BF-B3E4E74D6045}"/>
                </a:ext>
              </a:extLst>
            </p:cNvPr>
            <p:cNvSpPr txBox="1"/>
            <p:nvPr/>
          </p:nvSpPr>
          <p:spPr>
            <a:xfrm>
              <a:off x="2798081" y="5123881"/>
              <a:ext cx="7430981" cy="14680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1pPr>
              <a:lvl2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2pPr>
              <a:lvl3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3pPr>
              <a:lvl4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4pPr>
              <a:lvl5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5pPr>
              <a:lvl6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6pPr>
              <a:lvl7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7pPr>
              <a:lvl8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8pPr>
              <a:lvl9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9pPr>
            </a:lstStyle>
            <a:p>
              <a:r>
                <a:rPr lang="en-US" sz="1400" b="1" dirty="0">
                  <a:solidFill>
                    <a:srgbClr val="434B53"/>
                  </a:solidFill>
                  <a:latin typeface="Proxima Nova Rg" panose="02000506030000020004" charset="0"/>
                </a:rPr>
                <a:t>countries and territories </a:t>
              </a:r>
              <a:r>
                <a:rPr lang="en-US" sz="1400" dirty="0">
                  <a:latin typeface="Proxima Nova Rg" panose="02000506030000020004" charset="0"/>
                </a:rPr>
                <a:t>​</a:t>
              </a:r>
              <a:br>
                <a:rPr lang="en-US" sz="1400" dirty="0">
                  <a:latin typeface="Proxima Nova Rg" panose="02000506030000020004" charset="0"/>
                </a:rPr>
              </a:br>
              <a:r>
                <a:rPr lang="en-US" sz="1400" dirty="0">
                  <a:latin typeface="Proxima Nova Rg" panose="02000506030000020004" charset="0"/>
                </a:rPr>
                <a:t>receiving support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22416B9-B43C-834C-4076-7992BC2428A1}"/>
              </a:ext>
            </a:extLst>
          </p:cNvPr>
          <p:cNvGrpSpPr/>
          <p:nvPr/>
        </p:nvGrpSpPr>
        <p:grpSpPr>
          <a:xfrm>
            <a:off x="520257" y="3287374"/>
            <a:ext cx="5405176" cy="844847"/>
            <a:chOff x="753246" y="6272051"/>
            <a:chExt cx="10810351" cy="168969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15889CF-A2C5-AB88-B09C-61470D70C50B}"/>
                </a:ext>
              </a:extLst>
            </p:cNvPr>
            <p:cNvSpPr txBox="1"/>
            <p:nvPr/>
          </p:nvSpPr>
          <p:spPr>
            <a:xfrm>
              <a:off x="753246" y="6272051"/>
              <a:ext cx="1641820" cy="16896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1pPr>
              <a:lvl2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2pPr>
              <a:lvl3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3pPr>
              <a:lvl4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4pPr>
              <a:lvl5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5pPr>
              <a:lvl6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6pPr>
              <a:lvl7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7pPr>
              <a:lvl8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8pPr>
              <a:lvl9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9pPr>
            </a:lstStyle>
            <a:p>
              <a:pPr algn="r"/>
              <a:r>
                <a:rPr lang="en-US" sz="3600" b="1" dirty="0">
                  <a:solidFill>
                    <a:srgbClr val="009FC4"/>
                  </a:solidFill>
                  <a:latin typeface="Proxima Nova"/>
                </a:rPr>
                <a:t>35</a:t>
              </a:r>
              <a:endParaRPr lang="en-US" sz="3600" dirty="0">
                <a:solidFill>
                  <a:srgbClr val="009FC4"/>
                </a:solidFill>
                <a:latin typeface="Proxima Nova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BD7AB16-D07D-94F8-B55F-D39BC32565E8}"/>
                </a:ext>
              </a:extLst>
            </p:cNvPr>
            <p:cNvSpPr txBox="1"/>
            <p:nvPr/>
          </p:nvSpPr>
          <p:spPr>
            <a:xfrm>
              <a:off x="2785080" y="6575046"/>
              <a:ext cx="8778517" cy="10802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1pPr>
              <a:lvl2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2pPr>
              <a:lvl3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3pPr>
              <a:lvl4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4pPr>
              <a:lvl5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5pPr>
              <a:lvl6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6pPr>
              <a:lvl7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7pPr>
              <a:lvl8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8pPr>
              <a:lvl9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9pPr>
            </a:lstStyle>
            <a:p>
              <a:r>
                <a:rPr lang="en-US" sz="1400" b="1" dirty="0">
                  <a:solidFill>
                    <a:srgbClr val="434B53"/>
                  </a:solidFill>
                  <a:latin typeface="Proxima Nova"/>
                </a:rPr>
                <a:t>partners </a:t>
              </a:r>
              <a:r>
                <a:rPr lang="en-US" sz="1400" dirty="0">
                  <a:solidFill>
                    <a:srgbClr val="434B53"/>
                  </a:solidFill>
                  <a:latin typeface="Proxima Nova Rg"/>
                </a:rPr>
                <a:t>collaborating</a:t>
              </a:r>
              <a:r>
                <a:rPr lang="en-US" sz="1400" b="1" dirty="0">
                  <a:solidFill>
                    <a:srgbClr val="434B53"/>
                  </a:solidFill>
                  <a:latin typeface="Proxima Nova Rg"/>
                </a:rPr>
                <a:t> </a:t>
              </a:r>
              <a:r>
                <a:rPr lang="en-US" sz="1400" dirty="0">
                  <a:solidFill>
                    <a:srgbClr val="434B53"/>
                  </a:solidFill>
                  <a:latin typeface="Proxima Nova Rg"/>
                </a:rPr>
                <a:t>at all levels</a:t>
              </a:r>
              <a:endParaRPr lang="en-US" sz="1400" b="1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D8F7F66-8487-EA21-6563-7418C484C3BE}"/>
              </a:ext>
            </a:extLst>
          </p:cNvPr>
          <p:cNvGrpSpPr/>
          <p:nvPr/>
        </p:nvGrpSpPr>
        <p:grpSpPr>
          <a:xfrm>
            <a:off x="630365" y="1624439"/>
            <a:ext cx="6344848" cy="985693"/>
            <a:chOff x="463741" y="7577580"/>
            <a:chExt cx="12689696" cy="197138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2841320-0418-1A9D-6AFF-5C886609EED8}"/>
                </a:ext>
              </a:extLst>
            </p:cNvPr>
            <p:cNvSpPr txBox="1"/>
            <p:nvPr/>
          </p:nvSpPr>
          <p:spPr>
            <a:xfrm>
              <a:off x="2770709" y="7906654"/>
              <a:ext cx="10382728" cy="14680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1pPr>
              <a:lvl2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2pPr>
              <a:lvl3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3pPr>
              <a:lvl4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4pPr>
              <a:lvl5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5pPr>
              <a:lvl6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6pPr>
              <a:lvl7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7pPr>
              <a:lvl8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8pPr>
              <a:lvl9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9pPr>
            </a:lstStyle>
            <a:p>
              <a:r>
                <a:rPr lang="en-US" sz="1400" b="1" dirty="0">
                  <a:solidFill>
                    <a:srgbClr val="434B53"/>
                  </a:solidFill>
                  <a:latin typeface="Proxima Nova Rg"/>
                </a:rPr>
                <a:t>of all developing countries </a:t>
              </a:r>
              <a:br>
                <a:rPr lang="en-US" sz="1400" b="1" dirty="0">
                  <a:latin typeface="Proxima Nova Rg"/>
                </a:rPr>
              </a:br>
              <a:r>
                <a:rPr lang="en-US" sz="1400" dirty="0">
                  <a:solidFill>
                    <a:srgbClr val="434B53"/>
                  </a:solidFill>
                  <a:latin typeface="Proxima Nova Rg"/>
                </a:rPr>
                <a:t>worldwide represented</a:t>
              </a:r>
              <a:endParaRPr lang="en-US" sz="1400" dirty="0">
                <a:solidFill>
                  <a:srgbClr val="434B53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FA4C001-0EC0-FF07-A6E5-BCB8ED16B9A4}"/>
                </a:ext>
              </a:extLst>
            </p:cNvPr>
            <p:cNvSpPr txBox="1"/>
            <p:nvPr/>
          </p:nvSpPr>
          <p:spPr>
            <a:xfrm>
              <a:off x="463741" y="7886972"/>
              <a:ext cx="2334340" cy="16619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1pPr>
              <a:lvl2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2pPr>
              <a:lvl3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3pPr>
              <a:lvl4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4pPr>
              <a:lvl5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5pPr>
              <a:lvl6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6pPr>
              <a:lvl7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7pPr>
              <a:lvl8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8pPr>
              <a:lvl9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9pPr>
            </a:lstStyle>
            <a:p>
              <a:pPr algn="r"/>
              <a:r>
                <a:rPr lang="en-US" sz="3500" b="1" dirty="0">
                  <a:solidFill>
                    <a:srgbClr val="009FC4"/>
                  </a:solidFill>
                  <a:latin typeface="Proxima Nova"/>
                </a:rPr>
                <a:t>85%</a:t>
              </a:r>
              <a:endParaRPr lang="en-US" sz="3500" dirty="0">
                <a:solidFill>
                  <a:srgbClr val="009FC4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9D2F33-31F4-14CB-3DEE-7A93D3E35D6E}"/>
                </a:ext>
              </a:extLst>
            </p:cNvPr>
            <p:cNvSpPr txBox="1"/>
            <p:nvPr/>
          </p:nvSpPr>
          <p:spPr>
            <a:xfrm>
              <a:off x="1013329" y="7577580"/>
              <a:ext cx="850232" cy="9694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1pPr>
              <a:lvl2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2pPr>
              <a:lvl3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3pPr>
              <a:lvl4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4pPr>
              <a:lvl5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5pPr>
              <a:lvl6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6pPr>
              <a:lvl7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7pPr>
              <a:lvl8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8pPr>
              <a:lvl9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9pPr>
            </a:lstStyle>
            <a:p>
              <a:pPr algn="ctr"/>
              <a:r>
                <a:rPr lang="en-US" sz="1000" b="1" dirty="0">
                  <a:solidFill>
                    <a:srgbClr val="009FC4"/>
                  </a:solidFill>
                  <a:latin typeface="Proxima Nova"/>
                </a:rPr>
                <a:t>OVER</a:t>
              </a:r>
              <a:endParaRPr lang="en-US" sz="1000" dirty="0">
                <a:solidFill>
                  <a:srgbClr val="009FC4"/>
                </a:solidFill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176E3031-B9C8-CD49-B396-83FFC9D25DA4}"/>
              </a:ext>
            </a:extLst>
          </p:cNvPr>
          <p:cNvSpPr txBox="1"/>
          <p:nvPr/>
        </p:nvSpPr>
        <p:spPr>
          <a:xfrm>
            <a:off x="415659" y="4100991"/>
            <a:ext cx="6400452" cy="27301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316668" lvl="1" indent="-158335">
              <a:lnSpc>
                <a:spcPts val="2786"/>
              </a:lnSpc>
              <a:buFont typeface="Arial"/>
              <a:buChar char="•"/>
            </a:pPr>
            <a:r>
              <a:rPr lang="en-US" sz="1400">
                <a:solidFill>
                  <a:srgbClr val="1E1E1E"/>
                </a:solidFill>
                <a:latin typeface="Inter Bold"/>
              </a:rPr>
              <a:t>91%</a:t>
            </a:r>
            <a:r>
              <a:rPr lang="en-US" sz="1400">
                <a:solidFill>
                  <a:srgbClr val="1E1E1E"/>
                </a:solidFill>
                <a:latin typeface="Inter"/>
              </a:rPr>
              <a:t> raised mitigation ambition, all with reference to energy​</a:t>
            </a:r>
          </a:p>
          <a:p>
            <a:pPr marL="316668" lvl="1" indent="-158335">
              <a:lnSpc>
                <a:spcPts val="2786"/>
              </a:lnSpc>
              <a:buFont typeface="Arial"/>
              <a:buChar char="•"/>
            </a:pPr>
            <a:r>
              <a:rPr lang="en-US" sz="1400">
                <a:solidFill>
                  <a:srgbClr val="1E1E1E"/>
                </a:solidFill>
                <a:latin typeface="Inter Bold"/>
              </a:rPr>
              <a:t>93%</a:t>
            </a:r>
            <a:r>
              <a:rPr lang="en-US" sz="1400">
                <a:solidFill>
                  <a:srgbClr val="1E1E1E"/>
                </a:solidFill>
                <a:latin typeface="Inter"/>
              </a:rPr>
              <a:t> raised adaptation ambition, many linked to National Adaptation Plans​</a:t>
            </a:r>
          </a:p>
          <a:p>
            <a:pPr marL="316668" lvl="1" indent="-158335">
              <a:lnSpc>
                <a:spcPts val="2786"/>
              </a:lnSpc>
              <a:buFont typeface="Arial"/>
              <a:buChar char="•"/>
            </a:pPr>
            <a:r>
              <a:rPr lang="en-US" sz="1400">
                <a:solidFill>
                  <a:srgbClr val="1E1E1E"/>
                </a:solidFill>
                <a:latin typeface="Inter"/>
              </a:rPr>
              <a:t>Nearly </a:t>
            </a:r>
            <a:r>
              <a:rPr lang="en-US" sz="1400">
                <a:solidFill>
                  <a:srgbClr val="1E1E1E"/>
                </a:solidFill>
                <a:latin typeface="Inter Bold"/>
              </a:rPr>
              <a:t>95%</a:t>
            </a:r>
            <a:r>
              <a:rPr lang="en-US" sz="1400">
                <a:solidFill>
                  <a:srgbClr val="1E1E1E"/>
                </a:solidFill>
                <a:latin typeface="Inter"/>
              </a:rPr>
              <a:t> of all NDCs supported included gender equality and referenced youth​</a:t>
            </a:r>
          </a:p>
          <a:p>
            <a:pPr marL="316668" lvl="1" indent="-158335">
              <a:lnSpc>
                <a:spcPts val="2786"/>
              </a:lnSpc>
              <a:buFont typeface="Arial"/>
              <a:buChar char="•"/>
            </a:pPr>
            <a:r>
              <a:rPr lang="en-US" sz="1400">
                <a:solidFill>
                  <a:srgbClr val="1E1E1E"/>
                </a:solidFill>
                <a:latin typeface="Inter"/>
              </a:rPr>
              <a:t>NDCs were higher quality, with better data, detailed costings, and linked to development and sectoral planning​</a:t>
            </a:r>
            <a:endParaRPr lang="en-US" sz="1400" dirty="0">
              <a:solidFill>
                <a:srgbClr val="1E1E1E"/>
              </a:solidFill>
              <a:latin typeface="Inter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A54E7EE-880A-05DD-BE0E-8B15D416E016}"/>
              </a:ext>
            </a:extLst>
          </p:cNvPr>
          <p:cNvGrpSpPr/>
          <p:nvPr/>
        </p:nvGrpSpPr>
        <p:grpSpPr>
          <a:xfrm>
            <a:off x="7306645" y="5018961"/>
            <a:ext cx="4900331" cy="766364"/>
            <a:chOff x="10399127" y="11693675"/>
            <a:chExt cx="12215559" cy="744229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87348D1-E872-6582-7F1B-E0E760906CF5}"/>
                </a:ext>
              </a:extLst>
            </p:cNvPr>
            <p:cNvSpPr/>
            <p:nvPr/>
          </p:nvSpPr>
          <p:spPr>
            <a:xfrm>
              <a:off x="13353380" y="11869275"/>
              <a:ext cx="3352800" cy="406282"/>
            </a:xfrm>
            <a:prstGeom prst="ellipse">
              <a:avLst/>
            </a:prstGeom>
            <a:noFill/>
            <a:ln w="57150" cap="flat">
              <a:solidFill>
                <a:srgbClr val="009FC4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1pPr>
              <a:lvl2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2pPr>
              <a:lvl3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3pPr>
              <a:lvl4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4pPr>
              <a:lvl5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5pPr>
              <a:lvl6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6pPr>
              <a:lvl7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7pPr>
              <a:lvl8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8pPr>
              <a:lvl9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9pPr>
            </a:lstStyle>
            <a:p>
              <a:pPr algn="ctr" defTabSz="412771">
                <a:lnSpc>
                  <a:spcPct val="100000"/>
                </a:lnSpc>
                <a:spcBef>
                  <a:spcPts val="0"/>
                </a:spcBef>
              </a:pPr>
              <a:endParaRPr lang="en-US"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111D535-8730-4A1E-AE27-A6C7B21C7A59}"/>
                </a:ext>
              </a:extLst>
            </p:cNvPr>
            <p:cNvSpPr txBox="1"/>
            <p:nvPr/>
          </p:nvSpPr>
          <p:spPr>
            <a:xfrm>
              <a:off x="19443233" y="11693675"/>
              <a:ext cx="2967375" cy="609729"/>
            </a:xfrm>
            <a:prstGeom prst="rect">
              <a:avLst/>
            </a:prstGeom>
            <a:noFill/>
          </p:spPr>
          <p:txBody>
            <a:bodyPr wrap="square" lIns="45720" tIns="22860" rIns="45720" bIns="22860" rtlCol="0" anchor="t">
              <a:sp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1pPr>
              <a:lvl2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2pPr>
              <a:lvl3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3pPr>
              <a:lvl4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4pPr>
              <a:lvl5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5pPr>
              <a:lvl6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6pPr>
              <a:lvl7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7pPr>
              <a:lvl8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8pPr>
              <a:lvl9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9pPr>
            </a:lstStyle>
            <a:p>
              <a:pPr algn="ctr"/>
              <a:r>
                <a:rPr lang="en-US" sz="2200" b="1" dirty="0">
                  <a:solidFill>
                    <a:srgbClr val="009FC4"/>
                  </a:solidFill>
                  <a:latin typeface="Proxima Nova Rg"/>
                </a:rPr>
                <a:t>41</a:t>
              </a:r>
              <a:br>
                <a:rPr lang="en-US" sz="1075" dirty="0">
                  <a:latin typeface="Proxima Nova Rg" panose="02000506030000020004" pitchFamily="2" charset="0"/>
                </a:rPr>
              </a:br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  <a:latin typeface="Proxima Nova Rg"/>
                </a:rPr>
                <a:t>Least Developed Countries (LDCs)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6116C9E-55F6-44BB-BF23-81C1F6FBAE06}"/>
                </a:ext>
              </a:extLst>
            </p:cNvPr>
            <p:cNvSpPr txBox="1"/>
            <p:nvPr/>
          </p:nvSpPr>
          <p:spPr>
            <a:xfrm>
              <a:off x="13554524" y="11693675"/>
              <a:ext cx="2967375" cy="4752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45720" tIns="22860" rIns="45720" bIns="22860" rtlCol="0" anchor="t">
              <a:sp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1pPr>
              <a:lvl2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2pPr>
              <a:lvl3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3pPr>
              <a:lvl4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4pPr>
              <a:lvl5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5pPr>
              <a:lvl6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6pPr>
              <a:lvl7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7pPr>
              <a:lvl8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8pPr>
              <a:lvl9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9pPr>
            </a:lstStyle>
            <a:p>
              <a:pPr algn="ctr"/>
              <a:r>
                <a:rPr lang="en-US" sz="2200" b="1" dirty="0">
                  <a:solidFill>
                    <a:srgbClr val="009FC4"/>
                  </a:solidFill>
                  <a:latin typeface="Proxima Nova Rg"/>
                </a:rPr>
                <a:t>17</a:t>
              </a:r>
              <a:br>
                <a:rPr lang="en-US" sz="2200" dirty="0">
                  <a:solidFill>
                    <a:srgbClr val="009FC4"/>
                  </a:solidFill>
                  <a:latin typeface="Proxima Nova Rg" panose="02000506030000020004" pitchFamily="2" charset="0"/>
                </a:rPr>
              </a:br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  <a:latin typeface="Proxima Nova Rg"/>
                </a:rPr>
                <a:t>Higher Emitters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8E3C556-2E29-4E7F-B7C0-C26064DB0708}"/>
                </a:ext>
              </a:extLst>
            </p:cNvPr>
            <p:cNvSpPr txBox="1"/>
            <p:nvPr/>
          </p:nvSpPr>
          <p:spPr>
            <a:xfrm>
              <a:off x="10454759" y="11693675"/>
              <a:ext cx="3242184" cy="744229"/>
            </a:xfrm>
            <a:prstGeom prst="rect">
              <a:avLst/>
            </a:prstGeom>
            <a:noFill/>
          </p:spPr>
          <p:txBody>
            <a:bodyPr wrap="square" lIns="45720" tIns="22860" rIns="45720" bIns="22860" rtlCol="0" anchor="t">
              <a:sp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1pPr>
              <a:lvl2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2pPr>
              <a:lvl3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3pPr>
              <a:lvl4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4pPr>
              <a:lvl5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5pPr>
              <a:lvl6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6pPr>
              <a:lvl7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7pPr>
              <a:lvl8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8pPr>
              <a:lvl9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9pPr>
            </a:lstStyle>
            <a:p>
              <a:pPr algn="ctr"/>
              <a:r>
                <a:rPr lang="en-US" sz="2200" b="1" dirty="0">
                  <a:solidFill>
                    <a:srgbClr val="009FC4"/>
                  </a:solidFill>
                  <a:latin typeface="Proxima Nova Rg"/>
                </a:rPr>
                <a:t>29</a:t>
              </a:r>
              <a:br>
                <a:rPr lang="en-US" sz="1300" dirty="0">
                  <a:latin typeface="Proxima Nova Rg" panose="02000506030000020004" pitchFamily="2" charset="0"/>
                </a:rPr>
              </a:br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  <a:latin typeface="Proxima Nova Rg"/>
                </a:rPr>
                <a:t>Small Island Developing States (SIDS)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926563-060E-4A54-AB67-5B2B861ACB98}"/>
                </a:ext>
              </a:extLst>
            </p:cNvPr>
            <p:cNvSpPr txBox="1"/>
            <p:nvPr/>
          </p:nvSpPr>
          <p:spPr>
            <a:xfrm>
              <a:off x="16705011" y="11693675"/>
              <a:ext cx="2556875" cy="609729"/>
            </a:xfrm>
            <a:prstGeom prst="rect">
              <a:avLst/>
            </a:prstGeom>
            <a:noFill/>
          </p:spPr>
          <p:txBody>
            <a:bodyPr wrap="square" lIns="45720" tIns="22860" rIns="45720" bIns="22860" rtlCol="0" anchor="t">
              <a:sp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1pPr>
              <a:lvl2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2pPr>
              <a:lvl3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3pPr>
              <a:lvl4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4pPr>
              <a:lvl5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5pPr>
              <a:lvl6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6pPr>
              <a:lvl7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7pPr>
              <a:lvl8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8pPr>
              <a:lvl9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9pPr>
            </a:lstStyle>
            <a:p>
              <a:pPr algn="ctr"/>
              <a:r>
                <a:rPr lang="en-US" sz="2200" b="1" dirty="0">
                  <a:solidFill>
                    <a:srgbClr val="009FC4"/>
                  </a:solidFill>
                  <a:latin typeface="Proxima Nova Rg"/>
                </a:rPr>
                <a:t>51</a:t>
              </a:r>
              <a:br>
                <a:rPr lang="en-US" sz="1075" dirty="0">
                  <a:solidFill>
                    <a:schemeClr val="accent4"/>
                  </a:solidFill>
                  <a:latin typeface="Proxima Nova Rg" panose="02000506030000020004" pitchFamily="2" charset="0"/>
                </a:rPr>
              </a:br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  <a:latin typeface="Proxima Nova Rg"/>
                </a:rPr>
                <a:t>in Fragile Settings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9A9A443-CC1E-21D1-CA00-9E837C78D1B1}"/>
                </a:ext>
              </a:extLst>
            </p:cNvPr>
            <p:cNvSpPr/>
            <p:nvPr/>
          </p:nvSpPr>
          <p:spPr>
            <a:xfrm>
              <a:off x="10399127" y="11869268"/>
              <a:ext cx="3352800" cy="406282"/>
            </a:xfrm>
            <a:prstGeom prst="ellipse">
              <a:avLst/>
            </a:prstGeom>
            <a:noFill/>
            <a:ln w="57150" cap="flat">
              <a:solidFill>
                <a:srgbClr val="009FC4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1pPr>
              <a:lvl2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2pPr>
              <a:lvl3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3pPr>
              <a:lvl4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4pPr>
              <a:lvl5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5pPr>
              <a:lvl6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6pPr>
              <a:lvl7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7pPr>
              <a:lvl8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8pPr>
              <a:lvl9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9pPr>
            </a:lstStyle>
            <a:p>
              <a:pPr algn="ctr" defTabSz="412771">
                <a:lnSpc>
                  <a:spcPct val="100000"/>
                </a:lnSpc>
                <a:spcBef>
                  <a:spcPts val="0"/>
                </a:spcBef>
              </a:pPr>
              <a:endParaRPr lang="en-US" sz="16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848F54C-5389-9C50-2843-142788489E9E}"/>
                </a:ext>
              </a:extLst>
            </p:cNvPr>
            <p:cNvSpPr/>
            <p:nvPr/>
          </p:nvSpPr>
          <p:spPr>
            <a:xfrm>
              <a:off x="16307633" y="11869270"/>
              <a:ext cx="3352800" cy="406282"/>
            </a:xfrm>
            <a:prstGeom prst="ellipse">
              <a:avLst/>
            </a:prstGeom>
            <a:noFill/>
            <a:ln w="57150" cap="flat">
              <a:solidFill>
                <a:srgbClr val="009FC4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1pPr>
              <a:lvl2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2pPr>
              <a:lvl3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3pPr>
              <a:lvl4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4pPr>
              <a:lvl5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5pPr>
              <a:lvl6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6pPr>
              <a:lvl7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7pPr>
              <a:lvl8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8pPr>
              <a:lvl9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9pPr>
            </a:lstStyle>
            <a:p>
              <a:pPr algn="ctr" defTabSz="412771">
                <a:lnSpc>
                  <a:spcPct val="100000"/>
                </a:lnSpc>
                <a:spcBef>
                  <a:spcPts val="0"/>
                </a:spcBef>
              </a:pPr>
              <a:endParaRPr lang="en-US"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55E2079-F598-C5E3-4E6D-A5D44EA447C4}"/>
                </a:ext>
              </a:extLst>
            </p:cNvPr>
            <p:cNvSpPr/>
            <p:nvPr/>
          </p:nvSpPr>
          <p:spPr>
            <a:xfrm>
              <a:off x="19261886" y="11869270"/>
              <a:ext cx="3352800" cy="406282"/>
            </a:xfrm>
            <a:prstGeom prst="ellipse">
              <a:avLst/>
            </a:prstGeom>
            <a:noFill/>
            <a:ln w="57150" cap="flat">
              <a:solidFill>
                <a:srgbClr val="009FC4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1pPr>
              <a:lvl2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2pPr>
              <a:lvl3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3pPr>
              <a:lvl4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4pPr>
              <a:lvl5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5pPr>
              <a:lvl6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6pPr>
              <a:lvl7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7pPr>
              <a:lvl8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8pPr>
              <a:lvl9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9pPr>
            </a:lstStyle>
            <a:p>
              <a:pPr algn="ctr" defTabSz="412771">
                <a:lnSpc>
                  <a:spcPct val="100000"/>
                </a:lnSpc>
                <a:spcBef>
                  <a:spcPts val="0"/>
                </a:spcBef>
              </a:pPr>
              <a:endParaRPr lang="en-US"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A1E9A2-622D-210D-2049-BAC8293EF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852" y="5966141"/>
            <a:ext cx="5356928" cy="109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picture containing screenshot, graphics, design, font&#10;&#10;Description automatically generated">
            <a:extLst>
              <a:ext uri="{FF2B5EF4-FFF2-40B4-BE49-F238E27FC236}">
                <a16:creationId xmlns:a16="http://schemas.microsoft.com/office/drawing/2014/main" id="{B688C8CC-84D7-7869-750B-B2AD97DF97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865" y="86929"/>
            <a:ext cx="872084" cy="1327420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F7BF1B1B-9C10-11BE-7CAB-83F7449D6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57" y="35021"/>
            <a:ext cx="10674471" cy="1325563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434B53"/>
                </a:solidFill>
                <a:latin typeface="Proxima Nova" panose="02000506030000020004" pitchFamily="50" charset="0"/>
                <a:ea typeface="+mn-ea"/>
                <a:cs typeface="+mn-cs"/>
              </a:rPr>
              <a:t>UNDP’s Climate Promise is the world’s largest offer of support to developing countries on NDCs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3CF3AD15-B729-10DB-7089-006A9F8252D3}"/>
              </a:ext>
            </a:extLst>
          </p:cNvPr>
          <p:cNvSpPr/>
          <p:nvPr/>
        </p:nvSpPr>
        <p:spPr>
          <a:xfrm rot="-5400000">
            <a:off x="-3249128" y="3249128"/>
            <a:ext cx="6858001" cy="359745"/>
          </a:xfrm>
          <a:custGeom>
            <a:avLst/>
            <a:gdLst/>
            <a:ahLst/>
            <a:cxnLst/>
            <a:rect l="l" t="t" r="r" b="b"/>
            <a:pathLst>
              <a:path w="16692849" h="1079233">
                <a:moveTo>
                  <a:pt x="0" y="0"/>
                </a:moveTo>
                <a:lnTo>
                  <a:pt x="16692848" y="0"/>
                </a:lnTo>
                <a:lnTo>
                  <a:pt x="16692848" y="1079234"/>
                </a:lnTo>
                <a:lnTo>
                  <a:pt x="0" y="10792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063" t="-1519451" r="-45208" b="-2383724"/>
            </a:stretch>
          </a:blipFill>
        </p:spPr>
        <p:txBody>
          <a:bodyPr/>
          <a:lstStyle/>
          <a:p>
            <a:endParaRPr lang="en-CA" sz="1200">
              <a:solidFill>
                <a:srgbClr val="178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832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10800000">
            <a:off x="6749329" y="21019"/>
            <a:ext cx="4756871" cy="951374"/>
          </a:xfrm>
          <a:custGeom>
            <a:avLst/>
            <a:gdLst/>
            <a:ahLst/>
            <a:cxnLst/>
            <a:rect l="l" t="t" r="r" b="b"/>
            <a:pathLst>
              <a:path w="7135307" h="1427061">
                <a:moveTo>
                  <a:pt x="0" y="0"/>
                </a:moveTo>
                <a:lnTo>
                  <a:pt x="7135307" y="0"/>
                </a:lnTo>
                <a:lnTo>
                  <a:pt x="7135307" y="1427062"/>
                </a:lnTo>
                <a:lnTo>
                  <a:pt x="0" y="14270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800" dirty="0"/>
          </a:p>
        </p:txBody>
      </p:sp>
      <p:sp>
        <p:nvSpPr>
          <p:cNvPr id="4" name="TextBox 4"/>
          <p:cNvSpPr txBox="1"/>
          <p:nvPr/>
        </p:nvSpPr>
        <p:spPr>
          <a:xfrm>
            <a:off x="432058" y="225496"/>
            <a:ext cx="10259767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160"/>
              </a:lnSpc>
            </a:pPr>
            <a:r>
              <a:rPr lang="en-US" sz="4400" b="1" spc="-306" dirty="0">
                <a:solidFill>
                  <a:srgbClr val="1E1E1E"/>
                </a:solidFill>
                <a:latin typeface="Inter Bold"/>
              </a:rPr>
              <a:t>Climate Promise 2025</a:t>
            </a:r>
          </a:p>
        </p:txBody>
      </p:sp>
      <p:pic>
        <p:nvPicPr>
          <p:cNvPr id="1028" name="Picture 4" descr="Image preview">
            <a:extLst>
              <a:ext uri="{FF2B5EF4-FFF2-40B4-BE49-F238E27FC236}">
                <a16:creationId xmlns:a16="http://schemas.microsoft.com/office/drawing/2014/main" id="{3BF4B8B8-9AA0-72A5-243A-03FBA1D46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58" y="1037823"/>
            <a:ext cx="4186989" cy="278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 alt text provided for this image">
            <a:extLst>
              <a:ext uri="{FF2B5EF4-FFF2-40B4-BE49-F238E27FC236}">
                <a16:creationId xmlns:a16="http://schemas.microsoft.com/office/drawing/2014/main" id="{5D95F569-5DE1-DA98-8C12-70D57D740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23" y="3972882"/>
            <a:ext cx="3863458" cy="257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">
            <a:extLst>
              <a:ext uri="{FF2B5EF4-FFF2-40B4-BE49-F238E27FC236}">
                <a16:creationId xmlns:a16="http://schemas.microsoft.com/office/drawing/2014/main" id="{F86E4ACE-2B4A-165B-C6C0-73FDC677B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177" y="1604962"/>
            <a:ext cx="6477000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DEEBD8-AD9E-FC75-2A4A-9C13C5ED16A6}"/>
              </a:ext>
            </a:extLst>
          </p:cNvPr>
          <p:cNvSpPr txBox="1"/>
          <p:nvPr/>
        </p:nvSpPr>
        <p:spPr>
          <a:xfrm>
            <a:off x="5311677" y="5432175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1E1E1E"/>
                </a:solidFill>
                <a:latin typeface="Inter"/>
                <a:ea typeface="Inter"/>
              </a:rPr>
              <a:t>Support developing countries to align the 3rd generation of NDCs to the 1.5° C goal and SDGs, strengthen quality and </a:t>
            </a:r>
            <a:r>
              <a:rPr lang="en-US" sz="1800" i="1" dirty="0" err="1">
                <a:solidFill>
                  <a:srgbClr val="1E1E1E"/>
                </a:solidFill>
                <a:latin typeface="Inter"/>
                <a:ea typeface="Inter"/>
              </a:rPr>
              <a:t>investability</a:t>
            </a:r>
            <a:r>
              <a:rPr lang="en-US" sz="1800" i="1" dirty="0">
                <a:solidFill>
                  <a:srgbClr val="1E1E1E"/>
                </a:solidFill>
                <a:latin typeface="Inter"/>
                <a:ea typeface="Inter"/>
              </a:rPr>
              <a:t>, and accelerate implementation to drive sustainable development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73940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1B703-D9D5-3C44-553B-8C067EEE2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1B890D-B4A8-170B-A9AB-DB8F131841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125"/>
          <a:stretch/>
        </p:blipFill>
        <p:spPr>
          <a:xfrm>
            <a:off x="76357" y="1"/>
            <a:ext cx="12190476" cy="6613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9EDC58-48C5-BB66-C918-6F98903E333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7946" b="17946"/>
          <a:stretch/>
        </p:blipFill>
        <p:spPr>
          <a:xfrm>
            <a:off x="9420387" y="0"/>
            <a:ext cx="2770089" cy="177585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2D2AE7B-7C65-424F-95FF-7E4F55CEAAD6}"/>
              </a:ext>
            </a:extLst>
          </p:cNvPr>
          <p:cNvSpPr/>
          <p:nvPr/>
        </p:nvSpPr>
        <p:spPr>
          <a:xfrm>
            <a:off x="9070572" y="367607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0CD342-87F9-7EFE-8C90-3B1CE5DF6721}"/>
              </a:ext>
            </a:extLst>
          </p:cNvPr>
          <p:cNvSpPr txBox="1"/>
          <p:nvPr/>
        </p:nvSpPr>
        <p:spPr>
          <a:xfrm>
            <a:off x="8557884" y="3743694"/>
            <a:ext cx="7616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CAMBODIA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733D25-BCDA-27E0-4F72-B63C14A3C5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3387" y="3367117"/>
            <a:ext cx="314369" cy="2476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B002A2-5650-25D5-D59F-8363436791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1253" y="4703451"/>
            <a:ext cx="342948" cy="314369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5299CCC8-CBE2-FB1B-F148-281D06D83597}"/>
              </a:ext>
            </a:extLst>
          </p:cNvPr>
          <p:cNvSpPr/>
          <p:nvPr/>
        </p:nvSpPr>
        <p:spPr>
          <a:xfrm>
            <a:off x="3542608" y="4837775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E4FF55-095F-EBA9-2875-97931256D6E1}"/>
              </a:ext>
            </a:extLst>
          </p:cNvPr>
          <p:cNvSpPr txBox="1"/>
          <p:nvPr/>
        </p:nvSpPr>
        <p:spPr>
          <a:xfrm>
            <a:off x="3335144" y="4901903"/>
            <a:ext cx="7616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CHILE</a:t>
            </a:r>
          </a:p>
        </p:txBody>
      </p:sp>
    </p:spTree>
    <p:extLst>
      <p:ext uri="{BB962C8B-B14F-4D97-AF65-F5344CB8AC3E}">
        <p14:creationId xmlns:p14="http://schemas.microsoft.com/office/powerpoint/2010/main" val="2602938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3F912D7-247D-EF4A-8E72-2F8FF91037C8}"/>
              </a:ext>
            </a:extLst>
          </p:cNvPr>
          <p:cNvSpPr/>
          <p:nvPr/>
        </p:nvSpPr>
        <p:spPr>
          <a:xfrm>
            <a:off x="9818232" y="2621903"/>
            <a:ext cx="2091883" cy="854712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Explainer, Blog, Photo Story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D82F3DB-6654-1949-99E8-B7A8A0C83832}"/>
              </a:ext>
            </a:extLst>
          </p:cNvPr>
          <p:cNvSpPr/>
          <p:nvPr/>
        </p:nvSpPr>
        <p:spPr>
          <a:xfrm>
            <a:off x="7579033" y="2725073"/>
            <a:ext cx="2091883" cy="14163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Global policy (UNFCCC, G20,etc)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Engagement at global/regional event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3EB3021-8478-6A46-9267-ECBA319C9339}"/>
              </a:ext>
            </a:extLst>
          </p:cNvPr>
          <p:cNvSpPr/>
          <p:nvPr/>
        </p:nvSpPr>
        <p:spPr>
          <a:xfrm>
            <a:off x="5053560" y="2670470"/>
            <a:ext cx="2394254" cy="14163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Knowledge product, Guidance development, JT issue brief, flagship report, analytics, country examples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1" name="Rounded Rectangle 19">
            <a:extLst>
              <a:ext uri="{FF2B5EF4-FFF2-40B4-BE49-F238E27FC236}">
                <a16:creationId xmlns:a16="http://schemas.microsoft.com/office/drawing/2014/main" id="{380F79AF-96DD-4021-8410-EC96BAE0E071}"/>
              </a:ext>
            </a:extLst>
          </p:cNvPr>
          <p:cNvSpPr/>
          <p:nvPr/>
        </p:nvSpPr>
        <p:spPr>
          <a:xfrm>
            <a:off x="2848372" y="2621904"/>
            <a:ext cx="2067166" cy="989043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Global, regional ,country level capacity 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Webinars </a:t>
            </a:r>
          </a:p>
        </p:txBody>
      </p:sp>
      <p:sp>
        <p:nvSpPr>
          <p:cNvPr id="27" name="Rounded Rectangle 19">
            <a:extLst>
              <a:ext uri="{FF2B5EF4-FFF2-40B4-BE49-F238E27FC236}">
                <a16:creationId xmlns:a16="http://schemas.microsoft.com/office/drawing/2014/main" id="{699D525D-12BB-4CA4-976F-3650C207205F}"/>
              </a:ext>
            </a:extLst>
          </p:cNvPr>
          <p:cNvSpPr/>
          <p:nvPr/>
        </p:nvSpPr>
        <p:spPr>
          <a:xfrm>
            <a:off x="234474" y="2621903"/>
            <a:ext cx="2286610" cy="1250301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Technical &amp; Financial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Targeted support provided in over 50 countries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A8A1C-BF66-3A4C-BB57-66ABBA82F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106" y="116814"/>
            <a:ext cx="12131921" cy="774034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latin typeface="Arial"/>
                <a:cs typeface="Arial"/>
              </a:rPr>
              <a:t>Climate Promise Support on Just Transition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17EE3F-DD71-D743-8B56-DD26AE100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152" y="0"/>
            <a:ext cx="207818" cy="68580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6C0B79E-DAFE-F545-A85E-F748D12A416F}"/>
              </a:ext>
            </a:extLst>
          </p:cNvPr>
          <p:cNvSpPr/>
          <p:nvPr/>
        </p:nvSpPr>
        <p:spPr>
          <a:xfrm>
            <a:off x="269151" y="1109252"/>
            <a:ext cx="11618760" cy="53314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latin typeface="Arial"/>
                <a:cs typeface="Arial"/>
              </a:rPr>
              <a:t>Integrating </a:t>
            </a:r>
            <a:r>
              <a:rPr lang="en-US" sz="2000" b="1" i="1" dirty="0">
                <a:solidFill>
                  <a:srgbClr val="FFFFFF"/>
                </a:solidFill>
                <a:latin typeface="Arial"/>
                <a:cs typeface="Arial"/>
              </a:rPr>
              <a:t>the principles and process of Just transition into NDCs, NAP and LTS </a:t>
            </a:r>
            <a:endParaRPr lang="en-US" sz="2000" b="1" i="1" dirty="0">
              <a:latin typeface="Arial"/>
              <a:cs typeface="Arial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3F206FE-0985-6847-A6FF-06A970B37EE2}"/>
              </a:ext>
            </a:extLst>
          </p:cNvPr>
          <p:cNvSpPr/>
          <p:nvPr/>
        </p:nvSpPr>
        <p:spPr>
          <a:xfrm>
            <a:off x="269151" y="1816806"/>
            <a:ext cx="2359962" cy="71370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zh-CN" b="1" dirty="0">
                <a:ea typeface="宋体"/>
                <a:cs typeface="Arial"/>
              </a:rPr>
              <a:t>Country Support</a:t>
            </a:r>
            <a:endParaRPr lang="en-US" altLang="zh-CN" b="1" dirty="0">
              <a:ea typeface="宋体"/>
              <a:cs typeface="Arial" panose="020B0604020202020204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252B215-24FC-9B43-B5EA-6C97D9B4F9BD}"/>
              </a:ext>
            </a:extLst>
          </p:cNvPr>
          <p:cNvSpPr/>
          <p:nvPr/>
        </p:nvSpPr>
        <p:spPr>
          <a:xfrm>
            <a:off x="5023033" y="1816806"/>
            <a:ext cx="2510184" cy="71370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cs typeface="Arial" panose="020B0604020202020204" pitchFamily="34" charset="0"/>
              </a:rPr>
              <a:t>  </a:t>
            </a:r>
            <a:r>
              <a:rPr lang="en-US" b="1" dirty="0">
                <a:ea typeface="宋体"/>
                <a:cs typeface="Arial"/>
              </a:rPr>
              <a:t>Intelligence &amp; Knowledge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8B4ABD0-6B55-5140-931B-2A0BD5DD7257}"/>
              </a:ext>
            </a:extLst>
          </p:cNvPr>
          <p:cNvSpPr/>
          <p:nvPr/>
        </p:nvSpPr>
        <p:spPr>
          <a:xfrm>
            <a:off x="7629388" y="1836952"/>
            <a:ext cx="2097330" cy="693559"/>
          </a:xfrm>
          <a:prstGeom prst="roundRect">
            <a:avLst/>
          </a:prstGeom>
          <a:solidFill>
            <a:srgbClr val="006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a typeface="宋体"/>
                <a:cs typeface="Arial"/>
              </a:rPr>
              <a:t>Global Engagement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24A60AB-3666-324B-9342-367043151CF9}"/>
              </a:ext>
            </a:extLst>
          </p:cNvPr>
          <p:cNvSpPr/>
          <p:nvPr/>
        </p:nvSpPr>
        <p:spPr>
          <a:xfrm>
            <a:off x="9830966" y="1836952"/>
            <a:ext cx="2091883" cy="693559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a typeface="宋体"/>
                <a:cs typeface="Arial"/>
              </a:rPr>
              <a:t>Communications</a:t>
            </a:r>
          </a:p>
        </p:txBody>
      </p:sp>
      <p:sp>
        <p:nvSpPr>
          <p:cNvPr id="30" name="Rounded Rectangle 12">
            <a:extLst>
              <a:ext uri="{FF2B5EF4-FFF2-40B4-BE49-F238E27FC236}">
                <a16:creationId xmlns:a16="http://schemas.microsoft.com/office/drawing/2014/main" id="{0B979AED-EDD3-4B31-BC5F-C069CB264C46}"/>
              </a:ext>
            </a:extLst>
          </p:cNvPr>
          <p:cNvSpPr/>
          <p:nvPr/>
        </p:nvSpPr>
        <p:spPr>
          <a:xfrm>
            <a:off x="2710786" y="1816806"/>
            <a:ext cx="2216076" cy="71370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cs typeface="Arial" panose="020B0604020202020204" pitchFamily="34" charset="0"/>
              </a:rPr>
              <a:t> </a:t>
            </a:r>
            <a:r>
              <a:rPr lang="en-US" b="1" dirty="0">
                <a:ea typeface="宋体"/>
                <a:cs typeface="Arial"/>
              </a:rPr>
              <a:t>Capacity Building</a:t>
            </a:r>
          </a:p>
        </p:txBody>
      </p:sp>
      <p:pic>
        <p:nvPicPr>
          <p:cNvPr id="7" name="Picture 2" descr="A person wearing a mask&#10;&#10;Description automatically generated with low confidence">
            <a:extLst>
              <a:ext uri="{FF2B5EF4-FFF2-40B4-BE49-F238E27FC236}">
                <a16:creationId xmlns:a16="http://schemas.microsoft.com/office/drawing/2014/main" id="{6FBB2D7C-55CC-3D1C-867C-1E115AAC44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2611"/>
          <a:stretch/>
        </p:blipFill>
        <p:spPr bwMode="auto">
          <a:xfrm>
            <a:off x="4985450" y="4226767"/>
            <a:ext cx="1292675" cy="181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CC9FCD-8EC7-8C5B-1116-BF8D262DA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4384" y="4226767"/>
            <a:ext cx="1665926" cy="1169458"/>
          </a:xfrm>
          <a:prstGeom prst="rect">
            <a:avLst/>
          </a:prstGeom>
        </p:spPr>
      </p:pic>
      <p:pic>
        <p:nvPicPr>
          <p:cNvPr id="1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2410E41-1DC2-6EE2-0FD4-BDA4F587F1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0" r="-1" b="15555"/>
          <a:stretch/>
        </p:blipFill>
        <p:spPr bwMode="auto">
          <a:xfrm>
            <a:off x="6414384" y="5584399"/>
            <a:ext cx="2120766" cy="112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948A39-F116-2AB5-913C-EA8173CEDA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64173" y="3769210"/>
            <a:ext cx="1160903" cy="149750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C39D92-94A8-B539-5D0D-B39A3A5F8B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13807" y="5380110"/>
            <a:ext cx="2778193" cy="132552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3AF67FA-1C7F-8437-CA0D-3CE2516AD3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3270" y="3729736"/>
            <a:ext cx="1160903" cy="1272388"/>
          </a:xfrm>
          <a:prstGeom prst="rect">
            <a:avLst/>
          </a:prstGeom>
        </p:spPr>
      </p:pic>
      <p:pic>
        <p:nvPicPr>
          <p:cNvPr id="3076" name="Picture 4" descr="Just Energy Transition ...">
            <a:extLst>
              <a:ext uri="{FF2B5EF4-FFF2-40B4-BE49-F238E27FC236}">
                <a16:creationId xmlns:a16="http://schemas.microsoft.com/office/drawing/2014/main" id="{C0C1C35E-AB5E-D4A1-A57B-F811891F0C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74"/>
          <a:stretch/>
        </p:blipFill>
        <p:spPr bwMode="auto">
          <a:xfrm>
            <a:off x="8156441" y="4245428"/>
            <a:ext cx="1257366" cy="71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20 Sustainable Finance Working Group ...">
            <a:extLst>
              <a:ext uri="{FF2B5EF4-FFF2-40B4-BE49-F238E27FC236}">
                <a16:creationId xmlns:a16="http://schemas.microsoft.com/office/drawing/2014/main" id="{0F3CB78B-F456-0B71-126E-870A99809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774" y="5050770"/>
            <a:ext cx="986033" cy="69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angji Lee (@Sangji_climate) / X">
            <a:extLst>
              <a:ext uri="{FF2B5EF4-FFF2-40B4-BE49-F238E27FC236}">
                <a16:creationId xmlns:a16="http://schemas.microsoft.com/office/drawing/2014/main" id="{C7092A11-6447-4B5E-D50A-7995A3DAA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786" y="3710323"/>
            <a:ext cx="213840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A woman speaking at the regional workshop on LT-LEDS for Africa in Nairobi, Kenya">
            <a:extLst>
              <a:ext uri="{FF2B5EF4-FFF2-40B4-BE49-F238E27FC236}">
                <a16:creationId xmlns:a16="http://schemas.microsoft.com/office/drawing/2014/main" id="{13E66311-7442-88D1-33FB-0692F4853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679" y="5469161"/>
            <a:ext cx="2120766" cy="114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823B889-4A7B-6ABD-D87F-BD073154DFC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0924" y="5748747"/>
            <a:ext cx="2065292" cy="89981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FA5A0C9-4A7F-C415-3E03-E357BF0D093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58330" y="3963596"/>
            <a:ext cx="1292676" cy="1508554"/>
          </a:xfrm>
          <a:prstGeom prst="rect">
            <a:avLst/>
          </a:prstGeom>
        </p:spPr>
      </p:pic>
      <p:pic>
        <p:nvPicPr>
          <p:cNvPr id="26" name="Picture 25" descr="A person in a straw hat&#10;&#10;Description automatically generated">
            <a:extLst>
              <a:ext uri="{FF2B5EF4-FFF2-40B4-BE49-F238E27FC236}">
                <a16:creationId xmlns:a16="http://schemas.microsoft.com/office/drawing/2014/main" id="{8014797E-BEBD-10FC-45E5-B7CF78EC84C5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11919" b="4482"/>
          <a:stretch/>
        </p:blipFill>
        <p:spPr>
          <a:xfrm>
            <a:off x="347808" y="4034151"/>
            <a:ext cx="1326411" cy="17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0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33"/>
    </mc:Choice>
    <mc:Fallback xmlns="">
      <p:transition spd="slow" advTm="8633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273</Words>
  <Application>Microsoft Office PowerPoint</Application>
  <PresentationFormat>Widescreen</PresentationFormat>
  <Paragraphs>44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Helvetica Neue Medium</vt:lpstr>
      <vt:lpstr>Inter</vt:lpstr>
      <vt:lpstr>Inter Bold</vt:lpstr>
      <vt:lpstr>Proxima Nova</vt:lpstr>
      <vt:lpstr>Proxima Nova Rg</vt:lpstr>
      <vt:lpstr>SimSun</vt:lpstr>
      <vt:lpstr>Aptos</vt:lpstr>
      <vt:lpstr>Aptos Display</vt:lpstr>
      <vt:lpstr>Arial</vt:lpstr>
      <vt:lpstr>Calibri</vt:lpstr>
      <vt:lpstr>Office Theme</vt:lpstr>
      <vt:lpstr>PowerPoint Presentation</vt:lpstr>
      <vt:lpstr>UNDP’s Climate Promise is the world’s largest offer of support to developing countries on NDCs</vt:lpstr>
      <vt:lpstr>PowerPoint Presentation</vt:lpstr>
      <vt:lpstr>PowerPoint Presentation</vt:lpstr>
      <vt:lpstr>Climate Promise Support on Just Transition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Sangji Lee</dc:creator>
  <cp:lastModifiedBy>Sangji Lee</cp:lastModifiedBy>
  <cp:revision>9</cp:revision>
  <dcterms:created xsi:type="dcterms:W3CDTF">2024-06-01T19:22:19Z</dcterms:created>
  <dcterms:modified xsi:type="dcterms:W3CDTF">2024-06-02T22:38:39Z</dcterms:modified>
</cp:coreProperties>
</file>