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2"/>
  </p:notesMasterIdLst>
  <p:sldIdLst>
    <p:sldId id="495" r:id="rId6"/>
    <p:sldId id="532" r:id="rId7"/>
    <p:sldId id="540" r:id="rId8"/>
    <p:sldId id="541" r:id="rId9"/>
    <p:sldId id="542" r:id="rId10"/>
    <p:sldId id="54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5000C42-FA78-3A8F-8D4E-128F19DA78EB}" name="Saudamini Bagai" initials="SB" userId="S::sBagai@unfccc.int::4bf985b8-0270-42f3-98ed-54277e631382" providerId="AD"/>
  <p188:author id="{0F651EBC-A8F0-7312-DB65-96A29B128BB8}" name="Annrou Ramos" initials="AR" userId="S::aramos@unfccc.int::f0948ce1-5b15-4ae5-86a2-87f54e6f29b7" providerId="AD"/>
  <p188:author id="{E24F84C0-DE36-BC03-E16F-E7FCE4678714}" name="Kenichi Kitamura" initials="KK" userId="S::KKitamura@unfccc.int::0afaec1c-4929-4da2-beaf-cdd2d683a26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DFF521-136F-922C-5204-5B706CA406E3}" v="8" dt="2024-05-31T10:43:09.515"/>
    <p1510:client id="{9F6FA945-77FB-97CC-835B-4F1F28974DE2}" v="160" dt="2024-05-31T17:16:06.6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376" autoAdjust="0"/>
  </p:normalViewPr>
  <p:slideViewPr>
    <p:cSldViewPr snapToGrid="0">
      <p:cViewPr varScale="1">
        <p:scale>
          <a:sx n="70" d="100"/>
          <a:sy n="70" d="100"/>
        </p:scale>
        <p:origin x="1810"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microsoft.com/office/2018/10/relationships/authors" Targe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DB54C3-B547-47D6-932E-AD07FCFC7599}" type="datetimeFigureOut">
              <a:rPr lang="en-US" smtClean="0"/>
              <a:t>6/1/2024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2E64C4-871B-4C59-A938-27E9E699CC59}" type="slidenum">
              <a:rPr lang="en-US" smtClean="0"/>
              <a:t>‹#›</a:t>
            </a:fld>
            <a:endParaRPr lang="en-US"/>
          </a:p>
        </p:txBody>
      </p:sp>
    </p:spTree>
    <p:extLst>
      <p:ext uri="{BB962C8B-B14F-4D97-AF65-F5344CB8AC3E}">
        <p14:creationId xmlns:p14="http://schemas.microsoft.com/office/powerpoint/2010/main" val="2184248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Aptos" panose="020B0004020202020204" pitchFamily="34" charset="0"/>
                <a:ea typeface="DengXian" panose="02010600030101010101" pitchFamily="2" charset="-122"/>
                <a:cs typeface="Aptos" panose="020B0004020202020204" pitchFamily="34" charset="0"/>
              </a:rPr>
              <a:t>By integrating these elements into NDCs, NAPs, and LTLEDS, countries can ensure that their climate action strategies are not only effective in reducing emissions and building resilience but also equitable and inclusive, supporting a fair transition for all</a:t>
            </a:r>
            <a:endParaRPr lang="en-GB" dirty="0"/>
          </a:p>
        </p:txBody>
      </p:sp>
      <p:sp>
        <p:nvSpPr>
          <p:cNvPr id="4" name="Slide Number Placeholder 3"/>
          <p:cNvSpPr>
            <a:spLocks noGrp="1"/>
          </p:cNvSpPr>
          <p:nvPr>
            <p:ph type="sldNum" sz="quarter" idx="5"/>
          </p:nvPr>
        </p:nvSpPr>
        <p:spPr/>
        <p:txBody>
          <a:bodyPr/>
          <a:lstStyle/>
          <a:p>
            <a:fld id="{542E64C4-871B-4C59-A938-27E9E699CC59}" type="slidenum">
              <a:rPr lang="en-US" smtClean="0"/>
              <a:t>3</a:t>
            </a:fld>
            <a:endParaRPr lang="en-US"/>
          </a:p>
        </p:txBody>
      </p:sp>
    </p:spTree>
    <p:extLst>
      <p:ext uri="{BB962C8B-B14F-4D97-AF65-F5344CB8AC3E}">
        <p14:creationId xmlns:p14="http://schemas.microsoft.com/office/powerpoint/2010/main" val="2611280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Aptos" panose="020B0004020202020204" pitchFamily="34" charset="0"/>
                <a:ea typeface="DengXian" panose="02010600030101010101" pitchFamily="2" charset="-122"/>
                <a:cs typeface="Aptos" panose="020B0004020202020204" pitchFamily="34" charset="0"/>
              </a:rPr>
              <a:t>By adopting a whole-of-government approach, countries can create a supportive environment for the successful implementation of NDCs, NAPs, and LTLEDS that prioritize just transitions, ensuring that climate actions are fair, inclusive, and effective in promoting sustainable development.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Aptos" panose="020B0004020202020204" pitchFamily="34" charset="0"/>
              <a:ea typeface="DengXian" panose="02010600030101010101" pitchFamily="2" charset="-122"/>
              <a:cs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Aptos" panose="020B0004020202020204" pitchFamily="34" charset="0"/>
                <a:ea typeface="DengXian" panose="02010600030101010101" pitchFamily="2" charset="-122"/>
                <a:cs typeface="Aptos" panose="020B0004020202020204" pitchFamily="34" charset="0"/>
              </a:rPr>
              <a:t>Added Point 2 in the email here:</a:t>
            </a:r>
            <a:endParaRPr lang="en-GB" sz="1800" dirty="0">
              <a:effectLst/>
              <a:latin typeface="Aptos" panose="020B0004020202020204" pitchFamily="34" charset="0"/>
              <a:ea typeface="DengXian" panose="02010600030101010101" pitchFamily="2" charset="-122"/>
              <a:cs typeface="Aptos" panose="020B0004020202020204" pitchFamily="34" charset="0"/>
            </a:endParaRPr>
          </a:p>
          <a:p>
            <a:endParaRPr lang="en-GB" dirty="0"/>
          </a:p>
        </p:txBody>
      </p:sp>
      <p:sp>
        <p:nvSpPr>
          <p:cNvPr id="4" name="Slide Number Placeholder 3"/>
          <p:cNvSpPr>
            <a:spLocks noGrp="1"/>
          </p:cNvSpPr>
          <p:nvPr>
            <p:ph type="sldNum" sz="quarter" idx="5"/>
          </p:nvPr>
        </p:nvSpPr>
        <p:spPr/>
        <p:txBody>
          <a:bodyPr/>
          <a:lstStyle/>
          <a:p>
            <a:fld id="{542E64C4-871B-4C59-A938-27E9E699CC59}" type="slidenum">
              <a:rPr lang="en-US" smtClean="0"/>
              <a:t>4</a:t>
            </a:fld>
            <a:endParaRPr lang="en-US"/>
          </a:p>
        </p:txBody>
      </p:sp>
    </p:spTree>
    <p:extLst>
      <p:ext uri="{BB962C8B-B14F-4D97-AF65-F5344CB8AC3E}">
        <p14:creationId xmlns:p14="http://schemas.microsoft.com/office/powerpoint/2010/main" val="357211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2E64C4-871B-4C59-A938-27E9E699CC59}" type="slidenum">
              <a:rPr lang="en-US" smtClean="0"/>
              <a:t>6</a:t>
            </a:fld>
            <a:endParaRPr lang="en-US"/>
          </a:p>
        </p:txBody>
      </p:sp>
    </p:spTree>
    <p:extLst>
      <p:ext uri="{BB962C8B-B14F-4D97-AF65-F5344CB8AC3E}">
        <p14:creationId xmlns:p14="http://schemas.microsoft.com/office/powerpoint/2010/main" val="1689812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4">
            <a:extLst>
              <a:ext uri="{FF2B5EF4-FFF2-40B4-BE49-F238E27FC236}">
                <a16:creationId xmlns:a16="http://schemas.microsoft.com/office/drawing/2014/main" id="{F1619B6B-3887-42C6-902D-7A4C51EDB64B}"/>
              </a:ext>
            </a:extLst>
          </p:cNvPr>
          <p:cNvSpPr>
            <a:spLocks noChangeArrowheads="1"/>
          </p:cNvSpPr>
          <p:nvPr/>
        </p:nvSpPr>
        <p:spPr bwMode="auto">
          <a:xfrm>
            <a:off x="0" y="1265240"/>
            <a:ext cx="9144000" cy="4325937"/>
          </a:xfrm>
          <a:prstGeom prst="rect">
            <a:avLst/>
          </a:prstGeom>
          <a:solidFill>
            <a:srgbClr val="4B93D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US" altLang="en-US" sz="1350" b="0">
              <a:solidFill>
                <a:srgbClr val="000000"/>
              </a:solidFill>
            </a:endParaRPr>
          </a:p>
        </p:txBody>
      </p:sp>
      <p:sp>
        <p:nvSpPr>
          <p:cNvPr id="6" name="Line 38">
            <a:extLst>
              <a:ext uri="{FF2B5EF4-FFF2-40B4-BE49-F238E27FC236}">
                <a16:creationId xmlns:a16="http://schemas.microsoft.com/office/drawing/2014/main" id="{E7081938-AA1F-4B34-A352-00D326F8FE11}"/>
              </a:ext>
            </a:extLst>
          </p:cNvPr>
          <p:cNvSpPr>
            <a:spLocks noChangeShapeType="1"/>
          </p:cNvSpPr>
          <p:nvPr/>
        </p:nvSpPr>
        <p:spPr bwMode="auto">
          <a:xfrm>
            <a:off x="631825" y="777875"/>
            <a:ext cx="7875588" cy="1588"/>
          </a:xfrm>
          <a:prstGeom prst="line">
            <a:avLst/>
          </a:prstGeom>
          <a:noFill/>
          <a:ln w="12700">
            <a:solidFill>
              <a:srgbClr val="4B93DC"/>
            </a:solidFill>
            <a:round/>
            <a:headEnd/>
            <a:tailEnd/>
          </a:ln>
          <a:extLst>
            <a:ext uri="{909E8E84-426E-40DD-AFC4-6F175D3DCCD1}">
              <a14:hiddenFill xmlns:a14="http://schemas.microsoft.com/office/drawing/2010/main">
                <a:noFill/>
              </a14:hiddenFill>
            </a:ext>
          </a:extLst>
        </p:spPr>
        <p:txBody>
          <a:bodyPr/>
          <a:lstStyle/>
          <a:p>
            <a:endParaRPr lang="en-US" sz="1350"/>
          </a:p>
        </p:txBody>
      </p:sp>
      <p:sp>
        <p:nvSpPr>
          <p:cNvPr id="11" name="Rectangle 29"/>
          <p:cNvSpPr>
            <a:spLocks noGrp="1" noChangeArrowheads="1"/>
          </p:cNvSpPr>
          <p:nvPr>
            <p:ph type="subTitle" idx="1"/>
          </p:nvPr>
        </p:nvSpPr>
        <p:spPr bwMode="auto">
          <a:xfrm>
            <a:off x="625476" y="3922715"/>
            <a:ext cx="7881938" cy="758825"/>
          </a:xfrm>
          <a:prstGeom prst="rect">
            <a:avLst/>
          </a:prstGeom>
          <a:noFill/>
          <a:ln>
            <a:noFill/>
          </a:ln>
        </p:spPr>
        <p:txBody>
          <a:bodyPr/>
          <a:lstStyle>
            <a:lvl1pPr marL="0" indent="0">
              <a:buFontTx/>
              <a:buNone/>
              <a:defRPr>
                <a:solidFill>
                  <a:schemeClr val="bg1"/>
                </a:solidFill>
              </a:defRPr>
            </a:lvl1pPr>
          </a:lstStyle>
          <a:p>
            <a:pPr lvl="0"/>
            <a:r>
              <a:rPr lang="en-US" noProof="0"/>
              <a:t>Click to edit Master subtitle style</a:t>
            </a:r>
          </a:p>
        </p:txBody>
      </p:sp>
      <p:sp>
        <p:nvSpPr>
          <p:cNvPr id="16" name="Title Placeholder 1"/>
          <p:cNvSpPr>
            <a:spLocks noGrp="1"/>
          </p:cNvSpPr>
          <p:nvPr>
            <p:ph type="title"/>
          </p:nvPr>
        </p:nvSpPr>
        <p:spPr bwMode="auto">
          <a:xfrm>
            <a:off x="631825" y="2657111"/>
            <a:ext cx="8229600" cy="1143000"/>
          </a:xfrm>
          <a:prstGeom prst="rect">
            <a:avLst/>
          </a:prstGeom>
          <a:noFill/>
          <a:ln>
            <a:noFill/>
          </a:ln>
        </p:spPr>
        <p:txBody>
          <a:bodyPr/>
          <a:lstStyle>
            <a:lvl1pPr algn="l">
              <a:defRPr sz="2700" cap="all" baseline="0">
                <a:solidFill>
                  <a:schemeClr val="bg1"/>
                </a:solidFill>
              </a:defRPr>
            </a:lvl1pPr>
          </a:lstStyle>
          <a:p>
            <a:pPr lvl="0"/>
            <a:r>
              <a:rPr lang="en-US"/>
              <a:t>Click to edit Master title style</a:t>
            </a:r>
          </a:p>
        </p:txBody>
      </p:sp>
    </p:spTree>
    <p:extLst>
      <p:ext uri="{BB962C8B-B14F-4D97-AF65-F5344CB8AC3E}">
        <p14:creationId xmlns:p14="http://schemas.microsoft.com/office/powerpoint/2010/main" val="4031181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Ref idx="1001">
        <a:schemeClr val="bg1"/>
      </p:bgRef>
    </p:bg>
    <p:spTree>
      <p:nvGrpSpPr>
        <p:cNvPr id="1" name=""/>
        <p:cNvGrpSpPr/>
        <p:nvPr/>
      </p:nvGrpSpPr>
      <p:grpSpPr>
        <a:xfrm>
          <a:off x="0" y="0"/>
          <a:ext cx="0" cy="0"/>
          <a:chOff x="0" y="0"/>
          <a:chExt cx="0" cy="0"/>
        </a:xfrm>
      </p:grpSpPr>
      <p:sp>
        <p:nvSpPr>
          <p:cNvPr id="4" name="Slide Number Placeholder 6">
            <a:extLst>
              <a:ext uri="{FF2B5EF4-FFF2-40B4-BE49-F238E27FC236}">
                <a16:creationId xmlns:a16="http://schemas.microsoft.com/office/drawing/2014/main" id="{5C0DCA88-1ECD-4470-A976-9F1BD09D1AE6}"/>
              </a:ext>
            </a:extLst>
          </p:cNvPr>
          <p:cNvSpPr>
            <a:spLocks noGrp="1"/>
          </p:cNvSpPr>
          <p:nvPr userDrawn="1"/>
        </p:nvSpPr>
        <p:spPr>
          <a:xfrm>
            <a:off x="8899664" y="6628365"/>
            <a:ext cx="371060" cy="380033"/>
          </a:xfrm>
          <a:prstGeom prst="rect">
            <a:avLst/>
          </a:prstGeom>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fld id="{D42FA6BF-B799-43DF-80CA-C74B1D43D36F}" type="slidenum">
              <a:rPr lang="en-US" altLang="en-US" sz="1050" b="0"/>
              <a:pPr eaLnBrk="1" hangingPunct="1"/>
              <a:t>‹#›</a:t>
            </a:fld>
            <a:endParaRPr lang="en-US" altLang="en-US" sz="1050" b="0"/>
          </a:p>
        </p:txBody>
      </p:sp>
      <p:sp>
        <p:nvSpPr>
          <p:cNvPr id="2" name="Title 1"/>
          <p:cNvSpPr>
            <a:spLocks noGrp="1"/>
          </p:cNvSpPr>
          <p:nvPr>
            <p:ph type="title"/>
          </p:nvPr>
        </p:nvSpPr>
        <p:spPr>
          <a:xfrm>
            <a:off x="457200" y="0"/>
            <a:ext cx="8229600" cy="530432"/>
          </a:xfrm>
        </p:spPr>
        <p:txBody>
          <a:bodyPr/>
          <a:lstStyle>
            <a:lvl1pPr algn="l">
              <a:defRPr/>
            </a:lvl1pPr>
          </a:lstStyle>
          <a:p>
            <a:r>
              <a:rPr lang="en-US"/>
              <a:t>Click to edit Master title style</a:t>
            </a:r>
          </a:p>
        </p:txBody>
      </p:sp>
      <p:sp>
        <p:nvSpPr>
          <p:cNvPr id="3" name="Content Placeholder 2"/>
          <p:cNvSpPr>
            <a:spLocks noGrp="1"/>
          </p:cNvSpPr>
          <p:nvPr>
            <p:ph idx="1"/>
          </p:nvPr>
        </p:nvSpPr>
        <p:spPr>
          <a:xfrm>
            <a:off x="457200" y="1371601"/>
            <a:ext cx="8229600" cy="4744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93728A46-3741-4412-9C4E-740B12A48D11}"/>
              </a:ext>
            </a:extLst>
          </p:cNvPr>
          <p:cNvSpPr>
            <a:spLocks noGrp="1"/>
          </p:cNvSpPr>
          <p:nvPr>
            <p:ph type="ftr" sz="quarter" idx="10"/>
          </p:nvPr>
        </p:nvSpPr>
        <p:spPr/>
        <p:txBody>
          <a:bodyPr/>
          <a:lstStyle>
            <a:lvl1pPr>
              <a:defRPr/>
            </a:lvl1pPr>
          </a:lstStyle>
          <a:p>
            <a:pPr>
              <a:defRPr/>
            </a:pPr>
            <a:endParaRPr lang="en-US"/>
          </a:p>
        </p:txBody>
      </p:sp>
    </p:spTree>
    <p:extLst>
      <p:ext uri="{BB962C8B-B14F-4D97-AF65-F5344CB8AC3E}">
        <p14:creationId xmlns:p14="http://schemas.microsoft.com/office/powerpoint/2010/main" val="229949072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4195B2E-2A0B-4E75-BDA2-4EB2A230A61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610DE230-F8E3-4589-94C3-D41A91C2C4FB}"/>
              </a:ext>
            </a:extLst>
          </p:cNvPr>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a:extLst>
              <a:ext uri="{FF2B5EF4-FFF2-40B4-BE49-F238E27FC236}">
                <a16:creationId xmlns:a16="http://schemas.microsoft.com/office/drawing/2014/main" id="{6F962A99-BDA5-4FDC-BFCF-23A7C621A902}"/>
              </a:ext>
            </a:extLst>
          </p:cNvPr>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latin typeface="Arial" pitchFamily="34" charset="0"/>
                <a:cs typeface="Arial" pitchFamily="34" charset="0"/>
              </a:defRPr>
            </a:lvl1pPr>
          </a:lstStyle>
          <a:p>
            <a:pPr>
              <a:defRPr/>
            </a:pPr>
            <a:endParaRPr lang="en-US"/>
          </a:p>
        </p:txBody>
      </p:sp>
      <p:sp>
        <p:nvSpPr>
          <p:cNvPr id="8" name="Rectangle 6">
            <a:extLst>
              <a:ext uri="{FF2B5EF4-FFF2-40B4-BE49-F238E27FC236}">
                <a16:creationId xmlns:a16="http://schemas.microsoft.com/office/drawing/2014/main" id="{D7EB054A-4FD3-453B-BD74-CBBFCC0013AC}"/>
              </a:ext>
            </a:extLst>
          </p:cNvPr>
          <p:cNvSpPr txBox="1">
            <a:spLocks noChangeArrowheads="1"/>
          </p:cNvSpPr>
          <p:nvPr/>
        </p:nvSpPr>
        <p:spPr bwMode="auto">
          <a:xfrm>
            <a:off x="8589964" y="6530975"/>
            <a:ext cx="554037" cy="171450"/>
          </a:xfrm>
          <a:prstGeom prst="rect">
            <a:avLst/>
          </a:prstGeom>
          <a:noFill/>
          <a:ln>
            <a:noFill/>
          </a:ln>
          <a:effec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r" eaLnBrk="1" hangingPunct="1"/>
            <a:r>
              <a:rPr lang="en-US" altLang="en-US" sz="750">
                <a:solidFill>
                  <a:schemeClr val="bg1"/>
                </a:solidFill>
              </a:rPr>
              <a:t>3.</a:t>
            </a:r>
            <a:fld id="{505F96D7-1B8C-48DA-A3B4-E246DFC6E021}" type="slidenum">
              <a:rPr lang="en-US" altLang="en-US" sz="750">
                <a:solidFill>
                  <a:schemeClr val="bg1"/>
                </a:solidFill>
              </a:rPr>
              <a:pPr algn="r" eaLnBrk="1" hangingPunct="1"/>
              <a:t>‹#›</a:t>
            </a:fld>
            <a:endParaRPr lang="en-US" altLang="en-US" sz="750">
              <a:solidFill>
                <a:schemeClr val="bg1"/>
              </a:solidFill>
            </a:endParaRPr>
          </a:p>
        </p:txBody>
      </p:sp>
      <p:sp>
        <p:nvSpPr>
          <p:cNvPr id="1030" name="Line 34">
            <a:extLst>
              <a:ext uri="{FF2B5EF4-FFF2-40B4-BE49-F238E27FC236}">
                <a16:creationId xmlns:a16="http://schemas.microsoft.com/office/drawing/2014/main" id="{05A89F7F-DCFE-4F79-827E-98F4CA9ECA7B}"/>
              </a:ext>
            </a:extLst>
          </p:cNvPr>
          <p:cNvSpPr>
            <a:spLocks noChangeShapeType="1"/>
          </p:cNvSpPr>
          <p:nvPr/>
        </p:nvSpPr>
        <p:spPr bwMode="auto">
          <a:xfrm>
            <a:off x="631825" y="6078540"/>
            <a:ext cx="7875588" cy="1587"/>
          </a:xfrm>
          <a:prstGeom prst="line">
            <a:avLst/>
          </a:prstGeom>
          <a:noFill/>
          <a:ln w="12700">
            <a:solidFill>
              <a:schemeClr val="tx2"/>
            </a:solidFill>
            <a:round/>
            <a:headEnd/>
            <a:tailEnd/>
          </a:ln>
          <a:extLst>
            <a:ext uri="{909E8E84-426E-40DD-AFC4-6F175D3DCCD1}">
              <a14:hiddenFill xmlns:a14="http://schemas.microsoft.com/office/drawing/2010/main">
                <a:noFill/>
              </a14:hiddenFill>
            </a:ext>
          </a:extLst>
        </p:spPr>
        <p:txBody>
          <a:bodyPr/>
          <a:lstStyle/>
          <a:p>
            <a:endParaRPr lang="en-US" sz="1350"/>
          </a:p>
        </p:txBody>
      </p:sp>
      <p:sp>
        <p:nvSpPr>
          <p:cNvPr id="1031" name="Rectangle 27">
            <a:extLst>
              <a:ext uri="{FF2B5EF4-FFF2-40B4-BE49-F238E27FC236}">
                <a16:creationId xmlns:a16="http://schemas.microsoft.com/office/drawing/2014/main" id="{89A4EDBE-66C2-4FBA-9224-B5E9322CF6DE}"/>
              </a:ext>
            </a:extLst>
          </p:cNvPr>
          <p:cNvSpPr>
            <a:spLocks noChangeArrowheads="1"/>
          </p:cNvSpPr>
          <p:nvPr/>
        </p:nvSpPr>
        <p:spPr bwMode="auto">
          <a:xfrm>
            <a:off x="9007476" y="1263650"/>
            <a:ext cx="136525" cy="4325938"/>
          </a:xfrm>
          <a:prstGeom prst="rect">
            <a:avLst/>
          </a:prstGeom>
          <a:solidFill>
            <a:srgbClr val="4B93D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US" altLang="en-US" sz="1350" b="0">
              <a:solidFill>
                <a:srgbClr val="000000"/>
              </a:solidFill>
            </a:endParaRPr>
          </a:p>
        </p:txBody>
      </p:sp>
      <p:sp>
        <p:nvSpPr>
          <p:cNvPr id="1032" name="Rectangle 26">
            <a:extLst>
              <a:ext uri="{FF2B5EF4-FFF2-40B4-BE49-F238E27FC236}">
                <a16:creationId xmlns:a16="http://schemas.microsoft.com/office/drawing/2014/main" id="{9DC35180-3133-473D-B326-B5D66FC06DE8}"/>
              </a:ext>
            </a:extLst>
          </p:cNvPr>
          <p:cNvSpPr>
            <a:spLocks noChangeArrowheads="1"/>
          </p:cNvSpPr>
          <p:nvPr/>
        </p:nvSpPr>
        <p:spPr bwMode="auto">
          <a:xfrm>
            <a:off x="1" y="1263650"/>
            <a:ext cx="136525" cy="43259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US" altLang="en-US" sz="1350" b="0">
              <a:solidFill>
                <a:srgbClr val="000000"/>
              </a:solidFill>
            </a:endParaRPr>
          </a:p>
        </p:txBody>
      </p:sp>
      <p:sp>
        <p:nvSpPr>
          <p:cNvPr id="1033" name="Line 33">
            <a:extLst>
              <a:ext uri="{FF2B5EF4-FFF2-40B4-BE49-F238E27FC236}">
                <a16:creationId xmlns:a16="http://schemas.microsoft.com/office/drawing/2014/main" id="{FB055346-73CD-4E54-B718-5AABFDEA1327}"/>
              </a:ext>
            </a:extLst>
          </p:cNvPr>
          <p:cNvSpPr>
            <a:spLocks noChangeShapeType="1"/>
          </p:cNvSpPr>
          <p:nvPr/>
        </p:nvSpPr>
        <p:spPr bwMode="auto">
          <a:xfrm>
            <a:off x="631825" y="1279525"/>
            <a:ext cx="7875588" cy="1588"/>
          </a:xfrm>
          <a:prstGeom prst="line">
            <a:avLst/>
          </a:prstGeom>
          <a:noFill/>
          <a:ln w="12700">
            <a:solidFill>
              <a:srgbClr val="4B93DC"/>
            </a:solidFill>
            <a:round/>
            <a:headEnd/>
            <a:tailEnd/>
          </a:ln>
          <a:extLst>
            <a:ext uri="{909E8E84-426E-40DD-AFC4-6F175D3DCCD1}">
              <a14:hiddenFill xmlns:a14="http://schemas.microsoft.com/office/drawing/2010/main">
                <a:noFill/>
              </a14:hiddenFill>
            </a:ext>
          </a:extLst>
        </p:spPr>
        <p:txBody>
          <a:bodyPr/>
          <a:lstStyle/>
          <a:p>
            <a:endParaRPr lang="en-US" sz="1350"/>
          </a:p>
        </p:txBody>
      </p:sp>
      <p:pic>
        <p:nvPicPr>
          <p:cNvPr id="1034" name="Picture 42" descr="unfccc-letter-es-e-header">
            <a:extLst>
              <a:ext uri="{FF2B5EF4-FFF2-40B4-BE49-F238E27FC236}">
                <a16:creationId xmlns:a16="http://schemas.microsoft.com/office/drawing/2014/main" id="{0DB7FDB8-8A08-4DEE-81BB-4BA7F3C191C7}"/>
              </a:ext>
            </a:extLst>
          </p:cNvPr>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r="86363" b="44247"/>
          <a:stretch>
            <a:fillRect/>
          </a:stretch>
        </p:blipFill>
        <p:spPr bwMode="auto">
          <a:xfrm>
            <a:off x="619125" y="610552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Slide Number Placeholder 6">
            <a:extLst>
              <a:ext uri="{FF2B5EF4-FFF2-40B4-BE49-F238E27FC236}">
                <a16:creationId xmlns:a16="http://schemas.microsoft.com/office/drawing/2014/main" id="{7933BEFA-B444-460E-9227-756EDA64ABE3}"/>
              </a:ext>
            </a:extLst>
          </p:cNvPr>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r>
              <a:rPr lang="en-US" altLang="en-US"/>
              <a:t>A.</a:t>
            </a:r>
            <a:fld id="{F64FC343-0247-4811-B835-F33BE0577591}" type="slidenum">
              <a:rPr lang="en-US" altLang="en-US"/>
              <a:pPr/>
              <a:t>‹#›</a:t>
            </a:fld>
            <a:endParaRPr lang="en-US" altLang="en-US"/>
          </a:p>
        </p:txBody>
      </p:sp>
    </p:spTree>
    <p:extLst>
      <p:ext uri="{BB962C8B-B14F-4D97-AF65-F5344CB8AC3E}">
        <p14:creationId xmlns:p14="http://schemas.microsoft.com/office/powerpoint/2010/main" val="752986773"/>
      </p:ext>
    </p:extLst>
  </p:cSld>
  <p:clrMap bg1="lt1" tx1="dk1" bg2="lt2" tx2="dk2" accent1="accent1" accent2="accent2" accent3="accent3" accent4="accent4" accent5="accent5" accent6="accent6" hlink="hlink" folHlink="folHlink"/>
  <p:sldLayoutIdLst>
    <p:sldLayoutId id="2147483661" r:id="rId1"/>
    <p:sldLayoutId id="2147483662" r:id="rId2"/>
  </p:sldLayoutIdLst>
  <p:hf sldNum="0" hdr="0" ftr="0"/>
  <p:txStyles>
    <p:titleStyle>
      <a:lvl1pPr algn="ctr" rtl="0" eaLnBrk="0" fontAlgn="base" hangingPunct="0">
        <a:spcBef>
          <a:spcPct val="0"/>
        </a:spcBef>
        <a:spcAft>
          <a:spcPct val="0"/>
        </a:spcAft>
        <a:defRPr sz="2400" kern="1200">
          <a:solidFill>
            <a:srgbClr val="558ED5"/>
          </a:solidFill>
          <a:latin typeface="Arial" pitchFamily="34" charset="0"/>
          <a:ea typeface="+mj-ea"/>
          <a:cs typeface="Arial" pitchFamily="34" charset="0"/>
        </a:defRPr>
      </a:lvl1pPr>
      <a:lvl2pPr algn="ctr" rtl="0" eaLnBrk="0" fontAlgn="base" hangingPunct="0">
        <a:spcBef>
          <a:spcPct val="0"/>
        </a:spcBef>
        <a:spcAft>
          <a:spcPct val="0"/>
        </a:spcAft>
        <a:defRPr sz="2400">
          <a:solidFill>
            <a:srgbClr val="558ED5"/>
          </a:solidFill>
          <a:latin typeface="Arial" charset="0"/>
          <a:cs typeface="Arial" charset="0"/>
        </a:defRPr>
      </a:lvl2pPr>
      <a:lvl3pPr algn="ctr" rtl="0" eaLnBrk="0" fontAlgn="base" hangingPunct="0">
        <a:spcBef>
          <a:spcPct val="0"/>
        </a:spcBef>
        <a:spcAft>
          <a:spcPct val="0"/>
        </a:spcAft>
        <a:defRPr sz="2400">
          <a:solidFill>
            <a:srgbClr val="558ED5"/>
          </a:solidFill>
          <a:latin typeface="Arial" charset="0"/>
          <a:cs typeface="Arial" charset="0"/>
        </a:defRPr>
      </a:lvl3pPr>
      <a:lvl4pPr algn="ctr" rtl="0" eaLnBrk="0" fontAlgn="base" hangingPunct="0">
        <a:spcBef>
          <a:spcPct val="0"/>
        </a:spcBef>
        <a:spcAft>
          <a:spcPct val="0"/>
        </a:spcAft>
        <a:defRPr sz="2400">
          <a:solidFill>
            <a:srgbClr val="558ED5"/>
          </a:solidFill>
          <a:latin typeface="Arial" charset="0"/>
          <a:cs typeface="Arial" charset="0"/>
        </a:defRPr>
      </a:lvl4pPr>
      <a:lvl5pPr algn="ctr" rtl="0" eaLnBrk="0" fontAlgn="base" hangingPunct="0">
        <a:spcBef>
          <a:spcPct val="0"/>
        </a:spcBef>
        <a:spcAft>
          <a:spcPct val="0"/>
        </a:spcAft>
        <a:defRPr sz="2400">
          <a:solidFill>
            <a:srgbClr val="558ED5"/>
          </a:solidFill>
          <a:latin typeface="Arial" charset="0"/>
          <a:cs typeface="Arial" charset="0"/>
        </a:defRPr>
      </a:lvl5pPr>
      <a:lvl6pPr marL="342900" algn="ctr" rtl="0" eaLnBrk="1" fontAlgn="base" hangingPunct="1">
        <a:spcBef>
          <a:spcPct val="0"/>
        </a:spcBef>
        <a:spcAft>
          <a:spcPct val="0"/>
        </a:spcAft>
        <a:defRPr sz="3300">
          <a:solidFill>
            <a:schemeClr val="tx1"/>
          </a:solidFill>
          <a:latin typeface="Calibri" pitchFamily="34" charset="0"/>
        </a:defRPr>
      </a:lvl6pPr>
      <a:lvl7pPr marL="685800" algn="ctr" rtl="0" eaLnBrk="1" fontAlgn="base" hangingPunct="1">
        <a:spcBef>
          <a:spcPct val="0"/>
        </a:spcBef>
        <a:spcAft>
          <a:spcPct val="0"/>
        </a:spcAft>
        <a:defRPr sz="3300">
          <a:solidFill>
            <a:schemeClr val="tx1"/>
          </a:solidFill>
          <a:latin typeface="Calibri" pitchFamily="34" charset="0"/>
        </a:defRPr>
      </a:lvl7pPr>
      <a:lvl8pPr marL="1028700" algn="ctr" rtl="0" eaLnBrk="1" fontAlgn="base" hangingPunct="1">
        <a:spcBef>
          <a:spcPct val="0"/>
        </a:spcBef>
        <a:spcAft>
          <a:spcPct val="0"/>
        </a:spcAft>
        <a:defRPr sz="3300">
          <a:solidFill>
            <a:schemeClr val="tx1"/>
          </a:solidFill>
          <a:latin typeface="Calibri" pitchFamily="34" charset="0"/>
        </a:defRPr>
      </a:lvl8pPr>
      <a:lvl9pPr marL="1371600" algn="ctr" rtl="0" eaLnBrk="1" fontAlgn="base" hangingPunct="1">
        <a:spcBef>
          <a:spcPct val="0"/>
        </a:spcBef>
        <a:spcAft>
          <a:spcPct val="0"/>
        </a:spcAft>
        <a:defRPr sz="3300">
          <a:solidFill>
            <a:schemeClr val="tx1"/>
          </a:solidFill>
          <a:latin typeface="Calibri" pitchFamily="34" charset="0"/>
        </a:defRPr>
      </a:lvl9pPr>
    </p:titleStyle>
    <p:bodyStyle>
      <a:lvl1pPr marL="257175" indent="-257175" algn="l"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1">
            <a:extLst>
              <a:ext uri="{FF2B5EF4-FFF2-40B4-BE49-F238E27FC236}">
                <a16:creationId xmlns:a16="http://schemas.microsoft.com/office/drawing/2014/main" id="{055CC125-F15D-4F51-AD84-6CB6329C7477}"/>
              </a:ext>
            </a:extLst>
          </p:cNvPr>
          <p:cNvSpPr txBox="1">
            <a:spLocks/>
          </p:cNvSpPr>
          <p:nvPr/>
        </p:nvSpPr>
        <p:spPr bwMode="auto">
          <a:xfrm>
            <a:off x="988829" y="2168165"/>
            <a:ext cx="7446170" cy="148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noAutofit/>
          </a:bodyPr>
          <a:lstStyle>
            <a:lvl1pPr marL="0" indent="0" algn="l" rtl="0" eaLnBrk="0" fontAlgn="base" hangingPunct="0">
              <a:spcBef>
                <a:spcPct val="20000"/>
              </a:spcBef>
              <a:spcAft>
                <a:spcPct val="0"/>
              </a:spcAft>
              <a:buFontTx/>
              <a:buNone/>
              <a:defRPr sz="28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spcBef>
                <a:spcPts val="0"/>
              </a:spcBef>
              <a:defRPr/>
            </a:pPr>
            <a:r>
              <a:rPr lang="en-US" sz="2400" dirty="0">
                <a:latin typeface="Arial"/>
                <a:cs typeface="Arial"/>
              </a:rPr>
              <a:t>First Dialogue under the UAE Work </a:t>
            </a:r>
            <a:r>
              <a:rPr lang="en-US" sz="2400" dirty="0" err="1">
                <a:latin typeface="Arial"/>
                <a:cs typeface="Arial"/>
              </a:rPr>
              <a:t>Programme</a:t>
            </a:r>
            <a:r>
              <a:rPr lang="en-US" sz="2400" dirty="0">
                <a:latin typeface="Arial"/>
                <a:cs typeface="Arial"/>
              </a:rPr>
              <a:t> on Just Transition Pathways (UAE JTWP)</a:t>
            </a:r>
            <a:endParaRPr lang="en-US" dirty="0"/>
          </a:p>
          <a:p>
            <a:pPr eaLnBrk="1" hangingPunct="1">
              <a:spcBef>
                <a:spcPts val="0"/>
              </a:spcBef>
              <a:defRPr/>
            </a:pPr>
            <a:endParaRPr lang="en-US" sz="2400" dirty="0">
              <a:latin typeface="Arial" pitchFamily="34" charset="0"/>
              <a:cs typeface="Arial" pitchFamily="34" charset="0"/>
            </a:endParaRPr>
          </a:p>
          <a:p>
            <a:pPr eaLnBrk="1" hangingPunct="1">
              <a:spcBef>
                <a:spcPts val="0"/>
              </a:spcBef>
              <a:defRPr/>
            </a:pPr>
            <a:r>
              <a:rPr lang="en-US" sz="2000" b="1" dirty="0">
                <a:latin typeface="Arial" pitchFamily="34" charset="0"/>
                <a:cs typeface="Arial" pitchFamily="34" charset="0"/>
              </a:rPr>
              <a:t>Breakout Discussion Group 3: </a:t>
            </a:r>
          </a:p>
          <a:p>
            <a:pPr eaLnBrk="1" hangingPunct="1">
              <a:spcBef>
                <a:spcPts val="0"/>
              </a:spcBef>
              <a:defRPr/>
            </a:pPr>
            <a:r>
              <a:rPr lang="en-US" sz="2000" b="1" dirty="0">
                <a:latin typeface="Arial"/>
                <a:cs typeface="Arial"/>
              </a:rPr>
              <a:t>Policy coherence for implementing just transition pathways </a:t>
            </a:r>
            <a:endParaRPr lang="en-US" sz="2000" b="1" dirty="0">
              <a:latin typeface="Arial" pitchFamily="34" charset="0"/>
              <a:cs typeface="Arial" pitchFamily="34" charset="0"/>
            </a:endParaRPr>
          </a:p>
          <a:p>
            <a:pPr eaLnBrk="1" hangingPunct="1">
              <a:spcBef>
                <a:spcPts val="0"/>
              </a:spcBef>
              <a:defRPr/>
            </a:pPr>
            <a:r>
              <a:rPr lang="en-US" sz="1600" i="1" dirty="0">
                <a:latin typeface="Arial"/>
                <a:cs typeface="Arial"/>
              </a:rPr>
              <a:t>2 June, 2024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EDF2B3-4D7E-F50D-3CDD-07CD3EEC00B7}"/>
              </a:ext>
            </a:extLst>
          </p:cNvPr>
          <p:cNvSpPr>
            <a:spLocks noGrp="1"/>
          </p:cNvSpPr>
          <p:nvPr>
            <p:ph type="title"/>
          </p:nvPr>
        </p:nvSpPr>
        <p:spPr>
          <a:xfrm>
            <a:off x="421689" y="1272194"/>
            <a:ext cx="8229600" cy="1143000"/>
          </a:xfrm>
        </p:spPr>
        <p:txBody>
          <a:bodyPr/>
          <a:lstStyle/>
          <a:p>
            <a:r>
              <a:rPr lang="en-US" dirty="0"/>
              <a:t>Guiding questions: </a:t>
            </a:r>
          </a:p>
        </p:txBody>
      </p:sp>
      <p:sp>
        <p:nvSpPr>
          <p:cNvPr id="2" name="TextBox 1">
            <a:extLst>
              <a:ext uri="{FF2B5EF4-FFF2-40B4-BE49-F238E27FC236}">
                <a16:creationId xmlns:a16="http://schemas.microsoft.com/office/drawing/2014/main" id="{4449D343-8714-EC14-702C-E6CC287A5A08}"/>
              </a:ext>
            </a:extLst>
          </p:cNvPr>
          <p:cNvSpPr txBox="1"/>
          <p:nvPr/>
        </p:nvSpPr>
        <p:spPr bwMode="auto">
          <a:xfrm>
            <a:off x="492710" y="2907636"/>
            <a:ext cx="8158579" cy="1870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b" anchorCtr="0" compatLnSpc="1">
            <a:prstTxWarp prst="textNoShape">
              <a:avLst/>
            </a:prstTxWarp>
            <a:spAutoFit/>
          </a:bodyPr>
          <a:lstStyle/>
          <a:p>
            <a:pPr marL="342900" indent="-342900" algn="l" fontAlgn="t">
              <a:spcBef>
                <a:spcPts val="0"/>
              </a:spcBef>
              <a:spcAft>
                <a:spcPts val="0"/>
              </a:spcAft>
              <a:buFont typeface="Arial" panose="020B0604020202020204" pitchFamily="34" charset="0"/>
              <a:buChar char="•"/>
            </a:pPr>
            <a:r>
              <a:rPr lang="en-GB" sz="1600" b="0" i="0" u="none" strike="noStrike" dirty="0">
                <a:solidFill>
                  <a:schemeClr val="bg1"/>
                </a:solidFill>
                <a:effectLst/>
                <a:latin typeface="+mn-lt"/>
              </a:rPr>
              <a:t>How can just transitions pathways be effectively mainstreamed in implementing NDCs/NAPs/LT-LEDS? </a:t>
            </a:r>
          </a:p>
          <a:p>
            <a:pPr marL="342900" indent="-342900" algn="l" fontAlgn="t">
              <a:spcBef>
                <a:spcPts val="0"/>
              </a:spcBef>
              <a:spcAft>
                <a:spcPts val="0"/>
              </a:spcAft>
              <a:buFont typeface="Arial" panose="020B0604020202020204" pitchFamily="34" charset="0"/>
              <a:buChar char="•"/>
            </a:pPr>
            <a:endParaRPr lang="en-GB" sz="1600" b="0" i="0" u="none" strike="noStrike" dirty="0">
              <a:solidFill>
                <a:schemeClr val="bg1"/>
              </a:solidFill>
              <a:effectLst/>
              <a:latin typeface="+mn-lt"/>
            </a:endParaRPr>
          </a:p>
          <a:p>
            <a:pPr marL="342900" indent="-342900" fontAlgn="t">
              <a:buFont typeface="Arial" panose="020B0604020202020204" pitchFamily="34" charset="0"/>
              <a:buChar char="•"/>
            </a:pPr>
            <a:r>
              <a:rPr lang="en-GB" sz="1600" b="0" i="0" u="none" strike="noStrike" dirty="0">
                <a:solidFill>
                  <a:schemeClr val="bg1"/>
                </a:solidFill>
                <a:effectLst/>
                <a:latin typeface="+mn-lt"/>
              </a:rPr>
              <a:t>How can a whole-of-government approach support the implementation of NDCs/NAPs/LT-LEDS that incorporate just transition pathways?</a:t>
            </a:r>
            <a:r>
              <a:rPr lang="en-GB" sz="1600" dirty="0">
                <a:solidFill>
                  <a:schemeClr val="bg1"/>
                </a:solidFill>
              </a:rPr>
              <a:t> </a:t>
            </a:r>
            <a:r>
              <a:rPr lang="en-GB" sz="1600" b="0" i="0" u="none" strike="noStrike" dirty="0">
                <a:solidFill>
                  <a:schemeClr val="bg1"/>
                </a:solidFill>
                <a:effectLst/>
                <a:latin typeface="+mn-lt"/>
              </a:rPr>
              <a:t>How can it be ensured that these policies are coherent with national development priorities and other international commitments? </a:t>
            </a:r>
            <a:endParaRPr lang="en-GB" sz="1600" b="0" i="0" u="none" strike="noStrike" dirty="0">
              <a:solidFill>
                <a:schemeClr val="bg1"/>
              </a:solidFill>
              <a:effectLst/>
              <a:latin typeface="+mn-lt"/>
              <a:cs typeface="Calibri"/>
            </a:endParaRPr>
          </a:p>
          <a:p>
            <a:pPr marL="0" marR="0" indent="0" algn="l" defTabSz="914400" rtl="0" eaLnBrk="0" fontAlgn="base" latinLnBrk="0" hangingPunct="0">
              <a:lnSpc>
                <a:spcPts val="3600"/>
              </a:lnSpc>
              <a:spcBef>
                <a:spcPct val="0"/>
              </a:spcBef>
              <a:spcAft>
                <a:spcPct val="0"/>
              </a:spcAft>
              <a:buClrTx/>
              <a:buSzTx/>
              <a:buFontTx/>
              <a:buNone/>
              <a:tabLst/>
            </a:pPr>
            <a:endParaRPr kumimoji="0" lang="en-GB" sz="1600" b="0" i="0" u="none" strike="noStrike" kern="0" cap="none" spc="0" normalizeH="0" baseline="0" noProof="0" dirty="0">
              <a:ln>
                <a:noFill/>
              </a:ln>
              <a:solidFill>
                <a:srgbClr val="FFFFFF"/>
              </a:solidFill>
              <a:effectLst/>
              <a:uLnTx/>
              <a:uFillTx/>
              <a:latin typeface="Arial"/>
              <a:ea typeface="+mj-ea"/>
              <a:cs typeface="+mj-cs"/>
            </a:endParaRPr>
          </a:p>
        </p:txBody>
      </p:sp>
    </p:spTree>
    <p:extLst>
      <p:ext uri="{BB962C8B-B14F-4D97-AF65-F5344CB8AC3E}">
        <p14:creationId xmlns:p14="http://schemas.microsoft.com/office/powerpoint/2010/main" val="36197233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3D953-D8A8-C701-0AD2-55660E37BFE6}"/>
              </a:ext>
            </a:extLst>
          </p:cNvPr>
          <p:cNvSpPr>
            <a:spLocks noGrp="1"/>
          </p:cNvSpPr>
          <p:nvPr>
            <p:ph type="title"/>
          </p:nvPr>
        </p:nvSpPr>
        <p:spPr>
          <a:xfrm>
            <a:off x="521563" y="1144843"/>
            <a:ext cx="8358326" cy="530432"/>
          </a:xfrm>
        </p:spPr>
        <p:txBody>
          <a:bodyPr/>
          <a:lstStyle/>
          <a:p>
            <a:r>
              <a:rPr lang="en-US" dirty="0"/>
              <a:t/>
            </a:r>
            <a:br>
              <a:rPr lang="en-US" dirty="0"/>
            </a:br>
            <a:r>
              <a:rPr lang="en-US" dirty="0"/>
              <a:t>Q1: Effective mainstreaming of just transition pathways in implementing NDCs/NAPs/LT-LEDS</a:t>
            </a:r>
            <a:br>
              <a:rPr lang="en-US" dirty="0"/>
            </a:br>
            <a:r>
              <a:rPr lang="en-US" dirty="0"/>
              <a:t/>
            </a:r>
            <a:br>
              <a:rPr lang="en-US" dirty="0"/>
            </a:br>
            <a:endParaRPr lang="en-US" dirty="0"/>
          </a:p>
        </p:txBody>
      </p:sp>
      <p:sp>
        <p:nvSpPr>
          <p:cNvPr id="3" name="Content Placeholder 2">
            <a:extLst>
              <a:ext uri="{FF2B5EF4-FFF2-40B4-BE49-F238E27FC236}">
                <a16:creationId xmlns:a16="http://schemas.microsoft.com/office/drawing/2014/main" id="{E4884140-68CC-D415-E845-A1F539B55586}"/>
              </a:ext>
            </a:extLst>
          </p:cNvPr>
          <p:cNvSpPr>
            <a:spLocks noGrp="1"/>
          </p:cNvSpPr>
          <p:nvPr>
            <p:ph idx="1"/>
          </p:nvPr>
        </p:nvSpPr>
        <p:spPr>
          <a:xfrm>
            <a:off x="524719" y="1710746"/>
            <a:ext cx="8229600" cy="3979802"/>
          </a:xfrm>
        </p:spPr>
        <p:txBody>
          <a:bodyPr>
            <a:normAutofit lnSpcReduction="10000"/>
          </a:bodyPr>
          <a:lstStyle/>
          <a:p>
            <a:r>
              <a:rPr lang="en-US" sz="1500" b="1" dirty="0">
                <a:effectLst/>
                <a:latin typeface="Aptos" panose="020B0004020202020204" pitchFamily="34" charset="0"/>
                <a:ea typeface="DengXian" panose="02010600030101010101" pitchFamily="2" charset="-122"/>
                <a:cs typeface="Aptos" panose="020B0004020202020204" pitchFamily="34" charset="0"/>
              </a:rPr>
              <a:t>Inclusive Policy Frameworks </a:t>
            </a:r>
            <a:r>
              <a:rPr lang="en-US" sz="1500" dirty="0">
                <a:effectLst/>
                <a:latin typeface="Aptos" panose="020B0004020202020204" pitchFamily="34" charset="0"/>
                <a:ea typeface="DengXian" panose="02010600030101010101" pitchFamily="2" charset="-122"/>
                <a:cs typeface="Aptos" panose="020B0004020202020204" pitchFamily="34" charset="0"/>
              </a:rPr>
              <a:t>- Stakeholder Engagement and Policy Coherence</a:t>
            </a:r>
            <a:endParaRPr lang="en-GB" sz="1500" dirty="0">
              <a:effectLst/>
              <a:latin typeface="Aptos" panose="020B0004020202020204" pitchFamily="34" charset="0"/>
              <a:ea typeface="DengXian" panose="02010600030101010101" pitchFamily="2" charset="-122"/>
              <a:cs typeface="Aptos" panose="020B0004020202020204" pitchFamily="34" charset="0"/>
            </a:endParaRPr>
          </a:p>
          <a:p>
            <a:pPr marL="0" indent="0">
              <a:buNone/>
            </a:pPr>
            <a:endParaRPr lang="en-GB" sz="1500" dirty="0">
              <a:effectLst/>
              <a:latin typeface="Aptos" panose="020B0004020202020204" pitchFamily="34" charset="0"/>
              <a:ea typeface="DengXian" panose="02010600030101010101" pitchFamily="2" charset="-122"/>
              <a:cs typeface="Aptos" panose="020B0004020202020204" pitchFamily="34" charset="0"/>
            </a:endParaRPr>
          </a:p>
          <a:p>
            <a:r>
              <a:rPr lang="en-US" sz="1500" b="1" dirty="0">
                <a:latin typeface="Aptos" panose="020B0004020202020204" pitchFamily="34" charset="0"/>
                <a:ea typeface="DengXian" panose="02010600030101010101" pitchFamily="2" charset="-122"/>
                <a:cs typeface="Aptos" panose="020B0004020202020204" pitchFamily="34" charset="0"/>
              </a:rPr>
              <a:t>Economic Diversification and Job Creation </a:t>
            </a:r>
            <a:r>
              <a:rPr lang="en-US" sz="1500" dirty="0">
                <a:latin typeface="Aptos" panose="020B0004020202020204" pitchFamily="34" charset="0"/>
                <a:ea typeface="DengXian" panose="02010600030101010101" pitchFamily="2" charset="-122"/>
                <a:cs typeface="Aptos" panose="020B0004020202020204" pitchFamily="34" charset="0"/>
              </a:rPr>
              <a:t>- Green Sectors and Social Protection Measures (unemployment benefits, healthcare, and pension schemes to support workers transitioning out of high-emission industries)</a:t>
            </a:r>
          </a:p>
          <a:p>
            <a:endParaRPr lang="en-GB" sz="1500" dirty="0">
              <a:latin typeface="Aptos" panose="020B0004020202020204" pitchFamily="34" charset="0"/>
              <a:ea typeface="DengXian" panose="02010600030101010101" pitchFamily="2" charset="-122"/>
              <a:cs typeface="Aptos" panose="020B0004020202020204" pitchFamily="34" charset="0"/>
            </a:endParaRPr>
          </a:p>
          <a:p>
            <a:r>
              <a:rPr lang="en-US" sz="1500" b="1" dirty="0">
                <a:latin typeface="Aptos" panose="020B0004020202020204" pitchFamily="34" charset="0"/>
                <a:ea typeface="DengXian" panose="02010600030101010101" pitchFamily="2" charset="-122"/>
                <a:cs typeface="Aptos" panose="020B0004020202020204" pitchFamily="34" charset="0"/>
              </a:rPr>
              <a:t>Participatory Planning and Implementation </a:t>
            </a:r>
          </a:p>
          <a:p>
            <a:endParaRPr lang="en-GB" sz="1500" b="1" dirty="0">
              <a:latin typeface="Aptos" panose="020B0004020202020204" pitchFamily="34" charset="0"/>
              <a:ea typeface="DengXian" panose="02010600030101010101" pitchFamily="2" charset="-122"/>
              <a:cs typeface="Aptos" panose="020B0004020202020204" pitchFamily="34" charset="0"/>
            </a:endParaRPr>
          </a:p>
          <a:p>
            <a:r>
              <a:rPr lang="en-US" sz="1500" b="1" dirty="0">
                <a:latin typeface="Aptos" panose="020B0004020202020204" pitchFamily="34" charset="0"/>
                <a:ea typeface="DengXian" panose="02010600030101010101" pitchFamily="2" charset="-122"/>
                <a:cs typeface="Aptos" panose="020B0004020202020204" pitchFamily="34" charset="0"/>
              </a:rPr>
              <a:t>Financial Mechanisms and Support </a:t>
            </a:r>
            <a:r>
              <a:rPr lang="en-US" sz="1500" dirty="0">
                <a:latin typeface="Aptos" panose="020B0004020202020204" pitchFamily="34" charset="0"/>
                <a:ea typeface="DengXian" panose="02010600030101010101" pitchFamily="2" charset="-122"/>
                <a:cs typeface="Aptos" panose="020B0004020202020204" pitchFamily="34" charset="0"/>
              </a:rPr>
              <a:t>- Climate Finance and Public and Private Investment </a:t>
            </a:r>
          </a:p>
          <a:p>
            <a:endParaRPr lang="en-GB" sz="1500" dirty="0">
              <a:latin typeface="Aptos" panose="020B0004020202020204" pitchFamily="34" charset="0"/>
              <a:ea typeface="DengXian" panose="02010600030101010101" pitchFamily="2" charset="-122"/>
              <a:cs typeface="Aptos" panose="020B0004020202020204" pitchFamily="34" charset="0"/>
            </a:endParaRPr>
          </a:p>
          <a:p>
            <a:r>
              <a:rPr lang="en-US" sz="1500" b="1" dirty="0">
                <a:effectLst/>
                <a:latin typeface="Aptos" panose="020B0004020202020204" pitchFamily="34" charset="0"/>
                <a:ea typeface="DengXian" panose="02010600030101010101" pitchFamily="2" charset="-122"/>
                <a:cs typeface="Aptos" panose="020B0004020202020204" pitchFamily="34" charset="0"/>
              </a:rPr>
              <a:t>Capacity Building and Awareness Raising for Policymakers </a:t>
            </a:r>
            <a:r>
              <a:rPr lang="en-US" sz="1500" dirty="0">
                <a:effectLst/>
                <a:latin typeface="Aptos" panose="020B0004020202020204" pitchFamily="34" charset="0"/>
                <a:ea typeface="DengXian" panose="02010600030101010101" pitchFamily="2" charset="-122"/>
                <a:cs typeface="Aptos" panose="020B0004020202020204" pitchFamily="34" charset="0"/>
              </a:rPr>
              <a:t>- Provide training and capacity-building for policymakers to enhance understanding of the linkages between just climate action, development priorities, and international commitments.</a:t>
            </a:r>
            <a:endParaRPr lang="en-GB" sz="1500" b="1" dirty="0">
              <a:effectLst/>
              <a:latin typeface="Aptos" panose="020B0004020202020204" pitchFamily="34" charset="0"/>
              <a:ea typeface="DengXian" panose="02010600030101010101" pitchFamily="2" charset="-122"/>
              <a:cs typeface="Aptos" panose="020B0004020202020204" pitchFamily="34" charset="0"/>
            </a:endParaRPr>
          </a:p>
          <a:p>
            <a:pPr marL="0" indent="0">
              <a:buNone/>
            </a:pPr>
            <a:endParaRPr lang="en-GB" sz="1500" dirty="0">
              <a:effectLst/>
              <a:latin typeface="Aptos" panose="020B0004020202020204" pitchFamily="34" charset="0"/>
              <a:ea typeface="DengXian" panose="02010600030101010101" pitchFamily="2" charset="-122"/>
              <a:cs typeface="Aptos" panose="020B0004020202020204" pitchFamily="34" charset="0"/>
            </a:endParaRPr>
          </a:p>
          <a:p>
            <a:r>
              <a:rPr lang="en-US" sz="1500" b="1" dirty="0">
                <a:effectLst/>
                <a:latin typeface="Aptos"/>
                <a:ea typeface="DengXian"/>
                <a:cs typeface="Aptos" panose="020B0004020202020204" pitchFamily="34" charset="0"/>
              </a:rPr>
              <a:t>Transparency and Accountability </a:t>
            </a:r>
            <a:r>
              <a:rPr lang="en-US" sz="1500" dirty="0">
                <a:effectLst/>
                <a:latin typeface="Aptos"/>
                <a:ea typeface="DengXian"/>
                <a:cs typeface="Aptos" panose="020B0004020202020204" pitchFamily="34" charset="0"/>
              </a:rPr>
              <a:t>- Mechanisms for transparency and accountability to track progress and ensure that commitments are being met.</a:t>
            </a:r>
            <a:r>
              <a:rPr lang="en-US" sz="1500" dirty="0">
                <a:latin typeface="Aptos"/>
                <a:ea typeface="DengXian"/>
                <a:cs typeface="Aptos" panose="020B0004020202020204" pitchFamily="34" charset="0"/>
              </a:rPr>
              <a:t> </a:t>
            </a:r>
            <a:endParaRPr lang="en-US" sz="1500" dirty="0">
              <a:effectLst/>
              <a:latin typeface="Aptos"/>
              <a:ea typeface="DengXian"/>
              <a:cs typeface="Aptos" panose="020B0004020202020204" pitchFamily="34" charset="0"/>
            </a:endParaRPr>
          </a:p>
          <a:p>
            <a:pPr marL="0" indent="0">
              <a:buNone/>
            </a:pPr>
            <a:endParaRPr lang="en-GB" sz="1800" dirty="0">
              <a:effectLst/>
              <a:latin typeface="Aptos" panose="020B0004020202020204" pitchFamily="34" charset="0"/>
              <a:ea typeface="DengXian" panose="02010600030101010101" pitchFamily="2" charset="-122"/>
              <a:cs typeface="Aptos" panose="020B0004020202020204" pitchFamily="34" charset="0"/>
            </a:endParaRPr>
          </a:p>
        </p:txBody>
      </p:sp>
    </p:spTree>
    <p:extLst>
      <p:ext uri="{BB962C8B-B14F-4D97-AF65-F5344CB8AC3E}">
        <p14:creationId xmlns:p14="http://schemas.microsoft.com/office/powerpoint/2010/main" val="439399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BFE99-9D1C-6C91-BE58-5A45B1EC326E}"/>
              </a:ext>
            </a:extLst>
          </p:cNvPr>
          <p:cNvSpPr>
            <a:spLocks noGrp="1"/>
          </p:cNvSpPr>
          <p:nvPr>
            <p:ph type="title"/>
          </p:nvPr>
        </p:nvSpPr>
        <p:spPr>
          <a:xfrm>
            <a:off x="457200" y="772578"/>
            <a:ext cx="8682941" cy="741774"/>
          </a:xfrm>
        </p:spPr>
        <p:txBody>
          <a:bodyPr/>
          <a:lstStyle/>
          <a:p>
            <a:r>
              <a:rPr lang="en-US" sz="1800" dirty="0">
                <a:latin typeface="Arial"/>
                <a:cs typeface="Arial"/>
              </a:rPr>
              <a:t>Q2: Whole-of-government approach to support the implementation of NDCs/NAPs/LTLEDS that incorporate just transition pathways and policy coherence with national development priorities and other international commitments </a:t>
            </a:r>
            <a:endParaRPr lang="en-US" sz="1800">
              <a:solidFill>
                <a:srgbClr val="000000"/>
              </a:solidFill>
              <a:latin typeface="Arial"/>
              <a:cs typeface="Arial"/>
            </a:endParaRPr>
          </a:p>
          <a:p>
            <a:endParaRPr lang="en-US" dirty="0"/>
          </a:p>
        </p:txBody>
      </p:sp>
      <p:sp>
        <p:nvSpPr>
          <p:cNvPr id="3" name="Content Placeholder 2">
            <a:extLst>
              <a:ext uri="{FF2B5EF4-FFF2-40B4-BE49-F238E27FC236}">
                <a16:creationId xmlns:a16="http://schemas.microsoft.com/office/drawing/2014/main" id="{A642DB22-051C-1A37-E212-084403339E68}"/>
              </a:ext>
            </a:extLst>
          </p:cNvPr>
          <p:cNvSpPr>
            <a:spLocks noGrp="1"/>
          </p:cNvSpPr>
          <p:nvPr>
            <p:ph idx="1"/>
          </p:nvPr>
        </p:nvSpPr>
        <p:spPr>
          <a:xfrm>
            <a:off x="612227" y="2144666"/>
            <a:ext cx="8229600" cy="4669396"/>
          </a:xfrm>
        </p:spPr>
        <p:txBody>
          <a:bodyPr/>
          <a:lstStyle/>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B0029A0F-8F7A-B87D-AF1B-60626A04095B}"/>
              </a:ext>
            </a:extLst>
          </p:cNvPr>
          <p:cNvSpPr txBox="1"/>
          <p:nvPr/>
        </p:nvSpPr>
        <p:spPr bwMode="auto">
          <a:xfrm>
            <a:off x="351099" y="1641589"/>
            <a:ext cx="8489332" cy="482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b" anchorCtr="0" compatLnSpc="1">
            <a:prstTxWarp prst="textNoShape">
              <a:avLst/>
            </a:prstTxWarp>
            <a:spAutoFit/>
          </a:bodyPr>
          <a:lstStyle/>
          <a:p>
            <a:pPr marL="285750" indent="-285750">
              <a:buFont typeface="Arial,Sans-Serif" panose="020B0604020202020204" pitchFamily="34" charset="0"/>
              <a:buChar char="•"/>
            </a:pPr>
            <a:r>
              <a:rPr lang="en-US" sz="1400" b="1" dirty="0">
                <a:latin typeface="Arial"/>
                <a:ea typeface="DengXian"/>
                <a:cs typeface="Arial"/>
              </a:rPr>
              <a:t>High-Level Commitment </a:t>
            </a:r>
            <a:r>
              <a:rPr lang="en-US" sz="1400" dirty="0">
                <a:latin typeface="Arial"/>
                <a:ea typeface="DengXian"/>
                <a:cs typeface="Arial"/>
              </a:rPr>
              <a:t>from the highest levels of government to provide political support and legitimacy to the just transition agenda </a:t>
            </a:r>
          </a:p>
          <a:p>
            <a:pPr marL="285750" indent="-285750">
              <a:buFont typeface="Arial,Sans-Serif" panose="020B0604020202020204" pitchFamily="34" charset="0"/>
              <a:buChar char="•"/>
            </a:pPr>
            <a:endParaRPr lang="en-US" sz="1400" dirty="0">
              <a:latin typeface="Arial"/>
              <a:ea typeface="DengXian"/>
              <a:cs typeface="Arial"/>
            </a:endParaRPr>
          </a:p>
          <a:p>
            <a:pPr marL="285750" indent="-285750">
              <a:spcBef>
                <a:spcPct val="20000"/>
              </a:spcBef>
              <a:spcAft>
                <a:spcPct val="0"/>
              </a:spcAft>
              <a:buFont typeface="Arial" panose="020B0604020202020204" pitchFamily="34" charset="0"/>
              <a:buChar char="•"/>
            </a:pPr>
            <a:r>
              <a:rPr lang="en-US" sz="1400" b="1" dirty="0">
                <a:latin typeface="Arial"/>
                <a:ea typeface="DengXian"/>
                <a:cs typeface="Arial"/>
              </a:rPr>
              <a:t>Alignment with National Development Goals – </a:t>
            </a:r>
            <a:r>
              <a:rPr lang="en-US" sz="1400" dirty="0">
                <a:latin typeface="Arial"/>
                <a:ea typeface="DengXian"/>
                <a:cs typeface="Arial"/>
              </a:rPr>
              <a:t>Just Transition and Climate policies should be explicitly linked to national development goals such as poverty reduction, economic growth, job creation, and social equity. </a:t>
            </a:r>
          </a:p>
          <a:p>
            <a:pPr marL="285750" indent="-285750">
              <a:spcBef>
                <a:spcPct val="20000"/>
              </a:spcBef>
              <a:spcAft>
                <a:spcPct val="0"/>
              </a:spcAft>
              <a:buFont typeface="Arial" panose="020B0604020202020204" pitchFamily="34" charset="0"/>
              <a:buChar char="•"/>
            </a:pPr>
            <a:endParaRPr lang="en-US" sz="1400" dirty="0">
              <a:latin typeface="Arial"/>
              <a:ea typeface="DengXian"/>
              <a:cs typeface="Arial"/>
            </a:endParaRPr>
          </a:p>
          <a:p>
            <a:pPr marL="285750" indent="-285750">
              <a:buFont typeface="Arial,Sans-Serif" panose="020B0604020202020204" pitchFamily="34" charset="0"/>
              <a:buChar char="•"/>
            </a:pPr>
            <a:r>
              <a:rPr lang="en-US" sz="1400" b="1" dirty="0">
                <a:latin typeface="Arial"/>
                <a:ea typeface="DengXian"/>
                <a:cs typeface="Arial"/>
              </a:rPr>
              <a:t>Harmonized Regulations and Policies </a:t>
            </a:r>
            <a:r>
              <a:rPr lang="en-US" sz="1400" dirty="0">
                <a:latin typeface="Arial"/>
                <a:ea typeface="DengXian"/>
                <a:cs typeface="Arial"/>
              </a:rPr>
              <a:t>to avoid conflicts and redundancies, ensuring that objectives are aligned.</a:t>
            </a:r>
          </a:p>
          <a:p>
            <a:pPr marL="285750" indent="-285750">
              <a:buFont typeface="Arial,Sans-Serif" panose="020B0604020202020204" pitchFamily="34" charset="0"/>
              <a:buChar char="•"/>
            </a:pPr>
            <a:endParaRPr lang="en-GB" sz="1400" dirty="0">
              <a:latin typeface="Arial"/>
              <a:ea typeface="DengXian"/>
              <a:cs typeface="Arial"/>
            </a:endParaRPr>
          </a:p>
          <a:p>
            <a:pPr marL="285750" indent="-285750">
              <a:buFont typeface="Arial" panose="020B0604020202020204" pitchFamily="34" charset="0"/>
              <a:buChar char="•"/>
            </a:pPr>
            <a:r>
              <a:rPr lang="en-US" sz="1400" b="1" dirty="0">
                <a:latin typeface="Arial"/>
                <a:ea typeface="DengXian"/>
                <a:cs typeface="Arial"/>
              </a:rPr>
              <a:t>Coherent Institutional Arrangements </a:t>
            </a:r>
            <a:r>
              <a:rPr lang="en-US" sz="1400" dirty="0">
                <a:latin typeface="Arial"/>
                <a:ea typeface="DengXian"/>
                <a:cs typeface="Arial"/>
              </a:rPr>
              <a:t>to ensure that climate policies and just transition principles are integrated across various sectors such as energy, transport, agriculture, labor, health and finance.</a:t>
            </a:r>
            <a:r>
              <a:rPr lang="en-GB" sz="1400" dirty="0">
                <a:latin typeface="Arial"/>
                <a:ea typeface="DengXian"/>
                <a:cs typeface="Arial"/>
              </a:rPr>
              <a:t> </a:t>
            </a:r>
            <a:r>
              <a:rPr lang="en-US" sz="1400" dirty="0">
                <a:latin typeface="Arial"/>
                <a:ea typeface="DengXian"/>
                <a:cs typeface="Arial"/>
              </a:rPr>
              <a:t> </a:t>
            </a:r>
          </a:p>
          <a:p>
            <a:pPr marL="285750" indent="-285750">
              <a:buFont typeface="Arial" panose="020B0604020202020204" pitchFamily="34" charset="0"/>
              <a:buChar char="•"/>
            </a:pPr>
            <a:endParaRPr lang="en-US" sz="1400" b="1" dirty="0">
              <a:latin typeface="Arial"/>
              <a:ea typeface="DengXian"/>
              <a:cs typeface="Arial"/>
            </a:endParaRPr>
          </a:p>
          <a:p>
            <a:pPr marL="285750" indent="-285750">
              <a:buFont typeface="Arial,Sans-Serif" panose="020B0604020202020204" pitchFamily="34" charset="0"/>
              <a:buChar char="•"/>
            </a:pPr>
            <a:r>
              <a:rPr lang="en-US" sz="1400" b="1" dirty="0">
                <a:solidFill>
                  <a:srgbClr val="000000"/>
                </a:solidFill>
                <a:latin typeface="Arial"/>
                <a:ea typeface="DengXian"/>
                <a:cs typeface="Arial"/>
              </a:rPr>
              <a:t>Financial and Technical Support  </a:t>
            </a:r>
            <a:r>
              <a:rPr lang="en-US" sz="1400" dirty="0">
                <a:solidFill>
                  <a:srgbClr val="000000"/>
                </a:solidFill>
                <a:latin typeface="Arial"/>
                <a:ea typeface="DengXian"/>
                <a:cs typeface="Arial"/>
              </a:rPr>
              <a:t>to enhance capacities for implementing just transition initiatives, including accessing climate finance mechanisms.</a:t>
            </a:r>
          </a:p>
          <a:p>
            <a:pPr marL="285750" indent="-285750">
              <a:buFont typeface="Arial,Sans-Serif" panose="020B0604020202020204" pitchFamily="34" charset="0"/>
              <a:buChar char="•"/>
            </a:pPr>
            <a:endParaRPr lang="en-GB" sz="1400" dirty="0">
              <a:solidFill>
                <a:srgbClr val="000000"/>
              </a:solidFill>
              <a:latin typeface="Arial"/>
              <a:ea typeface="DengXian"/>
              <a:cs typeface="Arial"/>
            </a:endParaRPr>
          </a:p>
          <a:p>
            <a:pPr marL="285750" indent="-285750">
              <a:buFont typeface="Arial,Sans-Serif" panose="020B0604020202020204" pitchFamily="34" charset="0"/>
              <a:buChar char="•"/>
            </a:pPr>
            <a:r>
              <a:rPr lang="en-US" sz="1400" b="1" dirty="0">
                <a:solidFill>
                  <a:srgbClr val="000000"/>
                </a:solidFill>
                <a:latin typeface="Arial"/>
                <a:ea typeface="DengXian"/>
                <a:cs typeface="Arial"/>
              </a:rPr>
              <a:t>Partnerships </a:t>
            </a:r>
            <a:r>
              <a:rPr lang="en-US" sz="1400" dirty="0">
                <a:solidFill>
                  <a:srgbClr val="000000"/>
                </a:solidFill>
                <a:latin typeface="Arial"/>
                <a:ea typeface="DengXian"/>
                <a:cs typeface="Arial"/>
              </a:rPr>
              <a:t>to mobilize resources and expertise for sustainable development projects. Facilitate ongoing dialogue with the public to build trust and support for the government's efforts.</a:t>
            </a:r>
          </a:p>
          <a:p>
            <a:pPr marL="285750" indent="-285750">
              <a:buFont typeface="Arial,Sans-Serif" panose="020B0604020202020204" pitchFamily="34" charset="0"/>
              <a:buChar char="•"/>
            </a:pPr>
            <a:endParaRPr lang="en-GB" sz="1400" dirty="0">
              <a:solidFill>
                <a:srgbClr val="000000"/>
              </a:solidFill>
              <a:latin typeface="Arial"/>
              <a:ea typeface="DengXian"/>
              <a:cs typeface="Arial"/>
            </a:endParaRPr>
          </a:p>
          <a:p>
            <a:pPr marL="285750" indent="-285750">
              <a:buFont typeface="Arial,Sans-Serif" panose="020B0604020202020204" pitchFamily="34" charset="0"/>
              <a:buChar char="•"/>
            </a:pPr>
            <a:r>
              <a:rPr lang="en-US" sz="1400" b="1" dirty="0">
                <a:solidFill>
                  <a:srgbClr val="000000"/>
                </a:solidFill>
                <a:latin typeface="Arial"/>
                <a:ea typeface="DengXian"/>
                <a:cs typeface="Arial"/>
              </a:rPr>
              <a:t>Communications and Public Awareness </a:t>
            </a:r>
            <a:r>
              <a:rPr lang="en-US" sz="1400" dirty="0">
                <a:solidFill>
                  <a:srgbClr val="000000"/>
                </a:solidFill>
                <a:latin typeface="Arial"/>
                <a:ea typeface="DengXian"/>
                <a:cs typeface="Arial"/>
              </a:rPr>
              <a:t>through strategic communication campaigns to raise public awareness about the benefits and importance of just transitions, fostering broader societal support.</a:t>
            </a:r>
            <a:endParaRPr lang="en-GB" sz="1400" dirty="0">
              <a:solidFill>
                <a:srgbClr val="000000"/>
              </a:solidFill>
              <a:latin typeface="Arial"/>
              <a:ea typeface="DengXian"/>
              <a:cs typeface="Arial"/>
            </a:endParaRPr>
          </a:p>
        </p:txBody>
      </p:sp>
    </p:spTree>
    <p:extLst>
      <p:ext uri="{BB962C8B-B14F-4D97-AF65-F5344CB8AC3E}">
        <p14:creationId xmlns:p14="http://schemas.microsoft.com/office/powerpoint/2010/main" val="16867868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342" y="261257"/>
            <a:ext cx="8229600" cy="530432"/>
          </a:xfrm>
        </p:spPr>
        <p:txBody>
          <a:bodyPr/>
          <a:lstStyle/>
          <a:p>
            <a:r>
              <a:rPr lang="en-US" dirty="0" smtClean="0"/>
              <a:t>Example: RE technology value chains</a:t>
            </a:r>
            <a:endParaRPr lang="en-US" dirty="0"/>
          </a:p>
        </p:txBody>
      </p:sp>
      <p:pic>
        <p:nvPicPr>
          <p:cNvPr id="5" name="Picture 4"/>
          <p:cNvPicPr>
            <a:picLocks noChangeAspect="1"/>
          </p:cNvPicPr>
          <p:nvPr/>
        </p:nvPicPr>
        <p:blipFill>
          <a:blip r:embed="rId2"/>
          <a:stretch>
            <a:fillRect/>
          </a:stretch>
        </p:blipFill>
        <p:spPr>
          <a:xfrm>
            <a:off x="37707" y="876079"/>
            <a:ext cx="9068586" cy="5105842"/>
          </a:xfrm>
          <a:prstGeom prst="rect">
            <a:avLst/>
          </a:prstGeom>
        </p:spPr>
      </p:pic>
    </p:spTree>
    <p:extLst>
      <p:ext uri="{BB962C8B-B14F-4D97-AF65-F5344CB8AC3E}">
        <p14:creationId xmlns:p14="http://schemas.microsoft.com/office/powerpoint/2010/main" val="3977170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342" y="261257"/>
            <a:ext cx="8229600" cy="530432"/>
          </a:xfrm>
        </p:spPr>
        <p:txBody>
          <a:bodyPr/>
          <a:lstStyle/>
          <a:p>
            <a:r>
              <a:rPr lang="en-US" dirty="0" smtClean="0"/>
              <a:t>Example: Industrial </a:t>
            </a:r>
            <a:r>
              <a:rPr lang="en-US" dirty="0" err="1" smtClean="0"/>
              <a:t>decarbonization</a:t>
            </a:r>
            <a:endParaRPr lang="en-US" dirty="0"/>
          </a:p>
        </p:txBody>
      </p:sp>
      <p:sp>
        <p:nvSpPr>
          <p:cNvPr id="4" name="TextBox 3"/>
          <p:cNvSpPr txBox="1"/>
          <p:nvPr/>
        </p:nvSpPr>
        <p:spPr bwMode="auto">
          <a:xfrm>
            <a:off x="691242" y="1546095"/>
            <a:ext cx="7543799" cy="4431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b" anchorCtr="0" compatLnSpc="1">
            <a:prstTxWarp prst="textNoShape">
              <a:avLst/>
            </a:prstTxWarp>
            <a:spAutoFit/>
          </a:bodyPr>
          <a:lstStyle/>
          <a:p>
            <a:pPr marL="285750" indent="-285750">
              <a:buFont typeface="Arial" panose="020B0604020202020204" pitchFamily="34" charset="0"/>
              <a:buChar char="•"/>
            </a:pPr>
            <a:r>
              <a:rPr lang="en-US" dirty="0">
                <a:latin typeface="Aptos"/>
              </a:rPr>
              <a:t>E</a:t>
            </a:r>
            <a:r>
              <a:rPr lang="en-US" dirty="0" smtClean="0">
                <a:latin typeface="Aptos"/>
              </a:rPr>
              <a:t>nergy </a:t>
            </a:r>
            <a:r>
              <a:rPr lang="en-US" dirty="0">
                <a:latin typeface="Aptos"/>
              </a:rPr>
              <a:t>intensive </a:t>
            </a:r>
            <a:r>
              <a:rPr lang="en-US" dirty="0" smtClean="0">
                <a:latin typeface="Aptos"/>
              </a:rPr>
              <a:t>industries are major contributors to climate change.  E.g., </a:t>
            </a:r>
            <a:r>
              <a:rPr lang="en-US" dirty="0" smtClean="0">
                <a:solidFill>
                  <a:schemeClr val="accent1"/>
                </a:solidFill>
                <a:latin typeface="Aptos"/>
              </a:rPr>
              <a:t>steel </a:t>
            </a:r>
            <a:r>
              <a:rPr lang="en-US" dirty="0">
                <a:solidFill>
                  <a:schemeClr val="accent1"/>
                </a:solidFill>
                <a:latin typeface="Aptos"/>
              </a:rPr>
              <a:t>and cement </a:t>
            </a:r>
            <a:r>
              <a:rPr lang="en-US" dirty="0">
                <a:latin typeface="Aptos"/>
              </a:rPr>
              <a:t>t</a:t>
            </a:r>
            <a:r>
              <a:rPr lang="en-US" dirty="0" smtClean="0">
                <a:latin typeface="Aptos"/>
              </a:rPr>
              <a:t>ogether account </a:t>
            </a:r>
            <a:r>
              <a:rPr lang="en-US" dirty="0">
                <a:latin typeface="Aptos"/>
              </a:rPr>
              <a:t>for 15% of the global GHG emissions. </a:t>
            </a:r>
            <a:endParaRPr lang="en-US" dirty="0" smtClean="0">
              <a:latin typeface="Aptos"/>
            </a:endParaRPr>
          </a:p>
          <a:p>
            <a:pPr marL="285750" indent="-285750">
              <a:buFont typeface="Arial" panose="020B0604020202020204" pitchFamily="34" charset="0"/>
              <a:buChar char="•"/>
            </a:pPr>
            <a:r>
              <a:rPr lang="en-US" dirty="0" smtClean="0">
                <a:latin typeface="Aptos"/>
              </a:rPr>
              <a:t>Demand for these materials is expected to grow.</a:t>
            </a:r>
          </a:p>
          <a:p>
            <a:pPr marL="285750" indent="-285750">
              <a:buFont typeface="Arial" panose="020B0604020202020204" pitchFamily="34" charset="0"/>
              <a:buChar char="•"/>
            </a:pPr>
            <a:r>
              <a:rPr lang="en-US" dirty="0" smtClean="0">
                <a:latin typeface="Aptos"/>
              </a:rPr>
              <a:t>Achieving </a:t>
            </a:r>
            <a:r>
              <a:rPr lang="en-US" dirty="0" err="1" smtClean="0">
                <a:solidFill>
                  <a:schemeClr val="accent1"/>
                </a:solidFill>
                <a:latin typeface="Aptos"/>
              </a:rPr>
              <a:t>decarbonization</a:t>
            </a:r>
            <a:r>
              <a:rPr lang="en-US" dirty="0" smtClean="0">
                <a:solidFill>
                  <a:schemeClr val="accent1"/>
                </a:solidFill>
                <a:latin typeface="Aptos"/>
              </a:rPr>
              <a:t> of energy intensive industries </a:t>
            </a:r>
            <a:r>
              <a:rPr lang="en-US" dirty="0" smtClean="0">
                <a:latin typeface="Aptos"/>
              </a:rPr>
              <a:t>requires a major </a:t>
            </a:r>
            <a:r>
              <a:rPr lang="en-US" dirty="0" smtClean="0">
                <a:solidFill>
                  <a:schemeClr val="accent6"/>
                </a:solidFill>
                <a:latin typeface="Aptos"/>
              </a:rPr>
              <a:t>system transformation based on integrated policy interventions </a:t>
            </a:r>
            <a:r>
              <a:rPr lang="en-US" dirty="0" smtClean="0">
                <a:latin typeface="Aptos"/>
              </a:rPr>
              <a:t>that would facilitate:</a:t>
            </a:r>
          </a:p>
          <a:p>
            <a:pPr marL="742950" lvl="1" indent="-285750">
              <a:buFont typeface="Arial" panose="020B0604020202020204" pitchFamily="34" charset="0"/>
              <a:buChar char="•"/>
            </a:pPr>
            <a:r>
              <a:rPr lang="en-US" dirty="0" smtClean="0">
                <a:latin typeface="Aptos"/>
              </a:rPr>
              <a:t>Creation of </a:t>
            </a:r>
            <a:r>
              <a:rPr lang="en-US" dirty="0" smtClean="0">
                <a:solidFill>
                  <a:schemeClr val="accent1"/>
                </a:solidFill>
                <a:latin typeface="Aptos"/>
              </a:rPr>
              <a:t>demand </a:t>
            </a:r>
            <a:r>
              <a:rPr lang="en-US" dirty="0" smtClean="0">
                <a:latin typeface="Aptos"/>
              </a:rPr>
              <a:t>for low-carbon industrial products</a:t>
            </a:r>
          </a:p>
          <a:p>
            <a:pPr marL="742950" lvl="1" indent="-285750">
              <a:buFont typeface="Arial" panose="020B0604020202020204" pitchFamily="34" charset="0"/>
              <a:buChar char="•"/>
            </a:pPr>
            <a:r>
              <a:rPr lang="en-US" dirty="0" smtClean="0">
                <a:latin typeface="Aptos"/>
              </a:rPr>
              <a:t>Technology </a:t>
            </a:r>
            <a:r>
              <a:rPr lang="en-US" dirty="0" smtClean="0">
                <a:solidFill>
                  <a:schemeClr val="accent1"/>
                </a:solidFill>
                <a:latin typeface="Aptos"/>
              </a:rPr>
              <a:t>collaboration between manufacturers</a:t>
            </a:r>
          </a:p>
          <a:p>
            <a:pPr marL="742950" lvl="1" indent="-285750">
              <a:buFont typeface="Arial" panose="020B0604020202020204" pitchFamily="34" charset="0"/>
              <a:buChar char="•"/>
            </a:pPr>
            <a:r>
              <a:rPr lang="en-US" dirty="0" smtClean="0">
                <a:latin typeface="Aptos"/>
              </a:rPr>
              <a:t>Provision of </a:t>
            </a:r>
            <a:r>
              <a:rPr lang="en-US" dirty="0" smtClean="0">
                <a:solidFill>
                  <a:schemeClr val="accent1"/>
                </a:solidFill>
                <a:latin typeface="Aptos"/>
              </a:rPr>
              <a:t>knowledge </a:t>
            </a:r>
            <a:r>
              <a:rPr lang="en-US" dirty="0" smtClean="0">
                <a:latin typeface="Aptos"/>
              </a:rPr>
              <a:t>of technology options and </a:t>
            </a:r>
            <a:r>
              <a:rPr lang="en-US" dirty="0" err="1" smtClean="0">
                <a:latin typeface="Aptos"/>
              </a:rPr>
              <a:t>decarbonization</a:t>
            </a:r>
            <a:r>
              <a:rPr lang="en-US" dirty="0" smtClean="0">
                <a:latin typeface="Aptos"/>
              </a:rPr>
              <a:t> pathways enabling leapfrogging in developing countries</a:t>
            </a:r>
          </a:p>
          <a:p>
            <a:pPr marL="742950" lvl="1" indent="-285750">
              <a:buFont typeface="Arial" panose="020B0604020202020204" pitchFamily="34" charset="0"/>
              <a:buChar char="•"/>
            </a:pPr>
            <a:r>
              <a:rPr lang="en-US" dirty="0" smtClean="0">
                <a:latin typeface="Aptos"/>
              </a:rPr>
              <a:t>Establishment of </a:t>
            </a:r>
            <a:r>
              <a:rPr lang="en-US" dirty="0" smtClean="0">
                <a:solidFill>
                  <a:schemeClr val="accent1"/>
                </a:solidFill>
                <a:latin typeface="Aptos"/>
              </a:rPr>
              <a:t>measurement, reporting, and verification </a:t>
            </a:r>
            <a:r>
              <a:rPr lang="en-US" dirty="0" smtClean="0">
                <a:latin typeface="Aptos"/>
              </a:rPr>
              <a:t>(MRV) frameworks</a:t>
            </a:r>
          </a:p>
          <a:p>
            <a:pPr marL="742950" lvl="1" indent="-285750">
              <a:buFont typeface="Arial" panose="020B0604020202020204" pitchFamily="34" charset="0"/>
              <a:buChar char="•"/>
            </a:pPr>
            <a:r>
              <a:rPr lang="en-US" dirty="0" smtClean="0">
                <a:solidFill>
                  <a:schemeClr val="accent1"/>
                </a:solidFill>
                <a:latin typeface="Aptos"/>
              </a:rPr>
              <a:t>Investment</a:t>
            </a:r>
          </a:p>
          <a:p>
            <a:pPr marL="742950" lvl="1" indent="-285750">
              <a:buFont typeface="Arial" panose="020B0604020202020204" pitchFamily="34" charset="0"/>
              <a:buChar char="•"/>
            </a:pPr>
            <a:r>
              <a:rPr lang="en-US" dirty="0" smtClean="0">
                <a:solidFill>
                  <a:schemeClr val="accent1"/>
                </a:solidFill>
                <a:latin typeface="Aptos"/>
              </a:rPr>
              <a:t>Alignment, coordination, matchmaking </a:t>
            </a:r>
            <a:r>
              <a:rPr lang="en-US" dirty="0" smtClean="0">
                <a:latin typeface="Aptos"/>
              </a:rPr>
              <a:t>between different actors</a:t>
            </a:r>
          </a:p>
          <a:p>
            <a:pPr lvl="1"/>
            <a:endParaRPr lang="en-US" dirty="0" smtClean="0">
              <a:latin typeface="Aptos"/>
            </a:endParaRPr>
          </a:p>
        </p:txBody>
      </p:sp>
    </p:spTree>
    <p:extLst>
      <p:ext uri="{BB962C8B-B14F-4D97-AF65-F5344CB8AC3E}">
        <p14:creationId xmlns:p14="http://schemas.microsoft.com/office/powerpoint/2010/main" val="3681393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2011 CGE PPT Template rev Nov 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b" anchorCtr="0" compatLnSpc="1">
        <a:prstTxWarp prst="textNoShape">
          <a:avLst/>
        </a:prstTxWarp>
      </a:bodyPr>
      <a:lstStyle>
        <a:defPPr marL="0" marR="0" indent="0" algn="l" defTabSz="914400" rtl="0" eaLnBrk="0" fontAlgn="base" latinLnBrk="0" hangingPunct="0">
          <a:lnSpc>
            <a:spcPts val="3600"/>
          </a:lnSpc>
          <a:spcBef>
            <a:spcPct val="0"/>
          </a:spcBef>
          <a:spcAft>
            <a:spcPct val="0"/>
          </a:spcAft>
          <a:buClrTx/>
          <a:buSzTx/>
          <a:buFontTx/>
          <a:buNone/>
          <a:tabLst/>
          <a:defRPr kumimoji="0" sz="3000" b="0" i="0" u="none" strike="noStrike" kern="0" cap="none" spc="0" normalizeH="0" baseline="0" noProof="0" dirty="0" smtClean="0">
            <a:ln>
              <a:noFill/>
            </a:ln>
            <a:solidFill>
              <a:srgbClr val="FFFFFF"/>
            </a:solidFill>
            <a:effectLst/>
            <a:uLnTx/>
            <a:uFillTx/>
            <a:latin typeface="Arial"/>
            <a:ea typeface="+mj-ea"/>
            <a:cs typeface="+mj-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F81FC47BAD5D48AA542949C7482F51" ma:contentTypeVersion="17" ma:contentTypeDescription="Create a new document." ma:contentTypeScope="" ma:versionID="41d907e9cf44e68539dedceef8a0876a">
  <xsd:schema xmlns:xsd="http://www.w3.org/2001/XMLSchema" xmlns:xs="http://www.w3.org/2001/XMLSchema" xmlns:p="http://schemas.microsoft.com/office/2006/metadata/properties" xmlns:ns2="65fb23d7-271d-4346-a5be-94c7864741e4" xmlns:ns3="60f4bdf0-6b04-4717-bf09-88e666afd1b0" targetNamespace="http://schemas.microsoft.com/office/2006/metadata/properties" ma:root="true" ma:fieldsID="5e0c011d7fa4a996650fdeb8b0b70307" ns2:_="" ns3:_="">
    <xsd:import namespace="65fb23d7-271d-4346-a5be-94c7864741e4"/>
    <xsd:import namespace="60f4bdf0-6b04-4717-bf09-88e666afd1b0"/>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3:SharedWithUsers" minOccurs="0"/>
                <xsd:element ref="ns3:SharedWithDetails" minOccurs="0"/>
                <xsd:element ref="ns2:MediaServiceOCR" minOccurs="0"/>
                <xsd:element ref="ns2:MediaServiceDateTaken" minOccurs="0"/>
                <xsd:element ref="ns2:MediaServiceObjectDetectorVersions" minOccurs="0"/>
                <xsd:element ref="ns2:MediaLengthInSecond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fb23d7-271d-4346-a5be-94c7864741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9d8c265a-5436-43a7-80c1-713d2827ffde"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0f4bdf0-6b04-4717-bf09-88e666afd1b0"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afd6566c-a3a2-4044-bacd-c4ba8733364c}" ma:internalName="TaxCatchAll" ma:showField="CatchAllData" ma:web="60f4bdf0-6b04-4717-bf09-88e666afd1b0">
      <xsd:complexType>
        <xsd:complexContent>
          <xsd:extension base="dms:MultiChoiceLookup">
            <xsd:sequence>
              <xsd:element name="Value" type="dms:Lookup" maxOccurs="unbounded" minOccurs="0" nillable="true"/>
            </xsd:sequence>
          </xsd:extension>
        </xsd:complexContent>
      </xsd:complex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haredContentType xmlns="Microsoft.SharePoint.Taxonomy.ContentTypeSync" SourceId="9d8c265a-5436-43a7-80c1-713d2827ffde" ContentTypeId="0x0101" PreviousValue="false"/>
</file>

<file path=customXml/item4.xml><?xml version="1.0" encoding="utf-8"?>
<p:properties xmlns:p="http://schemas.microsoft.com/office/2006/metadata/properties" xmlns:xsi="http://www.w3.org/2001/XMLSchema-instance" xmlns:pc="http://schemas.microsoft.com/office/infopath/2007/PartnerControls">
  <documentManagement>
    <TaxCatchAll xmlns="60f4bdf0-6b04-4717-bf09-88e666afd1b0" xsi:nil="true"/>
    <lcf76f155ced4ddcb4097134ff3c332f xmlns="65fb23d7-271d-4346-a5be-94c7864741e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5DDD114-3729-449A-9C1F-66FC93515334}">
  <ds:schemaRefs>
    <ds:schemaRef ds:uri="60f4bdf0-6b04-4717-bf09-88e666afd1b0"/>
    <ds:schemaRef ds:uri="65fb23d7-271d-4346-a5be-94c7864741e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4CE106E-C6B8-44AE-BC4F-D3CC15F64847}">
  <ds:schemaRefs>
    <ds:schemaRef ds:uri="http://schemas.microsoft.com/sharepoint/v3/contenttype/forms"/>
  </ds:schemaRefs>
</ds:datastoreItem>
</file>

<file path=customXml/itemProps3.xml><?xml version="1.0" encoding="utf-8"?>
<ds:datastoreItem xmlns:ds="http://schemas.openxmlformats.org/officeDocument/2006/customXml" ds:itemID="{AC6C65D7-4402-416C-8C96-4A481E4021CE}">
  <ds:schemaRefs>
    <ds:schemaRef ds:uri="Microsoft.SharePoint.Taxonomy.ContentTypeSync"/>
  </ds:schemaRefs>
</ds:datastoreItem>
</file>

<file path=customXml/itemProps4.xml><?xml version="1.0" encoding="utf-8"?>
<ds:datastoreItem xmlns:ds="http://schemas.openxmlformats.org/officeDocument/2006/customXml" ds:itemID="{3CA0B3C0-F3AE-4E76-9C47-CF00D2F10A57}">
  <ds:schemaRefs>
    <ds:schemaRef ds:uri="5f903c3c-4f52-4be0-a85f-c4d591ba69ef"/>
    <ds:schemaRef ds:uri="60f4bdf0-6b04-4717-bf09-88e666afd1b0"/>
    <ds:schemaRef ds:uri="65fb23d7-271d-4346-a5be-94c7864741e4"/>
    <ds:schemaRef ds:uri="eb4559c4-8463-4985-927f-f0d558bff8f0"/>
    <ds:schemaRef ds:uri="f870fda6-7c17-4a4b-8e4d-1fafecbc98e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47</TotalTime>
  <Words>641</Words>
  <Application>Microsoft Office PowerPoint</Application>
  <PresentationFormat>On-screen Show (4:3)</PresentationFormat>
  <Paragraphs>53</Paragraphs>
  <Slides>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Aptos</vt:lpstr>
      <vt:lpstr>Arial</vt:lpstr>
      <vt:lpstr>Arial,Sans-Serif</vt:lpstr>
      <vt:lpstr>Calibri</vt:lpstr>
      <vt:lpstr>DengXian</vt:lpstr>
      <vt:lpstr>2011 CGE PPT Template rev Nov 14</vt:lpstr>
      <vt:lpstr>PowerPoint Presentation</vt:lpstr>
      <vt:lpstr>Guiding questions: </vt:lpstr>
      <vt:lpstr> Q1: Effective mainstreaming of just transition pathways in implementing NDCs/NAPs/LT-LEDS  </vt:lpstr>
      <vt:lpstr>Q2: Whole-of-government approach to support the implementation of NDCs/NAPs/LTLEDS that incorporate just transition pathways and policy coherence with national development priorities and other international commitments  </vt:lpstr>
      <vt:lpstr>Example: RE technology value chains</vt:lpstr>
      <vt:lpstr>Example: Industrial decarbonization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Kenichi Kitamura</dc:creator>
  <cp:lastModifiedBy>RATAJ, Olga</cp:lastModifiedBy>
  <cp:revision>69</cp:revision>
  <dcterms:created xsi:type="dcterms:W3CDTF">2021-05-27T15:54:48Z</dcterms:created>
  <dcterms:modified xsi:type="dcterms:W3CDTF">2024-06-01T12:10:28Z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0x01010006F81FC47BAD5D48AA542949C7482F51</vt:lpwstr>
  </property>
  <property fmtid="{D5CDD505-2E9C-101B-9397-08002B2CF9AE}" pid="3" name="MediaServiceImageTags">
    <vt:lpwstr/>
  </property>
</Properties>
</file>