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8" r:id="rId2"/>
    <p:sldId id="267" r:id="rId3"/>
    <p:sldId id="265" r:id="rId4"/>
    <p:sldId id="4649" r:id="rId5"/>
    <p:sldId id="258"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0EC31-F861-48F8-B1AC-387EEDFE7C81}" type="datetimeFigureOut">
              <a:rPr lang="en-US" smtClean="0"/>
              <a:t>6/1/2024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E2DC9-97ED-497D-B3FA-6102028AAE3C}" type="slidenum">
              <a:rPr lang="en-US" smtClean="0"/>
              <a:t>‹#›</a:t>
            </a:fld>
            <a:endParaRPr lang="en-US"/>
          </a:p>
        </p:txBody>
      </p:sp>
    </p:spTree>
    <p:extLst>
      <p:ext uri="{BB962C8B-B14F-4D97-AF65-F5344CB8AC3E}">
        <p14:creationId xmlns:p14="http://schemas.microsoft.com/office/powerpoint/2010/main" val="116614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4282DD-7B7C-4D61-B710-AB89C5804C33}" type="slidenum">
              <a:rPr lang="en-US" smtClean="0"/>
              <a:t>1</a:t>
            </a:fld>
            <a:endParaRPr lang="en-US"/>
          </a:p>
        </p:txBody>
      </p:sp>
    </p:spTree>
    <p:extLst>
      <p:ext uri="{BB962C8B-B14F-4D97-AF65-F5344CB8AC3E}">
        <p14:creationId xmlns:p14="http://schemas.microsoft.com/office/powerpoint/2010/main" val="84071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Investing more in green jobs and business is one of the most popular climate policies according to the UNDP survey, demonstrating that</a:t>
            </a:r>
          </a:p>
          <a:p>
            <a:endParaRPr lang="en-US"/>
          </a:p>
          <a:p>
            <a:r>
              <a:rPr lang="en-US"/>
              <a:t>According to a study conducted by ILO, if we implement all the necessary measures towards achieving the Paris Agreement and invest in a circular economy, there could be a net job gain of 24 million jobs by 2030</a:t>
            </a:r>
          </a:p>
        </p:txBody>
      </p:sp>
      <p:sp>
        <p:nvSpPr>
          <p:cNvPr id="4" name="Slide Number Placeholder 3"/>
          <p:cNvSpPr>
            <a:spLocks noGrp="1"/>
          </p:cNvSpPr>
          <p:nvPr>
            <p:ph type="sldNum" sz="quarter" idx="5"/>
          </p:nvPr>
        </p:nvSpPr>
        <p:spPr/>
        <p:txBody>
          <a:bodyPr/>
          <a:lstStyle/>
          <a:p>
            <a:fld id="{3D36763F-6841-4A74-A97F-AE8D6558FD94}" type="slidenum">
              <a:rPr lang="en-US" smtClean="0"/>
              <a:t>2</a:t>
            </a:fld>
            <a:endParaRPr lang="en-US"/>
          </a:p>
        </p:txBody>
      </p:sp>
    </p:spTree>
    <p:extLst>
      <p:ext uri="{BB962C8B-B14F-4D97-AF65-F5344CB8AC3E}">
        <p14:creationId xmlns:p14="http://schemas.microsoft.com/office/powerpoint/2010/main" val="2031380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36763F-6841-4A74-A97F-AE8D6558FD94}" type="slidenum">
              <a:rPr lang="en-US" smtClean="0"/>
              <a:t>5</a:t>
            </a:fld>
            <a:endParaRPr lang="en-US"/>
          </a:p>
        </p:txBody>
      </p:sp>
    </p:spTree>
    <p:extLst>
      <p:ext uri="{BB962C8B-B14F-4D97-AF65-F5344CB8AC3E}">
        <p14:creationId xmlns:p14="http://schemas.microsoft.com/office/powerpoint/2010/main" val="3108081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a typeface="+mn-lt"/>
                <a:cs typeface="+mn-lt"/>
              </a:rPr>
              <a:t>There is no universally accepted definition, and the perception varies between countries and regions. </a:t>
            </a:r>
            <a:endParaRPr lang="en-US" sz="1200"/>
          </a:p>
          <a:p>
            <a:r>
              <a:rPr lang="en-US"/>
              <a:t>UNDP has been working through the Climate Promise to support countries to connect the dots between climate action, social inclusion and gender equality, and sustainable development.</a:t>
            </a:r>
            <a:endParaRPr lang="en-US">
              <a:cs typeface="Calibri" panose="020F0502020204030204"/>
            </a:endParaRPr>
          </a:p>
          <a:p>
            <a:endParaRPr lang="en-US">
              <a:cs typeface="+mn-lt"/>
            </a:endParaRPr>
          </a:p>
          <a:p>
            <a:r>
              <a:rPr lang="en-US"/>
              <a:t>NDCs and LTS have become key means through which governments are acknowledging the principles of a just transition and integrating them into process and practice</a:t>
            </a:r>
            <a:br>
              <a:rPr lang="en-US">
                <a:cs typeface="+mn-lt"/>
              </a:rPr>
            </a:br>
            <a:endParaRPr lang="en-US">
              <a:cs typeface="Calibri"/>
            </a:endParaRPr>
          </a:p>
        </p:txBody>
      </p:sp>
      <p:sp>
        <p:nvSpPr>
          <p:cNvPr id="4" name="Slide Number Placeholder 3"/>
          <p:cNvSpPr>
            <a:spLocks noGrp="1"/>
          </p:cNvSpPr>
          <p:nvPr>
            <p:ph type="sldNum" sz="quarter" idx="5"/>
          </p:nvPr>
        </p:nvSpPr>
        <p:spPr/>
        <p:txBody>
          <a:bodyPr/>
          <a:lstStyle/>
          <a:p>
            <a:fld id="{3D36763F-6841-4A74-A97F-AE8D6558FD94}" type="slidenum">
              <a:rPr lang="en-US"/>
              <a:t>6</a:t>
            </a:fld>
            <a:endParaRPr lang="en-US"/>
          </a:p>
        </p:txBody>
      </p:sp>
    </p:spTree>
    <p:extLst>
      <p:ext uri="{BB962C8B-B14F-4D97-AF65-F5344CB8AC3E}">
        <p14:creationId xmlns:p14="http://schemas.microsoft.com/office/powerpoint/2010/main" val="295179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040B0-5F75-398F-D799-1DEED7E2D2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111EA7-2B75-6C43-A5D0-4719C17D19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316E90-9606-4DB6-E84F-AB41963FD769}"/>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5" name="Footer Placeholder 4">
            <a:extLst>
              <a:ext uri="{FF2B5EF4-FFF2-40B4-BE49-F238E27FC236}">
                <a16:creationId xmlns:a16="http://schemas.microsoft.com/office/drawing/2014/main" id="{E2370954-2E96-E420-4C49-28217C9A6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7F038-E926-0A4F-D720-68FFF50FD8A4}"/>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79512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9ABB-D3D2-7172-BF8F-442FE4142B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55298-AA08-8454-A45B-4A451FDDF0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B8220-B08B-6FA7-D9E3-7466EB7BF8CA}"/>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5" name="Footer Placeholder 4">
            <a:extLst>
              <a:ext uri="{FF2B5EF4-FFF2-40B4-BE49-F238E27FC236}">
                <a16:creationId xmlns:a16="http://schemas.microsoft.com/office/drawing/2014/main" id="{601278C3-1BA1-A741-A5F9-D22AC78079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36733-7997-D656-7AF8-0CAF1A54E119}"/>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388364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BF312C-0669-386B-36AA-FFFFAD601B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C29DF5-D596-75B6-CEE4-C4FA652D5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60EB7-9B10-C247-BAFF-12A92B08116C}"/>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5" name="Footer Placeholder 4">
            <a:extLst>
              <a:ext uri="{FF2B5EF4-FFF2-40B4-BE49-F238E27FC236}">
                <a16:creationId xmlns:a16="http://schemas.microsoft.com/office/drawing/2014/main" id="{6314C803-9AED-277D-2D31-C657A9696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85A7ED-8F2C-39EA-AB93-47D117DE4EB8}"/>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122698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90B3-E2A0-9183-E02F-AECE376B46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67BAED-1A1F-E3A6-A36A-C096F5B0C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3C87D1-5E1B-AF3B-4F61-1ACEC09F242C}"/>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5" name="Footer Placeholder 4">
            <a:extLst>
              <a:ext uri="{FF2B5EF4-FFF2-40B4-BE49-F238E27FC236}">
                <a16:creationId xmlns:a16="http://schemas.microsoft.com/office/drawing/2014/main" id="{562410E7-9D46-2689-A4B9-DCFF9320F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D5385B-306B-FC4F-2C6A-7CB6155D9776}"/>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382232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D448C-9F8D-F7A7-A0EB-AAC4F5F31E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49C9EE-EEF6-FAF9-F1F1-38F100409EF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D629AC-A894-7AC9-3E9F-DF15FD9AFD80}"/>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5" name="Footer Placeholder 4">
            <a:extLst>
              <a:ext uri="{FF2B5EF4-FFF2-40B4-BE49-F238E27FC236}">
                <a16:creationId xmlns:a16="http://schemas.microsoft.com/office/drawing/2014/main" id="{09401A20-82E6-0E04-85CB-CD7CC46C1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22A20-570E-0547-E740-BA064141AE03}"/>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65825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5C48-E4CF-93B9-F833-AD43BA605B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AEB6F-D38A-9504-D4C0-B3858342D4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0F2FC6-FDE8-D675-C2DC-30817F32B0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6B2C4F-0A8B-0EC1-57F2-EE7B2C24A069}"/>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6" name="Footer Placeholder 5">
            <a:extLst>
              <a:ext uri="{FF2B5EF4-FFF2-40B4-BE49-F238E27FC236}">
                <a16:creationId xmlns:a16="http://schemas.microsoft.com/office/drawing/2014/main" id="{5A7572A7-CF5E-7710-C17D-405EDD4678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43F130-AA5B-2159-5FD7-E1F783796592}"/>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359690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2B40-53E5-8343-E2E7-4A74D52F97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221832-1B35-5DF9-C37F-F26B01CF0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B510B8-A3FD-BFD5-60DE-4343C179C9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2D4B1C-3BAF-B543-E849-0ED079CCF8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F31717-A7D1-2827-D1A2-34B9F54A13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A301DE-9F90-E3D5-7568-3F129359E9A5}"/>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8" name="Footer Placeholder 7">
            <a:extLst>
              <a:ext uri="{FF2B5EF4-FFF2-40B4-BE49-F238E27FC236}">
                <a16:creationId xmlns:a16="http://schemas.microsoft.com/office/drawing/2014/main" id="{4BD5A854-A62C-788D-7D2A-2B5D054B47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0848E1-3443-7FAA-03E5-D03F1E457392}"/>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183437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55F7-965C-066B-466A-0AC729BE5E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4BB9A7-E951-BF01-F326-94569454F58C}"/>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4" name="Footer Placeholder 3">
            <a:extLst>
              <a:ext uri="{FF2B5EF4-FFF2-40B4-BE49-F238E27FC236}">
                <a16:creationId xmlns:a16="http://schemas.microsoft.com/office/drawing/2014/main" id="{E14CB0AC-CF44-8236-F44A-C0C7585E2D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F96B8E-37B6-228E-16F8-89A155227B0B}"/>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88495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AAA1C-333A-D329-90F8-BAD8882043D3}"/>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3" name="Footer Placeholder 2">
            <a:extLst>
              <a:ext uri="{FF2B5EF4-FFF2-40B4-BE49-F238E27FC236}">
                <a16:creationId xmlns:a16="http://schemas.microsoft.com/office/drawing/2014/main" id="{2193ED4F-D6E3-9DD5-88FB-3FFA681FD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316310-14EB-DA56-741E-7ADC8419E1C5}"/>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237062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5A29-5EF5-651F-69E8-D425BBD6C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8651E7-68BD-9E50-1D80-6E7E882E94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45A211-E1B1-878B-0564-BACAE7875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099450-8FBA-E508-7FA2-D90D2AAA2D88}"/>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6" name="Footer Placeholder 5">
            <a:extLst>
              <a:ext uri="{FF2B5EF4-FFF2-40B4-BE49-F238E27FC236}">
                <a16:creationId xmlns:a16="http://schemas.microsoft.com/office/drawing/2014/main" id="{196343CA-7C60-4EC1-061C-8A77251D52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DB0DA-3D79-1C28-A1B1-118982A6C2C5}"/>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75114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F4593-5323-3252-B465-44EB9F7B9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BCA7C9-16E1-98C5-03D3-AE0CF6722B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1E97ED-8156-AE3A-ACD9-4F55DAE66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86D65D-A89F-F976-98E9-A9A3D4459713}"/>
              </a:ext>
            </a:extLst>
          </p:cNvPr>
          <p:cNvSpPr>
            <a:spLocks noGrp="1"/>
          </p:cNvSpPr>
          <p:nvPr>
            <p:ph type="dt" sz="half" idx="10"/>
          </p:nvPr>
        </p:nvSpPr>
        <p:spPr/>
        <p:txBody>
          <a:bodyPr/>
          <a:lstStyle/>
          <a:p>
            <a:fld id="{03B659D1-0A10-4F4A-8157-8BF5DE0E728E}" type="datetimeFigureOut">
              <a:rPr lang="en-US" smtClean="0"/>
              <a:t>6/1/2024</a:t>
            </a:fld>
            <a:endParaRPr lang="en-US"/>
          </a:p>
        </p:txBody>
      </p:sp>
      <p:sp>
        <p:nvSpPr>
          <p:cNvPr id="6" name="Footer Placeholder 5">
            <a:extLst>
              <a:ext uri="{FF2B5EF4-FFF2-40B4-BE49-F238E27FC236}">
                <a16:creationId xmlns:a16="http://schemas.microsoft.com/office/drawing/2014/main" id="{E8B114CD-9003-8FC5-4179-15043C4B5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0719C-0AE8-2653-C788-830B3865BA2D}"/>
              </a:ext>
            </a:extLst>
          </p:cNvPr>
          <p:cNvSpPr>
            <a:spLocks noGrp="1"/>
          </p:cNvSpPr>
          <p:nvPr>
            <p:ph type="sldNum" sz="quarter" idx="12"/>
          </p:nvPr>
        </p:nvSpPr>
        <p:spPr/>
        <p:txBody>
          <a:bodyPr/>
          <a:lstStyle/>
          <a:p>
            <a:fld id="{863CCE4D-F682-42D1-916D-F5F228F8913B}" type="slidenum">
              <a:rPr lang="en-US" smtClean="0"/>
              <a:t>‹#›</a:t>
            </a:fld>
            <a:endParaRPr lang="en-US"/>
          </a:p>
        </p:txBody>
      </p:sp>
    </p:spTree>
    <p:extLst>
      <p:ext uri="{BB962C8B-B14F-4D97-AF65-F5344CB8AC3E}">
        <p14:creationId xmlns:p14="http://schemas.microsoft.com/office/powerpoint/2010/main" val="403834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B33B52-3F75-93EF-5C07-F323624991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829697-AD9D-3C8A-9584-DB28F9D040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8AA1F-AFB9-1F40-3C9D-A4032D029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3B659D1-0A10-4F4A-8157-8BF5DE0E728E}" type="datetimeFigureOut">
              <a:rPr lang="en-US" smtClean="0"/>
              <a:t>6/1/2024</a:t>
            </a:fld>
            <a:endParaRPr lang="en-US"/>
          </a:p>
        </p:txBody>
      </p:sp>
      <p:sp>
        <p:nvSpPr>
          <p:cNvPr id="5" name="Footer Placeholder 4">
            <a:extLst>
              <a:ext uri="{FF2B5EF4-FFF2-40B4-BE49-F238E27FC236}">
                <a16:creationId xmlns:a16="http://schemas.microsoft.com/office/drawing/2014/main" id="{4C7E7538-8973-3F5C-0C59-4A625B51DE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873DC6F-00DD-FC71-016A-8B61F7AB0F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3CCE4D-F682-42D1-916D-F5F228F8913B}" type="slidenum">
              <a:rPr lang="en-US" smtClean="0"/>
              <a:t>‹#›</a:t>
            </a:fld>
            <a:endParaRPr lang="en-US"/>
          </a:p>
        </p:txBody>
      </p:sp>
    </p:spTree>
    <p:extLst>
      <p:ext uri="{BB962C8B-B14F-4D97-AF65-F5344CB8AC3E}">
        <p14:creationId xmlns:p14="http://schemas.microsoft.com/office/powerpoint/2010/main" val="13825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ublic.flourish.studio/story/1739544/?ful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5E83CFE-9089-3BFA-2133-ECD1ED3E29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765"/>
          <a:stretch/>
        </p:blipFill>
        <p:spPr bwMode="auto">
          <a:xfrm>
            <a:off x="930442" y="1"/>
            <a:ext cx="112661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12">
            <a:extLst>
              <a:ext uri="{FF2B5EF4-FFF2-40B4-BE49-F238E27FC236}">
                <a16:creationId xmlns:a16="http://schemas.microsoft.com/office/drawing/2014/main" id="{B323905E-3487-C98D-33EA-A5169B79DC8B}"/>
              </a:ext>
            </a:extLst>
          </p:cNvPr>
          <p:cNvSpPr>
            <a:spLocks noGrp="1"/>
          </p:cNvSpPr>
          <p:nvPr>
            <p:ph idx="1"/>
          </p:nvPr>
        </p:nvSpPr>
        <p:spPr>
          <a:xfrm>
            <a:off x="8986724" y="5433237"/>
            <a:ext cx="3205276" cy="1424763"/>
          </a:xfrm>
        </p:spPr>
        <p:txBody>
          <a:bodyPr vert="horz" lIns="91440" tIns="45720" rIns="91440" bIns="45720" rtlCol="0" anchor="t">
            <a:normAutofit fontScale="92500" lnSpcReduction="20000"/>
          </a:bodyPr>
          <a:lstStyle/>
          <a:p>
            <a:pPr marL="0" indent="0" algn="r">
              <a:buNone/>
            </a:pPr>
            <a:r>
              <a:rPr lang="en-US" sz="2000" dirty="0">
                <a:solidFill>
                  <a:schemeClr val="bg1"/>
                </a:solidFill>
                <a:latin typeface="Arial Nova Cond"/>
              </a:rPr>
              <a:t>SANGJI LEE</a:t>
            </a:r>
            <a:endParaRPr lang="en-US" dirty="0">
              <a:solidFill>
                <a:schemeClr val="bg1"/>
              </a:solidFill>
              <a:latin typeface="Calibri" panose="020F0502020204030204"/>
              <a:cs typeface="Calibri" panose="020F0502020204030204"/>
            </a:endParaRPr>
          </a:p>
          <a:p>
            <a:pPr marL="0" indent="0" algn="r">
              <a:buNone/>
            </a:pPr>
            <a:r>
              <a:rPr lang="en-US" sz="2000" dirty="0">
                <a:solidFill>
                  <a:schemeClr val="bg1"/>
                </a:solidFill>
                <a:latin typeface="Arial Nova Cond"/>
              </a:rPr>
              <a:t>Global Technical Specialist on NDCs, green economy, and just transition</a:t>
            </a:r>
          </a:p>
          <a:p>
            <a:pPr marL="0" indent="0" algn="r">
              <a:buNone/>
            </a:pPr>
            <a:r>
              <a:rPr lang="en-US" sz="2000" dirty="0">
                <a:solidFill>
                  <a:schemeClr val="bg1"/>
                </a:solidFill>
                <a:latin typeface="Arial Nova Cond"/>
              </a:rPr>
              <a:t>UNDP Climate Promise</a:t>
            </a:r>
          </a:p>
        </p:txBody>
      </p:sp>
      <p:sp>
        <p:nvSpPr>
          <p:cNvPr id="4" name="Freeform 2">
            <a:extLst>
              <a:ext uri="{FF2B5EF4-FFF2-40B4-BE49-F238E27FC236}">
                <a16:creationId xmlns:a16="http://schemas.microsoft.com/office/drawing/2014/main" id="{D9E4FE8D-479B-7974-3F95-3D8DB3FF9C1E}"/>
              </a:ext>
            </a:extLst>
          </p:cNvPr>
          <p:cNvSpPr/>
          <p:nvPr/>
        </p:nvSpPr>
        <p:spPr>
          <a:xfrm>
            <a:off x="11022881" y="368523"/>
            <a:ext cx="677589" cy="1374294"/>
          </a:xfrm>
          <a:custGeom>
            <a:avLst/>
            <a:gdLst/>
            <a:ahLst/>
            <a:cxnLst/>
            <a:rect l="l" t="t" r="r" b="b"/>
            <a:pathLst>
              <a:path w="1016383" h="2061441">
                <a:moveTo>
                  <a:pt x="0" y="0"/>
                </a:moveTo>
                <a:lnTo>
                  <a:pt x="1016383" y="0"/>
                </a:lnTo>
                <a:lnTo>
                  <a:pt x="1016383" y="2061441"/>
                </a:lnTo>
                <a:lnTo>
                  <a:pt x="0" y="2061441"/>
                </a:lnTo>
                <a:lnTo>
                  <a:pt x="0" y="0"/>
                </a:lnTo>
                <a:close/>
              </a:path>
            </a:pathLst>
          </a:custGeom>
          <a:blipFill>
            <a:blip r:embed="rId4"/>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800"/>
          </a:p>
        </p:txBody>
      </p:sp>
    </p:spTree>
    <p:extLst>
      <p:ext uri="{BB962C8B-B14F-4D97-AF65-F5344CB8AC3E}">
        <p14:creationId xmlns:p14="http://schemas.microsoft.com/office/powerpoint/2010/main" val="33715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igh Quality Education Supports Green Jobs – Education, economics and  public policy">
            <a:extLst>
              <a:ext uri="{FF2B5EF4-FFF2-40B4-BE49-F238E27FC236}">
                <a16:creationId xmlns:a16="http://schemas.microsoft.com/office/drawing/2014/main" id="{207F9D13-FF7F-B7D7-2F81-CC6178A5A1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1441" r="9176" b="1"/>
          <a:stretch/>
        </p:blipFill>
        <p:spPr bwMode="auto">
          <a:xfrm>
            <a:off x="-7" y="1676463"/>
            <a:ext cx="4211054" cy="5181530"/>
          </a:xfrm>
          <a:custGeom>
            <a:avLst/>
            <a:gdLst/>
            <a:ahLst/>
            <a:cxnLst/>
            <a:rect l="l" t="t" r="r" b="b"/>
            <a:pathLst>
              <a:path w="4211054" h="5181530">
                <a:moveTo>
                  <a:pt x="1165310" y="990"/>
                </a:moveTo>
                <a:cubicBezTo>
                  <a:pt x="1578456" y="12730"/>
                  <a:pt x="2002082" y="129252"/>
                  <a:pt x="2418078" y="367333"/>
                </a:cubicBezTo>
                <a:cubicBezTo>
                  <a:pt x="3905879" y="1218825"/>
                  <a:pt x="4719574" y="3276464"/>
                  <a:pt x="3861693" y="4749397"/>
                </a:cubicBezTo>
                <a:cubicBezTo>
                  <a:pt x="3781266" y="4887488"/>
                  <a:pt x="3691172" y="4998345"/>
                  <a:pt x="3592887" y="5091022"/>
                </a:cubicBezTo>
                <a:lnTo>
                  <a:pt x="3483153" y="5181530"/>
                </a:lnTo>
                <a:lnTo>
                  <a:pt x="0" y="5181530"/>
                </a:lnTo>
                <a:lnTo>
                  <a:pt x="0" y="251609"/>
                </a:lnTo>
                <a:lnTo>
                  <a:pt x="158783" y="182603"/>
                </a:lnTo>
                <a:cubicBezTo>
                  <a:pt x="479801" y="54981"/>
                  <a:pt x="818871" y="-8854"/>
                  <a:pt x="1165310" y="990"/>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A0A6CB2-B1D5-7863-2918-E0B6ADAB0791}"/>
              </a:ext>
            </a:extLst>
          </p:cNvPr>
          <p:cNvSpPr>
            <a:spLocks noGrp="1"/>
          </p:cNvSpPr>
          <p:nvPr>
            <p:ph type="title"/>
          </p:nvPr>
        </p:nvSpPr>
        <p:spPr>
          <a:xfrm>
            <a:off x="4959350" y="2881746"/>
            <a:ext cx="5729985" cy="1174148"/>
          </a:xfrm>
        </p:spPr>
        <p:txBody>
          <a:bodyPr anchor="b">
            <a:normAutofit/>
          </a:bodyPr>
          <a:lstStyle/>
          <a:p>
            <a:r>
              <a:rPr lang="en-US" sz="2800" b="1" spc="-170" dirty="0">
                <a:latin typeface="Proxima Nova Rg" panose="02000506030000020004" pitchFamily="2" charset="0"/>
                <a:ea typeface="+mn-ea"/>
                <a:cs typeface="+mn-cs"/>
              </a:rPr>
              <a:t>Why just transition is central to delivering the Paris Agreement?</a:t>
            </a:r>
          </a:p>
        </p:txBody>
      </p:sp>
      <p:pic>
        <p:nvPicPr>
          <p:cNvPr id="5" name="Picture 5">
            <a:extLst>
              <a:ext uri="{FF2B5EF4-FFF2-40B4-BE49-F238E27FC236}">
                <a16:creationId xmlns:a16="http://schemas.microsoft.com/office/drawing/2014/main" id="{8EB4A0A4-B7B4-0AAF-30E9-F76FF5267094}"/>
              </a:ext>
            </a:extLst>
          </p:cNvPr>
          <p:cNvPicPr>
            <a:picLocks noChangeAspect="1"/>
          </p:cNvPicPr>
          <p:nvPr/>
        </p:nvPicPr>
        <p:blipFill rotWithShape="1">
          <a:blip r:embed="rId4"/>
          <a:srcRect r="-3" b="494"/>
          <a:stretch/>
        </p:blipFill>
        <p:spPr>
          <a:xfrm>
            <a:off x="3332189" y="1"/>
            <a:ext cx="3997527" cy="2646947"/>
          </a:xfrm>
          <a:custGeom>
            <a:avLst/>
            <a:gdLst/>
            <a:ahLst/>
            <a:cxnLst/>
            <a:rect l="l" t="t" r="r" b="b"/>
            <a:pathLst>
              <a:path w="3997527" h="2646947">
                <a:moveTo>
                  <a:pt x="292993" y="0"/>
                </a:moveTo>
                <a:lnTo>
                  <a:pt x="3828920" y="0"/>
                </a:lnTo>
                <a:lnTo>
                  <a:pt x="3877162" y="126877"/>
                </a:lnTo>
                <a:cubicBezTo>
                  <a:pt x="3956137" y="365716"/>
                  <a:pt x="3997527" y="630123"/>
                  <a:pt x="3997527" y="908578"/>
                </a:cubicBezTo>
                <a:cubicBezTo>
                  <a:pt x="3997527" y="1130767"/>
                  <a:pt x="3933446" y="1309091"/>
                  <a:pt x="3789844" y="1486825"/>
                </a:cubicBezTo>
                <a:cubicBezTo>
                  <a:pt x="3639637" y="1672742"/>
                  <a:pt x="3413939" y="1843981"/>
                  <a:pt x="3174946" y="2025257"/>
                </a:cubicBezTo>
                <a:cubicBezTo>
                  <a:pt x="3130853" y="2058662"/>
                  <a:pt x="3085302" y="2093247"/>
                  <a:pt x="3039752" y="2128254"/>
                </a:cubicBezTo>
                <a:cubicBezTo>
                  <a:pt x="2632020" y="2441546"/>
                  <a:pt x="2334435" y="2646947"/>
                  <a:pt x="1928851" y="2646947"/>
                </a:cubicBezTo>
                <a:cubicBezTo>
                  <a:pt x="1310863" y="2646947"/>
                  <a:pt x="873195" y="2394813"/>
                  <a:pt x="465463" y="1803828"/>
                </a:cubicBezTo>
                <a:cubicBezTo>
                  <a:pt x="412107" y="1726474"/>
                  <a:pt x="359949" y="1656124"/>
                  <a:pt x="309509" y="1588134"/>
                </a:cubicBezTo>
                <a:cubicBezTo>
                  <a:pt x="100453" y="1306222"/>
                  <a:pt x="0" y="1159615"/>
                  <a:pt x="0" y="908578"/>
                </a:cubicBezTo>
                <a:cubicBezTo>
                  <a:pt x="0" y="659312"/>
                  <a:pt x="62965" y="413080"/>
                  <a:pt x="187010" y="176721"/>
                </a:cubicBezTo>
                <a:cubicBezTo>
                  <a:pt x="217356" y="118918"/>
                  <a:pt x="250961" y="62336"/>
                  <a:pt x="287751" y="7075"/>
                </a:cubicBezTo>
                <a:close/>
              </a:path>
            </a:pathLst>
          </a:custGeom>
        </p:spPr>
      </p:pic>
      <p:sp>
        <p:nvSpPr>
          <p:cNvPr id="3" name="Content Placeholder 2">
            <a:extLst>
              <a:ext uri="{FF2B5EF4-FFF2-40B4-BE49-F238E27FC236}">
                <a16:creationId xmlns:a16="http://schemas.microsoft.com/office/drawing/2014/main" id="{615D3312-FCD4-3803-D548-1447A3814906}"/>
              </a:ext>
            </a:extLst>
          </p:cNvPr>
          <p:cNvSpPr>
            <a:spLocks noGrp="1"/>
          </p:cNvSpPr>
          <p:nvPr>
            <p:ph idx="1"/>
          </p:nvPr>
        </p:nvSpPr>
        <p:spPr>
          <a:xfrm>
            <a:off x="4528858" y="4425859"/>
            <a:ext cx="7276045" cy="1773142"/>
          </a:xfrm>
        </p:spPr>
        <p:txBody>
          <a:bodyPr vert="horz" lIns="91440" tIns="45720" rIns="91440" bIns="45720" rtlCol="0">
            <a:normAutofit/>
          </a:bodyPr>
          <a:lstStyle/>
          <a:p>
            <a:pPr marL="514350" indent="-514350">
              <a:buAutoNum type="arabicPeriod"/>
            </a:pPr>
            <a:r>
              <a:rPr lang="en-US" sz="2000" i="1" dirty="0">
                <a:latin typeface="Myriad Pro" panose="020B0503030403020204" pitchFamily="34" charset="0"/>
                <a:sym typeface="Helvetica Neue Light"/>
              </a:rPr>
              <a:t>Brings the public along &gt;&gt; increased ownership, ambition, and feasibility of climate measures (NDCs, NAP, LT-LEDS)</a:t>
            </a:r>
          </a:p>
          <a:p>
            <a:pPr marL="0" indent="0">
              <a:buNone/>
            </a:pPr>
            <a:r>
              <a:rPr lang="en-US" sz="2000" i="1" dirty="0">
                <a:latin typeface="Myriad Pro" panose="020B0503030403020204" pitchFamily="34" charset="0"/>
                <a:sym typeface="Helvetica Neue Light"/>
              </a:rPr>
              <a:t>2.    Realize socio economic empowerment and   transformation </a:t>
            </a:r>
            <a:endParaRPr lang="en-US" sz="2000" dirty="0">
              <a:cs typeface="Calibri"/>
            </a:endParaRPr>
          </a:p>
          <a:p>
            <a:pPr marL="514350" indent="-514350">
              <a:buAutoNum type="arabicPeriod"/>
            </a:pPr>
            <a:endParaRPr lang="en-US" sz="1700" dirty="0">
              <a:cs typeface="Calibri"/>
            </a:endParaRPr>
          </a:p>
        </p:txBody>
      </p:sp>
      <p:sp>
        <p:nvSpPr>
          <p:cNvPr id="4" name="Freeform 2">
            <a:extLst>
              <a:ext uri="{FF2B5EF4-FFF2-40B4-BE49-F238E27FC236}">
                <a16:creationId xmlns:a16="http://schemas.microsoft.com/office/drawing/2014/main" id="{0DE44923-2220-4650-A73F-E9065EF05B7E}"/>
              </a:ext>
            </a:extLst>
          </p:cNvPr>
          <p:cNvSpPr/>
          <p:nvPr/>
        </p:nvSpPr>
        <p:spPr>
          <a:xfrm>
            <a:off x="11033540" y="127892"/>
            <a:ext cx="677589" cy="1374294"/>
          </a:xfrm>
          <a:custGeom>
            <a:avLst/>
            <a:gdLst/>
            <a:ahLst/>
            <a:cxnLst/>
            <a:rect l="l" t="t" r="r" b="b"/>
            <a:pathLst>
              <a:path w="1016383" h="2061441">
                <a:moveTo>
                  <a:pt x="0" y="0"/>
                </a:moveTo>
                <a:lnTo>
                  <a:pt x="1016383" y="0"/>
                </a:lnTo>
                <a:lnTo>
                  <a:pt x="1016383" y="2061441"/>
                </a:lnTo>
                <a:lnTo>
                  <a:pt x="0" y="2061441"/>
                </a:lnTo>
                <a:lnTo>
                  <a:pt x="0" y="0"/>
                </a:lnTo>
                <a:close/>
              </a:path>
            </a:pathLst>
          </a:custGeom>
          <a:blipFill>
            <a:blip r:embed="rId5"/>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800"/>
          </a:p>
        </p:txBody>
      </p:sp>
    </p:spTree>
    <p:extLst>
      <p:ext uri="{BB962C8B-B14F-4D97-AF65-F5344CB8AC3E}">
        <p14:creationId xmlns:p14="http://schemas.microsoft.com/office/powerpoint/2010/main" val="393551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AA20-B6C0-1190-AE57-58CB2CC7939E}"/>
              </a:ext>
            </a:extLst>
          </p:cNvPr>
          <p:cNvSpPr>
            <a:spLocks noGrp="1"/>
          </p:cNvSpPr>
          <p:nvPr>
            <p:ph type="title"/>
          </p:nvPr>
        </p:nvSpPr>
        <p:spPr>
          <a:xfrm>
            <a:off x="157716" y="97714"/>
            <a:ext cx="10283456" cy="776176"/>
          </a:xfrm>
        </p:spPr>
        <p:txBody>
          <a:bodyPr>
            <a:noAutofit/>
          </a:bodyPr>
          <a:lstStyle/>
          <a:p>
            <a:r>
              <a:rPr lang="en-US" sz="4800" b="1" spc="-170" dirty="0">
                <a:solidFill>
                  <a:schemeClr val="accent1"/>
                </a:solidFill>
                <a:latin typeface="Proxima Nova Rg" panose="02000506030000020004" pitchFamily="2" charset="0"/>
                <a:ea typeface="+mn-ea"/>
                <a:cs typeface="+mn-cs"/>
                <a:sym typeface="Helvetica Neue"/>
              </a:rPr>
              <a:t>Global State of Play </a:t>
            </a:r>
          </a:p>
        </p:txBody>
      </p:sp>
      <p:sp>
        <p:nvSpPr>
          <p:cNvPr id="17" name="TextBox 16">
            <a:extLst>
              <a:ext uri="{FF2B5EF4-FFF2-40B4-BE49-F238E27FC236}">
                <a16:creationId xmlns:a16="http://schemas.microsoft.com/office/drawing/2014/main" id="{EC2DDA1B-52D3-62B6-EFB9-D26B1476933D}"/>
              </a:ext>
            </a:extLst>
          </p:cNvPr>
          <p:cNvSpPr txBox="1"/>
          <p:nvPr/>
        </p:nvSpPr>
        <p:spPr>
          <a:xfrm>
            <a:off x="0" y="6171726"/>
            <a:ext cx="5791671" cy="584775"/>
          </a:xfrm>
          <a:prstGeom prst="rect">
            <a:avLst/>
          </a:prstGeom>
          <a:noFill/>
        </p:spPr>
        <p:txBody>
          <a:bodyPr wrap="square" rtlCol="0">
            <a:spAutoFit/>
          </a:bodyPr>
          <a:lstStyle/>
          <a:p>
            <a:r>
              <a:rPr lang="en-US">
                <a:ea typeface="+mn-lt"/>
                <a:cs typeface="+mn-lt"/>
                <a:hlinkClick r:id="rId2"/>
              </a:rPr>
              <a:t>For more </a:t>
            </a:r>
            <a:r>
              <a:rPr lang="en-US">
                <a:ea typeface="+mn-lt"/>
                <a:cs typeface="+mn-lt"/>
              </a:rPr>
              <a:t>analysis</a:t>
            </a:r>
            <a:endParaRPr lang="en-US"/>
          </a:p>
          <a:p>
            <a:r>
              <a:rPr lang="en-US" sz="1400"/>
              <a:t>Last update: 31 October 2022</a:t>
            </a:r>
          </a:p>
        </p:txBody>
      </p:sp>
      <p:pic>
        <p:nvPicPr>
          <p:cNvPr id="11" name="Picture 10">
            <a:extLst>
              <a:ext uri="{FF2B5EF4-FFF2-40B4-BE49-F238E27FC236}">
                <a16:creationId xmlns:a16="http://schemas.microsoft.com/office/drawing/2014/main" id="{B92585FB-35FA-8A69-5748-1FF3018DB5A6}"/>
              </a:ext>
            </a:extLst>
          </p:cNvPr>
          <p:cNvPicPr>
            <a:picLocks noChangeAspect="1"/>
          </p:cNvPicPr>
          <p:nvPr/>
        </p:nvPicPr>
        <p:blipFill>
          <a:blip r:embed="rId3"/>
          <a:stretch>
            <a:fillRect/>
          </a:stretch>
        </p:blipFill>
        <p:spPr>
          <a:xfrm>
            <a:off x="2774323" y="1058851"/>
            <a:ext cx="8759951" cy="5799149"/>
          </a:xfrm>
          <a:prstGeom prst="rect">
            <a:avLst/>
          </a:prstGeom>
        </p:spPr>
      </p:pic>
      <p:sp>
        <p:nvSpPr>
          <p:cNvPr id="3" name="Content Placeholder 2">
            <a:extLst>
              <a:ext uri="{FF2B5EF4-FFF2-40B4-BE49-F238E27FC236}">
                <a16:creationId xmlns:a16="http://schemas.microsoft.com/office/drawing/2014/main" id="{82B86AB4-1DD2-AA9B-1E14-1A9D459EA612}"/>
              </a:ext>
            </a:extLst>
          </p:cNvPr>
          <p:cNvSpPr>
            <a:spLocks noGrp="1"/>
          </p:cNvSpPr>
          <p:nvPr>
            <p:ph idx="1"/>
          </p:nvPr>
        </p:nvSpPr>
        <p:spPr>
          <a:xfrm>
            <a:off x="157716" y="3028360"/>
            <a:ext cx="5791671" cy="2519260"/>
          </a:xfrm>
        </p:spPr>
        <p:txBody>
          <a:bodyPr vert="horz" lIns="91440" tIns="45720" rIns="91440" bIns="45720" rtlCol="0" anchor="t">
            <a:normAutofit/>
          </a:bodyPr>
          <a:lstStyle/>
          <a:p>
            <a:pPr marL="0" indent="0">
              <a:buNone/>
            </a:pPr>
            <a:r>
              <a:rPr lang="en-US" sz="2400" i="1" dirty="0">
                <a:solidFill>
                  <a:schemeClr val="accent1"/>
                </a:solidFill>
              </a:rPr>
              <a:t>The importance of just transition is now recognized, with the principles reflected in </a:t>
            </a:r>
            <a:r>
              <a:rPr lang="en-US" sz="2400" b="1" i="1" dirty="0">
                <a:solidFill>
                  <a:schemeClr val="accent1"/>
                </a:solidFill>
              </a:rPr>
              <a:t>38% of NDCs</a:t>
            </a:r>
            <a:r>
              <a:rPr lang="en-US" sz="2400" i="1" dirty="0">
                <a:solidFill>
                  <a:schemeClr val="accent1"/>
                </a:solidFill>
              </a:rPr>
              <a:t>, </a:t>
            </a:r>
            <a:r>
              <a:rPr lang="en-US" sz="2400" b="1" i="1" dirty="0">
                <a:solidFill>
                  <a:schemeClr val="accent1"/>
                </a:solidFill>
              </a:rPr>
              <a:t>57% of long-term strategies</a:t>
            </a:r>
            <a:r>
              <a:rPr lang="en-US" sz="2400" i="1" dirty="0">
                <a:solidFill>
                  <a:schemeClr val="accent1"/>
                </a:solidFill>
              </a:rPr>
              <a:t>, and a growing number of high-profile global initiatives</a:t>
            </a:r>
            <a:endParaRPr lang="en-US" sz="2400" i="1" dirty="0">
              <a:solidFill>
                <a:schemeClr val="accent1"/>
              </a:solidFill>
              <a:ea typeface="+mn-lt"/>
              <a:cs typeface="+mn-lt"/>
              <a:hlinkClick r:id="rId2">
                <a:extLst>
                  <a:ext uri="{A12FA001-AC4F-418D-AE19-62706E023703}">
                    <ahyp:hlinkClr xmlns:ahyp="http://schemas.microsoft.com/office/drawing/2018/hyperlinkcolor" val="tx"/>
                  </a:ext>
                </a:extLst>
              </a:hlinkClick>
            </a:endParaRPr>
          </a:p>
          <a:p>
            <a:endParaRPr lang="en-US" dirty="0">
              <a:solidFill>
                <a:srgbClr val="467886"/>
              </a:solidFill>
              <a:ea typeface="+mn-lt"/>
              <a:cs typeface="+mn-lt"/>
              <a:hlinkClick r:id="rId2">
                <a:extLst>
                  <a:ext uri="{A12FA001-AC4F-418D-AE19-62706E023703}">
                    <ahyp:hlinkClr xmlns:ahyp="http://schemas.microsoft.com/office/drawing/2018/hyperlinkcolor" val="tx"/>
                  </a:ext>
                </a:extLst>
              </a:hlinkClick>
            </a:endParaRPr>
          </a:p>
          <a:p>
            <a:endParaRPr lang="en-US" dirty="0">
              <a:solidFill>
                <a:srgbClr val="467886"/>
              </a:solidFill>
              <a:ea typeface="+mn-lt"/>
              <a:cs typeface="+mn-lt"/>
              <a:hlinkClick r:id="rId2">
                <a:extLst>
                  <a:ext uri="{A12FA001-AC4F-418D-AE19-62706E023703}">
                    <ahyp:hlinkClr xmlns:ahyp="http://schemas.microsoft.com/office/drawing/2018/hyperlinkcolor" val="tx"/>
                  </a:ext>
                </a:extLst>
              </a:hlinkClick>
            </a:endParaRPr>
          </a:p>
          <a:p>
            <a:endParaRPr lang="en-US" dirty="0">
              <a:solidFill>
                <a:srgbClr val="467886"/>
              </a:solidFill>
              <a:ea typeface="+mn-lt"/>
              <a:cs typeface="+mn-lt"/>
              <a:hlinkClick r:id="rId2">
                <a:extLst>
                  <a:ext uri="{A12FA001-AC4F-418D-AE19-62706E023703}">
                    <ahyp:hlinkClr xmlns:ahyp="http://schemas.microsoft.com/office/drawing/2018/hyperlinkcolor" val="tx"/>
                  </a:ext>
                </a:extLst>
              </a:hlinkClick>
            </a:endParaRPr>
          </a:p>
          <a:p>
            <a:endParaRPr lang="en-US" dirty="0">
              <a:solidFill>
                <a:srgbClr val="467886"/>
              </a:solidFill>
              <a:ea typeface="+mn-lt"/>
              <a:cs typeface="+mn-lt"/>
              <a:hlinkClick r:id="rId2">
                <a:extLst>
                  <a:ext uri="{A12FA001-AC4F-418D-AE19-62706E023703}">
                    <ahyp:hlinkClr xmlns:ahyp="http://schemas.microsoft.com/office/drawing/2018/hyperlinkcolor" val="tx"/>
                  </a:ext>
                </a:extLst>
              </a:hlinkClick>
            </a:endParaRPr>
          </a:p>
          <a:p>
            <a:endParaRPr lang="en-US" dirty="0">
              <a:solidFill>
                <a:srgbClr val="467886"/>
              </a:solidFill>
              <a:ea typeface="+mn-lt"/>
              <a:cs typeface="+mn-lt"/>
              <a:hlinkClick r:id="rId2">
                <a:extLst>
                  <a:ext uri="{A12FA001-AC4F-418D-AE19-62706E023703}">
                    <ahyp:hlinkClr xmlns:ahyp="http://schemas.microsoft.com/office/drawing/2018/hyperlinkcolor" val="tx"/>
                  </a:ext>
                </a:extLst>
              </a:hlinkClick>
            </a:endParaRPr>
          </a:p>
        </p:txBody>
      </p:sp>
      <p:sp>
        <p:nvSpPr>
          <p:cNvPr id="4" name="Freeform 2">
            <a:extLst>
              <a:ext uri="{FF2B5EF4-FFF2-40B4-BE49-F238E27FC236}">
                <a16:creationId xmlns:a16="http://schemas.microsoft.com/office/drawing/2014/main" id="{0D38AC91-6411-D740-CBAF-A6D013DEA32C}"/>
              </a:ext>
            </a:extLst>
          </p:cNvPr>
          <p:cNvSpPr/>
          <p:nvPr/>
        </p:nvSpPr>
        <p:spPr>
          <a:xfrm>
            <a:off x="11356695" y="186743"/>
            <a:ext cx="677589" cy="1374294"/>
          </a:xfrm>
          <a:custGeom>
            <a:avLst/>
            <a:gdLst/>
            <a:ahLst/>
            <a:cxnLst/>
            <a:rect l="l" t="t" r="r" b="b"/>
            <a:pathLst>
              <a:path w="1016383" h="2061441">
                <a:moveTo>
                  <a:pt x="0" y="0"/>
                </a:moveTo>
                <a:lnTo>
                  <a:pt x="1016383" y="0"/>
                </a:lnTo>
                <a:lnTo>
                  <a:pt x="1016383" y="2061441"/>
                </a:lnTo>
                <a:lnTo>
                  <a:pt x="0" y="2061441"/>
                </a:lnTo>
                <a:lnTo>
                  <a:pt x="0" y="0"/>
                </a:lnTo>
                <a:close/>
              </a:path>
            </a:pathLst>
          </a:custGeom>
          <a:blipFill>
            <a:blip r:embed="rId4"/>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800"/>
          </a:p>
        </p:txBody>
      </p:sp>
    </p:spTree>
    <p:extLst>
      <p:ext uri="{BB962C8B-B14F-4D97-AF65-F5344CB8AC3E}">
        <p14:creationId xmlns:p14="http://schemas.microsoft.com/office/powerpoint/2010/main" val="140470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B3618CB4-5EA3-BE0E-03F9-FBC9745F2EEB}"/>
              </a:ext>
            </a:extLst>
          </p:cNvPr>
          <p:cNvPicPr>
            <a:picLocks noGrp="1" noChangeAspect="1"/>
          </p:cNvPicPr>
          <p:nvPr>
            <p:ph idx="1"/>
          </p:nvPr>
        </p:nvPicPr>
        <p:blipFill>
          <a:blip r:embed="rId2"/>
          <a:stretch>
            <a:fillRect/>
          </a:stretch>
        </p:blipFill>
        <p:spPr>
          <a:xfrm>
            <a:off x="144380" y="193964"/>
            <a:ext cx="7143112" cy="6664035"/>
          </a:xfrm>
          <a:prstGeom prst="rect">
            <a:avLst/>
          </a:prstGeom>
        </p:spPr>
      </p:pic>
      <p:sp>
        <p:nvSpPr>
          <p:cNvPr id="5" name="TextBox 4">
            <a:extLst>
              <a:ext uri="{FF2B5EF4-FFF2-40B4-BE49-F238E27FC236}">
                <a16:creationId xmlns:a16="http://schemas.microsoft.com/office/drawing/2014/main" id="{34AFB7E8-0D88-3612-6C30-2AA4ECB586BE}"/>
              </a:ext>
            </a:extLst>
          </p:cNvPr>
          <p:cNvSpPr txBox="1"/>
          <p:nvPr/>
        </p:nvSpPr>
        <p:spPr>
          <a:xfrm>
            <a:off x="7657221" y="2415223"/>
            <a:ext cx="4181851" cy="3108543"/>
          </a:xfrm>
          <a:prstGeom prst="rect">
            <a:avLst/>
          </a:prstGeom>
          <a:noFill/>
        </p:spPr>
        <p:txBody>
          <a:bodyPr wrap="square">
            <a:spAutoFit/>
          </a:bodyPr>
          <a:lstStyle/>
          <a:p>
            <a:pPr algn="just"/>
            <a:r>
              <a:rPr lang="en-US" sz="2800" b="1" i="1" dirty="0">
                <a:solidFill>
                  <a:schemeClr val="accent1"/>
                </a:solidFill>
              </a:rPr>
              <a:t>More</a:t>
            </a:r>
            <a:r>
              <a:rPr lang="en-US" sz="2800" i="1" dirty="0">
                <a:solidFill>
                  <a:schemeClr val="accent1"/>
                </a:solidFill>
              </a:rPr>
              <a:t>, however, can be done to anchor just transition in climate plans – only 17% of NDCs and 55% of LTS have dedicated sections on this key issue</a:t>
            </a:r>
          </a:p>
        </p:txBody>
      </p:sp>
      <p:sp>
        <p:nvSpPr>
          <p:cNvPr id="2" name="Freeform 2">
            <a:extLst>
              <a:ext uri="{FF2B5EF4-FFF2-40B4-BE49-F238E27FC236}">
                <a16:creationId xmlns:a16="http://schemas.microsoft.com/office/drawing/2014/main" id="{26BEF079-57C2-7983-0F36-209B697013E9}"/>
              </a:ext>
            </a:extLst>
          </p:cNvPr>
          <p:cNvSpPr/>
          <p:nvPr/>
        </p:nvSpPr>
        <p:spPr>
          <a:xfrm>
            <a:off x="11161483" y="193964"/>
            <a:ext cx="677589" cy="1374294"/>
          </a:xfrm>
          <a:custGeom>
            <a:avLst/>
            <a:gdLst/>
            <a:ahLst/>
            <a:cxnLst/>
            <a:rect l="l" t="t" r="r" b="b"/>
            <a:pathLst>
              <a:path w="1016383" h="2061441">
                <a:moveTo>
                  <a:pt x="0" y="0"/>
                </a:moveTo>
                <a:lnTo>
                  <a:pt x="1016383" y="0"/>
                </a:lnTo>
                <a:lnTo>
                  <a:pt x="1016383" y="2061441"/>
                </a:lnTo>
                <a:lnTo>
                  <a:pt x="0" y="2061441"/>
                </a:lnTo>
                <a:lnTo>
                  <a:pt x="0" y="0"/>
                </a:lnTo>
                <a:close/>
              </a:path>
            </a:pathLst>
          </a:custGeom>
          <a:blipFill>
            <a:blip r:embed="rId3"/>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800" dirty="0"/>
          </a:p>
        </p:txBody>
      </p:sp>
    </p:spTree>
    <p:extLst>
      <p:ext uri="{BB962C8B-B14F-4D97-AF65-F5344CB8AC3E}">
        <p14:creationId xmlns:p14="http://schemas.microsoft.com/office/powerpoint/2010/main" val="188880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EA3EEB-F372-AFB6-C0AD-A0337C05047E}"/>
              </a:ext>
            </a:extLst>
          </p:cNvPr>
          <p:cNvSpPr>
            <a:spLocks noGrp="1"/>
          </p:cNvSpPr>
          <p:nvPr>
            <p:ph type="title"/>
          </p:nvPr>
        </p:nvSpPr>
        <p:spPr>
          <a:xfrm>
            <a:off x="144228" y="1453896"/>
            <a:ext cx="3108553" cy="4427261"/>
          </a:xfrm>
        </p:spPr>
        <p:txBody>
          <a:bodyPr>
            <a:normAutofit fontScale="90000"/>
          </a:bodyPr>
          <a:lstStyle/>
          <a:p>
            <a: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t>- 57 per cent of LT-LEDS underlined Parties’ commitment to just transition, with 26 per cent elaborating on the concept of just transition in a dedicated chapter.</a:t>
            </a:r>
            <a:b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br>
            <a:b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br>
            <a: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t>- Of the 43 per cent of LT-LEDS that did not explicitly mention just transition, 24 per cent illustrated elements that are linked to just transition, such as fairness, equity and inclusiveness.</a:t>
            </a:r>
            <a:b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br>
            <a:b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br>
            <a:br>
              <a:rPr lang="en-US" sz="1800" kern="100" dirty="0">
                <a:effectLst/>
                <a:latin typeface="Aptos" panose="020B0004020202020204" pitchFamily="34" charset="0"/>
                <a:ea typeface="Malgun Gothic" panose="020B0503020000020004" pitchFamily="34" charset="-127"/>
                <a:cs typeface="Times New Roman" panose="02020603050405020304" pitchFamily="18" charset="0"/>
              </a:rPr>
            </a:br>
            <a:endParaRPr lang="fr-FR" sz="1200" b="0" dirty="0">
              <a:latin typeface="Arial" panose="020B0604020202020204" pitchFamily="34" charset="0"/>
              <a:cs typeface="Arial" panose="020B0604020202020204" pitchFamily="34" charset="0"/>
            </a:endParaRPr>
          </a:p>
        </p:txBody>
      </p:sp>
      <p:pic>
        <p:nvPicPr>
          <p:cNvPr id="5" name="Espace réservé du contenu 4" descr="Une image contenant texte, capture d’écran, Police, nombre&#10;&#10;Description générée automatiquement">
            <a:extLst>
              <a:ext uri="{FF2B5EF4-FFF2-40B4-BE49-F238E27FC236}">
                <a16:creationId xmlns:a16="http://schemas.microsoft.com/office/drawing/2014/main" id="{E2662B2E-7ED8-BA2C-6F3C-D58C7EBBB5B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65576" y="0"/>
            <a:ext cx="7927848" cy="6858000"/>
          </a:xfrm>
        </p:spPr>
      </p:pic>
      <p:sp>
        <p:nvSpPr>
          <p:cNvPr id="3" name="TextBox 2">
            <a:extLst>
              <a:ext uri="{FF2B5EF4-FFF2-40B4-BE49-F238E27FC236}">
                <a16:creationId xmlns:a16="http://schemas.microsoft.com/office/drawing/2014/main" id="{8DE6474D-2DB4-E7CC-49AF-A17FE261B26D}"/>
              </a:ext>
            </a:extLst>
          </p:cNvPr>
          <p:cNvSpPr txBox="1"/>
          <p:nvPr/>
        </p:nvSpPr>
        <p:spPr>
          <a:xfrm>
            <a:off x="236591" y="6260347"/>
            <a:ext cx="2553816" cy="430887"/>
          </a:xfrm>
          <a:prstGeom prst="rect">
            <a:avLst/>
          </a:prstGeom>
          <a:noFill/>
        </p:spPr>
        <p:txBody>
          <a:bodyPr wrap="square" rtlCol="0">
            <a:spAutoFit/>
          </a:bodyPr>
          <a:lstStyle/>
          <a:p>
            <a:r>
              <a:rPr lang="en-US" sz="1100" dirty="0"/>
              <a:t>Source: UNFCCC synthesis report 2023</a:t>
            </a:r>
          </a:p>
        </p:txBody>
      </p:sp>
      <p:sp>
        <p:nvSpPr>
          <p:cNvPr id="4" name="Freeform 2">
            <a:extLst>
              <a:ext uri="{FF2B5EF4-FFF2-40B4-BE49-F238E27FC236}">
                <a16:creationId xmlns:a16="http://schemas.microsoft.com/office/drawing/2014/main" id="{93122894-971F-7625-E0AF-9A57262EFF4A}"/>
              </a:ext>
            </a:extLst>
          </p:cNvPr>
          <p:cNvSpPr/>
          <p:nvPr/>
        </p:nvSpPr>
        <p:spPr>
          <a:xfrm>
            <a:off x="11267424" y="167355"/>
            <a:ext cx="677589" cy="1374294"/>
          </a:xfrm>
          <a:custGeom>
            <a:avLst/>
            <a:gdLst/>
            <a:ahLst/>
            <a:cxnLst/>
            <a:rect l="l" t="t" r="r" b="b"/>
            <a:pathLst>
              <a:path w="1016383" h="2061441">
                <a:moveTo>
                  <a:pt x="0" y="0"/>
                </a:moveTo>
                <a:lnTo>
                  <a:pt x="1016383" y="0"/>
                </a:lnTo>
                <a:lnTo>
                  <a:pt x="1016383" y="2061441"/>
                </a:lnTo>
                <a:lnTo>
                  <a:pt x="0" y="2061441"/>
                </a:lnTo>
                <a:lnTo>
                  <a:pt x="0" y="0"/>
                </a:lnTo>
                <a:close/>
              </a:path>
            </a:pathLst>
          </a:custGeom>
          <a:blipFill>
            <a:blip r:embed="rId4"/>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800"/>
          </a:p>
        </p:txBody>
      </p:sp>
    </p:spTree>
    <p:extLst>
      <p:ext uri="{BB962C8B-B14F-4D97-AF65-F5344CB8AC3E}">
        <p14:creationId xmlns:p14="http://schemas.microsoft.com/office/powerpoint/2010/main" val="279378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D823-91C3-10F6-476E-C7D4AE094194}"/>
              </a:ext>
            </a:extLst>
          </p:cNvPr>
          <p:cNvSpPr>
            <a:spLocks noGrp="1"/>
          </p:cNvSpPr>
          <p:nvPr>
            <p:ph type="title"/>
          </p:nvPr>
        </p:nvSpPr>
        <p:spPr>
          <a:xfrm>
            <a:off x="179729" y="13259"/>
            <a:ext cx="8130665" cy="858983"/>
          </a:xfrm>
        </p:spPr>
        <p:txBody>
          <a:bodyPr>
            <a:normAutofit/>
          </a:bodyPr>
          <a:lstStyle/>
          <a:p>
            <a:r>
              <a:rPr lang="en-US" sz="4300" b="1" spc="-170" dirty="0">
                <a:solidFill>
                  <a:schemeClr val="accent1"/>
                </a:solidFill>
                <a:latin typeface="Proxima Nova Rg" panose="02000506030000020004" pitchFamily="2" charset="0"/>
                <a:ea typeface="+mn-ea"/>
                <a:cs typeface="+mn-cs"/>
              </a:rPr>
              <a:t>Key entry points </a:t>
            </a:r>
          </a:p>
        </p:txBody>
      </p:sp>
      <p:pic>
        <p:nvPicPr>
          <p:cNvPr id="6" name="Picture 5">
            <a:extLst>
              <a:ext uri="{FF2B5EF4-FFF2-40B4-BE49-F238E27FC236}">
                <a16:creationId xmlns:a16="http://schemas.microsoft.com/office/drawing/2014/main" id="{BC33FB43-3A84-866B-AA63-15912F183956}"/>
              </a:ext>
            </a:extLst>
          </p:cNvPr>
          <p:cNvPicPr>
            <a:picLocks noChangeAspect="1"/>
          </p:cNvPicPr>
          <p:nvPr/>
        </p:nvPicPr>
        <p:blipFill>
          <a:blip r:embed="rId3"/>
          <a:stretch>
            <a:fillRect/>
          </a:stretch>
        </p:blipFill>
        <p:spPr>
          <a:xfrm>
            <a:off x="353133" y="1234440"/>
            <a:ext cx="5742867" cy="4902125"/>
          </a:xfrm>
          <a:prstGeom prst="rect">
            <a:avLst/>
          </a:prstGeom>
        </p:spPr>
      </p:pic>
      <p:sp>
        <p:nvSpPr>
          <p:cNvPr id="4" name="TextBox 3">
            <a:extLst>
              <a:ext uri="{FF2B5EF4-FFF2-40B4-BE49-F238E27FC236}">
                <a16:creationId xmlns:a16="http://schemas.microsoft.com/office/drawing/2014/main" id="{8ED58BF8-A16E-14A3-5282-6FF610C94237}"/>
              </a:ext>
            </a:extLst>
          </p:cNvPr>
          <p:cNvSpPr txBox="1"/>
          <p:nvPr/>
        </p:nvSpPr>
        <p:spPr>
          <a:xfrm>
            <a:off x="6224056" y="2613392"/>
            <a:ext cx="5492456"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dirty="0">
                <a:solidFill>
                  <a:schemeClr val="accent1"/>
                </a:solidFill>
              </a:rPr>
              <a:t>As countries worldwide continue to update and implement their NDCs and LTS, there is the opportunity to embed the principles, processes, and practices of just transition within them, and drive greater climate action</a:t>
            </a:r>
          </a:p>
        </p:txBody>
      </p:sp>
      <p:sp>
        <p:nvSpPr>
          <p:cNvPr id="3" name="Freeform 2">
            <a:extLst>
              <a:ext uri="{FF2B5EF4-FFF2-40B4-BE49-F238E27FC236}">
                <a16:creationId xmlns:a16="http://schemas.microsoft.com/office/drawing/2014/main" id="{42E9AC8D-3F90-7A08-C3E3-C2FAC027ED9C}"/>
              </a:ext>
            </a:extLst>
          </p:cNvPr>
          <p:cNvSpPr/>
          <p:nvPr/>
        </p:nvSpPr>
        <p:spPr>
          <a:xfrm>
            <a:off x="11022881" y="368523"/>
            <a:ext cx="677589" cy="1374294"/>
          </a:xfrm>
          <a:custGeom>
            <a:avLst/>
            <a:gdLst/>
            <a:ahLst/>
            <a:cxnLst/>
            <a:rect l="l" t="t" r="r" b="b"/>
            <a:pathLst>
              <a:path w="1016383" h="2061441">
                <a:moveTo>
                  <a:pt x="0" y="0"/>
                </a:moveTo>
                <a:lnTo>
                  <a:pt x="1016383" y="0"/>
                </a:lnTo>
                <a:lnTo>
                  <a:pt x="1016383" y="2061441"/>
                </a:lnTo>
                <a:lnTo>
                  <a:pt x="0" y="2061441"/>
                </a:lnTo>
                <a:lnTo>
                  <a:pt x="0" y="0"/>
                </a:lnTo>
                <a:close/>
              </a:path>
            </a:pathLst>
          </a:custGeom>
          <a:blipFill>
            <a:blip r:embed="rId4"/>
            <a:stretch>
              <a:fillRect/>
            </a:stretch>
          </a:blip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800"/>
          </a:p>
        </p:txBody>
      </p:sp>
    </p:spTree>
    <p:extLst>
      <p:ext uri="{BB962C8B-B14F-4D97-AF65-F5344CB8AC3E}">
        <p14:creationId xmlns:p14="http://schemas.microsoft.com/office/powerpoint/2010/main" val="1933571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TotalTime>
  <Words>391</Words>
  <Application>Microsoft Office PowerPoint</Application>
  <PresentationFormat>Widescreen</PresentationFormat>
  <Paragraphs>29</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Myriad Pro</vt:lpstr>
      <vt:lpstr>Proxima Nova Rg</vt:lpstr>
      <vt:lpstr>Aptos</vt:lpstr>
      <vt:lpstr>Aptos Display</vt:lpstr>
      <vt:lpstr>Arial</vt:lpstr>
      <vt:lpstr>Arial Nova Cond</vt:lpstr>
      <vt:lpstr>Calibri</vt:lpstr>
      <vt:lpstr>Office Theme</vt:lpstr>
      <vt:lpstr>PowerPoint Presentation</vt:lpstr>
      <vt:lpstr>Why just transition is central to delivering the Paris Agreement?</vt:lpstr>
      <vt:lpstr>Global State of Play </vt:lpstr>
      <vt:lpstr>PowerPoint Presentation</vt:lpstr>
      <vt:lpstr>- 57 per cent of LT-LEDS underlined Parties’ commitment to just transition, with 26 per cent elaborating on the concept of just transition in a dedicated chapter.  - Of the 43 per cent of LT-LEDS that did not explicitly mention just transition, 24 per cent illustrated elements that are linked to just transition, such as fairness, equity and inclusiveness.   </vt:lpstr>
      <vt:lpstr>Key entry points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Sangji Lee</dc:creator>
  <cp:lastModifiedBy>Sangji Lee</cp:lastModifiedBy>
  <cp:revision>3</cp:revision>
  <dcterms:created xsi:type="dcterms:W3CDTF">2024-06-01T19:22:19Z</dcterms:created>
  <dcterms:modified xsi:type="dcterms:W3CDTF">2024-06-01T19:39:33Z</dcterms:modified>
</cp:coreProperties>
</file>