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63" r:id="rId5"/>
    <p:sldId id="257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Clustering</a:t>
            </a:r>
            <a:r>
              <a:rPr lang="en-GB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 helps to organize the indicators in smaller groups to ease the further analysis and prioritization, however, not always a straightforward process – some indicators fall under several clusters at the same time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Not all of the indicators are expressed as indicators but rather statements or questions 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Some indicators lack definitions and may create different interpretations of a given indicator – strong metadata needed (template?)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Some indicators are not directly related to adaptation to track the progress of GGA – modifications needed; hence, this will bring them to Tier II or Tier III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Not easy to measure success in reducing climate impacts on poverty and livelihoods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Disaggregation of the indicator (gender, age, disability status, migration status others ) is a critical point that should be discussed and harmonized between the groups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No full clarity on the end objective</a:t>
            </a:r>
            <a:endParaRPr lang="en-US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Some gaps I the list of indicators: e.g. access to basic healthcare services</a:t>
            </a:r>
            <a:endParaRPr lang="en-GB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3332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3332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3332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5343" y="797236"/>
            <a:ext cx="6537897" cy="31733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7650"/>
              </a:lnSpc>
            </a:pPr>
            <a:r>
              <a:rPr lang="en-US" sz="4000">
                <a:solidFill>
                  <a:srgbClr val="FFD9BE"/>
                </a:solidFill>
                <a:latin typeface="Quattrocento" panose="02020502030000000404"/>
                <a:ea typeface="Quattrocento" panose="02020502030000000404" pitchFamily="34" charset="-122"/>
                <a:cs typeface="Quattrocento" panose="02020502030000000404" pitchFamily="34" charset="-120"/>
              </a:rPr>
              <a:t>Target 9(f) - Poverty and livelihoods</a:t>
            </a:r>
            <a:endParaRPr lang="en-US" sz="4000">
              <a:solidFill>
                <a:srgbClr val="FFD9BE"/>
              </a:solidFill>
              <a:latin typeface="Quattrocento" panose="02020502030000000404"/>
            </a:endParaRPr>
          </a:p>
        </p:txBody>
      </p:sp>
      <p:sp>
        <p:nvSpPr>
          <p:cNvPr id="4" name="Text 1"/>
          <p:cNvSpPr/>
          <p:nvPr/>
        </p:nvSpPr>
        <p:spPr>
          <a:xfrm>
            <a:off x="542552" y="3970655"/>
            <a:ext cx="6734991" cy="957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dirty="0">
                <a:solidFill>
                  <a:srgbClr val="FFFF00"/>
                </a:solidFill>
                <a:latin typeface="Quattrocento" panose="02020502030000000404"/>
              </a:rPr>
              <a:t>Expert group update: Anna, Catherine, Lama, Nega, Portia, Pramod, Valeria </a:t>
            </a:r>
            <a:endParaRPr lang="en-US" dirty="0">
              <a:solidFill>
                <a:srgbClr val="FFFF00"/>
              </a:solidFill>
              <a:latin typeface="Quattrocento" panose="02020502030000000404"/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rgbClr val="F9EEE7"/>
              </a:solidFill>
              <a:latin typeface="Quattrocento" panose="02020502030000000404"/>
            </a:endParaRPr>
          </a:p>
          <a:p>
            <a:pPr algn="ctr">
              <a:lnSpc>
                <a:spcPts val="3000"/>
              </a:lnSpc>
            </a:pPr>
            <a:r>
              <a:rPr lang="en-US" dirty="0">
                <a:solidFill>
                  <a:srgbClr val="F9EEE7"/>
                </a:solidFill>
                <a:latin typeface="Quattrocento" panose="02020502030000000404"/>
              </a:rPr>
              <a:t>Experts Workshop under the UAE-</a:t>
            </a:r>
            <a:r>
              <a:rPr lang="en-US" dirty="0" err="1">
                <a:solidFill>
                  <a:srgbClr val="F9EEE7"/>
                </a:solidFill>
                <a:latin typeface="Quattrocento" panose="02020502030000000404"/>
              </a:rPr>
              <a:t>Belém</a:t>
            </a:r>
            <a:r>
              <a:rPr lang="en-US" dirty="0">
                <a:solidFill>
                  <a:srgbClr val="F9EEE7"/>
                </a:solidFill>
                <a:latin typeface="Quattrocento" panose="02020502030000000404"/>
              </a:rPr>
              <a:t> work </a:t>
            </a:r>
            <a:r>
              <a:rPr lang="en-US" dirty="0" err="1">
                <a:solidFill>
                  <a:srgbClr val="F9EEE7"/>
                </a:solidFill>
                <a:latin typeface="Quattrocento" panose="02020502030000000404"/>
              </a:rPr>
              <a:t>programme</a:t>
            </a:r>
            <a:r>
              <a:rPr lang="en-US" dirty="0">
                <a:solidFill>
                  <a:srgbClr val="F9EEE7"/>
                </a:solidFill>
                <a:latin typeface="Quattrocento" panose="02020502030000000404"/>
              </a:rPr>
              <a:t> on indicators </a:t>
            </a:r>
            <a:endParaRPr lang="en-US" dirty="0"/>
          </a:p>
          <a:p>
            <a:pPr algn="ctr">
              <a:lnSpc>
                <a:spcPts val="3000"/>
              </a:lnSpc>
            </a:pPr>
            <a:r>
              <a:rPr lang="en-US" dirty="0">
                <a:solidFill>
                  <a:srgbClr val="F9EEE7"/>
                </a:solidFill>
                <a:latin typeface="Quattrocento" panose="02020502030000000404"/>
              </a:rPr>
              <a:t>Bonn Germany - 21st March 2025</a:t>
            </a:r>
            <a:endParaRPr lang="en-US" dirty="0">
              <a:solidFill>
                <a:srgbClr val="F9EEE7"/>
              </a:solidFill>
              <a:latin typeface="Quattrocento" panose="02020502030000000404"/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rgbClr val="F9EEE7"/>
              </a:solidFill>
              <a:latin typeface="Quattrocento" panose="02020502030000000404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8000" y="-7200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862" y="1330203"/>
            <a:ext cx="10798276" cy="3954145"/>
          </a:xfrm>
          <a:prstGeom prst="rect">
            <a:avLst/>
          </a:prstGeom>
          <a:noFill/>
        </p:spPr>
        <p:txBody>
          <a:bodyPr wrap="square" lIns="76200" tIns="38100" rIns="76200" bIns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i="1" dirty="0">
                <a:solidFill>
                  <a:schemeClr val="bg1"/>
                </a:solidFill>
                <a:latin typeface="Calibri Italic" panose="020F07020304040A0204" charset="0"/>
                <a:cs typeface="Calibri Italic" panose="020F07020304040A0204" charset="0"/>
              </a:rPr>
              <a:t>“Substantially</a:t>
            </a:r>
            <a:r>
              <a:rPr lang="en-US" altLang="en-US" sz="3600" i="1" dirty="0">
                <a:solidFill>
                  <a:srgbClr val="FFFF00"/>
                </a:solidFill>
                <a:latin typeface="Calibri Italic" panose="020F07020304040A0204" charset="0"/>
                <a:cs typeface="Calibri Italic" panose="020F07020304040A0204" charset="0"/>
              </a:rPr>
              <a:t> reducing the adverse effects of climate change on poverty eradication</a:t>
            </a:r>
            <a:r>
              <a:rPr lang="en-US" altLang="en-US" sz="3600" i="1" dirty="0">
                <a:solidFill>
                  <a:schemeClr val="bg1"/>
                </a:solidFill>
                <a:latin typeface="Calibri Italic" panose="020F07020304040A0204" charset="0"/>
                <a:cs typeface="Calibri Italic" panose="020F07020304040A0204" charset="0"/>
              </a:rPr>
              <a:t> and </a:t>
            </a:r>
            <a:r>
              <a:rPr lang="en-US" altLang="en-US" sz="3600" i="1" dirty="0">
                <a:solidFill>
                  <a:srgbClr val="FFFF00"/>
                </a:solidFill>
                <a:latin typeface="Calibri Italic" panose="020F07020304040A0204" charset="0"/>
                <a:cs typeface="Calibri Italic" panose="020F07020304040A0204" charset="0"/>
              </a:rPr>
              <a:t>livelihoods</a:t>
            </a:r>
            <a:r>
              <a:rPr lang="en-US" altLang="en-US" sz="3600" i="1" dirty="0">
                <a:solidFill>
                  <a:schemeClr val="bg1"/>
                </a:solidFill>
                <a:latin typeface="Calibri Italic" panose="020F07020304040A0204" charset="0"/>
                <a:cs typeface="Calibri Italic" panose="020F07020304040A0204" charset="0"/>
              </a:rPr>
              <a:t>, in particular by </a:t>
            </a:r>
            <a:r>
              <a:rPr lang="en-US" altLang="en-US" sz="3600" i="1" dirty="0">
                <a:solidFill>
                  <a:srgbClr val="FFFF00"/>
                </a:solidFill>
                <a:latin typeface="Calibri Italic" panose="020F07020304040A0204" charset="0"/>
                <a:cs typeface="Calibri Italic" panose="020F07020304040A0204" charset="0"/>
              </a:rPr>
              <a:t>promoting the use of adaptive social protection measures</a:t>
            </a:r>
            <a:r>
              <a:rPr lang="en-US" altLang="en-US" sz="3600" i="1" dirty="0">
                <a:solidFill>
                  <a:schemeClr val="bg1"/>
                </a:solidFill>
                <a:latin typeface="Calibri Italic" panose="020F07020304040A0204" charset="0"/>
                <a:cs typeface="Calibri Italic" panose="020F07020304040A0204" charset="0"/>
              </a:rPr>
              <a:t> for all”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en-US" altLang="en-US" sz="3600" dirty="0">
              <a:solidFill>
                <a:schemeClr val="bg1"/>
              </a:solidFill>
              <a:latin typeface="Quattrocento" panose="02020502030000000404"/>
            </a:endParaRPr>
          </a:p>
        </p:txBody>
      </p:sp>
      <p:sp>
        <p:nvSpPr>
          <p:cNvPr id="4" name="Text 0"/>
          <p:cNvSpPr/>
          <p:nvPr/>
        </p:nvSpPr>
        <p:spPr>
          <a:xfrm>
            <a:off x="696595" y="217170"/>
            <a:ext cx="10825480" cy="5867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altLang="en-US" sz="5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GGA Target 9f</a:t>
            </a:r>
            <a:endParaRPr lang="en-US" altLang="en-US" sz="5400" dirty="0">
              <a:solidFill>
                <a:schemeClr val="accent2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6540" y="221615"/>
            <a:ext cx="7363460" cy="1167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665">
                <a:solidFill>
                  <a:srgbClr val="FFD9BE"/>
                </a:solidFill>
                <a:latin typeface="Quattrocento" panose="02020502030000000404"/>
              </a:rPr>
              <a:t>Summary of the current state of review and refinement process </a:t>
            </a:r>
            <a:endParaRPr lang="en-US" sz="2665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l="25775" t="25231" r="10255" b="16056"/>
          <a:stretch>
            <a:fillRect/>
          </a:stretch>
        </p:blipFill>
        <p:spPr>
          <a:xfrm>
            <a:off x="0" y="1487805"/>
            <a:ext cx="7583805" cy="4885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03" y="79"/>
            <a:ext cx="11206361" cy="5866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sz="4000">
                <a:solidFill>
                  <a:srgbClr val="FFD9BE"/>
                </a:solidFill>
                <a:latin typeface="Quattrocento" panose="02020502030000000404"/>
              </a:rPr>
              <a:t>Sample existing indicators</a:t>
            </a:r>
            <a:endParaRPr lang="en-US" sz="4000">
              <a:latin typeface="Quattrocento" panose="020205020300000004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767" y="718063"/>
            <a:ext cx="10798276" cy="5985510"/>
          </a:xfrm>
          <a:prstGeom prst="rect">
            <a:avLst/>
          </a:prstGeom>
          <a:noFill/>
        </p:spPr>
        <p:txBody>
          <a:bodyPr wrap="square" lIns="76200" tIns="38100" rIns="76200" bIns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 </a:t>
            </a:r>
            <a:r>
              <a:rPr lang="en-GB" altLang="en-US" sz="2400" dirty="0">
                <a:solidFill>
                  <a:schemeClr val="bg2"/>
                </a:solidFill>
                <a:sym typeface="+mn-ea"/>
              </a:rPr>
              <a:t>Proportion    of    population    covered    by    social protection  floors/systems,  by  sex,  distinguishing children,   unemployed   persons,   older   persons, persons  with  disabilities,  pregnant  women  with newborns, work-injury victims and the poor and the vulnerable (SDG 1.3.1)</a:t>
            </a:r>
            <a:endParaRPr lang="en-GB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% of economically and socially marginalized groups covered under social safety nets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% of women, men, boys, and girls benefiting from adaptive social protection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Decrease in poverty level where climate adaptation action is taken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% of targeted vulnerable people (women/men) benefiting from livelihood diversification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% of targeted population (women/men) adopting one or more climate-resilient livelihood practices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Percent of rural population covered under microcredit schemes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Percent of agricultural population covered by climate risk insurance mechanisms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Percent of agricultural population covered by social safety nets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2"/>
                </a:solidFill>
                <a:sym typeface="+mn-ea"/>
              </a:rPr>
              <a:t>% of hazard affected population reached by social protection schemes</a:t>
            </a:r>
            <a:endParaRPr lang="en-US" altLang="en-US" sz="2400" dirty="0">
              <a:solidFill>
                <a:schemeClr val="bg2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8440" y="91440"/>
            <a:ext cx="11488420" cy="5867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sz="4000">
                <a:solidFill>
                  <a:srgbClr val="FFD9BE"/>
                </a:solidFill>
                <a:latin typeface="Quattrocento" panose="02020502030000000404"/>
              </a:rPr>
              <a:t>Elements within Target 9f</a:t>
            </a:r>
            <a:endParaRPr lang="en-US" sz="4000">
              <a:latin typeface="Quattrocento" panose="020205020300000004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45" y="880110"/>
            <a:ext cx="5120005" cy="20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76200" tIns="38100" rIns="76200" bIns="3810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C00000"/>
                </a:solidFill>
                <a:latin typeface="Calibri Bold" panose="020F07020304040A0204" charset="0"/>
                <a:cs typeface="Calibri Bold" panose="020F07020304040A0204" charset="0"/>
              </a:rPr>
              <a:t>Sub-component 1: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>
                <a:solidFill>
                  <a:srgbClr val="C00000"/>
                </a:solidFill>
                <a:latin typeface="Calibri Italic" panose="020F07020304040A0204" charset="0"/>
                <a:cs typeface="Calibri Italic" panose="020F07020304040A0204" charset="0"/>
              </a:rPr>
              <a:t>.....reducing adverse effects of climate change on poverty eradication</a:t>
            </a:r>
            <a:endParaRPr lang="en-US" altLang="en-US" sz="2000" i="1" dirty="0">
              <a:solidFill>
                <a:srgbClr val="C00000"/>
              </a:solidFill>
              <a:latin typeface="Calibri Italic" panose="020F07020304040A0204" charset="0"/>
              <a:cs typeface="Calibri Italic" panose="020F07020304040A020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-Poverty drivers:</a:t>
            </a:r>
            <a:r>
              <a:rPr lang="en-US" altLang="en-US" sz="1600" dirty="0">
                <a:solidFill>
                  <a:schemeClr val="tx1"/>
                </a:solidFill>
              </a:rPr>
              <a:t> (eg. Economic empowerment; Human capital development; Governance and institutional strengthening; finance and resource mobilization)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-Poverty rate: </a:t>
            </a:r>
            <a:r>
              <a:rPr lang="en-US" altLang="en-US" sz="1600" dirty="0">
                <a:solidFill>
                  <a:schemeClr val="tx1"/>
                </a:solidFill>
              </a:rPr>
              <a:t>Poverty threshold; 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GB" altLang="en-US" sz="1600" dirty="0">
                <a:solidFill>
                  <a:schemeClr val="tx1"/>
                </a:solidFill>
                <a:sym typeface="+mn-ea"/>
              </a:rPr>
              <a:t>Percentage of population that is food secure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0010" y="2971800"/>
            <a:ext cx="5120005" cy="373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76200" tIns="38100" rIns="76200" bIns="3810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C00000"/>
                </a:solidFill>
                <a:latin typeface="Calibri Bold" panose="020F07020304040A0204" charset="0"/>
                <a:cs typeface="Calibri Bold" panose="020F07020304040A0204" charset="0"/>
              </a:rPr>
              <a:t>Sub-component 3: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>
                <a:solidFill>
                  <a:srgbClr val="C00000"/>
                </a:solidFill>
                <a:latin typeface="Calibri Italic" panose="020F07020304040A0204" charset="0"/>
                <a:cs typeface="Calibri Italic" panose="020F07020304040A0204" charset="0"/>
              </a:rPr>
              <a:t>.....promoting the use of adaptive social protection measures</a:t>
            </a:r>
            <a:endParaRPr lang="en-US" altLang="en-US" sz="2000" i="1" dirty="0">
              <a:solidFill>
                <a:schemeClr val="tx1"/>
              </a:solidFill>
              <a:latin typeface="Calibri Italic" panose="020F07020304040A0204" charset="0"/>
              <a:cs typeface="Calibri Italic" panose="020F07020304040A020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i="1" dirty="0">
                <a:solidFill>
                  <a:schemeClr val="tx1"/>
                </a:solidFill>
                <a:latin typeface="Calibri Italic" panose="020F07020304040A0204" charset="0"/>
                <a:cs typeface="Calibri Italic" panose="020F07020304040A0204" charset="0"/>
              </a:rPr>
              <a:t>-</a:t>
            </a: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Coverage by social protection systems</a:t>
            </a:r>
            <a:r>
              <a:rPr lang="en-US" altLang="en-US" sz="20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(with all </a:t>
            </a:r>
            <a:r>
              <a:rPr lang="en-US" altLang="en-US" sz="1600" dirty="0" err="1">
                <a:solidFill>
                  <a:schemeClr val="tx1"/>
                </a:solidFill>
                <a:sym typeface="+mn-ea"/>
              </a:rPr>
              <a:t>disaggregations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)</a:t>
            </a:r>
            <a:endParaRPr lang="en-US" altLang="en-US" sz="1600" dirty="0">
              <a:solidFill>
                <a:schemeClr val="tx1"/>
              </a:solidFill>
              <a:latin typeface="Calibri Italic" panose="020F07020304040A0204" charset="0"/>
              <a:cs typeface="Calibri Italic" panose="020F07020304040A020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-Social Assistance -Safety Nets: </a:t>
            </a:r>
            <a:r>
              <a:rPr lang="en-US" altLang="en-US" sz="1600" dirty="0">
                <a:solidFill>
                  <a:schemeClr val="tx1"/>
                </a:solidFill>
              </a:rPr>
              <a:t>(eg. Cash transfers, In-kind transfers - food, shelter, agricultural inputs)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-Social Insurance:</a:t>
            </a:r>
            <a:r>
              <a:rPr lang="en-US" altLang="en-US" sz="1600" dirty="0">
                <a:solidFill>
                  <a:schemeClr val="tx1"/>
                </a:solidFill>
              </a:rPr>
              <a:t> (eg. Weather-based insurance schemes; Health insurance adapted for climate-related diseases)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-Labour Market Programs </a:t>
            </a:r>
            <a:r>
              <a:rPr lang="en-US" altLang="en-US" sz="1600" dirty="0">
                <a:solidFill>
                  <a:schemeClr val="tx1"/>
                </a:solidFill>
              </a:rPr>
              <a:t>(eg. Skills training and livelihood diversification)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-Access to Basic Services (</a:t>
            </a:r>
            <a:r>
              <a:rPr lang="en-US" altLang="en-US" sz="1600" dirty="0">
                <a:solidFill>
                  <a:schemeClr val="tx1"/>
                </a:solidFill>
              </a:rPr>
              <a:t>eg. Climate-resilient healthcare and education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307330" y="880110"/>
            <a:ext cx="6804660" cy="58305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76200" tIns="38100" rIns="76200" bIns="3810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b="1" dirty="0">
                <a:solidFill>
                  <a:srgbClr val="C00000"/>
                </a:solidFill>
                <a:latin typeface="Calibri Bold" panose="020F07020304040A0204" charset="0"/>
                <a:cs typeface="Calibri Bold" panose="020F07020304040A0204" charset="0"/>
              </a:rPr>
              <a:t>Sub-component 2: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>
                <a:solidFill>
                  <a:srgbClr val="C00000"/>
                </a:solidFill>
                <a:latin typeface="Calibri Italic" panose="020F07020304040A0204" charset="0"/>
                <a:cs typeface="Calibri Italic" panose="020F07020304040A0204" charset="0"/>
              </a:rPr>
              <a:t>.....reducing adverse effects of climate change on livelihoods</a:t>
            </a:r>
            <a:endParaRPr lang="en-US" altLang="en-US" sz="2400" i="1" dirty="0">
              <a:solidFill>
                <a:srgbClr val="C00000"/>
              </a:solidFill>
              <a:latin typeface="Calibri Italic" panose="020F07020304040A0204" charset="0"/>
              <a:cs typeface="Calibri Italic" panose="020F07020304040A0204" charset="0"/>
            </a:endParaRPr>
          </a:p>
          <a:p>
            <a:pPr>
              <a:lnSpc>
                <a:spcPct val="100000"/>
              </a:lnSpc>
            </a:pPr>
            <a:endParaRPr lang="en-US" altLang="en-US" sz="7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Calibri Bold" panose="020F07020304040A0204" charset="0"/>
                <a:cs typeface="Calibri Bold" panose="020F07020304040A0204" charset="0"/>
              </a:rPr>
              <a:t>Livelihood comprises: </a:t>
            </a:r>
            <a:r>
              <a:rPr lang="en-US" altLang="en-US" sz="2000" dirty="0">
                <a:solidFill>
                  <a:schemeClr val="bg1"/>
                </a:solidFill>
                <a:latin typeface="Calibri" panose="020F07020304040A0204" charset="0"/>
                <a:cs typeface="Calibri" panose="020F07020304040A0204" charset="0"/>
              </a:rPr>
              <a:t>Capabilities; Assets (including both material and social resources) and activities required for a means of living.</a:t>
            </a:r>
            <a:endParaRPr lang="en-US" altLang="en-US" sz="2000" dirty="0">
              <a:solidFill>
                <a:schemeClr val="bg1"/>
              </a:solidFill>
              <a:latin typeface="Calibri" panose="020F07020304040A0204" charset="0"/>
              <a:cs typeface="Calibri" panose="020F07020304040A0204" charset="0"/>
            </a:endParaRPr>
          </a:p>
          <a:p>
            <a:pPr>
              <a:lnSpc>
                <a:spcPct val="100000"/>
              </a:lnSpc>
            </a:pPr>
            <a:endParaRPr lang="en-US" altLang="en-US" sz="800" dirty="0">
              <a:solidFill>
                <a:schemeClr val="bg1"/>
              </a:solidFill>
              <a:latin typeface="Calibri" panose="020F07020304040A0204" charset="0"/>
              <a:cs typeface="Calibri" panose="020F07020304040A020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"/>
            </a:pPr>
            <a:r>
              <a:rPr lang="en-US" altLang="en-US" sz="2000" b="1" dirty="0">
                <a:solidFill>
                  <a:schemeClr val="bg1"/>
                </a:solidFill>
                <a:latin typeface="Calibri Bold" panose="020F07020304040A0204" charset="0"/>
                <a:cs typeface="Calibri Bold" panose="020F07020304040A0204" charset="0"/>
              </a:rPr>
              <a:t>Capabilities (adaptive capacity)</a:t>
            </a:r>
            <a:endParaRPr lang="en-US" altLang="en-US" sz="2000" b="1" dirty="0">
              <a:solidFill>
                <a:schemeClr val="bg1"/>
              </a:solidFill>
              <a:latin typeface="Calibri Bold" panose="020F07020304040A0204" charset="0"/>
              <a:cs typeface="Calibri Bold" panose="020F07020304040A0204" charset="0"/>
            </a:endParaRPr>
          </a:p>
          <a:p>
            <a:pPr lvl="2">
              <a:lnSpc>
                <a:spcPct val="100000"/>
              </a:lnSpc>
            </a:pPr>
            <a:r>
              <a:rPr lang="en-US" altLang="en-US" dirty="0">
                <a:solidFill>
                  <a:schemeClr val="bg1"/>
                </a:solidFill>
              </a:rPr>
              <a:t>oSkills/knowledge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altLang="en-US" dirty="0">
                <a:solidFill>
                  <a:schemeClr val="bg1"/>
                </a:solidFill>
              </a:rPr>
              <a:t>oHealth 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altLang="en-US" dirty="0">
                <a:solidFill>
                  <a:schemeClr val="bg1"/>
                </a:solidFill>
              </a:rPr>
              <a:t>oAbility to work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</a:pPr>
            <a:endParaRPr lang="en-US" altLang="en-US" sz="7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"/>
            </a:pPr>
            <a:r>
              <a:rPr lang="en-US" altLang="en-US" sz="2000" b="1" dirty="0">
                <a:solidFill>
                  <a:schemeClr val="bg1"/>
                </a:solidFill>
                <a:latin typeface="Calibri Bold" panose="020F07020304040A0204" charset="0"/>
                <a:cs typeface="Calibri Bold" panose="020F07020304040A0204" charset="0"/>
              </a:rPr>
              <a:t>Assets (adaptive capacity)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</a:rPr>
              <a:t>Social capital </a:t>
            </a:r>
            <a:endParaRPr lang="en-US" altLang="en-US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</a:rPr>
              <a:t>Natural capital (land, soil, water, forests, fisheries)</a:t>
            </a:r>
            <a:endParaRPr lang="en-US" altLang="en-US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</a:rPr>
              <a:t>Physical capital (basic infrastructure, tools, livestock, equipment)</a:t>
            </a:r>
            <a:endParaRPr lang="en-US" altLang="en-US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</a:rPr>
              <a:t>Financial resources (savings, credit, remittances)</a:t>
            </a:r>
            <a:endParaRPr lang="en-US" altLang="en-US" dirty="0">
              <a:solidFill>
                <a:schemeClr val="bg1"/>
              </a:solidFill>
            </a:endParaRPr>
          </a:p>
          <a:p>
            <a:pPr marL="1085850" lvl="2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en-US" sz="1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"/>
            </a:pPr>
            <a:r>
              <a:rPr lang="en-US" altLang="en-US" sz="2000" b="1" dirty="0">
                <a:solidFill>
                  <a:schemeClr val="bg1"/>
                </a:solidFill>
                <a:latin typeface="Calibri Bold" panose="020F07020304040A0204" charset="0"/>
                <a:cs typeface="Calibri Bold" panose="020F07020304040A0204" charset="0"/>
              </a:rPr>
              <a:t>Activities (livelihoods vulnerability and dynamics)</a:t>
            </a:r>
            <a:endParaRPr lang="en-US" altLang="en-US" sz="2000" b="1" dirty="0">
              <a:solidFill>
                <a:schemeClr val="bg1"/>
              </a:solidFill>
              <a:latin typeface="Calibri Bold" panose="020F07020304040A0204" charset="0"/>
              <a:cs typeface="Calibri Bold" panose="020F07020304040A0204" charset="0"/>
            </a:endParaRPr>
          </a:p>
          <a:p>
            <a:pPr marL="457200" lvl="1" indent="45720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dirty="0">
                <a:solidFill>
                  <a:schemeClr val="bg1"/>
                </a:solidFill>
                <a:sym typeface="+mn-ea"/>
              </a:rPr>
              <a:t>o</a:t>
            </a:r>
            <a:r>
              <a:rPr lang="en-US" altLang="en-US" dirty="0">
                <a:solidFill>
                  <a:schemeClr val="bg1"/>
                </a:solidFill>
              </a:rPr>
              <a:t>Employment / self-employment / income generation / subsistence production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8578" y="185499"/>
            <a:ext cx="11206361" cy="5866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000">
                <a:solidFill>
                  <a:srgbClr val="FFD9BE"/>
                </a:solidFill>
                <a:latin typeface="Quattrocento" panose="02020502030000000404"/>
              </a:rPr>
              <a:t>Where we are......</a:t>
            </a:r>
            <a:endParaRPr lang="en-US" sz="4000">
              <a:latin typeface="Quattrocento" panose="020205020300000004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815" y="919480"/>
            <a:ext cx="11724005" cy="5678478"/>
          </a:xfrm>
          <a:prstGeom prst="rect">
            <a:avLst/>
          </a:prstGeom>
          <a:noFill/>
        </p:spPr>
        <p:txBody>
          <a:bodyPr wrap="square" lIns="76200" tIns="38100" rIns="76200" bIns="38100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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318 indicators that were classified as YES or MAYBE under 12a assessment, 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457200" indent="-457200">
              <a:buFont typeface="Wingdings" panose="05000000000000000000" charset="0"/>
              <a:buChar char="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Out of 318 indicators (preliminary clustering – under discussion in the group)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61 were already identified as additional duplicates/overlaps (appx. 20%)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144 indicators were clustered under various aspects of livelihoods/poverty  (assets/activity/capability, etc)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31 indicators were clustered under poverty drivers or rates 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32 indicators were clustered under different measures of social protection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50 indicators fell under the category of non-specific/ missing info/ more relevant to another target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  <a:p>
            <a:pPr marL="457200" indent="-457200">
              <a:buFont typeface="Wingdings" panose="05000000000000000000" charset="0"/>
              <a:buChar char=""/>
            </a:pPr>
            <a:r>
              <a:rPr lang="en-US" altLang="en-US" sz="2800" dirty="0">
                <a:solidFill>
                  <a:schemeClr val="bg1"/>
                </a:solidFill>
                <a:sym typeface="+mn-ea"/>
              </a:rPr>
              <a:t>Next step: agreeing on the clustering and start the prioritizing / scoring of the indicators under each clustered sub-target and identifying the gaps </a:t>
            </a:r>
            <a:endParaRPr lang="en-US" altLang="en-US" sz="28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9213" y="494109"/>
            <a:ext cx="11206361" cy="5866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000" dirty="0">
                <a:solidFill>
                  <a:srgbClr val="FFD9BE"/>
                </a:solidFill>
                <a:latin typeface="Quattrocento" panose="02020502030000000404"/>
              </a:rPr>
              <a:t>To-do list</a:t>
            </a:r>
            <a:endParaRPr lang="en-US" sz="4000" dirty="0">
              <a:latin typeface="Quattrocento" panose="020205020300000004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75" y="1376680"/>
            <a:ext cx="10805795" cy="4290060"/>
          </a:xfrm>
          <a:prstGeom prst="rect">
            <a:avLst/>
          </a:prstGeom>
          <a:noFill/>
        </p:spPr>
        <p:txBody>
          <a:bodyPr wrap="square" lIns="76200" tIns="38100" rIns="76200" bIns="3810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Complete clustering of indicators</a:t>
            </a:r>
            <a:endParaRPr lang="en-US" altLang="en-GB" sz="28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2"/>
                </a:solidFill>
                <a:sym typeface="+mn-ea"/>
              </a:rPr>
              <a:t>Identify 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and compile </a:t>
            </a:r>
            <a:r>
              <a:rPr lang="en-GB" sz="2800" dirty="0">
                <a:solidFill>
                  <a:schemeClr val="bg2"/>
                </a:solidFill>
                <a:sym typeface="+mn-ea"/>
              </a:rPr>
              <a:t>gaps</a:t>
            </a:r>
            <a:endParaRPr lang="en-GB" sz="28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2"/>
                </a:solidFill>
                <a:sym typeface="+mn-ea"/>
              </a:rPr>
              <a:t>Prioritise from c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lustered</a:t>
            </a:r>
            <a:r>
              <a:rPr lang="en-GB" sz="2800" dirty="0">
                <a:solidFill>
                  <a:schemeClr val="bg2"/>
                </a:solidFill>
                <a:sym typeface="+mn-ea"/>
              </a:rPr>
              <a:t> list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 and consider</a:t>
            </a:r>
            <a:r>
              <a:rPr lang="en-GB" sz="2800" dirty="0">
                <a:solidFill>
                  <a:schemeClr val="bg2"/>
                </a:solidFill>
                <a:sym typeface="+mn-ea"/>
              </a:rPr>
              <a:t> potential new indicators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 where necessary</a:t>
            </a:r>
            <a:endParaRPr lang="en-US" altLang="en-GB" sz="28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  <a:sym typeface="+mn-ea"/>
              </a:rPr>
              <a:t>Prepare metadata files for the prioritized indicators </a:t>
            </a:r>
            <a:endParaRPr lang="en-GB" sz="28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Review interlinking/cross cutting indicators</a:t>
            </a:r>
            <a:r>
              <a:rPr lang="en-GB" sz="2800" dirty="0">
                <a:solidFill>
                  <a:schemeClr val="bg2"/>
                </a:solidFill>
                <a:sym typeface="+mn-ea"/>
              </a:rPr>
              <a:t> with other target groups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???</a:t>
            </a:r>
            <a:endParaRPr lang="en-US" altLang="en-GB" sz="2800" dirty="0">
              <a:solidFill>
                <a:schemeClr val="bg2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 Present</a:t>
            </a:r>
            <a:r>
              <a:rPr lang="en-GB" sz="2800" dirty="0">
                <a:solidFill>
                  <a:schemeClr val="bg2"/>
                </a:solidFill>
                <a:sym typeface="+mn-ea"/>
              </a:rPr>
              <a:t> final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ized</a:t>
            </a:r>
            <a:r>
              <a:rPr lang="en-GB" sz="2800" dirty="0">
                <a:solidFill>
                  <a:schemeClr val="bg2"/>
                </a:solidFill>
                <a:sym typeface="+mn-ea"/>
              </a:rPr>
              <a:t> list </a:t>
            </a:r>
            <a:r>
              <a:rPr lang="en-US" altLang="en-GB" sz="2800" dirty="0">
                <a:solidFill>
                  <a:schemeClr val="bg2"/>
                </a:solidFill>
                <a:sym typeface="+mn-ea"/>
              </a:rPr>
              <a:t>of indicators with recommendations</a:t>
            </a:r>
            <a:endParaRPr lang="en-US" altLang="en-GB" sz="2800" dirty="0">
              <a:solidFill>
                <a:schemeClr val="bg2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160" y="1416685"/>
            <a:ext cx="11513820" cy="48425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sym typeface="+mn-ea"/>
              </a:rPr>
              <a:t>Indicators overlap across multiple clusters, making </a:t>
            </a:r>
            <a:r>
              <a:rPr lang="en-US" sz="2800" dirty="0" err="1">
                <a:solidFill>
                  <a:schemeClr val="bg2"/>
                </a:solidFill>
                <a:sym typeface="+mn-ea"/>
              </a:rPr>
              <a:t>organisation</a:t>
            </a:r>
            <a:r>
              <a:rPr lang="en-US" sz="2800" dirty="0">
                <a:solidFill>
                  <a:schemeClr val="bg2"/>
                </a:solidFill>
                <a:sym typeface="+mn-ea"/>
              </a:rPr>
              <a:t> and </a:t>
            </a:r>
            <a:r>
              <a:rPr lang="en-US" sz="2800" dirty="0" err="1">
                <a:solidFill>
                  <a:schemeClr val="bg2"/>
                </a:solidFill>
                <a:sym typeface="+mn-ea"/>
              </a:rPr>
              <a:t>prioritisation</a:t>
            </a:r>
            <a:r>
              <a:rPr lang="en-US" sz="2800" dirty="0">
                <a:solidFill>
                  <a:schemeClr val="bg2"/>
                </a:solidFill>
                <a:sym typeface="+mn-ea"/>
              </a:rPr>
              <a:t> going to be quite difficult.</a:t>
            </a:r>
            <a:endParaRPr lang="en-US" sz="2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Several indicators are vague statements or questions, not framed as measurable metrics (</a:t>
            </a:r>
            <a:r>
              <a:rPr lang="en-GB" sz="2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should be modified to measurable indicators</a:t>
            </a:r>
            <a:r>
              <a:rPr lang="en-US" sz="2800" dirty="0">
                <a:solidFill>
                  <a:schemeClr val="bg2"/>
                </a:solidFill>
              </a:rPr>
              <a:t>).</a:t>
            </a:r>
            <a:endParaRPr lang="en-US" sz="2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Inadequate definitions lead to inconsistent interpretations; strong metadata is essential.</a:t>
            </a:r>
            <a:endParaRPr lang="en-US" sz="2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Relevance to Adaptation: Some indicators do not directly reflect progress on climate adaptation, needing refinement.</a:t>
            </a:r>
            <a:endParaRPr lang="en-US" sz="2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503050405090304" pitchFamily="18" charset="0"/>
                <a:sym typeface="+mn-ea"/>
              </a:rPr>
              <a:t>Not easy to measure success in reducing climate impacts on poverty and livelihoods</a:t>
            </a:r>
            <a:endParaRPr lang="en-GB" sz="28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800" dirty="0" err="1">
                <a:solidFill>
                  <a:schemeClr val="bg2"/>
                </a:solidFill>
              </a:rPr>
              <a:t>Harmonising</a:t>
            </a:r>
            <a:r>
              <a:rPr lang="en-US" sz="2800" dirty="0">
                <a:solidFill>
                  <a:schemeClr val="bg2"/>
                </a:solidFill>
              </a:rPr>
              <a:t> disaggregation (gender, age, disability, migration) remains challenging across groups.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Text 0"/>
          <p:cNvSpPr/>
          <p:nvPr/>
        </p:nvSpPr>
        <p:spPr>
          <a:xfrm>
            <a:off x="688578" y="507444"/>
            <a:ext cx="11206361" cy="5866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000" dirty="0">
                <a:solidFill>
                  <a:srgbClr val="FFD9BE"/>
                </a:solidFill>
                <a:latin typeface="Quattrocento" panose="02020502030000000404"/>
              </a:rPr>
              <a:t>Challenges</a:t>
            </a:r>
            <a:endParaRPr lang="en-US" sz="4000" dirty="0">
              <a:latin typeface="Quattrocento" panose="0202050203000000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4655</Words>
  <Application>WPS Writer</Application>
  <PresentationFormat>Widescreen</PresentationFormat>
  <Paragraphs>90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0" baseType="lpstr">
      <vt:lpstr>Arial</vt:lpstr>
      <vt:lpstr>SimSun</vt:lpstr>
      <vt:lpstr>Wingdings</vt:lpstr>
      <vt:lpstr>Quattrocento</vt:lpstr>
      <vt:lpstr>Helvetica Neue</vt:lpstr>
      <vt:lpstr>Quattrocento</vt:lpstr>
      <vt:lpstr>Quattrocento</vt:lpstr>
      <vt:lpstr>Calibri Italic</vt:lpstr>
      <vt:lpstr>Calibri Bold</vt:lpstr>
      <vt:lpstr>Wingdings</vt:lpstr>
      <vt:lpstr>Calibri</vt:lpstr>
      <vt:lpstr>Microsoft YaHei</vt:lpstr>
      <vt:lpstr>汉仪旗黑</vt:lpstr>
      <vt:lpstr>Arial Unicode MS</vt:lpstr>
      <vt:lpstr>Calibri Light</vt:lpstr>
      <vt:lpstr>Trebuchet MS</vt:lpstr>
      <vt:lpstr>Aptos</vt:lpstr>
      <vt:lpstr>冬青黑体简体中文</vt:lpstr>
      <vt:lpstr>Aptos</vt:lpstr>
      <vt:lpstr>苹方-简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portia</dc:creator>
  <cp:lastModifiedBy>Portia Williams</cp:lastModifiedBy>
  <cp:revision>10</cp:revision>
  <dcterms:created xsi:type="dcterms:W3CDTF">2025-03-21T09:07:50Z</dcterms:created>
  <dcterms:modified xsi:type="dcterms:W3CDTF">2025-03-21T09:07:50Z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67677F14BC99C96C662CDD679FF55430_43</vt:lpwstr>
  </property>
  <property fmtid="{D5CDD505-2E9C-101B-9397-08002B2CF9AE}" pid="3" name="KSOProductBuildVer">
    <vt:lpwstr>1033-6.11.0.8615</vt:lpwstr>
  </property>
</Properties>
</file>