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Aptos" panose="020B0004020202020204" pitchFamily="34" charset="0"/>
      <p:regular r:id="rId7"/>
      <p:bold r:id="rId8"/>
      <p:italic r:id="rId9"/>
      <p:boldItalic r:id="rId10"/>
    </p:embeddedFont>
    <p:embeddedFont>
      <p:font typeface="Play" panose="020B0604020202020204"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8H8gKe8dwhK/75giCYTZbpZ/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265eeb84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4265eeb84b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34265eeb84b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bf-indicators.org/metadata/headline/A-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082500"/>
            <a:ext cx="10116000" cy="3540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en-CA"/>
              <a:t>Ecosystem &amp; Biodiversity </a:t>
            </a:r>
            <a:endParaRPr/>
          </a:p>
          <a:p>
            <a:pPr marL="0" lvl="0" indent="0" algn="ctr" rtl="0">
              <a:lnSpc>
                <a:spcPct val="90000"/>
              </a:lnSpc>
              <a:spcBef>
                <a:spcPts val="0"/>
              </a:spcBef>
              <a:spcAft>
                <a:spcPts val="0"/>
              </a:spcAft>
              <a:buClr>
                <a:schemeClr val="dk1"/>
              </a:buClr>
              <a:buSzPct val="100000"/>
              <a:buFont typeface="Play"/>
              <a:buNone/>
            </a:pPr>
            <a:r>
              <a:rPr lang="en-CA"/>
              <a:t>Group </a:t>
            </a:r>
            <a:br>
              <a:rPr lang="en-CA"/>
            </a:br>
            <a:endParaRPr/>
          </a:p>
          <a:p>
            <a:pPr marL="0" lvl="0" indent="0" algn="ctr" rtl="0">
              <a:lnSpc>
                <a:spcPct val="90000"/>
              </a:lnSpc>
              <a:spcBef>
                <a:spcPts val="0"/>
              </a:spcBef>
              <a:spcAft>
                <a:spcPts val="0"/>
              </a:spcAft>
              <a:buClr>
                <a:schemeClr val="dk1"/>
              </a:buClr>
              <a:buSzPct val="150000"/>
              <a:buFont typeface="Play"/>
              <a:buNone/>
            </a:pPr>
            <a:r>
              <a:rPr lang="en-CA" sz="4000"/>
              <a:t>Progress Update</a:t>
            </a:r>
            <a:endParaRPr sz="4000"/>
          </a:p>
          <a:p>
            <a:pPr marL="0" lvl="0" indent="0" algn="ctr" rtl="0">
              <a:lnSpc>
                <a:spcPct val="90000"/>
              </a:lnSpc>
              <a:spcBef>
                <a:spcPts val="0"/>
              </a:spcBef>
              <a:spcAft>
                <a:spcPts val="0"/>
              </a:spcAft>
              <a:buClr>
                <a:schemeClr val="dk1"/>
              </a:buClr>
              <a:buSzPct val="100000"/>
              <a:buFont typeface="Play"/>
              <a:buNone/>
            </a:pPr>
            <a:endParaRPr/>
          </a:p>
        </p:txBody>
      </p:sp>
      <p:sp>
        <p:nvSpPr>
          <p:cNvPr id="89" name="Google Shape;89;p1"/>
          <p:cNvSpPr txBox="1"/>
          <p:nvPr/>
        </p:nvSpPr>
        <p:spPr>
          <a:xfrm>
            <a:off x="4596000" y="4966775"/>
            <a:ext cx="3000000" cy="118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CA" sz="2400">
                <a:solidFill>
                  <a:schemeClr val="dk1"/>
                </a:solidFill>
              </a:rPr>
              <a:t>March 20, 2025</a:t>
            </a:r>
            <a:endParaRPr sz="2400">
              <a:solidFill>
                <a:schemeClr val="dk1"/>
              </a:solidFill>
            </a:endParaRPr>
          </a:p>
          <a:p>
            <a:pPr marL="0" lvl="0" indent="0" algn="ctr" rtl="0">
              <a:lnSpc>
                <a:spcPct val="90000"/>
              </a:lnSpc>
              <a:spcBef>
                <a:spcPts val="0"/>
              </a:spcBef>
              <a:spcAft>
                <a:spcPts val="0"/>
              </a:spcAft>
              <a:buNone/>
            </a:pPr>
            <a:endParaRPr sz="2400">
              <a:solidFill>
                <a:schemeClr val="dk1"/>
              </a:solidFill>
            </a:endParaRPr>
          </a:p>
          <a:p>
            <a:pPr marL="0" lvl="0" indent="0" algn="ctr" rtl="0">
              <a:lnSpc>
                <a:spcPct val="90000"/>
              </a:lnSpc>
              <a:spcBef>
                <a:spcPts val="0"/>
              </a:spcBef>
              <a:spcAft>
                <a:spcPts val="0"/>
              </a:spcAft>
              <a:buNone/>
            </a:pPr>
            <a:r>
              <a:rPr lang="en-CA" sz="2400">
                <a:solidFill>
                  <a:schemeClr val="dk1"/>
                </a:solidFill>
              </a:rPr>
              <a:t>Bonn, Germany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125687" y="-6603"/>
            <a:ext cx="3635828" cy="5232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Times New Roman"/>
              <a:buNone/>
            </a:pPr>
            <a:r>
              <a:rPr lang="en-CA" sz="3200" b="1">
                <a:solidFill>
                  <a:srgbClr val="002060"/>
                </a:solidFill>
                <a:latin typeface="Times New Roman"/>
                <a:ea typeface="Times New Roman"/>
                <a:cs typeface="Times New Roman"/>
                <a:sym typeface="Times New Roman"/>
              </a:rPr>
              <a:t>Experts</a:t>
            </a:r>
            <a:endParaRPr/>
          </a:p>
        </p:txBody>
      </p:sp>
      <p:sp>
        <p:nvSpPr>
          <p:cNvPr id="95" name="Google Shape;95;p2"/>
          <p:cNvSpPr txBox="1">
            <a:spLocks noGrp="1"/>
          </p:cNvSpPr>
          <p:nvPr>
            <p:ph type="body" idx="1"/>
          </p:nvPr>
        </p:nvSpPr>
        <p:spPr>
          <a:xfrm>
            <a:off x="3292575" y="6100124"/>
            <a:ext cx="2951700" cy="63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1400"/>
              <a:buNone/>
            </a:pPr>
            <a:r>
              <a:rPr lang="en-CA" sz="1200" b="1" i="0">
                <a:solidFill>
                  <a:srgbClr val="002060"/>
                </a:solidFill>
                <a:latin typeface="Times New Roman"/>
                <a:ea typeface="Times New Roman"/>
                <a:cs typeface="Times New Roman"/>
                <a:sym typeface="Times New Roman"/>
              </a:rPr>
              <a:t>Dr Joanna </a:t>
            </a:r>
            <a:r>
              <a:rPr lang="en-CA" sz="1200" b="1">
                <a:solidFill>
                  <a:srgbClr val="002060"/>
                </a:solidFill>
                <a:latin typeface="Times New Roman"/>
                <a:ea typeface="Times New Roman"/>
                <a:cs typeface="Times New Roman"/>
                <a:sym typeface="Times New Roman"/>
              </a:rPr>
              <a:t>Post (United Kingdom) Intergovernmental Oceanographic Commission - UNESCO</a:t>
            </a:r>
            <a:endParaRPr sz="1200"/>
          </a:p>
        </p:txBody>
      </p:sp>
      <p:pic>
        <p:nvPicPr>
          <p:cNvPr id="96" name="Google Shape;96;p2" descr="Ms. Joanna Post"/>
          <p:cNvPicPr preferRelativeResize="0"/>
          <p:nvPr/>
        </p:nvPicPr>
        <p:blipFill rotWithShape="1">
          <a:blip r:embed="rId3">
            <a:alphaModFix/>
          </a:blip>
          <a:srcRect/>
          <a:stretch/>
        </p:blipFill>
        <p:spPr>
          <a:xfrm>
            <a:off x="3372408" y="3674045"/>
            <a:ext cx="2426072" cy="2426072"/>
          </a:xfrm>
          <a:prstGeom prst="rect">
            <a:avLst/>
          </a:prstGeom>
          <a:noFill/>
          <a:ln>
            <a:noFill/>
          </a:ln>
        </p:spPr>
      </p:pic>
      <p:sp>
        <p:nvSpPr>
          <p:cNvPr id="97" name="Google Shape;97;p2"/>
          <p:cNvSpPr txBox="1"/>
          <p:nvPr/>
        </p:nvSpPr>
        <p:spPr>
          <a:xfrm>
            <a:off x="9144075" y="6027975"/>
            <a:ext cx="2746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Dr. Karina von Schuckmann (France)</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Mercator Ocean International</a:t>
            </a:r>
            <a:endParaRPr sz="1200" b="0" i="0" u="none" strike="noStrike" cap="none">
              <a:solidFill>
                <a:schemeClr val="dk1"/>
              </a:solidFill>
              <a:latin typeface="Arial"/>
              <a:ea typeface="Arial"/>
              <a:cs typeface="Arial"/>
              <a:sym typeface="Arial"/>
            </a:endParaRPr>
          </a:p>
        </p:txBody>
      </p:sp>
      <p:sp>
        <p:nvSpPr>
          <p:cNvPr id="98" name="Google Shape;98;p2"/>
          <p:cNvSpPr txBox="1"/>
          <p:nvPr/>
        </p:nvSpPr>
        <p:spPr>
          <a:xfrm>
            <a:off x="8249297" y="2940513"/>
            <a:ext cx="4131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Juliana Baladelli Ribeiro (Brazil)</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Boticario Group Foundation for Nature Protection</a:t>
            </a:r>
            <a:endParaRPr sz="1200" b="0" i="0" u="none" strike="noStrike" cap="none">
              <a:solidFill>
                <a:schemeClr val="dk1"/>
              </a:solidFill>
              <a:latin typeface="Arial"/>
              <a:ea typeface="Arial"/>
              <a:cs typeface="Arial"/>
              <a:sym typeface="Arial"/>
            </a:endParaRPr>
          </a:p>
        </p:txBody>
      </p:sp>
      <p:pic>
        <p:nvPicPr>
          <p:cNvPr id="99" name="Google Shape;99;p2" descr="A person in a suit and tie&#10;&#10;Description automatically generated"/>
          <p:cNvPicPr preferRelativeResize="0"/>
          <p:nvPr/>
        </p:nvPicPr>
        <p:blipFill rotWithShape="1">
          <a:blip r:embed="rId4">
            <a:alphaModFix/>
          </a:blip>
          <a:srcRect/>
          <a:stretch/>
        </p:blipFill>
        <p:spPr>
          <a:xfrm>
            <a:off x="336765" y="3578382"/>
            <a:ext cx="2361650" cy="2410851"/>
          </a:xfrm>
          <a:prstGeom prst="rect">
            <a:avLst/>
          </a:prstGeom>
          <a:noFill/>
          <a:ln>
            <a:noFill/>
          </a:ln>
        </p:spPr>
      </p:pic>
      <p:sp>
        <p:nvSpPr>
          <p:cNvPr id="100" name="Google Shape;100;p2"/>
          <p:cNvSpPr txBox="1"/>
          <p:nvPr/>
        </p:nvSpPr>
        <p:spPr>
          <a:xfrm>
            <a:off x="259414" y="6100120"/>
            <a:ext cx="2890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Dr. Nfamara K. Dampha (Gambia) University of Minnesota </a:t>
            </a:r>
            <a:endParaRPr sz="1200" b="0" i="0" u="none" strike="noStrike" cap="none">
              <a:solidFill>
                <a:schemeClr val="dk1"/>
              </a:solidFill>
              <a:latin typeface="Arial"/>
              <a:ea typeface="Arial"/>
              <a:cs typeface="Arial"/>
              <a:sym typeface="Arial"/>
            </a:endParaRPr>
          </a:p>
        </p:txBody>
      </p:sp>
      <p:pic>
        <p:nvPicPr>
          <p:cNvPr id="101" name="Google Shape;101;p2"/>
          <p:cNvPicPr preferRelativeResize="0"/>
          <p:nvPr/>
        </p:nvPicPr>
        <p:blipFill rotWithShape="1">
          <a:blip r:embed="rId5">
            <a:alphaModFix/>
          </a:blip>
          <a:srcRect/>
          <a:stretch/>
        </p:blipFill>
        <p:spPr>
          <a:xfrm>
            <a:off x="8310546" y="237005"/>
            <a:ext cx="2570900" cy="2601235"/>
          </a:xfrm>
          <a:prstGeom prst="rect">
            <a:avLst/>
          </a:prstGeom>
          <a:noFill/>
          <a:ln>
            <a:noFill/>
          </a:ln>
        </p:spPr>
      </p:pic>
      <p:pic>
        <p:nvPicPr>
          <p:cNvPr id="102" name="Google Shape;102;p2" descr="GEO BON Webinars on Supporting Implementation of Post-2020 Global ..."/>
          <p:cNvPicPr preferRelativeResize="0"/>
          <p:nvPr/>
        </p:nvPicPr>
        <p:blipFill rotWithShape="1">
          <a:blip r:embed="rId6">
            <a:alphaModFix/>
          </a:blip>
          <a:srcRect/>
          <a:stretch/>
        </p:blipFill>
        <p:spPr>
          <a:xfrm>
            <a:off x="6341056" y="3660357"/>
            <a:ext cx="2426072" cy="2426072"/>
          </a:xfrm>
          <a:prstGeom prst="rect">
            <a:avLst/>
          </a:prstGeom>
          <a:noFill/>
          <a:ln>
            <a:noFill/>
          </a:ln>
        </p:spPr>
      </p:pic>
      <p:sp>
        <p:nvSpPr>
          <p:cNvPr id="103" name="Google Shape;103;p2"/>
          <p:cNvSpPr txBox="1"/>
          <p:nvPr/>
        </p:nvSpPr>
        <p:spPr>
          <a:xfrm>
            <a:off x="6244275" y="6109925"/>
            <a:ext cx="27462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Kieran Noonan Mooney (Canada)</a:t>
            </a:r>
            <a:br>
              <a:rPr lang="en-CA" sz="1200" b="1" i="0" u="none" strike="noStrike" cap="none">
                <a:solidFill>
                  <a:srgbClr val="002060"/>
                </a:solidFill>
                <a:latin typeface="Times New Roman"/>
                <a:ea typeface="Times New Roman"/>
                <a:cs typeface="Times New Roman"/>
                <a:sym typeface="Times New Roman"/>
              </a:rPr>
            </a:br>
            <a:r>
              <a:rPr lang="en-CA" sz="1200" b="1" i="0" u="none" strike="noStrike" cap="none">
                <a:solidFill>
                  <a:srgbClr val="002060"/>
                </a:solidFill>
                <a:latin typeface="Times New Roman"/>
                <a:ea typeface="Times New Roman"/>
                <a:cs typeface="Times New Roman"/>
                <a:sym typeface="Times New Roman"/>
              </a:rPr>
              <a:t>Convention on Biological Diversity Secretariat</a:t>
            </a:r>
            <a:endParaRPr sz="1200" b="1" i="0" u="none" strike="noStrike" cap="none">
              <a:solidFill>
                <a:srgbClr val="002060"/>
              </a:solidFill>
              <a:latin typeface="Times New Roman"/>
              <a:ea typeface="Times New Roman"/>
              <a:cs typeface="Times New Roman"/>
              <a:sym typeface="Times New Roman"/>
            </a:endParaRPr>
          </a:p>
        </p:txBody>
      </p:sp>
      <p:pic>
        <p:nvPicPr>
          <p:cNvPr id="104" name="Google Shape;104;p2" descr="Monica Gabay"/>
          <p:cNvPicPr preferRelativeResize="0"/>
          <p:nvPr/>
        </p:nvPicPr>
        <p:blipFill rotWithShape="1">
          <a:blip r:embed="rId7">
            <a:alphaModFix/>
          </a:blip>
          <a:srcRect/>
          <a:stretch/>
        </p:blipFill>
        <p:spPr>
          <a:xfrm>
            <a:off x="1098876" y="334897"/>
            <a:ext cx="2615459" cy="2615459"/>
          </a:xfrm>
          <a:prstGeom prst="rect">
            <a:avLst/>
          </a:prstGeom>
          <a:noFill/>
          <a:ln>
            <a:noFill/>
          </a:ln>
        </p:spPr>
      </p:pic>
      <p:sp>
        <p:nvSpPr>
          <p:cNvPr id="105" name="Google Shape;105;p2"/>
          <p:cNvSpPr txBox="1"/>
          <p:nvPr/>
        </p:nvSpPr>
        <p:spPr>
          <a:xfrm>
            <a:off x="1098777" y="3005800"/>
            <a:ext cx="3635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Dr. Mónica Gabay (Argentina)</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Argentina's Undersecretariat of Environment</a:t>
            </a:r>
            <a:endParaRPr sz="1200" b="0" i="0" u="none" strike="noStrike" cap="none">
              <a:solidFill>
                <a:schemeClr val="dk1"/>
              </a:solidFill>
              <a:latin typeface="Arial"/>
              <a:ea typeface="Arial"/>
              <a:cs typeface="Arial"/>
              <a:sym typeface="Arial"/>
            </a:endParaRPr>
          </a:p>
        </p:txBody>
      </p:sp>
      <p:sp>
        <p:nvSpPr>
          <p:cNvPr id="106" name="Google Shape;106;p2"/>
          <p:cNvSpPr txBox="1"/>
          <p:nvPr/>
        </p:nvSpPr>
        <p:spPr>
          <a:xfrm>
            <a:off x="5048644" y="3175161"/>
            <a:ext cx="3877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Dr. Elisabeth Gilmore (Canada)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rgbClr val="002060"/>
              </a:buClr>
              <a:buSzPts val="1200"/>
              <a:buFont typeface="Times New Roman"/>
              <a:buNone/>
            </a:pPr>
            <a:r>
              <a:rPr lang="en-CA" sz="1200" b="1" i="0" u="none" strike="noStrike" cap="none">
                <a:solidFill>
                  <a:srgbClr val="002060"/>
                </a:solidFill>
                <a:latin typeface="Times New Roman"/>
                <a:ea typeface="Times New Roman"/>
                <a:cs typeface="Times New Roman"/>
                <a:sym typeface="Times New Roman"/>
              </a:rPr>
              <a:t>Carleton University, Ottawa</a:t>
            </a:r>
            <a:endParaRPr sz="1200" b="0" i="0" u="none" strike="noStrike" cap="none">
              <a:solidFill>
                <a:schemeClr val="dk1"/>
              </a:solidFill>
              <a:latin typeface="Arial"/>
              <a:ea typeface="Arial"/>
              <a:cs typeface="Arial"/>
              <a:sym typeface="Arial"/>
            </a:endParaRPr>
          </a:p>
        </p:txBody>
      </p:sp>
      <p:pic>
        <p:nvPicPr>
          <p:cNvPr id="107" name="Google Shape;107;p2"/>
          <p:cNvPicPr preferRelativeResize="0"/>
          <p:nvPr/>
        </p:nvPicPr>
        <p:blipFill rotWithShape="1">
          <a:blip r:embed="rId8">
            <a:alphaModFix/>
          </a:blip>
          <a:srcRect l="-3889" t="6375" r="3889" b="30128"/>
          <a:stretch/>
        </p:blipFill>
        <p:spPr>
          <a:xfrm>
            <a:off x="5048638" y="522487"/>
            <a:ext cx="2301525" cy="2615474"/>
          </a:xfrm>
          <a:prstGeom prst="rect">
            <a:avLst/>
          </a:prstGeom>
          <a:noFill/>
          <a:ln>
            <a:noFill/>
          </a:ln>
        </p:spPr>
      </p:pic>
      <p:pic>
        <p:nvPicPr>
          <p:cNvPr id="108" name="Google Shape;108;p2"/>
          <p:cNvPicPr preferRelativeResize="0"/>
          <p:nvPr/>
        </p:nvPicPr>
        <p:blipFill>
          <a:blip r:embed="rId9">
            <a:alphaModFix/>
          </a:blip>
          <a:stretch>
            <a:fillRect/>
          </a:stretch>
        </p:blipFill>
        <p:spPr>
          <a:xfrm>
            <a:off x="9625045" y="3601900"/>
            <a:ext cx="1616354" cy="2426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4265eeb84b_0_16"/>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Summary of efforts</a:t>
            </a:r>
            <a:endParaRPr/>
          </a:p>
        </p:txBody>
      </p:sp>
      <p:sp>
        <p:nvSpPr>
          <p:cNvPr id="115" name="Google Shape;115;g34265eeb84b_0_1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9250" algn="l" rtl="0">
              <a:lnSpc>
                <a:spcPct val="100000"/>
              </a:lnSpc>
              <a:spcBef>
                <a:spcPts val="0"/>
              </a:spcBef>
              <a:spcAft>
                <a:spcPts val="0"/>
              </a:spcAft>
              <a:buClr>
                <a:srgbClr val="242424"/>
              </a:buClr>
              <a:buSzPts val="1900"/>
              <a:buFont typeface="Aptos"/>
              <a:buAutoNum type="arabicPeriod"/>
            </a:pPr>
            <a:r>
              <a:rPr lang="en-CA" sz="1900">
                <a:solidFill>
                  <a:srgbClr val="242424"/>
                </a:solidFill>
                <a:latin typeface="Aptos"/>
                <a:ea typeface="Aptos"/>
                <a:cs typeface="Aptos"/>
                <a:sym typeface="Aptos"/>
              </a:rPr>
              <a:t>Developing indicator lists following common approaches </a:t>
            </a:r>
            <a:endParaRPr sz="1900">
              <a:solidFill>
                <a:srgbClr val="242424"/>
              </a:solidFill>
              <a:latin typeface="Aptos"/>
              <a:ea typeface="Aptos"/>
              <a:cs typeface="Aptos"/>
              <a:sym typeface="Aptos"/>
            </a:endParaRPr>
          </a:p>
          <a:p>
            <a:pPr marL="457200" lvl="0" indent="0" algn="l" rtl="0">
              <a:lnSpc>
                <a:spcPct val="100000"/>
              </a:lnSpc>
              <a:spcBef>
                <a:spcPts val="0"/>
              </a:spcBef>
              <a:spcAft>
                <a:spcPts val="0"/>
              </a:spcAft>
              <a:buClr>
                <a:schemeClr val="dk1"/>
              </a:buClr>
              <a:buSzPts val="1100"/>
              <a:buFont typeface="Arial"/>
              <a:buNone/>
            </a:pPr>
            <a:endParaRPr sz="1900">
              <a:solidFill>
                <a:srgbClr val="242424"/>
              </a:solidFill>
              <a:latin typeface="Aptos"/>
              <a:ea typeface="Aptos"/>
              <a:cs typeface="Aptos"/>
              <a:sym typeface="Aptos"/>
            </a:endParaRPr>
          </a:p>
          <a:p>
            <a:pPr marL="457200" lvl="0" indent="-349250" algn="l" rtl="0">
              <a:lnSpc>
                <a:spcPct val="100000"/>
              </a:lnSpc>
              <a:spcBef>
                <a:spcPts val="0"/>
              </a:spcBef>
              <a:spcAft>
                <a:spcPts val="0"/>
              </a:spcAft>
              <a:buClr>
                <a:srgbClr val="242424"/>
              </a:buClr>
              <a:buSzPts val="1900"/>
              <a:buFont typeface="Aptos"/>
              <a:buAutoNum type="arabicPeriod"/>
            </a:pPr>
            <a:r>
              <a:rPr lang="en-CA" sz="1900">
                <a:solidFill>
                  <a:srgbClr val="242424"/>
                </a:solidFill>
                <a:latin typeface="Aptos"/>
                <a:ea typeface="Aptos"/>
                <a:cs typeface="Aptos"/>
                <a:sym typeface="Aptos"/>
              </a:rPr>
              <a:t>Evaluating of the indicator that fit the criteria of the decision text. </a:t>
            </a:r>
            <a:endParaRPr sz="1900">
              <a:solidFill>
                <a:srgbClr val="242424"/>
              </a:solidFill>
              <a:latin typeface="Aptos"/>
              <a:ea typeface="Aptos"/>
              <a:cs typeface="Aptos"/>
              <a:sym typeface="Aptos"/>
            </a:endParaRPr>
          </a:p>
          <a:p>
            <a:pPr marL="457200" lvl="0" indent="0" algn="l" rtl="0">
              <a:lnSpc>
                <a:spcPct val="100000"/>
              </a:lnSpc>
              <a:spcBef>
                <a:spcPts val="0"/>
              </a:spcBef>
              <a:spcAft>
                <a:spcPts val="0"/>
              </a:spcAft>
              <a:buClr>
                <a:schemeClr val="dk1"/>
              </a:buClr>
              <a:buSzPts val="1100"/>
              <a:buFont typeface="Arial"/>
              <a:buNone/>
            </a:pPr>
            <a:endParaRPr sz="1900">
              <a:solidFill>
                <a:srgbClr val="242424"/>
              </a:solidFill>
              <a:latin typeface="Aptos"/>
              <a:ea typeface="Aptos"/>
              <a:cs typeface="Aptos"/>
              <a:sym typeface="Aptos"/>
            </a:endParaRPr>
          </a:p>
          <a:p>
            <a:pPr marL="457200" lvl="0" indent="-349250" algn="l" rtl="0">
              <a:lnSpc>
                <a:spcPct val="100000"/>
              </a:lnSpc>
              <a:spcBef>
                <a:spcPts val="0"/>
              </a:spcBef>
              <a:spcAft>
                <a:spcPts val="0"/>
              </a:spcAft>
              <a:buSzPts val="1900"/>
              <a:buFont typeface="Aptos"/>
              <a:buAutoNum type="arabicPeriod"/>
            </a:pPr>
            <a:r>
              <a:rPr lang="en-CA" sz="1900">
                <a:solidFill>
                  <a:srgbClr val="242424"/>
                </a:solidFill>
                <a:latin typeface="Aptos"/>
                <a:ea typeface="Aptos"/>
                <a:cs typeface="Aptos"/>
                <a:sym typeface="Aptos"/>
              </a:rPr>
              <a:t>Discussing Interlinkages of indicators </a:t>
            </a:r>
            <a:r>
              <a:rPr lang="en-CA" sz="1900">
                <a:latin typeface="Aptos"/>
                <a:ea typeface="Aptos"/>
                <a:cs typeface="Aptos"/>
                <a:sym typeface="Aptos"/>
              </a:rPr>
              <a:t>relevance to multiple thematic targets</a:t>
            </a:r>
            <a:endParaRPr sz="1900">
              <a:latin typeface="Aptos"/>
              <a:ea typeface="Aptos"/>
              <a:cs typeface="Aptos"/>
              <a:sym typeface="Aptos"/>
            </a:endParaRPr>
          </a:p>
          <a:p>
            <a:pPr marL="457200" lvl="0" indent="0" algn="l" rtl="0">
              <a:lnSpc>
                <a:spcPct val="100000"/>
              </a:lnSpc>
              <a:spcBef>
                <a:spcPts val="0"/>
              </a:spcBef>
              <a:spcAft>
                <a:spcPts val="0"/>
              </a:spcAft>
              <a:buClr>
                <a:schemeClr val="dk1"/>
              </a:buClr>
              <a:buSzPts val="1100"/>
              <a:buFont typeface="Arial"/>
              <a:buNone/>
            </a:pPr>
            <a:endParaRPr sz="1900">
              <a:latin typeface="Aptos"/>
              <a:ea typeface="Aptos"/>
              <a:cs typeface="Aptos"/>
              <a:sym typeface="Aptos"/>
            </a:endParaRPr>
          </a:p>
          <a:p>
            <a:pPr marL="457200" lvl="0" indent="-349250" algn="l" rtl="0">
              <a:lnSpc>
                <a:spcPct val="100000"/>
              </a:lnSpc>
              <a:spcBef>
                <a:spcPts val="0"/>
              </a:spcBef>
              <a:spcAft>
                <a:spcPts val="0"/>
              </a:spcAft>
              <a:buSzPts val="1900"/>
              <a:buFont typeface="Aptos"/>
              <a:buAutoNum type="arabicPeriod"/>
            </a:pPr>
            <a:r>
              <a:rPr lang="en-CA" sz="1900">
                <a:latin typeface="Aptos"/>
                <a:ea typeface="Aptos"/>
                <a:cs typeface="Aptos"/>
                <a:sym typeface="Aptos"/>
              </a:rPr>
              <a:t>Assessing r</a:t>
            </a:r>
            <a:r>
              <a:rPr lang="en-CA" sz="1900">
                <a:solidFill>
                  <a:srgbClr val="242424"/>
                </a:solidFill>
                <a:latin typeface="Aptos"/>
                <a:ea typeface="Aptos"/>
                <a:cs typeface="Aptos"/>
                <a:sym typeface="Aptos"/>
              </a:rPr>
              <a:t>elevance to input, outcome, and output orientation (e.g. across the NAPs)</a:t>
            </a:r>
            <a:endParaRPr sz="1900">
              <a:latin typeface="Aptos"/>
              <a:ea typeface="Aptos"/>
              <a:cs typeface="Aptos"/>
              <a:sym typeface="Aptos"/>
            </a:endParaRPr>
          </a:p>
          <a:p>
            <a:pPr marL="457200" lvl="0" indent="0" algn="l" rtl="0">
              <a:lnSpc>
                <a:spcPct val="100000"/>
              </a:lnSpc>
              <a:spcBef>
                <a:spcPts val="0"/>
              </a:spcBef>
              <a:spcAft>
                <a:spcPts val="0"/>
              </a:spcAft>
              <a:buClr>
                <a:schemeClr val="dk1"/>
              </a:buClr>
              <a:buSzPts val="1100"/>
              <a:buFont typeface="Arial"/>
              <a:buNone/>
            </a:pPr>
            <a:endParaRPr sz="1900">
              <a:latin typeface="Aptos"/>
              <a:ea typeface="Aptos"/>
              <a:cs typeface="Aptos"/>
              <a:sym typeface="Aptos"/>
            </a:endParaRPr>
          </a:p>
          <a:p>
            <a:pPr marL="457200" lvl="0" indent="-349250" algn="l" rtl="0">
              <a:lnSpc>
                <a:spcPct val="100000"/>
              </a:lnSpc>
              <a:spcBef>
                <a:spcPts val="0"/>
              </a:spcBef>
              <a:spcAft>
                <a:spcPts val="0"/>
              </a:spcAft>
              <a:buSzPts val="1900"/>
              <a:buFont typeface="Aptos"/>
              <a:buAutoNum type="arabicPeriod"/>
            </a:pPr>
            <a:r>
              <a:rPr lang="en-CA" sz="1900">
                <a:latin typeface="Aptos"/>
                <a:ea typeface="Aptos"/>
                <a:cs typeface="Aptos"/>
                <a:sym typeface="Aptos"/>
              </a:rPr>
              <a:t>Reflecting global indicators on overarching trends and common challenges</a:t>
            </a:r>
            <a:endParaRPr sz="1900">
              <a:latin typeface="Aptos"/>
              <a:ea typeface="Aptos"/>
              <a:cs typeface="Aptos"/>
              <a:sym typeface="Aptos"/>
            </a:endParaRPr>
          </a:p>
          <a:p>
            <a:pPr marL="457200" lvl="0" indent="0" algn="l" rtl="0">
              <a:lnSpc>
                <a:spcPct val="100000"/>
              </a:lnSpc>
              <a:spcBef>
                <a:spcPts val="0"/>
              </a:spcBef>
              <a:spcAft>
                <a:spcPts val="0"/>
              </a:spcAft>
              <a:buClr>
                <a:schemeClr val="dk1"/>
              </a:buClr>
              <a:buSzPts val="1100"/>
              <a:buFont typeface="Arial"/>
              <a:buNone/>
            </a:pPr>
            <a:endParaRPr sz="1900">
              <a:solidFill>
                <a:srgbClr val="242424"/>
              </a:solidFill>
              <a:latin typeface="Aptos"/>
              <a:ea typeface="Aptos"/>
              <a:cs typeface="Aptos"/>
              <a:sym typeface="Aptos"/>
            </a:endParaRPr>
          </a:p>
          <a:p>
            <a:pPr marL="457200" lvl="0" indent="-349250" algn="l" rtl="0">
              <a:lnSpc>
                <a:spcPct val="100000"/>
              </a:lnSpc>
              <a:spcBef>
                <a:spcPts val="0"/>
              </a:spcBef>
              <a:spcAft>
                <a:spcPts val="0"/>
              </a:spcAft>
              <a:buClr>
                <a:srgbClr val="242424"/>
              </a:buClr>
              <a:buSzPts val="1900"/>
              <a:buFont typeface="Aptos"/>
              <a:buAutoNum type="arabicPeriod"/>
            </a:pPr>
            <a:r>
              <a:rPr lang="en-CA" sz="1900">
                <a:solidFill>
                  <a:srgbClr val="242424"/>
                </a:solidFill>
                <a:latin typeface="Aptos"/>
                <a:ea typeface="Aptos"/>
                <a:cs typeface="Aptos"/>
                <a:sym typeface="Aptos"/>
              </a:rPr>
              <a:t>Identifying gaps</a:t>
            </a:r>
            <a:endParaRPr sz="3500"/>
          </a:p>
        </p:txBody>
      </p:sp>
      <p:pic>
        <p:nvPicPr>
          <p:cNvPr id="116" name="Google Shape;116;g34265eeb84b_0_16"/>
          <p:cNvPicPr preferRelativeResize="0"/>
          <p:nvPr/>
        </p:nvPicPr>
        <p:blipFill>
          <a:blip r:embed="rId3">
            <a:alphaModFix/>
          </a:blip>
          <a:stretch>
            <a:fillRect/>
          </a:stretch>
        </p:blipFill>
        <p:spPr>
          <a:xfrm>
            <a:off x="1237450" y="5689313"/>
            <a:ext cx="9144000" cy="98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t>Eg.: </a:t>
            </a:r>
            <a:r>
              <a:rPr lang="en-CA" sz="4400" u="none" strike="noStrike">
                <a:solidFill>
                  <a:srgbClr val="242424"/>
                </a:solidFill>
                <a:latin typeface="Arial"/>
                <a:ea typeface="Arial"/>
                <a:cs typeface="Arial"/>
                <a:sym typeface="Arial"/>
              </a:rPr>
              <a:t>Existing indicators with metadata</a:t>
            </a:r>
            <a:endParaRPr/>
          </a:p>
        </p:txBody>
      </p:sp>
      <p:sp>
        <p:nvSpPr>
          <p:cNvPr id="122" name="Google Shape;122;p4"/>
          <p:cNvSpPr txBox="1">
            <a:spLocks noGrp="1"/>
          </p:cNvSpPr>
          <p:nvPr>
            <p:ph type="body" idx="1"/>
          </p:nvPr>
        </p:nvSpPr>
        <p:spPr>
          <a:xfrm>
            <a:off x="695695" y="1563472"/>
            <a:ext cx="5657603"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42424"/>
              </a:buClr>
              <a:buSzPts val="1800"/>
              <a:buChar char="•"/>
            </a:pPr>
            <a:r>
              <a:rPr lang="en-CA" sz="1800" b="0" i="0" u="none" strike="noStrike">
                <a:solidFill>
                  <a:srgbClr val="242424"/>
                </a:solidFill>
                <a:latin typeface="Arial"/>
                <a:ea typeface="Arial"/>
                <a:cs typeface="Arial"/>
                <a:sym typeface="Arial"/>
              </a:rPr>
              <a:t>For ecosystems, the Global Biodiversity Framework (GBF) provides a common point of departure. </a:t>
            </a:r>
            <a:endParaRPr/>
          </a:p>
          <a:p>
            <a:pPr marL="228600" lvl="0" indent="-228600" algn="l" rtl="0">
              <a:lnSpc>
                <a:spcPct val="90000"/>
              </a:lnSpc>
              <a:spcBef>
                <a:spcPts val="1000"/>
              </a:spcBef>
              <a:spcAft>
                <a:spcPts val="0"/>
              </a:spcAft>
              <a:buClr>
                <a:srgbClr val="242424"/>
              </a:buClr>
              <a:buSzPts val="1800"/>
              <a:buChar char="•"/>
            </a:pPr>
            <a:r>
              <a:rPr lang="en-CA" sz="1800" b="0" i="0" u="none" strike="noStrike">
                <a:solidFill>
                  <a:srgbClr val="242424"/>
                </a:solidFill>
                <a:latin typeface="Arial"/>
                <a:ea typeface="Arial"/>
                <a:cs typeface="Arial"/>
                <a:sym typeface="Arial"/>
              </a:rPr>
              <a:t>For example, the Red List Index shows trends in overall extinction risk for groups of species, due to climate-related stressors such as temperature shifts, habitat loss, and extreme weather events. Species are one of the main levels of biodiversity and risks to their status is an indication of the pressures on biodiversity. </a:t>
            </a:r>
            <a:endParaRPr sz="1800" b="0"/>
          </a:p>
          <a:p>
            <a:pPr marL="228600" lvl="0" indent="-228600" algn="l" rtl="0">
              <a:lnSpc>
                <a:spcPct val="90000"/>
              </a:lnSpc>
              <a:spcBef>
                <a:spcPts val="1000"/>
              </a:spcBef>
              <a:spcAft>
                <a:spcPts val="0"/>
              </a:spcAft>
              <a:buClr>
                <a:srgbClr val="242424"/>
              </a:buClr>
              <a:buSzPts val="1800"/>
              <a:buChar char="•"/>
            </a:pPr>
            <a:r>
              <a:rPr lang="en-CA" sz="1800" b="0" i="0" u="none" strike="noStrike">
                <a:solidFill>
                  <a:srgbClr val="242424"/>
                </a:solidFill>
                <a:latin typeface="Arial"/>
                <a:ea typeface="Arial"/>
                <a:cs typeface="Arial"/>
                <a:sym typeface="Arial"/>
              </a:rPr>
              <a:t>A.3 under the Convention on Biological Diversity adopted through decision 15/5. Its metadata was welcomed in decision 16/31, and it is also an SDG indicator. </a:t>
            </a:r>
            <a:endParaRPr/>
          </a:p>
          <a:p>
            <a:pPr marL="228600" lvl="0" indent="-228600" algn="l" rtl="0">
              <a:lnSpc>
                <a:spcPct val="90000"/>
              </a:lnSpc>
              <a:spcBef>
                <a:spcPts val="1000"/>
              </a:spcBef>
              <a:spcAft>
                <a:spcPts val="0"/>
              </a:spcAft>
              <a:buClr>
                <a:srgbClr val="242424"/>
              </a:buClr>
              <a:buSzPts val="1800"/>
              <a:buChar char="•"/>
            </a:pPr>
            <a:r>
              <a:rPr lang="en-CA" sz="1800" b="0" i="0" u="none" strike="noStrike">
                <a:solidFill>
                  <a:srgbClr val="242424"/>
                </a:solidFill>
                <a:latin typeface="Arial"/>
                <a:ea typeface="Arial"/>
                <a:cs typeface="Arial"/>
                <a:sym typeface="Arial"/>
              </a:rPr>
              <a:t>More information is available at: </a:t>
            </a:r>
            <a:r>
              <a:rPr lang="en-CA" sz="1800" b="0" i="0" u="sng" strike="noStrike">
                <a:solidFill>
                  <a:srgbClr val="467886"/>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https://www.gbf-indicators.org/metadata/headline/A-3</a:t>
            </a:r>
            <a:r>
              <a:rPr lang="en-CA" sz="1800" b="0" i="0" u="none" strike="noStrike">
                <a:solidFill>
                  <a:srgbClr val="242424"/>
                </a:solidFill>
                <a:latin typeface="Arial"/>
                <a:ea typeface="Arial"/>
                <a:cs typeface="Arial"/>
                <a:sym typeface="Arial"/>
              </a:rPr>
              <a:t>. </a:t>
            </a:r>
            <a:br>
              <a:rPr lang="en-CA" sz="1800"/>
            </a:br>
            <a:endParaRPr sz="1800"/>
          </a:p>
        </p:txBody>
      </p:sp>
      <p:pic>
        <p:nvPicPr>
          <p:cNvPr id="123" name="Google Shape;123;p4" descr="A map of the world&#10;&#10;AI-generated content may be incorrect."/>
          <p:cNvPicPr preferRelativeResize="0"/>
          <p:nvPr/>
        </p:nvPicPr>
        <p:blipFill rotWithShape="1">
          <a:blip r:embed="rId4">
            <a:alphaModFix/>
          </a:blip>
          <a:srcRect t="4765" r="4649"/>
          <a:stretch/>
        </p:blipFill>
        <p:spPr>
          <a:xfrm>
            <a:off x="6436426" y="1956255"/>
            <a:ext cx="6040582" cy="320232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Words>
  <Application>Microsoft Office PowerPoint</Application>
  <PresentationFormat>Widescreen</PresentationFormat>
  <Paragraphs>36</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Play</vt:lpstr>
      <vt:lpstr>Times New Roman</vt:lpstr>
      <vt:lpstr>Arial</vt:lpstr>
      <vt:lpstr>Aptos</vt:lpstr>
      <vt:lpstr>Office Theme</vt:lpstr>
      <vt:lpstr>Ecosystem &amp; Biodiversity  Group   Progress Update </vt:lpstr>
      <vt:lpstr>Experts</vt:lpstr>
      <vt:lpstr>Summary of efforts</vt:lpstr>
      <vt:lpstr>Eg.: Existing indicators with metadata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&amp; Biodiversity  Group   Progress Update </dc:title>
  <dc:creator>Elisabeth Gilmore</dc:creator>
  <cp:lastModifiedBy>Stuart Best</cp:lastModifiedBy>
  <cp:revision>1</cp:revision>
  <dcterms:created xsi:type="dcterms:W3CDTF">2025-03-14T04:20:22Z</dcterms:created>
  <dcterms:modified xsi:type="dcterms:W3CDTF">2025-03-21T09:32:48Z</dcterms:modified>
</cp:coreProperties>
</file>