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7"/>
  </p:sldMasterIdLst>
  <p:notesMasterIdLst>
    <p:notesMasterId r:id="rId21"/>
  </p:notesMasterIdLst>
  <p:sldIdLst>
    <p:sldId id="269" r:id="rId8"/>
    <p:sldId id="270" r:id="rId9"/>
    <p:sldId id="290" r:id="rId10"/>
    <p:sldId id="281" r:id="rId11"/>
    <p:sldId id="288" r:id="rId12"/>
    <p:sldId id="292" r:id="rId13"/>
    <p:sldId id="293" r:id="rId14"/>
    <p:sldId id="297" r:id="rId15"/>
    <p:sldId id="298" r:id="rId16"/>
    <p:sldId id="294" r:id="rId17"/>
    <p:sldId id="295" r:id="rId18"/>
    <p:sldId id="272" r:id="rId19"/>
    <p:sldId id="296" r:id="rId20"/>
  </p:sldIdLst>
  <p:sldSz cx="12192000" cy="6858000"/>
  <p:notesSz cx="6858000" cy="9144000"/>
  <p:defaultText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653B9C5-F561-4329-ADE0-0FDF317B6E8F}">
          <p14:sldIdLst>
            <p14:sldId id="269"/>
            <p14:sldId id="270"/>
          </p14:sldIdLst>
        </p14:section>
        <p14:section name="Evaluation of list" id="{BCAE397A-E395-4721-9617-54EA864B4942}">
          <p14:sldIdLst>
            <p14:sldId id="290"/>
            <p14:sldId id="281"/>
          </p14:sldIdLst>
        </p14:section>
        <p14:section name="Methodological approach" id="{B2C87B34-FBDF-4922-BF10-DD514E5F2258}">
          <p14:sldIdLst>
            <p14:sldId id="288"/>
            <p14:sldId id="292"/>
            <p14:sldId id="293"/>
            <p14:sldId id="297"/>
            <p14:sldId id="298"/>
            <p14:sldId id="294"/>
            <p14:sldId id="295"/>
          </p14:sldIdLst>
        </p14:section>
        <p14:section name="Next steps" id="{5A3B67C5-6AE9-4B86-A6DB-391F2F842B56}">
          <p14:sldIdLst>
            <p14:sldId id="272"/>
            <p14:sldId id="29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CAB187-C896-CA05-86E8-159CF07D09E8}" v="34" dt="2025-03-21T08:17:20.906"/>
    <p1510:client id="{5ACBDF79-01A4-734F-46C0-7B59D7B14922}" v="693" dt="2025-03-20T22:00:00.1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uart Best" userId="7528336b-9f6a-4a23-847b-803d7c0d3230" providerId="ADAL" clId="{C312BAFD-C618-41E9-9159-117577938C4D}"/>
    <pc:docChg chg="custSel modSld">
      <pc:chgData name="Stuart Best" userId="7528336b-9f6a-4a23-847b-803d7c0d3230" providerId="ADAL" clId="{C312BAFD-C618-41E9-9159-117577938C4D}" dt="2025-03-21T18:41:38.580" v="1" actId="27636"/>
      <pc:docMkLst>
        <pc:docMk/>
      </pc:docMkLst>
      <pc:sldChg chg="modSp mod">
        <pc:chgData name="Stuart Best" userId="7528336b-9f6a-4a23-847b-803d7c0d3230" providerId="ADAL" clId="{C312BAFD-C618-41E9-9159-117577938C4D}" dt="2025-03-21T18:41:38.580" v="1" actId="27636"/>
        <pc:sldMkLst>
          <pc:docMk/>
          <pc:sldMk cId="324522780" sldId="272"/>
        </pc:sldMkLst>
        <pc:spChg chg="mod">
          <ac:chgData name="Stuart Best" userId="7528336b-9f6a-4a23-847b-803d7c0d3230" providerId="ADAL" clId="{C312BAFD-C618-41E9-9159-117577938C4D}" dt="2025-03-21T18:41:38.580" v="1" actId="27636"/>
          <ac:spMkLst>
            <pc:docMk/>
            <pc:sldMk cId="324522780" sldId="272"/>
            <ac:spMk id="12" creationId="{5C593FC5-14A4-294F-05AE-1C1F5563F801}"/>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0T08:30:11.572"/>
    </inkml:context>
    <inkml:brush xml:id="br0">
      <inkml:brushProperty name="width" value="0.1" units="cm"/>
      <inkml:brushProperty name="height" value="0.1" units="cm"/>
    </inkml:brush>
  </inkml:definitions>
  <inkml:trace contextRef="#ctx0" brushRef="#br0">7038 6809 16383 0 0,'0'0'0'0'0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D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DEB526-FC03-4161-8546-579DB0C03E6D}" type="datetimeFigureOut">
              <a:rPr lang="en-DK" smtClean="0"/>
              <a:t>03/21/2025</a:t>
            </a:fld>
            <a:endParaRPr lang="en-D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D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D57FF6-2A26-4AED-B4FE-DAFA05AEAE1F}" type="slidenum">
              <a:rPr lang="en-DK" smtClean="0"/>
              <a:t>‹#›</a:t>
            </a:fld>
            <a:endParaRPr lang="en-DK"/>
          </a:p>
        </p:txBody>
      </p:sp>
    </p:spTree>
    <p:extLst>
      <p:ext uri="{BB962C8B-B14F-4D97-AF65-F5344CB8AC3E}">
        <p14:creationId xmlns:p14="http://schemas.microsoft.com/office/powerpoint/2010/main" val="2100754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Water group members (in alphabetical order)</a:t>
            </a:r>
            <a:r>
              <a:rPr lang="en-US" sz="1800" b="0" i="0" u="none" strike="noStrike" baseline="0">
                <a:solidFill>
                  <a:srgbClr val="000000"/>
                </a:solidFill>
                <a:latin typeface="Calibri" panose="020F0502020204030204" pitchFamily="34" charset="0"/>
              </a:rPr>
              <a:t>	</a:t>
            </a:r>
          </a:p>
          <a:p>
            <a:pPr marL="285750" indent="-285750">
              <a:buFont typeface="Arial" panose="020B0604020202020204" pitchFamily="34" charset="0"/>
              <a:buChar char="•"/>
            </a:pPr>
            <a:endParaRPr lang="en-US" sz="1800" b="0" i="0" u="none" strike="noStrike" baseline="0">
              <a:solidFill>
                <a:srgbClr val="000000"/>
              </a:solidFill>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F0D57FF6-2A26-4AED-B4FE-DAFA05AEAE1F}" type="slidenum">
              <a:rPr lang="en-DK" smtClean="0"/>
              <a:t>1</a:t>
            </a:fld>
            <a:endParaRPr lang="en-DK"/>
          </a:p>
        </p:txBody>
      </p:sp>
    </p:spTree>
    <p:extLst>
      <p:ext uri="{BB962C8B-B14F-4D97-AF65-F5344CB8AC3E}">
        <p14:creationId xmlns:p14="http://schemas.microsoft.com/office/powerpoint/2010/main" val="1128885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CB9B6-0D44-9285-EE0E-E61A9A5716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A70B63-1C82-975D-00B7-F2BD5E41EA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FBD8B2-7C19-5337-977D-84607E0D0F5C}"/>
              </a:ext>
            </a:extLst>
          </p:cNvPr>
          <p:cNvSpPr>
            <a:spLocks noGrp="1"/>
          </p:cNvSpPr>
          <p:nvPr>
            <p:ph type="body" idx="1"/>
          </p:nvPr>
        </p:nvSpPr>
        <p:spPr/>
        <p:txBody>
          <a:bodyPr/>
          <a:lstStyle/>
          <a:p>
            <a:pPr marL="171450" indent="-171450">
              <a:buFont typeface="Arial" panose="020B0604020202020204" pitchFamily="34" charset="0"/>
              <a:buChar char="•"/>
            </a:pPr>
            <a:r>
              <a:rPr lang="en-US"/>
              <a:t>In the examples we need to explain the Action/Output (incl enablers of implementation) and Outcome/Impacts</a:t>
            </a:r>
          </a:p>
          <a:p>
            <a:pPr marL="171450" indent="-171450">
              <a:buFont typeface="Arial" panose="020B0604020202020204" pitchFamily="34" charset="0"/>
              <a:buChar char="•"/>
            </a:pPr>
            <a:r>
              <a:rPr lang="en-US"/>
              <a:t>And global and contextual</a:t>
            </a:r>
          </a:p>
        </p:txBody>
      </p:sp>
      <p:sp>
        <p:nvSpPr>
          <p:cNvPr id="4" name="Slide Number Placeholder 3">
            <a:extLst>
              <a:ext uri="{FF2B5EF4-FFF2-40B4-BE49-F238E27FC236}">
                <a16:creationId xmlns:a16="http://schemas.microsoft.com/office/drawing/2014/main" id="{A280C036-01BD-E958-9363-46C431F54AED}"/>
              </a:ext>
            </a:extLst>
          </p:cNvPr>
          <p:cNvSpPr>
            <a:spLocks noGrp="1"/>
          </p:cNvSpPr>
          <p:nvPr>
            <p:ph type="sldNum" sz="quarter" idx="5"/>
          </p:nvPr>
        </p:nvSpPr>
        <p:spPr/>
        <p:txBody>
          <a:bodyPr/>
          <a:lstStyle/>
          <a:p>
            <a:fld id="{F0D57FF6-2A26-4AED-B4FE-DAFA05AEAE1F}" type="slidenum">
              <a:rPr lang="en-DK" smtClean="0"/>
              <a:t>10</a:t>
            </a:fld>
            <a:endParaRPr lang="en-DK"/>
          </a:p>
        </p:txBody>
      </p:sp>
    </p:spTree>
    <p:extLst>
      <p:ext uri="{BB962C8B-B14F-4D97-AF65-F5344CB8AC3E}">
        <p14:creationId xmlns:p14="http://schemas.microsoft.com/office/powerpoint/2010/main" val="3270413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2D1DE6-8BBE-97D0-2451-119A3F5A14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934B1B-9E89-3808-AF48-5EB31236EE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2CE98C-FBAC-3921-F0F9-88552ABA6441}"/>
              </a:ext>
            </a:extLst>
          </p:cNvPr>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a:extLst>
              <a:ext uri="{FF2B5EF4-FFF2-40B4-BE49-F238E27FC236}">
                <a16:creationId xmlns:a16="http://schemas.microsoft.com/office/drawing/2014/main" id="{7B9662EF-C0F3-C641-3F62-95B30837B22F}"/>
              </a:ext>
            </a:extLst>
          </p:cNvPr>
          <p:cNvSpPr>
            <a:spLocks noGrp="1"/>
          </p:cNvSpPr>
          <p:nvPr>
            <p:ph type="sldNum" sz="quarter" idx="5"/>
          </p:nvPr>
        </p:nvSpPr>
        <p:spPr/>
        <p:txBody>
          <a:bodyPr/>
          <a:lstStyle/>
          <a:p>
            <a:fld id="{F0D57FF6-2A26-4AED-B4FE-DAFA05AEAE1F}" type="slidenum">
              <a:rPr lang="en-DK" smtClean="0"/>
              <a:t>11</a:t>
            </a:fld>
            <a:endParaRPr lang="en-DK"/>
          </a:p>
        </p:txBody>
      </p:sp>
    </p:spTree>
    <p:extLst>
      <p:ext uri="{BB962C8B-B14F-4D97-AF65-F5344CB8AC3E}">
        <p14:creationId xmlns:p14="http://schemas.microsoft.com/office/powerpoint/2010/main" val="1969149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a proposed way forward. Please change, edit as you see fit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To add that existing indicators and frameworks beyond measurability and availability, they have also metadata and approved methodologies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We can also add here that we might use a machine learning exercise to create the consolidated list</a:t>
            </a:r>
          </a:p>
          <a:p>
            <a:endParaRPr lang="en-US"/>
          </a:p>
          <a:p>
            <a:endParaRPr lang="en-DK"/>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5CAF49-24FA-41B7-8D2C-2140235C957B}" type="slidenum">
              <a:rPr kumimoji="0" lang="en-DK"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DK"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28214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CBD28-BA89-178C-CFF4-D78EEFDFF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3E0BDC-120C-799B-A0A2-8B3CCDA00A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1859D2-CACB-59D2-929A-A71E8B927621}"/>
              </a:ext>
            </a:extLst>
          </p:cNvPr>
          <p:cNvSpPr>
            <a:spLocks noGrp="1"/>
          </p:cNvSpPr>
          <p:nvPr>
            <p:ph type="body" idx="1"/>
          </p:nvPr>
        </p:nvSpPr>
        <p:spPr/>
        <p:txBody>
          <a:bodyPr/>
          <a:lstStyle/>
          <a:p>
            <a:endParaRPr lang="en-DK"/>
          </a:p>
        </p:txBody>
      </p:sp>
      <p:sp>
        <p:nvSpPr>
          <p:cNvPr id="4" name="Slide Number Placeholder 3">
            <a:extLst>
              <a:ext uri="{FF2B5EF4-FFF2-40B4-BE49-F238E27FC236}">
                <a16:creationId xmlns:a16="http://schemas.microsoft.com/office/drawing/2014/main" id="{7338ACB7-0D6E-D86E-819A-A0172B0FF2B5}"/>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5CAF49-24FA-41B7-8D2C-2140235C957B}" type="slidenum">
              <a:rPr kumimoji="0" lang="en-DK"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DK"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21116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The water experts have identified the following sub-components and will be identifying indicators relating to these sub-components</a:t>
            </a:r>
          </a:p>
          <a:p>
            <a:pPr marL="171450" indent="-171450">
              <a:buFont typeface="Arial" panose="020B0604020202020204" pitchFamily="34" charset="0"/>
              <a:buChar char="•"/>
            </a:pPr>
            <a:endParaRPr lang="en-US"/>
          </a:p>
          <a:p>
            <a:pPr marL="342900" lvl="0" indent="-342900" algn="just">
              <a:lnSpc>
                <a:spcPct val="107000"/>
              </a:lnSpc>
              <a:spcAft>
                <a:spcPts val="800"/>
              </a:spcAft>
              <a:buFont typeface="+mj-lt"/>
              <a:buAutoNum type="alphaLcParenR"/>
              <a:tabLst>
                <a:tab pos="914400" algn="l"/>
              </a:tabLst>
            </a:pPr>
            <a:r>
              <a:rPr lang="en-GB" sz="1800" kern="100">
                <a:effectLst/>
                <a:latin typeface="Aptos" panose="020B0004020202020204" pitchFamily="34" charset="0"/>
                <a:ea typeface="Calibri" panose="020F0502020204030204" pitchFamily="34" charset="0"/>
                <a:cs typeface="Arial" panose="020B0604020202020204" pitchFamily="34" charset="0"/>
              </a:rPr>
              <a:t>Significantly reducing climate-induced water scarcity</a:t>
            </a:r>
            <a:endParaRPr lang="en-DK" sz="1800" kern="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mj-lt"/>
              <a:buAutoNum type="alphaLcParenR"/>
              <a:tabLst>
                <a:tab pos="914400" algn="l"/>
              </a:tabLst>
            </a:pPr>
            <a:r>
              <a:rPr lang="en-GB" sz="1800" kern="100">
                <a:effectLst/>
                <a:latin typeface="Aptos" panose="020B0004020202020204" pitchFamily="34" charset="0"/>
                <a:ea typeface="Calibri" panose="020F0502020204030204" pitchFamily="34" charset="0"/>
                <a:cs typeface="Arial" panose="020B0604020202020204" pitchFamily="34" charset="0"/>
              </a:rPr>
              <a:t>Enhancing climate resilience to water-related hazards </a:t>
            </a:r>
            <a:endParaRPr lang="en-DK" sz="1800" kern="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mj-lt"/>
              <a:buAutoNum type="alphaLcParenR"/>
              <a:tabLst>
                <a:tab pos="914400" algn="l"/>
              </a:tabLst>
            </a:pPr>
            <a:r>
              <a:rPr lang="en-GB" sz="1800" kern="100">
                <a:effectLst/>
                <a:latin typeface="Aptos" panose="020B0004020202020204" pitchFamily="34" charset="0"/>
                <a:ea typeface="Calibri" panose="020F0502020204030204" pitchFamily="34" charset="0"/>
                <a:cs typeface="Arial" panose="020B0604020202020204" pitchFamily="34" charset="0"/>
              </a:rPr>
              <a:t>Towards a climate-resilient water supply</a:t>
            </a:r>
            <a:endParaRPr lang="en-DK" sz="1800" kern="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mj-lt"/>
              <a:buAutoNum type="alphaLcParenR"/>
              <a:tabLst>
                <a:tab pos="914400" algn="l"/>
              </a:tabLst>
            </a:pPr>
            <a:r>
              <a:rPr lang="en-GB" sz="1800" kern="100">
                <a:effectLst/>
                <a:latin typeface="Aptos" panose="020B0004020202020204" pitchFamily="34" charset="0"/>
                <a:ea typeface="Calibri" panose="020F0502020204030204" pitchFamily="34" charset="0"/>
                <a:cs typeface="Arial" panose="020B0604020202020204" pitchFamily="34" charset="0"/>
              </a:rPr>
              <a:t>Towards a climate-resilient sanitation</a:t>
            </a:r>
            <a:endParaRPr lang="en-DK" sz="1800" kern="10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mj-lt"/>
              <a:buAutoNum type="alphaLcParenR"/>
              <a:tabLst>
                <a:tab pos="914400" algn="l"/>
              </a:tabLst>
            </a:pPr>
            <a:r>
              <a:rPr lang="en-GB" sz="1800">
                <a:effectLst/>
                <a:latin typeface="Aptos" panose="020B0004020202020204" pitchFamily="34" charset="0"/>
                <a:ea typeface="Times New Roman" panose="02020603050405020304" pitchFamily="18" charset="0"/>
              </a:rPr>
              <a:t>Access to safe and affordable potable water for all</a:t>
            </a:r>
            <a:endParaRPr lang="en-DK" sz="1800">
              <a:effectLst/>
              <a:latin typeface="Times New Roman" panose="02020603050405020304" pitchFamily="18" charset="0"/>
              <a:ea typeface="Times New Roman" panose="02020603050405020304" pitchFamily="18" charset="0"/>
            </a:endParaRPr>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F0D57FF6-2A26-4AED-B4FE-DAFA05AEAE1F}" type="slidenum">
              <a:rPr lang="en-DK" smtClean="0"/>
              <a:t>2</a:t>
            </a:fld>
            <a:endParaRPr lang="en-DK"/>
          </a:p>
        </p:txBody>
      </p:sp>
    </p:spTree>
    <p:extLst>
      <p:ext uri="{BB962C8B-B14F-4D97-AF65-F5344CB8AC3E}">
        <p14:creationId xmlns:p14="http://schemas.microsoft.com/office/powerpoint/2010/main" val="2962186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7A30F-A40D-BBA2-0E5F-D77B51E732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AB8F04-C215-3564-C8EB-813FCAEA32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E66966-EC9A-2419-BD5E-01931963906C}"/>
              </a:ext>
            </a:extLst>
          </p:cNvPr>
          <p:cNvSpPr>
            <a:spLocks noGrp="1"/>
          </p:cNvSpPr>
          <p:nvPr>
            <p:ph type="body" idx="1"/>
          </p:nvPr>
        </p:nvSpPr>
        <p:spPr/>
        <p: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en-GB" sz="1200" kern="100">
                <a:effectLst/>
                <a:latin typeface="Calibri" panose="020F0502020204030204" pitchFamily="34" charset="0"/>
                <a:ea typeface="Calibri" panose="020F0502020204030204" pitchFamily="34" charset="0"/>
                <a:cs typeface="Arial" panose="020B0604020202020204" pitchFamily="34" charset="0"/>
              </a:rPr>
              <a:t>Informal Progress from the Water Expert Group from 6 November 2024report: https://unfccc.int/topics/adaptation-and-resilience/workstreams/global-goal-on-adaptation/experts-informal-progress-reports-november-2024-uae-belem-work-programme</a:t>
            </a:r>
            <a:endParaRPr lang="en-DK" sz="1200" kern="10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buNone/>
            </a:pPr>
            <a:r>
              <a:rPr lang="en-GB" sz="1200" kern="100">
                <a:effectLst/>
                <a:latin typeface="Calibri" panose="020F0502020204030204" pitchFamily="34" charset="0"/>
                <a:ea typeface="Calibri" panose="020F0502020204030204" pitchFamily="34" charset="0"/>
                <a:cs typeface="Arial" panose="020B0604020202020204" pitchFamily="34" charset="0"/>
              </a:rPr>
              <a:t>From this review the water group categorized at least 427 indicators as relevant for 12a (306 indicators not relevant) and at least 312 of the indicators as relevant for 12b (306 indicators not relevant). </a:t>
            </a:r>
            <a:endParaRPr lang="en-US"/>
          </a:p>
        </p:txBody>
      </p:sp>
      <p:sp>
        <p:nvSpPr>
          <p:cNvPr id="4" name="Slide Number Placeholder 3">
            <a:extLst>
              <a:ext uri="{FF2B5EF4-FFF2-40B4-BE49-F238E27FC236}">
                <a16:creationId xmlns:a16="http://schemas.microsoft.com/office/drawing/2014/main" id="{86D617DD-1D90-3641-B805-3A3488D4BF87}"/>
              </a:ext>
            </a:extLst>
          </p:cNvPr>
          <p:cNvSpPr>
            <a:spLocks noGrp="1"/>
          </p:cNvSpPr>
          <p:nvPr>
            <p:ph type="sldNum" sz="quarter" idx="5"/>
          </p:nvPr>
        </p:nvSpPr>
        <p:spPr/>
        <p:txBody>
          <a:bodyPr/>
          <a:lstStyle/>
          <a:p>
            <a:fld id="{F0D57FF6-2A26-4AED-B4FE-DAFA05AEAE1F}" type="slidenum">
              <a:rPr lang="en-DK" smtClean="0"/>
              <a:t>3</a:t>
            </a:fld>
            <a:endParaRPr lang="en-DK"/>
          </a:p>
        </p:txBody>
      </p:sp>
    </p:spTree>
    <p:extLst>
      <p:ext uri="{BB962C8B-B14F-4D97-AF65-F5344CB8AC3E}">
        <p14:creationId xmlns:p14="http://schemas.microsoft.com/office/powerpoint/2010/main" val="674795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Do we present an updated analysis with yes, no, maybe?</a:t>
            </a:r>
          </a:p>
          <a:p>
            <a:pPr marL="0" marR="0" lvl="0" indent="0" algn="just" defTabSz="914400" rtl="0" eaLnBrk="1" fontAlgn="auto" latinLnBrk="0" hangingPunct="1">
              <a:lnSpc>
                <a:spcPct val="107000"/>
              </a:lnSpc>
              <a:spcBef>
                <a:spcPts val="0"/>
              </a:spcBef>
              <a:spcAft>
                <a:spcPts val="800"/>
              </a:spcAft>
              <a:buClrTx/>
              <a:buSzTx/>
              <a:buFontTx/>
              <a:buNone/>
              <a:tabLst/>
              <a:defRPr/>
            </a:pPr>
            <a:r>
              <a:rPr lang="en-GB" sz="1200" kern="100">
                <a:effectLst/>
                <a:latin typeface="Calibri" panose="020F0502020204030204" pitchFamily="34" charset="0"/>
                <a:ea typeface="Calibri" panose="020F0502020204030204" pitchFamily="34" charset="0"/>
                <a:cs typeface="Arial" panose="020B0604020202020204" pitchFamily="34" charset="0"/>
              </a:rPr>
              <a:t>Informal Progress from the Water Expert Group from 6 November 2024report: https://unfccc.int/topics/adaptation-and-resilience/workstreams/global-goal-on-adaptation/experts-informal-progress-reports-november-2024-uae-belem-work-programme</a:t>
            </a:r>
            <a:endParaRPr lang="en-DK" sz="1200" kern="10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0D57FF6-2A26-4AED-B4FE-DAFA05AEAE1F}" type="slidenum">
              <a:rPr lang="en-DK" smtClean="0"/>
              <a:t>4</a:t>
            </a:fld>
            <a:endParaRPr lang="en-DK"/>
          </a:p>
        </p:txBody>
      </p:sp>
    </p:spTree>
    <p:extLst>
      <p:ext uri="{BB962C8B-B14F-4D97-AF65-F5344CB8AC3E}">
        <p14:creationId xmlns:p14="http://schemas.microsoft.com/office/powerpoint/2010/main" val="1196663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C20CD-22ED-E6E1-8F13-901F1099EF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7893E6-FD93-6EB9-44DB-05D3639AB8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7A2413-9F4D-41AC-98E8-DE14848C28B2}"/>
              </a:ext>
            </a:extLst>
          </p:cNvPr>
          <p:cNvSpPr>
            <a:spLocks noGrp="1"/>
          </p:cNvSpPr>
          <p:nvPr>
            <p:ph type="body" idx="1"/>
          </p:nvPr>
        </p:nvSpPr>
        <p:spPr/>
        <p:txBody>
          <a:bodyPr/>
          <a:lstStyle/>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Significant number (9%) relevant to target 9d (restoration, conservation and protection of inland water ecosystems)</a:t>
            </a:r>
          </a:p>
          <a:p>
            <a:pPr marL="0" indent="0">
              <a:buFont typeface="Arial" panose="020B0604020202020204" pitchFamily="34" charset="0"/>
              <a:buNone/>
            </a:pPr>
            <a:endParaRPr lang="en-US"/>
          </a:p>
          <a:p>
            <a:pPr marL="171450" indent="-171450">
              <a:buFont typeface="Arial" panose="020B0604020202020204" pitchFamily="34" charset="0"/>
              <a:buChar char="•"/>
            </a:pPr>
            <a:r>
              <a:rPr lang="en-US"/>
              <a:t>Small number (6%) do not directly address any of the water related sub-components of targets 9a and 9d </a:t>
            </a:r>
          </a:p>
        </p:txBody>
      </p:sp>
      <p:sp>
        <p:nvSpPr>
          <p:cNvPr id="4" name="Slide Number Placeholder 3">
            <a:extLst>
              <a:ext uri="{FF2B5EF4-FFF2-40B4-BE49-F238E27FC236}">
                <a16:creationId xmlns:a16="http://schemas.microsoft.com/office/drawing/2014/main" id="{CAAA1614-C2C6-510F-369E-935090B4C8E6}"/>
              </a:ext>
            </a:extLst>
          </p:cNvPr>
          <p:cNvSpPr>
            <a:spLocks noGrp="1"/>
          </p:cNvSpPr>
          <p:nvPr>
            <p:ph type="sldNum" sz="quarter" idx="5"/>
          </p:nvPr>
        </p:nvSpPr>
        <p:spPr/>
        <p:txBody>
          <a:bodyPr/>
          <a:lstStyle/>
          <a:p>
            <a:fld id="{F0D57FF6-2A26-4AED-B4FE-DAFA05AEAE1F}" type="slidenum">
              <a:rPr lang="en-DK" smtClean="0"/>
              <a:t>5</a:t>
            </a:fld>
            <a:endParaRPr lang="en-DK"/>
          </a:p>
        </p:txBody>
      </p:sp>
    </p:spTree>
    <p:extLst>
      <p:ext uri="{BB962C8B-B14F-4D97-AF65-F5344CB8AC3E}">
        <p14:creationId xmlns:p14="http://schemas.microsoft.com/office/powerpoint/2010/main" val="1381708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90FA38-6527-A2C5-05D3-E908FA9EA9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F0291F-DAE3-E0AB-C1DB-EEFC496081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0AB195-64FE-88C7-A1C1-78650A5A4742}"/>
              </a:ext>
            </a:extLst>
          </p:cNvPr>
          <p:cNvSpPr>
            <a:spLocks noGrp="1"/>
          </p:cNvSpPr>
          <p:nvPr>
            <p:ph type="body" idx="1"/>
          </p:nvPr>
        </p:nvSpPr>
        <p:spPr/>
        <p:txBody>
          <a:bodyPr/>
          <a:lstStyle/>
          <a:p>
            <a:pPr marL="171450" indent="-171450">
              <a:buFont typeface="Arial" panose="020B0604020202020204" pitchFamily="34" charset="0"/>
              <a:buChar char="•"/>
            </a:pPr>
            <a:r>
              <a:rPr lang="en-US"/>
              <a:t>Some of the indicators relevant to more than one component of target 9a</a:t>
            </a:r>
          </a:p>
          <a:p>
            <a:pPr marL="171450" indent="-171450">
              <a:buFont typeface="Arial" panose="020B0604020202020204" pitchFamily="34" charset="0"/>
              <a:buChar char="•"/>
            </a:pPr>
            <a:r>
              <a:rPr lang="en-US"/>
              <a:t>Most of the indicators submitted (31%) relevant to reducing climate-induced water scarcity</a:t>
            </a:r>
          </a:p>
          <a:p>
            <a:pPr marL="171450" indent="-171450">
              <a:buFont typeface="Arial" panose="020B0604020202020204" pitchFamily="34" charset="0"/>
              <a:buChar char="•"/>
            </a:pPr>
            <a:r>
              <a:rPr lang="en-US"/>
              <a:t>Approximately half as many (17%) relevant to monitoring resilience to water-related hazards</a:t>
            </a:r>
          </a:p>
          <a:p>
            <a:pPr marL="171450" indent="-171450">
              <a:buFont typeface="Arial" panose="020B0604020202020204" pitchFamily="34" charset="0"/>
              <a:buChar char="•"/>
            </a:pPr>
            <a:r>
              <a:rPr lang="en-US"/>
              <a:t>Large number (24%) relevant to climate-resilient water supply</a:t>
            </a:r>
          </a:p>
          <a:p>
            <a:pPr marL="171450" indent="-171450">
              <a:buFont typeface="Arial" panose="020B0604020202020204" pitchFamily="34" charset="0"/>
              <a:buChar char="•"/>
            </a:pPr>
            <a:r>
              <a:rPr lang="en-US"/>
              <a:t>Far fewer (13%) relevant to climate-resilient sanitation</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Significant number (9%) relevant to target 9d (restoration, conservation and protection of inland water ecosystems)</a:t>
            </a:r>
          </a:p>
          <a:p>
            <a:pPr marL="0" indent="0">
              <a:buFont typeface="Arial" panose="020B0604020202020204" pitchFamily="34" charset="0"/>
              <a:buNone/>
            </a:pPr>
            <a:endParaRPr lang="en-US"/>
          </a:p>
          <a:p>
            <a:pPr marL="171450" indent="-171450">
              <a:buFont typeface="Arial" panose="020B0604020202020204" pitchFamily="34" charset="0"/>
              <a:buChar char="•"/>
            </a:pPr>
            <a:r>
              <a:rPr lang="en-US"/>
              <a:t>Small number (6%) do not directly address any of the water related sub-components of targets 9a and 9d </a:t>
            </a:r>
          </a:p>
        </p:txBody>
      </p:sp>
      <p:sp>
        <p:nvSpPr>
          <p:cNvPr id="4" name="Slide Number Placeholder 3">
            <a:extLst>
              <a:ext uri="{FF2B5EF4-FFF2-40B4-BE49-F238E27FC236}">
                <a16:creationId xmlns:a16="http://schemas.microsoft.com/office/drawing/2014/main" id="{8CB3D46A-F69F-972B-0547-F27F80C7B5F6}"/>
              </a:ext>
            </a:extLst>
          </p:cNvPr>
          <p:cNvSpPr>
            <a:spLocks noGrp="1"/>
          </p:cNvSpPr>
          <p:nvPr>
            <p:ph type="sldNum" sz="quarter" idx="5"/>
          </p:nvPr>
        </p:nvSpPr>
        <p:spPr/>
        <p:txBody>
          <a:bodyPr/>
          <a:lstStyle/>
          <a:p>
            <a:fld id="{F0D57FF6-2A26-4AED-B4FE-DAFA05AEAE1F}" type="slidenum">
              <a:rPr lang="en-DK" smtClean="0"/>
              <a:t>6</a:t>
            </a:fld>
            <a:endParaRPr lang="en-DK"/>
          </a:p>
        </p:txBody>
      </p:sp>
    </p:spTree>
    <p:extLst>
      <p:ext uri="{BB962C8B-B14F-4D97-AF65-F5344CB8AC3E}">
        <p14:creationId xmlns:p14="http://schemas.microsoft.com/office/powerpoint/2010/main" val="3647392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79DC7-ED52-577E-34A7-E9DB4171AA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D229D3-B176-2DDC-4193-6AB4977AB2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4EEEC5-0D71-068B-ECFC-557557E9D3D4}"/>
              </a:ext>
            </a:extLst>
          </p:cNvPr>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a:extLst>
              <a:ext uri="{FF2B5EF4-FFF2-40B4-BE49-F238E27FC236}">
                <a16:creationId xmlns:a16="http://schemas.microsoft.com/office/drawing/2014/main" id="{15AB945A-8129-9A5A-D01F-9BD1620E2DE2}"/>
              </a:ext>
            </a:extLst>
          </p:cNvPr>
          <p:cNvSpPr>
            <a:spLocks noGrp="1"/>
          </p:cNvSpPr>
          <p:nvPr>
            <p:ph type="sldNum" sz="quarter" idx="5"/>
          </p:nvPr>
        </p:nvSpPr>
        <p:spPr/>
        <p:txBody>
          <a:bodyPr/>
          <a:lstStyle/>
          <a:p>
            <a:fld id="{F0D57FF6-2A26-4AED-B4FE-DAFA05AEAE1F}" type="slidenum">
              <a:rPr lang="en-DK" smtClean="0"/>
              <a:t>7</a:t>
            </a:fld>
            <a:endParaRPr lang="en-DK"/>
          </a:p>
        </p:txBody>
      </p:sp>
    </p:spTree>
    <p:extLst>
      <p:ext uri="{BB962C8B-B14F-4D97-AF65-F5344CB8AC3E}">
        <p14:creationId xmlns:p14="http://schemas.microsoft.com/office/powerpoint/2010/main" val="1221783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1215F-5106-4369-7900-EC0DEB56F5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AA4CC5-8852-1B54-80BB-3A812F2163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9E5FB9-2B86-D618-CC1C-122C77723E99}"/>
              </a:ext>
            </a:extLst>
          </p:cNvPr>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a:extLst>
              <a:ext uri="{FF2B5EF4-FFF2-40B4-BE49-F238E27FC236}">
                <a16:creationId xmlns:a16="http://schemas.microsoft.com/office/drawing/2014/main" id="{C8AE2D37-2FD9-83CC-89C8-97BC0FFB327A}"/>
              </a:ext>
            </a:extLst>
          </p:cNvPr>
          <p:cNvSpPr>
            <a:spLocks noGrp="1"/>
          </p:cNvSpPr>
          <p:nvPr>
            <p:ph type="sldNum" sz="quarter" idx="5"/>
          </p:nvPr>
        </p:nvSpPr>
        <p:spPr/>
        <p:txBody>
          <a:bodyPr/>
          <a:lstStyle/>
          <a:p>
            <a:fld id="{F0D57FF6-2A26-4AED-B4FE-DAFA05AEAE1F}" type="slidenum">
              <a:rPr lang="en-DK" smtClean="0"/>
              <a:t>8</a:t>
            </a:fld>
            <a:endParaRPr lang="en-DK"/>
          </a:p>
        </p:txBody>
      </p:sp>
    </p:spTree>
    <p:extLst>
      <p:ext uri="{BB962C8B-B14F-4D97-AF65-F5344CB8AC3E}">
        <p14:creationId xmlns:p14="http://schemas.microsoft.com/office/powerpoint/2010/main" val="1117217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67E72-A1FE-0E59-8A03-2A5CB880CC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702D0A-7298-E439-BFDC-447E1E6EE6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E57EDC-B382-B144-55EC-0C7001F68480}"/>
              </a:ext>
            </a:extLst>
          </p:cNvPr>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a:extLst>
              <a:ext uri="{FF2B5EF4-FFF2-40B4-BE49-F238E27FC236}">
                <a16:creationId xmlns:a16="http://schemas.microsoft.com/office/drawing/2014/main" id="{05B6EEF0-262E-328A-B96C-966C11DEB312}"/>
              </a:ext>
            </a:extLst>
          </p:cNvPr>
          <p:cNvSpPr>
            <a:spLocks noGrp="1"/>
          </p:cNvSpPr>
          <p:nvPr>
            <p:ph type="sldNum" sz="quarter" idx="5"/>
          </p:nvPr>
        </p:nvSpPr>
        <p:spPr/>
        <p:txBody>
          <a:bodyPr/>
          <a:lstStyle/>
          <a:p>
            <a:fld id="{F0D57FF6-2A26-4AED-B4FE-DAFA05AEAE1F}" type="slidenum">
              <a:rPr lang="en-DK" smtClean="0"/>
              <a:t>9</a:t>
            </a:fld>
            <a:endParaRPr lang="en-DK"/>
          </a:p>
        </p:txBody>
      </p:sp>
    </p:spTree>
    <p:extLst>
      <p:ext uri="{BB962C8B-B14F-4D97-AF65-F5344CB8AC3E}">
        <p14:creationId xmlns:p14="http://schemas.microsoft.com/office/powerpoint/2010/main" val="6271948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GB"/>
              <a:t>Click to edit Master title style</a:t>
            </a:r>
            <a:endParaRPr lang="en-US"/>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261018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4161947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GB"/>
              <a:t>Click to edit Master title style</a:t>
            </a:r>
            <a:endParaRPr lang="en-US"/>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85862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GB"/>
              <a:t>Click to edit Master title style</a:t>
            </a:r>
            <a:endParaRPr lang="en-US"/>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31914610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GB"/>
              <a:t>Click to edit Master title style</a:t>
            </a:r>
            <a:endParaRPr lang="en-US"/>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0586062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GB"/>
              <a:t>Click to edit Master title style</a:t>
            </a:r>
            <a:endParaRPr lang="en-US"/>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21/3/2025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4219448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GB"/>
              <a:t>Click to edit Master title style</a:t>
            </a:r>
            <a:endParaRPr lang="en-US"/>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21/3/2025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4428772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a:t>Click to edit Master title style</a:t>
            </a:r>
            <a:endParaRPr lang="en-US"/>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520241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GB"/>
              <a:t>Click to edit Master title style</a:t>
            </a:r>
            <a:endParaRPr lang="en-US"/>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4119573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a:t>Click to edit Master title style</a:t>
            </a:r>
            <a:endParaRPr lang="en-US"/>
          </a:p>
        </p:txBody>
      </p:sp>
      <p:sp>
        <p:nvSpPr>
          <p:cNvPr id="12" name="Content Placeholder 2"/>
          <p:cNvSpPr>
            <a:spLocks noGrp="1"/>
          </p:cNvSpPr>
          <p:nvPr>
            <p:ph sz="quarter" idx="13"/>
          </p:nvPr>
        </p:nvSpPr>
        <p:spPr>
          <a:xfrm>
            <a:off x="913774" y="2367092"/>
            <a:ext cx="10363826" cy="34241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698537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GB"/>
              <a:t>Click to edit Master title style</a:t>
            </a:r>
            <a:endParaRPr lang="en-US"/>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806106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GB"/>
              <a:t>Click to edit Master title style</a:t>
            </a:r>
            <a:endParaRPr lang="en-US"/>
          </a:p>
        </p:txBody>
      </p:sp>
      <p:sp>
        <p:nvSpPr>
          <p:cNvPr id="12" name="Content Placeholder 2"/>
          <p:cNvSpPr>
            <a:spLocks noGrp="1"/>
          </p:cNvSpPr>
          <p:nvPr>
            <p:ph sz="quarter" idx="13"/>
          </p:nvPr>
        </p:nvSpPr>
        <p:spPr>
          <a:xfrm>
            <a:off x="913774" y="2367092"/>
            <a:ext cx="5106026" cy="34241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Content Placeholder 3"/>
          <p:cNvSpPr>
            <a:spLocks noGrp="1"/>
          </p:cNvSpPr>
          <p:nvPr>
            <p:ph sz="quarter" idx="14"/>
          </p:nvPr>
        </p:nvSpPr>
        <p:spPr>
          <a:xfrm>
            <a:off x="6172200" y="2367092"/>
            <a:ext cx="5105400" cy="34241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48A87A34-81AB-432B-8DAE-1953F412C126}" type="datetimeFigureOut">
              <a:rPr lang="en-US" smtClean="0"/>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505310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GB"/>
              <a:t>Click to edit Master title style</a:t>
            </a:r>
            <a:endParaRPr lang="en-US"/>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48A87A34-81AB-432B-8DAE-1953F412C126}" type="datetimeFigureOut">
              <a:rPr lang="en-US" smtClean="0"/>
              <a:t>21/3/2025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108038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48A87A34-81AB-432B-8DAE-1953F412C126}" type="datetimeFigureOut">
              <a:rPr lang="en-US" smtClean="0"/>
              <a:t>21/3/2025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361549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21/3/2025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210922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GB"/>
              <a:t>Click to edit Master title style</a:t>
            </a:r>
            <a:endParaRPr lang="en-US"/>
          </a:p>
        </p:txBody>
      </p:sp>
      <p:sp>
        <p:nvSpPr>
          <p:cNvPr id="10" name="Content Placeholder 2"/>
          <p:cNvSpPr>
            <a:spLocks noGrp="1"/>
          </p:cNvSpPr>
          <p:nvPr>
            <p:ph sz="quarter" idx="13"/>
          </p:nvPr>
        </p:nvSpPr>
        <p:spPr>
          <a:xfrm>
            <a:off x="5078062" y="609600"/>
            <a:ext cx="6200163" cy="518159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4053916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410439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smtClean="0"/>
              <a:pPr/>
              <a:t>21/3/2025</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a:t>
            </a:fld>
            <a:endParaRPr lang="en-US"/>
          </a:p>
        </p:txBody>
      </p:sp>
    </p:spTree>
    <p:extLst>
      <p:ext uri="{BB962C8B-B14F-4D97-AF65-F5344CB8AC3E}">
        <p14:creationId xmlns:p14="http://schemas.microsoft.com/office/powerpoint/2010/main" val="126855897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p close image of waves">
            <a:extLst>
              <a:ext uri="{FF2B5EF4-FFF2-40B4-BE49-F238E27FC236}">
                <a16:creationId xmlns:a16="http://schemas.microsoft.com/office/drawing/2014/main" id="{9648A932-5E17-4859-9FE3-70EB96EA5C70}"/>
              </a:ext>
            </a:extLst>
          </p:cNvPr>
          <p:cNvPicPr>
            <a:picLocks noChangeAspect="1"/>
          </p:cNvPicPr>
          <p:nvPr/>
        </p:nvPicPr>
        <p:blipFill rotWithShape="1">
          <a:blip r:embed="rId3">
            <a:alphaModFix amt="41000"/>
          </a:blip>
          <a:srcRect l="9091" t="3462" b="19929"/>
          <a:stretch/>
        </p:blipFill>
        <p:spPr>
          <a:xfrm>
            <a:off x="20" y="1"/>
            <a:ext cx="12191980" cy="6858000"/>
          </a:xfrm>
          <a:prstGeom prst="rect">
            <a:avLst/>
          </a:prstGeom>
        </p:spPr>
      </p:pic>
      <p:sp>
        <p:nvSpPr>
          <p:cNvPr id="2" name="Title 1">
            <a:extLst>
              <a:ext uri="{FF2B5EF4-FFF2-40B4-BE49-F238E27FC236}">
                <a16:creationId xmlns:a16="http://schemas.microsoft.com/office/drawing/2014/main" id="{AF6636B6-A233-459A-95E5-DFBD46F360BC}"/>
              </a:ext>
            </a:extLst>
          </p:cNvPr>
          <p:cNvSpPr>
            <a:spLocks noGrp="1"/>
          </p:cNvSpPr>
          <p:nvPr>
            <p:ph type="ctrTitle"/>
          </p:nvPr>
        </p:nvSpPr>
        <p:spPr>
          <a:xfrm>
            <a:off x="2561043" y="3099816"/>
            <a:ext cx="9630937" cy="265176"/>
          </a:xfrm>
        </p:spPr>
        <p:txBody>
          <a:bodyPr>
            <a:noAutofit/>
          </a:bodyPr>
          <a:lstStyle/>
          <a:p>
            <a:r>
              <a:rPr lang="en-US"/>
              <a:t>Water thematic Expert group</a:t>
            </a:r>
            <a:br>
              <a:rPr lang="en-US"/>
            </a:br>
            <a:br>
              <a:rPr lang="en-US">
                <a:solidFill>
                  <a:schemeClr val="tx1">
                    <a:lumMod val="50000"/>
                    <a:lumOff val="50000"/>
                  </a:schemeClr>
                </a:solidFill>
                <a:latin typeface="+mj-lt"/>
                <a:ea typeface="+mj-ea"/>
                <a:cs typeface="+mj-cs"/>
              </a:rPr>
            </a:br>
            <a:r>
              <a:rPr lang="en-US"/>
              <a:t> </a:t>
            </a:r>
          </a:p>
        </p:txBody>
      </p:sp>
      <p:sp>
        <p:nvSpPr>
          <p:cNvPr id="3" name="TextBox 2">
            <a:extLst>
              <a:ext uri="{FF2B5EF4-FFF2-40B4-BE49-F238E27FC236}">
                <a16:creationId xmlns:a16="http://schemas.microsoft.com/office/drawing/2014/main" id="{CD7BDD06-6B49-7849-FA4A-EB1A8070F5E7}"/>
              </a:ext>
            </a:extLst>
          </p:cNvPr>
          <p:cNvSpPr txBox="1"/>
          <p:nvPr/>
        </p:nvSpPr>
        <p:spPr>
          <a:xfrm>
            <a:off x="4432300" y="2032075"/>
            <a:ext cx="7117696"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prstClr val="black"/>
                </a:solidFill>
                <a:effectLst/>
                <a:uLnTx/>
                <a:uFillTx/>
                <a:latin typeface="Tw Cen MT" panose="020B0602020104020603"/>
                <a:ea typeface="+mn-ea"/>
                <a:cs typeface="+mn-cs"/>
              </a:rPr>
              <a:t>Target 9a of the UAE Framework for Global Climate Resilience</a:t>
            </a:r>
            <a:endParaRPr kumimoji="0" lang="en-DK" sz="36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6" name="TextBox 5">
            <a:extLst>
              <a:ext uri="{FF2B5EF4-FFF2-40B4-BE49-F238E27FC236}">
                <a16:creationId xmlns:a16="http://schemas.microsoft.com/office/drawing/2014/main" id="{58C4F41C-A562-554C-4AAA-432FC4D90AA6}"/>
              </a:ext>
            </a:extLst>
          </p:cNvPr>
          <p:cNvSpPr txBox="1"/>
          <p:nvPr/>
        </p:nvSpPr>
        <p:spPr>
          <a:xfrm>
            <a:off x="4213498" y="3292954"/>
            <a:ext cx="7555299"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chemeClr val="bg1">
                    <a:lumMod val="50000"/>
                  </a:schemeClr>
                </a:solidFill>
                <a:effectLst/>
                <a:uLnTx/>
                <a:uFillTx/>
                <a:latin typeface="Tw Cen MT" panose="020B0602020104020603"/>
                <a:ea typeface="+mn-ea"/>
                <a:cs typeface="+mn-cs"/>
              </a:rPr>
              <a:t>Evaluation, Methodological approach, </a:t>
            </a:r>
            <a:r>
              <a:rPr lang="en-GB" sz="2000" b="1">
                <a:solidFill>
                  <a:schemeClr val="bg1">
                    <a:lumMod val="50000"/>
                  </a:schemeClr>
                </a:solidFill>
                <a:latin typeface="Tw Cen MT" panose="020B0602020104020603"/>
              </a:rPr>
              <a:t>N</a:t>
            </a:r>
            <a:r>
              <a:rPr kumimoji="0" lang="en-GB" sz="2000" b="1" i="0" u="none" strike="noStrike" kern="1200" cap="none" spc="0" normalizeH="0" baseline="0" noProof="0" err="1">
                <a:ln>
                  <a:noFill/>
                </a:ln>
                <a:solidFill>
                  <a:schemeClr val="bg1">
                    <a:lumMod val="50000"/>
                  </a:schemeClr>
                </a:solidFill>
                <a:effectLst/>
                <a:uLnTx/>
                <a:uFillTx/>
                <a:latin typeface="Tw Cen MT" panose="020B0602020104020603"/>
                <a:ea typeface="+mn-ea"/>
                <a:cs typeface="+mn-cs"/>
              </a:rPr>
              <a:t>ext</a:t>
            </a:r>
            <a:r>
              <a:rPr kumimoji="0" lang="en-GB" sz="2000" b="1" i="0" u="none" strike="noStrike" kern="1200" cap="none" spc="0" normalizeH="0" baseline="0" noProof="0">
                <a:ln>
                  <a:noFill/>
                </a:ln>
                <a:solidFill>
                  <a:schemeClr val="bg1">
                    <a:lumMod val="50000"/>
                  </a:schemeClr>
                </a:solidFill>
                <a:effectLst/>
                <a:uLnTx/>
                <a:uFillTx/>
                <a:latin typeface="Tw Cen MT" panose="020B0602020104020603"/>
                <a:ea typeface="+mn-ea"/>
                <a:cs typeface="+mn-cs"/>
              </a:rPr>
              <a:t> steps</a:t>
            </a:r>
            <a:endParaRPr kumimoji="0" lang="en-DK" sz="2000" b="1" i="0" u="none" strike="noStrike" kern="1200" cap="none" spc="0" normalizeH="0" baseline="0" noProof="0">
              <a:ln>
                <a:noFill/>
              </a:ln>
              <a:solidFill>
                <a:schemeClr val="bg1">
                  <a:lumMod val="50000"/>
                </a:schemeClr>
              </a:solidFill>
              <a:effectLst/>
              <a:uLnTx/>
              <a:uFillTx/>
              <a:latin typeface="Tw Cen MT" panose="020B0602020104020603"/>
              <a:ea typeface="+mn-ea"/>
              <a:cs typeface="+mn-cs"/>
            </a:endParaRPr>
          </a:p>
        </p:txBody>
      </p:sp>
      <p:sp>
        <p:nvSpPr>
          <p:cNvPr id="4" name="TextBox 3">
            <a:extLst>
              <a:ext uri="{FF2B5EF4-FFF2-40B4-BE49-F238E27FC236}">
                <a16:creationId xmlns:a16="http://schemas.microsoft.com/office/drawing/2014/main" id="{15C01676-9C1C-26A0-10FB-7F083DCFDAEE}"/>
              </a:ext>
            </a:extLst>
          </p:cNvPr>
          <p:cNvSpPr txBox="1"/>
          <p:nvPr/>
        </p:nvSpPr>
        <p:spPr>
          <a:xfrm>
            <a:off x="435827" y="4860034"/>
            <a:ext cx="11756153" cy="830997"/>
          </a:xfrm>
          <a:prstGeom prst="rect">
            <a:avLst/>
          </a:prstGeom>
          <a:noFill/>
        </p:spPr>
        <p:txBody>
          <a:bodyPr wrap="square">
            <a:spAutoFit/>
          </a:bodyPr>
          <a:lstStyle/>
          <a:p>
            <a:r>
              <a:rPr lang="en-US" sz="2400" b="0" i="0" u="none" strike="noStrike" baseline="0">
                <a:solidFill>
                  <a:srgbClr val="000000"/>
                </a:solidFill>
                <a:latin typeface="Calibri" panose="020F0502020204030204" pitchFamily="34" charset="0"/>
              </a:rPr>
              <a:t>Aditi Mukherji</a:t>
            </a:r>
            <a:r>
              <a:rPr lang="en-US" sz="2400">
                <a:solidFill>
                  <a:srgbClr val="000000"/>
                </a:solidFill>
                <a:latin typeface="Calibri" panose="020F0502020204030204" pitchFamily="34" charset="0"/>
              </a:rPr>
              <a:t>, </a:t>
            </a:r>
            <a:r>
              <a:rPr lang="en-US" sz="2400" b="0" i="0" u="none" strike="noStrike" baseline="0">
                <a:solidFill>
                  <a:srgbClr val="000000"/>
                </a:solidFill>
                <a:latin typeface="Calibri" panose="020F0502020204030204" pitchFamily="34" charset="0"/>
              </a:rPr>
              <a:t>Christiana Photiadou, Feng Hu, Michael Nagy, Natalia Odnoletkova, </a:t>
            </a:r>
          </a:p>
          <a:p>
            <a:r>
              <a:rPr lang="en-US" sz="2400" b="0" i="0" u="none" strike="noStrike" baseline="0">
                <a:solidFill>
                  <a:srgbClr val="000000"/>
                </a:solidFill>
                <a:latin typeface="Calibri" panose="020F0502020204030204" pitchFamily="34" charset="0"/>
              </a:rPr>
              <a:t>Ousmane Seidou, Tom Slaymaker</a:t>
            </a:r>
          </a:p>
        </p:txBody>
      </p:sp>
    </p:spTree>
    <p:extLst>
      <p:ext uri="{BB962C8B-B14F-4D97-AF65-F5344CB8AC3E}">
        <p14:creationId xmlns:p14="http://schemas.microsoft.com/office/powerpoint/2010/main" val="3130746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DF58361-DEB3-14C0-8ACD-29FE75B2FFE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954A560-5EC9-5058-0A2A-60D1823A1B38}"/>
              </a:ext>
            </a:extLst>
          </p:cNvPr>
          <p:cNvSpPr txBox="1"/>
          <p:nvPr/>
        </p:nvSpPr>
        <p:spPr>
          <a:xfrm>
            <a:off x="2162754" y="375562"/>
            <a:ext cx="9635612" cy="1493358"/>
          </a:xfrm>
          <a:prstGeom prst="rect">
            <a:avLst/>
          </a:prstGeom>
          <a:noFill/>
        </p:spPr>
        <p:txBody>
          <a:bodyPr wrap="square">
            <a:spAutoFit/>
          </a:bodyPr>
          <a:lstStyle/>
          <a:p>
            <a:pPr defTabSz="457200">
              <a:lnSpc>
                <a:spcPct val="150000"/>
              </a:lnSpc>
              <a:defRPr/>
            </a:pPr>
            <a:r>
              <a:rPr lang="en-GB" sz="3200" b="1" kern="100">
                <a:solidFill>
                  <a:schemeClr val="tx2">
                    <a:lumMod val="50000"/>
                  </a:schemeClr>
                </a:solidFill>
                <a:latin typeface="Calibri Light" panose="020F0302020204030204" pitchFamily="34" charset="0"/>
                <a:ea typeface="Yu Gothic Light" panose="020B0300000000000000" pitchFamily="34" charset="-128"/>
                <a:cs typeface="Times New Roman" panose="02020603050405020304" pitchFamily="18" charset="0"/>
              </a:rPr>
              <a:t>Illustrative examples </a:t>
            </a:r>
            <a:endParaRPr lang="sv-SE" sz="3200" b="1">
              <a:solidFill>
                <a:schemeClr val="tx2">
                  <a:lumMod val="50000"/>
                </a:schemeClr>
              </a:solidFill>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black"/>
              </a:solidFill>
              <a:effectLst/>
              <a:uLnTx/>
              <a:uFillTx/>
              <a:latin typeface="Corbel" panose="020B0503020204020204"/>
              <a:ea typeface="+mn-ea"/>
              <a:cs typeface="+mn-cs"/>
            </a:endParaRPr>
          </a:p>
        </p:txBody>
      </p:sp>
      <p:pic>
        <p:nvPicPr>
          <p:cNvPr id="8" name="Picture 7">
            <a:extLst>
              <a:ext uri="{FF2B5EF4-FFF2-40B4-BE49-F238E27FC236}">
                <a16:creationId xmlns:a16="http://schemas.microsoft.com/office/drawing/2014/main" id="{E0B63E9F-D93B-34DD-4667-3D55FA3265C3}"/>
              </a:ext>
            </a:extLst>
          </p:cNvPr>
          <p:cNvPicPr>
            <a:picLocks noChangeAspect="1"/>
          </p:cNvPicPr>
          <p:nvPr/>
        </p:nvPicPr>
        <p:blipFill>
          <a:blip r:embed="rId3"/>
          <a:stretch>
            <a:fillRect/>
          </a:stretch>
        </p:blipFill>
        <p:spPr>
          <a:xfrm>
            <a:off x="670605" y="1122241"/>
            <a:ext cx="10557753" cy="5554732"/>
          </a:xfrm>
          <a:prstGeom prst="rect">
            <a:avLst/>
          </a:prstGeom>
        </p:spPr>
      </p:pic>
    </p:spTree>
    <p:extLst>
      <p:ext uri="{BB962C8B-B14F-4D97-AF65-F5344CB8AC3E}">
        <p14:creationId xmlns:p14="http://schemas.microsoft.com/office/powerpoint/2010/main" val="4265815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944BB9A-C078-DC99-7CAA-F8A3F7B602F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D1E5B01-A802-EBD2-A714-16A934FF80E1}"/>
              </a:ext>
            </a:extLst>
          </p:cNvPr>
          <p:cNvSpPr txBox="1"/>
          <p:nvPr/>
        </p:nvSpPr>
        <p:spPr>
          <a:xfrm>
            <a:off x="2556388" y="0"/>
            <a:ext cx="9635612" cy="1493358"/>
          </a:xfrm>
          <a:prstGeom prst="rect">
            <a:avLst/>
          </a:prstGeom>
          <a:noFill/>
        </p:spPr>
        <p:txBody>
          <a:bodyPr wrap="square">
            <a:spAutoFit/>
          </a:bodyPr>
          <a:lstStyle/>
          <a:p>
            <a:pPr defTabSz="457200">
              <a:lnSpc>
                <a:spcPct val="150000"/>
              </a:lnSpc>
              <a:defRPr/>
            </a:pPr>
            <a:r>
              <a:rPr lang="en-GB" sz="3200" b="1" kern="100">
                <a:solidFill>
                  <a:schemeClr val="tx2">
                    <a:lumMod val="50000"/>
                  </a:schemeClr>
                </a:solidFill>
                <a:latin typeface="Calibri Light" panose="020F0302020204030204" pitchFamily="34" charset="0"/>
                <a:ea typeface="Yu Gothic Light" panose="020B0300000000000000" pitchFamily="34" charset="-128"/>
                <a:cs typeface="Times New Roman" panose="02020603050405020304" pitchFamily="18" charset="0"/>
              </a:rPr>
              <a:t>Illustrative examples </a:t>
            </a:r>
            <a:endParaRPr lang="sv-SE" sz="3200" b="1">
              <a:solidFill>
                <a:schemeClr val="tx2">
                  <a:lumMod val="50000"/>
                </a:schemeClr>
              </a:solidFill>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black"/>
              </a:solidFill>
              <a:effectLst/>
              <a:uLnTx/>
              <a:uFillTx/>
              <a:latin typeface="Corbel" panose="020B0503020204020204"/>
              <a:ea typeface="+mn-ea"/>
              <a:cs typeface="+mn-cs"/>
            </a:endParaRPr>
          </a:p>
        </p:txBody>
      </p:sp>
      <p:pic>
        <p:nvPicPr>
          <p:cNvPr id="4" name="Picture 3">
            <a:extLst>
              <a:ext uri="{FF2B5EF4-FFF2-40B4-BE49-F238E27FC236}">
                <a16:creationId xmlns:a16="http://schemas.microsoft.com/office/drawing/2014/main" id="{783E3276-427A-4BD9-23C3-6C71582C50E2}"/>
              </a:ext>
            </a:extLst>
          </p:cNvPr>
          <p:cNvPicPr>
            <a:picLocks noChangeAspect="1"/>
          </p:cNvPicPr>
          <p:nvPr/>
        </p:nvPicPr>
        <p:blipFill>
          <a:blip r:embed="rId3"/>
          <a:stretch>
            <a:fillRect/>
          </a:stretch>
        </p:blipFill>
        <p:spPr>
          <a:xfrm>
            <a:off x="1255470" y="832527"/>
            <a:ext cx="10044614" cy="5921777"/>
          </a:xfrm>
          <a:prstGeom prst="rect">
            <a:avLst/>
          </a:prstGeom>
        </p:spPr>
      </p:pic>
    </p:spTree>
    <p:extLst>
      <p:ext uri="{BB962C8B-B14F-4D97-AF65-F5344CB8AC3E}">
        <p14:creationId xmlns:p14="http://schemas.microsoft.com/office/powerpoint/2010/main" val="4095194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99DED12-BD7E-D4CF-4F4A-6613BD0B04A7}"/>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1670FFAC-F3AA-FC88-46EE-8027C3D40954}"/>
              </a:ext>
            </a:extLst>
          </p:cNvPr>
          <p:cNvSpPr txBox="1"/>
          <p:nvPr/>
        </p:nvSpPr>
        <p:spPr>
          <a:xfrm>
            <a:off x="991388" y="638891"/>
            <a:ext cx="10956102" cy="754694"/>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en-US" sz="3200" b="1">
                <a:solidFill>
                  <a:schemeClr val="tx2">
                    <a:lumMod val="50000"/>
                  </a:schemeClr>
                </a:solidFill>
                <a:latin typeface="Corbel" panose="020B0503020204020204"/>
              </a:rPr>
              <a:t>Next steps and timeline for </a:t>
            </a:r>
            <a:r>
              <a:rPr lang="en-US" sz="3200" b="1" err="1">
                <a:solidFill>
                  <a:schemeClr val="tx2">
                    <a:lumMod val="50000"/>
                  </a:schemeClr>
                </a:solidFill>
                <a:latin typeface="Corbel" panose="020B0503020204020204"/>
              </a:rPr>
              <a:t>prioritisation</a:t>
            </a:r>
            <a:r>
              <a:rPr lang="en-US" sz="3200" b="1">
                <a:solidFill>
                  <a:schemeClr val="tx2">
                    <a:lumMod val="50000"/>
                  </a:schemeClr>
                </a:solidFill>
                <a:latin typeface="Corbel" panose="020B0503020204020204"/>
              </a:rPr>
              <a:t> of water indicators </a:t>
            </a:r>
            <a:endParaRPr kumimoji="0" lang="en-US" sz="3200" b="1" i="0" u="none" strike="noStrike" kern="1200" cap="none" spc="0" normalizeH="0" baseline="0" noProof="0">
              <a:ln>
                <a:noFill/>
              </a:ln>
              <a:solidFill>
                <a:schemeClr val="tx2">
                  <a:lumMod val="50000"/>
                </a:schemeClr>
              </a:solidFill>
              <a:effectLst/>
              <a:uLnTx/>
              <a:uFillTx/>
              <a:latin typeface="Corbel" panose="020B0503020204020204"/>
              <a:ea typeface="+mn-ea"/>
              <a:cs typeface="+mn-cs"/>
            </a:endParaRPr>
          </a:p>
        </p:txBody>
      </p:sp>
      <p:sp>
        <p:nvSpPr>
          <p:cNvPr id="12" name="Content Placeholder 2">
            <a:extLst>
              <a:ext uri="{FF2B5EF4-FFF2-40B4-BE49-F238E27FC236}">
                <a16:creationId xmlns:a16="http://schemas.microsoft.com/office/drawing/2014/main" id="{5C593FC5-14A4-294F-05AE-1C1F5563F801}"/>
              </a:ext>
            </a:extLst>
          </p:cNvPr>
          <p:cNvSpPr txBox="1">
            <a:spLocks/>
          </p:cNvSpPr>
          <p:nvPr/>
        </p:nvSpPr>
        <p:spPr>
          <a:xfrm>
            <a:off x="590550" y="1703388"/>
            <a:ext cx="11499850" cy="435133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marR="0" lvl="1" indent="-285750" algn="l" defTabSz="457200"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chemeClr val="tx2">
                    <a:lumMod val="50000"/>
                  </a:schemeClr>
                </a:solidFill>
                <a:effectLst/>
                <a:uLnTx/>
                <a:uFillTx/>
                <a:latin typeface="Aptos" panose="02110004020202020204"/>
                <a:ea typeface="+mn-ea"/>
                <a:cs typeface="+mn-cs"/>
              </a:rPr>
              <a:t>Develop further the examples identified </a:t>
            </a:r>
            <a:r>
              <a:rPr lang="en-GB" dirty="0">
                <a:solidFill>
                  <a:schemeClr val="tx2">
                    <a:lumMod val="50000"/>
                  </a:schemeClr>
                </a:solidFill>
                <a:latin typeface="Aptos" panose="02110004020202020204"/>
              </a:rPr>
              <a:t>from the existing frameworks. </a:t>
            </a:r>
          </a:p>
          <a:p>
            <a:pPr marL="742950" marR="0" lvl="1" indent="-285750" algn="l" defTabSz="457200"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chemeClr val="tx2">
                    <a:lumMod val="50000"/>
                  </a:schemeClr>
                </a:solidFill>
                <a:effectLst/>
                <a:uLnTx/>
                <a:uFillTx/>
                <a:latin typeface="Aptos" panose="02110004020202020204"/>
                <a:ea typeface="+mn-ea"/>
                <a:cs typeface="+mn-cs"/>
              </a:rPr>
              <a:t>Validation with the consolidated </a:t>
            </a:r>
            <a:r>
              <a:rPr lang="en-GB" dirty="0">
                <a:solidFill>
                  <a:schemeClr val="tx2">
                    <a:lumMod val="50000"/>
                  </a:schemeClr>
                </a:solidFill>
                <a:latin typeface="Aptos" panose="02110004020202020204"/>
              </a:rPr>
              <a:t>evaluated list (clear ‘Yes’, clear ‘Maybe’). </a:t>
            </a:r>
          </a:p>
          <a:p>
            <a:pPr marL="742950" marR="0" lvl="1" indent="-285750" algn="l" defTabSz="457200" rtl="0" eaLnBrk="1" fontAlgn="auto" latinLnBrk="0" hangingPunct="1">
              <a:lnSpc>
                <a:spcPct val="150000"/>
              </a:lnSpc>
              <a:spcBef>
                <a:spcPts val="0"/>
              </a:spcBef>
              <a:spcAft>
                <a:spcPts val="600"/>
              </a:spcAft>
              <a:buClrTx/>
              <a:buSzTx/>
              <a:buFont typeface="Arial" panose="020B0604020202020204" pitchFamily="34" charset="0"/>
              <a:buChar char="•"/>
              <a:tabLst/>
              <a:defRPr/>
            </a:pPr>
            <a:r>
              <a:rPr lang="en-GB" dirty="0">
                <a:solidFill>
                  <a:schemeClr val="tx2">
                    <a:lumMod val="50000"/>
                  </a:schemeClr>
                </a:solidFill>
                <a:latin typeface="Aptos" panose="02110004020202020204"/>
              </a:rPr>
              <a:t>Create a consolidated list with detailed methodology – April 2025</a:t>
            </a:r>
          </a:p>
          <a:p>
            <a:pPr marL="742950" marR="0" lvl="1" indent="-285750" algn="l" defTabSz="457200" rtl="0" eaLnBrk="1" fontAlgn="auto" latinLnBrk="0" hangingPunct="1">
              <a:lnSpc>
                <a:spcPct val="150000"/>
              </a:lnSpc>
              <a:spcBef>
                <a:spcPts val="0"/>
              </a:spcBef>
              <a:spcAft>
                <a:spcPts val="600"/>
              </a:spcAft>
              <a:buClrTx/>
              <a:buSzTx/>
              <a:buFont typeface="Arial" panose="020B0604020202020204" pitchFamily="34" charset="0"/>
              <a:buChar char="•"/>
              <a:tabLst/>
              <a:defRPr/>
            </a:pPr>
            <a:r>
              <a:rPr lang="en-GB" dirty="0">
                <a:solidFill>
                  <a:schemeClr val="tx2">
                    <a:lumMod val="50000"/>
                  </a:schemeClr>
                </a:solidFill>
                <a:latin typeface="Aptos" panose="02110004020202020204"/>
              </a:rPr>
              <a:t>Identify concrete gaps based on the following elements:</a:t>
            </a:r>
          </a:p>
          <a:p>
            <a:pPr lvl="2" defTabSz="457200">
              <a:lnSpc>
                <a:spcPct val="150000"/>
              </a:lnSpc>
              <a:spcBef>
                <a:spcPts val="0"/>
              </a:spcBef>
              <a:spcAft>
                <a:spcPts val="600"/>
              </a:spcAft>
              <a:buFont typeface="Wingdings" panose="05000000000000000000" pitchFamily="2" charset="2"/>
              <a:buChar char="§"/>
              <a:defRPr/>
            </a:pPr>
            <a:r>
              <a:rPr lang="en-GB" dirty="0">
                <a:solidFill>
                  <a:schemeClr val="tx2">
                    <a:lumMod val="50000"/>
                  </a:schemeClr>
                </a:solidFill>
                <a:latin typeface="Aptos" panose="02110004020202020204"/>
              </a:rPr>
              <a:t>Targets and sub-components are not covered from the identified indicators from existing indicators or evaluated list</a:t>
            </a:r>
          </a:p>
          <a:p>
            <a:pPr lvl="2" defTabSz="457200">
              <a:lnSpc>
                <a:spcPct val="150000"/>
              </a:lnSpc>
              <a:spcBef>
                <a:spcPts val="0"/>
              </a:spcBef>
              <a:spcAft>
                <a:spcPts val="600"/>
              </a:spcAft>
              <a:buFont typeface="Wingdings" panose="05000000000000000000" pitchFamily="2" charset="2"/>
              <a:buChar char="§"/>
              <a:defRPr/>
            </a:pPr>
            <a:r>
              <a:rPr lang="en-GB" dirty="0">
                <a:solidFill>
                  <a:schemeClr val="tx2">
                    <a:lumMod val="50000"/>
                  </a:schemeClr>
                </a:solidFill>
                <a:latin typeface="Aptos" panose="02110004020202020204"/>
              </a:rPr>
              <a:t>C</a:t>
            </a:r>
            <a:r>
              <a:rPr kumimoji="0" lang="en-GB" b="0" i="0" u="none" strike="noStrike" kern="1200" cap="none" spc="0" normalizeH="0" baseline="0" noProof="0" dirty="0" err="1">
                <a:ln>
                  <a:noFill/>
                </a:ln>
                <a:solidFill>
                  <a:schemeClr val="tx2">
                    <a:lumMod val="50000"/>
                  </a:schemeClr>
                </a:solidFill>
                <a:effectLst/>
                <a:uLnTx/>
                <a:uFillTx/>
                <a:latin typeface="Aptos" panose="02110004020202020204"/>
                <a:ea typeface="+mn-ea"/>
                <a:cs typeface="+mn-cs"/>
              </a:rPr>
              <a:t>ases</a:t>
            </a:r>
            <a:r>
              <a:rPr kumimoji="0" lang="en-GB" b="0" i="0" u="none" strike="noStrike" kern="1200" cap="none" spc="0" normalizeH="0" baseline="0" noProof="0" dirty="0">
                <a:ln>
                  <a:noFill/>
                </a:ln>
                <a:solidFill>
                  <a:schemeClr val="tx2">
                    <a:lumMod val="50000"/>
                  </a:schemeClr>
                </a:solidFill>
                <a:effectLst/>
                <a:uLnTx/>
                <a:uFillTx/>
                <a:latin typeface="Aptos" panose="02110004020202020204"/>
                <a:ea typeface="+mn-ea"/>
                <a:cs typeface="+mn-cs"/>
              </a:rPr>
              <a:t> where we need to modify existing indicators</a:t>
            </a:r>
          </a:p>
          <a:p>
            <a:pPr lvl="2" defTabSz="457200">
              <a:lnSpc>
                <a:spcPct val="150000"/>
              </a:lnSpc>
              <a:spcBef>
                <a:spcPts val="0"/>
              </a:spcBef>
              <a:spcAft>
                <a:spcPts val="600"/>
              </a:spcAft>
              <a:buFont typeface="Wingdings" panose="05000000000000000000" pitchFamily="2" charset="2"/>
              <a:buChar char="§"/>
              <a:defRPr/>
            </a:pPr>
            <a:r>
              <a:rPr lang="en-GB" dirty="0">
                <a:solidFill>
                  <a:schemeClr val="tx2">
                    <a:lumMod val="50000"/>
                  </a:schemeClr>
                </a:solidFill>
                <a:latin typeface="Aptos" panose="02110004020202020204"/>
              </a:rPr>
              <a:t>Cases where we need to develop new indicators (if needed)</a:t>
            </a:r>
          </a:p>
          <a:p>
            <a:pPr lvl="2" defTabSz="457200">
              <a:lnSpc>
                <a:spcPct val="150000"/>
              </a:lnSpc>
              <a:spcBef>
                <a:spcPts val="0"/>
              </a:spcBef>
              <a:spcAft>
                <a:spcPts val="600"/>
              </a:spcAft>
              <a:buFont typeface="Wingdings" panose="05000000000000000000" pitchFamily="2" charset="2"/>
              <a:buChar char="§"/>
              <a:defRPr/>
            </a:pPr>
            <a:r>
              <a:rPr lang="en-GB" dirty="0">
                <a:solidFill>
                  <a:schemeClr val="tx2">
                    <a:lumMod val="50000"/>
                  </a:schemeClr>
                </a:solidFill>
                <a:latin typeface="Aptos" panose="02110004020202020204"/>
              </a:rPr>
              <a:t>CMA6 para 17 Remaining criteria on measurability and availability, metrics, relevance to multiple targets, output and outcome orientation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chemeClr val="tx2">
                  <a:lumMod val="50000"/>
                </a:schemeClr>
              </a:solidFill>
              <a:effectLst/>
              <a:uLnTx/>
              <a:uFillTx/>
              <a:latin typeface="Aptos" panose="02110004020202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chemeClr val="tx2">
                  <a:lumMod val="50000"/>
                </a:schemeClr>
              </a:solidFill>
              <a:effectLst/>
              <a:uLnTx/>
              <a:uFillTx/>
              <a:latin typeface="Aptos" panose="02110004020202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DK" sz="2800" b="0" i="0" u="none" strike="noStrike" kern="1200" cap="none" spc="0" normalizeH="0" baseline="0" noProof="0" dirty="0">
              <a:ln>
                <a:noFill/>
              </a:ln>
              <a:solidFill>
                <a:schemeClr val="tx2">
                  <a:lumMod val="50000"/>
                </a:scheme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4522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50FCE8E-F515-F1CD-3D6D-0E3C2CB0C08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DB9C8621-4FDB-118C-6CEB-0BBCD510B2C9}"/>
              </a:ext>
            </a:extLst>
          </p:cNvPr>
          <p:cNvSpPr txBox="1"/>
          <p:nvPr/>
        </p:nvSpPr>
        <p:spPr>
          <a:xfrm>
            <a:off x="1433517" y="648939"/>
            <a:ext cx="9635612" cy="754694"/>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en-US" sz="3200" b="1">
                <a:solidFill>
                  <a:schemeClr val="tx2">
                    <a:lumMod val="50000"/>
                  </a:schemeClr>
                </a:solidFill>
                <a:latin typeface="Corbel" panose="020B0503020204020204"/>
              </a:rPr>
              <a:t>Considerations</a:t>
            </a:r>
            <a:endParaRPr kumimoji="0" lang="en-US" sz="3200" b="1" i="0" u="none" strike="noStrike" kern="1200" cap="none" spc="0" normalizeH="0" baseline="0" noProof="0">
              <a:ln>
                <a:noFill/>
              </a:ln>
              <a:solidFill>
                <a:schemeClr val="tx2">
                  <a:lumMod val="50000"/>
                </a:schemeClr>
              </a:solidFill>
              <a:effectLst/>
              <a:uLnTx/>
              <a:uFillTx/>
              <a:latin typeface="Corbel" panose="020B0503020204020204"/>
              <a:ea typeface="+mn-ea"/>
              <a:cs typeface="+mn-cs"/>
            </a:endParaRPr>
          </a:p>
        </p:txBody>
      </p:sp>
      <p:sp>
        <p:nvSpPr>
          <p:cNvPr id="12" name="Content Placeholder 2">
            <a:extLst>
              <a:ext uri="{FF2B5EF4-FFF2-40B4-BE49-F238E27FC236}">
                <a16:creationId xmlns:a16="http://schemas.microsoft.com/office/drawing/2014/main" id="{4FE20A02-04FC-A9E0-D47A-2564A1C9D606}"/>
              </a:ext>
            </a:extLst>
          </p:cNvPr>
          <p:cNvSpPr txBox="1">
            <a:spLocks/>
          </p:cNvSpPr>
          <p:nvPr/>
        </p:nvSpPr>
        <p:spPr>
          <a:xfrm>
            <a:off x="590550" y="1703388"/>
            <a:ext cx="1149985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Tx/>
              <a:buSzTx/>
              <a:buFontTx/>
              <a:buChar char="-"/>
              <a:tabLst/>
              <a:defRPr/>
            </a:pPr>
            <a:r>
              <a:rPr kumimoji="0" lang="en-US" sz="2800" b="0" i="0" u="none" strike="noStrike" kern="1200" cap="none" spc="0" normalizeH="0" baseline="0" noProof="0">
                <a:ln>
                  <a:noFill/>
                </a:ln>
                <a:solidFill>
                  <a:schemeClr val="tx2">
                    <a:lumMod val="50000"/>
                  </a:schemeClr>
                </a:solidFill>
                <a:effectLst/>
                <a:uLnTx/>
                <a:uFillTx/>
                <a:latin typeface="Aptos" panose="02110004020202020204"/>
                <a:ea typeface="+mn-ea"/>
                <a:cs typeface="+mn-cs"/>
              </a:rPr>
              <a:t>Engaging within the expert group</a:t>
            </a:r>
          </a:p>
          <a:p>
            <a:pPr lvl="1">
              <a:spcBef>
                <a:spcPts val="1000"/>
              </a:spcBef>
              <a:buFontTx/>
              <a:buChar char="-"/>
              <a:defRPr/>
            </a:pPr>
            <a:r>
              <a:rPr lang="en-US">
                <a:solidFill>
                  <a:schemeClr val="tx2">
                    <a:lumMod val="50000"/>
                  </a:schemeClr>
                </a:solidFill>
                <a:latin typeface="Aptos" panose="02110004020202020204"/>
              </a:rPr>
              <a:t>Linkages between thematic indicators (e.g. </a:t>
            </a:r>
            <a:r>
              <a:rPr lang="en-US" dirty="0">
                <a:solidFill>
                  <a:schemeClr val="tx2">
                    <a:lumMod val="50000"/>
                  </a:schemeClr>
                </a:solidFill>
                <a:latin typeface="Aptos" panose="02110004020202020204"/>
              </a:rPr>
              <a:t>water vs </a:t>
            </a:r>
            <a:r>
              <a:rPr lang="en-US">
                <a:solidFill>
                  <a:schemeClr val="tx2">
                    <a:lumMod val="50000"/>
                  </a:schemeClr>
                </a:solidFill>
                <a:latin typeface="Aptos" panose="02110004020202020204"/>
              </a:rPr>
              <a:t>ecosystems)</a:t>
            </a:r>
          </a:p>
          <a:p>
            <a:pPr lvl="1">
              <a:spcBef>
                <a:spcPts val="1000"/>
              </a:spcBef>
              <a:buFontTx/>
              <a:buChar char="-"/>
              <a:defRPr/>
            </a:pPr>
            <a:r>
              <a:rPr kumimoji="0" lang="en-US" b="0" i="0" u="none" strike="noStrike" kern="1200" cap="none" spc="0" normalizeH="0" baseline="0" noProof="0">
                <a:ln>
                  <a:noFill/>
                </a:ln>
                <a:solidFill>
                  <a:schemeClr val="tx2">
                    <a:lumMod val="50000"/>
                  </a:schemeClr>
                </a:solidFill>
                <a:effectLst/>
                <a:uLnTx/>
                <a:uFillTx/>
                <a:latin typeface="Aptos" panose="02110004020202020204"/>
                <a:ea typeface="+mn-ea"/>
                <a:cs typeface="+mn-cs"/>
              </a:rPr>
              <a:t>Linkages between thematic and dimensional indicators (e.g. </a:t>
            </a:r>
            <a:r>
              <a:rPr lang="en-US" dirty="0">
                <a:solidFill>
                  <a:schemeClr val="tx2">
                    <a:lumMod val="50000"/>
                  </a:schemeClr>
                </a:solidFill>
                <a:latin typeface="Aptos" panose="02110004020202020204"/>
              </a:rPr>
              <a:t>early warning systems</a:t>
            </a:r>
            <a:r>
              <a:rPr kumimoji="0" lang="en-US" b="0" i="0" u="none" strike="noStrike" kern="1200" cap="none" spc="0" normalizeH="0" baseline="0" noProof="0">
                <a:ln>
                  <a:noFill/>
                </a:ln>
                <a:solidFill>
                  <a:schemeClr val="tx2">
                    <a:lumMod val="50000"/>
                  </a:schemeClr>
                </a:solidFill>
                <a:effectLst/>
                <a:uLnTx/>
                <a:uFillTx/>
                <a:latin typeface="Aptos" panose="02110004020202020204"/>
                <a:ea typeface="+mn-ea"/>
                <a:cs typeface="+mn-cs"/>
              </a:rPr>
              <a:t>)</a:t>
            </a:r>
            <a:endParaRPr lang="en-US" b="0" i="0" u="none" strike="noStrike" kern="1200" cap="none" spc="0" normalizeH="0" baseline="0" noProof="0" dirty="0">
              <a:ln>
                <a:noFill/>
              </a:ln>
              <a:solidFill>
                <a:schemeClr val="tx2">
                  <a:lumMod val="50000"/>
                </a:schemeClr>
              </a:solidFill>
              <a:effectLst/>
              <a:uLnTx/>
              <a:uFillTx/>
              <a:latin typeface="Aptos" panose="02110004020202020204"/>
            </a:endParaRPr>
          </a:p>
          <a:p>
            <a:pPr lvl="1">
              <a:buFontTx/>
              <a:buChar char="-"/>
              <a:defRPr/>
            </a:pPr>
            <a:r>
              <a:rPr lang="en-US">
                <a:solidFill>
                  <a:schemeClr val="tx2">
                    <a:lumMod val="50000"/>
                  </a:schemeClr>
                </a:solidFill>
                <a:latin typeface="Aptos" panose="02110004020202020204"/>
              </a:rPr>
              <a:t>International indicators </a:t>
            </a:r>
            <a:r>
              <a:rPr lang="en-US" dirty="0">
                <a:solidFill>
                  <a:schemeClr val="tx2">
                    <a:lumMod val="50000"/>
                  </a:schemeClr>
                </a:solidFill>
                <a:latin typeface="Aptos" panose="02110004020202020204"/>
              </a:rPr>
              <a:t>such as transboundary water bodies</a:t>
            </a:r>
          </a:p>
          <a:p>
            <a:pPr marR="0" lvl="0" algn="l" defTabSz="914400" rtl="0" eaLnBrk="1" fontAlgn="auto" latinLnBrk="0" hangingPunct="1">
              <a:lnSpc>
                <a:spcPct val="90000"/>
              </a:lnSpc>
              <a:spcBef>
                <a:spcPts val="1000"/>
              </a:spcBef>
              <a:spcAft>
                <a:spcPts val="0"/>
              </a:spcAft>
              <a:buClrTx/>
              <a:buSzTx/>
              <a:buFontTx/>
              <a:buChar char="-"/>
              <a:tabLst/>
              <a:defRPr/>
            </a:pPr>
            <a:r>
              <a:rPr lang="en-US">
                <a:solidFill>
                  <a:schemeClr val="tx2">
                    <a:lumMod val="50000"/>
                  </a:schemeClr>
                </a:solidFill>
                <a:latin typeface="Aptos" panose="02110004020202020204"/>
              </a:rPr>
              <a:t>Engaging with external stakeholders (specifically statistical bodies)</a:t>
            </a:r>
          </a:p>
          <a:p>
            <a:pPr lvl="1">
              <a:spcBef>
                <a:spcPts val="1000"/>
              </a:spcBef>
              <a:buFontTx/>
              <a:buChar char="-"/>
              <a:defRPr/>
            </a:pPr>
            <a:r>
              <a:rPr lang="en-US">
                <a:solidFill>
                  <a:schemeClr val="tx2">
                    <a:lumMod val="50000"/>
                  </a:schemeClr>
                </a:solidFill>
                <a:latin typeface="Aptos" panose="02110004020202020204"/>
              </a:rPr>
              <a:t>UN Statistical Division and custodian agencies (e.g. SDG, Sendai, </a:t>
            </a:r>
            <a:r>
              <a:rPr lang="en-US" err="1">
                <a:solidFill>
                  <a:schemeClr val="tx2">
                    <a:lumMod val="50000"/>
                  </a:schemeClr>
                </a:solidFill>
                <a:latin typeface="Aptos" panose="02110004020202020204"/>
              </a:rPr>
              <a:t>etc</a:t>
            </a:r>
            <a:r>
              <a:rPr lang="en-US">
                <a:solidFill>
                  <a:schemeClr val="tx2">
                    <a:lumMod val="50000"/>
                  </a:schemeClr>
                </a:solidFill>
                <a:latin typeface="Aptos" panose="02110004020202020204"/>
              </a:rPr>
              <a:t>)</a:t>
            </a:r>
          </a:p>
          <a:p>
            <a:pPr lvl="1">
              <a:spcBef>
                <a:spcPts val="1000"/>
              </a:spcBef>
              <a:buFontTx/>
              <a:buChar char="-"/>
              <a:defRPr/>
            </a:pPr>
            <a:r>
              <a:rPr lang="en-US">
                <a:solidFill>
                  <a:schemeClr val="tx2">
                    <a:lumMod val="50000"/>
                  </a:schemeClr>
                </a:solidFill>
                <a:latin typeface="Aptos" panose="02110004020202020204"/>
              </a:rPr>
              <a:t>UN Statistical Commission, regional commissions and national statistical offices</a:t>
            </a:r>
          </a:p>
          <a:p>
            <a:pPr lvl="1">
              <a:spcBef>
                <a:spcPts val="1000"/>
              </a:spcBef>
              <a:buFontTx/>
              <a:buChar char="-"/>
              <a:defRPr/>
            </a:pPr>
            <a:r>
              <a:rPr lang="en-US">
                <a:solidFill>
                  <a:schemeClr val="tx2">
                    <a:lumMod val="50000"/>
                  </a:schemeClr>
                </a:solidFill>
                <a:latin typeface="Aptos" panose="02110004020202020204"/>
              </a:rPr>
              <a:t>Relevant global and regional partnerships (e.g. UN Water) </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2800" b="0" i="0" u="none" strike="noStrike" kern="1200" cap="none" spc="0" normalizeH="0" baseline="0" noProof="0">
              <a:ln>
                <a:noFill/>
              </a:ln>
              <a:solidFill>
                <a:schemeClr val="tx2">
                  <a:lumMod val="50000"/>
                </a:schemeClr>
              </a:solidFill>
              <a:effectLst/>
              <a:uLnTx/>
              <a:uFillTx/>
              <a:latin typeface="Aptos" panose="02110004020202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schemeClr val="tx2">
                  <a:lumMod val="50000"/>
                </a:schemeClr>
              </a:solidFill>
              <a:effectLst/>
              <a:uLnTx/>
              <a:uFillTx/>
              <a:latin typeface="Aptos" panose="02110004020202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schemeClr val="tx2">
                  <a:lumMod val="50000"/>
                </a:schemeClr>
              </a:solidFill>
              <a:effectLst/>
              <a:uLnTx/>
              <a:uFillTx/>
              <a:latin typeface="Aptos" panose="02110004020202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DK" sz="2800" b="0" i="0" u="none" strike="noStrike" kern="1200" cap="none" spc="0" normalizeH="0" baseline="0" noProof="0">
              <a:ln>
                <a:noFill/>
              </a:ln>
              <a:solidFill>
                <a:schemeClr val="tx2">
                  <a:lumMod val="50000"/>
                </a:scheme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09324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E08098-E3CE-6699-53D8-91C90DE82E05}"/>
              </a:ext>
            </a:extLst>
          </p:cNvPr>
          <p:cNvSpPr txBox="1"/>
          <p:nvPr/>
        </p:nvSpPr>
        <p:spPr>
          <a:xfrm>
            <a:off x="1347020" y="1204993"/>
            <a:ext cx="9635612" cy="4448013"/>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a:ln>
                  <a:noFill/>
                </a:ln>
                <a:solidFill>
                  <a:schemeClr val="tx2">
                    <a:lumMod val="50000"/>
                  </a:schemeClr>
                </a:solidFill>
                <a:effectLst/>
                <a:uLnTx/>
                <a:uFillTx/>
                <a:latin typeface="Corbel" panose="020B0503020204020204"/>
                <a:ea typeface="+mn-ea"/>
                <a:cs typeface="+mn-cs"/>
              </a:rPr>
              <a:t>Thematic Target 9a Water (sub-components):</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err="1">
                <a:ln>
                  <a:noFill/>
                </a:ln>
                <a:solidFill>
                  <a:schemeClr val="tx2">
                    <a:lumMod val="50000"/>
                  </a:schemeClr>
                </a:solidFill>
                <a:effectLst/>
                <a:uLnTx/>
                <a:uFillTx/>
                <a:latin typeface="Corbel" panose="020B0503020204020204"/>
                <a:ea typeface="+mn-ea"/>
                <a:cs typeface="+mn-cs"/>
              </a:rPr>
              <a:t>i</a:t>
            </a:r>
            <a:r>
              <a:rPr kumimoji="0" lang="en-US" sz="3200" b="1" i="0" u="none" strike="noStrike" kern="1200" cap="none" spc="0" normalizeH="0" baseline="0" noProof="0">
                <a:ln>
                  <a:noFill/>
                </a:ln>
                <a:solidFill>
                  <a:schemeClr val="tx2">
                    <a:lumMod val="50000"/>
                  </a:schemeClr>
                </a:solidFill>
                <a:effectLst/>
                <a:uLnTx/>
                <a:uFillTx/>
                <a:latin typeface="Corbel" panose="020B0503020204020204"/>
                <a:ea typeface="+mn-ea"/>
                <a:cs typeface="+mn-cs"/>
              </a:rPr>
              <a:t>) </a:t>
            </a:r>
            <a:r>
              <a:rPr kumimoji="0" lang="en-US" sz="3200" b="0" i="0" u="none" strike="noStrike" kern="1200" cap="none" spc="0" normalizeH="0" baseline="0" noProof="0">
                <a:ln>
                  <a:noFill/>
                </a:ln>
                <a:solidFill>
                  <a:schemeClr val="tx2">
                    <a:lumMod val="50000"/>
                  </a:schemeClr>
                </a:solidFill>
                <a:effectLst/>
                <a:uLnTx/>
                <a:uFillTx/>
                <a:latin typeface="Corbel" panose="020B0503020204020204"/>
                <a:ea typeface="+mn-ea"/>
                <a:cs typeface="+mn-cs"/>
              </a:rPr>
              <a:t>Significantly </a:t>
            </a:r>
            <a:r>
              <a:rPr kumimoji="0" lang="en-US" sz="3200" b="1" i="0" u="none" strike="noStrike" kern="1200" cap="none" spc="0" normalizeH="0" baseline="0" noProof="0">
                <a:ln>
                  <a:noFill/>
                </a:ln>
                <a:solidFill>
                  <a:schemeClr val="tx2">
                    <a:lumMod val="50000"/>
                  </a:schemeClr>
                </a:solidFill>
                <a:effectLst/>
                <a:uLnTx/>
                <a:uFillTx/>
                <a:latin typeface="Corbel" panose="020B0503020204020204"/>
                <a:ea typeface="+mn-ea"/>
                <a:cs typeface="+mn-cs"/>
              </a:rPr>
              <a:t>reducing climate-induced water scarcity </a:t>
            </a:r>
            <a:r>
              <a:rPr kumimoji="0" lang="en-US" sz="3200" b="0" i="0" u="none" strike="noStrike" kern="1200" cap="none" spc="0" normalizeH="0" baseline="0" noProof="0">
                <a:ln>
                  <a:noFill/>
                </a:ln>
                <a:solidFill>
                  <a:schemeClr val="tx2">
                    <a:lumMod val="50000"/>
                  </a:schemeClr>
                </a:solidFill>
                <a:effectLst/>
                <a:uLnTx/>
                <a:uFillTx/>
                <a:latin typeface="Corbel" panose="020B0503020204020204"/>
                <a:ea typeface="+mn-ea"/>
                <a:cs typeface="+mn-cs"/>
              </a:rPr>
              <a:t>and </a:t>
            </a:r>
            <a:r>
              <a:rPr kumimoji="0" lang="en-US" sz="3200" b="1" i="0" u="none" strike="noStrike" kern="1200" cap="none" spc="0" normalizeH="0" baseline="0" noProof="0">
                <a:ln>
                  <a:noFill/>
                </a:ln>
                <a:solidFill>
                  <a:schemeClr val="tx2">
                    <a:lumMod val="50000"/>
                  </a:schemeClr>
                </a:solidFill>
                <a:effectLst/>
                <a:uLnTx/>
                <a:uFillTx/>
                <a:latin typeface="Corbel" panose="020B0503020204020204"/>
                <a:ea typeface="+mn-ea"/>
                <a:cs typeface="+mn-cs"/>
              </a:rPr>
              <a:t>ii)</a:t>
            </a:r>
            <a:r>
              <a:rPr kumimoji="0" lang="en-US" sz="3200" b="0" i="0" u="none" strike="noStrike" kern="1200" cap="none" spc="0" normalizeH="0" baseline="0" noProof="0">
                <a:ln>
                  <a:noFill/>
                </a:ln>
                <a:solidFill>
                  <a:schemeClr val="tx2">
                    <a:lumMod val="50000"/>
                  </a:schemeClr>
                </a:solidFill>
                <a:effectLst/>
                <a:uLnTx/>
                <a:uFillTx/>
                <a:latin typeface="Corbel" panose="020B0503020204020204"/>
                <a:ea typeface="+mn-ea"/>
                <a:cs typeface="+mn-cs"/>
              </a:rPr>
              <a:t> </a:t>
            </a:r>
            <a:r>
              <a:rPr kumimoji="0" lang="en-US" sz="3200" b="1" i="0" u="none" strike="noStrike" kern="1200" cap="none" spc="0" normalizeH="0" baseline="0" noProof="0">
                <a:ln>
                  <a:noFill/>
                </a:ln>
                <a:solidFill>
                  <a:schemeClr val="tx2">
                    <a:lumMod val="50000"/>
                  </a:schemeClr>
                </a:solidFill>
                <a:effectLst/>
                <a:uLnTx/>
                <a:uFillTx/>
                <a:latin typeface="Corbel" panose="020B0503020204020204"/>
                <a:ea typeface="+mn-ea"/>
                <a:cs typeface="+mn-cs"/>
              </a:rPr>
              <a:t>enhancing climate resilience to water-related hazards iii) </a:t>
            </a:r>
            <a:r>
              <a:rPr kumimoji="0" lang="en-US" sz="3200" b="0" i="0" u="none" strike="noStrike" kern="1200" cap="none" spc="0" normalizeH="0" baseline="0" noProof="0">
                <a:ln>
                  <a:noFill/>
                </a:ln>
                <a:solidFill>
                  <a:schemeClr val="tx2">
                    <a:lumMod val="50000"/>
                  </a:schemeClr>
                </a:solidFill>
                <a:effectLst/>
                <a:uLnTx/>
                <a:uFillTx/>
                <a:latin typeface="Corbel" panose="020B0503020204020204"/>
                <a:ea typeface="+mn-ea"/>
                <a:cs typeface="+mn-cs"/>
              </a:rPr>
              <a:t>towards a </a:t>
            </a:r>
            <a:r>
              <a:rPr kumimoji="0" lang="en-US" sz="3200" b="1" i="0" u="none" strike="noStrike" kern="1200" cap="none" spc="0" normalizeH="0" baseline="0" noProof="0">
                <a:ln>
                  <a:noFill/>
                </a:ln>
                <a:solidFill>
                  <a:schemeClr val="tx2">
                    <a:lumMod val="50000"/>
                  </a:schemeClr>
                </a:solidFill>
                <a:effectLst/>
                <a:uLnTx/>
                <a:uFillTx/>
                <a:latin typeface="Corbel" panose="020B0503020204020204"/>
                <a:ea typeface="+mn-ea"/>
                <a:cs typeface="+mn-cs"/>
              </a:rPr>
              <a:t>climate-resilient water supply</a:t>
            </a:r>
            <a:r>
              <a:rPr kumimoji="0" lang="en-US" sz="3200" b="0" i="0" u="none" strike="noStrike" kern="1200" cap="none" spc="0" normalizeH="0" baseline="0" noProof="0">
                <a:ln>
                  <a:noFill/>
                </a:ln>
                <a:solidFill>
                  <a:schemeClr val="tx2">
                    <a:lumMod val="50000"/>
                  </a:schemeClr>
                </a:solidFill>
                <a:effectLst/>
                <a:uLnTx/>
                <a:uFillTx/>
                <a:latin typeface="Corbel" panose="020B0503020204020204"/>
                <a:ea typeface="+mn-ea"/>
                <a:cs typeface="+mn-cs"/>
              </a:rPr>
              <a:t>, </a:t>
            </a:r>
            <a:r>
              <a:rPr kumimoji="0" lang="en-US" sz="3200" b="1" i="0" u="none" strike="noStrike" kern="1200" cap="none" spc="0" normalizeH="0" baseline="0" noProof="0">
                <a:ln>
                  <a:noFill/>
                </a:ln>
                <a:solidFill>
                  <a:schemeClr val="tx2">
                    <a:lumMod val="50000"/>
                  </a:schemeClr>
                </a:solidFill>
                <a:effectLst/>
                <a:uLnTx/>
                <a:uFillTx/>
                <a:latin typeface="Corbel" panose="020B0503020204020204"/>
                <a:ea typeface="+mn-ea"/>
                <a:cs typeface="+mn-cs"/>
              </a:rPr>
              <a:t>iv)</a:t>
            </a:r>
            <a:r>
              <a:rPr kumimoji="0" lang="en-US" sz="3200" b="0" i="0" u="none" strike="noStrike" kern="1200" cap="none" spc="0" normalizeH="0" baseline="0" noProof="0">
                <a:ln>
                  <a:noFill/>
                </a:ln>
                <a:solidFill>
                  <a:schemeClr val="tx2">
                    <a:lumMod val="50000"/>
                  </a:schemeClr>
                </a:solidFill>
                <a:effectLst/>
                <a:uLnTx/>
                <a:uFillTx/>
                <a:latin typeface="Corbel" panose="020B0503020204020204"/>
                <a:ea typeface="+mn-ea"/>
                <a:cs typeface="+mn-cs"/>
              </a:rPr>
              <a:t> </a:t>
            </a:r>
            <a:r>
              <a:rPr kumimoji="0" lang="en-US" sz="3200" b="1" i="0" u="none" strike="noStrike" kern="1200" cap="none" spc="0" normalizeH="0" baseline="0" noProof="0">
                <a:ln>
                  <a:noFill/>
                </a:ln>
                <a:solidFill>
                  <a:schemeClr val="tx2">
                    <a:lumMod val="50000"/>
                  </a:schemeClr>
                </a:solidFill>
                <a:effectLst/>
                <a:uLnTx/>
                <a:uFillTx/>
                <a:latin typeface="Corbel" panose="020B0503020204020204"/>
                <a:ea typeface="+mn-ea"/>
                <a:cs typeface="+mn-cs"/>
              </a:rPr>
              <a:t>climate-resilient sanitation</a:t>
            </a:r>
            <a:r>
              <a:rPr kumimoji="0" lang="en-US" sz="3200" b="0" i="0" u="none" strike="noStrike" kern="1200" cap="none" spc="0" normalizeH="0" baseline="0" noProof="0">
                <a:ln>
                  <a:noFill/>
                </a:ln>
                <a:solidFill>
                  <a:schemeClr val="tx2">
                    <a:lumMod val="50000"/>
                  </a:schemeClr>
                </a:solidFill>
                <a:effectLst/>
                <a:uLnTx/>
                <a:uFillTx/>
                <a:latin typeface="Corbel" panose="020B0503020204020204"/>
                <a:ea typeface="+mn-ea"/>
                <a:cs typeface="+mn-cs"/>
              </a:rPr>
              <a:t> and towards </a:t>
            </a:r>
            <a:r>
              <a:rPr kumimoji="0" lang="en-US" sz="3200" b="1" i="0" u="none" strike="noStrike" kern="1200" cap="none" spc="0" normalizeH="0" baseline="0" noProof="0">
                <a:ln>
                  <a:noFill/>
                </a:ln>
                <a:solidFill>
                  <a:schemeClr val="tx2">
                    <a:lumMod val="50000"/>
                  </a:schemeClr>
                </a:solidFill>
                <a:effectLst/>
                <a:uLnTx/>
                <a:uFillTx/>
                <a:latin typeface="Corbel" panose="020B0503020204020204"/>
                <a:ea typeface="+mn-ea"/>
                <a:cs typeface="+mn-cs"/>
              </a:rPr>
              <a:t>v)</a:t>
            </a:r>
            <a:r>
              <a:rPr kumimoji="0" lang="en-US" sz="3200" b="0" i="0" u="none" strike="noStrike" kern="1200" cap="none" spc="0" normalizeH="0" baseline="0" noProof="0">
                <a:ln>
                  <a:noFill/>
                </a:ln>
                <a:solidFill>
                  <a:schemeClr val="tx2">
                    <a:lumMod val="50000"/>
                  </a:schemeClr>
                </a:solidFill>
                <a:effectLst/>
                <a:uLnTx/>
                <a:uFillTx/>
                <a:latin typeface="Corbel" panose="020B0503020204020204"/>
                <a:ea typeface="+mn-ea"/>
                <a:cs typeface="+mn-cs"/>
              </a:rPr>
              <a:t> </a:t>
            </a:r>
            <a:r>
              <a:rPr kumimoji="0" lang="en-US" sz="3200" b="1" i="0" u="none" strike="noStrike" kern="1200" cap="none" spc="0" normalizeH="0" baseline="0" noProof="0">
                <a:ln>
                  <a:noFill/>
                </a:ln>
                <a:solidFill>
                  <a:schemeClr val="tx2">
                    <a:lumMod val="50000"/>
                  </a:schemeClr>
                </a:solidFill>
                <a:effectLst/>
                <a:uLnTx/>
                <a:uFillTx/>
                <a:latin typeface="Corbel" panose="020B0503020204020204"/>
                <a:ea typeface="+mn-ea"/>
                <a:cs typeface="+mn-cs"/>
              </a:rPr>
              <a:t>access to safe and affordable potable water for all.</a:t>
            </a:r>
            <a:endParaRPr kumimoji="0" lang="en-DK" sz="3200" b="1" i="0" u="none" strike="noStrike" kern="1200" cap="none" spc="0" normalizeH="0" baseline="0" noProof="0">
              <a:ln>
                <a:noFill/>
              </a:ln>
              <a:solidFill>
                <a:schemeClr val="tx2">
                  <a:lumMod val="50000"/>
                </a:schemeClr>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849264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569E252-FB4A-2D8A-B2AC-E0158B77209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09A57BD-E1D7-A398-D0FB-E9D2FA5E181A}"/>
              </a:ext>
            </a:extLst>
          </p:cNvPr>
          <p:cNvSpPr txBox="1"/>
          <p:nvPr/>
        </p:nvSpPr>
        <p:spPr>
          <a:xfrm>
            <a:off x="1017114" y="1394276"/>
            <a:ext cx="8615601" cy="4365811"/>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en-US" sz="3200" b="1">
                <a:solidFill>
                  <a:schemeClr val="tx2">
                    <a:lumMod val="50000"/>
                  </a:schemeClr>
                </a:solidFill>
                <a:latin typeface="Corbel" panose="020B0503020204020204"/>
              </a:rPr>
              <a:t>First phase of evaluation </a:t>
            </a:r>
            <a:endParaRPr kumimoji="0" lang="en-US" sz="3200" b="1" i="0" u="none" strike="noStrike" kern="1200" cap="none" spc="0" normalizeH="0" baseline="0" noProof="0">
              <a:ln>
                <a:noFill/>
              </a:ln>
              <a:solidFill>
                <a:schemeClr val="tx2">
                  <a:lumMod val="50000"/>
                </a:schemeClr>
              </a:solidFill>
              <a:effectLst/>
              <a:uLnTx/>
              <a:uFillTx/>
              <a:latin typeface="Corbel" panose="020B0503020204020204"/>
              <a:ea typeface="+mn-ea"/>
              <a:cs typeface="+mn-cs"/>
            </a:endParaRPr>
          </a:p>
          <a:p>
            <a:pPr algn="just">
              <a:lnSpc>
                <a:spcPct val="107000"/>
              </a:lnSpc>
              <a:spcAft>
                <a:spcPts val="800"/>
              </a:spcAft>
              <a:buNone/>
            </a:pPr>
            <a:r>
              <a:rPr lang="en-GB" sz="1800" kern="100">
                <a:solidFill>
                  <a:schemeClr val="tx2">
                    <a:lumMod val="50000"/>
                  </a:schemeClr>
                </a:solidFill>
                <a:effectLst/>
                <a:latin typeface="Calibri" panose="020F0502020204030204" pitchFamily="34" charset="0"/>
                <a:ea typeface="Calibri" panose="020F0502020204030204" pitchFamily="34" charset="0"/>
                <a:cs typeface="Arial" panose="020B0604020202020204" pitchFamily="34" charset="0"/>
              </a:rPr>
              <a:t>During the first phase, the water expert group assessed the relevance of </a:t>
            </a:r>
            <a:r>
              <a:rPr lang="en-GB" sz="1800" kern="100">
                <a:solidFill>
                  <a:schemeClr val="tx2">
                    <a:lumMod val="50000"/>
                  </a:schemeClr>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1,046</a:t>
            </a:r>
            <a:r>
              <a:rPr lang="en-GB" sz="1800" kern="100">
                <a:solidFill>
                  <a:schemeClr val="tx2">
                    <a:lumMod val="50000"/>
                  </a:schemeClr>
                </a:solidFill>
                <a:effectLst/>
                <a:latin typeface="Calibri" panose="020F0502020204030204" pitchFamily="34" charset="0"/>
                <a:ea typeface="Calibri" panose="020F0502020204030204" pitchFamily="34" charset="0"/>
                <a:cs typeface="Arial" panose="020B0604020202020204" pitchFamily="34" charset="0"/>
              </a:rPr>
              <a:t> indicators mapped to the water-related target (9a) within the UAE framework for Global Climate Resilience. The review focused on criteria identified in the SB60 Conclusions on:</a:t>
            </a:r>
            <a:endParaRPr lang="en-DK" sz="1800" kern="100">
              <a:solidFill>
                <a:schemeClr val="tx2">
                  <a:lumMod val="50000"/>
                </a:schemeClr>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n-GB" sz="1800" kern="100">
                <a:solidFill>
                  <a:schemeClr val="tx2">
                    <a:lumMod val="50000"/>
                  </a:schemeClr>
                </a:solidFill>
                <a:effectLst/>
                <a:latin typeface="Calibri" panose="020F0502020204030204" pitchFamily="34" charset="0"/>
                <a:ea typeface="Calibri" panose="020F0502020204030204" pitchFamily="34" charset="0"/>
                <a:cs typeface="Arial" panose="020B0604020202020204" pitchFamily="34" charset="0"/>
              </a:rPr>
              <a:t>12(a) The relevance of the indicators to measuring progress towards one or more of the targets referred to in paragraphs 9–10 of decision 2/CMA.5;</a:t>
            </a:r>
          </a:p>
          <a:p>
            <a:pPr marL="342900" lvl="0" indent="-342900" algn="just">
              <a:lnSpc>
                <a:spcPct val="107000"/>
              </a:lnSpc>
              <a:buFont typeface="Symbol" panose="05050102010706020507" pitchFamily="18" charset="2"/>
              <a:buChar char=""/>
            </a:pPr>
            <a:endParaRPr lang="en-DK" sz="1800" kern="100">
              <a:solidFill>
                <a:schemeClr val="tx2">
                  <a:lumMod val="50000"/>
                </a:schemeClr>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Symbol" panose="05050102010706020507" pitchFamily="18" charset="2"/>
              <a:buChar char=""/>
            </a:pPr>
            <a:r>
              <a:rPr lang="en-GB" sz="1800" kern="100">
                <a:solidFill>
                  <a:schemeClr val="tx2">
                    <a:lumMod val="50000"/>
                  </a:schemeClr>
                </a:solidFill>
                <a:effectLst/>
                <a:latin typeface="Calibri" panose="020F0502020204030204" pitchFamily="34" charset="0"/>
                <a:ea typeface="Calibri" panose="020F0502020204030204" pitchFamily="34" charset="0"/>
                <a:cs typeface="Arial" panose="020B0604020202020204" pitchFamily="34" charset="0"/>
              </a:rPr>
              <a:t>12(b) The specific relevance of the indicators to adaptation, including enhancing adaptive capacity, strengthening resilience and reducing vulnerability to climate change.</a:t>
            </a:r>
            <a:endParaRPr lang="en-DK" sz="1800" kern="100">
              <a:solidFill>
                <a:schemeClr val="tx2">
                  <a:lumMod val="50000"/>
                </a:schemeClr>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DK" sz="3200" b="1" i="0" u="none" strike="noStrike" kern="1200" cap="none" spc="0" normalizeH="0" baseline="0" noProof="0">
              <a:ln>
                <a:noFill/>
              </a:ln>
              <a:solidFill>
                <a:schemeClr val="tx2">
                  <a:lumMod val="50000"/>
                </a:schemeClr>
              </a:solidFill>
              <a:effectLst/>
              <a:uLnTx/>
              <a:uFillTx/>
              <a:latin typeface="Corbel" panose="020B0503020204020204"/>
              <a:ea typeface="+mn-ea"/>
              <a:cs typeface="+mn-cs"/>
            </a:endParaRPr>
          </a:p>
        </p:txBody>
      </p:sp>
      <p:pic>
        <p:nvPicPr>
          <p:cNvPr id="4" name="Picture 3">
            <a:extLst>
              <a:ext uri="{FF2B5EF4-FFF2-40B4-BE49-F238E27FC236}">
                <a16:creationId xmlns:a16="http://schemas.microsoft.com/office/drawing/2014/main" id="{646DF0FA-59C7-F549-8EF2-9D0CAD318BE1}"/>
              </a:ext>
            </a:extLst>
          </p:cNvPr>
          <p:cNvPicPr>
            <a:picLocks noChangeAspect="1"/>
          </p:cNvPicPr>
          <p:nvPr/>
        </p:nvPicPr>
        <p:blipFill>
          <a:blip r:embed="rId3"/>
          <a:stretch>
            <a:fillRect/>
          </a:stretch>
        </p:blipFill>
        <p:spPr>
          <a:xfrm>
            <a:off x="9726804" y="3394987"/>
            <a:ext cx="2465196" cy="3463014"/>
          </a:xfrm>
          <a:prstGeom prst="rect">
            <a:avLst/>
          </a:prstGeom>
          <a:ln>
            <a:solidFill>
              <a:schemeClr val="tx1"/>
            </a:solidFill>
          </a:ln>
        </p:spPr>
      </p:pic>
    </p:spTree>
    <p:extLst>
      <p:ext uri="{BB962C8B-B14F-4D97-AF65-F5344CB8AC3E}">
        <p14:creationId xmlns:p14="http://schemas.microsoft.com/office/powerpoint/2010/main" val="1828936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7F26884-366E-326D-82F8-A732B2E46B86}"/>
              </a:ext>
            </a:extLst>
          </p:cNvPr>
          <p:cNvSpPr txBox="1"/>
          <p:nvPr/>
        </p:nvSpPr>
        <p:spPr>
          <a:xfrm>
            <a:off x="1858945" y="324213"/>
            <a:ext cx="8721969" cy="1493358"/>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en-US" sz="3200" b="1">
                <a:solidFill>
                  <a:schemeClr val="tx2">
                    <a:lumMod val="50000"/>
                  </a:schemeClr>
                </a:solidFill>
                <a:latin typeface="Corbel" panose="020B0503020204020204"/>
              </a:rPr>
              <a:t>Evaluation of water-related indicators </a:t>
            </a:r>
          </a:p>
          <a:p>
            <a:pPr marL="0" marR="0" lvl="0" indent="0" algn="l" defTabSz="457200" rtl="0" eaLnBrk="1" fontAlgn="auto" latinLnBrk="0" hangingPunct="1">
              <a:lnSpc>
                <a:spcPct val="150000"/>
              </a:lnSpc>
              <a:spcBef>
                <a:spcPts val="0"/>
              </a:spcBef>
              <a:spcAft>
                <a:spcPts val="0"/>
              </a:spcAft>
              <a:buClrTx/>
              <a:buSzTx/>
              <a:buFontTx/>
              <a:buNone/>
              <a:tabLst/>
              <a:defRPr/>
            </a:pPr>
            <a:r>
              <a:rPr lang="en-US" sz="3200" b="1">
                <a:solidFill>
                  <a:schemeClr val="tx2">
                    <a:lumMod val="50000"/>
                  </a:schemeClr>
                </a:solidFill>
                <a:latin typeface="Corbel" panose="020B0503020204020204"/>
              </a:rPr>
              <a:t>to criteria 12(a) and 12(b)</a:t>
            </a:r>
            <a:endParaRPr kumimoji="0" lang="en-US" sz="3200" b="1" i="0" u="none" strike="noStrike" kern="1200" cap="none" spc="0" normalizeH="0" baseline="0" noProof="0">
              <a:ln>
                <a:noFill/>
              </a:ln>
              <a:solidFill>
                <a:schemeClr val="tx2">
                  <a:lumMod val="50000"/>
                </a:schemeClr>
              </a:solidFill>
              <a:effectLst/>
              <a:uLnTx/>
              <a:uFillTx/>
              <a:latin typeface="Corbel" panose="020B0503020204020204"/>
              <a:ea typeface="+mn-ea"/>
              <a:cs typeface="+mn-cs"/>
            </a:endParaRPr>
          </a:p>
        </p:txBody>
      </p:sp>
      <p:sp>
        <p:nvSpPr>
          <p:cNvPr id="4" name="TextBox 3">
            <a:extLst>
              <a:ext uri="{FF2B5EF4-FFF2-40B4-BE49-F238E27FC236}">
                <a16:creationId xmlns:a16="http://schemas.microsoft.com/office/drawing/2014/main" id="{A6ABFEB6-B073-DC6C-555D-7BF8802C232A}"/>
              </a:ext>
            </a:extLst>
          </p:cNvPr>
          <p:cNvSpPr txBox="1"/>
          <p:nvPr/>
        </p:nvSpPr>
        <p:spPr>
          <a:xfrm>
            <a:off x="571903" y="1841255"/>
            <a:ext cx="7348418" cy="3970318"/>
          </a:xfrm>
          <a:prstGeom prst="rect">
            <a:avLst/>
          </a:prstGeom>
          <a:noFill/>
        </p:spPr>
        <p:txBody>
          <a:bodyPr wrap="square" rtlCol="0">
            <a:spAutoFit/>
          </a:bodyPr>
          <a:lstStyle/>
          <a:p>
            <a:r>
              <a:rPr lang="en-US" noProof="0">
                <a:solidFill>
                  <a:schemeClr val="accent1">
                    <a:lumMod val="50000"/>
                  </a:schemeClr>
                </a:solidFill>
              </a:rPr>
              <a:t>- 2 Evaluators for each indicator</a:t>
            </a:r>
          </a:p>
          <a:p>
            <a:pPr marL="285750" indent="-285750">
              <a:buFontTx/>
              <a:buChar char="-"/>
            </a:pPr>
            <a:r>
              <a:rPr lang="en-US" noProof="0">
                <a:solidFill>
                  <a:schemeClr val="accent1">
                    <a:lumMod val="50000"/>
                  </a:schemeClr>
                </a:solidFill>
              </a:rPr>
              <a:t>Yes, No, Maybe with explanation when needed for 12a and 12 b</a:t>
            </a:r>
          </a:p>
          <a:p>
            <a:pPr marL="285750" indent="-285750">
              <a:buFontTx/>
              <a:buChar char="-"/>
            </a:pPr>
            <a:r>
              <a:rPr lang="en-US" noProof="0">
                <a:solidFill>
                  <a:schemeClr val="accent1">
                    <a:lumMod val="50000"/>
                  </a:schemeClr>
                </a:solidFill>
              </a:rPr>
              <a:t>Concluded evaluation for all indicators marked for water (mistake in the first list)</a:t>
            </a:r>
          </a:p>
          <a:p>
            <a:pPr marL="285750" indent="-285750">
              <a:buFontTx/>
              <a:buChar char="-"/>
            </a:pPr>
            <a:r>
              <a:rPr lang="en-US" noProof="0">
                <a:solidFill>
                  <a:schemeClr val="accent1">
                    <a:lumMod val="50000"/>
                  </a:schemeClr>
                </a:solidFill>
              </a:rPr>
              <a:t>Proposed steps forward:</a:t>
            </a:r>
          </a:p>
          <a:p>
            <a:pPr marL="742950" lvl="1" indent="-285750">
              <a:buFontTx/>
              <a:buChar char="-"/>
            </a:pPr>
            <a:r>
              <a:rPr lang="en-US" noProof="0">
                <a:solidFill>
                  <a:schemeClr val="accent1">
                    <a:lumMod val="50000"/>
                  </a:schemeClr>
                </a:solidFill>
              </a:rPr>
              <a:t>Remove all No indicators (definite No by both or more evaluators)</a:t>
            </a:r>
          </a:p>
          <a:p>
            <a:pPr marL="742950" lvl="1" indent="-285750">
              <a:buFontTx/>
              <a:buChar char="-"/>
            </a:pPr>
            <a:r>
              <a:rPr lang="en-US" noProof="0">
                <a:solidFill>
                  <a:schemeClr val="accent1">
                    <a:lumMod val="50000"/>
                  </a:schemeClr>
                </a:solidFill>
              </a:rPr>
              <a:t>Consolidate the Yes/No, Yes/Maybe and No/Maybe</a:t>
            </a:r>
          </a:p>
          <a:p>
            <a:pPr marL="742950" lvl="1" indent="-285750">
              <a:buFontTx/>
              <a:buChar char="-"/>
            </a:pPr>
            <a:r>
              <a:rPr lang="en-US" noProof="0">
                <a:solidFill>
                  <a:schemeClr val="accent1">
                    <a:lumMod val="50000"/>
                  </a:schemeClr>
                </a:solidFill>
              </a:rPr>
              <a:t>Create a list with definite Yes. The list can contain indicators However, </a:t>
            </a:r>
          </a:p>
          <a:p>
            <a:pPr lvl="1"/>
            <a:endParaRPr lang="en-US" noProof="0" dirty="0">
              <a:solidFill>
                <a:schemeClr val="accent1">
                  <a:lumMod val="50000"/>
                </a:schemeClr>
              </a:solidFill>
            </a:endParaRPr>
          </a:p>
          <a:p>
            <a:pPr lvl="1"/>
            <a:r>
              <a:rPr lang="en-US" noProof="0">
                <a:solidFill>
                  <a:schemeClr val="accent1">
                    <a:lumMod val="50000"/>
                  </a:schemeClr>
                </a:solidFill>
              </a:rPr>
              <a:t>Yes/maybe can be </a:t>
            </a:r>
            <a:r>
              <a:rPr lang="en-US" noProof="0" dirty="0">
                <a:solidFill>
                  <a:schemeClr val="accent1">
                    <a:lumMod val="50000"/>
                  </a:schemeClr>
                </a:solidFill>
              </a:rPr>
              <a:t>considered </a:t>
            </a:r>
            <a:r>
              <a:rPr lang="en-US" noProof="0">
                <a:solidFill>
                  <a:schemeClr val="accent1">
                    <a:lumMod val="50000"/>
                  </a:schemeClr>
                </a:solidFill>
              </a:rPr>
              <a:t>an </a:t>
            </a:r>
            <a:r>
              <a:rPr lang="en-US" noProof="0" dirty="0">
                <a:solidFill>
                  <a:schemeClr val="accent1">
                    <a:lumMod val="50000"/>
                  </a:schemeClr>
                </a:solidFill>
              </a:rPr>
              <a:t>indicator</a:t>
            </a:r>
            <a:r>
              <a:rPr lang="en-US" noProof="0">
                <a:solidFill>
                  <a:schemeClr val="accent1">
                    <a:lumMod val="50000"/>
                  </a:schemeClr>
                </a:solidFill>
              </a:rPr>
              <a:t> that needs modifications, has potential.</a:t>
            </a:r>
          </a:p>
          <a:p>
            <a:pPr lvl="1"/>
            <a:endParaRPr lang="en-US">
              <a:solidFill>
                <a:schemeClr val="accent1">
                  <a:lumMod val="50000"/>
                </a:schemeClr>
              </a:solidFill>
            </a:endParaRPr>
          </a:p>
          <a:p>
            <a:pPr lvl="1"/>
            <a:r>
              <a:rPr lang="en-US">
                <a:solidFill>
                  <a:schemeClr val="accent1">
                    <a:lumMod val="50000"/>
                  </a:schemeClr>
                </a:solidFill>
              </a:rPr>
              <a:t>However, such approach will need a validation process, and we will need a parallel more objective approach</a:t>
            </a:r>
          </a:p>
        </p:txBody>
      </p:sp>
      <p:pic>
        <p:nvPicPr>
          <p:cNvPr id="5" name="Picture 4">
            <a:extLst>
              <a:ext uri="{FF2B5EF4-FFF2-40B4-BE49-F238E27FC236}">
                <a16:creationId xmlns:a16="http://schemas.microsoft.com/office/drawing/2014/main" id="{74DBA70F-0871-EE15-0CE6-5631B236483D}"/>
              </a:ext>
            </a:extLst>
          </p:cNvPr>
          <p:cNvPicPr>
            <a:picLocks noChangeAspect="1"/>
          </p:cNvPicPr>
          <p:nvPr/>
        </p:nvPicPr>
        <p:blipFill>
          <a:blip r:embed="rId3"/>
          <a:srcRect t="19830"/>
          <a:stretch/>
        </p:blipFill>
        <p:spPr>
          <a:xfrm>
            <a:off x="7626699" y="1587642"/>
            <a:ext cx="4304044" cy="2585622"/>
          </a:xfrm>
          <a:prstGeom prst="rect">
            <a:avLst/>
          </a:prstGeom>
        </p:spPr>
      </p:pic>
      <p:pic>
        <p:nvPicPr>
          <p:cNvPr id="8" name="Picture 7">
            <a:extLst>
              <a:ext uri="{FF2B5EF4-FFF2-40B4-BE49-F238E27FC236}">
                <a16:creationId xmlns:a16="http://schemas.microsoft.com/office/drawing/2014/main" id="{A055C782-5D97-058B-426A-DACD380BF990}"/>
              </a:ext>
            </a:extLst>
          </p:cNvPr>
          <p:cNvPicPr>
            <a:picLocks noChangeAspect="1"/>
          </p:cNvPicPr>
          <p:nvPr/>
        </p:nvPicPr>
        <p:blipFill>
          <a:blip r:embed="rId4"/>
          <a:stretch>
            <a:fillRect/>
          </a:stretch>
        </p:blipFill>
        <p:spPr>
          <a:xfrm>
            <a:off x="7920321" y="4196948"/>
            <a:ext cx="4010422" cy="2308324"/>
          </a:xfrm>
          <a:prstGeom prst="rect">
            <a:avLst/>
          </a:prstGeom>
        </p:spPr>
      </p:pic>
    </p:spTree>
    <p:extLst>
      <p:ext uri="{BB962C8B-B14F-4D97-AF65-F5344CB8AC3E}">
        <p14:creationId xmlns:p14="http://schemas.microsoft.com/office/powerpoint/2010/main" val="1047290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4581EE8-83C8-D487-57BA-28CE9A25BFC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F9BA2D7-CAD6-11E2-2A20-1050986B0F3F}"/>
              </a:ext>
            </a:extLst>
          </p:cNvPr>
          <p:cNvSpPr txBox="1"/>
          <p:nvPr/>
        </p:nvSpPr>
        <p:spPr>
          <a:xfrm>
            <a:off x="1159498" y="403842"/>
            <a:ext cx="10378910" cy="671274"/>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sv-SE" sz="2800" b="1">
                <a:solidFill>
                  <a:schemeClr val="tx2">
                    <a:lumMod val="50000"/>
                  </a:schemeClr>
                </a:solidFill>
              </a:rPr>
              <a:t>Methodological guidance for selecting and presenting water-related</a:t>
            </a:r>
            <a:endParaRPr kumimoji="0" lang="en-US" sz="2800" b="1" i="0" u="none" strike="noStrike" kern="1200" cap="none" spc="0" normalizeH="0" baseline="0" noProof="0">
              <a:ln>
                <a:noFill/>
              </a:ln>
              <a:solidFill>
                <a:schemeClr val="tx2">
                  <a:lumMod val="50000"/>
                </a:schemeClr>
              </a:solidFill>
              <a:effectLst/>
              <a:uLnTx/>
              <a:uFillTx/>
              <a:latin typeface="Corbel" panose="020B0503020204020204"/>
              <a:ea typeface="+mn-ea"/>
              <a:cs typeface="+mn-cs"/>
            </a:endParaRPr>
          </a:p>
        </p:txBody>
      </p:sp>
      <p:sp>
        <p:nvSpPr>
          <p:cNvPr id="2" name="TextBox 1">
            <a:extLst>
              <a:ext uri="{FF2B5EF4-FFF2-40B4-BE49-F238E27FC236}">
                <a16:creationId xmlns:a16="http://schemas.microsoft.com/office/drawing/2014/main" id="{0740BF32-3253-5497-6A5E-49B1AD08FFB8}"/>
              </a:ext>
            </a:extLst>
          </p:cNvPr>
          <p:cNvSpPr txBox="1"/>
          <p:nvPr/>
        </p:nvSpPr>
        <p:spPr>
          <a:xfrm>
            <a:off x="205808" y="1781617"/>
            <a:ext cx="11780383" cy="5085046"/>
          </a:xfrm>
          <a:prstGeom prst="rect">
            <a:avLst/>
          </a:prstGeom>
          <a:noFill/>
        </p:spPr>
        <p:txBody>
          <a:bodyPr wrap="square" lIns="91440" tIns="45720" rIns="91440" bIns="45720" rtlCol="0" anchor="t">
            <a:spAutoFit/>
          </a:bodyPr>
          <a:lstStyle/>
          <a:p>
            <a:r>
              <a:rPr lang="en-GB" sz="1800" dirty="0">
                <a:solidFill>
                  <a:schemeClr val="tx2">
                    <a:lumMod val="50000"/>
                  </a:schemeClr>
                </a:solidFill>
                <a:effectLst/>
                <a:latin typeface="Calibri"/>
                <a:ea typeface="Calibri"/>
                <a:cs typeface="Arial"/>
              </a:rPr>
              <a:t>To refine the list further and to respond to the call for developing a methodological approach, the Water Expert Group has initiated a second phase. </a:t>
            </a:r>
          </a:p>
          <a:p>
            <a:endParaRPr lang="en-GB" sz="1800">
              <a:solidFill>
                <a:schemeClr val="tx2">
                  <a:lumMod val="50000"/>
                </a:schemeClr>
              </a:solidFill>
              <a:effectLst/>
              <a:latin typeface="Calibri" panose="020F0502020204030204" pitchFamily="34" charset="0"/>
              <a:ea typeface="Calibri" panose="020F0502020204030204" pitchFamily="34" charset="0"/>
              <a:cs typeface="Arial" panose="020B0604020202020204" pitchFamily="34" charset="0"/>
            </a:endParaRPr>
          </a:p>
          <a:p>
            <a:r>
              <a:rPr lang="en-GB" sz="1800" dirty="0">
                <a:solidFill>
                  <a:schemeClr val="tx2">
                    <a:lumMod val="50000"/>
                  </a:schemeClr>
                </a:solidFill>
                <a:effectLst/>
                <a:latin typeface="Calibri"/>
                <a:ea typeface="Calibri"/>
                <a:cs typeface="Arial"/>
              </a:rPr>
              <a:t>A key principle of this approach is to </a:t>
            </a:r>
            <a:r>
              <a:rPr lang="en-US" sz="1800" dirty="0">
                <a:solidFill>
                  <a:schemeClr val="tx2">
                    <a:lumMod val="50000"/>
                  </a:schemeClr>
                </a:solidFill>
                <a:effectLst/>
                <a:latin typeface="Calibri"/>
                <a:ea typeface="Calibri"/>
                <a:cs typeface="Arial"/>
              </a:rPr>
              <a:t>prioritize the use of adaptation-focused indicators, by </a:t>
            </a:r>
            <a:r>
              <a:rPr lang="en-US" sz="1800" b="1" dirty="0">
                <a:solidFill>
                  <a:schemeClr val="tx2">
                    <a:lumMod val="50000"/>
                  </a:schemeClr>
                </a:solidFill>
                <a:effectLst/>
                <a:latin typeface="Calibri"/>
                <a:ea typeface="Calibri"/>
                <a:cs typeface="Arial"/>
              </a:rPr>
              <a:t>building on indicators from existing global frameworks</a:t>
            </a:r>
            <a:r>
              <a:rPr lang="en-US" sz="1800" dirty="0">
                <a:solidFill>
                  <a:schemeClr val="tx2">
                    <a:lumMod val="50000"/>
                  </a:schemeClr>
                </a:solidFill>
                <a:effectLst/>
                <a:latin typeface="Calibri"/>
                <a:ea typeface="Calibri"/>
                <a:cs typeface="Arial"/>
              </a:rPr>
              <a:t> (e.g. Sustainable Development Goals (SDGs); Sendai Framework for Disaster Risk Reduction etc.), wherever possible. </a:t>
            </a:r>
          </a:p>
          <a:p>
            <a:endParaRPr lang="en-US" sz="1800">
              <a:solidFill>
                <a:schemeClr val="tx2">
                  <a:lumMod val="50000"/>
                </a:schemeClr>
              </a:solidFill>
              <a:effectLst/>
              <a:latin typeface="Calibri" panose="020F0502020204030204" pitchFamily="34" charset="0"/>
              <a:ea typeface="Calibri" panose="020F0502020204030204" pitchFamily="34" charset="0"/>
              <a:cs typeface="Arial" panose="020B0604020202020204" pitchFamily="34" charset="0"/>
            </a:endParaRPr>
          </a:p>
          <a:p>
            <a:r>
              <a:rPr lang="en-GB" sz="1800" dirty="0">
                <a:solidFill>
                  <a:schemeClr val="tx2">
                    <a:lumMod val="50000"/>
                  </a:schemeClr>
                </a:solidFill>
                <a:effectLst/>
                <a:latin typeface="Calibri"/>
                <a:ea typeface="Calibri"/>
                <a:cs typeface="Arial"/>
              </a:rPr>
              <a:t>If the existing indicators do not adequately address specific elements of the target, experts will </a:t>
            </a:r>
            <a:r>
              <a:rPr lang="en-GB" sz="1800" b="1" dirty="0">
                <a:solidFill>
                  <a:schemeClr val="tx2">
                    <a:lumMod val="50000"/>
                  </a:schemeClr>
                </a:solidFill>
                <a:effectLst/>
                <a:latin typeface="Calibri"/>
                <a:ea typeface="Calibri"/>
                <a:cs typeface="Arial"/>
              </a:rPr>
              <a:t>suggest modifications or supplement with new indicators</a:t>
            </a:r>
            <a:r>
              <a:rPr lang="en-GB" sz="1800" dirty="0">
                <a:solidFill>
                  <a:schemeClr val="tx2">
                    <a:lumMod val="50000"/>
                  </a:schemeClr>
                </a:solidFill>
                <a:effectLst/>
                <a:latin typeface="Calibri"/>
                <a:ea typeface="Calibri"/>
                <a:cs typeface="Arial"/>
              </a:rPr>
              <a:t>. This approach benefits countries and data producers by leveraging, as well as building on existing data collection systems and expertise, while allowing scope for modifications and additions to ensure that indicators are adaptation specific and aligned with the targets of the framework. </a:t>
            </a:r>
          </a:p>
          <a:p>
            <a:endParaRPr lang="en-GB" b="1">
              <a:solidFill>
                <a:schemeClr val="tx2">
                  <a:lumMod val="50000"/>
                </a:schemeClr>
              </a:solidFill>
              <a:latin typeface="Calibri" panose="020F0502020204030204" pitchFamily="34" charset="0"/>
              <a:ea typeface="Calibri" panose="020F0502020204030204" pitchFamily="34" charset="0"/>
              <a:cs typeface="Arial" panose="020B0604020202020204" pitchFamily="34" charset="0"/>
            </a:endParaRPr>
          </a:p>
          <a:p>
            <a:r>
              <a:rPr lang="en-GB" dirty="0">
                <a:solidFill>
                  <a:schemeClr val="tx2">
                    <a:lumMod val="50000"/>
                  </a:schemeClr>
                </a:solidFill>
                <a:latin typeface="Calibri"/>
                <a:ea typeface="Calibri"/>
                <a:cs typeface="Arial"/>
              </a:rPr>
              <a:t>Proposed indicators can be tracked back to the consolidated mapping and validated through the evaluation processes concluded by the experts.</a:t>
            </a:r>
            <a:endParaRPr lang="sv-SE" dirty="0">
              <a:solidFill>
                <a:schemeClr val="tx2">
                  <a:lumMod val="50000"/>
                </a:schemeClr>
              </a:solidFill>
              <a:latin typeface="Calibri"/>
              <a:ea typeface="Calibri"/>
              <a:cs typeface="Arial"/>
            </a:endParaRPr>
          </a:p>
          <a:p>
            <a:pPr lvl="0" algn="just">
              <a:lnSpc>
                <a:spcPct val="107000"/>
              </a:lnSpc>
              <a:spcAft>
                <a:spcPts val="800"/>
              </a:spcAft>
            </a:pPr>
            <a:endParaRPr lang="en-DK" sz="1100" kern="100">
              <a:solidFill>
                <a:schemeClr val="tx2">
                  <a:lumMod val="50000"/>
                </a:schemeClr>
              </a:solidFill>
              <a:effectLst/>
              <a:latin typeface="Calibri" panose="020F0502020204030204" pitchFamily="34" charset="0"/>
              <a:ea typeface="Calibri" panose="020F0502020204030204" pitchFamily="34" charset="0"/>
              <a:cs typeface="Arial" panose="020B0604020202020204" pitchFamily="34" charset="0"/>
            </a:endParaRPr>
          </a:p>
          <a:p>
            <a:endParaRPr lang="sv-SE">
              <a:solidFill>
                <a:schemeClr val="tx2">
                  <a:lumMod val="50000"/>
                </a:schemeClr>
              </a:solidFill>
            </a:endParaRPr>
          </a:p>
          <a:p>
            <a:endParaRPr lang="sv-SE">
              <a:solidFill>
                <a:schemeClr val="tx2">
                  <a:lumMod val="50000"/>
                </a:schemeClr>
              </a:solidFill>
            </a:endParaRPr>
          </a:p>
          <a:p>
            <a:endParaRPr lang="sv-SE">
              <a:solidFill>
                <a:schemeClr val="tx2">
                  <a:lumMod val="50000"/>
                </a:schemeClr>
              </a:solidFill>
            </a:endParaRPr>
          </a:p>
        </p:txBody>
      </p:sp>
    </p:spTree>
    <p:extLst>
      <p:ext uri="{BB962C8B-B14F-4D97-AF65-F5344CB8AC3E}">
        <p14:creationId xmlns:p14="http://schemas.microsoft.com/office/powerpoint/2010/main" val="2201257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6E11101-E2D0-76A8-AD45-D6848041424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6092868-EC2C-A015-9279-C9BE888D18DD}"/>
              </a:ext>
            </a:extLst>
          </p:cNvPr>
          <p:cNvSpPr txBox="1"/>
          <p:nvPr/>
        </p:nvSpPr>
        <p:spPr>
          <a:xfrm>
            <a:off x="2988940" y="228607"/>
            <a:ext cx="4863588" cy="754694"/>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en-US" sz="3200" b="1">
                <a:solidFill>
                  <a:schemeClr val="tx2">
                    <a:lumMod val="50000"/>
                  </a:schemeClr>
                </a:solidFill>
                <a:latin typeface="Corbel" panose="020B0503020204020204"/>
              </a:rPr>
              <a:t>Methodological guidance</a:t>
            </a:r>
            <a:endParaRPr kumimoji="0" lang="en-US" sz="3200" b="1" i="0" u="none" strike="noStrike" kern="1200" cap="none" spc="0" normalizeH="0" baseline="0" noProof="0">
              <a:ln>
                <a:noFill/>
              </a:ln>
              <a:solidFill>
                <a:schemeClr val="tx2">
                  <a:lumMod val="50000"/>
                </a:schemeClr>
              </a:solidFill>
              <a:effectLst/>
              <a:uLnTx/>
              <a:uFillTx/>
              <a:latin typeface="Corbel" panose="020B0503020204020204"/>
              <a:ea typeface="+mn-ea"/>
              <a:cs typeface="+mn-cs"/>
            </a:endParaRPr>
          </a:p>
        </p:txBody>
      </p:sp>
      <p:sp>
        <p:nvSpPr>
          <p:cNvPr id="2" name="TextBox 1">
            <a:extLst>
              <a:ext uri="{FF2B5EF4-FFF2-40B4-BE49-F238E27FC236}">
                <a16:creationId xmlns:a16="http://schemas.microsoft.com/office/drawing/2014/main" id="{87D7CAC4-7096-C958-DEE3-CF939EAB5532}"/>
              </a:ext>
            </a:extLst>
          </p:cNvPr>
          <p:cNvSpPr txBox="1"/>
          <p:nvPr/>
        </p:nvSpPr>
        <p:spPr>
          <a:xfrm>
            <a:off x="205808" y="1187728"/>
            <a:ext cx="11780383" cy="5205720"/>
          </a:xfrm>
          <a:prstGeom prst="rect">
            <a:avLst/>
          </a:prstGeom>
          <a:noFill/>
        </p:spPr>
        <p:txBody>
          <a:bodyPr wrap="square" lIns="91440" tIns="45720" rIns="91440" bIns="45720" rtlCol="0" anchor="t">
            <a:spAutoFit/>
          </a:bodyPr>
          <a:lstStyle/>
          <a:p>
            <a:pPr marL="285750" indent="-285750">
              <a:lnSpc>
                <a:spcPct val="107000"/>
              </a:lnSpc>
              <a:spcBef>
                <a:spcPts val="800"/>
              </a:spcBef>
              <a:spcAft>
                <a:spcPts val="400"/>
              </a:spcAft>
              <a:buFont typeface="+mj-lt"/>
              <a:buAutoNum type="arabicPeriod"/>
            </a:pPr>
            <a:r>
              <a:rPr lang="en-GB" sz="1400" b="1" kern="100" dirty="0">
                <a:solidFill>
                  <a:schemeClr val="tx2">
                    <a:lumMod val="50000"/>
                  </a:schemeClr>
                </a:solidFill>
                <a:effectLst/>
                <a:latin typeface="Calibri"/>
                <a:ea typeface="Yu Gothic Light"/>
                <a:cs typeface="Times New Roman"/>
              </a:rPr>
              <a:t>Developing global and contextual indicator frameworks by:</a:t>
            </a:r>
            <a:endParaRPr lang="en-DK" sz="1400" b="1" kern="100" dirty="0">
              <a:solidFill>
                <a:schemeClr val="tx2">
                  <a:lumMod val="50000"/>
                </a:schemeClr>
              </a:solidFill>
              <a:effectLst/>
              <a:latin typeface="Calibri"/>
              <a:ea typeface="Yu Gothic Light"/>
              <a:cs typeface="Times New Roman"/>
            </a:endParaRPr>
          </a:p>
          <a:p>
            <a:pPr marL="342900" lvl="0" indent="-342900" algn="just">
              <a:lnSpc>
                <a:spcPct val="107000"/>
              </a:lnSpc>
              <a:buFont typeface="Symbol" panose="05050102010706020507" pitchFamily="18" charset="2"/>
              <a:buChar char=""/>
            </a:pPr>
            <a:r>
              <a:rPr lang="en-GB" sz="1400" kern="100" dirty="0">
                <a:solidFill>
                  <a:schemeClr val="tx2">
                    <a:lumMod val="50000"/>
                  </a:schemeClr>
                </a:solidFill>
                <a:effectLst/>
                <a:latin typeface="Calibri"/>
                <a:ea typeface="Calibri"/>
                <a:cs typeface="Arial"/>
              </a:rPr>
              <a:t>Building on </a:t>
            </a:r>
            <a:r>
              <a:rPr lang="en-GB" sz="1400" i="1" kern="100" dirty="0">
                <a:solidFill>
                  <a:schemeClr val="tx2">
                    <a:lumMod val="50000"/>
                  </a:schemeClr>
                </a:solidFill>
                <a:effectLst/>
                <a:latin typeface="Calibri"/>
                <a:ea typeface="Calibri"/>
                <a:cs typeface="Arial"/>
              </a:rPr>
              <a:t>existing global frameworks </a:t>
            </a:r>
            <a:r>
              <a:rPr lang="en-GB" sz="1400" kern="100" dirty="0">
                <a:solidFill>
                  <a:schemeClr val="tx2">
                    <a:lumMod val="50000"/>
                  </a:schemeClr>
                </a:solidFill>
                <a:effectLst/>
                <a:latin typeface="Calibri"/>
                <a:ea typeface="Calibri"/>
                <a:cs typeface="Arial"/>
              </a:rPr>
              <a:t>(such as Sustainable Development Goals (SDGs) and Sendai Framework)</a:t>
            </a:r>
            <a:r>
              <a:rPr lang="en-GB" sz="1400" i="1" kern="100" dirty="0">
                <a:solidFill>
                  <a:schemeClr val="tx2">
                    <a:lumMod val="50000"/>
                  </a:schemeClr>
                </a:solidFill>
                <a:effectLst/>
                <a:latin typeface="Calibri"/>
                <a:ea typeface="Calibri"/>
                <a:cs typeface="Arial"/>
              </a:rPr>
              <a:t> </a:t>
            </a:r>
            <a:r>
              <a:rPr lang="en-GB" sz="1400" kern="100" dirty="0">
                <a:solidFill>
                  <a:schemeClr val="tx2">
                    <a:lumMod val="50000"/>
                  </a:schemeClr>
                </a:solidFill>
                <a:effectLst/>
                <a:latin typeface="Calibri"/>
                <a:ea typeface="Calibri"/>
                <a:cs typeface="Arial"/>
              </a:rPr>
              <a:t>where indicators are relevant to the specific targets and its sub-components </a:t>
            </a:r>
          </a:p>
          <a:p>
            <a:pPr marL="342900" lvl="0" indent="-342900" algn="just">
              <a:lnSpc>
                <a:spcPct val="107000"/>
              </a:lnSpc>
              <a:buFont typeface="Symbol" panose="05050102010706020507" pitchFamily="18" charset="2"/>
              <a:buChar char=""/>
            </a:pPr>
            <a:r>
              <a:rPr lang="en-GB" sz="1400" i="1" kern="100" dirty="0">
                <a:solidFill>
                  <a:schemeClr val="tx2">
                    <a:lumMod val="50000"/>
                  </a:schemeClr>
                </a:solidFill>
                <a:effectLst/>
                <a:latin typeface="Calibri"/>
                <a:ea typeface="Calibri"/>
                <a:cs typeface="Arial"/>
              </a:rPr>
              <a:t>Modifying indicators </a:t>
            </a:r>
            <a:r>
              <a:rPr lang="en-GB" sz="1400" kern="100" dirty="0">
                <a:solidFill>
                  <a:schemeClr val="tx2">
                    <a:lumMod val="50000"/>
                  </a:schemeClr>
                </a:solidFill>
                <a:effectLst/>
                <a:latin typeface="Calibri"/>
                <a:ea typeface="Calibri"/>
                <a:cs typeface="Arial"/>
              </a:rPr>
              <a:t>under existing international frameworks to addressing specific gaps (such as adaptation and CC relevant)</a:t>
            </a:r>
            <a:endParaRPr lang="en-DK" sz="1400" kern="100" dirty="0">
              <a:solidFill>
                <a:schemeClr val="tx2">
                  <a:lumMod val="50000"/>
                </a:schemeClr>
              </a:solidFill>
              <a:effectLst/>
              <a:latin typeface="Calibri"/>
              <a:ea typeface="Calibri"/>
              <a:cs typeface="Arial"/>
            </a:endParaRPr>
          </a:p>
          <a:p>
            <a:pPr marL="342900" lvl="0" indent="-342900" algn="just">
              <a:lnSpc>
                <a:spcPct val="107000"/>
              </a:lnSpc>
              <a:spcAft>
                <a:spcPts val="800"/>
              </a:spcAft>
              <a:buFont typeface="Symbol" panose="05050102010706020507" pitchFamily="18" charset="2"/>
              <a:buChar char=""/>
            </a:pPr>
            <a:r>
              <a:rPr lang="en-GB" sz="1400" i="1" kern="100" dirty="0">
                <a:solidFill>
                  <a:schemeClr val="tx2">
                    <a:lumMod val="50000"/>
                  </a:schemeClr>
                </a:solidFill>
                <a:effectLst/>
                <a:latin typeface="Calibri"/>
                <a:ea typeface="Calibri"/>
                <a:cs typeface="Arial"/>
              </a:rPr>
              <a:t>Developing new indicators </a:t>
            </a:r>
            <a:r>
              <a:rPr lang="en-GB" sz="1400" kern="100" dirty="0">
                <a:solidFill>
                  <a:schemeClr val="tx2">
                    <a:lumMod val="50000"/>
                  </a:schemeClr>
                </a:solidFill>
                <a:effectLst/>
                <a:latin typeface="Calibri"/>
                <a:ea typeface="Calibri"/>
                <a:cs typeface="Arial"/>
              </a:rPr>
              <a:t>to address specific gaps if needed</a:t>
            </a:r>
          </a:p>
          <a:p>
            <a:pPr marL="285750" indent="-285750">
              <a:lnSpc>
                <a:spcPct val="107000"/>
              </a:lnSpc>
              <a:spcBef>
                <a:spcPts val="800"/>
              </a:spcBef>
              <a:spcAft>
                <a:spcPts val="400"/>
              </a:spcAft>
              <a:buFont typeface="+mj-lt"/>
              <a:buAutoNum type="arabicPeriod" startAt="2"/>
            </a:pPr>
            <a:r>
              <a:rPr lang="en-GB" sz="1400" b="1" kern="100" dirty="0">
                <a:solidFill>
                  <a:schemeClr val="tx2">
                    <a:lumMod val="50000"/>
                  </a:schemeClr>
                </a:solidFill>
                <a:effectLst/>
                <a:latin typeface="Calibri"/>
                <a:ea typeface="Yu Gothic Light"/>
                <a:cs typeface="Times New Roman"/>
              </a:rPr>
              <a:t>Distinction between action and outcome/impact</a:t>
            </a:r>
            <a:endParaRPr lang="en-DK" sz="1400" b="1" kern="100" dirty="0">
              <a:solidFill>
                <a:schemeClr val="tx2">
                  <a:lumMod val="50000"/>
                </a:schemeClr>
              </a:solidFill>
              <a:effectLst/>
              <a:latin typeface="Calibri"/>
              <a:ea typeface="Yu Gothic Light"/>
              <a:cs typeface="Times New Roman"/>
            </a:endParaRPr>
          </a:p>
          <a:p>
            <a:pPr marL="342900" lvl="0" indent="-342900" algn="just">
              <a:lnSpc>
                <a:spcPct val="107000"/>
              </a:lnSpc>
              <a:buFont typeface="Symbol" panose="05050102010706020507" pitchFamily="18" charset="2"/>
              <a:buChar char=""/>
              <a:tabLst>
                <a:tab pos="457200" algn="l"/>
              </a:tabLst>
            </a:pPr>
            <a:r>
              <a:rPr lang="en-GB" sz="1400" kern="100" dirty="0">
                <a:solidFill>
                  <a:schemeClr val="tx2">
                    <a:lumMod val="50000"/>
                  </a:schemeClr>
                </a:solidFill>
                <a:effectLst/>
                <a:latin typeface="Calibri"/>
                <a:ea typeface="Calibri"/>
                <a:cs typeface="Arial"/>
              </a:rPr>
              <a:t>For each of the above-mentioned sub-components, map indicators as either measuring progress in action, or outcome or impact. It should be noted that the same action/outcome indicator could be used for more than one sub-component, if relevant.</a:t>
            </a:r>
            <a:endParaRPr lang="en-DK" sz="1400" kern="100" dirty="0">
              <a:solidFill>
                <a:schemeClr val="tx2">
                  <a:lumMod val="50000"/>
                </a:schemeClr>
              </a:solidFill>
              <a:effectLst/>
              <a:latin typeface="Calibri"/>
              <a:ea typeface="Calibri"/>
              <a:cs typeface="Arial"/>
            </a:endParaRPr>
          </a:p>
          <a:p>
            <a:pPr marL="342900" indent="-342900" algn="just">
              <a:lnSpc>
                <a:spcPct val="107000"/>
              </a:lnSpc>
              <a:buFont typeface="Symbol" panose="05050102010706020507" pitchFamily="18" charset="2"/>
              <a:buChar char=""/>
              <a:tabLst>
                <a:tab pos="457200" algn="l"/>
              </a:tabLst>
            </a:pPr>
            <a:r>
              <a:rPr lang="en-GB" sz="1400" b="1" i="1" kern="100" dirty="0">
                <a:solidFill>
                  <a:schemeClr val="tx2">
                    <a:lumMod val="50000"/>
                  </a:schemeClr>
                </a:solidFill>
                <a:effectLst/>
                <a:latin typeface="Calibri"/>
                <a:ea typeface="Calibri"/>
                <a:cs typeface="Arial"/>
              </a:rPr>
              <a:t>Action/output indicators</a:t>
            </a:r>
            <a:r>
              <a:rPr lang="en-GB" sz="1400" kern="100" dirty="0">
                <a:solidFill>
                  <a:schemeClr val="tx2">
                    <a:lumMod val="50000"/>
                  </a:schemeClr>
                </a:solidFill>
                <a:effectLst/>
                <a:latin typeface="Calibri"/>
                <a:ea typeface="Calibri"/>
                <a:cs typeface="Arial"/>
              </a:rPr>
              <a:t>: Measure steps taken to enhance water-related resilience, e.g., investments in flood protection or increasing the proportion of wastewater reused. </a:t>
            </a:r>
            <a:r>
              <a:rPr lang="en-GB" sz="1400" i="1" kern="100" dirty="0">
                <a:solidFill>
                  <a:schemeClr val="tx2">
                    <a:lumMod val="50000"/>
                  </a:schemeClr>
                </a:solidFill>
                <a:effectLst/>
                <a:latin typeface="Calibri"/>
                <a:ea typeface="Calibri"/>
                <a:cs typeface="Arial"/>
              </a:rPr>
              <a:t>Actions in some cases can be considered as enablers </a:t>
            </a:r>
            <a:r>
              <a:rPr lang="en-GB" sz="1400" i="1" kern="100" dirty="0">
                <a:solidFill>
                  <a:schemeClr val="tx2">
                    <a:lumMod val="50000"/>
                  </a:schemeClr>
                </a:solidFill>
                <a:latin typeface="Calibri"/>
                <a:ea typeface="Calibri"/>
                <a:cs typeface="Arial"/>
              </a:rPr>
              <a:t>including </a:t>
            </a:r>
            <a:r>
              <a:rPr lang="en-GB" sz="1400" i="1" kern="100" dirty="0">
                <a:solidFill>
                  <a:schemeClr val="tx2">
                    <a:lumMod val="50000"/>
                  </a:schemeClr>
                </a:solidFill>
                <a:effectLst/>
                <a:latin typeface="Calibri"/>
                <a:ea typeface="Calibri"/>
                <a:cs typeface="Arial"/>
              </a:rPr>
              <a:t>means of implementation.</a:t>
            </a:r>
            <a:endParaRPr lang="en-DK" sz="1400" i="1" kern="100" dirty="0">
              <a:solidFill>
                <a:schemeClr val="tx2">
                  <a:lumMod val="50000"/>
                </a:schemeClr>
              </a:solidFill>
              <a:effectLst/>
              <a:latin typeface="Calibri"/>
              <a:ea typeface="Calibri"/>
              <a:cs typeface="Arial"/>
            </a:endParaRPr>
          </a:p>
          <a:p>
            <a:pPr marL="342900" lvl="0" indent="-342900" algn="just">
              <a:lnSpc>
                <a:spcPct val="107000"/>
              </a:lnSpc>
              <a:spcAft>
                <a:spcPts val="800"/>
              </a:spcAft>
              <a:buFont typeface="Symbol" panose="05050102010706020507" pitchFamily="18" charset="2"/>
              <a:buChar char=""/>
              <a:tabLst>
                <a:tab pos="457200" algn="l"/>
              </a:tabLst>
            </a:pPr>
            <a:r>
              <a:rPr lang="en-GB" sz="1400" b="1" i="1" kern="100" dirty="0">
                <a:solidFill>
                  <a:schemeClr val="tx2">
                    <a:lumMod val="50000"/>
                  </a:schemeClr>
                </a:solidFill>
                <a:effectLst/>
                <a:latin typeface="Calibri"/>
                <a:ea typeface="Calibri"/>
                <a:cs typeface="Arial"/>
              </a:rPr>
              <a:t>Outcome/ impact indicators</a:t>
            </a:r>
            <a:r>
              <a:rPr lang="en-GB" sz="1400" kern="100" dirty="0">
                <a:solidFill>
                  <a:schemeClr val="tx2">
                    <a:lumMod val="50000"/>
                  </a:schemeClr>
                </a:solidFill>
                <a:effectLst/>
                <a:latin typeface="Calibri"/>
                <a:ea typeface="Calibri"/>
                <a:cs typeface="Arial"/>
              </a:rPr>
              <a:t>: Assess the results of adaptation actions, such as changes in water stress levels or increase in proportion of safe water for population etc.</a:t>
            </a:r>
          </a:p>
          <a:p>
            <a:pPr>
              <a:lnSpc>
                <a:spcPct val="107000"/>
              </a:lnSpc>
              <a:spcBef>
                <a:spcPts val="800"/>
              </a:spcBef>
              <a:spcAft>
                <a:spcPts val="400"/>
              </a:spcAft>
              <a:tabLst>
                <a:tab pos="457200" algn="l"/>
              </a:tabLst>
            </a:pPr>
            <a:r>
              <a:rPr lang="en-GB" sz="1400" b="1" kern="100" dirty="0">
                <a:solidFill>
                  <a:schemeClr val="tx2">
                    <a:lumMod val="50000"/>
                  </a:schemeClr>
                </a:solidFill>
                <a:latin typeface="Calibri"/>
                <a:ea typeface="Yu Gothic Light"/>
                <a:cs typeface="Times New Roman"/>
              </a:rPr>
              <a:t>3. Global and contextual indicators:</a:t>
            </a:r>
            <a:r>
              <a:rPr lang="sv-SE" sz="1400" b="1" kern="100" dirty="0">
                <a:solidFill>
                  <a:schemeClr val="tx2">
                    <a:lumMod val="50000"/>
                  </a:schemeClr>
                </a:solidFill>
                <a:latin typeface="Calibri"/>
                <a:ea typeface="Yu Gothic Light"/>
                <a:cs typeface="Times New Roman"/>
              </a:rPr>
              <a:t> </a:t>
            </a:r>
            <a:r>
              <a:rPr lang="en-GB" sz="1400" b="1" kern="100" dirty="0">
                <a:solidFill>
                  <a:schemeClr val="tx2">
                    <a:lumMod val="50000"/>
                  </a:schemeClr>
                </a:solidFill>
                <a:latin typeface="Calibri"/>
                <a:ea typeface="Yu Gothic Light"/>
                <a:cs typeface="Times New Roman"/>
              </a:rPr>
              <a:t>a dual-layer approach</a:t>
            </a:r>
          </a:p>
          <a:p>
            <a:pPr>
              <a:lnSpc>
                <a:spcPct val="107000"/>
              </a:lnSpc>
              <a:spcBef>
                <a:spcPts val="800"/>
              </a:spcBef>
              <a:spcAft>
                <a:spcPts val="400"/>
              </a:spcAft>
              <a:tabLst>
                <a:tab pos="457200" algn="l"/>
              </a:tabLst>
            </a:pPr>
            <a:r>
              <a:rPr lang="en-GB" sz="1400" b="1" kern="100" dirty="0">
                <a:solidFill>
                  <a:schemeClr val="tx2">
                    <a:lumMod val="50000"/>
                  </a:schemeClr>
                </a:solidFill>
                <a:effectLst/>
                <a:latin typeface="Calibri"/>
                <a:ea typeface="Calibri"/>
                <a:cs typeface="Arial"/>
              </a:rPr>
              <a:t>Global indicators </a:t>
            </a:r>
            <a:r>
              <a:rPr lang="en-GB" sz="1400" kern="100" dirty="0">
                <a:solidFill>
                  <a:schemeClr val="tx2">
                    <a:lumMod val="50000"/>
                  </a:schemeClr>
                </a:solidFill>
                <a:effectLst/>
                <a:latin typeface="Calibri"/>
                <a:ea typeface="Calibri"/>
                <a:cs typeface="Arial"/>
              </a:rPr>
              <a:t>provide a framework for measuring progress across countries, ensuring consistency and international cooperation in measurements.</a:t>
            </a:r>
          </a:p>
          <a:p>
            <a:pPr>
              <a:lnSpc>
                <a:spcPct val="107000"/>
              </a:lnSpc>
              <a:spcBef>
                <a:spcPts val="800"/>
              </a:spcBef>
              <a:spcAft>
                <a:spcPts val="400"/>
              </a:spcAft>
              <a:tabLst>
                <a:tab pos="457200" algn="l"/>
              </a:tabLst>
            </a:pPr>
            <a:r>
              <a:rPr lang="en-GB" sz="1400" b="1" kern="100" dirty="0">
                <a:solidFill>
                  <a:schemeClr val="tx2">
                    <a:lumMod val="50000"/>
                  </a:schemeClr>
                </a:solidFill>
                <a:effectLst/>
                <a:latin typeface="Calibri"/>
                <a:ea typeface="Calibri"/>
                <a:cs typeface="Arial"/>
              </a:rPr>
              <a:t>Contextual indicators </a:t>
            </a:r>
            <a:r>
              <a:rPr lang="en-GB" sz="1400" kern="100" dirty="0">
                <a:solidFill>
                  <a:schemeClr val="tx2">
                    <a:lumMod val="50000"/>
                  </a:schemeClr>
                </a:solidFill>
                <a:effectLst/>
                <a:latin typeface="Calibri"/>
                <a:ea typeface="Calibri"/>
                <a:cs typeface="Arial"/>
              </a:rPr>
              <a:t>offer flexibility, allowing countries to address unique circumstances and priorities. </a:t>
            </a:r>
          </a:p>
          <a:p>
            <a:pPr>
              <a:lnSpc>
                <a:spcPct val="107000"/>
              </a:lnSpc>
              <a:spcBef>
                <a:spcPts val="800"/>
              </a:spcBef>
              <a:spcAft>
                <a:spcPts val="400"/>
              </a:spcAft>
              <a:tabLst>
                <a:tab pos="457200" algn="l"/>
              </a:tabLst>
            </a:pPr>
            <a:r>
              <a:rPr lang="en-GB" sz="1400" kern="100" dirty="0">
                <a:solidFill>
                  <a:schemeClr val="tx2">
                    <a:lumMod val="50000"/>
                  </a:schemeClr>
                </a:solidFill>
                <a:latin typeface="Calibri"/>
                <a:ea typeface="Calibri"/>
                <a:cs typeface="Arial"/>
              </a:rPr>
              <a:t>Considering both </a:t>
            </a:r>
            <a:r>
              <a:rPr lang="en-GB" sz="1400" kern="100" dirty="0">
                <a:solidFill>
                  <a:schemeClr val="tx2">
                    <a:lumMod val="50000"/>
                  </a:schemeClr>
                </a:solidFill>
                <a:effectLst/>
                <a:latin typeface="Calibri"/>
                <a:ea typeface="Calibri"/>
                <a:cs typeface="Arial"/>
              </a:rPr>
              <a:t>ensures that the proposed list of indicators remains robust and coherent while enabling tailored responses to local adaptation challenges, fostering more effective and inclusive climate action. The contextual indicators can capture where appropriate and when suited cross-cutting consideration as they are described in /CMA6 para 21 d, e, f, g.</a:t>
            </a:r>
            <a:endParaRPr lang="sv-SE" sz="1400" dirty="0">
              <a:solidFill>
                <a:schemeClr val="tx2">
                  <a:lumMod val="50000"/>
                </a:schemeClr>
              </a:solidFill>
              <a:latin typeface="Calibri"/>
              <a:ea typeface="Calibri"/>
              <a:cs typeface="Arial"/>
            </a:endParaRPr>
          </a:p>
        </p:txBody>
      </p:sp>
    </p:spTree>
    <p:extLst>
      <p:ext uri="{BB962C8B-B14F-4D97-AF65-F5344CB8AC3E}">
        <p14:creationId xmlns:p14="http://schemas.microsoft.com/office/powerpoint/2010/main" val="988574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F4237F0-21B2-267C-587A-AE373C522F5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C064B83-5E01-5982-B272-FA01A4B3C693}"/>
              </a:ext>
            </a:extLst>
          </p:cNvPr>
          <p:cNvSpPr txBox="1"/>
          <p:nvPr/>
        </p:nvSpPr>
        <p:spPr>
          <a:xfrm>
            <a:off x="113122" y="1252804"/>
            <a:ext cx="11685244" cy="5830442"/>
          </a:xfrm>
          <a:prstGeom prst="rect">
            <a:avLst/>
          </a:prstGeom>
          <a:noFill/>
        </p:spPr>
        <p:txBody>
          <a:bodyPr wrap="square" lIns="91440" tIns="45720" rIns="91440" bIns="45720" rtlCol="0" anchor="t">
            <a:spAutoFit/>
          </a:bodyPr>
          <a:lstStyle/>
          <a:p>
            <a:pPr>
              <a:lnSpc>
                <a:spcPct val="107000"/>
              </a:lnSpc>
              <a:spcBef>
                <a:spcPts val="800"/>
              </a:spcBef>
              <a:spcAft>
                <a:spcPts val="400"/>
              </a:spcAft>
              <a:buNone/>
            </a:pPr>
            <a:r>
              <a:rPr lang="en-GB" sz="1800" b="1" kern="100" dirty="0">
                <a:solidFill>
                  <a:schemeClr val="tx2">
                    <a:lumMod val="50000"/>
                  </a:schemeClr>
                </a:solidFill>
                <a:effectLst/>
                <a:latin typeface="Calibri Light"/>
                <a:ea typeface="Yu Gothic Light"/>
                <a:cs typeface="Times New Roman"/>
              </a:rPr>
              <a:t>Approach to indicator selection process</a:t>
            </a:r>
            <a:endParaRPr lang="en-DK" sz="1800" b="1" kern="100" dirty="0">
              <a:solidFill>
                <a:schemeClr val="tx2">
                  <a:lumMod val="50000"/>
                </a:schemeClr>
              </a:solidFill>
              <a:effectLst/>
              <a:latin typeface="Calibri Light"/>
              <a:ea typeface="Yu Gothic Light"/>
              <a:cs typeface="Times New Roman"/>
            </a:endParaRPr>
          </a:p>
          <a:p>
            <a:pPr algn="just">
              <a:lnSpc>
                <a:spcPct val="107000"/>
              </a:lnSpc>
              <a:spcAft>
                <a:spcPts val="800"/>
              </a:spcAft>
              <a:buNone/>
            </a:pPr>
            <a:r>
              <a:rPr lang="en-GB" sz="1800" kern="100" dirty="0">
                <a:solidFill>
                  <a:schemeClr val="tx2">
                    <a:lumMod val="50000"/>
                  </a:schemeClr>
                </a:solidFill>
                <a:effectLst/>
                <a:latin typeface="Calibri"/>
                <a:ea typeface="Calibri"/>
                <a:cs typeface="Arial"/>
              </a:rPr>
              <a:t>The proposed indicator selection process prioritizes the use of adaptation-related indicators from established frameworks (such as the SDGs and the Sendai Framework) and modifications and additions when needed, while adhering to the following criteria</a:t>
            </a:r>
            <a:r>
              <a:rPr lang="en-GB" sz="1800" strike="sngStrike" kern="100" dirty="0">
                <a:solidFill>
                  <a:schemeClr val="tx2">
                    <a:lumMod val="50000"/>
                  </a:schemeClr>
                </a:solidFill>
                <a:effectLst/>
                <a:latin typeface="Calibri"/>
                <a:ea typeface="Calibri"/>
                <a:cs typeface="Arial"/>
              </a:rPr>
              <a:t>:</a:t>
            </a:r>
            <a:endParaRPr lang="en-DK" sz="1800" kern="100" dirty="0">
              <a:solidFill>
                <a:schemeClr val="tx2">
                  <a:lumMod val="50000"/>
                </a:schemeClr>
              </a:solidFill>
              <a:effectLst/>
              <a:latin typeface="Calibri"/>
              <a:ea typeface="Calibri"/>
              <a:cs typeface="Arial"/>
            </a:endParaRPr>
          </a:p>
          <a:p>
            <a:pPr marL="342900" lvl="0" indent="-342900" algn="just">
              <a:lnSpc>
                <a:spcPct val="107000"/>
              </a:lnSpc>
              <a:spcAft>
                <a:spcPts val="800"/>
              </a:spcAft>
              <a:buFont typeface="+mj-lt"/>
              <a:buAutoNum type="arabicPeriod"/>
              <a:tabLst>
                <a:tab pos="457200" algn="l"/>
              </a:tabLst>
            </a:pPr>
            <a:r>
              <a:rPr lang="en-GB" sz="1800" kern="100" dirty="0">
                <a:solidFill>
                  <a:schemeClr val="tx2">
                    <a:lumMod val="50000"/>
                  </a:schemeClr>
                </a:solidFill>
                <a:effectLst/>
                <a:latin typeface="Calibri"/>
                <a:ea typeface="Calibri"/>
                <a:cs typeface="Arial"/>
              </a:rPr>
              <a:t> </a:t>
            </a:r>
            <a:r>
              <a:rPr lang="en-GB" sz="1800" b="1" kern="100" dirty="0">
                <a:solidFill>
                  <a:schemeClr val="tx2">
                    <a:lumMod val="50000"/>
                  </a:schemeClr>
                </a:solidFill>
                <a:effectLst/>
                <a:latin typeface="Calibri"/>
                <a:ea typeface="Calibri"/>
                <a:cs typeface="Arial"/>
              </a:rPr>
              <a:t>Relevance</a:t>
            </a:r>
            <a:r>
              <a:rPr lang="en-GB" sz="1800" kern="100" dirty="0">
                <a:solidFill>
                  <a:schemeClr val="tx2">
                    <a:lumMod val="50000"/>
                  </a:schemeClr>
                </a:solidFill>
                <a:effectLst/>
                <a:latin typeface="Calibri"/>
                <a:ea typeface="Calibri"/>
                <a:cs typeface="Arial"/>
              </a:rPr>
              <a:t>: Selected indicators must consider the relevance of the indicators to the </a:t>
            </a:r>
            <a:r>
              <a:rPr lang="en-GB" sz="1800" b="1" kern="100" dirty="0">
                <a:solidFill>
                  <a:schemeClr val="tx2">
                    <a:lumMod val="50000"/>
                  </a:schemeClr>
                </a:solidFill>
                <a:effectLst/>
                <a:latin typeface="Calibri"/>
                <a:ea typeface="Calibri"/>
                <a:cs typeface="Arial"/>
              </a:rPr>
              <a:t>targets of the framework</a:t>
            </a:r>
            <a:r>
              <a:rPr lang="en-GB" sz="1800" kern="100" dirty="0">
                <a:solidFill>
                  <a:schemeClr val="tx2">
                    <a:lumMod val="50000"/>
                  </a:schemeClr>
                </a:solidFill>
                <a:effectLst/>
                <a:latin typeface="Calibri"/>
                <a:ea typeface="Calibri"/>
                <a:cs typeface="Arial"/>
              </a:rPr>
              <a:t> and to </a:t>
            </a:r>
            <a:r>
              <a:rPr lang="en-GB" sz="1800" i="1" kern="100" dirty="0">
                <a:solidFill>
                  <a:schemeClr val="tx2">
                    <a:lumMod val="50000"/>
                  </a:schemeClr>
                </a:solidFill>
                <a:effectLst/>
                <a:latin typeface="Calibri"/>
                <a:ea typeface="Calibri"/>
                <a:cs typeface="Arial"/>
              </a:rPr>
              <a:t>enhancing adaptive capacity, strengthening resilience and reducing vulnerability to climate change</a:t>
            </a:r>
            <a:r>
              <a:rPr lang="en-GB" sz="1800" kern="100" dirty="0">
                <a:solidFill>
                  <a:schemeClr val="tx2">
                    <a:lumMod val="50000"/>
                  </a:schemeClr>
                </a:solidFill>
                <a:effectLst/>
                <a:latin typeface="Calibri"/>
                <a:ea typeface="Calibri"/>
                <a:cs typeface="Arial"/>
              </a:rPr>
              <a:t>. These indicators must directly measure the desired </a:t>
            </a:r>
            <a:r>
              <a:rPr lang="en-GB" sz="1800" i="1" kern="100" dirty="0">
                <a:solidFill>
                  <a:schemeClr val="tx2">
                    <a:lumMod val="50000"/>
                  </a:schemeClr>
                </a:solidFill>
                <a:effectLst/>
                <a:latin typeface="Calibri"/>
                <a:ea typeface="Calibri"/>
                <a:cs typeface="Arial"/>
              </a:rPr>
              <a:t>adaptation outcomes or actions</a:t>
            </a:r>
            <a:r>
              <a:rPr lang="en-GB" sz="1800" kern="100" dirty="0">
                <a:solidFill>
                  <a:schemeClr val="tx2">
                    <a:lumMod val="50000"/>
                  </a:schemeClr>
                </a:solidFill>
                <a:effectLst/>
                <a:latin typeface="Calibri"/>
                <a:ea typeface="Calibri"/>
                <a:cs typeface="Arial"/>
              </a:rPr>
              <a:t>, ensuring they are effective in driving data production and informing policy decisions in the context of water-related challenges.</a:t>
            </a:r>
            <a:endParaRPr lang="en-DK" sz="1800" kern="100" dirty="0">
              <a:solidFill>
                <a:schemeClr val="tx2">
                  <a:lumMod val="50000"/>
                </a:schemeClr>
              </a:solidFill>
              <a:effectLst/>
              <a:latin typeface="Calibri"/>
              <a:ea typeface="Calibri"/>
              <a:cs typeface="Arial"/>
            </a:endParaRPr>
          </a:p>
          <a:p>
            <a:pPr marL="342900" lvl="0" indent="-342900" algn="just">
              <a:lnSpc>
                <a:spcPct val="107000"/>
              </a:lnSpc>
              <a:spcAft>
                <a:spcPts val="800"/>
              </a:spcAft>
              <a:buFont typeface="+mj-lt"/>
              <a:buAutoNum type="arabicPeriod"/>
              <a:tabLst>
                <a:tab pos="457200" algn="l"/>
              </a:tabLst>
            </a:pPr>
            <a:r>
              <a:rPr lang="en-GB" sz="1800" b="1" kern="100" dirty="0">
                <a:solidFill>
                  <a:schemeClr val="tx2">
                    <a:lumMod val="50000"/>
                  </a:schemeClr>
                </a:solidFill>
                <a:effectLst/>
                <a:latin typeface="Calibri"/>
                <a:ea typeface="Calibri"/>
                <a:cs typeface="Arial"/>
              </a:rPr>
              <a:t>Feasibility</a:t>
            </a:r>
            <a:r>
              <a:rPr lang="en-GB" sz="1800" kern="100" dirty="0">
                <a:solidFill>
                  <a:schemeClr val="tx2">
                    <a:lumMod val="50000"/>
                  </a:schemeClr>
                </a:solidFill>
                <a:effectLst/>
                <a:latin typeface="Calibri"/>
                <a:ea typeface="Calibri"/>
                <a:cs typeface="Arial"/>
              </a:rPr>
              <a:t>: While relevance is paramount, indicators should not be excluded solely due to difficulties in calculation or data availability in some countries, including developing countries. In addition, </a:t>
            </a:r>
            <a:r>
              <a:rPr lang="en-GB" sz="1800" i="1" kern="100" dirty="0">
                <a:solidFill>
                  <a:schemeClr val="tx2">
                    <a:lumMod val="50000"/>
                  </a:schemeClr>
                </a:solidFill>
                <a:effectLst/>
                <a:latin typeface="Calibri"/>
                <a:ea typeface="Calibri"/>
                <a:cs typeface="Arial"/>
              </a:rPr>
              <a:t>other sources of input </a:t>
            </a:r>
            <a:r>
              <a:rPr lang="en-GB" sz="1800" kern="100" dirty="0">
                <a:solidFill>
                  <a:schemeClr val="tx2">
                    <a:lumMod val="50000"/>
                  </a:schemeClr>
                </a:solidFill>
                <a:effectLst/>
                <a:latin typeface="Calibri"/>
                <a:ea typeface="Calibri"/>
                <a:cs typeface="Arial"/>
              </a:rPr>
              <a:t>can be recommended to be used to complement the data availability. This approach recognizes that reporting on relevant indicators can stimulate data collection efforts and serve as part of broader capacity-building activities.</a:t>
            </a:r>
            <a:endParaRPr lang="en-DK" sz="1800" kern="100" dirty="0">
              <a:solidFill>
                <a:schemeClr val="tx2">
                  <a:lumMod val="50000"/>
                </a:schemeClr>
              </a:solidFill>
              <a:effectLst/>
              <a:latin typeface="Calibri"/>
              <a:ea typeface="Calibri"/>
              <a:cs typeface="Arial"/>
            </a:endParaRPr>
          </a:p>
          <a:p>
            <a:pPr marL="342900" lvl="0" indent="-342900" algn="just">
              <a:lnSpc>
                <a:spcPct val="107000"/>
              </a:lnSpc>
              <a:spcAft>
                <a:spcPts val="800"/>
              </a:spcAft>
              <a:buFont typeface="+mj-lt"/>
              <a:buAutoNum type="arabicPeriod"/>
              <a:tabLst>
                <a:tab pos="457200" algn="l"/>
              </a:tabLst>
            </a:pPr>
            <a:r>
              <a:rPr lang="en-GB" sz="1800" b="1" kern="100" dirty="0">
                <a:solidFill>
                  <a:schemeClr val="tx2">
                    <a:lumMod val="50000"/>
                  </a:schemeClr>
                </a:solidFill>
                <a:effectLst/>
                <a:latin typeface="Calibri"/>
                <a:ea typeface="Calibri"/>
                <a:cs typeface="Arial"/>
              </a:rPr>
              <a:t>Inclusivity</a:t>
            </a:r>
            <a:r>
              <a:rPr lang="en-GB" sz="1800" kern="100" dirty="0">
                <a:solidFill>
                  <a:schemeClr val="tx2">
                    <a:lumMod val="50000"/>
                  </a:schemeClr>
                </a:solidFill>
                <a:effectLst/>
                <a:latin typeface="Calibri"/>
                <a:ea typeface="Calibri"/>
                <a:cs typeface="Arial"/>
              </a:rPr>
              <a:t>: Selected indicators should allow for </a:t>
            </a:r>
            <a:r>
              <a:rPr lang="en-GB" sz="1800" i="1" kern="100" dirty="0">
                <a:solidFill>
                  <a:schemeClr val="tx2">
                    <a:lumMod val="50000"/>
                  </a:schemeClr>
                </a:solidFill>
                <a:effectLst/>
                <a:latin typeface="Calibri"/>
                <a:ea typeface="Calibri"/>
                <a:cs typeface="Arial"/>
              </a:rPr>
              <a:t>disaggregation by time, space, population groups, and other relevant dimensions</a:t>
            </a:r>
            <a:r>
              <a:rPr lang="en-GB" sz="1800" kern="100" dirty="0">
                <a:solidFill>
                  <a:schemeClr val="tx2">
                    <a:lumMod val="50000"/>
                  </a:schemeClr>
                </a:solidFill>
                <a:effectLst/>
                <a:latin typeface="Calibri"/>
                <a:ea typeface="Calibri"/>
                <a:cs typeface="Arial"/>
              </a:rPr>
              <a:t> where appropriate. This ensures that diverse experiences, vulnerabilities, and inequities are captured, supporting more inclusive and equitable adaptation monitoring. </a:t>
            </a:r>
            <a:endParaRPr lang="en-DK" sz="1800" kern="100" dirty="0">
              <a:solidFill>
                <a:schemeClr val="tx2">
                  <a:lumMod val="50000"/>
                </a:schemeClr>
              </a:solidFill>
              <a:effectLst/>
              <a:latin typeface="Calibri"/>
              <a:ea typeface="Calibri"/>
              <a:cs typeface="Arial"/>
            </a:endParaRPr>
          </a:p>
          <a:p>
            <a:endParaRPr lang="sv-SE">
              <a:solidFill>
                <a:schemeClr val="tx2">
                  <a:lumMod val="50000"/>
                </a:schemeClr>
              </a:solidFill>
            </a:endParaRPr>
          </a:p>
          <a:p>
            <a:endParaRPr lang="sv-SE">
              <a:solidFill>
                <a:schemeClr val="tx2">
                  <a:lumMod val="50000"/>
                </a:schemeClr>
              </a:solidFill>
            </a:endParaRPr>
          </a:p>
          <a:p>
            <a:endParaRPr lang="sv-SE">
              <a:solidFill>
                <a:schemeClr val="tx2">
                  <a:lumMod val="50000"/>
                </a:schemeClr>
              </a:solidFill>
            </a:endParaRPr>
          </a:p>
        </p:txBody>
      </p:sp>
      <p:sp>
        <p:nvSpPr>
          <p:cNvPr id="4" name="TextBox 3">
            <a:extLst>
              <a:ext uri="{FF2B5EF4-FFF2-40B4-BE49-F238E27FC236}">
                <a16:creationId xmlns:a16="http://schemas.microsoft.com/office/drawing/2014/main" id="{8E6302FF-057D-4F42-05F9-66C72D492B41}"/>
              </a:ext>
            </a:extLst>
          </p:cNvPr>
          <p:cNvSpPr txBox="1"/>
          <p:nvPr/>
        </p:nvSpPr>
        <p:spPr>
          <a:xfrm>
            <a:off x="2988940" y="419525"/>
            <a:ext cx="4863588" cy="754694"/>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en-US" sz="3200" b="1">
                <a:solidFill>
                  <a:schemeClr val="tx2">
                    <a:lumMod val="50000"/>
                  </a:schemeClr>
                </a:solidFill>
                <a:latin typeface="Corbel" panose="020B0503020204020204"/>
              </a:rPr>
              <a:t>Methodological guidance</a:t>
            </a:r>
            <a:endParaRPr kumimoji="0" lang="en-US" sz="3200" b="1" i="0" u="none" strike="noStrike" kern="1200" cap="none" spc="0" normalizeH="0" baseline="0" noProof="0">
              <a:ln>
                <a:noFill/>
              </a:ln>
              <a:solidFill>
                <a:schemeClr val="tx2">
                  <a:lumMod val="50000"/>
                </a:schemeClr>
              </a:solidFill>
              <a:effectLst/>
              <a:uLnTx/>
              <a:uFillTx/>
              <a:latin typeface="Corbel" panose="020B0503020204020204"/>
              <a:ea typeface="+mn-ea"/>
              <a:cs typeface="+mn-cs"/>
            </a:endParaRPr>
          </a:p>
        </p:txBody>
      </p:sp>
    </p:spTree>
    <p:extLst>
      <p:ext uri="{BB962C8B-B14F-4D97-AF65-F5344CB8AC3E}">
        <p14:creationId xmlns:p14="http://schemas.microsoft.com/office/powerpoint/2010/main" val="4065046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8B162F7-08A0-7A80-AC0F-D984712E62F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A79D783-F00C-21BF-AE61-7B4EB41C2A75}"/>
              </a:ext>
            </a:extLst>
          </p:cNvPr>
          <p:cNvSpPr txBox="1"/>
          <p:nvPr/>
        </p:nvSpPr>
        <p:spPr>
          <a:xfrm>
            <a:off x="113122" y="1252804"/>
            <a:ext cx="11685244" cy="5078313"/>
          </a:xfrm>
          <a:prstGeom prst="rect">
            <a:avLst/>
          </a:prstGeom>
          <a:noFill/>
        </p:spPr>
        <p:txBody>
          <a:bodyPr wrap="square" rtlCol="0">
            <a:spAutoFit/>
          </a:bodyPr>
          <a:lstStyle/>
          <a:p>
            <a:r>
              <a:rPr lang="en-US" kern="100">
                <a:solidFill>
                  <a:schemeClr val="tx2">
                    <a:lumMod val="50000"/>
                  </a:schemeClr>
                </a:solidFill>
                <a:latin typeface="Calibri" panose="020F0502020204030204" pitchFamily="34" charset="0"/>
                <a:ea typeface="Calibri" panose="020F0502020204030204" pitchFamily="34" charset="0"/>
                <a:cs typeface="Arial" panose="020B0604020202020204" pitchFamily="34" charset="0"/>
              </a:rPr>
              <a:t>The methodological approach that the water expert have prepared considers the following ‘criteria’ and paras which will be discussed in the workshop</a:t>
            </a:r>
          </a:p>
          <a:p>
            <a:endParaRPr lang="en-US" kern="100">
              <a:solidFill>
                <a:schemeClr val="tx2">
                  <a:lumMod val="50000"/>
                </a:schemeClr>
              </a:solidFill>
              <a:latin typeface="Calibri" panose="020F0502020204030204" pitchFamily="34" charset="0"/>
              <a:ea typeface="Calibri" panose="020F0502020204030204" pitchFamily="34" charset="0"/>
              <a:cs typeface="Arial" panose="020B0604020202020204" pitchFamily="34" charset="0"/>
            </a:endParaRPr>
          </a:p>
          <a:p>
            <a:r>
              <a:rPr lang="en-US" kern="100">
                <a:solidFill>
                  <a:schemeClr val="tx2">
                    <a:lumMod val="50000"/>
                  </a:schemeClr>
                </a:solidFill>
                <a:latin typeface="Calibri" panose="020F0502020204030204" pitchFamily="34" charset="0"/>
                <a:ea typeface="Calibri" panose="020F0502020204030204" pitchFamily="34" charset="0"/>
                <a:cs typeface="Arial" panose="020B0604020202020204" pitchFamily="34" charset="0"/>
              </a:rPr>
              <a:t>Following guidance from the previous SB Chairs, for the refined mapping experts were asked to focus on criteria 12(a) and 12(b) to advance work before CMA 6: </a:t>
            </a:r>
          </a:p>
          <a:p>
            <a:r>
              <a:rPr lang="en-US" kern="100">
                <a:solidFill>
                  <a:schemeClr val="tx2">
                    <a:lumMod val="50000"/>
                  </a:schemeClr>
                </a:solidFill>
                <a:latin typeface="Calibri" panose="020F0502020204030204" pitchFamily="34" charset="0"/>
                <a:ea typeface="Calibri" panose="020F0502020204030204" pitchFamily="34" charset="0"/>
                <a:cs typeface="Arial" panose="020B0604020202020204" pitchFamily="34" charset="0"/>
              </a:rPr>
              <a:t>• 12(a): The relevance of the indicators to measuring progress towards one or more of the targets referred to in paragraphs 9–10 of decision 2/CMA.5; </a:t>
            </a:r>
          </a:p>
          <a:p>
            <a:r>
              <a:rPr lang="en-US" kern="100">
                <a:solidFill>
                  <a:schemeClr val="tx2">
                    <a:lumMod val="50000"/>
                  </a:schemeClr>
                </a:solidFill>
                <a:latin typeface="Calibri" panose="020F0502020204030204" pitchFamily="34" charset="0"/>
                <a:ea typeface="Calibri" panose="020F0502020204030204" pitchFamily="34" charset="0"/>
                <a:cs typeface="Arial" panose="020B0604020202020204" pitchFamily="34" charset="0"/>
              </a:rPr>
              <a:t>• 12(b): The specific relevance of the indicators to adaptation, including enhancing adaptive capacity, strengthening resilience and reducing vulnerability to climate change. </a:t>
            </a:r>
          </a:p>
          <a:p>
            <a:endParaRPr lang="en-DK" kern="100">
              <a:solidFill>
                <a:schemeClr val="tx2">
                  <a:lumMod val="50000"/>
                </a:schemeClr>
              </a:solidFill>
              <a:latin typeface="Calibri" panose="020F0502020204030204" pitchFamily="34" charset="0"/>
              <a:ea typeface="Calibri" panose="020F0502020204030204" pitchFamily="34" charset="0"/>
              <a:cs typeface="Arial" panose="020B0604020202020204" pitchFamily="34" charset="0"/>
            </a:endParaRPr>
          </a:p>
          <a:p>
            <a:r>
              <a:rPr lang="en-US" kern="100">
                <a:solidFill>
                  <a:schemeClr val="tx2">
                    <a:lumMod val="50000"/>
                  </a:schemeClr>
                </a:solidFill>
                <a:latin typeface="Calibri" panose="020F0502020204030204" pitchFamily="34" charset="0"/>
                <a:ea typeface="Calibri" panose="020F0502020204030204" pitchFamily="34" charset="0"/>
                <a:cs typeface="Arial" panose="020B0604020202020204" pitchFamily="34" charset="0"/>
              </a:rPr>
              <a:t>CMA 6, paragraph 17 provided additional criteria for possible consideration by experts, as appropriate: </a:t>
            </a:r>
          </a:p>
          <a:p>
            <a:r>
              <a:rPr lang="en-US" kern="100">
                <a:solidFill>
                  <a:schemeClr val="tx2">
                    <a:lumMod val="50000"/>
                  </a:schemeClr>
                </a:solidFill>
                <a:latin typeface="Calibri" panose="020F0502020204030204" pitchFamily="34" charset="0"/>
                <a:ea typeface="Calibri" panose="020F0502020204030204" pitchFamily="34" charset="0"/>
                <a:cs typeface="Arial" panose="020B0604020202020204" pitchFamily="34" charset="0"/>
              </a:rPr>
              <a:t>• 17(a) The measurability and availability of data enabling the transparent monitoring of progress; </a:t>
            </a:r>
          </a:p>
          <a:p>
            <a:r>
              <a:rPr lang="en-US" kern="100">
                <a:solidFill>
                  <a:schemeClr val="tx2">
                    <a:lumMod val="50000"/>
                  </a:schemeClr>
                </a:solidFill>
                <a:latin typeface="Calibri" panose="020F0502020204030204" pitchFamily="34" charset="0"/>
                <a:ea typeface="Calibri" panose="020F0502020204030204" pitchFamily="34" charset="0"/>
                <a:cs typeface="Arial" panose="020B0604020202020204" pitchFamily="34" charset="0"/>
              </a:rPr>
              <a:t>• 17(b) The ability to use data that are already available or can be easily collected by countries, including data from international databases and standardized reporting practices; </a:t>
            </a:r>
          </a:p>
          <a:p>
            <a:r>
              <a:rPr lang="en-US" kern="100">
                <a:solidFill>
                  <a:schemeClr val="tx2">
                    <a:lumMod val="50000"/>
                  </a:schemeClr>
                </a:solidFill>
                <a:latin typeface="Calibri" panose="020F0502020204030204" pitchFamily="34" charset="0"/>
                <a:ea typeface="Calibri" panose="020F0502020204030204" pitchFamily="34" charset="0"/>
                <a:cs typeface="Arial" panose="020B0604020202020204" pitchFamily="34" charset="0"/>
              </a:rPr>
              <a:t>• 17(c) The use of metrics where baselines exist; </a:t>
            </a:r>
          </a:p>
          <a:p>
            <a:r>
              <a:rPr lang="en-US" kern="100">
                <a:solidFill>
                  <a:schemeClr val="tx2">
                    <a:lumMod val="50000"/>
                  </a:schemeClr>
                </a:solidFill>
                <a:latin typeface="Calibri" panose="020F0502020204030204" pitchFamily="34" charset="0"/>
                <a:ea typeface="Calibri" panose="020F0502020204030204" pitchFamily="34" charset="0"/>
                <a:cs typeface="Arial" panose="020B0604020202020204" pitchFamily="34" charset="0"/>
              </a:rPr>
              <a:t>• 17(d) The relevance to multiple thematic targets; </a:t>
            </a:r>
          </a:p>
          <a:p>
            <a:r>
              <a:rPr lang="en-US" kern="100">
                <a:solidFill>
                  <a:schemeClr val="tx2">
                    <a:lumMod val="50000"/>
                  </a:schemeClr>
                </a:solidFill>
                <a:latin typeface="Calibri" panose="020F0502020204030204" pitchFamily="34" charset="0"/>
                <a:ea typeface="Calibri" panose="020F0502020204030204" pitchFamily="34" charset="0"/>
                <a:cs typeface="Arial" panose="020B0604020202020204" pitchFamily="34" charset="0"/>
              </a:rPr>
              <a:t>• 17(e) Outcome and output orientation. </a:t>
            </a:r>
          </a:p>
          <a:p>
            <a:endParaRPr lang="sv-SE">
              <a:solidFill>
                <a:schemeClr val="tx2">
                  <a:lumMod val="50000"/>
                </a:schemeClr>
              </a:solidFill>
            </a:endParaRPr>
          </a:p>
        </p:txBody>
      </p:sp>
      <p:sp>
        <p:nvSpPr>
          <p:cNvPr id="4" name="TextBox 3">
            <a:extLst>
              <a:ext uri="{FF2B5EF4-FFF2-40B4-BE49-F238E27FC236}">
                <a16:creationId xmlns:a16="http://schemas.microsoft.com/office/drawing/2014/main" id="{A9CD4EE5-1424-DE79-CB81-EFAAD2667985}"/>
              </a:ext>
            </a:extLst>
          </p:cNvPr>
          <p:cNvSpPr txBox="1"/>
          <p:nvPr/>
        </p:nvSpPr>
        <p:spPr>
          <a:xfrm>
            <a:off x="2988940" y="419525"/>
            <a:ext cx="4863588" cy="754694"/>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en-US" sz="3200" b="1">
                <a:solidFill>
                  <a:schemeClr val="tx2">
                    <a:lumMod val="50000"/>
                  </a:schemeClr>
                </a:solidFill>
                <a:latin typeface="Corbel" panose="020B0503020204020204"/>
              </a:rPr>
              <a:t>Methodological guidance</a:t>
            </a:r>
            <a:endParaRPr kumimoji="0" lang="en-US" sz="3200" b="1" i="0" u="none" strike="noStrike" kern="1200" cap="none" spc="0" normalizeH="0" baseline="0" noProof="0">
              <a:ln>
                <a:noFill/>
              </a:ln>
              <a:solidFill>
                <a:schemeClr val="tx2">
                  <a:lumMod val="50000"/>
                </a:schemeClr>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536496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08B0844-1639-2617-F0F7-8E33D66AD500}"/>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719181B3-8EAC-6103-C63D-4C1F7052501D}"/>
              </a:ext>
            </a:extLst>
          </p:cNvPr>
          <p:cNvGraphicFramePr>
            <a:graphicFrameLocks noGrp="1"/>
          </p:cNvGraphicFramePr>
          <p:nvPr>
            <p:extLst>
              <p:ext uri="{D42A27DB-BD31-4B8C-83A1-F6EECF244321}">
                <p14:modId xmlns:p14="http://schemas.microsoft.com/office/powerpoint/2010/main" val="272683504"/>
              </p:ext>
            </p:extLst>
          </p:nvPr>
        </p:nvGraphicFramePr>
        <p:xfrm>
          <a:off x="750276" y="2203938"/>
          <a:ext cx="10799472" cy="3868780"/>
        </p:xfrm>
        <a:graphic>
          <a:graphicData uri="http://schemas.openxmlformats.org/drawingml/2006/table">
            <a:tbl>
              <a:tblPr bandRow="1">
                <a:tableStyleId>{9D7B26C5-4107-4FEC-AEDC-1716B250A1EF}</a:tableStyleId>
              </a:tblPr>
              <a:tblGrid>
                <a:gridCol w="1799912">
                  <a:extLst>
                    <a:ext uri="{9D8B030D-6E8A-4147-A177-3AD203B41FA5}">
                      <a16:colId xmlns:a16="http://schemas.microsoft.com/office/drawing/2014/main" val="1695689420"/>
                    </a:ext>
                  </a:extLst>
                </a:gridCol>
                <a:gridCol w="1799912">
                  <a:extLst>
                    <a:ext uri="{9D8B030D-6E8A-4147-A177-3AD203B41FA5}">
                      <a16:colId xmlns:a16="http://schemas.microsoft.com/office/drawing/2014/main" val="2797959043"/>
                    </a:ext>
                  </a:extLst>
                </a:gridCol>
                <a:gridCol w="1799912">
                  <a:extLst>
                    <a:ext uri="{9D8B030D-6E8A-4147-A177-3AD203B41FA5}">
                      <a16:colId xmlns:a16="http://schemas.microsoft.com/office/drawing/2014/main" val="2391030623"/>
                    </a:ext>
                  </a:extLst>
                </a:gridCol>
                <a:gridCol w="1799912">
                  <a:extLst>
                    <a:ext uri="{9D8B030D-6E8A-4147-A177-3AD203B41FA5}">
                      <a16:colId xmlns:a16="http://schemas.microsoft.com/office/drawing/2014/main" val="2591530605"/>
                    </a:ext>
                  </a:extLst>
                </a:gridCol>
                <a:gridCol w="1799912">
                  <a:extLst>
                    <a:ext uri="{9D8B030D-6E8A-4147-A177-3AD203B41FA5}">
                      <a16:colId xmlns:a16="http://schemas.microsoft.com/office/drawing/2014/main" val="3100888134"/>
                    </a:ext>
                  </a:extLst>
                </a:gridCol>
                <a:gridCol w="1799912">
                  <a:extLst>
                    <a:ext uri="{9D8B030D-6E8A-4147-A177-3AD203B41FA5}">
                      <a16:colId xmlns:a16="http://schemas.microsoft.com/office/drawing/2014/main" val="4270001192"/>
                    </a:ext>
                  </a:extLst>
                </a:gridCol>
              </a:tblGrid>
              <a:tr h="1864232">
                <a:tc>
                  <a:txBody>
                    <a:bodyPr/>
                    <a:lstStyle/>
                    <a:p>
                      <a:pPr algn="l" fontAlgn="b"/>
                      <a:endParaRPr lang="en-US" sz="3600" u="none" strike="noStrike" dirty="0">
                        <a:solidFill>
                          <a:srgbClr val="000000"/>
                        </a:solidFill>
                        <a:effectLst/>
                      </a:endParaRPr>
                    </a:p>
                  </a:txBody>
                  <a:tcPr marL="9525" marR="9525" marT="9525" marB="0" anchor="b"/>
                </a:tc>
                <a:tc>
                  <a:txBody>
                    <a:bodyPr/>
                    <a:lstStyle/>
                    <a:p>
                      <a:pPr algn="ctr" fontAlgn="ctr">
                        <a:buNone/>
                      </a:pPr>
                      <a:r>
                        <a:rPr lang="en-US" sz="2000" u="none" strike="noStrike" dirty="0">
                          <a:solidFill>
                            <a:srgbClr val="31333F"/>
                          </a:solidFill>
                          <a:effectLst/>
                        </a:rPr>
                        <a:t>Significantly reducing climate-induced water scarcity</a:t>
                      </a:r>
                    </a:p>
                  </a:txBody>
                  <a:tcPr marL="9525" marR="9525" marT="9525" marB="0" anchor="ctr"/>
                </a:tc>
                <a:tc>
                  <a:txBody>
                    <a:bodyPr/>
                    <a:lstStyle/>
                    <a:p>
                      <a:pPr algn="ctr" fontAlgn="ctr">
                        <a:buNone/>
                      </a:pPr>
                      <a:r>
                        <a:rPr lang="en-US" sz="2000" u="none" strike="noStrike" dirty="0">
                          <a:solidFill>
                            <a:srgbClr val="31333F"/>
                          </a:solidFill>
                          <a:effectLst/>
                        </a:rPr>
                        <a:t>Enhancing climate resilience to water-related hazards</a:t>
                      </a:r>
                    </a:p>
                  </a:txBody>
                  <a:tcPr marL="9525" marR="9525" marT="9525" marB="0" anchor="ctr"/>
                </a:tc>
                <a:tc>
                  <a:txBody>
                    <a:bodyPr/>
                    <a:lstStyle/>
                    <a:p>
                      <a:pPr algn="ctr" fontAlgn="ctr">
                        <a:buNone/>
                      </a:pPr>
                      <a:r>
                        <a:rPr lang="en-US" sz="2000" u="none" strike="noStrike" dirty="0">
                          <a:solidFill>
                            <a:srgbClr val="31333F"/>
                          </a:solidFill>
                          <a:effectLst/>
                        </a:rPr>
                        <a:t>Towards a climate-resilient water supply</a:t>
                      </a:r>
                    </a:p>
                  </a:txBody>
                  <a:tcPr marL="9525" marR="9525" marT="9525" marB="0" anchor="ctr"/>
                </a:tc>
                <a:tc>
                  <a:txBody>
                    <a:bodyPr/>
                    <a:lstStyle/>
                    <a:p>
                      <a:pPr algn="ctr" fontAlgn="ctr">
                        <a:buNone/>
                      </a:pPr>
                      <a:r>
                        <a:rPr lang="en-US" sz="2000" u="none" strike="noStrike" dirty="0">
                          <a:solidFill>
                            <a:srgbClr val="31333F"/>
                          </a:solidFill>
                          <a:effectLst/>
                        </a:rPr>
                        <a:t>Towards a climate-resilient sanitation</a:t>
                      </a:r>
                    </a:p>
                  </a:txBody>
                  <a:tcPr marL="9525" marR="9525" marT="9525" marB="0" anchor="ctr"/>
                </a:tc>
                <a:tc>
                  <a:txBody>
                    <a:bodyPr/>
                    <a:lstStyle/>
                    <a:p>
                      <a:pPr algn="ctr" fontAlgn="ctr">
                        <a:buNone/>
                      </a:pPr>
                      <a:r>
                        <a:rPr lang="en-US" sz="2000" u="none" strike="noStrike" dirty="0">
                          <a:solidFill>
                            <a:srgbClr val="31333F"/>
                          </a:solidFill>
                          <a:effectLst/>
                        </a:rPr>
                        <a:t>Access to safe and affordable potable water for all</a:t>
                      </a:r>
                    </a:p>
                  </a:txBody>
                  <a:tcPr marL="9525" marR="9525" marT="9525" marB="0" anchor="ctr"/>
                </a:tc>
                <a:extLst>
                  <a:ext uri="{0D108BD9-81ED-4DB2-BD59-A6C34878D82A}">
                    <a16:rowId xmlns:a16="http://schemas.microsoft.com/office/drawing/2014/main" val="2161141946"/>
                  </a:ext>
                </a:extLst>
              </a:tr>
              <a:tr h="501137">
                <a:tc>
                  <a:txBody>
                    <a:bodyPr/>
                    <a:lstStyle/>
                    <a:p>
                      <a:pPr algn="ctr" fontAlgn="ctr">
                        <a:buNone/>
                      </a:pPr>
                      <a:r>
                        <a:rPr lang="en-US" sz="2000" u="none" strike="noStrike" dirty="0">
                          <a:solidFill>
                            <a:srgbClr val="31333F"/>
                          </a:solidFill>
                          <a:effectLst/>
                        </a:rPr>
                        <a:t>Input</a:t>
                      </a:r>
                    </a:p>
                  </a:txBody>
                  <a:tcPr marL="9525" marR="9525" marT="9525" marB="0" anchor="ctr"/>
                </a:tc>
                <a:tc>
                  <a:txBody>
                    <a:bodyPr/>
                    <a:lstStyle/>
                    <a:p>
                      <a:pPr algn="r" fontAlgn="ctr">
                        <a:buNone/>
                      </a:pPr>
                      <a:r>
                        <a:rPr lang="en-US" sz="2000" u="none" strike="noStrike" dirty="0">
                          <a:solidFill>
                            <a:srgbClr val="31333F"/>
                          </a:solidFill>
                          <a:effectLst/>
                        </a:rPr>
                        <a:t>30</a:t>
                      </a:r>
                    </a:p>
                  </a:txBody>
                  <a:tcPr marL="9525" marR="9525" marT="9525" marB="0" anchor="ctr"/>
                </a:tc>
                <a:tc>
                  <a:txBody>
                    <a:bodyPr/>
                    <a:lstStyle/>
                    <a:p>
                      <a:pPr algn="r" fontAlgn="ctr">
                        <a:buNone/>
                      </a:pPr>
                      <a:r>
                        <a:rPr lang="en-US" sz="2000" u="none" strike="noStrike" dirty="0">
                          <a:solidFill>
                            <a:srgbClr val="31333F"/>
                          </a:solidFill>
                          <a:effectLst/>
                        </a:rPr>
                        <a:t>23</a:t>
                      </a:r>
                    </a:p>
                  </a:txBody>
                  <a:tcPr marL="9525" marR="9525" marT="9525" marB="0" anchor="ctr"/>
                </a:tc>
                <a:tc>
                  <a:txBody>
                    <a:bodyPr/>
                    <a:lstStyle/>
                    <a:p>
                      <a:pPr algn="r" fontAlgn="ctr">
                        <a:buNone/>
                      </a:pPr>
                      <a:r>
                        <a:rPr lang="en-US" sz="2000" u="none" strike="noStrike" dirty="0">
                          <a:solidFill>
                            <a:srgbClr val="31333F"/>
                          </a:solidFill>
                          <a:effectLst/>
                        </a:rPr>
                        <a:t>22</a:t>
                      </a:r>
                    </a:p>
                  </a:txBody>
                  <a:tcPr marL="9525" marR="9525" marT="9525" marB="0" anchor="ctr"/>
                </a:tc>
                <a:tc>
                  <a:txBody>
                    <a:bodyPr/>
                    <a:lstStyle/>
                    <a:p>
                      <a:pPr algn="r" fontAlgn="ctr">
                        <a:buNone/>
                      </a:pPr>
                      <a:r>
                        <a:rPr lang="en-US" sz="2000" u="none" strike="noStrike" dirty="0">
                          <a:solidFill>
                            <a:srgbClr val="31333F"/>
                          </a:solidFill>
                          <a:effectLst/>
                        </a:rPr>
                        <a:t>18</a:t>
                      </a:r>
                    </a:p>
                  </a:txBody>
                  <a:tcPr marL="9525" marR="9525" marT="9525" marB="0" anchor="ctr"/>
                </a:tc>
                <a:tc>
                  <a:txBody>
                    <a:bodyPr/>
                    <a:lstStyle/>
                    <a:p>
                      <a:pPr algn="r" fontAlgn="ctr">
                        <a:buNone/>
                      </a:pPr>
                      <a:r>
                        <a:rPr lang="en-US" sz="2000" u="none" strike="noStrike" dirty="0">
                          <a:solidFill>
                            <a:srgbClr val="31333F"/>
                          </a:solidFill>
                          <a:effectLst/>
                        </a:rPr>
                        <a:t>13</a:t>
                      </a:r>
                    </a:p>
                  </a:txBody>
                  <a:tcPr marL="9525" marR="9525" marT="9525" marB="0" anchor="ctr"/>
                </a:tc>
                <a:extLst>
                  <a:ext uri="{0D108BD9-81ED-4DB2-BD59-A6C34878D82A}">
                    <a16:rowId xmlns:a16="http://schemas.microsoft.com/office/drawing/2014/main" val="3904987487"/>
                  </a:ext>
                </a:extLst>
              </a:tr>
              <a:tr h="501137">
                <a:tc>
                  <a:txBody>
                    <a:bodyPr/>
                    <a:lstStyle/>
                    <a:p>
                      <a:pPr algn="ctr" fontAlgn="ctr">
                        <a:buNone/>
                      </a:pPr>
                      <a:r>
                        <a:rPr lang="en-US" sz="2000" u="none" strike="noStrike" dirty="0">
                          <a:solidFill>
                            <a:srgbClr val="31333F"/>
                          </a:solidFill>
                          <a:effectLst/>
                        </a:rPr>
                        <a:t>Process</a:t>
                      </a:r>
                    </a:p>
                  </a:txBody>
                  <a:tcPr marL="9525" marR="9525" marT="9525" marB="0" anchor="ctr"/>
                </a:tc>
                <a:tc>
                  <a:txBody>
                    <a:bodyPr/>
                    <a:lstStyle/>
                    <a:p>
                      <a:pPr algn="r" fontAlgn="ctr">
                        <a:buNone/>
                      </a:pPr>
                      <a:r>
                        <a:rPr lang="en-US" sz="2000" u="none" strike="noStrike" dirty="0">
                          <a:solidFill>
                            <a:srgbClr val="31333F"/>
                          </a:solidFill>
                          <a:effectLst/>
                        </a:rPr>
                        <a:t>79</a:t>
                      </a:r>
                    </a:p>
                  </a:txBody>
                  <a:tcPr marL="9525" marR="9525" marT="9525" marB="0" anchor="ctr"/>
                </a:tc>
                <a:tc>
                  <a:txBody>
                    <a:bodyPr/>
                    <a:lstStyle/>
                    <a:p>
                      <a:pPr algn="r" fontAlgn="ctr">
                        <a:buNone/>
                      </a:pPr>
                      <a:r>
                        <a:rPr lang="en-US" sz="2000" u="none" strike="noStrike" dirty="0">
                          <a:solidFill>
                            <a:srgbClr val="31333F"/>
                          </a:solidFill>
                          <a:effectLst/>
                        </a:rPr>
                        <a:t>72</a:t>
                      </a:r>
                    </a:p>
                  </a:txBody>
                  <a:tcPr marL="9525" marR="9525" marT="9525" marB="0" anchor="ctr"/>
                </a:tc>
                <a:tc>
                  <a:txBody>
                    <a:bodyPr/>
                    <a:lstStyle/>
                    <a:p>
                      <a:pPr algn="r" fontAlgn="ctr">
                        <a:buNone/>
                      </a:pPr>
                      <a:r>
                        <a:rPr lang="en-US" sz="2000" u="none" strike="noStrike" dirty="0">
                          <a:solidFill>
                            <a:srgbClr val="31333F"/>
                          </a:solidFill>
                          <a:effectLst/>
                        </a:rPr>
                        <a:t>65</a:t>
                      </a:r>
                    </a:p>
                  </a:txBody>
                  <a:tcPr marL="9525" marR="9525" marT="9525" marB="0" anchor="ctr"/>
                </a:tc>
                <a:tc>
                  <a:txBody>
                    <a:bodyPr/>
                    <a:lstStyle/>
                    <a:p>
                      <a:pPr algn="r" fontAlgn="ctr">
                        <a:buNone/>
                      </a:pPr>
                      <a:r>
                        <a:rPr lang="en-US" sz="2000" u="none" strike="noStrike" dirty="0">
                          <a:solidFill>
                            <a:srgbClr val="31333F"/>
                          </a:solidFill>
                          <a:effectLst/>
                        </a:rPr>
                        <a:t>36</a:t>
                      </a:r>
                    </a:p>
                  </a:txBody>
                  <a:tcPr marL="9525" marR="9525" marT="9525" marB="0" anchor="ctr"/>
                </a:tc>
                <a:tc>
                  <a:txBody>
                    <a:bodyPr/>
                    <a:lstStyle/>
                    <a:p>
                      <a:pPr algn="r" fontAlgn="ctr">
                        <a:buNone/>
                      </a:pPr>
                      <a:r>
                        <a:rPr lang="en-US" sz="2000" u="none" strike="noStrike" dirty="0">
                          <a:solidFill>
                            <a:srgbClr val="31333F"/>
                          </a:solidFill>
                          <a:effectLst/>
                        </a:rPr>
                        <a:t>25</a:t>
                      </a:r>
                    </a:p>
                  </a:txBody>
                  <a:tcPr marL="9525" marR="9525" marT="9525" marB="0" anchor="ctr"/>
                </a:tc>
                <a:extLst>
                  <a:ext uri="{0D108BD9-81ED-4DB2-BD59-A6C34878D82A}">
                    <a16:rowId xmlns:a16="http://schemas.microsoft.com/office/drawing/2014/main" val="176735079"/>
                  </a:ext>
                </a:extLst>
              </a:tr>
              <a:tr h="501137">
                <a:tc>
                  <a:txBody>
                    <a:bodyPr/>
                    <a:lstStyle/>
                    <a:p>
                      <a:pPr algn="ctr" fontAlgn="ctr">
                        <a:buNone/>
                      </a:pPr>
                      <a:r>
                        <a:rPr lang="en-US" sz="2000" u="none" strike="noStrike" dirty="0">
                          <a:solidFill>
                            <a:srgbClr val="31333F"/>
                          </a:solidFill>
                          <a:effectLst/>
                        </a:rPr>
                        <a:t>Output</a:t>
                      </a:r>
                    </a:p>
                  </a:txBody>
                  <a:tcPr marL="9525" marR="9525" marT="9525" marB="0" anchor="ctr"/>
                </a:tc>
                <a:tc>
                  <a:txBody>
                    <a:bodyPr/>
                    <a:lstStyle/>
                    <a:p>
                      <a:pPr algn="r" fontAlgn="ctr">
                        <a:buNone/>
                      </a:pPr>
                      <a:r>
                        <a:rPr lang="en-US" sz="2000" u="none" strike="noStrike" dirty="0">
                          <a:solidFill>
                            <a:srgbClr val="31333F"/>
                          </a:solidFill>
                          <a:effectLst/>
                        </a:rPr>
                        <a:t>89</a:t>
                      </a:r>
                    </a:p>
                  </a:txBody>
                  <a:tcPr marL="9525" marR="9525" marT="9525" marB="0" anchor="ctr"/>
                </a:tc>
                <a:tc>
                  <a:txBody>
                    <a:bodyPr/>
                    <a:lstStyle/>
                    <a:p>
                      <a:pPr algn="r" fontAlgn="ctr">
                        <a:buNone/>
                      </a:pPr>
                      <a:r>
                        <a:rPr lang="en-US" sz="2000" u="none" strike="noStrike" dirty="0">
                          <a:solidFill>
                            <a:srgbClr val="31333F"/>
                          </a:solidFill>
                          <a:effectLst/>
                        </a:rPr>
                        <a:t>131</a:t>
                      </a:r>
                    </a:p>
                  </a:txBody>
                  <a:tcPr marL="9525" marR="9525" marT="9525" marB="0" anchor="ctr"/>
                </a:tc>
                <a:tc>
                  <a:txBody>
                    <a:bodyPr/>
                    <a:lstStyle/>
                    <a:p>
                      <a:pPr algn="r" fontAlgn="ctr">
                        <a:buNone/>
                      </a:pPr>
                      <a:r>
                        <a:rPr lang="en-US" sz="2000" u="none" strike="noStrike" dirty="0">
                          <a:solidFill>
                            <a:srgbClr val="31333F"/>
                          </a:solidFill>
                          <a:effectLst/>
                        </a:rPr>
                        <a:t>113</a:t>
                      </a:r>
                    </a:p>
                  </a:txBody>
                  <a:tcPr marL="9525" marR="9525" marT="9525" marB="0" anchor="ctr"/>
                </a:tc>
                <a:tc>
                  <a:txBody>
                    <a:bodyPr/>
                    <a:lstStyle/>
                    <a:p>
                      <a:pPr algn="r" fontAlgn="ctr">
                        <a:buNone/>
                      </a:pPr>
                      <a:r>
                        <a:rPr lang="en-US" sz="2000" u="none" strike="noStrike" dirty="0">
                          <a:solidFill>
                            <a:srgbClr val="31333F"/>
                          </a:solidFill>
                          <a:effectLst/>
                        </a:rPr>
                        <a:t>67</a:t>
                      </a:r>
                    </a:p>
                  </a:txBody>
                  <a:tcPr marL="9525" marR="9525" marT="9525" marB="0" anchor="ctr"/>
                </a:tc>
                <a:tc>
                  <a:txBody>
                    <a:bodyPr/>
                    <a:lstStyle/>
                    <a:p>
                      <a:pPr algn="r" fontAlgn="ctr">
                        <a:buNone/>
                      </a:pPr>
                      <a:r>
                        <a:rPr lang="en-US" sz="2000" u="none" strike="noStrike" dirty="0">
                          <a:solidFill>
                            <a:srgbClr val="31333F"/>
                          </a:solidFill>
                          <a:effectLst/>
                        </a:rPr>
                        <a:t>65</a:t>
                      </a:r>
                    </a:p>
                  </a:txBody>
                  <a:tcPr marL="9525" marR="9525" marT="9525" marB="0" anchor="ctr"/>
                </a:tc>
                <a:extLst>
                  <a:ext uri="{0D108BD9-81ED-4DB2-BD59-A6C34878D82A}">
                    <a16:rowId xmlns:a16="http://schemas.microsoft.com/office/drawing/2014/main" val="3741122053"/>
                  </a:ext>
                </a:extLst>
              </a:tr>
              <a:tr h="501137">
                <a:tc>
                  <a:txBody>
                    <a:bodyPr/>
                    <a:lstStyle/>
                    <a:p>
                      <a:pPr algn="ctr" fontAlgn="ctr">
                        <a:buNone/>
                      </a:pPr>
                      <a:r>
                        <a:rPr lang="en-US" sz="2000" u="none" strike="noStrike" dirty="0">
                          <a:solidFill>
                            <a:srgbClr val="31333F"/>
                          </a:solidFill>
                          <a:effectLst/>
                        </a:rPr>
                        <a:t>Outcome</a:t>
                      </a:r>
                    </a:p>
                  </a:txBody>
                  <a:tcPr marL="9525" marR="9525" marT="9525" marB="0" anchor="ctr"/>
                </a:tc>
                <a:tc>
                  <a:txBody>
                    <a:bodyPr/>
                    <a:lstStyle/>
                    <a:p>
                      <a:pPr algn="r" fontAlgn="ctr">
                        <a:buNone/>
                      </a:pPr>
                      <a:r>
                        <a:rPr lang="en-US" sz="2000" u="none" strike="noStrike" dirty="0">
                          <a:solidFill>
                            <a:srgbClr val="31333F"/>
                          </a:solidFill>
                          <a:effectLst/>
                        </a:rPr>
                        <a:t>67</a:t>
                      </a:r>
                    </a:p>
                  </a:txBody>
                  <a:tcPr marL="9525" marR="9525" marT="9525" marB="0" anchor="ctr"/>
                </a:tc>
                <a:tc>
                  <a:txBody>
                    <a:bodyPr/>
                    <a:lstStyle/>
                    <a:p>
                      <a:pPr algn="r" fontAlgn="ctr">
                        <a:buNone/>
                      </a:pPr>
                      <a:r>
                        <a:rPr lang="en-US" sz="2000" u="none" strike="noStrike" dirty="0">
                          <a:solidFill>
                            <a:srgbClr val="31333F"/>
                          </a:solidFill>
                          <a:effectLst/>
                        </a:rPr>
                        <a:t>68</a:t>
                      </a:r>
                    </a:p>
                  </a:txBody>
                  <a:tcPr marL="9525" marR="9525" marT="9525" marB="0" anchor="ctr"/>
                </a:tc>
                <a:tc>
                  <a:txBody>
                    <a:bodyPr/>
                    <a:lstStyle/>
                    <a:p>
                      <a:pPr algn="r" fontAlgn="ctr">
                        <a:buNone/>
                      </a:pPr>
                      <a:r>
                        <a:rPr lang="en-US" sz="2000" u="none" strike="noStrike" dirty="0">
                          <a:solidFill>
                            <a:srgbClr val="31333F"/>
                          </a:solidFill>
                          <a:effectLst/>
                        </a:rPr>
                        <a:t>54</a:t>
                      </a:r>
                    </a:p>
                  </a:txBody>
                  <a:tcPr marL="9525" marR="9525" marT="9525" marB="0" anchor="ctr"/>
                </a:tc>
                <a:tc>
                  <a:txBody>
                    <a:bodyPr/>
                    <a:lstStyle/>
                    <a:p>
                      <a:pPr algn="r" fontAlgn="ctr">
                        <a:buNone/>
                      </a:pPr>
                      <a:r>
                        <a:rPr lang="en-US" sz="2000" u="none" strike="noStrike" dirty="0">
                          <a:solidFill>
                            <a:srgbClr val="31333F"/>
                          </a:solidFill>
                          <a:effectLst/>
                        </a:rPr>
                        <a:t>39</a:t>
                      </a:r>
                    </a:p>
                  </a:txBody>
                  <a:tcPr marL="9525" marR="9525" marT="9525" marB="0" anchor="ctr"/>
                </a:tc>
                <a:tc>
                  <a:txBody>
                    <a:bodyPr/>
                    <a:lstStyle/>
                    <a:p>
                      <a:pPr algn="r" fontAlgn="ctr">
                        <a:buNone/>
                      </a:pPr>
                      <a:r>
                        <a:rPr lang="en-US" sz="2000" u="none" strike="noStrike" dirty="0">
                          <a:solidFill>
                            <a:srgbClr val="31333F"/>
                          </a:solidFill>
                          <a:effectLst/>
                        </a:rPr>
                        <a:t>39</a:t>
                      </a:r>
                    </a:p>
                  </a:txBody>
                  <a:tcPr marL="9525" marR="9525" marT="9525" marB="0" anchor="ctr"/>
                </a:tc>
                <a:extLst>
                  <a:ext uri="{0D108BD9-81ED-4DB2-BD59-A6C34878D82A}">
                    <a16:rowId xmlns:a16="http://schemas.microsoft.com/office/drawing/2014/main" val="1562029614"/>
                  </a:ext>
                </a:extLst>
              </a:tr>
            </a:tbl>
          </a:graphicData>
        </a:graphic>
      </p:graphicFrame>
      <p:sp>
        <p:nvSpPr>
          <p:cNvPr id="4" name="TextBox 3">
            <a:extLst>
              <a:ext uri="{FF2B5EF4-FFF2-40B4-BE49-F238E27FC236}">
                <a16:creationId xmlns:a16="http://schemas.microsoft.com/office/drawing/2014/main" id="{F3B31DB1-AD89-F163-21B5-E494662DBFBD}"/>
              </a:ext>
            </a:extLst>
          </p:cNvPr>
          <p:cNvSpPr txBox="1"/>
          <p:nvPr/>
        </p:nvSpPr>
        <p:spPr>
          <a:xfrm>
            <a:off x="383724" y="419525"/>
            <a:ext cx="11072857" cy="754694"/>
          </a:xfrm>
          <a:prstGeom prst="rect">
            <a:avLst/>
          </a:prstGeom>
          <a:noFill/>
        </p:spPr>
        <p:txBody>
          <a:bodyPr wrap="square" lIns="91440" tIns="45720" rIns="91440" bIns="45720" anchor="t">
            <a:spAutoFit/>
          </a:bodyPr>
          <a:lstStyle/>
          <a:p>
            <a:pPr defTabSz="457200">
              <a:lnSpc>
                <a:spcPct val="150000"/>
              </a:lnSpc>
              <a:defRPr/>
            </a:pPr>
            <a:r>
              <a:rPr lang="en-US" sz="3200" b="1">
                <a:solidFill>
                  <a:schemeClr val="tx2">
                    <a:lumMod val="50000"/>
                  </a:schemeClr>
                </a:solidFill>
                <a:latin typeface="Corbel" panose="020B0503020204020204"/>
              </a:rPr>
              <a:t>Water Indicators classification by component and type</a:t>
            </a:r>
            <a:endParaRPr kumimoji="0" lang="en-US" sz="3200" b="1" i="0" u="none" strike="noStrike" kern="1200" cap="none" spc="0" normalizeH="0" baseline="0" noProof="0">
              <a:ln>
                <a:noFill/>
              </a:ln>
              <a:solidFill>
                <a:schemeClr val="tx2">
                  <a:lumMod val="50000"/>
                </a:schemeClr>
              </a:solidFill>
              <a:effectLst/>
              <a:uLnTx/>
              <a:uFillTx/>
              <a:latin typeface="Corbel" panose="020B0503020204020204"/>
              <a:ea typeface="+mn-ea"/>
              <a:cs typeface="+mn-cs"/>
            </a:endParaRPr>
          </a:p>
        </p:txBody>
      </p:sp>
      <p:sp>
        <p:nvSpPr>
          <p:cNvPr id="8" name="TextBox 7">
            <a:extLst>
              <a:ext uri="{FF2B5EF4-FFF2-40B4-BE49-F238E27FC236}">
                <a16:creationId xmlns:a16="http://schemas.microsoft.com/office/drawing/2014/main" id="{938DA5B0-77E4-1EAA-A028-76F27A0D823B}"/>
              </a:ext>
            </a:extLst>
          </p:cNvPr>
          <p:cNvSpPr txBox="1"/>
          <p:nvPr/>
        </p:nvSpPr>
        <p:spPr>
          <a:xfrm>
            <a:off x="718752" y="1388077"/>
            <a:ext cx="1039409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rgbClr val="0E323E"/>
                </a:solidFill>
                <a:latin typeface="Calibri"/>
              </a:rPr>
              <a:t>Here, the indicators deemed relevant to 9a (water) are further classified as relevant to 5 subcomponents, and by type (Input, Process, Output, Outcome)</a:t>
            </a:r>
            <a:endParaRPr lang="en-US" sz="2000">
              <a:solidFill>
                <a:srgbClr val="0E323E"/>
              </a:solidFill>
              <a:latin typeface="Calibri"/>
              <a:ea typeface="Calibri"/>
              <a:cs typeface="Calibri"/>
            </a:endParaRPr>
          </a:p>
        </p:txBody>
      </p:sp>
      <p:cxnSp>
        <p:nvCxnSpPr>
          <p:cNvPr id="13" name="Straight Arrow Connector 12">
            <a:extLst>
              <a:ext uri="{FF2B5EF4-FFF2-40B4-BE49-F238E27FC236}">
                <a16:creationId xmlns:a16="http://schemas.microsoft.com/office/drawing/2014/main" id="{96C30AC1-5CC5-9828-CDA7-440574C56AEE}"/>
              </a:ext>
            </a:extLst>
          </p:cNvPr>
          <p:cNvCxnSpPr/>
          <p:nvPr/>
        </p:nvCxnSpPr>
        <p:spPr>
          <a:xfrm>
            <a:off x="751389" y="2278466"/>
            <a:ext cx="1749588" cy="1593863"/>
          </a:xfrm>
          <a:prstGeom prst="straightConnector1">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15" name="Ink 14">
                <a:extLst>
                  <a:ext uri="{FF2B5EF4-FFF2-40B4-BE49-F238E27FC236}">
                    <a16:creationId xmlns:a16="http://schemas.microsoft.com/office/drawing/2014/main" id="{252F3C11-D394-138F-F8BE-CDE8EA335B21}"/>
                  </a:ext>
                </a:extLst>
              </p14:cNvPr>
              <p14:cNvContentPartPr/>
              <p14:nvPr/>
            </p14:nvContentPartPr>
            <p14:xfrm>
              <a:off x="2394121" y="3434148"/>
              <a:ext cx="15445" cy="15445"/>
            </p14:xfrm>
          </p:contentPart>
        </mc:Choice>
        <mc:Fallback xmlns="">
          <p:pic>
            <p:nvPicPr>
              <p:cNvPr id="15" name="Ink 14">
                <a:extLst>
                  <a:ext uri="{FF2B5EF4-FFF2-40B4-BE49-F238E27FC236}">
                    <a16:creationId xmlns:a16="http://schemas.microsoft.com/office/drawing/2014/main" id="{252F3C11-D394-138F-F8BE-CDE8EA335B21}"/>
                  </a:ext>
                </a:extLst>
              </p:cNvPr>
              <p:cNvPicPr/>
              <p:nvPr/>
            </p:nvPicPr>
            <p:blipFill>
              <a:blip r:embed="rId4"/>
              <a:stretch>
                <a:fillRect/>
              </a:stretch>
            </p:blipFill>
            <p:spPr>
              <a:xfrm>
                <a:off x="1621871" y="2661898"/>
                <a:ext cx="1544500" cy="1544500"/>
              </a:xfrm>
              <a:prstGeom prst="rect">
                <a:avLst/>
              </a:prstGeom>
            </p:spPr>
          </p:pic>
        </mc:Fallback>
      </mc:AlternateContent>
      <p:sp>
        <p:nvSpPr>
          <p:cNvPr id="16" name="TextBox 15">
            <a:extLst>
              <a:ext uri="{FF2B5EF4-FFF2-40B4-BE49-F238E27FC236}">
                <a16:creationId xmlns:a16="http://schemas.microsoft.com/office/drawing/2014/main" id="{2EA7DC92-87EE-65EE-1B8B-11B17824956C}"/>
              </a:ext>
            </a:extLst>
          </p:cNvPr>
          <p:cNvSpPr txBox="1"/>
          <p:nvPr/>
        </p:nvSpPr>
        <p:spPr>
          <a:xfrm>
            <a:off x="890540" y="3448447"/>
            <a:ext cx="106473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Type</a:t>
            </a:r>
          </a:p>
        </p:txBody>
      </p:sp>
      <p:sp>
        <p:nvSpPr>
          <p:cNvPr id="17" name="TextBox 16">
            <a:extLst>
              <a:ext uri="{FF2B5EF4-FFF2-40B4-BE49-F238E27FC236}">
                <a16:creationId xmlns:a16="http://schemas.microsoft.com/office/drawing/2014/main" id="{95E01723-F53C-44FE-C711-9DD3702B8414}"/>
              </a:ext>
            </a:extLst>
          </p:cNvPr>
          <p:cNvSpPr txBox="1"/>
          <p:nvPr/>
        </p:nvSpPr>
        <p:spPr>
          <a:xfrm>
            <a:off x="1436297" y="2429014"/>
            <a:ext cx="97206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Component</a:t>
            </a:r>
          </a:p>
        </p:txBody>
      </p:sp>
    </p:spTree>
    <p:extLst>
      <p:ext uri="{BB962C8B-B14F-4D97-AF65-F5344CB8AC3E}">
        <p14:creationId xmlns:p14="http://schemas.microsoft.com/office/powerpoint/2010/main" val="3519625585"/>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SharedContentType xmlns="Microsoft.SharePoint.Taxonomy.ContentTypeSync" SourceId="73f51738-d318-4883-9d64-4f0bd0ccc55e" ContentTypeId="0x0101009BA85F8052A6DA4FA3E31FF9F74C6970" PreviousValue="false"/>
</file>

<file path=customXml/item2.xml><?xml version="1.0" encoding="utf-8"?>
<p:properties xmlns:p="http://schemas.microsoft.com/office/2006/metadata/properties" xmlns:xsi="http://www.w3.org/2001/XMLSchema-instance" xmlns:pc="http://schemas.microsoft.com/office/infopath/2007/PartnerControls">
  <documentManagement>
    <mda26ace941f4791a7314a339fee829c xmlns="ca283e0b-db31-4043-a2ef-b80661bf084a">
      <Terms xmlns="http://schemas.microsoft.com/office/infopath/2007/PartnerControls"/>
    </mda26ace941f4791a7314a339fee829c>
    <h6a71f3e574e4344bc34f3fc9dd20054 xmlns="ca283e0b-db31-4043-a2ef-b80661bf084a">
      <Terms xmlns="http://schemas.microsoft.com/office/infopath/2007/PartnerControls"/>
    </h6a71f3e574e4344bc34f3fc9dd20054>
    <CategoryDescription xmlns="http://schemas.microsoft.com/sharepoint.v3" xsi:nil="true"/>
    <SemaphoreItemMetadata xmlns="a76b0140-28c1-4949-9061-73baa9a50b95" xsi:nil="true"/>
    <ContentLanguage xmlns="ca283e0b-db31-4043-a2ef-b80661bf084a" xsi:nil="true"/>
    <TaxKeywordTaxHTField xmlns="a76b0140-28c1-4949-9061-73baa9a50b95">
      <Terms xmlns="http://schemas.microsoft.com/office/infopath/2007/PartnerControls"/>
    </TaxKeywordTaxHTField>
    <DateTransmittedEmail xmlns="ca283e0b-db31-4043-a2ef-b80661bf084a" xsi:nil="true"/>
    <IconOverlay xmlns="http://schemas.microsoft.com/sharepoint/v4" xsi:nil="true"/>
    <j048a4f9aaad4a8990a1d5e5f53cb451 xmlns="ca283e0b-db31-4043-a2ef-b80661bf084a">
      <Terms xmlns="http://schemas.microsoft.com/office/infopath/2007/PartnerControls"/>
    </j048a4f9aaad4a8990a1d5e5f53cb451>
    <ContentStatus xmlns="ca283e0b-db31-4043-a2ef-b80661bf084a" xsi:nil="true"/>
    <SenderEmail xmlns="ca283e0b-db31-4043-a2ef-b80661bf084a" xsi:nil="true"/>
    <RecipientsEmail xmlns="ca283e0b-db31-4043-a2ef-b80661bf084a" xsi:nil="true"/>
    <Year xmlns="431894da-f74b-4c4d-89bf-6ece43584d53" xsi:nil="true"/>
    <ga975397408f43e4b84ec8e5a598e523 xmlns="ca283e0b-db31-4043-a2ef-b80661bf084a">
      <Terms xmlns="http://schemas.microsoft.com/office/infopath/2007/PartnerControls">
        <TermInfo xmlns="http://schemas.microsoft.com/office/infopath/2007/PartnerControls">
          <TermName xmlns="http://schemas.microsoft.com/office/infopath/2007/PartnerControls">Analysis,Planning &amp; Monitoring-456C</TermName>
          <TermId xmlns="http://schemas.microsoft.com/office/infopath/2007/PartnerControls">5955b2fd-5d7f-4ec6-8d67-6bd2d19d2fcb</TermId>
        </TermInfo>
      </Terms>
    </ga975397408f43e4b84ec8e5a598e523>
    <lcf76f155ced4ddcb4097134ff3c332f xmlns="431894da-f74b-4c4d-89bf-6ece43584d53">
      <Terms xmlns="http://schemas.microsoft.com/office/infopath/2007/PartnerControls"/>
    </lcf76f155ced4ddcb4097134ff3c332f>
    <WrittenBy xmlns="ca283e0b-db31-4043-a2ef-b80661bf084a">
      <UserInfo>
        <DisplayName/>
        <AccountId xsi:nil="true"/>
        <AccountType/>
      </UserInfo>
    </WrittenBy>
    <TaxCatchAll xmlns="ca283e0b-db31-4043-a2ef-b80661bf084a">
      <Value>6</Value>
    </TaxCatchAll>
    <j169e817e0ee4eb8974e6fc4a2762909 xmlns="ca283e0b-db31-4043-a2ef-b80661bf084a">
      <Terms xmlns="http://schemas.microsoft.com/office/infopath/2007/PartnerControls"/>
    </j169e817e0ee4eb8974e6fc4a2762909>
    <k8c968e8c72a4eda96b7e8fdbe192be2 xmlns="ca283e0b-db31-4043-a2ef-b80661bf084a">
      <Terms xmlns="http://schemas.microsoft.com/office/infopath/2007/PartnerControls"/>
    </k8c968e8c72a4eda96b7e8fdbe192be2>
  </documentManagement>
</p:properties>
</file>

<file path=customXml/item3.xml><?xml version="1.0" encoding="utf-8"?>
<ct:contentTypeSchema xmlns:ct="http://schemas.microsoft.com/office/2006/metadata/contentType" xmlns:ma="http://schemas.microsoft.com/office/2006/metadata/properties/metaAttributes" ct:_="" ma:_="" ma:contentTypeName="UNICEF Document" ma:contentTypeID="0x0101009BA85F8052A6DA4FA3E31FF9F74C6970009E2AD3415A60FE4E9598109367108771" ma:contentTypeVersion="44" ma:contentTypeDescription="" ma:contentTypeScope="" ma:versionID="afde85a748d4be8b29ebdb0f8da3e9bd">
  <xsd:schema xmlns:xsd="http://www.w3.org/2001/XMLSchema" xmlns:xs="http://www.w3.org/2001/XMLSchema" xmlns:p="http://schemas.microsoft.com/office/2006/metadata/properties" xmlns:ns1="http://schemas.microsoft.com/sharepoint/v3" xmlns:ns2="ca283e0b-db31-4043-a2ef-b80661bf084a" xmlns:ns3="http://schemas.microsoft.com/sharepoint.v3" xmlns:ns4="a76b0140-28c1-4949-9061-73baa9a50b95" xmlns:ns5="431894da-f74b-4c4d-89bf-6ece43584d53" xmlns:ns6="http://schemas.microsoft.com/sharepoint/v4" targetNamespace="http://schemas.microsoft.com/office/2006/metadata/properties" ma:root="true" ma:fieldsID="1227d5a8800420a7ccef16f17db9b978" ns1:_="" ns2:_="" ns3:_="" ns4:_="" ns5:_="" ns6:_="">
    <xsd:import namespace="http://schemas.microsoft.com/sharepoint/v3"/>
    <xsd:import namespace="ca283e0b-db31-4043-a2ef-b80661bf084a"/>
    <xsd:import namespace="http://schemas.microsoft.com/sharepoint.v3"/>
    <xsd:import namespace="a76b0140-28c1-4949-9061-73baa9a50b95"/>
    <xsd:import namespace="431894da-f74b-4c4d-89bf-6ece43584d53"/>
    <xsd:import namespace="http://schemas.microsoft.com/sharepoint/v4"/>
    <xsd:element name="properties">
      <xsd:complexType>
        <xsd:sequence>
          <xsd:element name="documentManagement">
            <xsd:complexType>
              <xsd:all>
                <xsd:element ref="ns2:WrittenBy" minOccurs="0"/>
                <xsd:element ref="ns2:ContentLanguage" minOccurs="0"/>
                <xsd:element ref="ns3:CategoryDescription" minOccurs="0"/>
                <xsd:element ref="ns2:RecipientsEmail" minOccurs="0"/>
                <xsd:element ref="ns2:SenderEmail" minOccurs="0"/>
                <xsd:element ref="ns2:DateTransmittedEmail" minOccurs="0"/>
                <xsd:element ref="ns2:k8c968e8c72a4eda96b7e8fdbe192be2" minOccurs="0"/>
                <xsd:element ref="ns2:ga975397408f43e4b84ec8e5a598e523" minOccurs="0"/>
                <xsd:element ref="ns2:mda26ace941f4791a7314a339fee829c" minOccurs="0"/>
                <xsd:element ref="ns2:TaxCatchAllLabel" minOccurs="0"/>
                <xsd:element ref="ns2:TaxCatchAll" minOccurs="0"/>
                <xsd:element ref="ns2:h6a71f3e574e4344bc34f3fc9dd20054" minOccurs="0"/>
                <xsd:element ref="ns2:ContentStatus" minOccurs="0"/>
                <xsd:element ref="ns2:j169e817e0ee4eb8974e6fc4a2762909" minOccurs="0"/>
                <xsd:element ref="ns2:j048a4f9aaad4a8990a1d5e5f53cb451" minOccurs="0"/>
                <xsd:element ref="ns5:MediaServiceMetadata" minOccurs="0"/>
                <xsd:element ref="ns5:MediaServiceFastMetadata" minOccurs="0"/>
                <xsd:element ref="ns4:SharedWithUsers" minOccurs="0"/>
                <xsd:element ref="ns4:SharedWithDetails" minOccurs="0"/>
                <xsd:element ref="ns5:MediaServiceDateTaken" minOccurs="0"/>
                <xsd:element ref="ns5:MediaServiceAutoKeyPoints" minOccurs="0"/>
                <xsd:element ref="ns5:MediaServiceKeyPoints" minOccurs="0"/>
                <xsd:element ref="ns6:IconOverlay" minOccurs="0"/>
                <xsd:element ref="ns1:_vti_ItemDeclaredRecord" minOccurs="0"/>
                <xsd:element ref="ns1:_vti_ItemHoldRecordStatus" minOccurs="0"/>
                <xsd:element ref="ns4:TaxKeywordTaxHTField" minOccurs="0"/>
                <xsd:element ref="ns4:SemaphoreItemMetadata" minOccurs="0"/>
                <xsd:element ref="ns5:Year" minOccurs="0"/>
                <xsd:element ref="ns5:MediaLengthInSeconds" minOccurs="0"/>
                <xsd:element ref="ns5:MediaServiceObjectDetectorVersions" minOccurs="0"/>
                <xsd:element ref="ns5:MediaServiceSearchProperties" minOccurs="0"/>
                <xsd:element ref="ns5:MediaServiceGenerationTime" minOccurs="0"/>
                <xsd:element ref="ns5:MediaServiceEventHashCode" minOccurs="0"/>
                <xsd:element ref="ns5:lcf76f155ced4ddcb4097134ff3c332f" minOccurs="0"/>
                <xsd:element ref="ns5: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39" nillable="true" ma:displayName="Declared Record" ma:hidden="true" ma:internalName="_vti_ItemDeclaredRecord" ma:readOnly="true">
      <xsd:simpleType>
        <xsd:restriction base="dms:DateTime"/>
      </xsd:simpleType>
    </xsd:element>
    <xsd:element name="_vti_ItemHoldRecordStatus" ma:index="40"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283e0b-db31-4043-a2ef-b80661bf084a" elementFormDefault="qualified">
    <xsd:import namespace="http://schemas.microsoft.com/office/2006/documentManagement/types"/>
    <xsd:import namespace="http://schemas.microsoft.com/office/infopath/2007/PartnerControls"/>
    <xsd:element name="WrittenBy" ma:index="3" nillable="true" ma:displayName="Written By" ma:description="‘Written By’ is auto-completed with the name of the uploader, but can be edited if you are uploading on behalf of someone else." ma:list="UserInfo" ma:SharePointGroup="0" ma:internalName="WrittenBy"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Language" ma:index="4" nillable="true" ma:displayName="Content Language *" ma:default="English" ma:format="RadioButtons" ma:indexed="true" ma:internalName="ContentLanguage" ma:readOnly="false">
      <xsd:simpleType>
        <xsd:restriction base="dms:Choice">
          <xsd:enumeration value="English"/>
          <xsd:enumeration value="French"/>
          <xsd:enumeration value="Spanish"/>
          <xsd:enumeration value="Russian"/>
          <xsd:enumeration value="Chinese"/>
          <xsd:enumeration value="Arabic"/>
          <xsd:enumeration value="other"/>
        </xsd:restriction>
      </xsd:simpleType>
    </xsd:element>
    <xsd:element name="RecipientsEmail" ma:index="9" nillable="true" ma:displayName="Recipients (email)" ma:hidden="true" ma:internalName="RecipientsEmail" ma:readOnly="false">
      <xsd:simpleType>
        <xsd:restriction base="dms:Text">
          <xsd:maxLength value="255"/>
        </xsd:restriction>
      </xsd:simpleType>
    </xsd:element>
    <xsd:element name="SenderEmail" ma:index="10" nillable="true" ma:displayName="Sender (email)" ma:hidden="true" ma:internalName="SenderEmail" ma:readOnly="false">
      <xsd:simpleType>
        <xsd:restriction base="dms:Text">
          <xsd:maxLength value="255"/>
        </xsd:restriction>
      </xsd:simpleType>
    </xsd:element>
    <xsd:element name="DateTransmittedEmail" ma:index="11" nillable="true" ma:displayName="Date transmitted (email)" ma:format="DateTime" ma:hidden="true" ma:internalName="DateTransmittedEmail" ma:readOnly="false">
      <xsd:simpleType>
        <xsd:restriction base="dms:DateTime"/>
      </xsd:simpleType>
    </xsd:element>
    <xsd:element name="k8c968e8c72a4eda96b7e8fdbe192be2" ma:index="12" nillable="true" ma:taxonomy="true" ma:internalName="k8c968e8c72a4eda96b7e8fdbe192be2" ma:taxonomyFieldName="GeographicScope" ma:displayName="Geographic Scope" ma:default="" ma:fieldId="{48c968e8-c72a-4eda-96b7-e8fdbe192be2}" ma:taxonomyMulti="true" ma:sspId="73f51738-d318-4883-9d64-4f0bd0ccc55e" ma:termSetId="0a00fedf-defc-4fe3-a3bf-9929b29a638e" ma:anchorId="00000000-0000-0000-0000-000000000000" ma:open="false" ma:isKeyword="false">
      <xsd:complexType>
        <xsd:sequence>
          <xsd:element ref="pc:Terms" minOccurs="0" maxOccurs="1"/>
        </xsd:sequence>
      </xsd:complexType>
    </xsd:element>
    <xsd:element name="ga975397408f43e4b84ec8e5a598e523" ma:index="16" nillable="true" ma:taxonomy="true" ma:internalName="ga975397408f43e4b84ec8e5a598e523" ma:taxonomyFieldName="OfficeDivision" ma:displayName="Office/Division *" ma:default="6;#Analysis,Planning &amp; Monitoring-456C|5955b2fd-5d7f-4ec6-8d67-6bd2d19d2fcb" ma:fieldId="{0a975397-408f-43e4-b84e-c8e5a598e523}" ma:sspId="73f51738-d318-4883-9d64-4f0bd0ccc55e" ma:termSetId="1761a25e-44f4-4213-964a-f96c515e12cb" ma:anchorId="00000000-0000-0000-0000-000000000000" ma:open="false" ma:isKeyword="false">
      <xsd:complexType>
        <xsd:sequence>
          <xsd:element ref="pc:Terms" minOccurs="0" maxOccurs="1"/>
        </xsd:sequence>
      </xsd:complexType>
    </xsd:element>
    <xsd:element name="mda26ace941f4791a7314a339fee829c" ma:index="17" nillable="true" ma:taxonomy="true" ma:internalName="mda26ace941f4791a7314a339fee829c" ma:taxonomyFieldName="DocumentType" ma:displayName="Document Type *" ma:indexed="true" ma:readOnly="false" ma:default="" ma:fieldId="{6da26ace-941f-4791-a731-4a339fee829c}" ma:sspId="73f51738-d318-4883-9d64-4f0bd0ccc55e" ma:termSetId="f93b6877-8902-4378-8587-5ec85f36ead9" ma:anchorId="00000000-0000-0000-0000-000000000000" ma:open="false" ma:isKeyword="false">
      <xsd:complexType>
        <xsd:sequence>
          <xsd:element ref="pc:Terms" minOccurs="0" maxOccurs="1"/>
        </xsd:sequence>
      </xsd:complexType>
    </xsd:element>
    <xsd:element name="TaxCatchAllLabel" ma:index="18" nillable="true" ma:displayName="Taxonomy Catch All Column1" ma:hidden="true" ma:list="{0b330b10-f7ea-42ed-b1b6-b0b55682f078}" ma:internalName="TaxCatchAllLabel" ma:readOnly="true" ma:showField="CatchAllDataLabel" ma:web="a76b0140-28c1-4949-9061-73baa9a50b95">
      <xsd:complexType>
        <xsd:complexContent>
          <xsd:extension base="dms:MultiChoiceLookup">
            <xsd:sequence>
              <xsd:element name="Value" type="dms:Lookup" maxOccurs="unbounded" minOccurs="0" nillable="true"/>
            </xsd:sequence>
          </xsd:extension>
        </xsd:complexContent>
      </xsd:complexType>
    </xsd:element>
    <xsd:element name="TaxCatchAll" ma:index="22" nillable="true" ma:displayName="Taxonomy Catch All Column" ma:hidden="true" ma:list="{0b330b10-f7ea-42ed-b1b6-b0b55682f078}" ma:internalName="TaxCatchAll" ma:showField="CatchAllData" ma:web="a76b0140-28c1-4949-9061-73baa9a50b95">
      <xsd:complexType>
        <xsd:complexContent>
          <xsd:extension base="dms:MultiChoiceLookup">
            <xsd:sequence>
              <xsd:element name="Value" type="dms:Lookup" maxOccurs="unbounded" minOccurs="0" nillable="true"/>
            </xsd:sequence>
          </xsd:extension>
        </xsd:complexContent>
      </xsd:complexType>
    </xsd:element>
    <xsd:element name="h6a71f3e574e4344bc34f3fc9dd20054" ma:index="23" nillable="true" ma:taxonomy="true" ma:internalName="h6a71f3e574e4344bc34f3fc9dd20054" ma:taxonomyFieldName="Topic" ma:displayName="Topic *" ma:readOnly="false" ma:default="" ma:fieldId="{16a71f3e-574e-4344-bc34-f3fc9dd20054}" ma:taxonomyMulti="true" ma:sspId="73f51738-d318-4883-9d64-4f0bd0ccc55e" ma:termSetId="9561e0e6-71cf-4f3c-87c3-08a6b5d907e8" ma:anchorId="00000000-0000-0000-0000-000000000000" ma:open="false" ma:isKeyword="false">
      <xsd:complexType>
        <xsd:sequence>
          <xsd:element ref="pc:Terms" minOccurs="0" maxOccurs="1"/>
        </xsd:sequence>
      </xsd:complexType>
    </xsd:element>
    <xsd:element name="ContentStatus" ma:index="25" nillable="true" ma:displayName="Content Status" ma:description="Optional column to indicate document status: no status, draft, final or expired.​" ma:format="RadioButtons" ma:internalName="ContentStatus">
      <xsd:simpleType>
        <xsd:restriction base="dms:Choice">
          <xsd:enumeration value="­"/>
          <xsd:enumeration value="Draft"/>
          <xsd:enumeration value="Final"/>
          <xsd:enumeration value="Expired"/>
        </xsd:restriction>
      </xsd:simpleType>
    </xsd:element>
    <xsd:element name="j169e817e0ee4eb8974e6fc4a2762909" ma:index="26" nillable="true" ma:taxonomy="true" ma:internalName="j169e817e0ee4eb8974e6fc4a2762909" ma:taxonomyFieldName="CriticalForLongTermRetention" ma:displayName="Critical for long-term retention?" ma:default="" ma:fieldId="{3169e817-e0ee-4eb8-974e-6fc4a2762909}" ma:sspId="73f51738-d318-4883-9d64-4f0bd0ccc55e" ma:termSetId="59f85175-3dbf-4592-9c1d-453af9da4e8b" ma:anchorId="00000000-0000-0000-0000-000000000000" ma:open="false" ma:isKeyword="false">
      <xsd:complexType>
        <xsd:sequence>
          <xsd:element ref="pc:Terms" minOccurs="0" maxOccurs="1"/>
        </xsd:sequence>
      </xsd:complexType>
    </xsd:element>
    <xsd:element name="j048a4f9aaad4a8990a1d5e5f53cb451" ma:index="28" nillable="true" ma:taxonomy="true" ma:internalName="j048a4f9aaad4a8990a1d5e5f53cb451" ma:taxonomyFieldName="SystemDTAC" ma:displayName="System-DT-AC" ma:default="" ma:fieldId="{3048a4f9-aaad-4a89-90a1-d5e5f53cb451}" ma:sspId="73f51738-d318-4883-9d64-4f0bd0ccc55e" ma:termSetId="1e3381f3-a35f-499a-9a3c-017e5423e02a"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internalName="Category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76b0140-28c1-4949-9061-73baa9a50b95" elementFormDefault="qualified">
    <xsd:import namespace="http://schemas.microsoft.com/office/2006/documentManagement/types"/>
    <xsd:import namespace="http://schemas.microsoft.com/office/infopath/2007/PartnerControls"/>
    <xsd:element name="SharedWithUsers" ma:index="3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4" nillable="true" ma:displayName="Shared With Details" ma:internalName="SharedWithDetails" ma:readOnly="true">
      <xsd:simpleType>
        <xsd:restriction base="dms:Note">
          <xsd:maxLength value="255"/>
        </xsd:restriction>
      </xsd:simpleType>
    </xsd:element>
    <xsd:element name="TaxKeywordTaxHTField" ma:index="41" nillable="true" ma:taxonomy="true" ma:internalName="TaxKeywordTaxHTField" ma:taxonomyFieldName="TaxKeyword" ma:displayName="Enterprise Keywords" ma:fieldId="{23f27201-bee3-471e-b2e7-b64fd8b7ca38}" ma:taxonomyMulti="true" ma:sspId="73f51738-d318-4883-9d64-4f0bd0ccc55e" ma:termSetId="00000000-0000-0000-0000-000000000000" ma:anchorId="00000000-0000-0000-0000-000000000000" ma:open="true" ma:isKeyword="true">
      <xsd:complexType>
        <xsd:sequence>
          <xsd:element ref="pc:Terms" minOccurs="0" maxOccurs="1"/>
        </xsd:sequence>
      </xsd:complexType>
    </xsd:element>
    <xsd:element name="SemaphoreItemMetadata" ma:index="42" nillable="true" ma:displayName="Semaphore Status" ma:hidden="true" ma:internalName="SemaphoreItemMetadata">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31894da-f74b-4c4d-89bf-6ece43584d53" elementFormDefault="qualified">
    <xsd:import namespace="http://schemas.microsoft.com/office/2006/documentManagement/types"/>
    <xsd:import namespace="http://schemas.microsoft.com/office/infopath/2007/PartnerControls"/>
    <xsd:element name="MediaServiceMetadata" ma:index="31" nillable="true" ma:displayName="MediaServiceMetadata" ma:hidden="true" ma:internalName="MediaServiceMetadata" ma:readOnly="true">
      <xsd:simpleType>
        <xsd:restriction base="dms:Note"/>
      </xsd:simpleType>
    </xsd:element>
    <xsd:element name="MediaServiceFastMetadata" ma:index="32" nillable="true" ma:displayName="MediaServiceFastMetadata" ma:hidden="true" ma:internalName="MediaServiceFastMetadata" ma:readOnly="true">
      <xsd:simpleType>
        <xsd:restriction base="dms:Note"/>
      </xsd:simpleType>
    </xsd:element>
    <xsd:element name="MediaServiceDateTaken" ma:index="35" nillable="true" ma:displayName="MediaServiceDateTaken" ma:hidden="true" ma:internalName="MediaServiceDateTaken" ma:readOnly="true">
      <xsd:simpleType>
        <xsd:restriction base="dms:Text"/>
      </xsd:simpleType>
    </xsd:element>
    <xsd:element name="MediaServiceAutoKeyPoints" ma:index="36" nillable="true" ma:displayName="MediaServiceAutoKeyPoints" ma:hidden="true" ma:internalName="MediaServiceAutoKeyPoints" ma:readOnly="true">
      <xsd:simpleType>
        <xsd:restriction base="dms:Note"/>
      </xsd:simpleType>
    </xsd:element>
    <xsd:element name="MediaServiceKeyPoints" ma:index="37" nillable="true" ma:displayName="KeyPoints" ma:internalName="MediaServiceKeyPoints" ma:readOnly="true">
      <xsd:simpleType>
        <xsd:restriction base="dms:Note">
          <xsd:maxLength value="255"/>
        </xsd:restriction>
      </xsd:simpleType>
    </xsd:element>
    <xsd:element name="Year" ma:index="43" nillable="true" ma:displayName="Year" ma:format="Dropdown" ma:internalName="Year">
      <xsd:simpleType>
        <xsd:restriction base="dms:Choice">
          <xsd:enumeration value="2020"/>
          <xsd:enumeration value="2021"/>
        </xsd:restriction>
      </xsd:simpleType>
    </xsd:element>
    <xsd:element name="MediaLengthInSeconds" ma:index="44" nillable="true" ma:displayName="MediaLengthInSeconds" ma:hidden="true" ma:internalName="MediaLengthInSeconds" ma:readOnly="true">
      <xsd:simpleType>
        <xsd:restriction base="dms:Unknown"/>
      </xsd:simpleType>
    </xsd:element>
    <xsd:element name="MediaServiceObjectDetectorVersions" ma:index="45" nillable="true" ma:displayName="MediaServiceObjectDetectorVersions" ma:hidden="true" ma:indexed="true" ma:internalName="MediaServiceObjectDetectorVersions" ma:readOnly="true">
      <xsd:simpleType>
        <xsd:restriction base="dms:Text"/>
      </xsd:simpleType>
    </xsd:element>
    <xsd:element name="MediaServiceSearchProperties" ma:index="46" nillable="true" ma:displayName="MediaServiceSearchProperties" ma:hidden="true" ma:internalName="MediaServiceSearchProperties" ma:readOnly="true">
      <xsd:simpleType>
        <xsd:restriction base="dms:Note"/>
      </xsd:simpleType>
    </xsd:element>
    <xsd:element name="MediaServiceGenerationTime" ma:index="47" nillable="true" ma:displayName="MediaServiceGenerationTime" ma:hidden="true" ma:internalName="MediaServiceGenerationTime" ma:readOnly="true">
      <xsd:simpleType>
        <xsd:restriction base="dms:Text"/>
      </xsd:simpleType>
    </xsd:element>
    <xsd:element name="MediaServiceEventHashCode" ma:index="48" nillable="true" ma:displayName="MediaServiceEventHashCode" ma:hidden="true" ma:internalName="MediaServiceEventHashCode" ma:readOnly="true">
      <xsd:simpleType>
        <xsd:restriction base="dms:Text"/>
      </xsd:simpleType>
    </xsd:element>
    <xsd:element name="lcf76f155ced4ddcb4097134ff3c332f" ma:index="50" nillable="true" ma:taxonomy="true" ma:internalName="lcf76f155ced4ddcb4097134ff3c332f" ma:taxonomyFieldName="MediaServiceImageTags" ma:displayName="Image Tags" ma:readOnly="false" ma:fieldId="{5cf76f15-5ced-4ddc-b409-7134ff3c332f}" ma:taxonomyMulti="true" ma:sspId="73f51738-d318-4883-9d64-4f0bd0ccc55e" ma:termSetId="09814cd3-568e-fe90-9814-8d621ff8fb84" ma:anchorId="fba54fb3-c3e1-fe81-a776-ca4b69148c4d" ma:open="true" ma:isKeyword="false">
      <xsd:complexType>
        <xsd:sequence>
          <xsd:element ref="pc:Terms" minOccurs="0" maxOccurs="1"/>
        </xsd:sequence>
      </xsd:complexType>
    </xsd:element>
    <xsd:element name="MediaServiceOCR" ma:index="5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38"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pe:Receivers xmlns:spe="http://schemas.microsoft.com/sharepoint/events"/>
</file>

<file path=customXml/item6.xml><?xml version="1.0" encoding="utf-8"?>
<?mso-contentType ?>
<customXsn xmlns="http://schemas.microsoft.com/office/2006/metadata/customXsn">
  <xsnLocation/>
  <cached>True</cached>
  <openByDefault>True</openByDefault>
  <xsnScope/>
</customXsn>
</file>

<file path=customXml/itemProps1.xml><?xml version="1.0" encoding="utf-8"?>
<ds:datastoreItem xmlns:ds="http://schemas.openxmlformats.org/officeDocument/2006/customXml" ds:itemID="{573F2CDE-8804-4AE3-8480-D388ECAD33F3}">
  <ds:schemaRefs>
    <ds:schemaRef ds:uri="Microsoft.SharePoint.Taxonomy.ContentTypeSync"/>
  </ds:schemaRefs>
</ds:datastoreItem>
</file>

<file path=customXml/itemProps2.xml><?xml version="1.0" encoding="utf-8"?>
<ds:datastoreItem xmlns:ds="http://schemas.openxmlformats.org/officeDocument/2006/customXml" ds:itemID="{339C0ADA-5439-48DB-BB3B-9B5AC1F24F29}">
  <ds:schemaRefs>
    <ds:schemaRef ds:uri="431894da-f74b-4c4d-89bf-6ece43584d53"/>
    <ds:schemaRef ds:uri="a76b0140-28c1-4949-9061-73baa9a50b95"/>
    <ds:schemaRef ds:uri="ca283e0b-db31-4043-a2ef-b80661bf084a"/>
    <ds:schemaRef ds:uri="http://schemas.microsoft.com/office/2006/metadata/properties"/>
    <ds:schemaRef ds:uri="http://schemas.microsoft.com/office/infopath/2007/PartnerControls"/>
    <ds:schemaRef ds:uri="http://schemas.microsoft.com/sharepoint.v3"/>
    <ds:schemaRef ds:uri="http://schemas.microsoft.com/sharepoint/v4"/>
  </ds:schemaRefs>
</ds:datastoreItem>
</file>

<file path=customXml/itemProps3.xml><?xml version="1.0" encoding="utf-8"?>
<ds:datastoreItem xmlns:ds="http://schemas.openxmlformats.org/officeDocument/2006/customXml" ds:itemID="{DE5BBB6D-5DE5-4C5D-959B-A56683A729D8}">
  <ds:schemaRefs>
    <ds:schemaRef ds:uri="431894da-f74b-4c4d-89bf-6ece43584d53"/>
    <ds:schemaRef ds:uri="a76b0140-28c1-4949-9061-73baa9a50b95"/>
    <ds:schemaRef ds:uri="ca283e0b-db31-4043-a2ef-b80661bf084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microsoft.com/sharepoint/v3"/>
    <ds:schemaRef ds:uri="http://schemas.microsoft.com/sharepoint/v4"/>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D676E0B4-EE07-436F-995E-20A39ACCDA04}">
  <ds:schemaRefs>
    <ds:schemaRef ds:uri="http://schemas.microsoft.com/sharepoint/v3/contenttype/forms"/>
  </ds:schemaRefs>
</ds:datastoreItem>
</file>

<file path=customXml/itemProps5.xml><?xml version="1.0" encoding="utf-8"?>
<ds:datastoreItem xmlns:ds="http://schemas.openxmlformats.org/officeDocument/2006/customXml" ds:itemID="{B91FB843-6ECD-4BDD-9D43-2D1B9C8DA64A}">
  <ds:schemaRefs>
    <ds:schemaRef ds:uri="http://schemas.microsoft.com/sharepoint/events"/>
  </ds:schemaRefs>
</ds:datastoreItem>
</file>

<file path=customXml/itemProps6.xml><?xml version="1.0" encoding="utf-8"?>
<ds:datastoreItem xmlns:ds="http://schemas.openxmlformats.org/officeDocument/2006/customXml" ds:itemID="{AB69EC15-7ED2-4EB9-9AF6-B01C247C48E0}">
  <ds:schemaRefs>
    <ds:schemaRef ds:uri="http://schemas.microsoft.com/office/2006/metadata/customXsn"/>
  </ds:schemaRefs>
</ds:datastoreItem>
</file>

<file path=docProps/app.xml><?xml version="1.0" encoding="utf-8"?>
<Properties xmlns="http://schemas.openxmlformats.org/officeDocument/2006/extended-properties" xmlns:vt="http://schemas.openxmlformats.org/officeDocument/2006/docPropsVTypes">
  <TotalTime>0</TotalTime>
  <Words>1924</Words>
  <Application>Microsoft Office PowerPoint</Application>
  <PresentationFormat>Widescreen</PresentationFormat>
  <Paragraphs>167</Paragraphs>
  <Slides>13</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Aptos</vt:lpstr>
      <vt:lpstr>Arial</vt:lpstr>
      <vt:lpstr>Calibri</vt:lpstr>
      <vt:lpstr>Calibri Light</vt:lpstr>
      <vt:lpstr>Corbel</vt:lpstr>
      <vt:lpstr>Symbol</vt:lpstr>
      <vt:lpstr>Times New Roman</vt:lpstr>
      <vt:lpstr>Tw Cen MT</vt:lpstr>
      <vt:lpstr>Wingdings</vt:lpstr>
      <vt:lpstr>Droplet</vt:lpstr>
      <vt:lpstr>Water thematic Expert group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thematic Expert group</dc:title>
  <dc:creator>Christiana Photiadou</dc:creator>
  <cp:lastModifiedBy>Stuart Best</cp:lastModifiedBy>
  <cp:revision>19</cp:revision>
  <dcterms:created xsi:type="dcterms:W3CDTF">2024-10-05T19:58:23Z</dcterms:created>
  <dcterms:modified xsi:type="dcterms:W3CDTF">2025-03-21T18:41:38Z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SystemDTAC">
    <vt:lpwstr/>
  </property>
  <property fmtid="{D5CDD505-2E9C-101B-9397-08002B2CF9AE}" pid="4" name="Topic">
    <vt:lpwstr/>
  </property>
  <property fmtid="{D5CDD505-2E9C-101B-9397-08002B2CF9AE}" pid="5" name="MediaServiceImageTags">
    <vt:lpwstr/>
  </property>
  <property fmtid="{D5CDD505-2E9C-101B-9397-08002B2CF9AE}" pid="6" name="OfficeDivision">
    <vt:lpwstr>6;#Analysis,Planning &amp; Monitoring-456C|5955b2fd-5d7f-4ec6-8d67-6bd2d19d2fcb</vt:lpwstr>
  </property>
  <property fmtid="{D5CDD505-2E9C-101B-9397-08002B2CF9AE}" pid="7" name="CriticalForLongTermRetention">
    <vt:lpwstr/>
  </property>
  <property fmtid="{D5CDD505-2E9C-101B-9397-08002B2CF9AE}" pid="8" name="DocumentType">
    <vt:lpwstr/>
  </property>
  <property fmtid="{D5CDD505-2E9C-101B-9397-08002B2CF9AE}" pid="9" name="GeographicScope">
    <vt:lpwstr/>
  </property>
  <property fmtid="{D5CDD505-2E9C-101B-9397-08002B2CF9AE}" pid="10" name="ContentTypeId">
    <vt:lpwstr>0x0101009BA85F8052A6DA4FA3E31FF9F74C6970009E2AD3415A60FE4E9598109367108771</vt:lpwstr>
  </property>
</Properties>
</file>