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customXml" Target="../customXml/item4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hareh Seyedi" userId="2aee0331-1125-411a-b9f6-53d407b2662f" providerId="ADAL" clId="{4D22CAE8-E5AA-48B3-BC6D-84C1ABF469DB}"/>
    <pc:docChg chg="delSld">
      <pc:chgData name="Bahareh Seyedi" userId="2aee0331-1125-411a-b9f6-53d407b2662f" providerId="ADAL" clId="{4D22CAE8-E5AA-48B3-BC6D-84C1ABF469DB}" dt="2024-03-19T10:35:59.008" v="1" actId="2696"/>
      <pc:docMkLst>
        <pc:docMk/>
      </pc:docMkLst>
      <pc:sldChg chg="del">
        <pc:chgData name="Bahareh Seyedi" userId="2aee0331-1125-411a-b9f6-53d407b2662f" providerId="ADAL" clId="{4D22CAE8-E5AA-48B3-BC6D-84C1ABF469DB}" dt="2024-03-19T10:35:56.527" v="0" actId="2696"/>
        <pc:sldMkLst>
          <pc:docMk/>
          <pc:sldMk cId="0" sldId="258"/>
        </pc:sldMkLst>
      </pc:sldChg>
      <pc:sldChg chg="del">
        <pc:chgData name="Bahareh Seyedi" userId="2aee0331-1125-411a-b9f6-53d407b2662f" providerId="ADAL" clId="{4D22CAE8-E5AA-48B3-BC6D-84C1ABF469DB}" dt="2024-03-19T10:35:59.008" v="1" actId="2696"/>
        <pc:sldMkLst>
          <pc:docMk/>
          <pc:sldMk cId="2392767928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05A56-71B4-4B33-A1EE-D803EBF420FD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9D06-76D6-41E6-8C94-9DA94024B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CBA94-3B22-6948-84A6-B9C4448EEB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1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216F-E65C-ED57-A6CB-F089C7745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18BA9-B3D9-1779-1EE9-A859231E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3E58D-E150-9F98-22ED-57205324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0AA9C-0B6A-D000-BE75-AC413E4C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C99E-D442-7737-2EB5-45106D26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E5E5-EDE8-C9B4-EDB9-678C5A08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4D458-67FA-C389-62E0-6BEBD4D35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92F9-F947-5BC3-6263-AB91A47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B4B9-9008-D3BA-40F0-99B8F8C5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E3CF-0566-370B-210B-5D20123D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F71A3-DEE5-0170-8679-B7207202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B7121-FFF6-322B-37B8-FCD93266E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7DEB-F8CD-38FA-BEC1-6AB5F434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9C8F5-97A0-EA25-A0C0-940A29B7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1077-5F82-E2CE-7EBC-B835A7E9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6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62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4A2-0DE2-27D5-AB50-ED6E03EC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E4DF-3E39-F139-4FE1-174C76236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9B47-ACB6-EDE6-82DA-2E1EC430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BDDA7-F6B9-6E9D-CC3F-1213C75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D476A-4499-E79B-4FAF-21F514D7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378B-32CE-52D1-89E8-11B5AD56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DA9B1-C63F-8DA6-3F85-C4538C91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77679-5703-4382-68B7-3FFC23B2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73208-92A0-696D-B1C5-9C10FDF2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4B2F-126D-E46A-E1B4-C127CD3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EF21-048E-DC1E-5624-30F8459A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DF82-0DDB-112C-D9D8-A375E6EFB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F739A-5597-5334-EA42-20729362F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6B978-1DF9-8E5F-1ACF-393E3996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5E34E-0106-ED88-2E7F-9C44B5CD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3FB4B-7EFB-F6B7-583A-B26726A4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3A7-514E-E90C-F8EA-71007820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AC6BC-610A-DB37-3EF5-0DE1C6A7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49A00-AC71-D506-3A4A-9882D103F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18112-01DD-6170-D540-22F6BA607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97BFA-DCD4-D597-44F4-E628640A4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32349-9BD7-48B1-9E8A-E96FFEB3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37967-5692-DF6B-0630-DA0839E1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EC1AE-EA9A-0E98-E692-BB507DC5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4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C852-14D6-B497-94DD-54B995F3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45DD8-7DA2-4F84-C30B-78A3EAA5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02591-1102-02BD-8968-153FDEB3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394DD-F573-12CB-7D0A-524D3750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CC908-13CF-572D-F6F7-458B325C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9E41F-AB04-8C71-80AF-302BA850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857F0-AC72-71D3-1AE3-820E8BC5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8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9D76-58C5-A4E3-F548-656F9054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53CD-5C95-638C-8089-2FB2C6B0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1A794-E5D6-A4DE-CDA1-D87064F7C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B17C6-BB36-E77B-CAA7-E5A2C78E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23BB4-52C8-D8C4-7010-A8232699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9DB11-4679-8319-2BF3-CA10AE4B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42BA-A7F9-3EF1-8815-FA3C43F4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1AFDC-61D3-A187-313F-D0ACDD78E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F7104-6B1C-340F-813A-047C87999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9DFE3-395D-F438-4D24-9298065C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9A1A2-EE05-0A44-8EE6-FF54350A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15DC3-4A17-D7EA-2A47-57768163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99974-EB71-C576-27B6-4DDA241D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60D6-06F1-6B5F-7DED-93C38D22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67EF0-E8EA-8C77-465F-34FA72AA9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2A2E-0B68-4DA4-B6DE-FB7B5318E0F6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6ADC-A272-DF46-CB9D-BF5C2DD5C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A9B1-DB1D-5301-80FE-83023F400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D8A4-EE1A-4059-B40F-DAAC173F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017" y="6250612"/>
            <a:ext cx="1936531" cy="532487"/>
          </a:xfrm>
          <a:custGeom>
            <a:avLst/>
            <a:gdLst/>
            <a:ahLst/>
            <a:cxnLst/>
            <a:rect l="l" t="t" r="r" b="b"/>
            <a:pathLst>
              <a:path w="2904797" h="798730">
                <a:moveTo>
                  <a:pt x="0" y="0"/>
                </a:moveTo>
                <a:lnTo>
                  <a:pt x="2904797" y="0"/>
                </a:lnTo>
                <a:lnTo>
                  <a:pt x="2904797" y="798730"/>
                </a:lnTo>
                <a:lnTo>
                  <a:pt x="0" y="798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700" t="-281433" b="-3483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51903" y="6225402"/>
            <a:ext cx="2123090" cy="551794"/>
          </a:xfrm>
          <a:custGeom>
            <a:avLst/>
            <a:gdLst/>
            <a:ahLst/>
            <a:cxnLst/>
            <a:rect l="l" t="t" r="r" b="b"/>
            <a:pathLst>
              <a:path w="3184635" h="827691">
                <a:moveTo>
                  <a:pt x="0" y="0"/>
                </a:moveTo>
                <a:lnTo>
                  <a:pt x="3184635" y="0"/>
                </a:lnTo>
                <a:lnTo>
                  <a:pt x="3184635" y="827691"/>
                </a:lnTo>
                <a:lnTo>
                  <a:pt x="0" y="8276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6882" t="-416157" b="-188131"/>
            </a:stretch>
          </a:blipFill>
        </p:spPr>
      </p:sp>
      <p:sp>
        <p:nvSpPr>
          <p:cNvPr id="5" name="AutoShape 5"/>
          <p:cNvSpPr/>
          <p:nvPr/>
        </p:nvSpPr>
        <p:spPr>
          <a:xfrm rot="2058">
            <a:off x="753570" y="6184846"/>
            <a:ext cx="10603406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358" t="-5931" r="-10020" b="-114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2854" y="227283"/>
            <a:ext cx="1923393" cy="717331"/>
          </a:xfrm>
          <a:custGeom>
            <a:avLst/>
            <a:gdLst/>
            <a:ahLst/>
            <a:cxnLst/>
            <a:rect l="l" t="t" r="r" b="b"/>
            <a:pathLst>
              <a:path w="2885090" h="1075996">
                <a:moveTo>
                  <a:pt x="0" y="0"/>
                </a:moveTo>
                <a:lnTo>
                  <a:pt x="2885089" y="0"/>
                </a:lnTo>
                <a:lnTo>
                  <a:pt x="2885089" y="1075997"/>
                </a:lnTo>
                <a:lnTo>
                  <a:pt x="0" y="1075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90" t="-33519" r="-152190" b="-4082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9811" y="6224854"/>
            <a:ext cx="2070047" cy="536575"/>
          </a:xfrm>
          <a:custGeom>
            <a:avLst/>
            <a:gdLst/>
            <a:ahLst/>
            <a:cxnLst/>
            <a:rect l="l" t="t" r="r" b="b"/>
            <a:pathLst>
              <a:path w="3105071" h="804862">
                <a:moveTo>
                  <a:pt x="0" y="0"/>
                </a:moveTo>
                <a:lnTo>
                  <a:pt x="3105071" y="0"/>
                </a:lnTo>
                <a:lnTo>
                  <a:pt x="3105071" y="804863"/>
                </a:lnTo>
                <a:lnTo>
                  <a:pt x="0" y="804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2135" r="-142954" b="-36213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48155" y="6193870"/>
            <a:ext cx="1663262" cy="559676"/>
          </a:xfrm>
          <a:custGeom>
            <a:avLst/>
            <a:gdLst/>
            <a:ahLst/>
            <a:cxnLst/>
            <a:rect l="l" t="t" r="r" b="b"/>
            <a:pathLst>
              <a:path w="2494893" h="839514">
                <a:moveTo>
                  <a:pt x="0" y="0"/>
                </a:moveTo>
                <a:lnTo>
                  <a:pt x="2494894" y="0"/>
                </a:lnTo>
                <a:lnTo>
                  <a:pt x="2494894" y="839514"/>
                </a:lnTo>
                <a:lnTo>
                  <a:pt x="0" y="839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57" t="-417572" r="-191312" b="-17679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85800" y="1802569"/>
            <a:ext cx="4448432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672"/>
              </a:lnSpc>
            </a:pPr>
            <a:r>
              <a:rPr lang="en-US" sz="3400" dirty="0">
                <a:solidFill>
                  <a:srgbClr val="FFFFFF"/>
                </a:solidFill>
                <a:latin typeface="Arimo Bold"/>
              </a:rPr>
              <a:t>Synergy Solutions for a World in Crisis: </a:t>
            </a:r>
          </a:p>
          <a:p>
            <a:pPr defTabSz="609630">
              <a:lnSpc>
                <a:spcPts val="3672"/>
              </a:lnSpc>
            </a:pPr>
            <a:r>
              <a:rPr lang="en-US" sz="3400" dirty="0">
                <a:solidFill>
                  <a:srgbClr val="144372"/>
                </a:solidFill>
                <a:latin typeface="Arimo"/>
              </a:rPr>
              <a:t>Tackling Climate and SDG Action Together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3917346"/>
            <a:ext cx="5942504" cy="628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800"/>
              </a:lnSpc>
            </a:pPr>
            <a:r>
              <a:rPr lang="en-US" sz="1333" dirty="0">
                <a:solidFill>
                  <a:srgbClr val="FFFFFF"/>
                </a:solidFill>
                <a:latin typeface="Arimo Bold"/>
              </a:rPr>
              <a:t>REPORT ON STRENGTHENING THE EVIDENCE BASE </a:t>
            </a:r>
          </a:p>
          <a:p>
            <a:pPr defTabSz="609630">
              <a:lnSpc>
                <a:spcPts val="800"/>
              </a:lnSpc>
            </a:pPr>
            <a:endParaRPr lang="en-US" sz="1333" dirty="0">
              <a:solidFill>
                <a:srgbClr val="FFFFFF"/>
              </a:solidFill>
              <a:latin typeface="Arimo Bold"/>
            </a:endParaRPr>
          </a:p>
          <a:p>
            <a:pPr defTabSz="609630">
              <a:lnSpc>
                <a:spcPts val="800"/>
              </a:lnSpc>
            </a:pPr>
            <a:endParaRPr lang="en-US" sz="1333" dirty="0">
              <a:solidFill>
                <a:srgbClr val="FFFFFF"/>
              </a:solidFill>
              <a:latin typeface="Arimo Bold"/>
            </a:endParaRPr>
          </a:p>
          <a:p>
            <a:pPr defTabSz="609630">
              <a:lnSpc>
                <a:spcPts val="800"/>
              </a:lnSpc>
            </a:pPr>
            <a:endParaRPr lang="en-US" sz="1333" dirty="0">
              <a:solidFill>
                <a:srgbClr val="FFFFFF"/>
              </a:solidFill>
              <a:latin typeface="Arimo Bold"/>
            </a:endParaRPr>
          </a:p>
          <a:p>
            <a:pPr defTabSz="609630">
              <a:lnSpc>
                <a:spcPts val="800"/>
              </a:lnSpc>
            </a:pPr>
            <a:endParaRPr lang="en-US" sz="1333" dirty="0">
              <a:solidFill>
                <a:srgbClr val="FFFFFF"/>
              </a:solidFill>
              <a:latin typeface="Arimo Bold"/>
            </a:endParaRPr>
          </a:p>
          <a:p>
            <a:pPr defTabSz="609630">
              <a:lnSpc>
                <a:spcPts val="800"/>
              </a:lnSpc>
            </a:pPr>
            <a:r>
              <a:rPr lang="en-US" sz="1333" dirty="0">
                <a:solidFill>
                  <a:prstClr val="white"/>
                </a:solidFill>
                <a:latin typeface="Arimo"/>
              </a:rPr>
              <a:t>SEPTEMBER 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215260-4AA7-836C-7B5A-74C5F4DB3CDA}"/>
              </a:ext>
            </a:extLst>
          </p:cNvPr>
          <p:cNvCxnSpPr>
            <a:cxnSpLocks/>
          </p:cNvCxnSpPr>
          <p:nvPr/>
        </p:nvCxnSpPr>
        <p:spPr>
          <a:xfrm>
            <a:off x="649016" y="4241800"/>
            <a:ext cx="15353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017" y="6250612"/>
            <a:ext cx="1936531" cy="532487"/>
          </a:xfrm>
          <a:custGeom>
            <a:avLst/>
            <a:gdLst/>
            <a:ahLst/>
            <a:cxnLst/>
            <a:rect l="l" t="t" r="r" b="b"/>
            <a:pathLst>
              <a:path w="2904797" h="798730">
                <a:moveTo>
                  <a:pt x="0" y="0"/>
                </a:moveTo>
                <a:lnTo>
                  <a:pt x="2904797" y="0"/>
                </a:lnTo>
                <a:lnTo>
                  <a:pt x="2904797" y="798730"/>
                </a:lnTo>
                <a:lnTo>
                  <a:pt x="0" y="798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00" t="-281433" b="-3483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51903" y="6225402"/>
            <a:ext cx="2123090" cy="551794"/>
          </a:xfrm>
          <a:custGeom>
            <a:avLst/>
            <a:gdLst/>
            <a:ahLst/>
            <a:cxnLst/>
            <a:rect l="l" t="t" r="r" b="b"/>
            <a:pathLst>
              <a:path w="3184635" h="827691">
                <a:moveTo>
                  <a:pt x="0" y="0"/>
                </a:moveTo>
                <a:lnTo>
                  <a:pt x="3184635" y="0"/>
                </a:lnTo>
                <a:lnTo>
                  <a:pt x="3184635" y="827691"/>
                </a:lnTo>
                <a:lnTo>
                  <a:pt x="0" y="827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882" t="-416157" b="-188131"/>
            </a:stretch>
          </a:blipFill>
        </p:spPr>
      </p:sp>
      <p:sp>
        <p:nvSpPr>
          <p:cNvPr id="5" name="AutoShape 5"/>
          <p:cNvSpPr/>
          <p:nvPr/>
        </p:nvSpPr>
        <p:spPr>
          <a:xfrm rot="2058">
            <a:off x="753570" y="6184846"/>
            <a:ext cx="10603406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6264125" y="5241422"/>
            <a:ext cx="4769255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03932" indent="-1293348" algn="r"/>
            <a:r>
              <a:rPr lang="en-US" sz="1200" spc="-100" dirty="0">
                <a:solidFill>
                  <a:schemeClr val="tx2"/>
                </a:solidFill>
                <a:latin typeface=""/>
              </a:rPr>
              <a:t>Launched on: 13 September, SDG Studio, New York </a:t>
            </a:r>
          </a:p>
          <a:p>
            <a:pPr algn="r"/>
            <a:endParaRPr lang="en-US" sz="333" spc="-100" dirty="0">
              <a:solidFill>
                <a:schemeClr val="tx2"/>
              </a:solidFill>
              <a:latin typeface=""/>
            </a:endParaRPr>
          </a:p>
          <a:p>
            <a:pPr algn="r"/>
            <a:r>
              <a:rPr lang="en-US" sz="1200" spc="-100" dirty="0">
                <a:solidFill>
                  <a:schemeClr val="tx2"/>
                </a:solidFill>
                <a:latin typeface=""/>
              </a:rPr>
              <a:t>Co-convened by: UN DESA and UNFCCC</a:t>
            </a:r>
          </a:p>
          <a:p>
            <a:pPr algn="r"/>
            <a:endParaRPr lang="en-US" sz="333" spc="-100" dirty="0">
              <a:solidFill>
                <a:schemeClr val="tx2"/>
              </a:solidFill>
              <a:latin typeface=""/>
            </a:endParaRPr>
          </a:p>
          <a:p>
            <a:pPr marL="1223495" indent="-1212911" algn="r"/>
            <a:r>
              <a:rPr lang="en-US" sz="1200" spc="-100" dirty="0">
                <a:solidFill>
                  <a:schemeClr val="tx2"/>
                </a:solidFill>
                <a:latin typeface=""/>
              </a:rPr>
              <a:t>Prepared by: Expert Group on Climate and SDG Synergy</a:t>
            </a:r>
          </a:p>
        </p:txBody>
      </p:sp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3546829-95C6-B863-FDE9-B721B74EE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5294"/>
          <a:stretch/>
        </p:blipFill>
        <p:spPr>
          <a:xfrm>
            <a:off x="5851779" y="1970782"/>
            <a:ext cx="5181600" cy="291643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D8E8DF06-12AD-1C8D-533B-6A8B619BF370}"/>
              </a:ext>
            </a:extLst>
          </p:cNvPr>
          <p:cNvSpPr txBox="1"/>
          <p:nvPr/>
        </p:nvSpPr>
        <p:spPr>
          <a:xfrm>
            <a:off x="739190" y="638684"/>
            <a:ext cx="1058472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/>
            <a:r>
              <a:rPr lang="en-US" sz="3600" dirty="0">
                <a:solidFill>
                  <a:srgbClr val="00B0F0"/>
                </a:solidFill>
                <a:latin typeface="Arimo Bold"/>
              </a:rPr>
              <a:t>New report on Climate Action and SDG Synergy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305CBF3-0667-D0D0-515E-1FCD3FF55B75}"/>
              </a:ext>
            </a:extLst>
          </p:cNvPr>
          <p:cNvSpPr txBox="1"/>
          <p:nvPr/>
        </p:nvSpPr>
        <p:spPr>
          <a:xfrm>
            <a:off x="753570" y="3077075"/>
            <a:ext cx="3767630" cy="1641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33" dirty="0">
                <a:solidFill>
                  <a:srgbClr val="00B0F0"/>
                </a:solidFill>
                <a:latin typeface="Arimo Bold"/>
              </a:rPr>
              <a:t>We must solve the climate emergency and sustainable development challenges together, or we will not solve them at all.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2D45CF-CE81-C42A-D831-828E9B207BB7}"/>
              </a:ext>
            </a:extLst>
          </p:cNvPr>
          <p:cNvSpPr txBox="1"/>
          <p:nvPr/>
        </p:nvSpPr>
        <p:spPr>
          <a:xfrm>
            <a:off x="649016" y="2070900"/>
            <a:ext cx="51816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67" dirty="0">
                <a:solidFill>
                  <a:schemeClr val="tx2"/>
                </a:solidFill>
                <a:latin typeface="Arimo Bold"/>
              </a:rPr>
              <a:t>“Synergy Solutions for a World in Crisis: Tackling Climate and SDG Action Together”</a:t>
            </a:r>
            <a:r>
              <a:rPr lang="en-US" sz="1867" dirty="0">
                <a:solidFill>
                  <a:schemeClr val="tx2"/>
                </a:solidFill>
                <a:latin typeface="Arimo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14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49017" y="6250612"/>
            <a:ext cx="1936531" cy="532487"/>
          </a:xfrm>
          <a:custGeom>
            <a:avLst/>
            <a:gdLst/>
            <a:ahLst/>
            <a:cxnLst/>
            <a:rect l="l" t="t" r="r" b="b"/>
            <a:pathLst>
              <a:path w="2904797" h="798730">
                <a:moveTo>
                  <a:pt x="0" y="0"/>
                </a:moveTo>
                <a:lnTo>
                  <a:pt x="2904797" y="0"/>
                </a:lnTo>
                <a:lnTo>
                  <a:pt x="2904797" y="798730"/>
                </a:lnTo>
                <a:lnTo>
                  <a:pt x="0" y="798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9700" t="-281433" b="-3483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51903" y="6225402"/>
            <a:ext cx="2123090" cy="551794"/>
          </a:xfrm>
          <a:custGeom>
            <a:avLst/>
            <a:gdLst/>
            <a:ahLst/>
            <a:cxnLst/>
            <a:rect l="l" t="t" r="r" b="b"/>
            <a:pathLst>
              <a:path w="3184635" h="827691">
                <a:moveTo>
                  <a:pt x="0" y="0"/>
                </a:moveTo>
                <a:lnTo>
                  <a:pt x="3184635" y="0"/>
                </a:lnTo>
                <a:lnTo>
                  <a:pt x="3184635" y="827691"/>
                </a:lnTo>
                <a:lnTo>
                  <a:pt x="0" y="827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882" t="-416157" b="-188131"/>
            </a:stretch>
          </a:blipFill>
        </p:spPr>
      </p:sp>
      <p:sp>
        <p:nvSpPr>
          <p:cNvPr id="5" name="AutoShape 5"/>
          <p:cNvSpPr/>
          <p:nvPr/>
        </p:nvSpPr>
        <p:spPr>
          <a:xfrm rot="2058">
            <a:off x="753570" y="6184846"/>
            <a:ext cx="10603406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592854" y="227283"/>
            <a:ext cx="1923393" cy="717331"/>
          </a:xfrm>
          <a:custGeom>
            <a:avLst/>
            <a:gdLst/>
            <a:ahLst/>
            <a:cxnLst/>
            <a:rect l="l" t="t" r="r" b="b"/>
            <a:pathLst>
              <a:path w="2885090" h="1075996">
                <a:moveTo>
                  <a:pt x="0" y="0"/>
                </a:moveTo>
                <a:lnTo>
                  <a:pt x="2885089" y="0"/>
                </a:lnTo>
                <a:lnTo>
                  <a:pt x="2885089" y="1075997"/>
                </a:lnTo>
                <a:lnTo>
                  <a:pt x="0" y="1075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90" t="-33519" r="-152190" b="-40825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13896" y="4187708"/>
            <a:ext cx="5942504" cy="17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spc="-150" dirty="0">
                <a:solidFill>
                  <a:srgbClr val="FFFFFF"/>
                </a:solidFill>
                <a:latin typeface="Arimo"/>
              </a:rPr>
              <a:t>Report on Strengthening the Evidence Base </a:t>
            </a:r>
          </a:p>
        </p:txBody>
      </p:sp>
      <p:pic>
        <p:nvPicPr>
          <p:cNvPr id="13" name="Picture 12" descr="A blue book with colorful squares&#10;&#10;Description automatically generated">
            <a:extLst>
              <a:ext uri="{FF2B5EF4-FFF2-40B4-BE49-F238E27FC236}">
                <a16:creationId xmlns:a16="http://schemas.microsoft.com/office/drawing/2014/main" id="{05C9F5CC-553A-3C3D-3AB3-53F822EB7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47" y="217649"/>
            <a:ext cx="3460854" cy="4500885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1DD18450-E729-BE78-C465-D5091E934BBF}"/>
              </a:ext>
            </a:extLst>
          </p:cNvPr>
          <p:cNvSpPr txBox="1"/>
          <p:nvPr/>
        </p:nvSpPr>
        <p:spPr>
          <a:xfrm>
            <a:off x="653815" y="511344"/>
            <a:ext cx="354751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600" dirty="0">
                <a:solidFill>
                  <a:srgbClr val="00B0F0"/>
                </a:solidFill>
                <a:latin typeface="Arimo Bold"/>
              </a:rPr>
              <a:t>Key messages: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3FCD2-BDFC-70D3-F11A-33E86458D2F9}"/>
              </a:ext>
            </a:extLst>
          </p:cNvPr>
          <p:cNvSpPr txBox="1"/>
          <p:nvPr/>
        </p:nvSpPr>
        <p:spPr>
          <a:xfrm>
            <a:off x="1285143" y="1145010"/>
            <a:ext cx="5291783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600" dirty="0">
                <a:solidFill>
                  <a:schemeClr val="tx2"/>
                </a:solidFill>
                <a:latin typeface=""/>
                <a:ea typeface="Times New Roman" panose="02020603050405020304" pitchFamily="18" charset="0"/>
              </a:rPr>
              <a:t>Seeking win-win synergies by tackling the climate and sustainable development crises together is the only way to correct the course we are on. </a:t>
            </a:r>
          </a:p>
          <a:p>
            <a:pPr marL="228611" indent="-228611">
              <a:spcAft>
                <a:spcPts val="400"/>
              </a:spcAft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"/>
              <a:ea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chemeClr val="tx2"/>
                </a:solidFill>
                <a:latin typeface=""/>
                <a:ea typeface="Times New Roman" panose="02020603050405020304" pitchFamily="18" charset="0"/>
              </a:rPr>
              <a:t>The vast pool of existing evidence underscores that the Paris goals and the SDGs are mutually re-enforcing, and one cannot be achieved without the other. </a:t>
            </a:r>
          </a:p>
          <a:p>
            <a:pPr marL="228611" indent="-228611">
              <a:spcAft>
                <a:spcPts val="400"/>
              </a:spcAft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"/>
              <a:ea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chemeClr val="tx2"/>
                </a:solidFill>
                <a:latin typeface=""/>
                <a:ea typeface="Times New Roman" panose="02020603050405020304" pitchFamily="18" charset="0"/>
              </a:rPr>
              <a:t>Progress away from siloed approaches and towards integrated planning, implementation, and reporting is underway but needs to move much faster. </a:t>
            </a:r>
          </a:p>
          <a:p>
            <a:pPr marL="228611" indent="-228611">
              <a:spcAft>
                <a:spcPts val="400"/>
              </a:spcAft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"/>
              <a:ea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chemeClr val="tx2"/>
                </a:solidFill>
                <a:latin typeface=""/>
                <a:ea typeface="Times New Roman" panose="02020603050405020304" pitchFamily="18" charset="0"/>
              </a:rPr>
              <a:t>Synergies are highly dependent on national priorities and context.</a:t>
            </a:r>
          </a:p>
          <a:p>
            <a:pPr>
              <a:spcAft>
                <a:spcPts val="400"/>
              </a:spcAft>
            </a:pPr>
            <a:endParaRPr lang="en-US" sz="1600" dirty="0">
              <a:solidFill>
                <a:schemeClr val="tx2"/>
              </a:solidFill>
              <a:latin typeface=""/>
              <a:ea typeface="Times New Roman" panose="02020603050405020304" pitchFamily="18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"/>
                <a:ea typeface="Times New Roman" panose="02020603050405020304" pitchFamily="18" charset="0"/>
              </a:rPr>
              <a:t>Moving forward – a ‘framework for action’ to foster systemic change is needed to support policymakers and stakeholders in their synergistic actions.</a:t>
            </a:r>
            <a:endParaRPr lang="en-US" sz="1600" dirty="0">
              <a:solidFill>
                <a:schemeClr val="tx2"/>
              </a:solidFill>
              <a:latin typeface="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B7A550-1F95-A492-6F43-D9D7AE67A005}"/>
              </a:ext>
            </a:extLst>
          </p:cNvPr>
          <p:cNvSpPr/>
          <p:nvPr/>
        </p:nvSpPr>
        <p:spPr>
          <a:xfrm>
            <a:off x="668082" y="1205592"/>
            <a:ext cx="550217" cy="558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F8F716-6602-A1D1-AE38-96D0D097E970}"/>
              </a:ext>
            </a:extLst>
          </p:cNvPr>
          <p:cNvSpPr/>
          <p:nvPr/>
        </p:nvSpPr>
        <p:spPr>
          <a:xfrm>
            <a:off x="668082" y="2248420"/>
            <a:ext cx="550217" cy="558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CAAF54-F0D8-182D-9E6E-A0DB7A85A50A}"/>
              </a:ext>
            </a:extLst>
          </p:cNvPr>
          <p:cNvSpPr/>
          <p:nvPr/>
        </p:nvSpPr>
        <p:spPr>
          <a:xfrm>
            <a:off x="668081" y="3291248"/>
            <a:ext cx="550217" cy="558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547BDE-9E54-FC34-508D-C1E3083B6E1E}"/>
              </a:ext>
            </a:extLst>
          </p:cNvPr>
          <p:cNvSpPr/>
          <p:nvPr/>
        </p:nvSpPr>
        <p:spPr>
          <a:xfrm>
            <a:off x="668080" y="4334076"/>
            <a:ext cx="550217" cy="558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8D8FB3-8BE9-A678-509C-EE2EA21CB7BF}"/>
              </a:ext>
            </a:extLst>
          </p:cNvPr>
          <p:cNvSpPr/>
          <p:nvPr/>
        </p:nvSpPr>
        <p:spPr>
          <a:xfrm>
            <a:off x="668080" y="5261003"/>
            <a:ext cx="550217" cy="558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"/>
              </a:rPr>
              <a:t>5</a:t>
            </a:r>
          </a:p>
        </p:txBody>
      </p:sp>
      <p:pic>
        <p:nvPicPr>
          <p:cNvPr id="2" name="Picture 1" descr="A qr code with a black strip&#10;&#10;Description automatically generated">
            <a:extLst>
              <a:ext uri="{FF2B5EF4-FFF2-40B4-BE49-F238E27FC236}">
                <a16:creationId xmlns:a16="http://schemas.microsoft.com/office/drawing/2014/main" id="{5FABCB52-7481-EEA8-7862-6C0D9320A3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9"/>
          <a:stretch/>
        </p:blipFill>
        <p:spPr>
          <a:xfrm>
            <a:off x="8001007" y="3429000"/>
            <a:ext cx="2261969" cy="2249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EF390-B329-7FBF-5BB5-C6D4C37E94A8}"/>
              </a:ext>
            </a:extLst>
          </p:cNvPr>
          <p:cNvSpPr txBox="1"/>
          <p:nvPr/>
        </p:nvSpPr>
        <p:spPr>
          <a:xfrm>
            <a:off x="6055273" y="5496352"/>
            <a:ext cx="6096000" cy="52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2000" dirty="0">
                <a:solidFill>
                  <a:schemeClr val="tx2"/>
                </a:solidFill>
                <a:latin typeface="Arimo Bold"/>
              </a:rPr>
              <a:t>bit.ly/UNSynergyReport2023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FB4640F4ECC4DB763D3A4E7453A9E" ma:contentTypeVersion="29" ma:contentTypeDescription="Create a new document." ma:contentTypeScope="" ma:versionID="d9fd3d2039654eb4c33496040264d947">
  <xsd:schema xmlns:xsd="http://www.w3.org/2001/XMLSchema" xmlns:xs="http://www.w3.org/2001/XMLSchema" xmlns:p="http://schemas.microsoft.com/office/2006/metadata/properties" xmlns:ns2="2969ad49-f2d3-4965-9499-b3fda74a3c4a" xmlns:ns3="3061fea5-5b4b-42f9-8a99-2865bbdc9505" xmlns:ns4="eb4559c4-8463-4985-927f-f0d558bff8f0" targetNamespace="http://schemas.microsoft.com/office/2006/metadata/properties" ma:root="true" ma:fieldsID="02d4d22df04d871f8df1e6a4cfb28fff" ns2:_="" ns3:_="" ns4:_="">
    <xsd:import namespace="2969ad49-f2d3-4965-9499-b3fda74a3c4a"/>
    <xsd:import namespace="3061fea5-5b4b-42f9-8a99-2865bbdc9505"/>
    <xsd:import namespace="eb4559c4-8463-4985-927f-f0d558bff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9ad49-f2d3-4965-9499-b3fda74a3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hor0" ma:index="26" ma:displayName="Author" ma:format="Dropdown" ma:list="UserInfo" ma:SharePointGroup="0" ma:internalName="Author0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1fea5-5b4b-42f9-8a99-2865bbdc9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59c4-8463-4985-927f-f0d558bff8f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a95d41d-ea1a-408f-9307-7f64a2798285}" ma:internalName="TaxCatchAll" ma:showField="CatchAllData" ma:web="3061fea5-5b4b-42f9-8a99-2865bbdc95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559c4-8463-4985-927f-f0d558bff8f0" xsi:nil="true"/>
    <lcf76f155ced4ddcb4097134ff3c332f xmlns="2969ad49-f2d3-4965-9499-b3fda74a3c4a">
      <Terms xmlns="http://schemas.microsoft.com/office/infopath/2007/PartnerControls"/>
    </lcf76f155ced4ddcb4097134ff3c332f>
    <Author0 xmlns="2969ad49-f2d3-4965-9499-b3fda74a3c4a">
      <UserInfo>
        <DisplayName/>
        <AccountId/>
        <AccountType/>
      </UserInfo>
    </Author0>
  </documentManagement>
</p:properties>
</file>

<file path=customXml/itemProps1.xml><?xml version="1.0" encoding="utf-8"?>
<ds:datastoreItem xmlns:ds="http://schemas.openxmlformats.org/officeDocument/2006/customXml" ds:itemID="{62AF8FDD-418A-4EA0-AF36-AC99183D32C5}"/>
</file>

<file path=customXml/itemProps2.xml><?xml version="1.0" encoding="utf-8"?>
<ds:datastoreItem xmlns:ds="http://schemas.openxmlformats.org/officeDocument/2006/customXml" ds:itemID="{0505C145-2E45-455A-B8AA-B3A564F8A2F2}"/>
</file>

<file path=customXml/itemProps3.xml><?xml version="1.0" encoding="utf-8"?>
<ds:datastoreItem xmlns:ds="http://schemas.openxmlformats.org/officeDocument/2006/customXml" ds:itemID="{FACE7685-CAF3-47B0-8412-60993AD9441F}"/>
</file>

<file path=customXml/itemProps4.xml><?xml version="1.0" encoding="utf-8"?>
<ds:datastoreItem xmlns:ds="http://schemas.openxmlformats.org/officeDocument/2006/customXml" ds:itemID="{F39C6131-DF8C-40BA-AD3B-E5514F4903E8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224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Arimo</vt:lpstr>
      <vt:lpstr>Arimo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Bahareh Seyedi</dc:creator>
  <cp:lastModifiedBy>Bahareh Seyedi</cp:lastModifiedBy>
  <cp:revision>2</cp:revision>
  <dcterms:created xsi:type="dcterms:W3CDTF">2023-10-26T13:32:36Z</dcterms:created>
  <dcterms:modified xsi:type="dcterms:W3CDTF">2024-03-19T10:36:06Z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0x010100F83FB4640F4ECC4DB763D3A4E7453A9E</vt:lpwstr>
  </property>
</Properties>
</file>