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sldIdLst>
    <p:sldId id="256" r:id="rId7"/>
    <p:sldId id="259" r:id="rId8"/>
    <p:sldId id="293" r:id="rId9"/>
    <p:sldId id="299" r:id="rId10"/>
    <p:sldId id="300" r:id="rId11"/>
    <p:sldId id="302" r:id="rId12"/>
    <p:sldId id="29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68DCB-853B-4520-9C22-BF14A6B01638}" v="1" dt="2023-06-09T13:43:01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8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1AA9F-4A50-49C3-A43D-7BAA749F391A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B3EA4E97-1EF0-4D98-BD31-DFACE96D4923}">
      <dgm:prSet phldrT="[Text]" custT="1"/>
      <dgm:spPr/>
      <dgm:t>
        <a:bodyPr/>
        <a:lstStyle/>
        <a:p>
          <a:r>
            <a:rPr lang="en-US" sz="1800" b="1" dirty="0"/>
            <a:t>Accelerating Just Energy Transition and mobilizing resources into the Loss and Damage Fund ($$B)</a:t>
          </a:r>
          <a:endParaRPr lang="en-GB" sz="1800" b="1" dirty="0"/>
        </a:p>
      </dgm:t>
    </dgm:pt>
    <dgm:pt modelId="{BD7C47B0-B1E6-442C-8606-77F5B942D364}" type="parTrans" cxnId="{B97C2B22-44DE-41C7-A65C-ECE6ED075B10}">
      <dgm:prSet/>
      <dgm:spPr/>
      <dgm:t>
        <a:bodyPr/>
        <a:lstStyle/>
        <a:p>
          <a:endParaRPr lang="en-GB"/>
        </a:p>
      </dgm:t>
    </dgm:pt>
    <dgm:pt modelId="{0420AD32-3F62-4FC3-B9ED-220274817B6D}" type="sibTrans" cxnId="{B97C2B22-44DE-41C7-A65C-ECE6ED075B10}">
      <dgm:prSet/>
      <dgm:spPr/>
      <dgm:t>
        <a:bodyPr/>
        <a:lstStyle/>
        <a:p>
          <a:endParaRPr lang="en-GB"/>
        </a:p>
      </dgm:t>
    </dgm:pt>
    <dgm:pt modelId="{BE3B047D-6387-465E-8F02-569F7F8DC65F}">
      <dgm:prSet phldrT="[Text]" custT="1"/>
      <dgm:spPr/>
      <dgm:t>
        <a:bodyPr/>
        <a:lstStyle/>
        <a:p>
          <a:r>
            <a:rPr lang="en-US" sz="1600" b="1" dirty="0"/>
            <a:t>Map the private sector players, advocates for climate justice, philanthropic partners</a:t>
          </a:r>
          <a:endParaRPr lang="en-GB" sz="1600" b="1" dirty="0"/>
        </a:p>
      </dgm:t>
    </dgm:pt>
    <dgm:pt modelId="{0BFC2E68-D758-47C4-BF5C-6F4E66F15AC1}" type="parTrans" cxnId="{68091BC2-F58B-4509-9E2D-51E1EE5CC116}">
      <dgm:prSet/>
      <dgm:spPr/>
      <dgm:t>
        <a:bodyPr/>
        <a:lstStyle/>
        <a:p>
          <a:endParaRPr lang="en-GB"/>
        </a:p>
      </dgm:t>
    </dgm:pt>
    <dgm:pt modelId="{F0143710-5ECC-4366-B5DF-BEB8D0013723}" type="sibTrans" cxnId="{68091BC2-F58B-4509-9E2D-51E1EE5CC116}">
      <dgm:prSet/>
      <dgm:spPr/>
      <dgm:t>
        <a:bodyPr/>
        <a:lstStyle/>
        <a:p>
          <a:endParaRPr lang="en-GB"/>
        </a:p>
      </dgm:t>
    </dgm:pt>
    <dgm:pt modelId="{9975C679-67B7-4B6E-9048-6D6356B071A3}">
      <dgm:prSet phldrT="[Text]" custT="1"/>
      <dgm:spPr/>
      <dgm:t>
        <a:bodyPr/>
        <a:lstStyle/>
        <a:p>
          <a:r>
            <a:rPr lang="en-US" sz="1600" b="1" dirty="0"/>
            <a:t>Share the cause and impacts of climate change, how communities are being affected and how their funding can contribute to a better future for all</a:t>
          </a:r>
          <a:endParaRPr lang="en-GB" sz="1600" b="1" dirty="0"/>
        </a:p>
      </dgm:t>
    </dgm:pt>
    <dgm:pt modelId="{E10FE2A5-6BAF-468C-B39A-E04A42D0DEA2}" type="parTrans" cxnId="{D2E4849B-6950-4E57-9623-3D819FE41180}">
      <dgm:prSet/>
      <dgm:spPr/>
      <dgm:t>
        <a:bodyPr/>
        <a:lstStyle/>
        <a:p>
          <a:endParaRPr lang="en-GB"/>
        </a:p>
      </dgm:t>
    </dgm:pt>
    <dgm:pt modelId="{89F070B8-9145-45C6-BF76-31594474F8EC}" type="sibTrans" cxnId="{D2E4849B-6950-4E57-9623-3D819FE41180}">
      <dgm:prSet/>
      <dgm:spPr/>
      <dgm:t>
        <a:bodyPr/>
        <a:lstStyle/>
        <a:p>
          <a:endParaRPr lang="en-GB"/>
        </a:p>
      </dgm:t>
    </dgm:pt>
    <dgm:pt modelId="{FA870B2E-BC02-4EAD-B2E2-01C1300362F0}" type="pres">
      <dgm:prSet presAssocID="{B641AA9F-4A50-49C3-A43D-7BAA749F391A}" presName="compositeShape" presStyleCnt="0">
        <dgm:presLayoutVars>
          <dgm:dir/>
          <dgm:resizeHandles/>
        </dgm:presLayoutVars>
      </dgm:prSet>
      <dgm:spPr/>
    </dgm:pt>
    <dgm:pt modelId="{8F3FE4EC-4F20-4539-9E68-6BBA111D2017}" type="pres">
      <dgm:prSet presAssocID="{B641AA9F-4A50-49C3-A43D-7BAA749F391A}" presName="pyramid" presStyleLbl="node1" presStyleIdx="0" presStyleCnt="1"/>
      <dgm:spPr/>
    </dgm:pt>
    <dgm:pt modelId="{5466B898-5277-42F8-8125-4ADDFD391553}" type="pres">
      <dgm:prSet presAssocID="{B641AA9F-4A50-49C3-A43D-7BAA749F391A}" presName="theList" presStyleCnt="0"/>
      <dgm:spPr/>
    </dgm:pt>
    <dgm:pt modelId="{A8393F4B-A54F-4375-870D-C1A6D1B33076}" type="pres">
      <dgm:prSet presAssocID="{B3EA4E97-1EF0-4D98-BD31-DFACE96D4923}" presName="aNode" presStyleLbl="fgAcc1" presStyleIdx="0" presStyleCnt="3" custLinFactNeighborX="-5931" custLinFactNeighborY="-14888">
        <dgm:presLayoutVars>
          <dgm:bulletEnabled val="1"/>
        </dgm:presLayoutVars>
      </dgm:prSet>
      <dgm:spPr/>
    </dgm:pt>
    <dgm:pt modelId="{72B953F3-EA1B-431B-9D66-44248A086CC9}" type="pres">
      <dgm:prSet presAssocID="{B3EA4E97-1EF0-4D98-BD31-DFACE96D4923}" presName="aSpace" presStyleCnt="0"/>
      <dgm:spPr/>
    </dgm:pt>
    <dgm:pt modelId="{EAA53AE3-1487-45BD-98AA-122E77D31A46}" type="pres">
      <dgm:prSet presAssocID="{BE3B047D-6387-465E-8F02-569F7F8DC65F}" presName="aNode" presStyleLbl="fgAcc1" presStyleIdx="1" presStyleCnt="3" custLinFactY="10284" custLinFactNeighborX="12862" custLinFactNeighborY="100000">
        <dgm:presLayoutVars>
          <dgm:bulletEnabled val="1"/>
        </dgm:presLayoutVars>
      </dgm:prSet>
      <dgm:spPr/>
    </dgm:pt>
    <dgm:pt modelId="{6B091E01-D5E9-4C29-BB84-853D3BA99945}" type="pres">
      <dgm:prSet presAssocID="{BE3B047D-6387-465E-8F02-569F7F8DC65F}" presName="aSpace" presStyleCnt="0"/>
      <dgm:spPr/>
    </dgm:pt>
    <dgm:pt modelId="{64299B74-89D1-4D3C-A5A0-5AF15F1BD008}" type="pres">
      <dgm:prSet presAssocID="{9975C679-67B7-4B6E-9048-6D6356B071A3}" presName="aNode" presStyleLbl="fgAcc1" presStyleIdx="2" presStyleCnt="3" custScaleX="114926" custLinFactY="36661" custLinFactNeighborX="25378" custLinFactNeighborY="100000">
        <dgm:presLayoutVars>
          <dgm:bulletEnabled val="1"/>
        </dgm:presLayoutVars>
      </dgm:prSet>
      <dgm:spPr/>
    </dgm:pt>
    <dgm:pt modelId="{FAA7ABBF-5BA0-4C1B-A2EA-7ACC8CA2FE0C}" type="pres">
      <dgm:prSet presAssocID="{9975C679-67B7-4B6E-9048-6D6356B071A3}" presName="aSpace" presStyleCnt="0"/>
      <dgm:spPr/>
    </dgm:pt>
  </dgm:ptLst>
  <dgm:cxnLst>
    <dgm:cxn modelId="{B97C2B22-44DE-41C7-A65C-ECE6ED075B10}" srcId="{B641AA9F-4A50-49C3-A43D-7BAA749F391A}" destId="{B3EA4E97-1EF0-4D98-BD31-DFACE96D4923}" srcOrd="0" destOrd="0" parTransId="{BD7C47B0-B1E6-442C-8606-77F5B942D364}" sibTransId="{0420AD32-3F62-4FC3-B9ED-220274817B6D}"/>
    <dgm:cxn modelId="{F2043564-2488-4781-8C3B-4FE08897F086}" type="presOf" srcId="{BE3B047D-6387-465E-8F02-569F7F8DC65F}" destId="{EAA53AE3-1487-45BD-98AA-122E77D31A46}" srcOrd="0" destOrd="0" presId="urn:microsoft.com/office/officeart/2005/8/layout/pyramid2"/>
    <dgm:cxn modelId="{D2E4849B-6950-4E57-9623-3D819FE41180}" srcId="{B641AA9F-4A50-49C3-A43D-7BAA749F391A}" destId="{9975C679-67B7-4B6E-9048-6D6356B071A3}" srcOrd="2" destOrd="0" parTransId="{E10FE2A5-6BAF-468C-B39A-E04A42D0DEA2}" sibTransId="{89F070B8-9145-45C6-BF76-31594474F8EC}"/>
    <dgm:cxn modelId="{5DAE8CA9-486A-4634-9710-41E7EDF94DA1}" type="presOf" srcId="{B3EA4E97-1EF0-4D98-BD31-DFACE96D4923}" destId="{A8393F4B-A54F-4375-870D-C1A6D1B33076}" srcOrd="0" destOrd="0" presId="urn:microsoft.com/office/officeart/2005/8/layout/pyramid2"/>
    <dgm:cxn modelId="{6B3EC7B1-5406-48EF-8FAC-061A8956216C}" type="presOf" srcId="{B641AA9F-4A50-49C3-A43D-7BAA749F391A}" destId="{FA870B2E-BC02-4EAD-B2E2-01C1300362F0}" srcOrd="0" destOrd="0" presId="urn:microsoft.com/office/officeart/2005/8/layout/pyramid2"/>
    <dgm:cxn modelId="{68091BC2-F58B-4509-9E2D-51E1EE5CC116}" srcId="{B641AA9F-4A50-49C3-A43D-7BAA749F391A}" destId="{BE3B047D-6387-465E-8F02-569F7F8DC65F}" srcOrd="1" destOrd="0" parTransId="{0BFC2E68-D758-47C4-BF5C-6F4E66F15AC1}" sibTransId="{F0143710-5ECC-4366-B5DF-BEB8D0013723}"/>
    <dgm:cxn modelId="{987F54F6-3557-4694-9820-32F15DB65C19}" type="presOf" srcId="{9975C679-67B7-4B6E-9048-6D6356B071A3}" destId="{64299B74-89D1-4D3C-A5A0-5AF15F1BD008}" srcOrd="0" destOrd="0" presId="urn:microsoft.com/office/officeart/2005/8/layout/pyramid2"/>
    <dgm:cxn modelId="{4458F245-765A-436B-A51A-BF24708227B9}" type="presParOf" srcId="{FA870B2E-BC02-4EAD-B2E2-01C1300362F0}" destId="{8F3FE4EC-4F20-4539-9E68-6BBA111D2017}" srcOrd="0" destOrd="0" presId="urn:microsoft.com/office/officeart/2005/8/layout/pyramid2"/>
    <dgm:cxn modelId="{E0F3FA64-AC3C-4683-9DF5-2412229DDABD}" type="presParOf" srcId="{FA870B2E-BC02-4EAD-B2E2-01C1300362F0}" destId="{5466B898-5277-42F8-8125-4ADDFD391553}" srcOrd="1" destOrd="0" presId="urn:microsoft.com/office/officeart/2005/8/layout/pyramid2"/>
    <dgm:cxn modelId="{5ACE7DEC-AE48-475E-9ABD-F3C644AE5978}" type="presParOf" srcId="{5466B898-5277-42F8-8125-4ADDFD391553}" destId="{A8393F4B-A54F-4375-870D-C1A6D1B33076}" srcOrd="0" destOrd="0" presId="urn:microsoft.com/office/officeart/2005/8/layout/pyramid2"/>
    <dgm:cxn modelId="{EAB9D255-DF1C-4F64-B52B-958348BA79A3}" type="presParOf" srcId="{5466B898-5277-42F8-8125-4ADDFD391553}" destId="{72B953F3-EA1B-431B-9D66-44248A086CC9}" srcOrd="1" destOrd="0" presId="urn:microsoft.com/office/officeart/2005/8/layout/pyramid2"/>
    <dgm:cxn modelId="{65363C84-5B5F-4123-B181-F9689468D23A}" type="presParOf" srcId="{5466B898-5277-42F8-8125-4ADDFD391553}" destId="{EAA53AE3-1487-45BD-98AA-122E77D31A46}" srcOrd="2" destOrd="0" presId="urn:microsoft.com/office/officeart/2005/8/layout/pyramid2"/>
    <dgm:cxn modelId="{474EA61F-55F2-4356-A9C8-CB5362C2B5DE}" type="presParOf" srcId="{5466B898-5277-42F8-8125-4ADDFD391553}" destId="{6B091E01-D5E9-4C29-BB84-853D3BA99945}" srcOrd="3" destOrd="0" presId="urn:microsoft.com/office/officeart/2005/8/layout/pyramid2"/>
    <dgm:cxn modelId="{EDF689BB-7D8E-4F4C-80CD-83C7589F1321}" type="presParOf" srcId="{5466B898-5277-42F8-8125-4ADDFD391553}" destId="{64299B74-89D1-4D3C-A5A0-5AF15F1BD008}" srcOrd="4" destOrd="0" presId="urn:microsoft.com/office/officeart/2005/8/layout/pyramid2"/>
    <dgm:cxn modelId="{8B2EB6D3-2409-43BC-903C-DDC496DFDC16}" type="presParOf" srcId="{5466B898-5277-42F8-8125-4ADDFD391553}" destId="{FAA7ABBF-5BA0-4C1B-A2EA-7ACC8CA2FE0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FE4EC-4F20-4539-9E68-6BBA111D2017}">
      <dsp:nvSpPr>
        <dsp:cNvPr id="0" name=""/>
        <dsp:cNvSpPr/>
      </dsp:nvSpPr>
      <dsp:spPr>
        <a:xfrm>
          <a:off x="1617779" y="0"/>
          <a:ext cx="4599801" cy="459980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93F4B-A54F-4375-870D-C1A6D1B33076}">
      <dsp:nvSpPr>
        <dsp:cNvPr id="0" name=""/>
        <dsp:cNvSpPr/>
      </dsp:nvSpPr>
      <dsp:spPr>
        <a:xfrm>
          <a:off x="3740350" y="442187"/>
          <a:ext cx="2989870" cy="10888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Accelerating Just Energy Transition and mobilizing resources into the Loss and Damage Fund ($$B)</a:t>
          </a:r>
          <a:endParaRPr lang="en-GB" sz="1800" b="1" kern="1200" dirty="0"/>
        </a:p>
      </dsp:txBody>
      <dsp:txXfrm>
        <a:off x="3793504" y="495341"/>
        <a:ext cx="2883562" cy="982551"/>
      </dsp:txXfrm>
    </dsp:sp>
    <dsp:sp modelId="{EAA53AE3-1487-45BD-98AA-122E77D31A46}">
      <dsp:nvSpPr>
        <dsp:cNvPr id="0" name=""/>
        <dsp:cNvSpPr/>
      </dsp:nvSpPr>
      <dsp:spPr>
        <a:xfrm>
          <a:off x="4302237" y="1935502"/>
          <a:ext cx="2989870" cy="10888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Map the private sector players, advocates for climate justice, philanthropic partners</a:t>
          </a:r>
          <a:endParaRPr lang="en-GB" sz="1600" b="1" kern="1200" dirty="0"/>
        </a:p>
      </dsp:txBody>
      <dsp:txXfrm>
        <a:off x="4355391" y="1988656"/>
        <a:ext cx="2883562" cy="982551"/>
      </dsp:txXfrm>
    </dsp:sp>
    <dsp:sp modelId="{64299B74-89D1-4D3C-A5A0-5AF15F1BD008}">
      <dsp:nvSpPr>
        <dsp:cNvPr id="0" name=""/>
        <dsp:cNvSpPr/>
      </dsp:nvSpPr>
      <dsp:spPr>
        <a:xfrm>
          <a:off x="4453315" y="3447677"/>
          <a:ext cx="3436138" cy="10888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Share the cause and impacts of climate change, how communities are being affected and how their funding can contribute to a better future for all</a:t>
          </a:r>
          <a:endParaRPr lang="en-GB" sz="1600" b="1" kern="1200" dirty="0"/>
        </a:p>
      </dsp:txBody>
      <dsp:txXfrm>
        <a:off x="4506469" y="3500831"/>
        <a:ext cx="3329830" cy="982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4D794-69FE-E444-A10C-18F267D6F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F7F3-AC81-4446-BA94-F94F94A1A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5E1B-DA34-6B41-B49F-351FFB09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2DD0-9190-8043-B902-A04325A3A071}" type="datetime1">
              <a:rPr lang="en-ZA" smtClean="0"/>
              <a:t>2023/06/09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EC576-1217-D64A-9D1B-C9AAC1D7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56EC-0639-CE47-AA0F-6B908D42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4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E034-A415-7341-9EDB-69702B8B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A661B-2976-5348-8900-27830C73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16A9-A036-B647-81BD-F82023B3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CEEA-7673-E74A-801C-A7FEDC5610A7}" type="datetime1">
              <a:rPr lang="en-ZA" smtClean="0"/>
              <a:t>2023/06/09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CB8EB-47A7-5543-A532-F5EA2CDD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5EF3E-3CF9-0A43-933A-B040B70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74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8158-4F26-F149-818C-348C4627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AFA8D-6B6C-B945-996B-C250F858D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DB817-48A8-2842-9111-B5EEE2C8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48FD-2E81-5840-B1FC-82216CD26340}" type="datetime1">
              <a:rPr lang="en-ZA" smtClean="0"/>
              <a:t>2023/06/09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7FB58-B0B1-C740-A4DA-936CFDF6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0D91E-E22C-5E48-BA57-911B6E3B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6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4D4D-4CC3-9745-ABE9-42F98F78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0AB40-DADE-624B-8E7B-81938900E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0E781-0985-974D-A74C-BAE185249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66D8F-3100-4946-A8CD-8B20D1B5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2FA5-F55C-AE48-95C9-2FA1A25FDFB3}" type="datetime1">
              <a:rPr lang="en-ZA" smtClean="0"/>
              <a:t>2023/06/09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074FE-D7CC-1C48-8E8C-17996C7B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69E4A-B7C1-8D4F-94EB-701E0887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4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354A-1D4A-D645-8C95-2D4A07BA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C327E-5F4A-E14A-B857-4D73BD259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F4EE2-B180-8B4A-A46B-5E9C56DE1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5BCAF-37D1-D145-8209-38265F3A8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4A862-8B33-A44C-9417-6BCBA0B74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04588-53F5-CC45-9A30-8E4A04D8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2E44-6DC6-0D45-ABED-826B66818AA2}" type="datetime1">
              <a:rPr lang="en-ZA" smtClean="0"/>
              <a:t>2023/06/09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4318E-F140-7243-B578-EF1EA8E3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EF584-50A0-314C-AFAB-D4574599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0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C2B2-8D9F-C345-A3AF-57148993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CB07C-D5C8-C54B-A562-0565209B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EF8-4D37-744A-B2FE-52A14F733BD4}" type="datetime1">
              <a:rPr lang="en-ZA" smtClean="0"/>
              <a:t>2023/06/09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D4FDA-7D88-724D-8DC4-5413403A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65CBC-9A5A-BB4A-B7BB-A159E259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2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04389-FA9D-1F4D-9C43-A6D6714D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60F8-00FA-9C48-A106-E8F634FE9121}" type="datetime1">
              <a:rPr lang="en-ZA" smtClean="0"/>
              <a:t>2023/06/09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58B71-54ED-0E45-969A-C0360683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1A37C-FE8C-3F4E-8A9B-1993221E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5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2606-0EFE-BA47-9F18-D60E555E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F710-4D0B-1B43-8D24-9FDF108E1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D7A90-6997-3A42-9093-8A33C10C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FF42-FDBA-3C4C-B518-9E3DB6ED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2604-A48B-9646-B1BB-F6D658C3FC55}" type="datetime1">
              <a:rPr lang="en-ZA" smtClean="0"/>
              <a:t>2023/06/09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1C694-0ABD-9C4A-B637-2D685577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8AAAC-BFDE-1545-8A2E-4F0535A8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B7CA-F236-4F42-8282-B0C5ACFA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6AB81-0D5A-E94C-9AD8-DA8229B2E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1A01B-CE00-1246-8A5E-526B91FCB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A936C-447B-7D4E-9F1A-D29F5240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7B5F-8021-B54A-ABCF-E42E820C26D8}" type="datetime1">
              <a:rPr lang="en-ZA" smtClean="0"/>
              <a:t>2023/06/09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0E1C9-810B-2640-B23B-1F013340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63A4E-79BD-EF41-B1C4-8DC2EADC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50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C85E-E3A3-5240-9A0C-96C99F88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B68A9-D989-BB46-832A-7A4F110EB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15574-450C-8E41-9A4D-CBEB778D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9505-99D0-9E45-86CC-DFD22CC30D15}" type="datetime1">
              <a:rPr lang="en-ZA" smtClean="0"/>
              <a:t>2023/06/09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8F5F-B919-864C-96D9-F4D0C9AB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86C1-A931-F348-B818-D7A5F4D3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237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065AC5-996E-914F-99AB-2D833087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175D9-1FBB-2A4B-BB35-41B1C8FD8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C23E-61FA-0A4E-A25F-F2EA1662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5212-4B02-0141-8407-95217903B756}" type="datetime1">
              <a:rPr lang="en-ZA" smtClean="0"/>
              <a:t>2023/06/09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61A3E-8DE8-0540-88AB-180DF20F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3FEDF-306B-F347-AFE6-793FBCB0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5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95C7-1733-4165-8ED2-30DC616F0286}" type="datetimeFigureOut">
              <a:rPr lang="fr-FR" smtClean="0"/>
              <a:pPr/>
              <a:t>09/06/2023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E37AA-D072-445D-9878-5F04A381E19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0B511-7494-C048-AEB9-3ED43890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C3811-B65F-FF45-AF1E-0856D5AEE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78B98-6742-F841-A222-D95AB6EF6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5C42-E57C-A640-8B25-A5720A002E13}" type="datetime1">
              <a:rPr lang="en-ZA" smtClean="0"/>
              <a:t>2023/06/09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35BFA-DF05-EB43-84CD-18E5A654F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1A68-94EA-9F48-9C85-A3654AC7B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D7814-A113-A448-997E-4CC853619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4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907704" y="2506799"/>
            <a:ext cx="655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Effective Climate </a:t>
            </a:r>
            <a:r>
              <a:rPr lang="fr-FR" sz="4000" b="1" dirty="0" err="1"/>
              <a:t>Diplomacy</a:t>
            </a:r>
            <a:endParaRPr lang="fr-FR" sz="4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987824" y="3581760"/>
            <a:ext cx="4032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200" dirty="0"/>
          </a:p>
          <a:p>
            <a:pPr algn="ctr"/>
            <a:endParaRPr lang="fr-FR" sz="2200" dirty="0"/>
          </a:p>
          <a:p>
            <a:pPr algn="ctr"/>
            <a:r>
              <a:rPr lang="fr-FR" sz="2200" dirty="0"/>
              <a:t>Young Climate Leaders Meeting</a:t>
            </a:r>
          </a:p>
          <a:p>
            <a:pPr algn="ctr"/>
            <a:r>
              <a:rPr lang="fr-FR" sz="2200" dirty="0"/>
              <a:t>06 June 2023</a:t>
            </a:r>
          </a:p>
          <a:p>
            <a:pPr algn="ctr"/>
            <a:r>
              <a:rPr lang="fr-FR" sz="2200" dirty="0"/>
              <a:t>Bonn, Germany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20074" y="5733939"/>
            <a:ext cx="4032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/>
              <a:t>Veronica N. </a:t>
            </a:r>
            <a:r>
              <a:rPr lang="en-GB" sz="2200" i="1"/>
              <a:t>Jakarasi (CDFA)</a:t>
            </a:r>
            <a:endParaRPr lang="en-GB" sz="2200" i="1" dirty="0"/>
          </a:p>
          <a:p>
            <a:r>
              <a:rPr lang="en-GB" sz="2200" i="1" dirty="0"/>
              <a:t>Climate Finance Expert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325790"/>
            <a:ext cx="6409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Climate Negotiations</a:t>
            </a:r>
            <a:endParaRPr lang="en-GB" sz="4000" b="1" dirty="0"/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4356892" y="-2358272"/>
            <a:ext cx="1588" cy="7286676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6588224" y="614344"/>
            <a:ext cx="1341362" cy="671516"/>
          </a:xfrm>
        </p:spPr>
        <p:txBody>
          <a:bodyPr>
            <a:normAutofit/>
          </a:bodyPr>
          <a:lstStyle/>
          <a:p>
            <a:pPr algn="r"/>
            <a:br>
              <a:rPr lang="en-GB" sz="1600" b="1" i="1" dirty="0">
                <a:latin typeface="Cambria" pitchFamily="18" charset="0"/>
              </a:rPr>
            </a:br>
            <a:endParaRPr lang="en-GB" sz="1600" b="1" i="1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921" y="5291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 descr="Macintosh HD:Users:karenmorris:Dropbox (SouthSouthNorth):KM Hub:AGN website:Logos:AGN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5790"/>
            <a:ext cx="197971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karenmorris:Dropbox (SouthSouthNorth):KM Hub:AGN website:Logos:AGN logo.jpg">
            <a:extLst>
              <a:ext uri="{FF2B5EF4-FFF2-40B4-BE49-F238E27FC236}">
                <a16:creationId xmlns:a16="http://schemas.microsoft.com/office/drawing/2014/main" id="{A1C6CB5B-19C3-1149-B89E-B7274E9E88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516"/>
            <a:ext cx="1979712" cy="9512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cxnSp>
        <p:nvCxnSpPr>
          <p:cNvPr id="6" name="Connecteur droit 10">
            <a:extLst>
              <a:ext uri="{FF2B5EF4-FFF2-40B4-BE49-F238E27FC236}">
                <a16:creationId xmlns:a16="http://schemas.microsoft.com/office/drawing/2014/main" id="{0503EC31-DF2D-F749-949D-5976ACBDB26B}"/>
              </a:ext>
            </a:extLst>
          </p:cNvPr>
          <p:cNvCxnSpPr>
            <a:cxnSpLocks/>
          </p:cNvCxnSpPr>
          <p:nvPr/>
        </p:nvCxnSpPr>
        <p:spPr>
          <a:xfrm flipH="1">
            <a:off x="129640" y="980728"/>
            <a:ext cx="7768596" cy="0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1C4D8EC-DAF5-CB4C-AF54-39DA6CB0154F}"/>
              </a:ext>
            </a:extLst>
          </p:cNvPr>
          <p:cNvSpPr txBox="1"/>
          <p:nvPr/>
        </p:nvSpPr>
        <p:spPr>
          <a:xfrm>
            <a:off x="381668" y="227621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Demystifying Climate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DC35B-499D-7AB2-4244-9DA48F506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39" y="1178833"/>
            <a:ext cx="7465897" cy="54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110CAC-0A8D-8F47-904C-CB98AF844077}"/>
              </a:ext>
            </a:extLst>
          </p:cNvPr>
          <p:cNvSpPr txBox="1"/>
          <p:nvPr/>
        </p:nvSpPr>
        <p:spPr>
          <a:xfrm>
            <a:off x="0" y="1205463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200" b="1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Communication skills </a:t>
            </a:r>
            <a:r>
              <a:rPr lang="en-US" sz="3200" dirty="0"/>
              <a:t>- Ability to effectively communicate the urgency and importance of addressing climate change to a wide range of audiences.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Ability to listen </a:t>
            </a:r>
            <a:r>
              <a:rPr lang="en-US" sz="3200" dirty="0"/>
              <a:t>- Actively listen and engage in dialogue to build understanding and consensus.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Leadership skills </a:t>
            </a:r>
            <a:r>
              <a:rPr lang="en-US" sz="3200" dirty="0"/>
              <a:t>- Ability to inspire and motivate others, build coalitions and partnerships.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dirty="0"/>
          </a:p>
          <a:p>
            <a:pPr algn="just"/>
            <a:endParaRPr lang="en-US" sz="3600" dirty="0"/>
          </a:p>
        </p:txBody>
      </p:sp>
      <p:pic>
        <p:nvPicPr>
          <p:cNvPr id="5" name="Picture 4" descr="Macintosh HD:Users:karenmorris:Dropbox (SouthSouthNorth):KM Hub:AGN website:Logos:AGN logo.jpg">
            <a:extLst>
              <a:ext uri="{FF2B5EF4-FFF2-40B4-BE49-F238E27FC236}">
                <a16:creationId xmlns:a16="http://schemas.microsoft.com/office/drawing/2014/main" id="{A1C6CB5B-19C3-1149-B89E-B7274E9E88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97971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6" name="Connecteur droit 10">
            <a:extLst>
              <a:ext uri="{FF2B5EF4-FFF2-40B4-BE49-F238E27FC236}">
                <a16:creationId xmlns:a16="http://schemas.microsoft.com/office/drawing/2014/main" id="{0503EC31-DF2D-F749-949D-5976ACBDB26B}"/>
              </a:ext>
            </a:extLst>
          </p:cNvPr>
          <p:cNvCxnSpPr/>
          <p:nvPr/>
        </p:nvCxnSpPr>
        <p:spPr>
          <a:xfrm rot="5400000">
            <a:off x="4356892" y="-2358272"/>
            <a:ext cx="1588" cy="7286676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1C4D8EC-DAF5-CB4C-AF54-39DA6CB0154F}"/>
              </a:ext>
            </a:extLst>
          </p:cNvPr>
          <p:cNvSpPr txBox="1"/>
          <p:nvPr/>
        </p:nvSpPr>
        <p:spPr>
          <a:xfrm>
            <a:off x="0" y="620688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Competencies &amp; skills to tackle climate change </a:t>
            </a:r>
          </a:p>
        </p:txBody>
      </p:sp>
    </p:spTree>
    <p:extLst>
      <p:ext uri="{BB962C8B-B14F-4D97-AF65-F5344CB8AC3E}">
        <p14:creationId xmlns:p14="http://schemas.microsoft.com/office/powerpoint/2010/main" val="58065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110CAC-0A8D-8F47-904C-CB98AF844077}"/>
              </a:ext>
            </a:extLst>
          </p:cNvPr>
          <p:cNvSpPr txBox="1"/>
          <p:nvPr/>
        </p:nvSpPr>
        <p:spPr>
          <a:xfrm>
            <a:off x="0" y="1205463"/>
            <a:ext cx="896448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Knowledge of climate science and policy </a:t>
            </a:r>
            <a:r>
              <a:rPr lang="en-US" sz="3200" dirty="0"/>
              <a:t>-  Understanding of climate policy landscape is essential for effective mobilization.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Partnership-building skills </a:t>
            </a:r>
            <a:r>
              <a:rPr lang="en-US" sz="3200" dirty="0"/>
              <a:t>- Helps build and maintain partnerships and collaborations across sectors and stakeholders, engage key stakeholders, leverage resources, and negotiate and resolve conflicts.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Strategic thinking and planning </a:t>
            </a:r>
            <a:r>
              <a:rPr lang="en-US" sz="3200" dirty="0"/>
              <a:t>- Ability to identify and prioritize goals, develop action plans, and measure progress.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  <p:pic>
        <p:nvPicPr>
          <p:cNvPr id="5" name="Picture 4" descr="Macintosh HD:Users:karenmorris:Dropbox (SouthSouthNorth):KM Hub:AGN website:Logos:AGN logo.jpg">
            <a:extLst>
              <a:ext uri="{FF2B5EF4-FFF2-40B4-BE49-F238E27FC236}">
                <a16:creationId xmlns:a16="http://schemas.microsoft.com/office/drawing/2014/main" id="{A1C6CB5B-19C3-1149-B89E-B7274E9E88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97971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cxnSp>
        <p:nvCxnSpPr>
          <p:cNvPr id="6" name="Connecteur droit 10">
            <a:extLst>
              <a:ext uri="{FF2B5EF4-FFF2-40B4-BE49-F238E27FC236}">
                <a16:creationId xmlns:a16="http://schemas.microsoft.com/office/drawing/2014/main" id="{0503EC31-DF2D-F749-949D-5976ACBDB26B}"/>
              </a:ext>
            </a:extLst>
          </p:cNvPr>
          <p:cNvCxnSpPr/>
          <p:nvPr/>
        </p:nvCxnSpPr>
        <p:spPr>
          <a:xfrm rot="5400000">
            <a:off x="4356892" y="-2358272"/>
            <a:ext cx="1588" cy="7286676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1C4D8EC-DAF5-CB4C-AF54-39DA6CB0154F}"/>
              </a:ext>
            </a:extLst>
          </p:cNvPr>
          <p:cNvSpPr txBox="1"/>
          <p:nvPr/>
        </p:nvSpPr>
        <p:spPr>
          <a:xfrm>
            <a:off x="0" y="620688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Competencies &amp; skills to tackle climate change </a:t>
            </a:r>
          </a:p>
        </p:txBody>
      </p:sp>
    </p:spTree>
    <p:extLst>
      <p:ext uri="{BB962C8B-B14F-4D97-AF65-F5344CB8AC3E}">
        <p14:creationId xmlns:p14="http://schemas.microsoft.com/office/powerpoint/2010/main" val="275929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110CAC-0A8D-8F47-904C-CB98AF844077}"/>
              </a:ext>
            </a:extLst>
          </p:cNvPr>
          <p:cNvSpPr txBox="1"/>
          <p:nvPr/>
        </p:nvSpPr>
        <p:spPr>
          <a:xfrm>
            <a:off x="0" y="1205463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Innovation and creativity - </a:t>
            </a:r>
            <a:r>
              <a:rPr lang="en-US" sz="3200" dirty="0"/>
              <a:t>Innovative and creative thinking to develop new technologies, business models, and policy solutions.</a:t>
            </a:r>
            <a:endParaRPr lang="en-US" sz="3200" b="1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Cultural/Diversity competency - </a:t>
            </a:r>
            <a:r>
              <a:rPr lang="en-US" sz="3200" dirty="0"/>
              <a:t>Understanding of cultural norms, values, and perspectives to work across sectors and engage diverse stakeholders.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Management skills – </a:t>
            </a:r>
            <a:r>
              <a:rPr lang="en-US" sz="3200" dirty="0"/>
              <a:t>Capacity to develop and manage projects, stakeholder expectations and mobilisation.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b="1" dirty="0"/>
              <a:t>Technology</a:t>
            </a:r>
            <a:r>
              <a:rPr lang="en-US" sz="3200" dirty="0"/>
              <a:t> – Helps build online networks, </a:t>
            </a:r>
            <a:r>
              <a:rPr lang="en-US" sz="3200" dirty="0" err="1"/>
              <a:t>mobilise</a:t>
            </a:r>
            <a:r>
              <a:rPr lang="en-US" sz="3200" dirty="0"/>
              <a:t> support and innovative solutions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  <p:pic>
        <p:nvPicPr>
          <p:cNvPr id="5" name="Picture 4" descr="Macintosh HD:Users:karenmorris:Dropbox (SouthSouthNorth):KM Hub:AGN website:Logos:AGN logo.jpg">
            <a:extLst>
              <a:ext uri="{FF2B5EF4-FFF2-40B4-BE49-F238E27FC236}">
                <a16:creationId xmlns:a16="http://schemas.microsoft.com/office/drawing/2014/main" id="{A1C6CB5B-19C3-1149-B89E-B7274E9E88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97971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6" name="Connecteur droit 10">
            <a:extLst>
              <a:ext uri="{FF2B5EF4-FFF2-40B4-BE49-F238E27FC236}">
                <a16:creationId xmlns:a16="http://schemas.microsoft.com/office/drawing/2014/main" id="{0503EC31-DF2D-F749-949D-5976ACBDB26B}"/>
              </a:ext>
            </a:extLst>
          </p:cNvPr>
          <p:cNvCxnSpPr/>
          <p:nvPr/>
        </p:nvCxnSpPr>
        <p:spPr>
          <a:xfrm rot="5400000">
            <a:off x="4356892" y="-2358272"/>
            <a:ext cx="1588" cy="7286676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1C4D8EC-DAF5-CB4C-AF54-39DA6CB0154F}"/>
              </a:ext>
            </a:extLst>
          </p:cNvPr>
          <p:cNvSpPr txBox="1"/>
          <p:nvPr/>
        </p:nvSpPr>
        <p:spPr>
          <a:xfrm>
            <a:off x="0" y="620688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Competencies &amp; skills to tackle climate change </a:t>
            </a:r>
          </a:p>
        </p:txBody>
      </p:sp>
    </p:spTree>
    <p:extLst>
      <p:ext uri="{BB962C8B-B14F-4D97-AF65-F5344CB8AC3E}">
        <p14:creationId xmlns:p14="http://schemas.microsoft.com/office/powerpoint/2010/main" val="49739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F5CEF67-BF19-092F-B357-0FA2E447B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509442"/>
              </p:ext>
            </p:extLst>
          </p:nvPr>
        </p:nvGraphicFramePr>
        <p:xfrm>
          <a:off x="0" y="1205463"/>
          <a:ext cx="8748464" cy="459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cintosh HD:Users:karenmorris:Dropbox (SouthSouthNorth):KM Hub:AGN website:Logos:AGN logo.jpg">
            <a:extLst>
              <a:ext uri="{FF2B5EF4-FFF2-40B4-BE49-F238E27FC236}">
                <a16:creationId xmlns:a16="http://schemas.microsoft.com/office/drawing/2014/main" id="{A1C6CB5B-19C3-1149-B89E-B7274E9E88D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979712" cy="10801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cxnSp>
        <p:nvCxnSpPr>
          <p:cNvPr id="6" name="Connecteur droit 10">
            <a:extLst>
              <a:ext uri="{FF2B5EF4-FFF2-40B4-BE49-F238E27FC236}">
                <a16:creationId xmlns:a16="http://schemas.microsoft.com/office/drawing/2014/main" id="{0503EC31-DF2D-F749-949D-5976ACBDB26B}"/>
              </a:ext>
            </a:extLst>
          </p:cNvPr>
          <p:cNvCxnSpPr/>
          <p:nvPr/>
        </p:nvCxnSpPr>
        <p:spPr>
          <a:xfrm rot="5400000">
            <a:off x="4356892" y="-2358272"/>
            <a:ext cx="1588" cy="7286676"/>
          </a:xfrm>
          <a:prstGeom prst="line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1C4D8EC-DAF5-CB4C-AF54-39DA6CB0154F}"/>
              </a:ext>
            </a:extLst>
          </p:cNvPr>
          <p:cNvSpPr txBox="1"/>
          <p:nvPr/>
        </p:nvSpPr>
        <p:spPr>
          <a:xfrm>
            <a:off x="0" y="620688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 do Activity</a:t>
            </a:r>
          </a:p>
        </p:txBody>
      </p:sp>
    </p:spTree>
    <p:extLst>
      <p:ext uri="{BB962C8B-B14F-4D97-AF65-F5344CB8AC3E}">
        <p14:creationId xmlns:p14="http://schemas.microsoft.com/office/powerpoint/2010/main" val="206312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karenmorris:Dropbox (SouthSouthNorth):KM Hub:AGN website:Logos:AGN logo.jpg">
            <a:extLst>
              <a:ext uri="{FF2B5EF4-FFF2-40B4-BE49-F238E27FC236}">
                <a16:creationId xmlns:a16="http://schemas.microsoft.com/office/drawing/2014/main" id="{54EC56B2-17F4-9444-AA74-63ED61C3F76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6484" r="29096" b="-1"/>
          <a:stretch/>
        </p:blipFill>
        <p:spPr bwMode="auto">
          <a:xfrm>
            <a:off x="3118102" y="1204979"/>
            <a:ext cx="5521487" cy="4164641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4E4E87-6F1F-584D-8A1D-1D4711196558}"/>
              </a:ext>
            </a:extLst>
          </p:cNvPr>
          <p:cNvSpPr/>
          <p:nvPr/>
        </p:nvSpPr>
        <p:spPr>
          <a:xfrm>
            <a:off x="278320" y="2605368"/>
            <a:ext cx="4051633" cy="269586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2700" b="1" dirty="0">
                <a:solidFill>
                  <a:prstClr val="black"/>
                </a:solidFill>
                <a:latin typeface="Tw Cen MT" panose="020B0602020104020603" pitchFamily="34" charset="77"/>
                <a:cs typeface="Times New Roman" panose="02020603050405020304" pitchFamily="18" charset="0"/>
              </a:rPr>
              <a:t>THANK YOU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89683-61E9-1E45-944D-D9CAE465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B4D7814-A113-A448-997E-4CC85361912C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7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94407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us of UNFCCC Negotiations - Key issues - African Ministerial Conference on the Environment Eighth special session 30 November 2020 final" id="{9E4A5A31-6C68-BA42-A224-985BAC48C0BF}" vid="{7C6DA4A6-37CD-974B-B7BF-F348AE89EC2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fb23d7-271d-4346-a5be-94c7864741e4">
      <Terms xmlns="http://schemas.microsoft.com/office/infopath/2007/PartnerControls"/>
    </lcf76f155ced4ddcb4097134ff3c332f>
    <TaxCatchAll xmlns="60f4bdf0-6b04-4717-bf09-88e666afd1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d8c265a-5436-43a7-80c1-713d2827ffde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81FC47BAD5D48AA542949C7482F51" ma:contentTypeVersion="14" ma:contentTypeDescription="Create a new document." ma:contentTypeScope="" ma:versionID="fd44cb5a9e973dfdc515948a8a14c8da">
  <xsd:schema xmlns:xsd="http://www.w3.org/2001/XMLSchema" xmlns:xs="http://www.w3.org/2001/XMLSchema" xmlns:p="http://schemas.microsoft.com/office/2006/metadata/properties" xmlns:ns2="65fb23d7-271d-4346-a5be-94c7864741e4" xmlns:ns3="60f4bdf0-6b04-4717-bf09-88e666afd1b0" targetNamespace="http://schemas.microsoft.com/office/2006/metadata/properties" ma:root="true" ma:fieldsID="ae35b632841f1e04f8314f2d519c29ce" ns2:_="" ns3:_="">
    <xsd:import namespace="65fb23d7-271d-4346-a5be-94c7864741e4"/>
    <xsd:import namespace="60f4bdf0-6b04-4717-bf09-88e666afd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b23d7-271d-4346-a5be-94c786474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4bdf0-6b04-4717-bf09-88e666afd1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c90efdd-ad41-4248-91db-13a345ad801c}" ma:internalName="TaxCatchAll" ma:showField="CatchAllData" ma:web="60f4bdf0-6b04-4717-bf09-88e666afd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C03B3B-849B-4C29-AC6C-D669F71332CF}">
  <ds:schemaRefs>
    <ds:schemaRef ds:uri="http://schemas.microsoft.com/office/2006/metadata/properties"/>
    <ds:schemaRef ds:uri="http://schemas.microsoft.com/office/infopath/2007/PartnerControls"/>
    <ds:schemaRef ds:uri="65fb23d7-271d-4346-a5be-94c7864741e4"/>
    <ds:schemaRef ds:uri="60f4bdf0-6b04-4717-bf09-88e666afd1b0"/>
  </ds:schemaRefs>
</ds:datastoreItem>
</file>

<file path=customXml/itemProps2.xml><?xml version="1.0" encoding="utf-8"?>
<ds:datastoreItem xmlns:ds="http://schemas.openxmlformats.org/officeDocument/2006/customXml" ds:itemID="{B508D8FF-743F-4EFF-AE84-20E9643471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9C6BCF-E358-4A58-B7FD-4FC29013D9F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8B2E8BB-8B90-401A-A38E-E185366E7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b23d7-271d-4346-a5be-94c7864741e4"/>
    <ds:schemaRef ds:uri="60f4bdf0-6b04-4717-bf09-88e666afd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14114</TotalTime>
  <Words>300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Tw Cen MT</vt:lpstr>
      <vt:lpstr>Wingdings</vt:lpstr>
      <vt:lpstr>Thème Office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na</dc:creator>
  <cp:keywords/>
  <dc:description/>
  <cp:lastModifiedBy>Ratna Tondang</cp:lastModifiedBy>
  <cp:revision>34</cp:revision>
  <dcterms:created xsi:type="dcterms:W3CDTF">2018-04-14T13:53:44Z</dcterms:created>
  <dcterms:modified xsi:type="dcterms:W3CDTF">2023-06-09T13:43:15Z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0x01010006F81FC47BAD5D48AA542949C7482F51</vt:lpwstr>
  </property>
</Properties>
</file>