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9" r:id="rId3"/>
    <p:sldId id="286" r:id="rId4"/>
    <p:sldId id="257" r:id="rId5"/>
    <p:sldId id="287" r:id="rId6"/>
    <p:sldId id="280" r:id="rId7"/>
    <p:sldId id="281" r:id="rId8"/>
    <p:sldId id="282" r:id="rId9"/>
    <p:sldId id="283" r:id="rId10"/>
    <p:sldId id="284" r:id="rId11"/>
    <p:sldId id="289" r:id="rId12"/>
    <p:sldId id="288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87269" autoAdjust="0"/>
  </p:normalViewPr>
  <p:slideViewPr>
    <p:cSldViewPr snapToGrid="0">
      <p:cViewPr varScale="1">
        <p:scale>
          <a:sx n="101" d="100"/>
          <a:sy n="101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1629F-A2C4-4158-B9BD-4D9E3B73F3F8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BCAABAC0-7209-49B7-861C-68E7D3C6BDF0}">
      <dgm:prSet phldrT="[Text]"/>
      <dgm:spPr/>
      <dgm:t>
        <a:bodyPr/>
        <a:lstStyle/>
        <a:p>
          <a:r>
            <a:rPr lang="en-US"/>
            <a:t>BUR</a:t>
          </a:r>
        </a:p>
      </dgm:t>
    </dgm:pt>
    <dgm:pt modelId="{9F50ECF8-BEB8-4887-965D-564C9EA7F1F9}" type="parTrans" cxnId="{40B83492-0FFE-477A-8038-46AF44FA992E}">
      <dgm:prSet/>
      <dgm:spPr/>
      <dgm:t>
        <a:bodyPr/>
        <a:lstStyle/>
        <a:p>
          <a:endParaRPr lang="en-US"/>
        </a:p>
      </dgm:t>
    </dgm:pt>
    <dgm:pt modelId="{F0E51190-86C4-4C8D-8C06-C729845898FE}" type="sibTrans" cxnId="{40B83492-0FFE-477A-8038-46AF44FA992E}">
      <dgm:prSet/>
      <dgm:spPr/>
      <dgm:t>
        <a:bodyPr/>
        <a:lstStyle/>
        <a:p>
          <a:endParaRPr lang="en-US"/>
        </a:p>
      </dgm:t>
    </dgm:pt>
    <dgm:pt modelId="{4C3EEB97-4A0B-4055-8A3A-242EEEFA45BC}">
      <dgm:prSet phldrT="[Text]"/>
      <dgm:spPr/>
      <dgm:t>
        <a:bodyPr/>
        <a:lstStyle/>
        <a:p>
          <a:r>
            <a:rPr lang="en-US"/>
            <a:t>NC/BR</a:t>
          </a:r>
        </a:p>
      </dgm:t>
    </dgm:pt>
    <dgm:pt modelId="{04FF5D61-5B9F-4E05-A0B6-76A3A810B178}" type="parTrans" cxnId="{28D9715A-ABCC-4ABC-A6DD-C54F94186856}">
      <dgm:prSet/>
      <dgm:spPr/>
      <dgm:t>
        <a:bodyPr/>
        <a:lstStyle/>
        <a:p>
          <a:endParaRPr lang="en-US"/>
        </a:p>
      </dgm:t>
    </dgm:pt>
    <dgm:pt modelId="{A40AC7C2-0EFF-467C-AB20-23B6261BF0E7}" type="sibTrans" cxnId="{28D9715A-ABCC-4ABC-A6DD-C54F94186856}">
      <dgm:prSet/>
      <dgm:spPr/>
      <dgm:t>
        <a:bodyPr/>
        <a:lstStyle/>
        <a:p>
          <a:endParaRPr lang="en-US"/>
        </a:p>
      </dgm:t>
    </dgm:pt>
    <dgm:pt modelId="{A1B0B480-F3E3-40ED-8FA0-4DD5B3A5B229}">
      <dgm:prSet phldrT="[Text]"/>
      <dgm:spPr/>
      <dgm:t>
        <a:bodyPr/>
        <a:lstStyle/>
        <a:p>
          <a:r>
            <a:rPr lang="en-US"/>
            <a:t>GHG</a:t>
          </a:r>
        </a:p>
      </dgm:t>
    </dgm:pt>
    <dgm:pt modelId="{CDA7C489-890F-4653-9AB0-96FC2925527F}" type="parTrans" cxnId="{F5EB6E49-712A-45E7-8B50-804EADEABEF8}">
      <dgm:prSet/>
      <dgm:spPr/>
      <dgm:t>
        <a:bodyPr/>
        <a:lstStyle/>
        <a:p>
          <a:endParaRPr lang="en-US"/>
        </a:p>
      </dgm:t>
    </dgm:pt>
    <dgm:pt modelId="{875A77DA-356D-46BF-BD10-3FFF20A4F549}" type="sibTrans" cxnId="{F5EB6E49-712A-45E7-8B50-804EADEABEF8}">
      <dgm:prSet/>
      <dgm:spPr/>
      <dgm:t>
        <a:bodyPr/>
        <a:lstStyle/>
        <a:p>
          <a:endParaRPr lang="en-US"/>
        </a:p>
      </dgm:t>
    </dgm:pt>
    <dgm:pt modelId="{063D54D8-F55C-48A7-9A6D-37D1A6C8428E}" type="pres">
      <dgm:prSet presAssocID="{BA41629F-A2C4-4158-B9BD-4D9E3B73F3F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3F9A7C9-9C18-4525-B25A-1C6790D8F592}" type="pres">
      <dgm:prSet presAssocID="{BCAABAC0-7209-49B7-861C-68E7D3C6BDF0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F42E5B-419B-423D-B0EE-1A4EAD812471}" type="pres">
      <dgm:prSet presAssocID="{BCAABAC0-7209-49B7-861C-68E7D3C6BDF0}" presName="gear1srcNode" presStyleLbl="node1" presStyleIdx="0" presStyleCnt="3"/>
      <dgm:spPr/>
    </dgm:pt>
    <dgm:pt modelId="{4242A25A-2568-46C9-83F2-C8525075B465}" type="pres">
      <dgm:prSet presAssocID="{BCAABAC0-7209-49B7-861C-68E7D3C6BDF0}" presName="gear1dstNode" presStyleLbl="node1" presStyleIdx="0" presStyleCnt="3"/>
      <dgm:spPr/>
    </dgm:pt>
    <dgm:pt modelId="{A03C4815-B89B-4FAF-BFB8-B63D4D584B11}" type="pres">
      <dgm:prSet presAssocID="{4C3EEB97-4A0B-4055-8A3A-242EEEFA45BC}" presName="gear2" presStyleLbl="node1" presStyleIdx="1" presStyleCnt="3">
        <dgm:presLayoutVars>
          <dgm:chMax val="1"/>
          <dgm:bulletEnabled val="1"/>
        </dgm:presLayoutVars>
      </dgm:prSet>
      <dgm:spPr/>
    </dgm:pt>
    <dgm:pt modelId="{F9A684C4-E6AE-46AB-8838-1C071004D380}" type="pres">
      <dgm:prSet presAssocID="{4C3EEB97-4A0B-4055-8A3A-242EEEFA45BC}" presName="gear2srcNode" presStyleLbl="node1" presStyleIdx="1" presStyleCnt="3"/>
      <dgm:spPr/>
    </dgm:pt>
    <dgm:pt modelId="{F0B3B420-1FB6-40CA-A784-6D42B8EEE65C}" type="pres">
      <dgm:prSet presAssocID="{4C3EEB97-4A0B-4055-8A3A-242EEEFA45BC}" presName="gear2dstNode" presStyleLbl="node1" presStyleIdx="1" presStyleCnt="3"/>
      <dgm:spPr/>
    </dgm:pt>
    <dgm:pt modelId="{EF6F6874-AF98-4A4C-B756-E4C76AF840D6}" type="pres">
      <dgm:prSet presAssocID="{A1B0B480-F3E3-40ED-8FA0-4DD5B3A5B229}" presName="gear3" presStyleLbl="node1" presStyleIdx="2" presStyleCnt="3"/>
      <dgm:spPr/>
    </dgm:pt>
    <dgm:pt modelId="{CF550DB8-AD3D-409F-B0FB-9E968F448D93}" type="pres">
      <dgm:prSet presAssocID="{A1B0B480-F3E3-40ED-8FA0-4DD5B3A5B22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411FE33-FAE4-469F-9369-52FC6673B73B}" type="pres">
      <dgm:prSet presAssocID="{A1B0B480-F3E3-40ED-8FA0-4DD5B3A5B229}" presName="gear3srcNode" presStyleLbl="node1" presStyleIdx="2" presStyleCnt="3"/>
      <dgm:spPr/>
    </dgm:pt>
    <dgm:pt modelId="{7E2DBCC2-D48C-4EC3-BCA5-9730683404B9}" type="pres">
      <dgm:prSet presAssocID="{A1B0B480-F3E3-40ED-8FA0-4DD5B3A5B229}" presName="gear3dstNode" presStyleLbl="node1" presStyleIdx="2" presStyleCnt="3"/>
      <dgm:spPr/>
    </dgm:pt>
    <dgm:pt modelId="{2EF86D0E-CAE6-4330-9946-954B26C7EDBB}" type="pres">
      <dgm:prSet presAssocID="{F0E51190-86C4-4C8D-8C06-C729845898FE}" presName="connector1" presStyleLbl="sibTrans2D1" presStyleIdx="0" presStyleCnt="3"/>
      <dgm:spPr/>
    </dgm:pt>
    <dgm:pt modelId="{4C9CD8ED-2DB5-4E21-9C90-248FE47001E2}" type="pres">
      <dgm:prSet presAssocID="{A40AC7C2-0EFF-467C-AB20-23B6261BF0E7}" presName="connector2" presStyleLbl="sibTrans2D1" presStyleIdx="1" presStyleCnt="3"/>
      <dgm:spPr/>
    </dgm:pt>
    <dgm:pt modelId="{A522E2AF-9736-4888-819C-6EBD95A8F2B8}" type="pres">
      <dgm:prSet presAssocID="{875A77DA-356D-46BF-BD10-3FFF20A4F549}" presName="connector3" presStyleLbl="sibTrans2D1" presStyleIdx="2" presStyleCnt="3"/>
      <dgm:spPr/>
    </dgm:pt>
  </dgm:ptLst>
  <dgm:cxnLst>
    <dgm:cxn modelId="{E8697F0B-26BC-4C89-A821-5F41D4D9AB14}" type="presOf" srcId="{4C3EEB97-4A0B-4055-8A3A-242EEEFA45BC}" destId="{A03C4815-B89B-4FAF-BFB8-B63D4D584B11}" srcOrd="0" destOrd="0" presId="urn:microsoft.com/office/officeart/2005/8/layout/gear1"/>
    <dgm:cxn modelId="{A519D60F-73EC-4AA4-9A22-DCA8F02E3E5F}" type="presOf" srcId="{A1B0B480-F3E3-40ED-8FA0-4DD5B3A5B229}" destId="{EF6F6874-AF98-4A4C-B756-E4C76AF840D6}" srcOrd="0" destOrd="0" presId="urn:microsoft.com/office/officeart/2005/8/layout/gear1"/>
    <dgm:cxn modelId="{805B5B1F-B3E7-41CF-B95E-33A189B28FAB}" type="presOf" srcId="{4C3EEB97-4A0B-4055-8A3A-242EEEFA45BC}" destId="{F0B3B420-1FB6-40CA-A784-6D42B8EEE65C}" srcOrd="2" destOrd="0" presId="urn:microsoft.com/office/officeart/2005/8/layout/gear1"/>
    <dgm:cxn modelId="{1CF97121-B1CE-4E73-8D40-AEFFBDA3D84B}" type="presOf" srcId="{BCAABAC0-7209-49B7-861C-68E7D3C6BDF0}" destId="{83F9A7C9-9C18-4525-B25A-1C6790D8F592}" srcOrd="0" destOrd="0" presId="urn:microsoft.com/office/officeart/2005/8/layout/gear1"/>
    <dgm:cxn modelId="{67963537-26BD-42C5-BB7A-20CCA2EC5C0D}" type="presOf" srcId="{A1B0B480-F3E3-40ED-8FA0-4DD5B3A5B229}" destId="{7E2DBCC2-D48C-4EC3-BCA5-9730683404B9}" srcOrd="3" destOrd="0" presId="urn:microsoft.com/office/officeart/2005/8/layout/gear1"/>
    <dgm:cxn modelId="{BCD84739-690C-439C-B4D2-A858C38F3F2C}" type="presOf" srcId="{BCAABAC0-7209-49B7-861C-68E7D3C6BDF0}" destId="{50F42E5B-419B-423D-B0EE-1A4EAD812471}" srcOrd="1" destOrd="0" presId="urn:microsoft.com/office/officeart/2005/8/layout/gear1"/>
    <dgm:cxn modelId="{F5EB6E49-712A-45E7-8B50-804EADEABEF8}" srcId="{BA41629F-A2C4-4158-B9BD-4D9E3B73F3F8}" destId="{A1B0B480-F3E3-40ED-8FA0-4DD5B3A5B229}" srcOrd="2" destOrd="0" parTransId="{CDA7C489-890F-4653-9AB0-96FC2925527F}" sibTransId="{875A77DA-356D-46BF-BD10-3FFF20A4F549}"/>
    <dgm:cxn modelId="{50780B4B-EA09-4CC8-ABB9-30D85DA13A7A}" type="presOf" srcId="{BA41629F-A2C4-4158-B9BD-4D9E3B73F3F8}" destId="{063D54D8-F55C-48A7-9A6D-37D1A6C8428E}" srcOrd="0" destOrd="0" presId="urn:microsoft.com/office/officeart/2005/8/layout/gear1"/>
    <dgm:cxn modelId="{3404C051-7F93-40EB-92FA-C39D389D9768}" type="presOf" srcId="{4C3EEB97-4A0B-4055-8A3A-242EEEFA45BC}" destId="{F9A684C4-E6AE-46AB-8838-1C071004D380}" srcOrd="1" destOrd="0" presId="urn:microsoft.com/office/officeart/2005/8/layout/gear1"/>
    <dgm:cxn modelId="{6A8D5872-789F-48A8-86C3-A3A6FC38B114}" type="presOf" srcId="{875A77DA-356D-46BF-BD10-3FFF20A4F549}" destId="{A522E2AF-9736-4888-819C-6EBD95A8F2B8}" srcOrd="0" destOrd="0" presId="urn:microsoft.com/office/officeart/2005/8/layout/gear1"/>
    <dgm:cxn modelId="{28D9715A-ABCC-4ABC-A6DD-C54F94186856}" srcId="{BA41629F-A2C4-4158-B9BD-4D9E3B73F3F8}" destId="{4C3EEB97-4A0B-4055-8A3A-242EEEFA45BC}" srcOrd="1" destOrd="0" parTransId="{04FF5D61-5B9F-4E05-A0B6-76A3A810B178}" sibTransId="{A40AC7C2-0EFF-467C-AB20-23B6261BF0E7}"/>
    <dgm:cxn modelId="{40B83492-0FFE-477A-8038-46AF44FA992E}" srcId="{BA41629F-A2C4-4158-B9BD-4D9E3B73F3F8}" destId="{BCAABAC0-7209-49B7-861C-68E7D3C6BDF0}" srcOrd="0" destOrd="0" parTransId="{9F50ECF8-BEB8-4887-965D-564C9EA7F1F9}" sibTransId="{F0E51190-86C4-4C8D-8C06-C729845898FE}"/>
    <dgm:cxn modelId="{8EA0ACAC-E03B-4D87-8F76-EF91E22715B9}" type="presOf" srcId="{A1B0B480-F3E3-40ED-8FA0-4DD5B3A5B229}" destId="{CF550DB8-AD3D-409F-B0FB-9E968F448D93}" srcOrd="1" destOrd="0" presId="urn:microsoft.com/office/officeart/2005/8/layout/gear1"/>
    <dgm:cxn modelId="{1B4682DD-EE2C-43FF-B30F-651A709ABBCF}" type="presOf" srcId="{A1B0B480-F3E3-40ED-8FA0-4DD5B3A5B229}" destId="{2411FE33-FAE4-469F-9369-52FC6673B73B}" srcOrd="2" destOrd="0" presId="urn:microsoft.com/office/officeart/2005/8/layout/gear1"/>
    <dgm:cxn modelId="{969ADDDF-5E31-4B11-A007-EFC0ADA73804}" type="presOf" srcId="{BCAABAC0-7209-49B7-861C-68E7D3C6BDF0}" destId="{4242A25A-2568-46C9-83F2-C8525075B465}" srcOrd="2" destOrd="0" presId="urn:microsoft.com/office/officeart/2005/8/layout/gear1"/>
    <dgm:cxn modelId="{F40E5EF4-A7E8-44D0-96FF-8B4147442ECB}" type="presOf" srcId="{A40AC7C2-0EFF-467C-AB20-23B6261BF0E7}" destId="{4C9CD8ED-2DB5-4E21-9C90-248FE47001E2}" srcOrd="0" destOrd="0" presId="urn:microsoft.com/office/officeart/2005/8/layout/gear1"/>
    <dgm:cxn modelId="{E54C28FD-733F-4738-9316-2B218A15970C}" type="presOf" srcId="{F0E51190-86C4-4C8D-8C06-C729845898FE}" destId="{2EF86D0E-CAE6-4330-9946-954B26C7EDBB}" srcOrd="0" destOrd="0" presId="urn:microsoft.com/office/officeart/2005/8/layout/gear1"/>
    <dgm:cxn modelId="{D1FF5C74-0B77-4DAF-BF18-3267C3809C25}" type="presParOf" srcId="{063D54D8-F55C-48A7-9A6D-37D1A6C8428E}" destId="{83F9A7C9-9C18-4525-B25A-1C6790D8F592}" srcOrd="0" destOrd="0" presId="urn:microsoft.com/office/officeart/2005/8/layout/gear1"/>
    <dgm:cxn modelId="{661557C5-A749-46EC-8F5F-D27E1B6B3176}" type="presParOf" srcId="{063D54D8-F55C-48A7-9A6D-37D1A6C8428E}" destId="{50F42E5B-419B-423D-B0EE-1A4EAD812471}" srcOrd="1" destOrd="0" presId="urn:microsoft.com/office/officeart/2005/8/layout/gear1"/>
    <dgm:cxn modelId="{D4957DF3-7078-46E5-8100-8363DA0BB52F}" type="presParOf" srcId="{063D54D8-F55C-48A7-9A6D-37D1A6C8428E}" destId="{4242A25A-2568-46C9-83F2-C8525075B465}" srcOrd="2" destOrd="0" presId="urn:microsoft.com/office/officeart/2005/8/layout/gear1"/>
    <dgm:cxn modelId="{59B44353-5D56-46D0-8448-F4FEE43C9C86}" type="presParOf" srcId="{063D54D8-F55C-48A7-9A6D-37D1A6C8428E}" destId="{A03C4815-B89B-4FAF-BFB8-B63D4D584B11}" srcOrd="3" destOrd="0" presId="urn:microsoft.com/office/officeart/2005/8/layout/gear1"/>
    <dgm:cxn modelId="{8CA5A5CF-CD69-4E89-BEB3-BA4DAD5CE954}" type="presParOf" srcId="{063D54D8-F55C-48A7-9A6D-37D1A6C8428E}" destId="{F9A684C4-E6AE-46AB-8838-1C071004D380}" srcOrd="4" destOrd="0" presId="urn:microsoft.com/office/officeart/2005/8/layout/gear1"/>
    <dgm:cxn modelId="{D51B4CA7-CE6A-4585-9B5A-19A0F79A5EBF}" type="presParOf" srcId="{063D54D8-F55C-48A7-9A6D-37D1A6C8428E}" destId="{F0B3B420-1FB6-40CA-A784-6D42B8EEE65C}" srcOrd="5" destOrd="0" presId="urn:microsoft.com/office/officeart/2005/8/layout/gear1"/>
    <dgm:cxn modelId="{D9DB6518-D048-40B7-B1CF-D8F2683B82A8}" type="presParOf" srcId="{063D54D8-F55C-48A7-9A6D-37D1A6C8428E}" destId="{EF6F6874-AF98-4A4C-B756-E4C76AF840D6}" srcOrd="6" destOrd="0" presId="urn:microsoft.com/office/officeart/2005/8/layout/gear1"/>
    <dgm:cxn modelId="{DE35BB75-3FFE-4D6A-91D1-522EE5B13141}" type="presParOf" srcId="{063D54D8-F55C-48A7-9A6D-37D1A6C8428E}" destId="{CF550DB8-AD3D-409F-B0FB-9E968F448D93}" srcOrd="7" destOrd="0" presId="urn:microsoft.com/office/officeart/2005/8/layout/gear1"/>
    <dgm:cxn modelId="{52479FF6-7FA9-4F8C-837E-E5BE21A6961D}" type="presParOf" srcId="{063D54D8-F55C-48A7-9A6D-37D1A6C8428E}" destId="{2411FE33-FAE4-469F-9369-52FC6673B73B}" srcOrd="8" destOrd="0" presId="urn:microsoft.com/office/officeart/2005/8/layout/gear1"/>
    <dgm:cxn modelId="{DD8EBF84-2AB7-47CB-AE37-3AABAA1BA983}" type="presParOf" srcId="{063D54D8-F55C-48A7-9A6D-37D1A6C8428E}" destId="{7E2DBCC2-D48C-4EC3-BCA5-9730683404B9}" srcOrd="9" destOrd="0" presId="urn:microsoft.com/office/officeart/2005/8/layout/gear1"/>
    <dgm:cxn modelId="{9957992C-5C36-49CE-8BAD-A32653B88150}" type="presParOf" srcId="{063D54D8-F55C-48A7-9A6D-37D1A6C8428E}" destId="{2EF86D0E-CAE6-4330-9946-954B26C7EDBB}" srcOrd="10" destOrd="0" presId="urn:microsoft.com/office/officeart/2005/8/layout/gear1"/>
    <dgm:cxn modelId="{817E458E-0414-449E-BD06-9E21A5D92D84}" type="presParOf" srcId="{063D54D8-F55C-48A7-9A6D-37D1A6C8428E}" destId="{4C9CD8ED-2DB5-4E21-9C90-248FE47001E2}" srcOrd="11" destOrd="0" presId="urn:microsoft.com/office/officeart/2005/8/layout/gear1"/>
    <dgm:cxn modelId="{A8726397-989E-427C-BE5D-269944778B72}" type="presParOf" srcId="{063D54D8-F55C-48A7-9A6D-37D1A6C8428E}" destId="{A522E2AF-9736-4888-819C-6EBD95A8F2B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9A7C9-9C18-4525-B25A-1C6790D8F592}">
      <dsp:nvSpPr>
        <dsp:cNvPr id="0" name=""/>
        <dsp:cNvSpPr/>
      </dsp:nvSpPr>
      <dsp:spPr>
        <a:xfrm>
          <a:off x="1528921" y="1435893"/>
          <a:ext cx="1754981" cy="1754981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BUR</a:t>
          </a:r>
        </a:p>
      </dsp:txBody>
      <dsp:txXfrm>
        <a:off x="1881750" y="1846989"/>
        <a:ext cx="1049323" cy="902096"/>
      </dsp:txXfrm>
    </dsp:sp>
    <dsp:sp modelId="{A03C4815-B89B-4FAF-BFB8-B63D4D584B11}">
      <dsp:nvSpPr>
        <dsp:cNvPr id="0" name=""/>
        <dsp:cNvSpPr/>
      </dsp:nvSpPr>
      <dsp:spPr>
        <a:xfrm>
          <a:off x="507841" y="1021080"/>
          <a:ext cx="1276350" cy="1276350"/>
        </a:xfrm>
        <a:prstGeom prst="gear6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NC/BR</a:t>
          </a:r>
        </a:p>
      </dsp:txBody>
      <dsp:txXfrm>
        <a:off x="829166" y="1344347"/>
        <a:ext cx="633700" cy="629816"/>
      </dsp:txXfrm>
    </dsp:sp>
    <dsp:sp modelId="{EF6F6874-AF98-4A4C-B756-E4C76AF840D6}">
      <dsp:nvSpPr>
        <dsp:cNvPr id="0" name=""/>
        <dsp:cNvSpPr/>
      </dsp:nvSpPr>
      <dsp:spPr>
        <a:xfrm rot="20700000">
          <a:off x="1222727" y="140528"/>
          <a:ext cx="1250562" cy="1250562"/>
        </a:xfrm>
        <a:prstGeom prst="gear6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GHG</a:t>
          </a:r>
        </a:p>
      </dsp:txBody>
      <dsp:txXfrm rot="-20700000">
        <a:off x="1497012" y="414813"/>
        <a:ext cx="701992" cy="701992"/>
      </dsp:txXfrm>
    </dsp:sp>
    <dsp:sp modelId="{2EF86D0E-CAE6-4330-9946-954B26C7EDBB}">
      <dsp:nvSpPr>
        <dsp:cNvPr id="0" name=""/>
        <dsp:cNvSpPr/>
      </dsp:nvSpPr>
      <dsp:spPr>
        <a:xfrm>
          <a:off x="1383277" y="1177099"/>
          <a:ext cx="2246376" cy="2246376"/>
        </a:xfrm>
        <a:prstGeom prst="circularArrow">
          <a:avLst>
            <a:gd name="adj1" fmla="val 4687"/>
            <a:gd name="adj2" fmla="val 299029"/>
            <a:gd name="adj3" fmla="val 2486313"/>
            <a:gd name="adj4" fmla="val 1592715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CD8ED-2DB5-4E21-9C90-248FE47001E2}">
      <dsp:nvSpPr>
        <dsp:cNvPr id="0" name=""/>
        <dsp:cNvSpPr/>
      </dsp:nvSpPr>
      <dsp:spPr>
        <a:xfrm>
          <a:off x="281802" y="742978"/>
          <a:ext cx="1632132" cy="16321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2E2AF-9736-4888-819C-6EBD95A8F2B8}">
      <dsp:nvSpPr>
        <dsp:cNvPr id="0" name=""/>
        <dsp:cNvSpPr/>
      </dsp:nvSpPr>
      <dsp:spPr>
        <a:xfrm>
          <a:off x="933459" y="-129085"/>
          <a:ext cx="1759767" cy="175976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4762-92F3-42A5-A723-CD2400F98D2C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665E6-8406-4FC3-9068-988F9B5EB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9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665E6-8406-4FC3-9068-988F9B5EB2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8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457D78-9F3D-42CD-AE01-2D4DE8006D16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8DCA0E-3964-4261-8590-721D8E6F9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6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457D78-9F3D-42CD-AE01-2D4DE8006D16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8DCA0E-3964-4261-8590-721D8E6F9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4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457D78-9F3D-42CD-AE01-2D4DE8006D16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8DCA0E-3964-4261-8590-721D8E6F9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5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457D78-9F3D-42CD-AE01-2D4DE8006D16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8DCA0E-3964-4261-8590-721D8E6F9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1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457D78-9F3D-42CD-AE01-2D4DE8006D16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8DCA0E-3964-4261-8590-721D8E6F9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5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457D78-9F3D-42CD-AE01-2D4DE8006D16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8DCA0E-3964-4261-8590-721D8E6F9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0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457D78-9F3D-42CD-AE01-2D4DE8006D16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8DCA0E-3964-4261-8590-721D8E6F9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3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457D78-9F3D-42CD-AE01-2D4DE8006D16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8DCA0E-3964-4261-8590-721D8E6F9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1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457D78-9F3D-42CD-AE01-2D4DE8006D16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8DCA0E-3964-4261-8590-721D8E6F9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0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457D78-9F3D-42CD-AE01-2D4DE8006D16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8DCA0E-3964-4261-8590-721D8E6F9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457D78-9F3D-42CD-AE01-2D4DE8006D16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8DCA0E-3964-4261-8590-721D8E6F9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08605"/>
            <a:ext cx="78867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9157"/>
            <a:ext cx="7886700" cy="5163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380" y="6293286"/>
            <a:ext cx="1581428" cy="540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28650" y="939112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533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unfccc.int/sites/roe/Pages/Home.asp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BR-VTR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What’s New</a:t>
            </a:r>
          </a:p>
          <a:p>
            <a:r>
              <a:rPr lang="en-GB" sz="1400" i="1" dirty="0"/>
              <a:t>February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2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Notifications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79157"/>
            <a:ext cx="5895718" cy="5163566"/>
          </a:xfrm>
        </p:spPr>
        <p:txBody>
          <a:bodyPr>
            <a:normAutofit/>
          </a:bodyPr>
          <a:lstStyle/>
          <a:p>
            <a:r>
              <a:rPr lang="en-US" dirty="0"/>
              <a:t>Switch on/off notifications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19" y="2157571"/>
            <a:ext cx="4704762" cy="25428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0008" y="3747837"/>
            <a:ext cx="1704762" cy="438401"/>
            <a:chOff x="3913658" y="3747837"/>
            <a:chExt cx="1704762" cy="438401"/>
          </a:xfrm>
        </p:grpSpPr>
        <p:sp>
          <p:nvSpPr>
            <p:cNvPr id="7" name="Rectangle 6"/>
            <p:cNvSpPr/>
            <p:nvPr/>
          </p:nvSpPr>
          <p:spPr>
            <a:xfrm>
              <a:off x="3921919" y="3752850"/>
              <a:ext cx="1683544" cy="4333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3658" y="3747837"/>
              <a:ext cx="1704762" cy="2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0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Manuals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079157"/>
            <a:ext cx="6554745" cy="5163566"/>
          </a:xfrm>
        </p:spPr>
        <p:txBody>
          <a:bodyPr>
            <a:normAutofit/>
          </a:bodyPr>
          <a:lstStyle/>
          <a:p>
            <a:r>
              <a:rPr lang="en-US" dirty="0"/>
              <a:t>User manuals available in the Reference Library</a:t>
            </a:r>
          </a:p>
        </p:txBody>
      </p:sp>
      <p:pic>
        <p:nvPicPr>
          <p:cNvPr id="3" name="Layo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78" y="1753132"/>
            <a:ext cx="7504044" cy="3815616"/>
          </a:xfrm>
          <a:prstGeom prst="rect">
            <a:avLst/>
          </a:prstGeom>
        </p:spPr>
      </p:pic>
      <p:pic>
        <p:nvPicPr>
          <p:cNvPr id="6" name="Repo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51" y="1700540"/>
            <a:ext cx="3505750" cy="45421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RP Layout"/>
          <p:cNvPicPr/>
          <p:nvPr/>
        </p:nvPicPr>
        <p:blipFill>
          <a:blip r:embed="rId4"/>
          <a:stretch>
            <a:fillRect/>
          </a:stretch>
        </p:blipFill>
        <p:spPr>
          <a:xfrm>
            <a:off x="397986" y="1606379"/>
            <a:ext cx="8374202" cy="46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 of Experts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Role of the ROE for communication and composition of ERT and for configuration of BR-VTR for the 2018 review cycle</a:t>
            </a:r>
          </a:p>
        </p:txBody>
      </p:sp>
    </p:spTree>
    <p:extLst>
      <p:ext uri="{BB962C8B-B14F-4D97-AF65-F5344CB8AC3E}">
        <p14:creationId xmlns:p14="http://schemas.microsoft.com/office/powerpoint/2010/main" val="134927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15640" y="1980818"/>
            <a:ext cx="2324514" cy="3612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ROE Database</a:t>
            </a:r>
          </a:p>
        </p:txBody>
      </p:sp>
      <p:sp>
        <p:nvSpPr>
          <p:cNvPr id="38" name="Flowchart: Magnetic Disk 37"/>
          <p:cNvSpPr/>
          <p:nvPr/>
        </p:nvSpPr>
        <p:spPr>
          <a:xfrm>
            <a:off x="3642360" y="4628281"/>
            <a:ext cx="1448112" cy="642552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Info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ROE Data Workflow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3642360" y="4172929"/>
            <a:ext cx="1448112" cy="642552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Event Participations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3642360" y="3717577"/>
            <a:ext cx="1448112" cy="64255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Exams Results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3642360" y="3262225"/>
            <a:ext cx="1448112" cy="642552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Expertise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3642360" y="2806873"/>
            <a:ext cx="1448112" cy="642552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Nomination Area</a:t>
            </a:r>
          </a:p>
        </p:txBody>
      </p:sp>
      <p:sp>
        <p:nvSpPr>
          <p:cNvPr id="3" name="Flowchart: Magnetic Disk 2"/>
          <p:cNvSpPr/>
          <p:nvPr/>
        </p:nvSpPr>
        <p:spPr>
          <a:xfrm>
            <a:off x="3642360" y="2351521"/>
            <a:ext cx="1448112" cy="6425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Contact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29" y="2215920"/>
            <a:ext cx="735575" cy="9190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95312" y="3634523"/>
            <a:ext cx="97206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BR-VTR</a:t>
            </a:r>
          </a:p>
        </p:txBody>
      </p:sp>
      <p:cxnSp>
        <p:nvCxnSpPr>
          <p:cNvPr id="25" name="Straight Arrow Connector 24"/>
          <p:cNvCxnSpPr>
            <a:stCxn id="8" idx="3"/>
            <a:endCxn id="3" idx="2"/>
          </p:cNvCxnSpPr>
          <p:nvPr/>
        </p:nvCxnSpPr>
        <p:spPr>
          <a:xfrm flipV="1">
            <a:off x="1589704" y="2672797"/>
            <a:ext cx="2052656" cy="26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e 28"/>
          <p:cNvSpPr/>
          <p:nvPr/>
        </p:nvSpPr>
        <p:spPr>
          <a:xfrm>
            <a:off x="3463038" y="2907382"/>
            <a:ext cx="160486" cy="886708"/>
          </a:xfrm>
          <a:prstGeom prst="leftBrace">
            <a:avLst>
              <a:gd name="adj1" fmla="val 49023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or: Elbow 30"/>
          <p:cNvCxnSpPr>
            <a:stCxn id="8" idx="3"/>
            <a:endCxn id="29" idx="1"/>
          </p:cNvCxnSpPr>
          <p:nvPr/>
        </p:nvCxnSpPr>
        <p:spPr>
          <a:xfrm>
            <a:off x="1589704" y="2675470"/>
            <a:ext cx="1873334" cy="675266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Decision 31"/>
          <p:cNvSpPr/>
          <p:nvPr/>
        </p:nvSpPr>
        <p:spPr>
          <a:xfrm>
            <a:off x="2030478" y="3008442"/>
            <a:ext cx="1005840" cy="66294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dirty="0"/>
              <a:t>NFP Approval</a:t>
            </a:r>
          </a:p>
        </p:txBody>
      </p:sp>
      <p:sp>
        <p:nvSpPr>
          <p:cNvPr id="41" name="Right Brace 40"/>
          <p:cNvSpPr/>
          <p:nvPr/>
        </p:nvSpPr>
        <p:spPr>
          <a:xfrm>
            <a:off x="5113332" y="2468880"/>
            <a:ext cx="247028" cy="2700618"/>
          </a:xfrm>
          <a:prstGeom prst="rightBrace">
            <a:avLst>
              <a:gd name="adj1" fmla="val 110127"/>
              <a:gd name="adj2" fmla="val 4971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911680" y="3557579"/>
            <a:ext cx="111210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ERT Composition</a:t>
            </a:r>
          </a:p>
        </p:txBody>
      </p:sp>
      <p:cxnSp>
        <p:nvCxnSpPr>
          <p:cNvPr id="45" name="Straight Arrow Connector 44"/>
          <p:cNvCxnSpPr>
            <a:stCxn id="41" idx="1"/>
            <a:endCxn id="44" idx="1"/>
          </p:cNvCxnSpPr>
          <p:nvPr/>
        </p:nvCxnSpPr>
        <p:spPr>
          <a:xfrm>
            <a:off x="5360360" y="3811573"/>
            <a:ext cx="551320" cy="76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4" idx="3"/>
            <a:endCxn id="11" idx="1"/>
          </p:cNvCxnSpPr>
          <p:nvPr/>
        </p:nvCxnSpPr>
        <p:spPr>
          <a:xfrm>
            <a:off x="7023786" y="3819189"/>
            <a:ext cx="3715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62767" y="1798604"/>
            <a:ext cx="345989" cy="7636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8650" y="1241881"/>
            <a:ext cx="248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Experts should keep their profile information up-to-date</a:t>
            </a:r>
          </a:p>
        </p:txBody>
      </p:sp>
    </p:spTree>
    <p:extLst>
      <p:ext uri="{BB962C8B-B14F-4D97-AF65-F5344CB8AC3E}">
        <p14:creationId xmlns:p14="http://schemas.microsoft.com/office/powerpoint/2010/main" val="36563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ROE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07449" y="1521459"/>
            <a:ext cx="7329101" cy="45976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8650" y="1079327"/>
            <a:ext cx="61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http://www4.unfccc.int/sites/roe/Pages/Home.aspx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079327"/>
            <a:ext cx="7886700" cy="5078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9102" y="4637902"/>
            <a:ext cx="28585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Access via the UNFCCC website</a:t>
            </a:r>
          </a:p>
        </p:txBody>
      </p:sp>
    </p:spTree>
    <p:extLst>
      <p:ext uri="{BB962C8B-B14F-4D97-AF65-F5344CB8AC3E}">
        <p14:creationId xmlns:p14="http://schemas.microsoft.com/office/powerpoint/2010/main" val="32241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ROE Profile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32" y="1222047"/>
            <a:ext cx="6265136" cy="50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4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4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BR-VTR 2016 Survey Results</a:t>
            </a:r>
          </a:p>
          <a:p>
            <a:r>
              <a:rPr lang="en-IE" dirty="0"/>
              <a:t>BR-VTR Enhancements</a:t>
            </a:r>
          </a:p>
          <a:p>
            <a:r>
              <a:rPr lang="en-IE" dirty="0"/>
              <a:t>Roster of Experts</a:t>
            </a:r>
          </a:p>
        </p:txBody>
      </p:sp>
    </p:spTree>
    <p:extLst>
      <p:ext uri="{BB962C8B-B14F-4D97-AF65-F5344CB8AC3E}">
        <p14:creationId xmlns:p14="http://schemas.microsoft.com/office/powerpoint/2010/main" val="192485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Survey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 BR2 review survey’s main results on BR-VTR</a:t>
            </a:r>
          </a:p>
        </p:txBody>
      </p:sp>
    </p:spTree>
    <p:extLst>
      <p:ext uri="{BB962C8B-B14F-4D97-AF65-F5344CB8AC3E}">
        <p14:creationId xmlns:p14="http://schemas.microsoft.com/office/powerpoint/2010/main" val="19537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2016 Main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Majority of responses are positive</a:t>
            </a:r>
          </a:p>
          <a:p>
            <a:r>
              <a:rPr lang="en-US" dirty="0"/>
              <a:t>Improvements can still be made in some areas, namely, performance, reliability, user-friendliness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95423"/>
              </p:ext>
            </p:extLst>
          </p:nvPr>
        </p:nvGraphicFramePr>
        <p:xfrm>
          <a:off x="628650" y="1388294"/>
          <a:ext cx="2160000" cy="1080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209">
                  <a:extLst>
                    <a:ext uri="{9D8B030D-6E8A-4147-A177-3AD203B41FA5}">
                      <a16:colId xmlns:a16="http://schemas.microsoft.com/office/drawing/2014/main" val="1746057311"/>
                    </a:ext>
                  </a:extLst>
                </a:gridCol>
                <a:gridCol w="893791">
                  <a:extLst>
                    <a:ext uri="{9D8B030D-6E8A-4147-A177-3AD203B41FA5}">
                      <a16:colId xmlns:a16="http://schemas.microsoft.com/office/drawing/2014/main" val="2335897060"/>
                    </a:ext>
                  </a:extLst>
                </a:gridCol>
              </a:tblGrid>
              <a:tr h="2492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Q1. System speed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064988"/>
                  </a:ext>
                </a:extLst>
              </a:tr>
              <a:tr h="207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1. very slow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9.26%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7537056"/>
                  </a:ext>
                </a:extLst>
              </a:tr>
              <a:tr h="207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 slow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24.07%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4759778"/>
                  </a:ext>
                </a:extLst>
              </a:tr>
              <a:tr h="207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3. good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62.96%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9335831"/>
                  </a:ext>
                </a:extLst>
              </a:tr>
              <a:tr h="207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4. fast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3.70%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58271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03974"/>
              </p:ext>
            </p:extLst>
          </p:nvPr>
        </p:nvGraphicFramePr>
        <p:xfrm>
          <a:off x="3492000" y="1388296"/>
          <a:ext cx="2160000" cy="107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207">
                  <a:extLst>
                    <a:ext uri="{9D8B030D-6E8A-4147-A177-3AD203B41FA5}">
                      <a16:colId xmlns:a16="http://schemas.microsoft.com/office/drawing/2014/main" val="229490077"/>
                    </a:ext>
                  </a:extLst>
                </a:gridCol>
                <a:gridCol w="893793">
                  <a:extLst>
                    <a:ext uri="{9D8B030D-6E8A-4147-A177-3AD203B41FA5}">
                      <a16:colId xmlns:a16="http://schemas.microsoft.com/office/drawing/2014/main" val="2288264551"/>
                    </a:ext>
                  </a:extLst>
                </a:gridCol>
              </a:tblGrid>
              <a:tr h="2492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Q2. System reliability</a:t>
                      </a:r>
                      <a:endParaRPr lang="en-IE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815025"/>
                  </a:ext>
                </a:extLst>
              </a:tr>
              <a:tr h="207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1. unreliable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7.27%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450577"/>
                  </a:ext>
                </a:extLst>
              </a:tr>
              <a:tr h="207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 fair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34.55%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8324381"/>
                  </a:ext>
                </a:extLst>
              </a:tr>
              <a:tr h="207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3. good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43.64%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9125062"/>
                  </a:ext>
                </a:extLst>
              </a:tr>
              <a:tr h="207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4. fully reliable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14.55%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295725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76956"/>
              </p:ext>
            </p:extLst>
          </p:nvPr>
        </p:nvGraphicFramePr>
        <p:xfrm>
          <a:off x="6355350" y="1388296"/>
          <a:ext cx="2160000" cy="107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207">
                  <a:extLst>
                    <a:ext uri="{9D8B030D-6E8A-4147-A177-3AD203B41FA5}">
                      <a16:colId xmlns:a16="http://schemas.microsoft.com/office/drawing/2014/main" val="94133714"/>
                    </a:ext>
                  </a:extLst>
                </a:gridCol>
                <a:gridCol w="893793">
                  <a:extLst>
                    <a:ext uri="{9D8B030D-6E8A-4147-A177-3AD203B41FA5}">
                      <a16:colId xmlns:a16="http://schemas.microsoft.com/office/drawing/2014/main" val="441039219"/>
                    </a:ext>
                  </a:extLst>
                </a:gridCol>
              </a:tblGrid>
              <a:tr h="2492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Q3. User-friendliness</a:t>
                      </a:r>
                      <a:endParaRPr lang="en-IE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45686"/>
                  </a:ext>
                </a:extLst>
              </a:tr>
              <a:tr h="207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1. very difficult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1.82%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1329206"/>
                  </a:ext>
                </a:extLst>
              </a:tr>
              <a:tr h="207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 difficult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20.00%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5293961"/>
                  </a:ext>
                </a:extLst>
              </a:tr>
              <a:tr h="207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3. easy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65.45%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790884"/>
                  </a:ext>
                </a:extLst>
              </a:tr>
              <a:tr h="207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4. very easy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12.73%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409515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05149"/>
              </p:ext>
            </p:extLst>
          </p:nvPr>
        </p:nvGraphicFramePr>
        <p:xfrm>
          <a:off x="611999" y="2850695"/>
          <a:ext cx="2160000" cy="1358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207">
                  <a:extLst>
                    <a:ext uri="{9D8B030D-6E8A-4147-A177-3AD203B41FA5}">
                      <a16:colId xmlns:a16="http://schemas.microsoft.com/office/drawing/2014/main" val="605717635"/>
                    </a:ext>
                  </a:extLst>
                </a:gridCol>
                <a:gridCol w="893793">
                  <a:extLst>
                    <a:ext uri="{9D8B030D-6E8A-4147-A177-3AD203B41FA5}">
                      <a16:colId xmlns:a16="http://schemas.microsoft.com/office/drawing/2014/main" val="1901754099"/>
                    </a:ext>
                  </a:extLst>
                </a:gridCol>
              </a:tblGrid>
              <a:tr h="3931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Q5. Using the tool increased efficiency in conducting the review</a:t>
                      </a:r>
                      <a:endParaRPr lang="en-IE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23956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1. very unlikely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7.27%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4220876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 unlikely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16.36%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0544076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3. most 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54.55%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8547571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4. 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21.82%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855650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89474"/>
              </p:ext>
            </p:extLst>
          </p:nvPr>
        </p:nvGraphicFramePr>
        <p:xfrm>
          <a:off x="3492000" y="2850694"/>
          <a:ext cx="2160000" cy="1358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207">
                  <a:extLst>
                    <a:ext uri="{9D8B030D-6E8A-4147-A177-3AD203B41FA5}">
                      <a16:colId xmlns:a16="http://schemas.microsoft.com/office/drawing/2014/main" val="2136909553"/>
                    </a:ext>
                  </a:extLst>
                </a:gridCol>
                <a:gridCol w="893793">
                  <a:extLst>
                    <a:ext uri="{9D8B030D-6E8A-4147-A177-3AD203B41FA5}">
                      <a16:colId xmlns:a16="http://schemas.microsoft.com/office/drawing/2014/main" val="2420195554"/>
                    </a:ext>
                  </a:extLst>
                </a:gridCol>
              </a:tblGrid>
              <a:tr h="3931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Q7. The Q&amp;A module is useful for communicating with the Party</a:t>
                      </a:r>
                      <a:endParaRPr lang="en-IE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190143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1. very unlikely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3.64%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1929020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 unlikely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1.82%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350438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3. most 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43.64%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4439752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4. 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50.91%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654259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61454"/>
              </p:ext>
            </p:extLst>
          </p:nvPr>
        </p:nvGraphicFramePr>
        <p:xfrm>
          <a:off x="6355350" y="2850694"/>
          <a:ext cx="2160000" cy="1358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207">
                  <a:extLst>
                    <a:ext uri="{9D8B030D-6E8A-4147-A177-3AD203B41FA5}">
                      <a16:colId xmlns:a16="http://schemas.microsoft.com/office/drawing/2014/main" val="748263303"/>
                    </a:ext>
                  </a:extLst>
                </a:gridCol>
                <a:gridCol w="893793">
                  <a:extLst>
                    <a:ext uri="{9D8B030D-6E8A-4147-A177-3AD203B41FA5}">
                      <a16:colId xmlns:a16="http://schemas.microsoft.com/office/drawing/2014/main" val="3760674429"/>
                    </a:ext>
                  </a:extLst>
                </a:gridCol>
              </a:tblGrid>
              <a:tr h="3931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Q8. The Report preparation module is useful for drafting the review report</a:t>
                      </a:r>
                      <a:endParaRPr lang="en-IE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522260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1. very unlikely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5.45%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9025528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 unlikely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3.64%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7522839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3. most 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47.27%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8044843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4. likely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43.64%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158704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899090" y="5338879"/>
            <a:ext cx="72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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6605" y="4591362"/>
            <a:ext cx="650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6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BR-VTR Enhancements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Implemented enhancements for the</a:t>
            </a:r>
            <a:br>
              <a:rPr lang="en-US" dirty="0"/>
            </a:br>
            <a:r>
              <a:rPr lang="en-US" dirty="0"/>
              <a:t>2018 NC7/BR3 review</a:t>
            </a:r>
          </a:p>
        </p:txBody>
      </p:sp>
    </p:spTree>
    <p:extLst>
      <p:ext uri="{BB962C8B-B14F-4D97-AF65-F5344CB8AC3E}">
        <p14:creationId xmlns:p14="http://schemas.microsoft.com/office/powerpoint/2010/main" val="145270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BR-VTR Enhancements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Implemented enhancements for addressing the findings in the 2016 survey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69133"/>
              </p:ext>
            </p:extLst>
          </p:nvPr>
        </p:nvGraphicFramePr>
        <p:xfrm>
          <a:off x="2096615" y="2294065"/>
          <a:ext cx="4950769" cy="3210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46731">
                  <a:extLst>
                    <a:ext uri="{9D8B030D-6E8A-4147-A177-3AD203B41FA5}">
                      <a16:colId xmlns:a16="http://schemas.microsoft.com/office/drawing/2014/main" val="1724125994"/>
                    </a:ext>
                  </a:extLst>
                </a:gridCol>
                <a:gridCol w="3704038">
                  <a:extLst>
                    <a:ext uri="{9D8B030D-6E8A-4147-A177-3AD203B41FA5}">
                      <a16:colId xmlns:a16="http://schemas.microsoft.com/office/drawing/2014/main" val="4666149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Component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Enhancement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8283683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ERT Workspace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Read-only</a:t>
                      </a:r>
                      <a:r>
                        <a:rPr lang="en-US" sz="1100" u="none" strike="noStrike" baseline="0" dirty="0">
                          <a:effectLst/>
                        </a:rPr>
                        <a:t> p</a:t>
                      </a:r>
                      <a:r>
                        <a:rPr lang="en-US" sz="1100" u="none" strike="noStrike" dirty="0">
                          <a:effectLst/>
                        </a:rPr>
                        <a:t>ermissions for historical workspaces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5711272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Align libraries with </a:t>
                      </a:r>
                      <a:r>
                        <a:rPr lang="en-US" sz="1100" u="none" strike="noStrike" dirty="0" err="1">
                          <a:effectLst/>
                        </a:rPr>
                        <a:t>iVTR</a:t>
                      </a:r>
                      <a:r>
                        <a:rPr lang="en-US" sz="1100" u="none" strike="noStrike" dirty="0">
                          <a:effectLst/>
                        </a:rPr>
                        <a:t> and BUR-VTR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58291103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Q&amp;A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Improved performance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9870611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effectLst/>
                        </a:rPr>
                        <a:t>Allow exporting Q&amp;As in Word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788221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Highlight new Party answers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5685778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Optimized Q&amp;A layout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5025082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effectLst/>
                        </a:rPr>
                        <a:t>Add button to clean format when editing questions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01709028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Report Preparation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Common workflow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55791391"/>
                  </a:ext>
                </a:extLst>
              </a:tr>
              <a:tr h="25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effectLst/>
                        </a:rPr>
                        <a:t>Improved activity description for each workflow step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867249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Word protocol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510510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Notifications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Switch on/off notifications by users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91288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22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ERT Workspace Module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79157"/>
            <a:ext cx="4956604" cy="5163566"/>
          </a:xfrm>
        </p:spPr>
        <p:txBody>
          <a:bodyPr/>
          <a:lstStyle/>
          <a:p>
            <a:r>
              <a:rPr lang="en-US" dirty="0"/>
              <a:t>Access to workspaces from previous reviews:</a:t>
            </a:r>
          </a:p>
          <a:p>
            <a:pPr lvl="1"/>
            <a:r>
              <a:rPr lang="en-US" dirty="0"/>
              <a:t>Allows experts to retrieve materials from previous reviews</a:t>
            </a:r>
          </a:p>
          <a:p>
            <a:pPr lvl="1"/>
            <a:r>
              <a:rPr lang="en-US" dirty="0"/>
              <a:t>Facilitates drafting of questions by new experts as they can see examples of questions previously sent to the Party  </a:t>
            </a:r>
          </a:p>
          <a:p>
            <a:pPr lvl="1"/>
            <a:r>
              <a:rPr lang="en-US" dirty="0"/>
              <a:t>Read-only access restricted to </a:t>
            </a:r>
            <a:br>
              <a:rPr lang="en-US" dirty="0"/>
            </a:br>
            <a:r>
              <a:rPr lang="en-US" dirty="0"/>
              <a:t>‘ERT workspace’ and</a:t>
            </a:r>
            <a:br>
              <a:rPr lang="en-US" dirty="0"/>
            </a:br>
            <a:r>
              <a:rPr lang="en-US" dirty="0"/>
              <a:t>‘Question and Answer’ modules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399" y="1546654"/>
            <a:ext cx="2571429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5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Question and Answer Module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79157"/>
            <a:ext cx="7886700" cy="5163566"/>
          </a:xfrm>
        </p:spPr>
        <p:txBody>
          <a:bodyPr>
            <a:normAutofit/>
          </a:bodyPr>
          <a:lstStyle/>
          <a:p>
            <a:r>
              <a:rPr lang="en-US" dirty="0"/>
              <a:t>New Q&amp;A layout to improve user-friendliness and efficiency</a:t>
            </a:r>
          </a:p>
          <a:p>
            <a:r>
              <a:rPr lang="en-US" dirty="0"/>
              <a:t>Structural changes in the source code to increased performance (as in </a:t>
            </a:r>
            <a:r>
              <a:rPr lang="en-US" dirty="0" err="1"/>
              <a:t>iVTR</a:t>
            </a:r>
            <a:r>
              <a:rPr lang="en-US" dirty="0"/>
              <a:t>)</a:t>
            </a:r>
          </a:p>
          <a:p>
            <a:r>
              <a:rPr lang="en-US" dirty="0"/>
              <a:t>Download Q&amp;A to improve user-friendliness and efficiency</a:t>
            </a:r>
          </a:p>
        </p:txBody>
      </p:sp>
      <p:pic>
        <p:nvPicPr>
          <p:cNvPr id="4" name="Q&amp;A Layo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558" y="1500568"/>
            <a:ext cx="5104884" cy="5106324"/>
          </a:xfrm>
          <a:prstGeom prst="rect">
            <a:avLst/>
          </a:prstGeom>
        </p:spPr>
      </p:pic>
      <p:grpSp>
        <p:nvGrpSpPr>
          <p:cNvPr id="18" name="Raise Questions"/>
          <p:cNvGrpSpPr/>
          <p:nvPr/>
        </p:nvGrpSpPr>
        <p:grpSpPr>
          <a:xfrm>
            <a:off x="2949089" y="1802598"/>
            <a:ext cx="4646196" cy="2007371"/>
            <a:chOff x="3039707" y="1769646"/>
            <a:chExt cx="4646196" cy="2007371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3039707" y="2972697"/>
              <a:ext cx="522243" cy="19677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039707" y="3315352"/>
              <a:ext cx="535515" cy="22174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17936" y="2853687"/>
              <a:ext cx="3467967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indent="-97200"/>
              <a:r>
                <a:rPr lang="en-US" dirty="0"/>
                <a:t>Raise new questions and edit questions under the same tab to improve efficiency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4111717" y="1769646"/>
              <a:ext cx="216863" cy="3663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New Answers"/>
          <p:cNvGrpSpPr/>
          <p:nvPr/>
        </p:nvGrpSpPr>
        <p:grpSpPr>
          <a:xfrm>
            <a:off x="4770032" y="1794967"/>
            <a:ext cx="3467967" cy="1091672"/>
            <a:chOff x="4770032" y="1794967"/>
            <a:chExt cx="3467967" cy="1091672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6606517" y="1794967"/>
              <a:ext cx="280316" cy="33291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70032" y="2240308"/>
              <a:ext cx="3467967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indent="-97200"/>
              <a:r>
                <a:rPr lang="en-US" dirty="0"/>
                <a:t>New answers from Parties marked bold for easy identification</a:t>
              </a:r>
            </a:p>
          </p:txBody>
        </p:sp>
      </p:grpSp>
      <p:grpSp>
        <p:nvGrpSpPr>
          <p:cNvPr id="26" name="Button Format"/>
          <p:cNvGrpSpPr/>
          <p:nvPr/>
        </p:nvGrpSpPr>
        <p:grpSpPr>
          <a:xfrm>
            <a:off x="4111716" y="4456300"/>
            <a:ext cx="4009987" cy="923330"/>
            <a:chOff x="4111716" y="4456300"/>
            <a:chExt cx="4009987" cy="923330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622482" y="4644756"/>
              <a:ext cx="533878" cy="11651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111716" y="4710684"/>
              <a:ext cx="433729" cy="438103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33398" y="4456300"/>
              <a:ext cx="2888305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indent="-97200"/>
              <a:r>
                <a:rPr lang="en-US" dirty="0"/>
                <a:t>New button to clear format to facilitate copy/paste and improve format consistency</a:t>
              </a:r>
            </a:p>
          </p:txBody>
        </p:sp>
      </p:grpSp>
      <p:grpSp>
        <p:nvGrpSpPr>
          <p:cNvPr id="29" name="Button Label"/>
          <p:cNvGrpSpPr/>
          <p:nvPr/>
        </p:nvGrpSpPr>
        <p:grpSpPr>
          <a:xfrm>
            <a:off x="3741560" y="5178832"/>
            <a:ext cx="3124329" cy="1079344"/>
            <a:chOff x="3741560" y="5178832"/>
            <a:chExt cx="3124329" cy="1079344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3741560" y="5840828"/>
              <a:ext cx="385758" cy="41734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237962" y="5178832"/>
              <a:ext cx="2627927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indent="-97200"/>
              <a:r>
                <a:rPr lang="en-US" dirty="0"/>
                <a:t>New button labels to improve user friendliness</a:t>
              </a:r>
            </a:p>
          </p:txBody>
        </p:sp>
      </p:grpSp>
      <p:pic>
        <p:nvPicPr>
          <p:cNvPr id="30" name="Downlo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333" y="3149930"/>
            <a:ext cx="5933333" cy="2142857"/>
          </a:xfrm>
          <a:prstGeom prst="rect">
            <a:avLst/>
          </a:prstGeom>
        </p:spPr>
      </p:pic>
      <p:grpSp>
        <p:nvGrpSpPr>
          <p:cNvPr id="37" name="Q&amp;A Arrows"/>
          <p:cNvGrpSpPr/>
          <p:nvPr/>
        </p:nvGrpSpPr>
        <p:grpSpPr>
          <a:xfrm>
            <a:off x="2065143" y="4008246"/>
            <a:ext cx="5473523" cy="769305"/>
            <a:chOff x="2065143" y="4008246"/>
            <a:chExt cx="5473523" cy="769305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2065143" y="4365573"/>
              <a:ext cx="358666" cy="41197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7189812" y="4008246"/>
              <a:ext cx="348854" cy="35732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4622872" y="4019971"/>
              <a:ext cx="348854" cy="35732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Word Extrac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079157"/>
            <a:ext cx="7886700" cy="50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Report Preparation Module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79157"/>
            <a:ext cx="7886700" cy="5163566"/>
          </a:xfrm>
        </p:spPr>
        <p:txBody>
          <a:bodyPr>
            <a:normAutofit/>
          </a:bodyPr>
          <a:lstStyle/>
          <a:p>
            <a:r>
              <a:rPr lang="en-US" dirty="0"/>
              <a:t>New common workflow, to improve procedural consistency</a:t>
            </a:r>
          </a:p>
          <a:p>
            <a:r>
              <a:rPr lang="en-US" dirty="0"/>
              <a:t>Covers all steps from </a:t>
            </a:r>
            <a:r>
              <a:rPr lang="en-IE" dirty="0"/>
              <a:t>initial draft preparation to report publication, to improve efficiency</a:t>
            </a:r>
            <a:endParaRPr lang="en-US" dirty="0"/>
          </a:p>
          <a:p>
            <a:r>
              <a:rPr lang="en-US" dirty="0"/>
              <a:t>Includes task description, to improve efficiency, user friendliness and transparency</a:t>
            </a:r>
          </a:p>
          <a:p>
            <a:r>
              <a:rPr lang="en-US" dirty="0"/>
              <a:t>Enhanced browser compatibility</a:t>
            </a:r>
          </a:p>
          <a:p>
            <a:r>
              <a:rPr lang="en-US" dirty="0"/>
              <a:t>Minimum requirements: Word 2010, with Service Pack 2</a:t>
            </a:r>
          </a:p>
        </p:txBody>
      </p:sp>
      <p:pic>
        <p:nvPicPr>
          <p:cNvPr id="6" name="Taks Descri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29086"/>
            <a:ext cx="7886699" cy="5163566"/>
          </a:xfrm>
          <a:prstGeom prst="rect">
            <a:avLst/>
          </a:prstGeom>
        </p:spPr>
      </p:pic>
      <p:grpSp>
        <p:nvGrpSpPr>
          <p:cNvPr id="10" name="Gears"/>
          <p:cNvGrpSpPr/>
          <p:nvPr/>
        </p:nvGrpSpPr>
        <p:grpSpPr>
          <a:xfrm>
            <a:off x="2578735" y="1874751"/>
            <a:ext cx="4448141" cy="3190875"/>
            <a:chOff x="2578735" y="2154839"/>
            <a:chExt cx="4448141" cy="3190875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56702515"/>
                </p:ext>
              </p:extLst>
            </p:nvPr>
          </p:nvGraphicFramePr>
          <p:xfrm>
            <a:off x="2578735" y="2154839"/>
            <a:ext cx="3376930" cy="31908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5198076" y="238549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Three processes, </a:t>
              </a:r>
              <a:br>
                <a:rPr lang="en-US" dirty="0"/>
              </a:br>
              <a:r>
                <a:rPr lang="en-US" dirty="0"/>
                <a:t>one workflow</a:t>
              </a:r>
            </a:p>
          </p:txBody>
        </p:sp>
      </p:grpSp>
      <p:pic>
        <p:nvPicPr>
          <p:cNvPr id="12" name="St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162" y="2163077"/>
            <a:ext cx="2485355" cy="4411362"/>
          </a:xfrm>
          <a:prstGeom prst="rect">
            <a:avLst/>
          </a:prstGeom>
        </p:spPr>
      </p:pic>
      <p:cxnSp>
        <p:nvCxnSpPr>
          <p:cNvPr id="13" name="Steps Arrow"/>
          <p:cNvCxnSpPr/>
          <p:nvPr/>
        </p:nvCxnSpPr>
        <p:spPr>
          <a:xfrm flipV="1">
            <a:off x="5464162" y="2256289"/>
            <a:ext cx="476200" cy="88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5" name="Task Description Arrows"/>
          <p:cNvGrpSpPr/>
          <p:nvPr/>
        </p:nvGrpSpPr>
        <p:grpSpPr>
          <a:xfrm>
            <a:off x="1135084" y="2428576"/>
            <a:ext cx="1572239" cy="1935225"/>
            <a:chOff x="1135084" y="2428576"/>
            <a:chExt cx="1572239" cy="1935225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2171572" y="3832650"/>
              <a:ext cx="535751" cy="4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171572" y="4358906"/>
              <a:ext cx="535751" cy="4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135084" y="2428576"/>
              <a:ext cx="372440" cy="35503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6" name="Browser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134" y="3950517"/>
            <a:ext cx="4043731" cy="1605772"/>
          </a:xfrm>
          <a:prstGeom prst="rect">
            <a:avLst/>
          </a:prstGeom>
        </p:spPr>
      </p:pic>
      <p:pic>
        <p:nvPicPr>
          <p:cNvPr id="38" name="Word 20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2709" y="4424991"/>
            <a:ext cx="3358581" cy="17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5972 0.611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590</Words>
  <Application>Microsoft Office PowerPoint</Application>
  <PresentationFormat>On-screen Show (4:3)</PresentationFormat>
  <Paragraphs>143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BR-VTR</vt:lpstr>
      <vt:lpstr>Content</vt:lpstr>
      <vt:lpstr>2016 Survey Results</vt:lpstr>
      <vt:lpstr>2016 Main Results</vt:lpstr>
      <vt:lpstr>BR-VTR Enhancements</vt:lpstr>
      <vt:lpstr>BR-VTR Enhancements</vt:lpstr>
      <vt:lpstr>What’s New in ERT Workspace Module</vt:lpstr>
      <vt:lpstr>What’s New in Question and Answer Module</vt:lpstr>
      <vt:lpstr>What’s New in Report Preparation Module</vt:lpstr>
      <vt:lpstr>What’s New in Notifications</vt:lpstr>
      <vt:lpstr>User Manuals</vt:lpstr>
      <vt:lpstr>Roster of Experts</vt:lpstr>
      <vt:lpstr>ROE Data Workflow</vt:lpstr>
      <vt:lpstr>Login to ROE</vt:lpstr>
      <vt:lpstr>ROE Profile Information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Torres</dc:creator>
  <cp:lastModifiedBy>Pedro Torres</cp:lastModifiedBy>
  <cp:revision>76</cp:revision>
  <dcterms:created xsi:type="dcterms:W3CDTF">2018-01-22T08:06:01Z</dcterms:created>
  <dcterms:modified xsi:type="dcterms:W3CDTF">2018-02-23T13:58:21Z</dcterms:modified>
</cp:coreProperties>
</file>