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theme/theme1.xml" ContentType="application/vnd.openxmlformats-officedocument.theme+xml"/>
  <Override PartName="/ppt/authors.xml" ContentType="application/vnd.ms-powerpoint.auth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147378615" r:id="rId5"/>
    <p:sldId id="2147378626" r:id="rId6"/>
    <p:sldId id="2147378614" r:id="rId7"/>
    <p:sldId id="2147378612" r:id="rId8"/>
    <p:sldId id="2147378616" r:id="rId9"/>
    <p:sldId id="2147378621" r:id="rId10"/>
    <p:sldId id="2147378622" r:id="rId11"/>
    <p:sldId id="2147378623" r:id="rId12"/>
    <p:sldId id="2147378627" r:id="rId13"/>
    <p:sldId id="2147378624" r:id="rId14"/>
  </p:sldIdLst>
  <p:sldSz cx="18288000" cy="10287000"/>
  <p:notesSz cx="6858000" cy="9945688"/>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Montserrat" panose="00000500000000000000" pitchFamily="2" charset="0"/>
      <p:regular r:id="rId22"/>
      <p:bold r:id="rId23"/>
      <p:italic r:id="rId24"/>
      <p:boldItalic r:id="rId25"/>
    </p:embeddedFont>
    <p:embeddedFont>
      <p:font typeface="Proxima Nova 1" panose="020B060402020202020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299E04-423E-C588-C956-088A791CEF21}" name="Chongguang Yu" initials="CY" userId="S::chongguang.yu@undp.org::c8a8ff19-7067-48df-89a1-e80940a5f98d" providerId="AD"/>
  <p188:author id="{6CBE861D-D49B-0468-9971-42673F0144EE}" name="Gelila Terrefe" initials="GT" userId="S::gelila.terrefe@undp.org::e0448239-d476-4e0d-bf64-44f196a0504d" providerId="AD"/>
  <p188:author id="{B63FDE23-46CC-830F-1948-3EBD38574CF2}" name="Claudia Ortiz" initials="CO" userId="S::claudia.ortiz@undp.org::1b8e74fa-4f79-4483-a90e-448f6296a473" providerId="AD"/>
  <p188:author id="{95FB232F-FB66-FF88-4D2E-C3A6D0AFAFC1}" name="Rohini Kohli" initials="RK" userId="S::rohini.kohli@undp.org::32082b08-df3d-4c87-a1ec-159101cfce96" providerId="AD"/>
  <p188:author id="{3EBBB54E-E7FB-2CF2-70ED-F9E6DE3D2623}" name="Myles Whittaker" initials="MW" userId="S::myles.whittaker@undp.org::fcd68fd8-2b6c-4b89-a555-5059b103a174" providerId="AD"/>
  <p188:author id="{09365873-5C11-E33B-D499-DF290A429C2D}" name="Kate Jean Smith" initials="KS" userId="S::kate.smith@undp.org::2f046475-2a0c-4e3d-9678-8e49a0c3c2bb" providerId="AD"/>
  <p188:author id="{9E377088-B63B-ECBD-A1F7-D94B89105F10}" name="Saran Selenge" initials="SS" userId="S::saran.selenge@undp.org::166b60ed-1cba-424d-b2d7-fbee70f4bd70" providerId="AD"/>
  <p188:author id="{DC5D6AC5-8518-86BD-49F0-869C32576CF0}" name="Srilata Kammila" initials="SK" userId="S::srilata.kammila@undp.org::547f97a1-7b55-479f-9bb8-b8ac0edc41a2" providerId="AD"/>
  <p188:author id="{269B46F0-164C-541A-A4FE-ADEFC5D01291}" name="Patricia Velasco" initials="PV" userId="S::patricia.velasco@undp.org::525e0ffa-146c-4255-b548-21cc9ce34c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78" autoAdjust="0"/>
  </p:normalViewPr>
  <p:slideViewPr>
    <p:cSldViewPr snapToGrid="0">
      <p:cViewPr varScale="1">
        <p:scale>
          <a:sx n="40" d="100"/>
          <a:sy n="40" d="100"/>
        </p:scale>
        <p:origin x="9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21" Type="http://schemas.openxmlformats.org/officeDocument/2006/relationships/font" Target="fonts/font6.fntdata"/><Relationship Id="rId34" Type="http://schemas.openxmlformats.org/officeDocument/2006/relationships/font" Target="fonts/font19.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9B7D5-DD51-47A3-A67B-28F76A06AF6C}" type="doc">
      <dgm:prSet loTypeId="urn:microsoft.com/office/officeart/2005/8/layout/chevron1" loCatId="process" qsTypeId="urn:microsoft.com/office/officeart/2005/8/quickstyle/simple1" qsCatId="simple" csTypeId="urn:microsoft.com/office/officeart/2005/8/colors/colorful5" csCatId="colorful" phldr="1"/>
      <dgm:spPr/>
    </dgm:pt>
    <dgm:pt modelId="{CAA07124-4BA6-440F-8677-9F54DC9F90DF}">
      <dgm:prSet phldrT="[Text]" custT="1"/>
      <dgm:spPr/>
      <dgm:t>
        <a:bodyPr/>
        <a:lstStyle/>
        <a:p>
          <a:r>
            <a:rPr lang="en-GB" sz="2400" dirty="0">
              <a:effectLst/>
              <a:latin typeface="Montserrat" panose="00000500000000000000" pitchFamily="2" charset="0"/>
              <a:ea typeface="Calibri" panose="020F0502020204030204" pitchFamily="34" charset="0"/>
              <a:cs typeface="Arial" panose="020B0604020202020204" pitchFamily="34" charset="0"/>
            </a:rPr>
            <a:t>1: Identifying Adaptation Priorities</a:t>
          </a:r>
          <a:endParaRPr lang="es-EC" sz="2400" dirty="0">
            <a:latin typeface="Montserrat" panose="00000500000000000000" pitchFamily="2" charset="0"/>
          </a:endParaRPr>
        </a:p>
      </dgm:t>
    </dgm:pt>
    <dgm:pt modelId="{0D6CEF06-A7BB-4EA8-9219-381ECA2EB4DB}" type="parTrans" cxnId="{84207C58-75DF-4C14-B5BE-CBFF7232F726}">
      <dgm:prSet/>
      <dgm:spPr/>
      <dgm:t>
        <a:bodyPr/>
        <a:lstStyle/>
        <a:p>
          <a:endParaRPr lang="es-EC" sz="1400">
            <a:latin typeface="Montserrat" panose="00000500000000000000" pitchFamily="2" charset="0"/>
          </a:endParaRPr>
        </a:p>
      </dgm:t>
    </dgm:pt>
    <dgm:pt modelId="{13AD5AC5-3EC2-407B-8280-3EB5DE7B970B}" type="sibTrans" cxnId="{84207C58-75DF-4C14-B5BE-CBFF7232F726}">
      <dgm:prSet/>
      <dgm:spPr/>
      <dgm:t>
        <a:bodyPr/>
        <a:lstStyle/>
        <a:p>
          <a:endParaRPr lang="es-EC" sz="1400">
            <a:latin typeface="Montserrat" panose="00000500000000000000" pitchFamily="2" charset="0"/>
          </a:endParaRPr>
        </a:p>
      </dgm:t>
    </dgm:pt>
    <dgm:pt modelId="{AE68789A-F9D3-4F19-B715-193C9C011C14}">
      <dgm:prSet phldrT="[Text]" custT="1"/>
      <dgm:spPr/>
      <dgm:t>
        <a:bodyPr/>
        <a:lstStyle/>
        <a:p>
          <a:r>
            <a:rPr lang="en-GB" sz="2400" dirty="0">
              <a:latin typeface="Montserrat" panose="00000500000000000000" pitchFamily="2" charset="0"/>
              <a:ea typeface="Calibri" panose="020F0502020204030204" pitchFamily="34" charset="0"/>
              <a:cs typeface="Arial" panose="020B0604020202020204" pitchFamily="34" charset="0"/>
            </a:rPr>
            <a:t>2:</a:t>
          </a:r>
          <a:r>
            <a:rPr lang="en-GB" sz="2400" dirty="0">
              <a:effectLst/>
              <a:latin typeface="Montserrat" panose="00000500000000000000" pitchFamily="2" charset="0"/>
              <a:ea typeface="Calibri" panose="020F0502020204030204" pitchFamily="34" charset="0"/>
              <a:cs typeface="Arial" panose="020B0604020202020204" pitchFamily="34" charset="0"/>
            </a:rPr>
            <a:t> Turning adaptation priorities into investment plans</a:t>
          </a:r>
          <a:endParaRPr lang="es-EC" sz="2400" dirty="0">
            <a:latin typeface="Montserrat" panose="00000500000000000000" pitchFamily="2" charset="0"/>
          </a:endParaRPr>
        </a:p>
      </dgm:t>
    </dgm:pt>
    <dgm:pt modelId="{15864096-2AE8-4F74-A1A7-A26C354BB15A}" type="parTrans" cxnId="{1CBEC798-8009-43E6-838D-5A6BF8346157}">
      <dgm:prSet/>
      <dgm:spPr/>
      <dgm:t>
        <a:bodyPr/>
        <a:lstStyle/>
        <a:p>
          <a:endParaRPr lang="es-EC" sz="1400">
            <a:latin typeface="Montserrat" panose="00000500000000000000" pitchFamily="2" charset="0"/>
          </a:endParaRPr>
        </a:p>
      </dgm:t>
    </dgm:pt>
    <dgm:pt modelId="{42652053-5BA0-45FC-B30C-809D71EC29F2}" type="sibTrans" cxnId="{1CBEC798-8009-43E6-838D-5A6BF8346157}">
      <dgm:prSet/>
      <dgm:spPr/>
      <dgm:t>
        <a:bodyPr/>
        <a:lstStyle/>
        <a:p>
          <a:endParaRPr lang="es-EC" sz="1400">
            <a:latin typeface="Montserrat" panose="00000500000000000000" pitchFamily="2" charset="0"/>
          </a:endParaRPr>
        </a:p>
      </dgm:t>
    </dgm:pt>
    <dgm:pt modelId="{8BF19157-DF5B-43BC-8320-36C369C7A8DE}">
      <dgm:prSet phldrT="[Text]" custT="1"/>
      <dgm:spPr/>
      <dgm:t>
        <a:bodyPr/>
        <a:lstStyle/>
        <a:p>
          <a:r>
            <a:rPr lang="en-GB" sz="2400" dirty="0">
              <a:effectLst/>
              <a:latin typeface="Montserrat" panose="00000500000000000000" pitchFamily="2" charset="0"/>
              <a:ea typeface="Calibri" panose="020F0502020204030204" pitchFamily="34" charset="0"/>
              <a:cs typeface="Arial" panose="020B0604020202020204" pitchFamily="34" charset="0"/>
            </a:rPr>
            <a:t>3. Turning an investment plan into a pipeline of investable projects</a:t>
          </a:r>
          <a:endParaRPr lang="es-EC" sz="2400" dirty="0">
            <a:latin typeface="Montserrat" panose="00000500000000000000" pitchFamily="2" charset="0"/>
          </a:endParaRPr>
        </a:p>
      </dgm:t>
    </dgm:pt>
    <dgm:pt modelId="{FD06888A-31C0-473C-8196-952A59B3C48B}" type="parTrans" cxnId="{67BCBF5C-FF8A-425E-BE4B-7B9588EF7559}">
      <dgm:prSet/>
      <dgm:spPr/>
      <dgm:t>
        <a:bodyPr/>
        <a:lstStyle/>
        <a:p>
          <a:endParaRPr lang="es-EC" sz="1400">
            <a:latin typeface="Montserrat" panose="00000500000000000000" pitchFamily="2" charset="0"/>
          </a:endParaRPr>
        </a:p>
      </dgm:t>
    </dgm:pt>
    <dgm:pt modelId="{91584F33-BCD5-4FAD-9EED-71410249D9A8}" type="sibTrans" cxnId="{67BCBF5C-FF8A-425E-BE4B-7B9588EF7559}">
      <dgm:prSet/>
      <dgm:spPr/>
      <dgm:t>
        <a:bodyPr/>
        <a:lstStyle/>
        <a:p>
          <a:endParaRPr lang="es-EC" sz="1400">
            <a:latin typeface="Montserrat" panose="00000500000000000000" pitchFamily="2" charset="0"/>
          </a:endParaRPr>
        </a:p>
      </dgm:t>
    </dgm:pt>
    <dgm:pt modelId="{788A5D3E-CCB3-493F-9913-71F850A73CFB}" type="pres">
      <dgm:prSet presAssocID="{66F9B7D5-DD51-47A3-A67B-28F76A06AF6C}" presName="Name0" presStyleCnt="0">
        <dgm:presLayoutVars>
          <dgm:dir/>
          <dgm:animLvl val="lvl"/>
          <dgm:resizeHandles val="exact"/>
        </dgm:presLayoutVars>
      </dgm:prSet>
      <dgm:spPr/>
    </dgm:pt>
    <dgm:pt modelId="{4AA65F30-8ADE-436D-89E9-1608CCEA0D6A}" type="pres">
      <dgm:prSet presAssocID="{CAA07124-4BA6-440F-8677-9F54DC9F90DF}" presName="parTxOnly" presStyleLbl="node1" presStyleIdx="0" presStyleCnt="3" custLinFactNeighborX="51898" custLinFactNeighborY="-63578">
        <dgm:presLayoutVars>
          <dgm:chMax val="0"/>
          <dgm:chPref val="0"/>
          <dgm:bulletEnabled val="1"/>
        </dgm:presLayoutVars>
      </dgm:prSet>
      <dgm:spPr/>
    </dgm:pt>
    <dgm:pt modelId="{04DEF71D-C41F-498D-B5B6-6839A8423184}" type="pres">
      <dgm:prSet presAssocID="{13AD5AC5-3EC2-407B-8280-3EB5DE7B970B}" presName="parTxOnlySpace" presStyleCnt="0"/>
      <dgm:spPr/>
    </dgm:pt>
    <dgm:pt modelId="{39E24DB5-02C5-410A-AA58-8CE46DF62283}" type="pres">
      <dgm:prSet presAssocID="{AE68789A-F9D3-4F19-B715-193C9C011C14}" presName="parTxOnly" presStyleLbl="node1" presStyleIdx="1" presStyleCnt="3">
        <dgm:presLayoutVars>
          <dgm:chMax val="0"/>
          <dgm:chPref val="0"/>
          <dgm:bulletEnabled val="1"/>
        </dgm:presLayoutVars>
      </dgm:prSet>
      <dgm:spPr/>
    </dgm:pt>
    <dgm:pt modelId="{E866623F-3C9D-4881-B9EE-0801DA5D3F59}" type="pres">
      <dgm:prSet presAssocID="{42652053-5BA0-45FC-B30C-809D71EC29F2}" presName="parTxOnlySpace" presStyleCnt="0"/>
      <dgm:spPr/>
    </dgm:pt>
    <dgm:pt modelId="{81A6D5BE-1849-4158-A9C8-7BA65DEF5CEF}" type="pres">
      <dgm:prSet presAssocID="{8BF19157-DF5B-43BC-8320-36C369C7A8DE}" presName="parTxOnly" presStyleLbl="node1" presStyleIdx="2" presStyleCnt="3">
        <dgm:presLayoutVars>
          <dgm:chMax val="0"/>
          <dgm:chPref val="0"/>
          <dgm:bulletEnabled val="1"/>
        </dgm:presLayoutVars>
      </dgm:prSet>
      <dgm:spPr/>
    </dgm:pt>
  </dgm:ptLst>
  <dgm:cxnLst>
    <dgm:cxn modelId="{AD29892A-D7AC-444E-A3FB-B92139669326}" type="presOf" srcId="{AE68789A-F9D3-4F19-B715-193C9C011C14}" destId="{39E24DB5-02C5-410A-AA58-8CE46DF62283}" srcOrd="0" destOrd="0" presId="urn:microsoft.com/office/officeart/2005/8/layout/chevron1"/>
    <dgm:cxn modelId="{67BCBF5C-FF8A-425E-BE4B-7B9588EF7559}" srcId="{66F9B7D5-DD51-47A3-A67B-28F76A06AF6C}" destId="{8BF19157-DF5B-43BC-8320-36C369C7A8DE}" srcOrd="2" destOrd="0" parTransId="{FD06888A-31C0-473C-8196-952A59B3C48B}" sibTransId="{91584F33-BCD5-4FAD-9EED-71410249D9A8}"/>
    <dgm:cxn modelId="{C5A1324C-E737-413A-A9F4-E4478FF83DF5}" type="presOf" srcId="{CAA07124-4BA6-440F-8677-9F54DC9F90DF}" destId="{4AA65F30-8ADE-436D-89E9-1608CCEA0D6A}" srcOrd="0" destOrd="0" presId="urn:microsoft.com/office/officeart/2005/8/layout/chevron1"/>
    <dgm:cxn modelId="{84207C58-75DF-4C14-B5BE-CBFF7232F726}" srcId="{66F9B7D5-DD51-47A3-A67B-28F76A06AF6C}" destId="{CAA07124-4BA6-440F-8677-9F54DC9F90DF}" srcOrd="0" destOrd="0" parTransId="{0D6CEF06-A7BB-4EA8-9219-381ECA2EB4DB}" sibTransId="{13AD5AC5-3EC2-407B-8280-3EB5DE7B970B}"/>
    <dgm:cxn modelId="{D94BDD86-0B25-4189-9FAA-3FD12DF943C1}" type="presOf" srcId="{66F9B7D5-DD51-47A3-A67B-28F76A06AF6C}" destId="{788A5D3E-CCB3-493F-9913-71F850A73CFB}" srcOrd="0" destOrd="0" presId="urn:microsoft.com/office/officeart/2005/8/layout/chevron1"/>
    <dgm:cxn modelId="{1CBEC798-8009-43E6-838D-5A6BF8346157}" srcId="{66F9B7D5-DD51-47A3-A67B-28F76A06AF6C}" destId="{AE68789A-F9D3-4F19-B715-193C9C011C14}" srcOrd="1" destOrd="0" parTransId="{15864096-2AE8-4F74-A1A7-A26C354BB15A}" sibTransId="{42652053-5BA0-45FC-B30C-809D71EC29F2}"/>
    <dgm:cxn modelId="{FFCFAFD8-C09D-4552-89E5-5808503823F8}" type="presOf" srcId="{8BF19157-DF5B-43BC-8320-36C369C7A8DE}" destId="{81A6D5BE-1849-4158-A9C8-7BA65DEF5CEF}" srcOrd="0" destOrd="0" presId="urn:microsoft.com/office/officeart/2005/8/layout/chevron1"/>
    <dgm:cxn modelId="{F867631F-E2E1-461B-9E82-74D4FBFEA059}" type="presParOf" srcId="{788A5D3E-CCB3-493F-9913-71F850A73CFB}" destId="{4AA65F30-8ADE-436D-89E9-1608CCEA0D6A}" srcOrd="0" destOrd="0" presId="urn:microsoft.com/office/officeart/2005/8/layout/chevron1"/>
    <dgm:cxn modelId="{F4934ABD-5141-437A-952A-7BA34CE98F72}" type="presParOf" srcId="{788A5D3E-CCB3-493F-9913-71F850A73CFB}" destId="{04DEF71D-C41F-498D-B5B6-6839A8423184}" srcOrd="1" destOrd="0" presId="urn:microsoft.com/office/officeart/2005/8/layout/chevron1"/>
    <dgm:cxn modelId="{32D842D0-5ACB-4D6C-AD4A-BCED96E65269}" type="presParOf" srcId="{788A5D3E-CCB3-493F-9913-71F850A73CFB}" destId="{39E24DB5-02C5-410A-AA58-8CE46DF62283}" srcOrd="2" destOrd="0" presId="urn:microsoft.com/office/officeart/2005/8/layout/chevron1"/>
    <dgm:cxn modelId="{C885290D-CB68-4E58-B584-E82BFD6CF632}" type="presParOf" srcId="{788A5D3E-CCB3-493F-9913-71F850A73CFB}" destId="{E866623F-3C9D-4881-B9EE-0801DA5D3F59}" srcOrd="3" destOrd="0" presId="urn:microsoft.com/office/officeart/2005/8/layout/chevron1"/>
    <dgm:cxn modelId="{3912E16D-47A6-4C1D-8BD1-BF6DF4296D3A}" type="presParOf" srcId="{788A5D3E-CCB3-493F-9913-71F850A73CFB}" destId="{81A6D5BE-1849-4158-A9C8-7BA65DEF5CE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65F30-8ADE-436D-89E9-1608CCEA0D6A}">
      <dsp:nvSpPr>
        <dsp:cNvPr id="0" name=""/>
        <dsp:cNvSpPr/>
      </dsp:nvSpPr>
      <dsp:spPr>
        <a:xfrm>
          <a:off x="276146" y="0"/>
          <a:ext cx="5238107" cy="2021305"/>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dirty="0">
              <a:effectLst/>
              <a:latin typeface="Montserrat" panose="00000500000000000000" pitchFamily="2" charset="0"/>
              <a:ea typeface="Calibri" panose="020F0502020204030204" pitchFamily="34" charset="0"/>
              <a:cs typeface="Arial" panose="020B0604020202020204" pitchFamily="34" charset="0"/>
            </a:rPr>
            <a:t>1: Identifying Adaptation Priorities</a:t>
          </a:r>
          <a:endParaRPr lang="es-EC" sz="2400" kern="1200" dirty="0">
            <a:latin typeface="Montserrat" panose="00000500000000000000" pitchFamily="2" charset="0"/>
          </a:endParaRPr>
        </a:p>
      </dsp:txBody>
      <dsp:txXfrm>
        <a:off x="1286799" y="0"/>
        <a:ext cx="3216802" cy="2021305"/>
      </dsp:txXfrm>
    </dsp:sp>
    <dsp:sp modelId="{39E24DB5-02C5-410A-AA58-8CE46DF62283}">
      <dsp:nvSpPr>
        <dsp:cNvPr id="0" name=""/>
        <dsp:cNvSpPr/>
      </dsp:nvSpPr>
      <dsp:spPr>
        <a:xfrm>
          <a:off x="4718595" y="0"/>
          <a:ext cx="5238107" cy="2021305"/>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Montserrat" panose="00000500000000000000" pitchFamily="2" charset="0"/>
              <a:ea typeface="Calibri" panose="020F0502020204030204" pitchFamily="34" charset="0"/>
              <a:cs typeface="Arial" panose="020B0604020202020204" pitchFamily="34" charset="0"/>
            </a:rPr>
            <a:t>2:</a:t>
          </a:r>
          <a:r>
            <a:rPr lang="en-GB" sz="2400" kern="1200" dirty="0">
              <a:effectLst/>
              <a:latin typeface="Montserrat" panose="00000500000000000000" pitchFamily="2" charset="0"/>
              <a:ea typeface="Calibri" panose="020F0502020204030204" pitchFamily="34" charset="0"/>
              <a:cs typeface="Arial" panose="020B0604020202020204" pitchFamily="34" charset="0"/>
            </a:rPr>
            <a:t> Turning adaptation priorities into investment plans</a:t>
          </a:r>
          <a:endParaRPr lang="es-EC" sz="2400" kern="1200" dirty="0">
            <a:latin typeface="Montserrat" panose="00000500000000000000" pitchFamily="2" charset="0"/>
          </a:endParaRPr>
        </a:p>
      </dsp:txBody>
      <dsp:txXfrm>
        <a:off x="5729248" y="0"/>
        <a:ext cx="3216802" cy="2021305"/>
      </dsp:txXfrm>
    </dsp:sp>
    <dsp:sp modelId="{81A6D5BE-1849-4158-A9C8-7BA65DEF5CEF}">
      <dsp:nvSpPr>
        <dsp:cNvPr id="0" name=""/>
        <dsp:cNvSpPr/>
      </dsp:nvSpPr>
      <dsp:spPr>
        <a:xfrm>
          <a:off x="9432892" y="0"/>
          <a:ext cx="5238107" cy="2021305"/>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dirty="0">
              <a:effectLst/>
              <a:latin typeface="Montserrat" panose="00000500000000000000" pitchFamily="2" charset="0"/>
              <a:ea typeface="Calibri" panose="020F0502020204030204" pitchFamily="34" charset="0"/>
              <a:cs typeface="Arial" panose="020B0604020202020204" pitchFamily="34" charset="0"/>
            </a:rPr>
            <a:t>3. Turning an investment plan into a pipeline of investable projects</a:t>
          </a:r>
          <a:endParaRPr lang="es-EC" sz="2400" kern="1200" dirty="0">
            <a:latin typeface="Montserrat" panose="00000500000000000000" pitchFamily="2" charset="0"/>
          </a:endParaRPr>
        </a:p>
      </dsp:txBody>
      <dsp:txXfrm>
        <a:off x="10443545" y="0"/>
        <a:ext cx="3216802" cy="20213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81995565-F0D1-4C43-B567-E74560F10DDD}" type="datetimeFigureOut">
              <a:rPr lang="es-EC" smtClean="0"/>
              <a:t>18/3/2024</a:t>
            </a:fld>
            <a:endParaRPr lang="es-EC"/>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6B3BC1E1-EB4D-4B1D-AFBF-2308D3250508}" type="slidenum">
              <a:rPr lang="es-EC" smtClean="0"/>
              <a:t>‹#›</a:t>
            </a:fld>
            <a:endParaRPr lang="es-EC"/>
          </a:p>
        </p:txBody>
      </p:sp>
    </p:spTree>
    <p:extLst>
      <p:ext uri="{BB962C8B-B14F-4D97-AF65-F5344CB8AC3E}">
        <p14:creationId xmlns:p14="http://schemas.microsoft.com/office/powerpoint/2010/main" val="242919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Calibri"/>
                <a:cs typeface="Times New Roman"/>
              </a:rPr>
              <a:t>Countries:  This is an UN ESOG led initiative and </a:t>
            </a:r>
            <a:r>
              <a:rPr lang="en-US" sz="1200" dirty="0">
                <a:solidFill>
                  <a:srgbClr val="000000"/>
                </a:solidFill>
                <a:latin typeface="Calibri"/>
                <a:cs typeface="Times New Roman"/>
              </a:rPr>
              <a:t> initially 21 countries were identified by the EOSG, split among the 3 core partners to lead.  UNDP led engagement. Bangladesh, Cambodia, Cote D’Ivoire, Ecuador, Mali, (Suriname). A series of regional dialogues took place in the run-up to COP 27</a:t>
            </a:r>
            <a:endParaRPr lang="en-US" sz="900" b="1" dirty="0">
              <a:solidFill>
                <a:srgbClr val="000000"/>
              </a:solidFill>
              <a:latin typeface="Proxima Nova 1"/>
            </a:endParaRPr>
          </a:p>
          <a:p>
            <a:endParaRPr lang="en-US" dirty="0"/>
          </a:p>
        </p:txBody>
      </p:sp>
      <p:sp>
        <p:nvSpPr>
          <p:cNvPr id="4" name="Slide Number Placeholder 3"/>
          <p:cNvSpPr>
            <a:spLocks noGrp="1"/>
          </p:cNvSpPr>
          <p:nvPr>
            <p:ph type="sldNum" sz="quarter" idx="5"/>
          </p:nvPr>
        </p:nvSpPr>
        <p:spPr/>
        <p:txBody>
          <a:bodyPr/>
          <a:lstStyle/>
          <a:p>
            <a:fld id="{6B3BC1E1-EB4D-4B1D-AFBF-2308D3250508}" type="slidenum">
              <a:rPr lang="es-EC" smtClean="0"/>
              <a:t>8</a:t>
            </a:fld>
            <a:endParaRPr lang="es-EC"/>
          </a:p>
        </p:txBody>
      </p:sp>
    </p:spTree>
    <p:extLst>
      <p:ext uri="{BB962C8B-B14F-4D97-AF65-F5344CB8AC3E}">
        <p14:creationId xmlns:p14="http://schemas.microsoft.com/office/powerpoint/2010/main" val="10770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Calibri"/>
                <a:cs typeface="Times New Roman"/>
              </a:rPr>
              <a:t>Countries:  This is an UN ESOG led initiative and </a:t>
            </a:r>
            <a:r>
              <a:rPr lang="en-US" sz="1200" dirty="0">
                <a:solidFill>
                  <a:srgbClr val="000000"/>
                </a:solidFill>
                <a:latin typeface="Calibri"/>
                <a:cs typeface="Times New Roman"/>
              </a:rPr>
              <a:t> initially 21 countries were identified by the EOSG, split among the 3 core partners to lead.  UNDP led engagement. Bangladesh, Cambodia, Cote D’Ivoire, Ecuador, Mali, (Suriname). A series of regional dialogues took place in the run-up to COP 27</a:t>
            </a:r>
            <a:endParaRPr lang="en-US" sz="900" b="1" dirty="0">
              <a:solidFill>
                <a:srgbClr val="000000"/>
              </a:solidFill>
              <a:latin typeface="Proxima Nova 1"/>
            </a:endParaRPr>
          </a:p>
          <a:p>
            <a:endParaRPr lang="en-US" dirty="0"/>
          </a:p>
        </p:txBody>
      </p:sp>
      <p:sp>
        <p:nvSpPr>
          <p:cNvPr id="4" name="Slide Number Placeholder 3"/>
          <p:cNvSpPr>
            <a:spLocks noGrp="1"/>
          </p:cNvSpPr>
          <p:nvPr>
            <p:ph type="sldNum" sz="quarter" idx="5"/>
          </p:nvPr>
        </p:nvSpPr>
        <p:spPr/>
        <p:txBody>
          <a:bodyPr/>
          <a:lstStyle/>
          <a:p>
            <a:fld id="{6B3BC1E1-EB4D-4B1D-AFBF-2308D3250508}" type="slidenum">
              <a:rPr lang="es-EC" smtClean="0"/>
              <a:t>9</a:t>
            </a:fld>
            <a:endParaRPr lang="es-EC"/>
          </a:p>
        </p:txBody>
      </p:sp>
    </p:spTree>
    <p:extLst>
      <p:ext uri="{BB962C8B-B14F-4D97-AF65-F5344CB8AC3E}">
        <p14:creationId xmlns:p14="http://schemas.microsoft.com/office/powerpoint/2010/main" val="415407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BC1E1-EB4D-4B1D-AFBF-2308D3250508}" type="slidenum">
              <a:rPr lang="es-EC" smtClean="0"/>
              <a:t>10</a:t>
            </a:fld>
            <a:endParaRPr lang="es-EC"/>
          </a:p>
        </p:txBody>
      </p:sp>
    </p:spTree>
    <p:extLst>
      <p:ext uri="{BB962C8B-B14F-4D97-AF65-F5344CB8AC3E}">
        <p14:creationId xmlns:p14="http://schemas.microsoft.com/office/powerpoint/2010/main" val="394859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9FF8-5362-CB59-E441-74FE6F140C27}"/>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3F8D18CD-4234-2084-9F56-B6972C2CEB8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A4ADA4AF-CF3D-2F1F-438E-FDC22FCDA9BC}"/>
              </a:ext>
            </a:extLst>
          </p:cNvPr>
          <p:cNvSpPr>
            <a:spLocks noGrp="1"/>
          </p:cNvSpPr>
          <p:nvPr>
            <p:ph type="dt" sz="half" idx="10"/>
          </p:nvPr>
        </p:nvSpPr>
        <p:spPr/>
        <p:txBody>
          <a:bodyPr/>
          <a:lstStyle/>
          <a:p>
            <a:fld id="{7B44F290-FBBB-4870-8204-A9747D69D67B}" type="datetimeFigureOut">
              <a:rPr lang="en-US" smtClean="0"/>
              <a:t>3/18/2024</a:t>
            </a:fld>
            <a:endParaRPr lang="en-US"/>
          </a:p>
        </p:txBody>
      </p:sp>
      <p:sp>
        <p:nvSpPr>
          <p:cNvPr id="5" name="Footer Placeholder 4">
            <a:extLst>
              <a:ext uri="{FF2B5EF4-FFF2-40B4-BE49-F238E27FC236}">
                <a16:creationId xmlns:a16="http://schemas.microsoft.com/office/drawing/2014/main" id="{21D8797A-5F6A-ECB1-F152-07FE33970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27906-6708-65AB-E506-ACD0EA69C695}"/>
              </a:ext>
            </a:extLst>
          </p:cNvPr>
          <p:cNvSpPr>
            <a:spLocks noGrp="1"/>
          </p:cNvSpPr>
          <p:nvPr>
            <p:ph type="sldNum" sz="quarter" idx="12"/>
          </p:nvPr>
        </p:nvSpPr>
        <p:spPr/>
        <p:txBody>
          <a:bodyPr/>
          <a:lstStyle/>
          <a:p>
            <a:fld id="{4C9F18F6-A343-47E7-98B3-B025CA1C8935}" type="slidenum">
              <a:rPr lang="en-US" smtClean="0"/>
              <a:t>‹#›</a:t>
            </a:fld>
            <a:endParaRPr lang="en-US"/>
          </a:p>
        </p:txBody>
      </p:sp>
    </p:spTree>
    <p:extLst>
      <p:ext uri="{BB962C8B-B14F-4D97-AF65-F5344CB8AC3E}">
        <p14:creationId xmlns:p14="http://schemas.microsoft.com/office/powerpoint/2010/main" val="263337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3B51-042E-E9FE-43A4-71D2950F9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F27BA6-CF32-81EC-3E4F-B22801B56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53652-F429-6914-24B6-D65F383A1B23}"/>
              </a:ext>
            </a:extLst>
          </p:cNvPr>
          <p:cNvSpPr>
            <a:spLocks noGrp="1"/>
          </p:cNvSpPr>
          <p:nvPr>
            <p:ph type="dt" sz="half" idx="10"/>
          </p:nvPr>
        </p:nvSpPr>
        <p:spPr/>
        <p:txBody>
          <a:bodyPr/>
          <a:lstStyle/>
          <a:p>
            <a:fld id="{7B44F290-FBBB-4870-8204-A9747D69D67B}" type="datetimeFigureOut">
              <a:rPr lang="en-US" smtClean="0"/>
              <a:t>3/18/2024</a:t>
            </a:fld>
            <a:endParaRPr lang="en-US"/>
          </a:p>
        </p:txBody>
      </p:sp>
      <p:sp>
        <p:nvSpPr>
          <p:cNvPr id="5" name="Footer Placeholder 4">
            <a:extLst>
              <a:ext uri="{FF2B5EF4-FFF2-40B4-BE49-F238E27FC236}">
                <a16:creationId xmlns:a16="http://schemas.microsoft.com/office/drawing/2014/main" id="{83881D13-9C15-6AE8-16A4-1961693ED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4DFF5-989F-F79B-5F15-FA9D548E7C2A}"/>
              </a:ext>
            </a:extLst>
          </p:cNvPr>
          <p:cNvSpPr>
            <a:spLocks noGrp="1"/>
          </p:cNvSpPr>
          <p:nvPr>
            <p:ph type="sldNum" sz="quarter" idx="12"/>
          </p:nvPr>
        </p:nvSpPr>
        <p:spPr/>
        <p:txBody>
          <a:bodyPr/>
          <a:lstStyle/>
          <a:p>
            <a:fld id="{4C9F18F6-A343-47E7-98B3-B025CA1C8935}" type="slidenum">
              <a:rPr lang="en-US" smtClean="0"/>
              <a:t>‹#›</a:t>
            </a:fld>
            <a:endParaRPr lang="en-US"/>
          </a:p>
        </p:txBody>
      </p:sp>
    </p:spTree>
    <p:extLst>
      <p:ext uri="{BB962C8B-B14F-4D97-AF65-F5344CB8AC3E}">
        <p14:creationId xmlns:p14="http://schemas.microsoft.com/office/powerpoint/2010/main" val="164855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5DB384-12AF-44F0-3523-A372AD86ADDF}"/>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143480-92A0-4526-0D56-60DD0393ECB6}"/>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FB45F-B344-F3F8-6577-A85B985795F1}"/>
              </a:ext>
            </a:extLst>
          </p:cNvPr>
          <p:cNvSpPr>
            <a:spLocks noGrp="1"/>
          </p:cNvSpPr>
          <p:nvPr>
            <p:ph type="dt" sz="half" idx="10"/>
          </p:nvPr>
        </p:nvSpPr>
        <p:spPr/>
        <p:txBody>
          <a:bodyPr/>
          <a:lstStyle/>
          <a:p>
            <a:fld id="{7B44F290-FBBB-4870-8204-A9747D69D67B}" type="datetimeFigureOut">
              <a:rPr lang="en-US" smtClean="0"/>
              <a:t>3/18/2024</a:t>
            </a:fld>
            <a:endParaRPr lang="en-US"/>
          </a:p>
        </p:txBody>
      </p:sp>
      <p:sp>
        <p:nvSpPr>
          <p:cNvPr id="5" name="Footer Placeholder 4">
            <a:extLst>
              <a:ext uri="{FF2B5EF4-FFF2-40B4-BE49-F238E27FC236}">
                <a16:creationId xmlns:a16="http://schemas.microsoft.com/office/drawing/2014/main" id="{41597D29-24BB-2BBF-0054-C826CEA14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F3DD9-2427-0654-C1BF-ADA0960BE362}"/>
              </a:ext>
            </a:extLst>
          </p:cNvPr>
          <p:cNvSpPr>
            <a:spLocks noGrp="1"/>
          </p:cNvSpPr>
          <p:nvPr>
            <p:ph type="sldNum" sz="quarter" idx="12"/>
          </p:nvPr>
        </p:nvSpPr>
        <p:spPr/>
        <p:txBody>
          <a:bodyPr/>
          <a:lstStyle/>
          <a:p>
            <a:fld id="{4C9F18F6-A343-47E7-98B3-B025CA1C8935}" type="slidenum">
              <a:rPr lang="en-US" smtClean="0"/>
              <a:t>‹#›</a:t>
            </a:fld>
            <a:endParaRPr lang="en-US"/>
          </a:p>
        </p:txBody>
      </p:sp>
    </p:spTree>
    <p:extLst>
      <p:ext uri="{BB962C8B-B14F-4D97-AF65-F5344CB8AC3E}">
        <p14:creationId xmlns:p14="http://schemas.microsoft.com/office/powerpoint/2010/main" val="263192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76A8-1248-5BBE-4BC8-AEA4243E20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89115-8A5A-4375-B3C0-361094233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A65AB-FFD1-86DD-FE26-A6308906975A}"/>
              </a:ext>
            </a:extLst>
          </p:cNvPr>
          <p:cNvSpPr>
            <a:spLocks noGrp="1"/>
          </p:cNvSpPr>
          <p:nvPr>
            <p:ph type="dt" sz="half" idx="10"/>
          </p:nvPr>
        </p:nvSpPr>
        <p:spPr/>
        <p:txBody>
          <a:bodyPr/>
          <a:lstStyle/>
          <a:p>
            <a:fld id="{7B44F290-FBBB-4870-8204-A9747D69D67B}" type="datetimeFigureOut">
              <a:rPr lang="en-US" smtClean="0"/>
              <a:t>3/18/2024</a:t>
            </a:fld>
            <a:endParaRPr lang="en-US"/>
          </a:p>
        </p:txBody>
      </p:sp>
      <p:sp>
        <p:nvSpPr>
          <p:cNvPr id="5" name="Footer Placeholder 4">
            <a:extLst>
              <a:ext uri="{FF2B5EF4-FFF2-40B4-BE49-F238E27FC236}">
                <a16:creationId xmlns:a16="http://schemas.microsoft.com/office/drawing/2014/main" id="{B99380E1-6B2C-3B38-D7D5-FC98FFD1C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ED8A7-861A-1B3C-46A7-4DCC6CC2C73C}"/>
              </a:ext>
            </a:extLst>
          </p:cNvPr>
          <p:cNvSpPr>
            <a:spLocks noGrp="1"/>
          </p:cNvSpPr>
          <p:nvPr>
            <p:ph type="sldNum" sz="quarter" idx="12"/>
          </p:nvPr>
        </p:nvSpPr>
        <p:spPr/>
        <p:txBody>
          <a:bodyPr/>
          <a:lstStyle/>
          <a:p>
            <a:fld id="{4C9F18F6-A343-47E7-98B3-B025CA1C8935}" type="slidenum">
              <a:rPr lang="en-US" smtClean="0"/>
              <a:t>‹#›</a:t>
            </a:fld>
            <a:endParaRPr lang="en-US"/>
          </a:p>
        </p:txBody>
      </p:sp>
    </p:spTree>
    <p:extLst>
      <p:ext uri="{BB962C8B-B14F-4D97-AF65-F5344CB8AC3E}">
        <p14:creationId xmlns:p14="http://schemas.microsoft.com/office/powerpoint/2010/main" val="267322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AFC1-F831-A982-73AC-BC91AB7D1B89}"/>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F8844BF2-BF6A-EEFF-FD65-EE3742B5CCCE}"/>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ADE0A-93DD-3474-71C2-E0DE48B1245D}"/>
              </a:ext>
            </a:extLst>
          </p:cNvPr>
          <p:cNvSpPr>
            <a:spLocks noGrp="1"/>
          </p:cNvSpPr>
          <p:nvPr>
            <p:ph type="dt" sz="half" idx="10"/>
          </p:nvPr>
        </p:nvSpPr>
        <p:spPr/>
        <p:txBody>
          <a:bodyPr/>
          <a:lstStyle/>
          <a:p>
            <a:fld id="{7B44F290-FBBB-4870-8204-A9747D69D67B}" type="datetimeFigureOut">
              <a:rPr lang="en-US" smtClean="0"/>
              <a:t>3/18/2024</a:t>
            </a:fld>
            <a:endParaRPr lang="en-US"/>
          </a:p>
        </p:txBody>
      </p:sp>
      <p:sp>
        <p:nvSpPr>
          <p:cNvPr id="5" name="Footer Placeholder 4">
            <a:extLst>
              <a:ext uri="{FF2B5EF4-FFF2-40B4-BE49-F238E27FC236}">
                <a16:creationId xmlns:a16="http://schemas.microsoft.com/office/drawing/2014/main" id="{FF65FEF6-A806-65CA-2E92-15B9A9771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EC0C2-FED5-BFBA-7FC2-783EED11BEF1}"/>
              </a:ext>
            </a:extLst>
          </p:cNvPr>
          <p:cNvSpPr>
            <a:spLocks noGrp="1"/>
          </p:cNvSpPr>
          <p:nvPr>
            <p:ph type="sldNum" sz="quarter" idx="12"/>
          </p:nvPr>
        </p:nvSpPr>
        <p:spPr/>
        <p:txBody>
          <a:bodyPr/>
          <a:lstStyle/>
          <a:p>
            <a:fld id="{4C9F18F6-A343-47E7-98B3-B025CA1C8935}" type="slidenum">
              <a:rPr lang="en-US" smtClean="0"/>
              <a:t>‹#›</a:t>
            </a:fld>
            <a:endParaRPr lang="en-US"/>
          </a:p>
        </p:txBody>
      </p:sp>
    </p:spTree>
    <p:extLst>
      <p:ext uri="{BB962C8B-B14F-4D97-AF65-F5344CB8AC3E}">
        <p14:creationId xmlns:p14="http://schemas.microsoft.com/office/powerpoint/2010/main" val="274555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DFC3-04F6-F92C-521D-B8D4F8960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0E8891-73A9-910A-CC6A-18BD65984D3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D908CE-480C-E5B2-49AA-A2827C6E78E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EF2C14-6A64-2990-81FA-C67E5038956F}"/>
              </a:ext>
            </a:extLst>
          </p:cNvPr>
          <p:cNvSpPr>
            <a:spLocks noGrp="1"/>
          </p:cNvSpPr>
          <p:nvPr>
            <p:ph type="dt" sz="half" idx="10"/>
          </p:nvPr>
        </p:nvSpPr>
        <p:spPr/>
        <p:txBody>
          <a:bodyPr/>
          <a:lstStyle/>
          <a:p>
            <a:fld id="{7B44F290-FBBB-4870-8204-A9747D69D67B}" type="datetimeFigureOut">
              <a:rPr lang="en-US" smtClean="0"/>
              <a:t>3/18/2024</a:t>
            </a:fld>
            <a:endParaRPr lang="en-US"/>
          </a:p>
        </p:txBody>
      </p:sp>
      <p:sp>
        <p:nvSpPr>
          <p:cNvPr id="6" name="Footer Placeholder 5">
            <a:extLst>
              <a:ext uri="{FF2B5EF4-FFF2-40B4-BE49-F238E27FC236}">
                <a16:creationId xmlns:a16="http://schemas.microsoft.com/office/drawing/2014/main" id="{AB53F456-B7F8-2B3F-C997-39DCD86BE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944C15-A3A1-BCC1-9E38-9E2982DE4007}"/>
              </a:ext>
            </a:extLst>
          </p:cNvPr>
          <p:cNvSpPr>
            <a:spLocks noGrp="1"/>
          </p:cNvSpPr>
          <p:nvPr>
            <p:ph type="sldNum" sz="quarter" idx="12"/>
          </p:nvPr>
        </p:nvSpPr>
        <p:spPr/>
        <p:txBody>
          <a:bodyPr/>
          <a:lstStyle/>
          <a:p>
            <a:fld id="{4C9F18F6-A343-47E7-98B3-B025CA1C8935}" type="slidenum">
              <a:rPr lang="en-US" smtClean="0"/>
              <a:t>‹#›</a:t>
            </a:fld>
            <a:endParaRPr lang="en-US"/>
          </a:p>
        </p:txBody>
      </p:sp>
    </p:spTree>
    <p:extLst>
      <p:ext uri="{BB962C8B-B14F-4D97-AF65-F5344CB8AC3E}">
        <p14:creationId xmlns:p14="http://schemas.microsoft.com/office/powerpoint/2010/main" val="194984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CF47-F770-5398-FBE6-6BF9B435D5E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81A2BB-A853-2963-96E9-2D55FEC3652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0AFC8-4881-4537-FC62-98E1746329DE}"/>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D0EABF-5DDE-EA89-8FCF-6A75C59221D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F2D47-4633-74AF-80A7-0C14D457C0AE}"/>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AC27C8-52CD-FB89-59CF-B5993EEF17E3}"/>
              </a:ext>
            </a:extLst>
          </p:cNvPr>
          <p:cNvSpPr>
            <a:spLocks noGrp="1"/>
          </p:cNvSpPr>
          <p:nvPr>
            <p:ph type="dt" sz="half" idx="10"/>
          </p:nvPr>
        </p:nvSpPr>
        <p:spPr/>
        <p:txBody>
          <a:bodyPr/>
          <a:lstStyle/>
          <a:p>
            <a:fld id="{7B44F290-FBBB-4870-8204-A9747D69D67B}" type="datetimeFigureOut">
              <a:rPr lang="en-US" smtClean="0"/>
              <a:t>3/18/2024</a:t>
            </a:fld>
            <a:endParaRPr lang="en-US"/>
          </a:p>
        </p:txBody>
      </p:sp>
      <p:sp>
        <p:nvSpPr>
          <p:cNvPr id="8" name="Footer Placeholder 7">
            <a:extLst>
              <a:ext uri="{FF2B5EF4-FFF2-40B4-BE49-F238E27FC236}">
                <a16:creationId xmlns:a16="http://schemas.microsoft.com/office/drawing/2014/main" id="{8F5C2C0E-6F3E-BB38-8AB8-85E8314B10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593D19-A7B3-7595-832E-0D9646C6AACA}"/>
              </a:ext>
            </a:extLst>
          </p:cNvPr>
          <p:cNvSpPr>
            <a:spLocks noGrp="1"/>
          </p:cNvSpPr>
          <p:nvPr>
            <p:ph type="sldNum" sz="quarter" idx="12"/>
          </p:nvPr>
        </p:nvSpPr>
        <p:spPr/>
        <p:txBody>
          <a:bodyPr/>
          <a:lstStyle/>
          <a:p>
            <a:fld id="{4C9F18F6-A343-47E7-98B3-B025CA1C8935}" type="slidenum">
              <a:rPr lang="en-US" smtClean="0"/>
              <a:t>‹#›</a:t>
            </a:fld>
            <a:endParaRPr lang="en-US"/>
          </a:p>
        </p:txBody>
      </p:sp>
    </p:spTree>
    <p:extLst>
      <p:ext uri="{BB962C8B-B14F-4D97-AF65-F5344CB8AC3E}">
        <p14:creationId xmlns:p14="http://schemas.microsoft.com/office/powerpoint/2010/main" val="311055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170A-45A1-90A1-5209-B200F86E8A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3F4021-86A4-18FB-1B55-DF428F2062A9}"/>
              </a:ext>
            </a:extLst>
          </p:cNvPr>
          <p:cNvSpPr>
            <a:spLocks noGrp="1"/>
          </p:cNvSpPr>
          <p:nvPr>
            <p:ph type="dt" sz="half" idx="10"/>
          </p:nvPr>
        </p:nvSpPr>
        <p:spPr/>
        <p:txBody>
          <a:bodyPr/>
          <a:lstStyle/>
          <a:p>
            <a:fld id="{7B44F290-FBBB-4870-8204-A9747D69D67B}" type="datetimeFigureOut">
              <a:rPr lang="en-US" smtClean="0"/>
              <a:t>3/18/2024</a:t>
            </a:fld>
            <a:endParaRPr lang="en-US"/>
          </a:p>
        </p:txBody>
      </p:sp>
      <p:sp>
        <p:nvSpPr>
          <p:cNvPr id="4" name="Footer Placeholder 3">
            <a:extLst>
              <a:ext uri="{FF2B5EF4-FFF2-40B4-BE49-F238E27FC236}">
                <a16:creationId xmlns:a16="http://schemas.microsoft.com/office/drawing/2014/main" id="{23277333-6736-5B3B-930A-DDF9C98B6A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0602CC-52ED-E90F-BFF7-F62CA6D233BB}"/>
              </a:ext>
            </a:extLst>
          </p:cNvPr>
          <p:cNvSpPr>
            <a:spLocks noGrp="1"/>
          </p:cNvSpPr>
          <p:nvPr>
            <p:ph type="sldNum" sz="quarter" idx="12"/>
          </p:nvPr>
        </p:nvSpPr>
        <p:spPr/>
        <p:txBody>
          <a:bodyPr/>
          <a:lstStyle/>
          <a:p>
            <a:fld id="{4C9F18F6-A343-47E7-98B3-B025CA1C8935}" type="slidenum">
              <a:rPr lang="en-US" smtClean="0"/>
              <a:t>‹#›</a:t>
            </a:fld>
            <a:endParaRPr lang="en-US"/>
          </a:p>
        </p:txBody>
      </p:sp>
    </p:spTree>
    <p:extLst>
      <p:ext uri="{BB962C8B-B14F-4D97-AF65-F5344CB8AC3E}">
        <p14:creationId xmlns:p14="http://schemas.microsoft.com/office/powerpoint/2010/main" val="387687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4B956-6856-8304-1C2C-4B0967B7AE30}"/>
              </a:ext>
            </a:extLst>
          </p:cNvPr>
          <p:cNvSpPr>
            <a:spLocks noGrp="1"/>
          </p:cNvSpPr>
          <p:nvPr>
            <p:ph type="dt" sz="half" idx="10"/>
          </p:nvPr>
        </p:nvSpPr>
        <p:spPr/>
        <p:txBody>
          <a:bodyPr/>
          <a:lstStyle/>
          <a:p>
            <a:fld id="{7B44F290-FBBB-4870-8204-A9747D69D67B}" type="datetimeFigureOut">
              <a:rPr lang="en-US" smtClean="0"/>
              <a:t>3/18/2024</a:t>
            </a:fld>
            <a:endParaRPr lang="en-US"/>
          </a:p>
        </p:txBody>
      </p:sp>
      <p:sp>
        <p:nvSpPr>
          <p:cNvPr id="3" name="Footer Placeholder 2">
            <a:extLst>
              <a:ext uri="{FF2B5EF4-FFF2-40B4-BE49-F238E27FC236}">
                <a16:creationId xmlns:a16="http://schemas.microsoft.com/office/drawing/2014/main" id="{62C936D9-181D-B226-C5FD-58E2EF5B7C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570616-BDA6-9F17-E867-E8B24DC77742}"/>
              </a:ext>
            </a:extLst>
          </p:cNvPr>
          <p:cNvSpPr>
            <a:spLocks noGrp="1"/>
          </p:cNvSpPr>
          <p:nvPr>
            <p:ph type="sldNum" sz="quarter" idx="12"/>
          </p:nvPr>
        </p:nvSpPr>
        <p:spPr/>
        <p:txBody>
          <a:bodyPr/>
          <a:lstStyle/>
          <a:p>
            <a:fld id="{4C9F18F6-A343-47E7-98B3-B025CA1C8935}" type="slidenum">
              <a:rPr lang="en-US" smtClean="0"/>
              <a:t>‹#›</a:t>
            </a:fld>
            <a:endParaRPr lang="en-US"/>
          </a:p>
        </p:txBody>
      </p:sp>
    </p:spTree>
    <p:extLst>
      <p:ext uri="{BB962C8B-B14F-4D97-AF65-F5344CB8AC3E}">
        <p14:creationId xmlns:p14="http://schemas.microsoft.com/office/powerpoint/2010/main" val="415242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9555-9773-1B5A-DE5C-972F17C11EA1}"/>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92B18B-CE94-EA43-8821-6B6E220870F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A9FC8-5A68-30E6-A331-654F86A2C3D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4FBD1D6-3E39-9BCB-6BEA-6D2247F7B395}"/>
              </a:ext>
            </a:extLst>
          </p:cNvPr>
          <p:cNvSpPr>
            <a:spLocks noGrp="1"/>
          </p:cNvSpPr>
          <p:nvPr>
            <p:ph type="dt" sz="half" idx="10"/>
          </p:nvPr>
        </p:nvSpPr>
        <p:spPr/>
        <p:txBody>
          <a:bodyPr/>
          <a:lstStyle/>
          <a:p>
            <a:fld id="{7B44F290-FBBB-4870-8204-A9747D69D67B}" type="datetimeFigureOut">
              <a:rPr lang="en-US" smtClean="0"/>
              <a:t>3/18/2024</a:t>
            </a:fld>
            <a:endParaRPr lang="en-US"/>
          </a:p>
        </p:txBody>
      </p:sp>
      <p:sp>
        <p:nvSpPr>
          <p:cNvPr id="6" name="Footer Placeholder 5">
            <a:extLst>
              <a:ext uri="{FF2B5EF4-FFF2-40B4-BE49-F238E27FC236}">
                <a16:creationId xmlns:a16="http://schemas.microsoft.com/office/drawing/2014/main" id="{662BD6B7-D605-AC1A-5BFB-3EB40ABBB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38B0D-EC3D-F6E7-FCCC-33AA09E13547}"/>
              </a:ext>
            </a:extLst>
          </p:cNvPr>
          <p:cNvSpPr>
            <a:spLocks noGrp="1"/>
          </p:cNvSpPr>
          <p:nvPr>
            <p:ph type="sldNum" sz="quarter" idx="12"/>
          </p:nvPr>
        </p:nvSpPr>
        <p:spPr/>
        <p:txBody>
          <a:bodyPr/>
          <a:lstStyle/>
          <a:p>
            <a:fld id="{4C9F18F6-A343-47E7-98B3-B025CA1C8935}" type="slidenum">
              <a:rPr lang="en-US" smtClean="0"/>
              <a:t>‹#›</a:t>
            </a:fld>
            <a:endParaRPr lang="en-US"/>
          </a:p>
        </p:txBody>
      </p:sp>
    </p:spTree>
    <p:extLst>
      <p:ext uri="{BB962C8B-B14F-4D97-AF65-F5344CB8AC3E}">
        <p14:creationId xmlns:p14="http://schemas.microsoft.com/office/powerpoint/2010/main" val="369407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C54A-AF6B-912E-7103-51851590780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63D7EC1-3BF9-5C2A-B5AE-D6E78436CAA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FFF4328-1A4A-7D06-0ACE-B32C643B499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608A49E-C95E-1E1E-73D8-23AD348CD9F9}"/>
              </a:ext>
            </a:extLst>
          </p:cNvPr>
          <p:cNvSpPr>
            <a:spLocks noGrp="1"/>
          </p:cNvSpPr>
          <p:nvPr>
            <p:ph type="dt" sz="half" idx="10"/>
          </p:nvPr>
        </p:nvSpPr>
        <p:spPr/>
        <p:txBody>
          <a:bodyPr/>
          <a:lstStyle/>
          <a:p>
            <a:fld id="{7B44F290-FBBB-4870-8204-A9747D69D67B}" type="datetimeFigureOut">
              <a:rPr lang="en-US" smtClean="0"/>
              <a:t>3/18/2024</a:t>
            </a:fld>
            <a:endParaRPr lang="en-US"/>
          </a:p>
        </p:txBody>
      </p:sp>
      <p:sp>
        <p:nvSpPr>
          <p:cNvPr id="6" name="Footer Placeholder 5">
            <a:extLst>
              <a:ext uri="{FF2B5EF4-FFF2-40B4-BE49-F238E27FC236}">
                <a16:creationId xmlns:a16="http://schemas.microsoft.com/office/drawing/2014/main" id="{0A580BCB-3E8C-CB7E-567F-4F95F44DA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A119B-59EA-9493-CC9B-AC3DD9526818}"/>
              </a:ext>
            </a:extLst>
          </p:cNvPr>
          <p:cNvSpPr>
            <a:spLocks noGrp="1"/>
          </p:cNvSpPr>
          <p:nvPr>
            <p:ph type="sldNum" sz="quarter" idx="12"/>
          </p:nvPr>
        </p:nvSpPr>
        <p:spPr/>
        <p:txBody>
          <a:bodyPr/>
          <a:lstStyle/>
          <a:p>
            <a:fld id="{4C9F18F6-A343-47E7-98B3-B025CA1C8935}" type="slidenum">
              <a:rPr lang="en-US" smtClean="0"/>
              <a:t>‹#›</a:t>
            </a:fld>
            <a:endParaRPr lang="en-US"/>
          </a:p>
        </p:txBody>
      </p:sp>
    </p:spTree>
    <p:extLst>
      <p:ext uri="{BB962C8B-B14F-4D97-AF65-F5344CB8AC3E}">
        <p14:creationId xmlns:p14="http://schemas.microsoft.com/office/powerpoint/2010/main" val="150354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1F505-C3DF-C20E-C9E0-0A02DBFD392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05375-C078-3F11-A9F0-70418E7E88A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84E2F-51E0-843F-EFC1-37DDB32C7F0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B44F290-FBBB-4870-8204-A9747D69D67B}" type="datetimeFigureOut">
              <a:rPr lang="en-US" smtClean="0"/>
              <a:t>3/18/2024</a:t>
            </a:fld>
            <a:endParaRPr lang="en-US"/>
          </a:p>
        </p:txBody>
      </p:sp>
      <p:sp>
        <p:nvSpPr>
          <p:cNvPr id="5" name="Footer Placeholder 4">
            <a:extLst>
              <a:ext uri="{FF2B5EF4-FFF2-40B4-BE49-F238E27FC236}">
                <a16:creationId xmlns:a16="http://schemas.microsoft.com/office/drawing/2014/main" id="{522E99AB-2649-D39A-60F5-DA48F0B307B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AFAD74-4B53-82DD-6CA0-49D160B3379D}"/>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C9F18F6-A343-47E7-98B3-B025CA1C8935}" type="slidenum">
              <a:rPr lang="en-US" smtClean="0"/>
              <a:t>‹#›</a:t>
            </a:fld>
            <a:endParaRPr lang="en-US"/>
          </a:p>
        </p:txBody>
      </p:sp>
    </p:spTree>
    <p:extLst>
      <p:ext uri="{BB962C8B-B14F-4D97-AF65-F5344CB8AC3E}">
        <p14:creationId xmlns:p14="http://schemas.microsoft.com/office/powerpoint/2010/main" val="418225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descr="Imagem">
            <a:extLst>
              <a:ext uri="{FF2B5EF4-FFF2-40B4-BE49-F238E27FC236}">
                <a16:creationId xmlns:a16="http://schemas.microsoft.com/office/drawing/2014/main" id="{CC3DF64C-0D07-B966-9DA4-AD79D06E679B}"/>
              </a:ext>
            </a:extLst>
          </p:cNvPr>
          <p:cNvPicPr>
            <a:picLocks noChangeAspect="1"/>
          </p:cNvPicPr>
          <p:nvPr/>
        </p:nvPicPr>
        <p:blipFill>
          <a:blip r:embed="rId2">
            <a:duotone>
              <a:schemeClr val="accent5">
                <a:shade val="45000"/>
                <a:satMod val="135000"/>
              </a:schemeClr>
              <a:prstClr val="white"/>
            </a:duotone>
            <a:alphaModFix amt="41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783260" y="5600501"/>
            <a:ext cx="4793058" cy="4015356"/>
          </a:xfrm>
          <a:prstGeom prst="rect">
            <a:avLst/>
          </a:prstGeom>
          <a:ln w="12700">
            <a:miter lim="400000"/>
          </a:ln>
        </p:spPr>
      </p:pic>
      <p:sp>
        <p:nvSpPr>
          <p:cNvPr id="2" name="Title 1">
            <a:extLst>
              <a:ext uri="{FF2B5EF4-FFF2-40B4-BE49-F238E27FC236}">
                <a16:creationId xmlns:a16="http://schemas.microsoft.com/office/drawing/2014/main" id="{22667525-0489-57C7-56BE-D81BBED618A5}"/>
              </a:ext>
            </a:extLst>
          </p:cNvPr>
          <p:cNvSpPr>
            <a:spLocks noGrp="1"/>
          </p:cNvSpPr>
          <p:nvPr>
            <p:ph type="ctrTitle"/>
          </p:nvPr>
        </p:nvSpPr>
        <p:spPr>
          <a:xfrm>
            <a:off x="984784" y="105813"/>
            <a:ext cx="16990394" cy="2912576"/>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8100" b="1" dirty="0">
                <a:solidFill>
                  <a:schemeClr val="accent1"/>
                </a:solidFill>
              </a:rPr>
              <a:t>Adaptation Pipeline Accelerator (APA)</a:t>
            </a:r>
          </a:p>
        </p:txBody>
      </p:sp>
      <p:sp>
        <p:nvSpPr>
          <p:cNvPr id="3" name="Subtitle 2">
            <a:extLst>
              <a:ext uri="{FF2B5EF4-FFF2-40B4-BE49-F238E27FC236}">
                <a16:creationId xmlns:a16="http://schemas.microsoft.com/office/drawing/2014/main" id="{386570C6-425C-682A-FF43-6863479514C7}"/>
              </a:ext>
            </a:extLst>
          </p:cNvPr>
          <p:cNvSpPr>
            <a:spLocks noGrp="1"/>
          </p:cNvSpPr>
          <p:nvPr>
            <p:ph type="subTitle" idx="1"/>
          </p:nvPr>
        </p:nvSpPr>
        <p:spPr>
          <a:xfrm>
            <a:off x="2591600" y="3375460"/>
            <a:ext cx="13716000" cy="976313"/>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600">
                <a:solidFill>
                  <a:schemeClr val="accent1"/>
                </a:solidFill>
              </a:rPr>
              <a:t>From plans to implementation: Bridging the adaptation financing gap</a:t>
            </a:r>
          </a:p>
        </p:txBody>
      </p:sp>
      <p:sp>
        <p:nvSpPr>
          <p:cNvPr id="4" name="TextBox 3">
            <a:extLst>
              <a:ext uri="{FF2B5EF4-FFF2-40B4-BE49-F238E27FC236}">
                <a16:creationId xmlns:a16="http://schemas.microsoft.com/office/drawing/2014/main" id="{DFFF8C65-1E60-E621-8225-055B3FA4B44C}"/>
              </a:ext>
            </a:extLst>
          </p:cNvPr>
          <p:cNvSpPr txBox="1"/>
          <p:nvPr/>
        </p:nvSpPr>
        <p:spPr>
          <a:xfrm>
            <a:off x="4266095" y="5600501"/>
            <a:ext cx="11007090" cy="3897630"/>
          </a:xfrm>
          <a:prstGeom prst="rect">
            <a:avLst/>
          </a:prstGeom>
          <a:noFill/>
        </p:spPr>
        <p:txBody>
          <a:bodyPr wrap="square" rtlCol="0" anchor="t">
            <a:normAutofit fontScale="70000" lnSpcReduction="20000"/>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nSpc>
                <a:spcPct val="120000"/>
              </a:lnSpc>
              <a:spcAft>
                <a:spcPts val="900"/>
              </a:spcAft>
            </a:pPr>
            <a:r>
              <a:rPr lang="en-US" sz="3900" b="0" i="1" dirty="0">
                <a:solidFill>
                  <a:srgbClr val="333333"/>
                </a:solidFill>
                <a:effectLst/>
                <a:latin typeface="Roboto" panose="02000000000000000000" pitchFamily="2" charset="0"/>
              </a:rPr>
              <a:t>“Adaptation plans must be transformed into investment plans, with new collaborative models that bring together governments, funders, development partners and civil society. By 2025, every vulnerable developing nation should have the support they need to develop and implement adaptation investment plans. The Adaptation Pipeline Accelerator …. help show the way.” </a:t>
            </a:r>
          </a:p>
          <a:p>
            <a:pPr algn="ctr">
              <a:lnSpc>
                <a:spcPct val="120000"/>
              </a:lnSpc>
              <a:spcAft>
                <a:spcPts val="900"/>
              </a:spcAft>
            </a:pPr>
            <a:endParaRPr lang="en-US" sz="3900" b="0" i="1" dirty="0">
              <a:solidFill>
                <a:srgbClr val="333333"/>
              </a:solidFill>
              <a:effectLst/>
              <a:latin typeface="Roboto" panose="02000000000000000000" pitchFamily="2" charset="0"/>
            </a:endParaRPr>
          </a:p>
          <a:p>
            <a:pPr algn="ctr">
              <a:lnSpc>
                <a:spcPct val="120000"/>
              </a:lnSpc>
              <a:spcAft>
                <a:spcPts val="900"/>
              </a:spcAft>
            </a:pPr>
            <a:r>
              <a:rPr lang="en-US" sz="3900" b="0" i="0" dirty="0">
                <a:solidFill>
                  <a:srgbClr val="333333"/>
                </a:solidFill>
                <a:effectLst/>
                <a:latin typeface="Roboto" panose="02000000000000000000" pitchFamily="2" charset="0"/>
              </a:rPr>
              <a:t>United Nations Secretary-General, November 2023.</a:t>
            </a:r>
            <a:endParaRPr lang="en-US" sz="3900" dirty="0"/>
          </a:p>
        </p:txBody>
      </p:sp>
    </p:spTree>
    <p:extLst>
      <p:ext uri="{BB962C8B-B14F-4D97-AF65-F5344CB8AC3E}">
        <p14:creationId xmlns:p14="http://schemas.microsoft.com/office/powerpoint/2010/main" val="161006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7389-0567-109F-76BD-FF97B86F7A28}"/>
              </a:ext>
            </a:extLst>
          </p:cNvPr>
          <p:cNvSpPr>
            <a:spLocks noGrp="1"/>
          </p:cNvSpPr>
          <p:nvPr>
            <p:ph type="title"/>
          </p:nvPr>
        </p:nvSpPr>
        <p:spPr>
          <a:xfrm>
            <a:off x="827902" y="667264"/>
            <a:ext cx="17064681" cy="1397889"/>
          </a:xfrm>
        </p:spPr>
        <p:txBody>
          <a:bodyP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dirty="0">
                <a:solidFill>
                  <a:schemeClr val="accent1"/>
                </a:solidFill>
                <a:cs typeface="Calibri"/>
              </a:rPr>
              <a:t>Global Activities supported by Core Partners</a:t>
            </a:r>
          </a:p>
        </p:txBody>
      </p:sp>
      <p:sp>
        <p:nvSpPr>
          <p:cNvPr id="18" name="TextBox 17">
            <a:extLst>
              <a:ext uri="{FF2B5EF4-FFF2-40B4-BE49-F238E27FC236}">
                <a16:creationId xmlns:a16="http://schemas.microsoft.com/office/drawing/2014/main" id="{917B30C0-6543-48D1-4AB0-51AFC4F3F1A8}"/>
              </a:ext>
            </a:extLst>
          </p:cNvPr>
          <p:cNvSpPr txBox="1"/>
          <p:nvPr/>
        </p:nvSpPr>
        <p:spPr>
          <a:xfrm>
            <a:off x="1010163" y="3385166"/>
            <a:ext cx="16700157" cy="7127521"/>
          </a:xfrm>
          <a:prstGeom prst="rect">
            <a:avLst/>
          </a:prstGeom>
          <a:noFill/>
        </p:spPr>
        <p:txBody>
          <a:bodyPr wrap="square" rtlCol="0">
            <a:spAutoFit/>
          </a:bodyPr>
          <a:lstStyle/>
          <a:p>
            <a:pPr marL="800100" lvl="1" indent="-342900" algn="just">
              <a:buFont typeface="Calibri" panose="020F0502020204030204" pitchFamily="34" charset="0"/>
              <a:buChar char="→"/>
            </a:pPr>
            <a:r>
              <a:rPr lang="en-US" sz="2800" i="0" dirty="0">
                <a:solidFill>
                  <a:srgbClr val="000000"/>
                </a:solidFill>
                <a:effectLst/>
                <a:latin typeface="Calibri body"/>
              </a:rPr>
              <a:t>Webinar for the </a:t>
            </a:r>
            <a:r>
              <a:rPr lang="en-US" sz="2800" b="1" i="1" dirty="0">
                <a:solidFill>
                  <a:srgbClr val="000000"/>
                </a:solidFill>
                <a:effectLst/>
                <a:latin typeface="Calibri body"/>
              </a:rPr>
              <a:t>Coalition of Finance Ministers for Climate Action</a:t>
            </a:r>
            <a:r>
              <a:rPr lang="en-US" sz="2800" b="1" dirty="0">
                <a:solidFill>
                  <a:srgbClr val="000000"/>
                </a:solidFill>
                <a:latin typeface="Calibri body"/>
              </a:rPr>
              <a:t> </a:t>
            </a:r>
            <a:r>
              <a:rPr lang="en-US" sz="2800" dirty="0">
                <a:solidFill>
                  <a:srgbClr val="000000"/>
                </a:solidFill>
                <a:latin typeface="Calibri body"/>
              </a:rPr>
              <a:t>(</a:t>
            </a:r>
            <a:r>
              <a:rPr lang="en-US" sz="2800" b="0" i="0" dirty="0">
                <a:solidFill>
                  <a:srgbClr val="000000"/>
                </a:solidFill>
                <a:effectLst/>
                <a:latin typeface="Calibri body"/>
              </a:rPr>
              <a:t>Bangladesh, Belize, Mexico, Uzbekistan). Co-organized with CFN, UNEP </a:t>
            </a:r>
          </a:p>
          <a:p>
            <a:pPr marL="800100" lvl="1" indent="-342900" algn="just">
              <a:buFont typeface="Calibri" panose="020F0502020204030204" pitchFamily="34" charset="0"/>
              <a:buChar char="→"/>
            </a:pPr>
            <a:r>
              <a:rPr lang="en-US" sz="2800" b="1" dirty="0">
                <a:solidFill>
                  <a:srgbClr val="000000"/>
                </a:solidFill>
                <a:latin typeface="Calibri body"/>
              </a:rPr>
              <a:t>Capacity Building </a:t>
            </a:r>
            <a:r>
              <a:rPr lang="en-US" sz="2800" dirty="0">
                <a:solidFill>
                  <a:srgbClr val="000000"/>
                </a:solidFill>
                <a:latin typeface="Calibri body"/>
              </a:rPr>
              <a:t>at the Regional NAP Expo Asia and the Pacific (part of the </a:t>
            </a:r>
            <a:r>
              <a:rPr lang="en-US" sz="2800" i="1" dirty="0">
                <a:solidFill>
                  <a:srgbClr val="000000"/>
                </a:solidFill>
                <a:latin typeface="Calibri body"/>
              </a:rPr>
              <a:t>Korea Global Adaptation Week/APAN</a:t>
            </a:r>
            <a:r>
              <a:rPr lang="en-US" sz="2800" dirty="0">
                <a:solidFill>
                  <a:srgbClr val="000000"/>
                </a:solidFill>
                <a:latin typeface="Calibri body"/>
              </a:rPr>
              <a:t>) </a:t>
            </a:r>
            <a:endParaRPr lang="en-US" sz="2800" b="0" i="0" dirty="0">
              <a:solidFill>
                <a:srgbClr val="000000"/>
              </a:solidFill>
              <a:effectLst/>
              <a:latin typeface="Calibri body"/>
            </a:endParaRPr>
          </a:p>
          <a:p>
            <a:pPr marL="1257300" lvl="2" indent="-342900" algn="just" fontAlgn="base">
              <a:buFont typeface="Wingdings" panose="05000000000000000000" pitchFamily="2" charset="2"/>
              <a:buChar char="§"/>
            </a:pPr>
            <a:r>
              <a:rPr lang="en-US" sz="2800" dirty="0">
                <a:solidFill>
                  <a:srgbClr val="000000"/>
                </a:solidFill>
                <a:latin typeface="Calibri body"/>
              </a:rPr>
              <a:t>Climate risk assessments (with UNEP)</a:t>
            </a:r>
          </a:p>
          <a:p>
            <a:pPr marL="1257300" lvl="2" indent="-342900" algn="just" fontAlgn="base">
              <a:buFont typeface="Wingdings" panose="05000000000000000000" pitchFamily="2" charset="2"/>
              <a:buChar char="§"/>
            </a:pPr>
            <a:r>
              <a:rPr lang="en-US" sz="2800" b="1" dirty="0">
                <a:solidFill>
                  <a:srgbClr val="000000"/>
                </a:solidFill>
                <a:latin typeface="Calibri body"/>
              </a:rPr>
              <a:t>DAE/NIE support </a:t>
            </a:r>
            <a:r>
              <a:rPr lang="en-US" sz="2800" dirty="0">
                <a:solidFill>
                  <a:srgbClr val="000000"/>
                </a:solidFill>
                <a:latin typeface="Calibri body"/>
              </a:rPr>
              <a:t>in accessing adaptation finance (with GCF, AF)</a:t>
            </a:r>
          </a:p>
          <a:p>
            <a:pPr marL="800100" lvl="1" indent="-342900" algn="just" fontAlgn="base">
              <a:buFont typeface="Calibri" panose="020F0502020204030204" pitchFamily="34" charset="0"/>
              <a:buChar char="→"/>
            </a:pPr>
            <a:r>
              <a:rPr lang="en-US" sz="2800" b="0" i="0" dirty="0">
                <a:solidFill>
                  <a:srgbClr val="000000"/>
                </a:solidFill>
                <a:effectLst/>
                <a:latin typeface="Calibri body"/>
              </a:rPr>
              <a:t>APA webinars: </a:t>
            </a:r>
          </a:p>
          <a:p>
            <a:pPr marL="1371600" lvl="2" indent="-457200" algn="just" fontAlgn="base">
              <a:buFont typeface="Wingdings" panose="05000000000000000000" pitchFamily="2" charset="2"/>
              <a:buChar char="§"/>
            </a:pPr>
            <a:r>
              <a:rPr lang="en-US" sz="2800" b="1" dirty="0">
                <a:solidFill>
                  <a:srgbClr val="000000"/>
                </a:solidFill>
                <a:latin typeface="Calibri body"/>
              </a:rPr>
              <a:t>P</a:t>
            </a:r>
            <a:r>
              <a:rPr lang="en-US" sz="2800" b="1" i="0" dirty="0">
                <a:solidFill>
                  <a:srgbClr val="000000"/>
                </a:solidFill>
                <a:effectLst/>
                <a:latin typeface="Calibri body"/>
              </a:rPr>
              <a:t>rivate finance </a:t>
            </a:r>
            <a:r>
              <a:rPr lang="en-US" sz="2800" b="0" i="0" dirty="0">
                <a:solidFill>
                  <a:srgbClr val="000000"/>
                </a:solidFill>
                <a:effectLst/>
                <a:latin typeface="Calibri body"/>
              </a:rPr>
              <a:t>for the </a:t>
            </a:r>
            <a:r>
              <a:rPr lang="en-US" sz="2800" b="0" i="1" dirty="0">
                <a:solidFill>
                  <a:srgbClr val="000000"/>
                </a:solidFill>
                <a:effectLst/>
                <a:latin typeface="Calibri body"/>
              </a:rPr>
              <a:t>Coalition of Finance Ministers for Climate Action</a:t>
            </a:r>
            <a:r>
              <a:rPr lang="en-US" sz="2800" b="0" i="0" dirty="0">
                <a:solidFill>
                  <a:srgbClr val="000000"/>
                </a:solidFill>
                <a:effectLst/>
                <a:latin typeface="Calibri body"/>
              </a:rPr>
              <a:t> (co-organized with CFN, UNEP)</a:t>
            </a:r>
          </a:p>
          <a:p>
            <a:pPr marL="1371600" lvl="2" indent="-457200" algn="just" fontAlgn="base">
              <a:buFont typeface="Wingdings" panose="05000000000000000000" pitchFamily="2" charset="2"/>
              <a:buChar char="§"/>
            </a:pPr>
            <a:r>
              <a:rPr lang="en-US" sz="2800" dirty="0">
                <a:solidFill>
                  <a:srgbClr val="000000"/>
                </a:solidFill>
                <a:latin typeface="Calibri body"/>
                <a:cs typeface="Calibri"/>
              </a:rPr>
              <a:t>Nature finance (Costa Rica, Seychelles, BIOFIN)</a:t>
            </a:r>
          </a:p>
          <a:p>
            <a:pPr marL="1371600" lvl="2" indent="-457200" algn="just" fontAlgn="base">
              <a:buFont typeface="Wingdings" panose="05000000000000000000" pitchFamily="2" charset="2"/>
              <a:buChar char="§"/>
            </a:pPr>
            <a:r>
              <a:rPr lang="en-US" sz="2800" b="0" i="0" dirty="0">
                <a:solidFill>
                  <a:srgbClr val="000000"/>
                </a:solidFill>
                <a:effectLst/>
                <a:latin typeface="Calibri body"/>
              </a:rPr>
              <a:t>Engaging Private Sector for Adaptation (SCALA, blended finance, AIGCC) </a:t>
            </a:r>
          </a:p>
          <a:p>
            <a:pPr marL="1371600" lvl="2" indent="-457200" algn="just" fontAlgn="base">
              <a:buFont typeface="Wingdings" panose="05000000000000000000" pitchFamily="2" charset="2"/>
              <a:buChar char="§"/>
            </a:pPr>
            <a:r>
              <a:rPr lang="en-US" sz="2800" b="0" i="0" dirty="0">
                <a:solidFill>
                  <a:srgbClr val="000000"/>
                </a:solidFill>
                <a:effectLst/>
                <a:latin typeface="Calibri body"/>
              </a:rPr>
              <a:t>Adaptation </a:t>
            </a:r>
            <a:r>
              <a:rPr lang="en-US" sz="2800" b="1" i="0" dirty="0">
                <a:solidFill>
                  <a:srgbClr val="000000"/>
                </a:solidFill>
                <a:effectLst/>
                <a:latin typeface="Calibri body"/>
              </a:rPr>
              <a:t>metrics</a:t>
            </a:r>
            <a:r>
              <a:rPr lang="en-US" sz="2800" b="0" i="0" dirty="0">
                <a:solidFill>
                  <a:srgbClr val="000000"/>
                </a:solidFill>
                <a:effectLst/>
                <a:latin typeface="Calibri body"/>
              </a:rPr>
              <a:t>/MEL</a:t>
            </a:r>
          </a:p>
          <a:p>
            <a:pPr marL="1371600" lvl="2" indent="-457200" algn="just" fontAlgn="base">
              <a:buFont typeface="Wingdings" panose="05000000000000000000" pitchFamily="2" charset="2"/>
              <a:buChar char="§"/>
            </a:pPr>
            <a:r>
              <a:rPr lang="en-US" sz="2800" b="0" i="0" dirty="0">
                <a:solidFill>
                  <a:srgbClr val="000000"/>
                </a:solidFill>
                <a:effectLst/>
                <a:latin typeface="Calibri body"/>
              </a:rPr>
              <a:t>Adaptation </a:t>
            </a:r>
            <a:r>
              <a:rPr lang="en-US" sz="2800" b="1" i="0" dirty="0">
                <a:solidFill>
                  <a:srgbClr val="000000"/>
                </a:solidFill>
                <a:effectLst/>
                <a:latin typeface="Calibri body"/>
              </a:rPr>
              <a:t>finance at the sub-national level</a:t>
            </a:r>
            <a:r>
              <a:rPr lang="en-NZ" sz="2800" b="1" dirty="0">
                <a:solidFill>
                  <a:srgbClr val="000000"/>
                </a:solidFill>
                <a:latin typeface="Calibri body"/>
              </a:rPr>
              <a:t> </a:t>
            </a:r>
            <a:r>
              <a:rPr lang="en-NZ" sz="2800" dirty="0">
                <a:solidFill>
                  <a:srgbClr val="000000"/>
                </a:solidFill>
                <a:latin typeface="Calibri body"/>
              </a:rPr>
              <a:t>(</a:t>
            </a:r>
            <a:r>
              <a:rPr lang="fr-FR" sz="2800" b="0" i="0" dirty="0">
                <a:solidFill>
                  <a:srgbClr val="000000"/>
                </a:solidFill>
                <a:effectLst/>
                <a:latin typeface="Calibri body"/>
              </a:rPr>
              <a:t>UN Habitat, CPI, UNDCF, EIB)</a:t>
            </a:r>
            <a:endParaRPr lang="en-US" sz="2800" b="0" i="0" dirty="0">
              <a:solidFill>
                <a:srgbClr val="000000"/>
              </a:solidFill>
              <a:effectLst/>
              <a:latin typeface="Calibri body"/>
            </a:endParaRPr>
          </a:p>
          <a:p>
            <a:pPr marL="800100" lvl="1" indent="-342900" algn="just" fontAlgn="base">
              <a:buFont typeface="Calibri" panose="020F0502020204030204" pitchFamily="34" charset="0"/>
              <a:buChar char="→"/>
            </a:pPr>
            <a:r>
              <a:rPr lang="en-US" sz="2800" b="1" i="0" dirty="0">
                <a:solidFill>
                  <a:srgbClr val="000000"/>
                </a:solidFill>
                <a:effectLst/>
                <a:latin typeface="Calibri body"/>
                <a:cs typeface="Calibri"/>
              </a:rPr>
              <a:t>High-Level </a:t>
            </a:r>
            <a:r>
              <a:rPr lang="en-US" sz="2800" b="1" dirty="0">
                <a:solidFill>
                  <a:srgbClr val="000000"/>
                </a:solidFill>
                <a:latin typeface="Calibri body"/>
                <a:cs typeface="Calibri"/>
              </a:rPr>
              <a:t>events </a:t>
            </a:r>
            <a:r>
              <a:rPr lang="en-US" sz="2800" dirty="0">
                <a:solidFill>
                  <a:srgbClr val="000000"/>
                </a:solidFill>
                <a:latin typeface="Calibri body"/>
                <a:cs typeface="Calibri"/>
              </a:rPr>
              <a:t>UNSG’s C</a:t>
            </a:r>
            <a:r>
              <a:rPr lang="en-US" sz="2800" b="0" i="0" dirty="0">
                <a:solidFill>
                  <a:srgbClr val="000000"/>
                </a:solidFill>
                <a:effectLst/>
                <a:latin typeface="Calibri body"/>
                <a:cs typeface="Calibri"/>
              </a:rPr>
              <a:t>limate Ambition Summit 2023 and COP28</a:t>
            </a:r>
          </a:p>
          <a:p>
            <a:pPr marL="800100" lvl="1" indent="-342900" algn="just" fontAlgn="base">
              <a:buFont typeface="Calibri" panose="020F0502020204030204" pitchFamily="34" charset="0"/>
              <a:buChar char="→"/>
            </a:pPr>
            <a:r>
              <a:rPr lang="en-US" sz="2800" dirty="0">
                <a:solidFill>
                  <a:srgbClr val="000000"/>
                </a:solidFill>
                <a:latin typeface="Calibri body"/>
                <a:cs typeface="Calibri"/>
              </a:rPr>
              <a:t>Knowledge Product:  </a:t>
            </a:r>
            <a:r>
              <a:rPr lang="en-US" sz="2800" b="1" dirty="0">
                <a:solidFill>
                  <a:srgbClr val="000000"/>
                </a:solidFill>
                <a:latin typeface="Calibri body"/>
                <a:cs typeface="Calibri"/>
              </a:rPr>
              <a:t>discussion paper </a:t>
            </a:r>
            <a:r>
              <a:rPr lang="en-US" sz="2800" dirty="0">
                <a:solidFill>
                  <a:srgbClr val="000000"/>
                </a:solidFill>
                <a:latin typeface="Calibri body"/>
                <a:cs typeface="Calibri"/>
              </a:rPr>
              <a:t>on The Global Stocktake on Adaptation: A Proposal to Move Forward on Capturing Collective Progress on Adaptation </a:t>
            </a:r>
          </a:p>
          <a:p>
            <a:pPr marL="342900" indent="-342900" algn="just" fontAlgn="base">
              <a:buFont typeface="Calibri" panose="020F0502020204030204" pitchFamily="34" charset="0"/>
              <a:buChar char="→"/>
            </a:pPr>
            <a:endParaRPr lang="en-US" sz="2600" b="0" i="0" dirty="0">
              <a:solidFill>
                <a:srgbClr val="000000"/>
              </a:solidFill>
              <a:effectLst/>
              <a:latin typeface="Calibri" panose="020F0502020204030204" pitchFamily="34" charset="0"/>
            </a:endParaRPr>
          </a:p>
        </p:txBody>
      </p:sp>
      <p:sp>
        <p:nvSpPr>
          <p:cNvPr id="4" name="TextBox 3">
            <a:extLst>
              <a:ext uri="{FF2B5EF4-FFF2-40B4-BE49-F238E27FC236}">
                <a16:creationId xmlns:a16="http://schemas.microsoft.com/office/drawing/2014/main" id="{33D3A37C-340D-3103-6607-790749984D35}"/>
              </a:ext>
            </a:extLst>
          </p:cNvPr>
          <p:cNvSpPr txBox="1"/>
          <p:nvPr/>
        </p:nvSpPr>
        <p:spPr>
          <a:xfrm>
            <a:off x="827902" y="1815506"/>
            <a:ext cx="15617100" cy="1569660"/>
          </a:xfrm>
          <a:prstGeom prst="rect">
            <a:avLst/>
          </a:prstGeom>
          <a:noFill/>
        </p:spPr>
        <p:txBody>
          <a:bodyPr wrap="square">
            <a:spAutoFit/>
          </a:bodyPr>
          <a:lstStyle/>
          <a:p>
            <a:pPr marL="457200" indent="-457200" algn="just">
              <a:buFont typeface="Wingdings" panose="05000000000000000000" pitchFamily="2" charset="2"/>
              <a:buChar char="Ø"/>
            </a:pPr>
            <a:r>
              <a:rPr lang="en-GB" sz="3200" dirty="0">
                <a:effectLst/>
                <a:latin typeface="Calibri body"/>
                <a:ea typeface="Calibri" panose="020F0502020204030204" pitchFamily="34" charset="0"/>
                <a:cs typeface="Arial" panose="020B0604020202020204" pitchFamily="34" charset="0"/>
              </a:rPr>
              <a:t>To further strengthen capacity and knowledge, a </a:t>
            </a:r>
            <a:r>
              <a:rPr lang="en-GB" sz="3200" b="1" dirty="0">
                <a:effectLst/>
                <a:latin typeface="Calibri body"/>
                <a:ea typeface="Calibri" panose="020F0502020204030204" pitchFamily="34" charset="0"/>
                <a:cs typeface="Arial" panose="020B0604020202020204" pitchFamily="34" charset="0"/>
              </a:rPr>
              <a:t>series of global exchanges </a:t>
            </a:r>
            <a:r>
              <a:rPr lang="en-GB" sz="3200" dirty="0">
                <a:effectLst/>
                <a:latin typeface="Calibri body"/>
                <a:ea typeface="Calibri" panose="020F0502020204030204" pitchFamily="34" charset="0"/>
                <a:cs typeface="Arial" panose="020B0604020202020204" pitchFamily="34" charset="0"/>
              </a:rPr>
              <a:t>with partners </a:t>
            </a:r>
            <a:r>
              <a:rPr lang="en-GB" sz="3200" b="1" dirty="0">
                <a:effectLst/>
                <a:latin typeface="Calibri body"/>
                <a:ea typeface="Calibri" panose="020F0502020204030204" pitchFamily="34" charset="0"/>
                <a:cs typeface="Arial" panose="020B0604020202020204" pitchFamily="34" charset="0"/>
              </a:rPr>
              <a:t>conducted</a:t>
            </a:r>
            <a:endParaRPr lang="en-GB" sz="3200" b="1" dirty="0">
              <a:latin typeface="Calibri body"/>
              <a:ea typeface="Calibri" panose="020F0502020204030204" pitchFamily="34" charset="0"/>
              <a:cs typeface="Arial" panose="020B0604020202020204" pitchFamily="34" charset="0"/>
            </a:endParaRPr>
          </a:p>
          <a:p>
            <a:pPr marL="457200" indent="-457200" algn="just">
              <a:buFont typeface="Wingdings" panose="05000000000000000000" pitchFamily="2" charset="2"/>
              <a:buChar char="Ø"/>
            </a:pPr>
            <a:r>
              <a:rPr lang="en-GB" sz="3200" dirty="0">
                <a:effectLst/>
                <a:latin typeface="Calibri body"/>
                <a:ea typeface="Calibri" panose="020F0502020204030204" pitchFamily="34" charset="0"/>
                <a:cs typeface="Arial" panose="020B0604020202020204" pitchFamily="34" charset="0"/>
              </a:rPr>
              <a:t>These include</a:t>
            </a:r>
            <a:r>
              <a:rPr lang="en-GB" sz="3200" dirty="0">
                <a:effectLst/>
                <a:latin typeface="Calibri" panose="020F0502020204030204" pitchFamily="34" charset="0"/>
                <a:ea typeface="Calibri" panose="020F0502020204030204" pitchFamily="34" charset="0"/>
                <a:cs typeface="Arial" panose="020B0604020202020204" pitchFamily="34" charset="0"/>
              </a:rPr>
              <a:t>: </a:t>
            </a:r>
            <a:endParaRPr lang="es-EC" sz="3200" dirty="0"/>
          </a:p>
        </p:txBody>
      </p:sp>
    </p:spTree>
    <p:extLst>
      <p:ext uri="{BB962C8B-B14F-4D97-AF65-F5344CB8AC3E}">
        <p14:creationId xmlns:p14="http://schemas.microsoft.com/office/powerpoint/2010/main" val="175883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7525-0489-57C7-56BE-D81BBED618A5}"/>
              </a:ext>
            </a:extLst>
          </p:cNvPr>
          <p:cNvSpPr>
            <a:spLocks noGrp="1"/>
          </p:cNvSpPr>
          <p:nvPr>
            <p:ph type="ctrTitle"/>
          </p:nvPr>
        </p:nvSpPr>
        <p:spPr>
          <a:xfrm>
            <a:off x="881629" y="1000897"/>
            <a:ext cx="16524741" cy="1062682"/>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6600" b="1" dirty="0">
                <a:solidFill>
                  <a:schemeClr val="accent1"/>
                </a:solidFill>
              </a:rPr>
              <a:t>Rationale</a:t>
            </a:r>
          </a:p>
        </p:txBody>
      </p:sp>
      <p:sp>
        <p:nvSpPr>
          <p:cNvPr id="3" name="Subtitle 2">
            <a:extLst>
              <a:ext uri="{FF2B5EF4-FFF2-40B4-BE49-F238E27FC236}">
                <a16:creationId xmlns:a16="http://schemas.microsoft.com/office/drawing/2014/main" id="{386570C6-425C-682A-FF43-6863479514C7}"/>
              </a:ext>
            </a:extLst>
          </p:cNvPr>
          <p:cNvSpPr>
            <a:spLocks noGrp="1"/>
          </p:cNvSpPr>
          <p:nvPr>
            <p:ph type="subTitle" idx="1"/>
          </p:nvPr>
        </p:nvSpPr>
        <p:spPr>
          <a:xfrm>
            <a:off x="329784" y="1869989"/>
            <a:ext cx="9464825" cy="8188412"/>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571500" indent="-571500">
              <a:buFont typeface="Arial" panose="020B0604020202020204" pitchFamily="34" charset="0"/>
              <a:buChar char="•"/>
            </a:pPr>
            <a:r>
              <a:rPr lang="en-US" sz="3200" dirty="0">
                <a:solidFill>
                  <a:srgbClr val="242424"/>
                </a:solidFill>
                <a:latin typeface="Segoe UI" panose="020B0502040204020203" pitchFamily="34" charset="0"/>
              </a:rPr>
              <a:t>Woefully </a:t>
            </a:r>
            <a:r>
              <a:rPr lang="en-US" sz="3200" b="1" dirty="0">
                <a:solidFill>
                  <a:srgbClr val="242424"/>
                </a:solidFill>
                <a:latin typeface="Segoe UI" panose="020B0502040204020203" pitchFamily="34" charset="0"/>
              </a:rPr>
              <a:t>inadequate action </a:t>
            </a:r>
            <a:r>
              <a:rPr lang="en-US" sz="3200" b="0" i="0" dirty="0">
                <a:solidFill>
                  <a:srgbClr val="242424"/>
                </a:solidFill>
                <a:effectLst/>
                <a:latin typeface="Segoe UI" panose="020B0502040204020203" pitchFamily="34" charset="0"/>
              </a:rPr>
              <a:t>to plan, finance and implement adaptation in the face of growing risks</a:t>
            </a:r>
          </a:p>
          <a:p>
            <a:pPr marL="571500" indent="-571500">
              <a:buFont typeface="Arial" panose="020B0604020202020204" pitchFamily="34" charset="0"/>
              <a:buChar char="•"/>
            </a:pPr>
            <a:r>
              <a:rPr lang="en-US" sz="3200" b="1" i="0" dirty="0">
                <a:solidFill>
                  <a:srgbClr val="242424"/>
                </a:solidFill>
                <a:effectLst/>
                <a:latin typeface="Segoe UI" panose="020B0502040204020203" pitchFamily="34" charset="0"/>
              </a:rPr>
              <a:t>financial</a:t>
            </a:r>
            <a:r>
              <a:rPr lang="en-US" sz="3200" b="0" i="0" dirty="0">
                <a:solidFill>
                  <a:srgbClr val="242424"/>
                </a:solidFill>
                <a:effectLst/>
                <a:latin typeface="Segoe UI" panose="020B0502040204020203" pitchFamily="34" charset="0"/>
              </a:rPr>
              <a:t> support for adaptation actions </a:t>
            </a:r>
            <a:r>
              <a:rPr lang="en-US" sz="3200" b="1" i="0" dirty="0">
                <a:solidFill>
                  <a:srgbClr val="242424"/>
                </a:solidFill>
                <a:effectLst/>
                <a:latin typeface="Segoe UI" panose="020B0502040204020203" pitchFamily="34" charset="0"/>
              </a:rPr>
              <a:t>@less than one-tenth</a:t>
            </a:r>
            <a:r>
              <a:rPr lang="en-US" sz="3200" b="0" i="0" dirty="0">
                <a:solidFill>
                  <a:srgbClr val="242424"/>
                </a:solidFill>
                <a:effectLst/>
                <a:latin typeface="Segoe UI" panose="020B0502040204020203" pitchFamily="34" charset="0"/>
              </a:rPr>
              <a:t> of the amount needed</a:t>
            </a:r>
          </a:p>
          <a:p>
            <a:pPr marL="571500" indent="-571500">
              <a:buFont typeface="Arial" panose="020B0604020202020204" pitchFamily="34" charset="0"/>
              <a:buChar char="•"/>
            </a:pPr>
            <a:r>
              <a:rPr lang="en-US" sz="3200" dirty="0">
                <a:solidFill>
                  <a:srgbClr val="242424"/>
                </a:solidFill>
                <a:latin typeface="Segoe UI" panose="020B0502040204020203" pitchFamily="34" charset="0"/>
              </a:rPr>
              <a:t>T</a:t>
            </a:r>
            <a:r>
              <a:rPr lang="en-US" sz="3200" b="0" i="0" dirty="0">
                <a:solidFill>
                  <a:srgbClr val="242424"/>
                </a:solidFill>
                <a:effectLst/>
                <a:latin typeface="Segoe UI" panose="020B0502040204020203" pitchFamily="34" charset="0"/>
              </a:rPr>
              <a:t>ime for a global climate </a:t>
            </a:r>
            <a:r>
              <a:rPr lang="en-US" sz="3200" b="1" i="0" dirty="0">
                <a:solidFill>
                  <a:srgbClr val="242424"/>
                </a:solidFill>
                <a:effectLst/>
                <a:latin typeface="Segoe UI" panose="020B0502040204020203" pitchFamily="34" charset="0"/>
              </a:rPr>
              <a:t>adaptation overhaul</a:t>
            </a:r>
            <a:endParaRPr lang="en-US" sz="3200" b="1" dirty="0">
              <a:solidFill>
                <a:srgbClr val="242424"/>
              </a:solidFill>
              <a:latin typeface="Segoe UI" panose="020B0502040204020203" pitchFamily="34" charset="0"/>
            </a:endParaRPr>
          </a:p>
          <a:p>
            <a:pPr marL="571500" indent="-571500">
              <a:buFont typeface="Arial" panose="020B0604020202020204" pitchFamily="34" charset="0"/>
              <a:buChar char="•"/>
            </a:pPr>
            <a:r>
              <a:rPr lang="en-US" sz="3200" dirty="0">
                <a:solidFill>
                  <a:srgbClr val="242424"/>
                </a:solidFill>
                <a:latin typeface="Segoe UI" panose="020B0502040204020203" pitchFamily="34" charset="0"/>
              </a:rPr>
              <a:t>N</a:t>
            </a:r>
            <a:r>
              <a:rPr lang="en-US" sz="3200" b="0" i="0" dirty="0">
                <a:solidFill>
                  <a:srgbClr val="242424"/>
                </a:solidFill>
                <a:effectLst/>
                <a:latin typeface="Segoe UI" panose="020B0502040204020203" pitchFamily="34" charset="0"/>
              </a:rPr>
              <a:t>eed to:</a:t>
            </a:r>
          </a:p>
          <a:p>
            <a:pPr marL="1257300" lvl="1" indent="-571500">
              <a:buFont typeface="Wingdings" panose="05000000000000000000" pitchFamily="2" charset="2"/>
              <a:buChar char="Ø"/>
            </a:pPr>
            <a:r>
              <a:rPr lang="en-US" sz="3200" b="1" i="0" dirty="0">
                <a:solidFill>
                  <a:srgbClr val="242424"/>
                </a:solidFill>
                <a:effectLst/>
                <a:latin typeface="Segoe UI" panose="020B0502040204020203" pitchFamily="34" charset="0"/>
              </a:rPr>
              <a:t>increase the quantity and quality of financing </a:t>
            </a:r>
            <a:r>
              <a:rPr lang="en-US" sz="3200" b="0" i="0" dirty="0">
                <a:solidFill>
                  <a:srgbClr val="242424"/>
                </a:solidFill>
                <a:effectLst/>
                <a:latin typeface="Segoe UI" panose="020B0502040204020203" pitchFamily="34" charset="0"/>
              </a:rPr>
              <a:t>for adaptation needs</a:t>
            </a:r>
          </a:p>
          <a:p>
            <a:pPr marL="1257300" lvl="1" indent="-571500">
              <a:buFont typeface="Wingdings" panose="05000000000000000000" pitchFamily="2" charset="2"/>
              <a:buChar char="Ø"/>
            </a:pPr>
            <a:r>
              <a:rPr lang="en-US" sz="3200" b="0" i="0" dirty="0">
                <a:solidFill>
                  <a:srgbClr val="242424"/>
                </a:solidFill>
                <a:effectLst/>
                <a:latin typeface="Segoe UI" panose="020B0502040204020203" pitchFamily="34" charset="0"/>
              </a:rPr>
              <a:t>better climate risk </a:t>
            </a:r>
            <a:r>
              <a:rPr lang="en-US" sz="3200" b="1" i="0" dirty="0">
                <a:solidFill>
                  <a:srgbClr val="242424"/>
                </a:solidFill>
                <a:effectLst/>
                <a:latin typeface="Segoe UI" panose="020B0502040204020203" pitchFamily="34" charset="0"/>
              </a:rPr>
              <a:t>data and information for all</a:t>
            </a:r>
            <a:endParaRPr lang="en-US" sz="3200" b="1" dirty="0">
              <a:solidFill>
                <a:srgbClr val="242424"/>
              </a:solidFill>
              <a:latin typeface="Calibri body"/>
            </a:endParaRPr>
          </a:p>
          <a:p>
            <a:pPr marL="1257300" lvl="1" indent="-571500">
              <a:buFont typeface="Wingdings" panose="05000000000000000000" pitchFamily="2" charset="2"/>
              <a:buChar char="Ø"/>
            </a:pPr>
            <a:r>
              <a:rPr lang="en-US" sz="3200" b="1" i="0" dirty="0">
                <a:solidFill>
                  <a:srgbClr val="242424"/>
                </a:solidFill>
                <a:effectLst/>
                <a:latin typeface="Segoe UI" panose="020B0502040204020203" pitchFamily="34" charset="0"/>
              </a:rPr>
              <a:t>make what governments propose </a:t>
            </a:r>
            <a:r>
              <a:rPr lang="en-US" sz="3200" b="0" i="0" dirty="0">
                <a:solidFill>
                  <a:srgbClr val="242424"/>
                </a:solidFill>
                <a:effectLst/>
                <a:latin typeface="Segoe UI" panose="020B0502040204020203" pitchFamily="34" charset="0"/>
              </a:rPr>
              <a:t>and what </a:t>
            </a:r>
            <a:r>
              <a:rPr lang="en-US" sz="3200" b="1" i="0" dirty="0">
                <a:solidFill>
                  <a:srgbClr val="242424"/>
                </a:solidFill>
                <a:effectLst/>
                <a:latin typeface="Segoe UI" panose="020B0502040204020203" pitchFamily="34" charset="0"/>
              </a:rPr>
              <a:t>financiers consider as investable match</a:t>
            </a:r>
          </a:p>
          <a:p>
            <a:pPr marL="1257300" lvl="1" indent="-571500">
              <a:buFont typeface="Wingdings" panose="05000000000000000000" pitchFamily="2" charset="2"/>
              <a:buChar char="Ø"/>
            </a:pPr>
            <a:r>
              <a:rPr lang="en-US" sz="3200" b="1" dirty="0">
                <a:solidFill>
                  <a:srgbClr val="242424"/>
                </a:solidFill>
                <a:latin typeface="Segoe UI" panose="020B0502040204020203" pitchFamily="34" charset="0"/>
              </a:rPr>
              <a:t>unprecedented international cooperation </a:t>
            </a:r>
            <a:r>
              <a:rPr lang="en-US" sz="3200" dirty="0">
                <a:solidFill>
                  <a:srgbClr val="242424"/>
                </a:solidFill>
                <a:latin typeface="Segoe UI" panose="020B0502040204020203" pitchFamily="34" charset="0"/>
              </a:rPr>
              <a:t>and support needed</a:t>
            </a:r>
            <a:endParaRPr lang="en-US" sz="3200" dirty="0">
              <a:solidFill>
                <a:srgbClr val="242424"/>
              </a:solidFill>
              <a:latin typeface="Calibri body"/>
            </a:endParaRPr>
          </a:p>
          <a:p>
            <a:endParaRPr lang="en-US" sz="3600" dirty="0">
              <a:solidFill>
                <a:schemeClr val="accent1"/>
              </a:solidFill>
            </a:endParaRPr>
          </a:p>
        </p:txBody>
      </p:sp>
      <p:sp>
        <p:nvSpPr>
          <p:cNvPr id="5" name="Subtitle 2">
            <a:extLst>
              <a:ext uri="{FF2B5EF4-FFF2-40B4-BE49-F238E27FC236}">
                <a16:creationId xmlns:a16="http://schemas.microsoft.com/office/drawing/2014/main" id="{2AC15A36-7635-DC95-FB54-2EFC9A76AB3D}"/>
              </a:ext>
            </a:extLst>
          </p:cNvPr>
          <p:cNvSpPr txBox="1">
            <a:spLocks/>
          </p:cNvSpPr>
          <p:nvPr/>
        </p:nvSpPr>
        <p:spPr>
          <a:xfrm>
            <a:off x="9922477" y="1869989"/>
            <a:ext cx="7895966" cy="7743568"/>
          </a:xfrm>
          <a:prstGeom prst="rect">
            <a:avLst/>
          </a:prstGeom>
        </p:spPr>
        <p:txBody>
          <a:bodyPr vert="horz" lIns="91440" tIns="45720" rIns="91440" bIns="45720" rtlCol="0">
            <a:noAutofit/>
          </a:bodyPr>
          <a:lstStyle>
            <a:defPPr>
              <a:defRPr lang="en-US"/>
            </a:defPPr>
            <a:lvl1pPr marL="0" indent="0" algn="l" defTabSz="1371600" rtl="0" eaLnBrk="1" latinLnBrk="0" hangingPunct="1">
              <a:lnSpc>
                <a:spcPct val="90000"/>
              </a:lnSpc>
              <a:spcBef>
                <a:spcPts val="1000"/>
              </a:spcBef>
              <a:buFont typeface="Arial" panose="020B0604020202020204" pitchFamily="34" charset="0"/>
              <a:buNone/>
              <a:defRPr sz="2700" kern="1200">
                <a:solidFill>
                  <a:schemeClr val="tx1"/>
                </a:solidFill>
                <a:latin typeface="+mn-lt"/>
                <a:ea typeface="+mn-ea"/>
                <a:cs typeface="+mn-cs"/>
              </a:defRPr>
            </a:lvl1pPr>
            <a:lvl2pPr marL="685800" indent="0" algn="l" defTabSz="13716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2pPr>
            <a:lvl3pPr marL="1371600" indent="0" algn="l" defTabSz="13716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3pPr>
            <a:lvl4pPr marL="2057400" indent="0" algn="l" defTabSz="13716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4pPr>
            <a:lvl5pPr marL="2743200" indent="0" algn="l" defTabSz="13716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5pPr>
            <a:lvl6pPr marL="3429000" indent="0" algn="l" defTabSz="13716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6pPr>
            <a:lvl7pPr marL="4114800" indent="0" algn="l" defTabSz="13716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7pPr>
            <a:lvl8pPr marL="4800600" indent="0" algn="l" defTabSz="13716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8pPr>
            <a:lvl9pPr marL="5486400" indent="0" algn="l" defTabSz="1371600" rtl="0" eaLnBrk="1" latinLnBrk="0" hangingPunct="1">
              <a:lnSpc>
                <a:spcPct val="90000"/>
              </a:lnSpc>
              <a:spcBef>
                <a:spcPts val="500"/>
              </a:spcBef>
              <a:buFont typeface="Arial" panose="020B0604020202020204" pitchFamily="34" charset="0"/>
              <a:buNone/>
              <a:defRPr sz="27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solidFill>
                  <a:srgbClr val="242424"/>
                </a:solidFill>
                <a:latin typeface="Calibri body"/>
              </a:rPr>
              <a:t>must </a:t>
            </a:r>
            <a:r>
              <a:rPr lang="en-US" sz="3600" b="1" dirty="0">
                <a:solidFill>
                  <a:srgbClr val="242424"/>
                </a:solidFill>
                <a:latin typeface="Calibri body"/>
              </a:rPr>
              <a:t>do things differently </a:t>
            </a:r>
          </a:p>
          <a:p>
            <a:pPr marL="571500" indent="-571500">
              <a:buFont typeface="Arial" panose="020B0604020202020204" pitchFamily="34" charset="0"/>
              <a:buChar char="•"/>
            </a:pPr>
            <a:r>
              <a:rPr lang="en-US" sz="3600" b="1" dirty="0">
                <a:solidFill>
                  <a:srgbClr val="242424"/>
                </a:solidFill>
                <a:latin typeface="Calibri body"/>
              </a:rPr>
              <a:t>APA </a:t>
            </a:r>
            <a:r>
              <a:rPr lang="en-US" sz="3600" dirty="0">
                <a:solidFill>
                  <a:srgbClr val="242424"/>
                </a:solidFill>
                <a:latin typeface="Calibri body"/>
              </a:rPr>
              <a:t>is one such experiment</a:t>
            </a:r>
            <a:r>
              <a:rPr lang="en-US" sz="3600" b="1" dirty="0">
                <a:solidFill>
                  <a:srgbClr val="242424"/>
                </a:solidFill>
                <a:latin typeface="Calibri body"/>
              </a:rPr>
              <a:t> </a:t>
            </a:r>
            <a:r>
              <a:rPr lang="en-US" sz="3600" dirty="0">
                <a:solidFill>
                  <a:srgbClr val="242424"/>
                </a:solidFill>
                <a:latin typeface="Calibri body"/>
              </a:rPr>
              <a:t>of doing things differently, facilitating acceleration by </a:t>
            </a:r>
            <a:r>
              <a:rPr lang="en-US" sz="3600" b="1" dirty="0">
                <a:solidFill>
                  <a:srgbClr val="242424"/>
                </a:solidFill>
                <a:latin typeface="Calibri body"/>
              </a:rPr>
              <a:t>exploring a model for heightened collaboration </a:t>
            </a:r>
          </a:p>
          <a:p>
            <a:pPr marL="571500" indent="-571500">
              <a:buFont typeface="Arial" panose="020B0604020202020204" pitchFamily="34" charset="0"/>
              <a:buChar char="•"/>
            </a:pPr>
            <a:r>
              <a:rPr lang="en-US" sz="3600" dirty="0">
                <a:solidFill>
                  <a:srgbClr val="242424"/>
                </a:solidFill>
                <a:latin typeface="Calibri body"/>
              </a:rPr>
              <a:t>UN Secretary-General keeps reminding us, we </a:t>
            </a:r>
            <a:r>
              <a:rPr lang="en-US" sz="3600" b="1" dirty="0">
                <a:solidFill>
                  <a:srgbClr val="242424"/>
                </a:solidFill>
                <a:latin typeface="Calibri body"/>
              </a:rPr>
              <a:t>need all-hands-on-deck</a:t>
            </a:r>
            <a:r>
              <a:rPr lang="en-US" sz="3600" dirty="0">
                <a:solidFill>
                  <a:srgbClr val="242424"/>
                </a:solidFill>
                <a:latin typeface="Calibri body"/>
              </a:rPr>
              <a:t>. </a:t>
            </a:r>
          </a:p>
          <a:p>
            <a:pPr marL="571500" indent="-571500">
              <a:buFont typeface="Arial" panose="020B0604020202020204" pitchFamily="34" charset="0"/>
              <a:buChar char="•"/>
            </a:pPr>
            <a:r>
              <a:rPr lang="en-US" sz="3600" dirty="0">
                <a:solidFill>
                  <a:srgbClr val="242424"/>
                </a:solidFill>
                <a:latin typeface="Calibri body"/>
              </a:rPr>
              <a:t>APA will not only facilitate acceleration in a handful of countries that can serve as a </a:t>
            </a:r>
            <a:r>
              <a:rPr lang="en-US" sz="3600" b="1" dirty="0">
                <a:solidFill>
                  <a:srgbClr val="242424"/>
                </a:solidFill>
                <a:latin typeface="Calibri body"/>
              </a:rPr>
              <a:t>demonstration</a:t>
            </a:r>
            <a:r>
              <a:rPr lang="en-US" sz="3600" dirty="0">
                <a:solidFill>
                  <a:srgbClr val="242424"/>
                </a:solidFill>
                <a:latin typeface="Calibri body"/>
              </a:rPr>
              <a:t>, but also encourage experimenting with other modalities for acceleration</a:t>
            </a:r>
            <a:endParaRPr lang="en-US" sz="3600" dirty="0">
              <a:solidFill>
                <a:schemeClr val="accent1"/>
              </a:solidFill>
            </a:endParaRPr>
          </a:p>
        </p:txBody>
      </p:sp>
    </p:spTree>
    <p:extLst>
      <p:ext uri="{BB962C8B-B14F-4D97-AF65-F5344CB8AC3E}">
        <p14:creationId xmlns:p14="http://schemas.microsoft.com/office/powerpoint/2010/main" val="394055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58CE-2A10-D929-2398-0B8C49372896}"/>
              </a:ext>
            </a:extLst>
          </p:cNvPr>
          <p:cNvSpPr>
            <a:spLocks noGrp="1"/>
          </p:cNvSpPr>
          <p:nvPr>
            <p:ph type="title"/>
          </p:nvPr>
        </p:nvSpPr>
        <p:spPr>
          <a:xfrm>
            <a:off x="-5328266" y="245908"/>
            <a:ext cx="15773400" cy="1890212"/>
          </a:xfr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6600" b="1" dirty="0">
                <a:solidFill>
                  <a:schemeClr val="accent1"/>
                </a:solidFill>
              </a:rPr>
              <a:t>Objectives</a:t>
            </a:r>
            <a:endParaRPr lang="en-US" b="1" dirty="0">
              <a:solidFill>
                <a:schemeClr val="accent1"/>
              </a:solidFill>
            </a:endParaRPr>
          </a:p>
        </p:txBody>
      </p:sp>
      <p:sp>
        <p:nvSpPr>
          <p:cNvPr id="3" name="Content Placeholder 2">
            <a:extLst>
              <a:ext uri="{FF2B5EF4-FFF2-40B4-BE49-F238E27FC236}">
                <a16:creationId xmlns:a16="http://schemas.microsoft.com/office/drawing/2014/main" id="{E96AE41B-2543-EF38-4FCF-E7578B378925}"/>
              </a:ext>
            </a:extLst>
          </p:cNvPr>
          <p:cNvSpPr>
            <a:spLocks noGrp="1"/>
          </p:cNvSpPr>
          <p:nvPr>
            <p:ph idx="1"/>
          </p:nvPr>
        </p:nvSpPr>
        <p:spPr>
          <a:xfrm>
            <a:off x="740373" y="2136120"/>
            <a:ext cx="16781044" cy="3253288"/>
          </a:xfrm>
        </p:spPr>
        <p:txBody>
          <a:bodyP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indent="0" algn="just">
              <a:buNone/>
            </a:pPr>
            <a:r>
              <a:rPr lang="en-US" sz="3600" dirty="0"/>
              <a:t>APA aims to promote </a:t>
            </a:r>
            <a:r>
              <a:rPr lang="en-US" sz="3600" b="1" dirty="0"/>
              <a:t>a new collaboration model </a:t>
            </a:r>
            <a:r>
              <a:rPr lang="en-US" sz="3600" dirty="0"/>
              <a:t>that brings together governments, financiers and development partners to support developing countries to </a:t>
            </a:r>
            <a:r>
              <a:rPr lang="en-US" sz="3600" b="1" dirty="0"/>
              <a:t>translate their national adaptation plans</a:t>
            </a:r>
            <a:r>
              <a:rPr lang="en-US" sz="3600" dirty="0"/>
              <a:t> into </a:t>
            </a:r>
            <a:r>
              <a:rPr lang="en-US" sz="3600" b="1" dirty="0"/>
              <a:t>economy-wide investment plans </a:t>
            </a:r>
            <a:r>
              <a:rPr lang="en-US" sz="3600" dirty="0"/>
              <a:t>with </a:t>
            </a:r>
            <a:r>
              <a:rPr lang="en-US" sz="3600" b="1" dirty="0"/>
              <a:t>a pipeline of bankable projects </a:t>
            </a:r>
            <a:r>
              <a:rPr lang="en-US" sz="3600" dirty="0"/>
              <a:t>that will attract public and private finance at scale. </a:t>
            </a:r>
          </a:p>
          <a:p>
            <a:pPr marL="0" indent="0" algn="ctr">
              <a:buNone/>
            </a:pPr>
            <a:endParaRPr lang="en-US" sz="2000" dirty="0"/>
          </a:p>
          <a:p>
            <a:pPr marL="0" indent="0" algn="ctr">
              <a:buNone/>
            </a:pPr>
            <a:endParaRPr lang="en-US" sz="3600" dirty="0"/>
          </a:p>
          <a:p>
            <a:pPr marL="0" indent="0" algn="ctr">
              <a:buNone/>
            </a:pPr>
            <a:endParaRPr lang="en-US" sz="2000" dirty="0"/>
          </a:p>
          <a:p>
            <a:pPr marL="0" indent="0" algn="ctr">
              <a:buNone/>
            </a:pPr>
            <a:endParaRPr lang="en-US" sz="3600" dirty="0"/>
          </a:p>
          <a:p>
            <a:pPr indent="0">
              <a:buNone/>
            </a:pPr>
            <a:endParaRPr lang="en-US" sz="2000" dirty="0"/>
          </a:p>
        </p:txBody>
      </p:sp>
      <p:sp>
        <p:nvSpPr>
          <p:cNvPr id="4" name="Title 1">
            <a:extLst>
              <a:ext uri="{FF2B5EF4-FFF2-40B4-BE49-F238E27FC236}">
                <a16:creationId xmlns:a16="http://schemas.microsoft.com/office/drawing/2014/main" id="{6AE0BDD2-6380-F4EE-034F-D469628A4742}"/>
              </a:ext>
            </a:extLst>
          </p:cNvPr>
          <p:cNvSpPr txBox="1">
            <a:spLocks/>
          </p:cNvSpPr>
          <p:nvPr/>
        </p:nvSpPr>
        <p:spPr>
          <a:xfrm>
            <a:off x="-5328266" y="4389684"/>
            <a:ext cx="15773400" cy="1988345"/>
          </a:xfrm>
          <a:prstGeom prst="rect">
            <a:avLst/>
          </a:prstGeom>
        </p:spPr>
        <p:txBody>
          <a:bodyPr vert="horz" lIns="91440" tIns="45720" rIns="91440" bIns="45720" rtlCol="0" anchor="ctr">
            <a:normAutofit/>
          </a:bodyPr>
          <a:lstStyle>
            <a:defPPr>
              <a:defRPr lang="en-US"/>
            </a:defPPr>
            <a:lvl1pPr marL="0" algn="l" defTabSz="1371600" rtl="0" eaLnBrk="1" latinLnBrk="0" hangingPunct="1">
              <a:lnSpc>
                <a:spcPct val="90000"/>
              </a:lnSpc>
              <a:spcBef>
                <a:spcPct val="0"/>
              </a:spcBef>
              <a:buNone/>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6600" b="1" dirty="0">
                <a:solidFill>
                  <a:schemeClr val="accent1"/>
                </a:solidFill>
              </a:rPr>
              <a:t>Approach</a:t>
            </a:r>
          </a:p>
        </p:txBody>
      </p:sp>
      <p:sp>
        <p:nvSpPr>
          <p:cNvPr id="6" name="TextBox 5">
            <a:extLst>
              <a:ext uri="{FF2B5EF4-FFF2-40B4-BE49-F238E27FC236}">
                <a16:creationId xmlns:a16="http://schemas.microsoft.com/office/drawing/2014/main" id="{D9667600-A0D4-AFB7-7B49-6FE4C74A3ABD}"/>
              </a:ext>
            </a:extLst>
          </p:cNvPr>
          <p:cNvSpPr txBox="1"/>
          <p:nvPr/>
        </p:nvSpPr>
        <p:spPr>
          <a:xfrm>
            <a:off x="740372" y="5918452"/>
            <a:ext cx="16781045" cy="3970318"/>
          </a:xfrm>
          <a:prstGeom prst="rect">
            <a:avLst/>
          </a:prstGeom>
          <a:noFill/>
        </p:spPr>
        <p:txBody>
          <a:bodyPr wrap="square" lIns="91440" tIns="45720" rIns="91440" bIns="45720" anchor="t">
            <a:spAutoFit/>
          </a:bodyPr>
          <a:lstStyle/>
          <a:p>
            <a:pPr algn="just"/>
            <a:r>
              <a:rPr lang="en-GB" sz="3600" dirty="0">
                <a:ea typeface="+mn-lt"/>
                <a:cs typeface="+mn-lt"/>
              </a:rPr>
              <a:t>Recognising the critical role of public finance for adaptation action and for de-risking of adaptation investments and building on the commitments of developed countries to double adaptation finance -- </a:t>
            </a:r>
            <a:r>
              <a:rPr lang="en-GB" sz="3600" b="1" dirty="0">
                <a:ea typeface="+mn-lt"/>
                <a:cs typeface="+mn-lt"/>
              </a:rPr>
              <a:t>one or multiple developed countries engage with a developing country partner to enter into an APA partnership </a:t>
            </a:r>
            <a:r>
              <a:rPr lang="en-GB" sz="3600" dirty="0">
                <a:ea typeface="+mn-lt"/>
                <a:cs typeface="+mn-lt"/>
              </a:rPr>
              <a:t>at the highest-level with an aim </a:t>
            </a:r>
            <a:r>
              <a:rPr lang="en-GB" sz="3600" b="1" dirty="0">
                <a:ea typeface="+mn-lt"/>
                <a:cs typeface="+mn-lt"/>
              </a:rPr>
              <a:t>to secure an international group of financing partners</a:t>
            </a:r>
            <a:r>
              <a:rPr lang="en-GB" sz="3600" dirty="0">
                <a:ea typeface="+mn-lt"/>
                <a:cs typeface="+mn-lt"/>
              </a:rPr>
              <a:t>. This partnership may then be </a:t>
            </a:r>
            <a:r>
              <a:rPr lang="en-GB" sz="3600" b="1" dirty="0">
                <a:ea typeface="+mn-lt"/>
                <a:cs typeface="+mn-lt"/>
              </a:rPr>
              <a:t>expanded</a:t>
            </a:r>
            <a:r>
              <a:rPr lang="en-GB" sz="3600" dirty="0">
                <a:ea typeface="+mn-lt"/>
                <a:cs typeface="+mn-lt"/>
              </a:rPr>
              <a:t> from public and multilateral partners </a:t>
            </a:r>
            <a:r>
              <a:rPr lang="en-GB" sz="3600" b="1" dirty="0">
                <a:ea typeface="+mn-lt"/>
                <a:cs typeface="+mn-lt"/>
              </a:rPr>
              <a:t>to private financiers and philanthropies</a:t>
            </a:r>
            <a:r>
              <a:rPr lang="en-GB" sz="3600" dirty="0">
                <a:ea typeface="+mn-lt"/>
                <a:cs typeface="+mn-lt"/>
              </a:rPr>
              <a:t>.</a:t>
            </a:r>
            <a:endParaRPr lang="en-US" dirty="0">
              <a:ea typeface="+mn-lt"/>
              <a:cs typeface="+mn-lt"/>
            </a:endParaRPr>
          </a:p>
          <a:p>
            <a:pPr algn="just"/>
            <a:endParaRPr lang="en-GB" sz="3600" dirty="0">
              <a:cs typeface="Calibri" panose="020F0502020204030204"/>
            </a:endParaRPr>
          </a:p>
        </p:txBody>
      </p:sp>
    </p:spTree>
    <p:extLst>
      <p:ext uri="{BB962C8B-B14F-4D97-AF65-F5344CB8AC3E}">
        <p14:creationId xmlns:p14="http://schemas.microsoft.com/office/powerpoint/2010/main" val="288950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2A17-0897-4689-9962-3D3DA4868946}"/>
              </a:ext>
            </a:extLst>
          </p:cNvPr>
          <p:cNvSpPr>
            <a:spLocks noGrp="1"/>
          </p:cNvSpPr>
          <p:nvPr>
            <p:ph type="title"/>
          </p:nvPr>
        </p:nvSpPr>
        <p:spPr/>
        <p:txBody>
          <a:bodyP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6600" b="1" dirty="0">
                <a:solidFill>
                  <a:schemeClr val="accent1"/>
                </a:solidFill>
              </a:rPr>
              <a:t>Key Principles</a:t>
            </a:r>
          </a:p>
        </p:txBody>
      </p:sp>
      <p:sp>
        <p:nvSpPr>
          <p:cNvPr id="3" name="Content Placeholder 2">
            <a:extLst>
              <a:ext uri="{FF2B5EF4-FFF2-40B4-BE49-F238E27FC236}">
                <a16:creationId xmlns:a16="http://schemas.microsoft.com/office/drawing/2014/main" id="{0B95F084-ADB8-FD93-BF00-50B616E25909}"/>
              </a:ext>
            </a:extLst>
          </p:cNvPr>
          <p:cNvSpPr>
            <a:spLocks noGrp="1"/>
          </p:cNvSpPr>
          <p:nvPr>
            <p:ph idx="1"/>
          </p:nvPr>
        </p:nvSpPr>
        <p:spPr>
          <a:xfrm>
            <a:off x="1136986" y="2738438"/>
            <a:ext cx="7513721" cy="6527007"/>
          </a:xfrm>
        </p:spPr>
        <p:txBody>
          <a:bodyPr vert="horz" lIns="91440" tIns="45720" rIns="91440" bIns="45720" rtlCol="0" anchor="t">
            <a:normAutofit fontScale="92500" lnSpcReduction="20000"/>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692785" indent="-692785"/>
            <a:r>
              <a:rPr lang="en-US" sz="4200" b="1" dirty="0"/>
              <a:t>Country ownership </a:t>
            </a:r>
            <a:r>
              <a:rPr lang="en-US" sz="4200" dirty="0"/>
              <a:t>and leadership</a:t>
            </a:r>
            <a:endParaRPr lang="en-US" dirty="0"/>
          </a:p>
          <a:p>
            <a:pPr marL="692785" indent="-692785"/>
            <a:endParaRPr lang="en-US" sz="4200" dirty="0">
              <a:cs typeface="Calibri" panose="020F0502020204030204"/>
            </a:endParaRPr>
          </a:p>
          <a:p>
            <a:pPr marL="692785" indent="-692785"/>
            <a:r>
              <a:rPr lang="en-GB" sz="4200" dirty="0"/>
              <a:t>Move away from siloed, project-based support to a comprehensive, </a:t>
            </a:r>
            <a:r>
              <a:rPr lang="en-GB" sz="4200" b="1" dirty="0"/>
              <a:t>whole of economy support</a:t>
            </a:r>
            <a:r>
              <a:rPr lang="en-GB" sz="4200" dirty="0"/>
              <a:t>, anchored in country’s long-term adaptation plans and strategies.</a:t>
            </a:r>
            <a:endParaRPr lang="en-US" sz="4200" dirty="0">
              <a:cs typeface="Calibri" panose="020F0502020204030204"/>
            </a:endParaRPr>
          </a:p>
          <a:p>
            <a:pPr marL="692785" indent="-692785"/>
            <a:endParaRPr lang="en-US" sz="4200" dirty="0">
              <a:cs typeface="Calibri" panose="020F0502020204030204"/>
            </a:endParaRPr>
          </a:p>
          <a:p>
            <a:pPr marL="692785" indent="-692785"/>
            <a:r>
              <a:rPr lang="en-US" sz="4200" b="1" dirty="0"/>
              <a:t>Consolidation of existing </a:t>
            </a:r>
            <a:r>
              <a:rPr lang="en-US" sz="4200" dirty="0"/>
              <a:t>efforts and enhancing coordination among financiers</a:t>
            </a:r>
            <a:endParaRPr lang="en-US" sz="4200" dirty="0">
              <a:cs typeface="Calibri" panose="020F0502020204030204"/>
            </a:endParaRPr>
          </a:p>
          <a:p>
            <a:pPr marL="0" indent="0">
              <a:buNone/>
            </a:pPr>
            <a:endParaRPr lang="en-GB" dirty="0"/>
          </a:p>
          <a:p>
            <a:pPr marL="0" indent="0">
              <a:buNone/>
            </a:pPr>
            <a:endParaRPr lang="en-US" dirty="0"/>
          </a:p>
        </p:txBody>
      </p:sp>
      <p:sp>
        <p:nvSpPr>
          <p:cNvPr id="4" name="Content Placeholder 2">
            <a:extLst>
              <a:ext uri="{FF2B5EF4-FFF2-40B4-BE49-F238E27FC236}">
                <a16:creationId xmlns:a16="http://schemas.microsoft.com/office/drawing/2014/main" id="{CF423BAA-6991-ABDD-5EA7-B1A729311A69}"/>
              </a:ext>
            </a:extLst>
          </p:cNvPr>
          <p:cNvSpPr txBox="1">
            <a:spLocks/>
          </p:cNvSpPr>
          <p:nvPr/>
        </p:nvSpPr>
        <p:spPr>
          <a:xfrm>
            <a:off x="9452031" y="2166939"/>
            <a:ext cx="7911286" cy="7098506"/>
          </a:xfrm>
          <a:prstGeom prst="rect">
            <a:avLst/>
          </a:prstGeom>
        </p:spPr>
        <p:txBody>
          <a:bodyPr vert="horz" lIns="137160" tIns="68580" rIns="137160" bIns="68580" rtlCol="0" anchor="t">
            <a:normAutofit fontScale="92500" lnSpcReduction="20000"/>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692785" indent="-692785">
              <a:buFont typeface="Arial" panose="020B0604020202020204" pitchFamily="34" charset="0"/>
              <a:buChar char="•"/>
            </a:pPr>
            <a:r>
              <a:rPr lang="en-US" sz="4200" dirty="0"/>
              <a:t>Support development of economy-wide adaptation </a:t>
            </a:r>
            <a:r>
              <a:rPr lang="en-US" sz="4200" b="1" dirty="0"/>
              <a:t>investment plan </a:t>
            </a:r>
            <a:r>
              <a:rPr lang="en-US" sz="4200" dirty="0"/>
              <a:t>with enabling support </a:t>
            </a:r>
            <a:r>
              <a:rPr lang="en-GB" sz="4200" dirty="0"/>
              <a:t>for </a:t>
            </a:r>
            <a:r>
              <a:rPr lang="en-GB" sz="4200" b="1" dirty="0"/>
              <a:t>pipeline development</a:t>
            </a:r>
            <a:r>
              <a:rPr lang="en-GB" sz="4200" dirty="0"/>
              <a:t>, strengthening institutions &amp; enabling conditions to accelerate adaptation action and scale-up adaptation finance over time. </a:t>
            </a:r>
            <a:endParaRPr lang="en-US" sz="4200" dirty="0"/>
          </a:p>
          <a:p>
            <a:pPr marL="571500" indent="-571500">
              <a:buFont typeface="Arial" panose="020B0604020202020204" pitchFamily="34" charset="0"/>
              <a:buChar char="•"/>
            </a:pPr>
            <a:endParaRPr lang="en-US" sz="4200" dirty="0"/>
          </a:p>
          <a:p>
            <a:pPr marL="692785" indent="-692785">
              <a:buFont typeface="Arial" panose="020B0604020202020204" pitchFamily="34" charset="0"/>
              <a:buChar char="•"/>
            </a:pPr>
            <a:r>
              <a:rPr lang="en-GB" sz="4200" dirty="0"/>
              <a:t>Ensure that </a:t>
            </a:r>
            <a:r>
              <a:rPr lang="en-GB" sz="4200" b="1" dirty="0"/>
              <a:t>vulnerable stakeholders benefit </a:t>
            </a:r>
            <a:r>
              <a:rPr lang="en-GB" sz="4200" dirty="0"/>
              <a:t>from adaptation finance opportunities, </a:t>
            </a:r>
            <a:r>
              <a:rPr lang="en-US" sz="4200" dirty="0"/>
              <a:t>recognizing synergies with SDGs</a:t>
            </a:r>
          </a:p>
          <a:p>
            <a:pPr marL="692785" indent="-692785"/>
            <a:endParaRPr lang="en-US" sz="4050" dirty="0">
              <a:cs typeface="Calibri" panose="020F0502020204030204"/>
            </a:endParaRPr>
          </a:p>
          <a:p>
            <a:pPr marL="0" indent="0">
              <a:buFont typeface="Arial" panose="020B0604020202020204" pitchFamily="34" charset="0"/>
              <a:buNone/>
            </a:pPr>
            <a:endParaRPr lang="en-GB" sz="4050" dirty="0"/>
          </a:p>
          <a:p>
            <a:pPr marL="0" indent="0">
              <a:buFont typeface="Arial" panose="020B0604020202020204" pitchFamily="34" charset="0"/>
              <a:buNone/>
            </a:pPr>
            <a:endParaRPr lang="en-US" sz="4050" dirty="0"/>
          </a:p>
        </p:txBody>
      </p:sp>
    </p:spTree>
    <p:extLst>
      <p:ext uri="{BB962C8B-B14F-4D97-AF65-F5344CB8AC3E}">
        <p14:creationId xmlns:p14="http://schemas.microsoft.com/office/powerpoint/2010/main" val="181820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7389-0567-109F-76BD-FF97B86F7A28}"/>
              </a:ext>
            </a:extLst>
          </p:cNvPr>
          <p:cNvSpPr>
            <a:spLocks noGrp="1"/>
          </p:cNvSpPr>
          <p:nvPr>
            <p:ph type="title"/>
          </p:nvPr>
        </p:nvSpPr>
        <p:spPr>
          <a:xfrm>
            <a:off x="1255019" y="1085848"/>
            <a:ext cx="9003165" cy="2243138"/>
          </a:xfrm>
        </p:spPr>
        <p:txBody>
          <a:bodyP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6000" b="1" dirty="0">
                <a:solidFill>
                  <a:schemeClr val="accent1"/>
                </a:solidFill>
              </a:rPr>
              <a:t>Countries</a:t>
            </a:r>
          </a:p>
        </p:txBody>
      </p:sp>
      <p:sp>
        <p:nvSpPr>
          <p:cNvPr id="3" name="Content Placeholder 2">
            <a:extLst>
              <a:ext uri="{FF2B5EF4-FFF2-40B4-BE49-F238E27FC236}">
                <a16:creationId xmlns:a16="http://schemas.microsoft.com/office/drawing/2014/main" id="{95E0BAE2-020F-6B1D-7B82-CA72AEA70EBC}"/>
              </a:ext>
            </a:extLst>
          </p:cNvPr>
          <p:cNvSpPr>
            <a:spLocks noGrp="1"/>
          </p:cNvSpPr>
          <p:nvPr>
            <p:ph idx="1"/>
          </p:nvPr>
        </p:nvSpPr>
        <p:spPr>
          <a:xfrm>
            <a:off x="1242025" y="3006022"/>
            <a:ext cx="10185123" cy="6195130"/>
          </a:xfrm>
        </p:spPr>
        <p:txBody>
          <a:bodyP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indent="0">
              <a:buNone/>
            </a:pPr>
            <a:r>
              <a:rPr lang="en-US" sz="4000" dirty="0"/>
              <a:t>➢ </a:t>
            </a:r>
            <a:r>
              <a:rPr lang="en-US" sz="4000" b="1" dirty="0"/>
              <a:t>Africa</a:t>
            </a:r>
            <a:r>
              <a:rPr lang="en-US" sz="4000" dirty="0"/>
              <a:t>: Burkina Faso, Côte d’Ivoire, Mali, Rwanda, Sao Tome and Principe, South Africa. </a:t>
            </a:r>
          </a:p>
          <a:p>
            <a:endParaRPr lang="en-US" sz="4000" dirty="0"/>
          </a:p>
          <a:p>
            <a:pPr marL="0" indent="0">
              <a:buNone/>
            </a:pPr>
            <a:r>
              <a:rPr lang="en-US" sz="4000" dirty="0"/>
              <a:t>➢ </a:t>
            </a:r>
            <a:r>
              <a:rPr lang="en-US" sz="4000" b="1" dirty="0"/>
              <a:t>Asia Pacific</a:t>
            </a:r>
            <a:r>
              <a:rPr lang="en-US" sz="4000" dirty="0"/>
              <a:t>: Bangladesh, Cambodia, Jordan, Nepal, Papua New Guinea, Sri Lanka, Fiji, Tuvalu. </a:t>
            </a:r>
          </a:p>
          <a:p>
            <a:endParaRPr lang="en-US" sz="4000" dirty="0"/>
          </a:p>
          <a:p>
            <a:pPr marL="0" indent="0">
              <a:buNone/>
            </a:pPr>
            <a:r>
              <a:rPr lang="en-US" sz="4000" dirty="0"/>
              <a:t>➢ </a:t>
            </a:r>
            <a:r>
              <a:rPr lang="en-US" sz="4000" b="1" dirty="0"/>
              <a:t>Latin America and the Caribbean</a:t>
            </a:r>
            <a:r>
              <a:rPr lang="en-US" sz="4000" dirty="0"/>
              <a:t>: Antigua and Barbuda, Belize, Dominican Republic, Ecuador, Guatemala, Grenada, Saint Lucia, Suriname.</a:t>
            </a:r>
          </a:p>
        </p:txBody>
      </p:sp>
      <p:sp>
        <p:nvSpPr>
          <p:cNvPr id="4" name="Title 1">
            <a:extLst>
              <a:ext uri="{FF2B5EF4-FFF2-40B4-BE49-F238E27FC236}">
                <a16:creationId xmlns:a16="http://schemas.microsoft.com/office/drawing/2014/main" id="{67CEFD9C-42B8-503B-244B-9272CFE25B56}"/>
              </a:ext>
            </a:extLst>
          </p:cNvPr>
          <p:cNvSpPr txBox="1">
            <a:spLocks/>
          </p:cNvSpPr>
          <p:nvPr/>
        </p:nvSpPr>
        <p:spPr>
          <a:xfrm>
            <a:off x="11999942" y="1085848"/>
            <a:ext cx="4693878" cy="2243138"/>
          </a:xfrm>
          <a:prstGeom prst="rect">
            <a:avLst/>
          </a:prstGeom>
        </p:spPr>
        <p:txBody>
          <a:bodyPr vert="horz" lIns="137160" tIns="68580" rIns="137160" bIns="68580" rtlCol="0" anchor="ct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6000" b="1">
                <a:solidFill>
                  <a:schemeClr val="accent1"/>
                </a:solidFill>
              </a:rPr>
              <a:t>Core Partners</a:t>
            </a:r>
          </a:p>
        </p:txBody>
      </p:sp>
      <p:pic>
        <p:nvPicPr>
          <p:cNvPr id="5" name="Picture 6">
            <a:extLst>
              <a:ext uri="{FF2B5EF4-FFF2-40B4-BE49-F238E27FC236}">
                <a16:creationId xmlns:a16="http://schemas.microsoft.com/office/drawing/2014/main" id="{5BE41BD1-B828-A73D-89EA-9644FC664C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31838" y="3923560"/>
            <a:ext cx="1110353" cy="2243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cf Logos">
            <a:extLst>
              <a:ext uri="{FF2B5EF4-FFF2-40B4-BE49-F238E27FC236}">
                <a16:creationId xmlns:a16="http://schemas.microsoft.com/office/drawing/2014/main" id="{5BB876AC-4636-53F0-4866-58A10DEDB5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46881" y="5430581"/>
            <a:ext cx="2772372" cy="19475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ASE joins the NDC Partnership | BASE">
            <a:extLst>
              <a:ext uri="{FF2B5EF4-FFF2-40B4-BE49-F238E27FC236}">
                <a16:creationId xmlns:a16="http://schemas.microsoft.com/office/drawing/2014/main" id="{69AFCB85-A9A6-705C-C145-0DA99F50D5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535446" y="3923560"/>
            <a:ext cx="2384352" cy="109680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87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7389-0567-109F-76BD-FF97B86F7A28}"/>
              </a:ext>
            </a:extLst>
          </p:cNvPr>
          <p:cNvSpPr>
            <a:spLocks noGrp="1"/>
          </p:cNvSpPr>
          <p:nvPr>
            <p:ph type="title"/>
          </p:nvPr>
        </p:nvSpPr>
        <p:spPr>
          <a:xfrm>
            <a:off x="1068090" y="1085848"/>
            <a:ext cx="9438571" cy="851660"/>
          </a:xfrm>
        </p:spPr>
        <p:txBody>
          <a:bodyPr>
            <a:normAutofit fontScale="90000"/>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6000" b="1" dirty="0">
                <a:solidFill>
                  <a:schemeClr val="accent1"/>
                </a:solidFill>
                <a:cs typeface="Calibri"/>
              </a:rPr>
              <a:t>Roles of partners </a:t>
            </a:r>
          </a:p>
        </p:txBody>
      </p:sp>
      <p:sp>
        <p:nvSpPr>
          <p:cNvPr id="3" name="Content Placeholder 2">
            <a:extLst>
              <a:ext uri="{FF2B5EF4-FFF2-40B4-BE49-F238E27FC236}">
                <a16:creationId xmlns:a16="http://schemas.microsoft.com/office/drawing/2014/main" id="{95E0BAE2-020F-6B1D-7B82-CA72AEA70EBC}"/>
              </a:ext>
            </a:extLst>
          </p:cNvPr>
          <p:cNvSpPr>
            <a:spLocks noGrp="1"/>
          </p:cNvSpPr>
          <p:nvPr>
            <p:ph idx="1"/>
          </p:nvPr>
        </p:nvSpPr>
        <p:spPr>
          <a:xfrm>
            <a:off x="1220489" y="4741377"/>
            <a:ext cx="16733879" cy="2209600"/>
          </a:xfrm>
        </p:spPr>
        <p:txBody>
          <a:bodyPr vert="horz" lIns="91440" tIns="45720" rIns="91440" bIns="45720" rtlCol="0" anchor="t">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indent="0">
              <a:buNone/>
            </a:pPr>
            <a:r>
              <a:rPr lang="en-US" sz="3600" dirty="0"/>
              <a:t>➢ Delivering technical support to participating countries, </a:t>
            </a:r>
            <a:r>
              <a:rPr lang="en-US" sz="3600" b="1" dirty="0"/>
              <a:t>at national level </a:t>
            </a:r>
            <a:r>
              <a:rPr lang="en-US" sz="3600" dirty="0"/>
              <a:t>and through      cross-cutting </a:t>
            </a:r>
            <a:r>
              <a:rPr lang="en-US" sz="3600" b="1" dirty="0"/>
              <a:t>global activities</a:t>
            </a:r>
          </a:p>
          <a:p>
            <a:pPr marL="571500" indent="-571500">
              <a:buFont typeface="Wingdings" panose="05000000000000000000" pitchFamily="2" charset="2"/>
              <a:buChar char="Ø"/>
            </a:pPr>
            <a:r>
              <a:rPr lang="en-US" sz="3600" dirty="0"/>
              <a:t>Facilitate engagement between the group of international financing partners and the developing country partner, when requested </a:t>
            </a:r>
          </a:p>
          <a:p>
            <a:pPr indent="0">
              <a:buNone/>
            </a:pPr>
            <a:endParaRPr lang="en-US" sz="3600" b="1" dirty="0">
              <a:cs typeface="Calibri"/>
            </a:endParaRPr>
          </a:p>
          <a:p>
            <a:endParaRPr lang="en-US" sz="3000" dirty="0"/>
          </a:p>
          <a:p>
            <a:pPr marL="0" indent="0">
              <a:buNone/>
            </a:pPr>
            <a:endParaRPr lang="en-US" sz="3000" dirty="0"/>
          </a:p>
        </p:txBody>
      </p:sp>
      <p:sp>
        <p:nvSpPr>
          <p:cNvPr id="4" name="Title 1">
            <a:extLst>
              <a:ext uri="{FF2B5EF4-FFF2-40B4-BE49-F238E27FC236}">
                <a16:creationId xmlns:a16="http://schemas.microsoft.com/office/drawing/2014/main" id="{67CEFD9C-42B8-503B-244B-9272CFE25B56}"/>
              </a:ext>
            </a:extLst>
          </p:cNvPr>
          <p:cNvSpPr txBox="1">
            <a:spLocks/>
          </p:cNvSpPr>
          <p:nvPr/>
        </p:nvSpPr>
        <p:spPr>
          <a:xfrm>
            <a:off x="1242596" y="2021088"/>
            <a:ext cx="15977314" cy="851660"/>
          </a:xfrm>
          <a:prstGeom prst="rect">
            <a:avLst/>
          </a:prstGeom>
        </p:spPr>
        <p:txBody>
          <a:bodyPr vert="horz" lIns="137160" tIns="68580" rIns="137160" bIns="68580" rtlCol="0" anchor="ct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000" b="1" dirty="0">
                <a:solidFill>
                  <a:schemeClr val="accent1"/>
                </a:solidFill>
              </a:rPr>
              <a:t>Executive Office of the Secretary-General, Climate Action Team (EOSG CAT)</a:t>
            </a:r>
          </a:p>
        </p:txBody>
      </p:sp>
      <p:sp>
        <p:nvSpPr>
          <p:cNvPr id="5" name="Title 1">
            <a:extLst>
              <a:ext uri="{FF2B5EF4-FFF2-40B4-BE49-F238E27FC236}">
                <a16:creationId xmlns:a16="http://schemas.microsoft.com/office/drawing/2014/main" id="{C518F4F9-9ECD-6F5F-1A75-72B8153781EA}"/>
              </a:ext>
            </a:extLst>
          </p:cNvPr>
          <p:cNvSpPr txBox="1">
            <a:spLocks/>
          </p:cNvSpPr>
          <p:nvPr/>
        </p:nvSpPr>
        <p:spPr>
          <a:xfrm>
            <a:off x="1220489" y="3972002"/>
            <a:ext cx="7551377" cy="752269"/>
          </a:xfrm>
          <a:prstGeom prst="rect">
            <a:avLst/>
          </a:prstGeom>
        </p:spPr>
        <p:txBody>
          <a:bodyPr vert="horz" lIns="137160" tIns="68580" rIns="137160" bIns="68580" rtlCol="0" anchor="ct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000" b="1" dirty="0">
                <a:solidFill>
                  <a:schemeClr val="accent1"/>
                </a:solidFill>
              </a:rPr>
              <a:t>Core Partners: UNDP, GCF, NDCP</a:t>
            </a:r>
          </a:p>
        </p:txBody>
      </p:sp>
      <p:sp>
        <p:nvSpPr>
          <p:cNvPr id="6" name="Content Placeholder 2">
            <a:extLst>
              <a:ext uri="{FF2B5EF4-FFF2-40B4-BE49-F238E27FC236}">
                <a16:creationId xmlns:a16="http://schemas.microsoft.com/office/drawing/2014/main" id="{AA4EE1CE-2E79-A7D2-4846-3A4BACD76FC3}"/>
              </a:ext>
            </a:extLst>
          </p:cNvPr>
          <p:cNvSpPr txBox="1">
            <a:spLocks/>
          </p:cNvSpPr>
          <p:nvPr/>
        </p:nvSpPr>
        <p:spPr>
          <a:xfrm>
            <a:off x="1220489" y="3009336"/>
            <a:ext cx="15999421" cy="1431488"/>
          </a:xfrm>
          <a:prstGeom prst="rect">
            <a:avLst/>
          </a:prstGeom>
        </p:spPr>
        <p:txBody>
          <a:bodyPr vert="horz" lIns="91440" tIns="45720" rIns="91440" bIns="45720" rtlCol="0" anchor="t">
            <a:normAutofit fontScale="47500" lnSpcReduction="20000"/>
          </a:bodyPr>
          <a:lstStyle>
            <a:defPPr>
              <a:defRPr lang="en-US"/>
            </a:defPPr>
            <a:lvl1pPr marL="0" indent="-228600" algn="l" defTabSz="1371600" rtl="0" eaLnBrk="1" latinLnBrk="0" hangingPunct="1">
              <a:lnSpc>
                <a:spcPct val="90000"/>
              </a:lnSpc>
              <a:spcBef>
                <a:spcPts val="1000"/>
              </a:spcBef>
              <a:buFont typeface="Arial" panose="020B0604020202020204" pitchFamily="34" charset="0"/>
              <a:buChar char="•"/>
              <a:defRPr sz="2700" kern="1200">
                <a:solidFill>
                  <a:schemeClr val="tx1"/>
                </a:solidFill>
                <a:latin typeface="+mn-lt"/>
                <a:ea typeface="+mn-ea"/>
                <a:cs typeface="+mn-cs"/>
              </a:defRPr>
            </a:lvl1pPr>
            <a:lvl2pPr marL="6858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3716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20574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7432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34290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6pPr>
            <a:lvl7pPr marL="41148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7pPr>
            <a:lvl8pPr marL="48006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8pPr>
            <a:lvl9pPr marL="54864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9pPr>
          </a:lstStyle>
          <a:p>
            <a:pPr marL="571500" indent="-571500">
              <a:buFont typeface="Wingdings" panose="05000000000000000000" pitchFamily="2" charset="2"/>
              <a:buChar char="Ø"/>
            </a:pPr>
            <a:r>
              <a:rPr lang="en-US" sz="7600" dirty="0"/>
              <a:t>Mobilizing political support</a:t>
            </a:r>
          </a:p>
          <a:p>
            <a:pPr marL="571500" indent="-571500">
              <a:buFont typeface="Wingdings" panose="05000000000000000000" pitchFamily="2" charset="2"/>
              <a:buChar char="Ø"/>
            </a:pPr>
            <a:r>
              <a:rPr lang="en-US" sz="7600" dirty="0"/>
              <a:t>Coordination and convening of financial partners </a:t>
            </a:r>
          </a:p>
          <a:p>
            <a:pPr indent="0">
              <a:buFont typeface="Arial" panose="020B0604020202020204" pitchFamily="34" charset="0"/>
              <a:buNone/>
            </a:pPr>
            <a:r>
              <a:rPr lang="en-US" sz="3600" dirty="0"/>
              <a:t> </a:t>
            </a:r>
            <a:endParaRPr lang="en-US" sz="3600" b="1" dirty="0">
              <a:cs typeface="Calibri"/>
            </a:endParaRPr>
          </a:p>
          <a:p>
            <a:endParaRPr lang="en-US" sz="3000" dirty="0"/>
          </a:p>
          <a:p>
            <a:pPr indent="0">
              <a:buFont typeface="Arial" panose="020B0604020202020204" pitchFamily="34" charset="0"/>
              <a:buNone/>
            </a:pPr>
            <a:endParaRPr lang="en-US" sz="3000" dirty="0"/>
          </a:p>
        </p:txBody>
      </p:sp>
      <p:graphicFrame>
        <p:nvGraphicFramePr>
          <p:cNvPr id="8" name="Diagram 7">
            <a:extLst>
              <a:ext uri="{FF2B5EF4-FFF2-40B4-BE49-F238E27FC236}">
                <a16:creationId xmlns:a16="http://schemas.microsoft.com/office/drawing/2014/main" id="{73EAC063-A17B-BD31-D1A9-AB2E5A815D66}"/>
              </a:ext>
            </a:extLst>
          </p:cNvPr>
          <p:cNvGraphicFramePr/>
          <p:nvPr>
            <p:extLst>
              <p:ext uri="{D42A27DB-BD31-4B8C-83A1-F6EECF244321}">
                <p14:modId xmlns:p14="http://schemas.microsoft.com/office/powerpoint/2010/main" val="1164084541"/>
              </p:ext>
            </p:extLst>
          </p:nvPr>
        </p:nvGraphicFramePr>
        <p:xfrm>
          <a:off x="923928" y="8291305"/>
          <a:ext cx="14675299" cy="2021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926AEF2-3075-DF7A-9527-E288F73EA0E3}"/>
              </a:ext>
            </a:extLst>
          </p:cNvPr>
          <p:cNvSpPr txBox="1">
            <a:spLocks/>
          </p:cNvSpPr>
          <p:nvPr/>
        </p:nvSpPr>
        <p:spPr>
          <a:xfrm>
            <a:off x="1155343" y="7156198"/>
            <a:ext cx="15977314" cy="851660"/>
          </a:xfrm>
          <a:prstGeom prst="rect">
            <a:avLst/>
          </a:prstGeom>
        </p:spPr>
        <p:txBody>
          <a:bodyPr vert="horz" lIns="137160" tIns="68580" rIns="137160" bIns="68580" rtlCol="0" anchor="ct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000" b="1" dirty="0">
                <a:solidFill>
                  <a:schemeClr val="accent1"/>
                </a:solidFill>
              </a:rPr>
              <a:t>Approach to Technical Support: </a:t>
            </a:r>
            <a:r>
              <a:rPr lang="en-US" sz="3600" dirty="0">
                <a:latin typeface="Calibri body"/>
                <a:ea typeface="Calibri"/>
                <a:cs typeface="Times New Roman"/>
              </a:rPr>
              <a:t>support a sub-set of countries to move across 3 areas</a:t>
            </a:r>
            <a:r>
              <a:rPr lang="en-US" sz="3600" dirty="0">
                <a:solidFill>
                  <a:srgbClr val="FF0000"/>
                </a:solidFill>
                <a:latin typeface="Calibri body"/>
                <a:ea typeface="Calibri"/>
                <a:cs typeface="Times New Roman"/>
              </a:rPr>
              <a:t> </a:t>
            </a:r>
            <a:r>
              <a:rPr lang="en-US" sz="3600" dirty="0">
                <a:latin typeface="Calibri body"/>
                <a:ea typeface="Calibri"/>
                <a:cs typeface="Times New Roman"/>
              </a:rPr>
              <a:t>of support</a:t>
            </a:r>
            <a:endParaRPr lang="en-US" sz="3600" b="1" dirty="0">
              <a:solidFill>
                <a:schemeClr val="accent1"/>
              </a:solidFill>
              <a:latin typeface="Calibri body"/>
            </a:endParaRPr>
          </a:p>
        </p:txBody>
      </p:sp>
    </p:spTree>
    <p:extLst>
      <p:ext uri="{BB962C8B-B14F-4D97-AF65-F5344CB8AC3E}">
        <p14:creationId xmlns:p14="http://schemas.microsoft.com/office/powerpoint/2010/main" val="224406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7389-0567-109F-76BD-FF97B86F7A28}"/>
              </a:ext>
            </a:extLst>
          </p:cNvPr>
          <p:cNvSpPr>
            <a:spLocks noGrp="1"/>
          </p:cNvSpPr>
          <p:nvPr>
            <p:ph type="title"/>
          </p:nvPr>
        </p:nvSpPr>
        <p:spPr>
          <a:xfrm>
            <a:off x="1068090" y="1085848"/>
            <a:ext cx="9438571" cy="851660"/>
          </a:xfrm>
        </p:spPr>
        <p:txBody>
          <a:bodyP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dirty="0">
                <a:solidFill>
                  <a:schemeClr val="accent1"/>
                </a:solidFill>
                <a:latin typeface="Montserrat" panose="00000500000000000000" pitchFamily="2" charset="0"/>
                <a:cs typeface="Calibri"/>
              </a:rPr>
              <a:t>Achievement to date</a:t>
            </a:r>
          </a:p>
        </p:txBody>
      </p:sp>
      <p:sp>
        <p:nvSpPr>
          <p:cNvPr id="6" name="Content Placeholder 2">
            <a:extLst>
              <a:ext uri="{FF2B5EF4-FFF2-40B4-BE49-F238E27FC236}">
                <a16:creationId xmlns:a16="http://schemas.microsoft.com/office/drawing/2014/main" id="{AA4EE1CE-2E79-A7D2-4846-3A4BACD76FC3}"/>
              </a:ext>
            </a:extLst>
          </p:cNvPr>
          <p:cNvSpPr txBox="1">
            <a:spLocks/>
          </p:cNvSpPr>
          <p:nvPr/>
        </p:nvSpPr>
        <p:spPr>
          <a:xfrm>
            <a:off x="1220489" y="2226960"/>
            <a:ext cx="15646484" cy="2110262"/>
          </a:xfrm>
          <a:prstGeom prst="rect">
            <a:avLst/>
          </a:prstGeom>
        </p:spPr>
        <p:txBody>
          <a:bodyPr vert="horz" lIns="91440" tIns="45720" rIns="91440" bIns="45720" rtlCol="0" anchor="t">
            <a:normAutofit/>
          </a:bodyPr>
          <a:lstStyle>
            <a:defPPr>
              <a:defRPr lang="en-US"/>
            </a:defPPr>
            <a:lvl1pPr marL="0" indent="-228600" algn="l" defTabSz="1371600" rtl="0" eaLnBrk="1" latinLnBrk="0" hangingPunct="1">
              <a:lnSpc>
                <a:spcPct val="90000"/>
              </a:lnSpc>
              <a:spcBef>
                <a:spcPts val="1000"/>
              </a:spcBef>
              <a:buFont typeface="Arial" panose="020B0604020202020204" pitchFamily="34" charset="0"/>
              <a:buChar char="•"/>
              <a:defRPr sz="2700" kern="1200">
                <a:solidFill>
                  <a:schemeClr val="tx1"/>
                </a:solidFill>
                <a:latin typeface="+mn-lt"/>
                <a:ea typeface="+mn-ea"/>
                <a:cs typeface="+mn-cs"/>
              </a:defRPr>
            </a:lvl1pPr>
            <a:lvl2pPr marL="6858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3716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20574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7432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34290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6pPr>
            <a:lvl7pPr marL="41148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7pPr>
            <a:lvl8pPr marL="48006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8pPr>
            <a:lvl9pPr marL="54864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9pPr>
          </a:lstStyle>
          <a:p>
            <a:pPr marL="571500" indent="-571500"/>
            <a:r>
              <a:rPr lang="en-US" sz="4000" b="1" i="0" u="none" strike="noStrike" baseline="0" dirty="0">
                <a:solidFill>
                  <a:schemeClr val="accent1"/>
                </a:solidFill>
                <a:latin typeface="Calibri body"/>
              </a:rPr>
              <a:t>Adaptation Pipeline Accelerator partnerships </a:t>
            </a:r>
            <a:r>
              <a:rPr lang="en-US" sz="4000" b="0" i="0" u="none" strike="noStrike" baseline="0" dirty="0">
                <a:solidFill>
                  <a:srgbClr val="000000"/>
                </a:solidFill>
                <a:latin typeface="Calibri body"/>
              </a:rPr>
              <a:t>announced at the 2023 Climate Ambition Summit between </a:t>
            </a:r>
            <a:r>
              <a:rPr lang="en-US" sz="4000" b="1" i="0" u="none" strike="noStrike" baseline="0" dirty="0">
                <a:solidFill>
                  <a:schemeClr val="accent1"/>
                </a:solidFill>
                <a:latin typeface="Calibri body"/>
              </a:rPr>
              <a:t>Tuvalu and Australia </a:t>
            </a:r>
            <a:r>
              <a:rPr lang="en-US" sz="4000" b="0" i="0" u="none" strike="noStrike" baseline="0" dirty="0">
                <a:solidFill>
                  <a:srgbClr val="000000"/>
                </a:solidFill>
                <a:latin typeface="Calibri body"/>
              </a:rPr>
              <a:t>and between the </a:t>
            </a:r>
            <a:r>
              <a:rPr lang="en-US" sz="4000" b="1" i="0" u="none" strike="noStrike" baseline="0" dirty="0">
                <a:solidFill>
                  <a:schemeClr val="accent1"/>
                </a:solidFill>
                <a:latin typeface="Calibri body"/>
              </a:rPr>
              <a:t>Dominican Republic and Spain</a:t>
            </a:r>
          </a:p>
          <a:p>
            <a:pPr indent="0">
              <a:buNone/>
            </a:pPr>
            <a:endParaRPr lang="en-US" sz="3000" dirty="0"/>
          </a:p>
        </p:txBody>
      </p:sp>
      <p:sp>
        <p:nvSpPr>
          <p:cNvPr id="9" name="Content Placeholder 2">
            <a:extLst>
              <a:ext uri="{FF2B5EF4-FFF2-40B4-BE49-F238E27FC236}">
                <a16:creationId xmlns:a16="http://schemas.microsoft.com/office/drawing/2014/main" id="{EED8E810-DED6-72AA-4B7D-02EC777B0C5C}"/>
              </a:ext>
            </a:extLst>
          </p:cNvPr>
          <p:cNvSpPr txBox="1">
            <a:spLocks noGrp="1"/>
          </p:cNvSpPr>
          <p:nvPr>
            <p:ph idx="1"/>
          </p:nvPr>
        </p:nvSpPr>
        <p:spPr>
          <a:xfrm>
            <a:off x="1068090" y="4337222"/>
            <a:ext cx="15860668" cy="5219313"/>
          </a:xfrm>
          <a:prstGeom prst="rect">
            <a:avLst/>
          </a:prstGeom>
        </p:spPr>
        <p:txBody>
          <a:bodyPr vert="horz" lIns="91440" tIns="45720" rIns="91440" bIns="45720" rtlCol="0" anchor="t">
            <a:normAutofit fontScale="92500" lnSpcReduction="10000"/>
          </a:bodyPr>
          <a:lstStyle>
            <a:defPPr>
              <a:defRPr lang="en-US"/>
            </a:defPPr>
            <a:lvl1pPr marL="0" indent="-228600" algn="l" defTabSz="1371600" rtl="0" eaLnBrk="1" latinLnBrk="0" hangingPunct="1">
              <a:lnSpc>
                <a:spcPct val="90000"/>
              </a:lnSpc>
              <a:spcBef>
                <a:spcPts val="1000"/>
              </a:spcBef>
              <a:buFont typeface="Arial" panose="020B0604020202020204" pitchFamily="34" charset="0"/>
              <a:buChar char="•"/>
              <a:defRPr sz="2700" kern="1200">
                <a:solidFill>
                  <a:schemeClr val="tx1"/>
                </a:solidFill>
                <a:latin typeface="+mn-lt"/>
                <a:ea typeface="+mn-ea"/>
                <a:cs typeface="+mn-cs"/>
              </a:defRPr>
            </a:lvl1pPr>
            <a:lvl2pPr marL="6858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3716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20574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7432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34290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6pPr>
            <a:lvl7pPr marL="41148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7pPr>
            <a:lvl8pPr marL="48006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8pPr>
            <a:lvl9pPr marL="5486400" indent="-228600" algn="l" defTabSz="13716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9pPr>
          </a:lstStyle>
          <a:p>
            <a:pPr marL="571500" indent="-571500"/>
            <a:r>
              <a:rPr lang="en-US" sz="4000" b="1" i="0" u="none" strike="noStrike" baseline="0" dirty="0">
                <a:solidFill>
                  <a:schemeClr val="accent1"/>
                </a:solidFill>
                <a:latin typeface="Calibri body"/>
              </a:rPr>
              <a:t>UNDP’s Climat</a:t>
            </a:r>
            <a:r>
              <a:rPr lang="en-US" sz="4000" b="1" dirty="0">
                <a:solidFill>
                  <a:schemeClr val="accent1"/>
                </a:solidFill>
                <a:latin typeface="Calibri body"/>
              </a:rPr>
              <a:t>e Promise, through support from </a:t>
            </a:r>
            <a:r>
              <a:rPr lang="en-US" sz="4000" b="1" i="0" u="none" strike="noStrike" baseline="0" dirty="0">
                <a:solidFill>
                  <a:schemeClr val="accent1"/>
                </a:solidFill>
                <a:latin typeface="Calibri body"/>
              </a:rPr>
              <a:t>BMZ delivered technical support in 15 countries:  </a:t>
            </a:r>
          </a:p>
          <a:p>
            <a:pPr marL="1257300" lvl="1" indent="-571500">
              <a:lnSpc>
                <a:spcPct val="100000"/>
              </a:lnSpc>
              <a:buFont typeface="Wingdings" panose="05000000000000000000" pitchFamily="2" charset="2"/>
              <a:buChar char="Ø"/>
            </a:pPr>
            <a:r>
              <a:rPr lang="en-US" sz="4000" dirty="0">
                <a:latin typeface="Calibri body"/>
              </a:rPr>
              <a:t>Providing in-country technical support as well as some </a:t>
            </a:r>
            <a:r>
              <a:rPr lang="en-US" sz="4000" b="1" dirty="0">
                <a:latin typeface="Calibri body"/>
              </a:rPr>
              <a:t>global capacity building activitie</a:t>
            </a:r>
            <a:r>
              <a:rPr lang="en-US" sz="4000" dirty="0">
                <a:latin typeface="Calibri body"/>
              </a:rPr>
              <a:t>s, on technical issues common to multiple countries, working closely with the NDCP Support Unit</a:t>
            </a:r>
          </a:p>
          <a:p>
            <a:pPr marL="1257300" lvl="1" indent="-571500">
              <a:buFont typeface="Wingdings" panose="05000000000000000000" pitchFamily="2" charset="2"/>
              <a:buChar char="Ø"/>
            </a:pPr>
            <a:r>
              <a:rPr lang="en-US" sz="4000" i="0" u="none" strike="noStrike" baseline="0" dirty="0">
                <a:latin typeface="Calibri body"/>
              </a:rPr>
              <a:t>Technical Support </a:t>
            </a:r>
            <a:r>
              <a:rPr lang="en-US" sz="4000" dirty="0">
                <a:latin typeface="Calibri body"/>
              </a:rPr>
              <a:t>builds on UNDP’s existing climate portfolios on NDCs, NAPs and </a:t>
            </a:r>
            <a:r>
              <a:rPr lang="en-US" sz="4000" i="0" u="none" strike="noStrike" baseline="0" dirty="0">
                <a:latin typeface="Calibri body"/>
              </a:rPr>
              <a:t>climate </a:t>
            </a:r>
            <a:r>
              <a:rPr lang="en-US" sz="4000" i="0" u="none" strike="noStrike" baseline="0">
                <a:latin typeface="Calibri body"/>
              </a:rPr>
              <a:t>change adaptation</a:t>
            </a:r>
            <a:endParaRPr lang="en-US" sz="4000" i="0" u="none" strike="noStrike" baseline="0" dirty="0">
              <a:latin typeface="Calibri body"/>
            </a:endParaRPr>
          </a:p>
          <a:p>
            <a:pPr marL="1257300" lvl="1" indent="-571500">
              <a:buFont typeface="Wingdings" panose="05000000000000000000" pitchFamily="2" charset="2"/>
              <a:buChar char="Ø"/>
            </a:pPr>
            <a:r>
              <a:rPr lang="en-US" sz="4000" b="1" i="0" u="none" strike="noStrike" baseline="0" dirty="0">
                <a:latin typeface="Calibri body"/>
              </a:rPr>
              <a:t>Countries supported</a:t>
            </a:r>
            <a:r>
              <a:rPr lang="en-US" sz="4000" i="0" u="none" strike="noStrike" baseline="0" dirty="0">
                <a:latin typeface="Calibri body"/>
              </a:rPr>
              <a:t>: Bangladesh, Belize, Burkina Faso, Cambodia, Cote d'Ivoire, Dominican Republic, Ecuador, Fiji, Grenada, Jordan, Mali, Papua New Guinea, Rwanda, Sao Tome and Principe, Suriname</a:t>
            </a:r>
          </a:p>
          <a:p>
            <a:pPr indent="0">
              <a:buNone/>
            </a:pPr>
            <a:endParaRPr lang="en-US" sz="3000" dirty="0"/>
          </a:p>
        </p:txBody>
      </p:sp>
    </p:spTree>
    <p:extLst>
      <p:ext uri="{BB962C8B-B14F-4D97-AF65-F5344CB8AC3E}">
        <p14:creationId xmlns:p14="http://schemas.microsoft.com/office/powerpoint/2010/main" val="181437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7389-0567-109F-76BD-FF97B86F7A28}"/>
              </a:ext>
            </a:extLst>
          </p:cNvPr>
          <p:cNvSpPr>
            <a:spLocks noGrp="1"/>
          </p:cNvSpPr>
          <p:nvPr>
            <p:ph type="title"/>
          </p:nvPr>
        </p:nvSpPr>
        <p:spPr>
          <a:xfrm>
            <a:off x="827902" y="667264"/>
            <a:ext cx="17064681" cy="1397889"/>
          </a:xfrm>
        </p:spPr>
        <p:txBody>
          <a:bodyPr>
            <a:normAutofit fontScale="90000"/>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dirty="0">
                <a:solidFill>
                  <a:schemeClr val="accent1"/>
                </a:solidFill>
                <a:cs typeface="Calibri"/>
              </a:rPr>
              <a:t>Examples of National Level Activities </a:t>
            </a:r>
            <a:br>
              <a:rPr lang="en-US" sz="4800" b="1" dirty="0">
                <a:solidFill>
                  <a:schemeClr val="accent1"/>
                </a:solidFill>
                <a:cs typeface="Calibri"/>
              </a:rPr>
            </a:br>
            <a:r>
              <a:rPr lang="en-US" sz="4800" b="1" dirty="0">
                <a:solidFill>
                  <a:schemeClr val="accent1"/>
                </a:solidFill>
                <a:cs typeface="Calibri"/>
              </a:rPr>
              <a:t>with Technical supported by Core Partners</a:t>
            </a:r>
          </a:p>
        </p:txBody>
      </p:sp>
      <p:sp>
        <p:nvSpPr>
          <p:cNvPr id="5" name="TextBox 4">
            <a:extLst>
              <a:ext uri="{FF2B5EF4-FFF2-40B4-BE49-F238E27FC236}">
                <a16:creationId xmlns:a16="http://schemas.microsoft.com/office/drawing/2014/main" id="{D115AA3B-6725-2A7E-1D07-DB4BA928FF68}"/>
              </a:ext>
            </a:extLst>
          </p:cNvPr>
          <p:cNvSpPr txBox="1"/>
          <p:nvPr/>
        </p:nvSpPr>
        <p:spPr>
          <a:xfrm>
            <a:off x="932165" y="2351485"/>
            <a:ext cx="15202195" cy="707886"/>
          </a:xfrm>
          <a:prstGeom prst="rect">
            <a:avLst/>
          </a:prstGeom>
          <a:noFill/>
        </p:spPr>
        <p:txBody>
          <a:bodyPr wrap="square">
            <a:spAutoFit/>
          </a:bodyPr>
          <a:lstStyle/>
          <a:p>
            <a:pPr algn="just"/>
            <a:r>
              <a:rPr lang="en-US" sz="4000" b="1" kern="100" dirty="0">
                <a:solidFill>
                  <a:schemeClr val="accent1">
                    <a:lumMod val="75000"/>
                  </a:schemeClr>
                </a:solidFill>
                <a:ea typeface="Calibri" panose="020F0502020204030204" pitchFamily="34" charset="0"/>
                <a:cs typeface="Times New Roman" panose="02020603050405020304" pitchFamily="18" charset="0"/>
              </a:rPr>
              <a:t>Suriname </a:t>
            </a:r>
          </a:p>
        </p:txBody>
      </p:sp>
      <p:sp>
        <p:nvSpPr>
          <p:cNvPr id="7" name="TextBox 6">
            <a:extLst>
              <a:ext uri="{FF2B5EF4-FFF2-40B4-BE49-F238E27FC236}">
                <a16:creationId xmlns:a16="http://schemas.microsoft.com/office/drawing/2014/main" id="{E793CC06-C02C-E511-51C4-95AC73C42974}"/>
              </a:ext>
            </a:extLst>
          </p:cNvPr>
          <p:cNvSpPr txBox="1"/>
          <p:nvPr/>
        </p:nvSpPr>
        <p:spPr>
          <a:xfrm>
            <a:off x="487322" y="3161037"/>
            <a:ext cx="16876234" cy="6971460"/>
          </a:xfrm>
          <a:prstGeom prst="rect">
            <a:avLst/>
          </a:prstGeom>
          <a:noFill/>
        </p:spPr>
        <p:txBody>
          <a:bodyPr wrap="square" lIns="91440" tIns="45720" rIns="91440" bIns="45720" anchor="t">
            <a:spAutoFit/>
          </a:bodyPr>
          <a:lstStyle/>
          <a:p>
            <a:pPr marL="800100" indent="-342900" algn="just">
              <a:lnSpc>
                <a:spcPct val="107000"/>
              </a:lnSpc>
              <a:spcBef>
                <a:spcPts val="600"/>
              </a:spcBef>
              <a:buFont typeface="Wingdings" panose="05000000000000000000" pitchFamily="2" charset="2"/>
              <a:buChar char="Ø"/>
            </a:pPr>
            <a:r>
              <a:rPr lang="en-GB" sz="3600" kern="100" dirty="0">
                <a:effectLst/>
                <a:ea typeface="Calibri"/>
                <a:cs typeface="Arial"/>
              </a:rPr>
              <a:t>The </a:t>
            </a:r>
            <a:r>
              <a:rPr lang="en-GB" sz="3600" b="1" kern="100" dirty="0">
                <a:effectLst/>
                <a:ea typeface="Calibri"/>
                <a:cs typeface="Arial"/>
              </a:rPr>
              <a:t>NAP</a:t>
            </a:r>
            <a:r>
              <a:rPr lang="en-GB" sz="3600" kern="100" dirty="0">
                <a:effectLst/>
                <a:ea typeface="Calibri"/>
                <a:cs typeface="Arial"/>
              </a:rPr>
              <a:t> in Suriname</a:t>
            </a:r>
            <a:r>
              <a:rPr lang="en-GB" sz="3600" kern="100" dirty="0">
                <a:ea typeface="Calibri"/>
                <a:cs typeface="Arial"/>
              </a:rPr>
              <a:t> </a:t>
            </a:r>
            <a:r>
              <a:rPr lang="en-GB" sz="3600" i="1" kern="100" dirty="0">
                <a:ea typeface="Calibri"/>
                <a:cs typeface="Arial"/>
              </a:rPr>
              <a:t>starting point</a:t>
            </a:r>
            <a:r>
              <a:rPr lang="en-GB" sz="3600" i="1" kern="100" dirty="0">
                <a:effectLst/>
                <a:ea typeface="Calibri"/>
                <a:cs typeface="Arial"/>
              </a:rPr>
              <a:t> </a:t>
            </a:r>
          </a:p>
          <a:p>
            <a:pPr marL="800100" indent="-342900" algn="just">
              <a:lnSpc>
                <a:spcPct val="107000"/>
              </a:lnSpc>
              <a:spcBef>
                <a:spcPts val="600"/>
              </a:spcBef>
              <a:buFont typeface="Wingdings" panose="05000000000000000000" pitchFamily="2" charset="2"/>
              <a:buChar char="Ø"/>
            </a:pPr>
            <a:r>
              <a:rPr lang="en-US" sz="3600" kern="100" dirty="0">
                <a:effectLst/>
                <a:ea typeface="Times New Roman" panose="02020603050405020304" pitchFamily="18" charset="0"/>
                <a:cs typeface="Arial"/>
              </a:rPr>
              <a:t>Under APA, focused on the </a:t>
            </a:r>
            <a:r>
              <a:rPr lang="en-US" sz="3600" b="1" kern="100" dirty="0">
                <a:effectLst/>
                <a:ea typeface="Times New Roman" panose="02020603050405020304" pitchFamily="18" charset="0"/>
                <a:cs typeface="Arial"/>
              </a:rPr>
              <a:t>coastal area and water sector</a:t>
            </a:r>
            <a:r>
              <a:rPr lang="en-US" sz="3600" kern="100" dirty="0">
                <a:effectLst/>
                <a:ea typeface="Times New Roman" panose="02020603050405020304" pitchFamily="18" charset="0"/>
                <a:cs typeface="Arial"/>
              </a:rPr>
              <a:t>, </a:t>
            </a:r>
          </a:p>
          <a:p>
            <a:pPr marL="800100" indent="-342900" algn="just">
              <a:lnSpc>
                <a:spcPct val="107000"/>
              </a:lnSpc>
              <a:spcBef>
                <a:spcPts val="600"/>
              </a:spcBef>
              <a:buFont typeface="Wingdings" panose="05000000000000000000" pitchFamily="2" charset="2"/>
              <a:buChar char="Ø"/>
            </a:pPr>
            <a:r>
              <a:rPr lang="en-US" sz="3600" b="1" kern="100" dirty="0">
                <a:ea typeface="Times New Roman" panose="02020603050405020304" pitchFamily="18" charset="0"/>
                <a:cs typeface="Arial"/>
              </a:rPr>
              <a:t>Hydrological data collection </a:t>
            </a:r>
            <a:r>
              <a:rPr lang="en-US" sz="3600" kern="100" dirty="0">
                <a:effectLst/>
                <a:ea typeface="Times New Roman" panose="02020603050405020304" pitchFamily="18" charset="0"/>
                <a:cs typeface="Arial"/>
              </a:rPr>
              <a:t>in 2 main geographic regions: South (tropical rainforest and transitional savanna) and coastal plains where 90% of the population resides and 70% of economic activity. </a:t>
            </a:r>
          </a:p>
          <a:p>
            <a:pPr marL="800100" indent="-342900" algn="just">
              <a:lnSpc>
                <a:spcPct val="107000"/>
              </a:lnSpc>
              <a:spcBef>
                <a:spcPts val="600"/>
              </a:spcBef>
              <a:buFont typeface="Wingdings" panose="05000000000000000000" pitchFamily="2" charset="2"/>
              <a:buChar char="Ø"/>
            </a:pPr>
            <a:r>
              <a:rPr lang="en-US" sz="3600" kern="100" dirty="0">
                <a:effectLst/>
                <a:ea typeface="Times New Roman" panose="02020603050405020304" pitchFamily="18" charset="0"/>
                <a:cs typeface="Arial"/>
              </a:rPr>
              <a:t>This </a:t>
            </a:r>
            <a:r>
              <a:rPr lang="en-US" sz="3600" b="1" kern="100" dirty="0">
                <a:effectLst/>
                <a:ea typeface="Times New Roman" panose="02020603050405020304" pitchFamily="18" charset="0"/>
                <a:cs typeface="Arial"/>
              </a:rPr>
              <a:t>data will enable</a:t>
            </a:r>
            <a:r>
              <a:rPr lang="en-US" sz="3600" kern="100" dirty="0">
                <a:effectLst/>
                <a:ea typeface="Times New Roman" panose="02020603050405020304" pitchFamily="18" charset="0"/>
                <a:cs typeface="Arial"/>
              </a:rPr>
              <a:t>: </a:t>
            </a:r>
            <a:r>
              <a:rPr lang="en-US" sz="3600" kern="100" dirty="0">
                <a:ea typeface="Times New Roman" panose="02020603050405020304" pitchFamily="18" charset="0"/>
                <a:cs typeface="Arial"/>
              </a:rPr>
              <a:t>(</a:t>
            </a:r>
            <a:r>
              <a:rPr lang="en-US" sz="3600" kern="100" dirty="0" err="1">
                <a:ea typeface="Times New Roman" panose="02020603050405020304" pitchFamily="18" charset="0"/>
                <a:cs typeface="Arial"/>
              </a:rPr>
              <a:t>i</a:t>
            </a:r>
            <a:r>
              <a:rPr lang="en-US" sz="3600" kern="100" dirty="0">
                <a:ea typeface="Times New Roman" panose="02020603050405020304" pitchFamily="18" charset="0"/>
                <a:cs typeface="Arial"/>
              </a:rPr>
              <a:t>) </a:t>
            </a:r>
            <a:r>
              <a:rPr lang="en-US" sz="3600" kern="100" dirty="0">
                <a:effectLst/>
                <a:ea typeface="Times New Roman" panose="02020603050405020304" pitchFamily="18" charset="0"/>
                <a:cs typeface="Arial"/>
              </a:rPr>
              <a:t>drafting of </a:t>
            </a:r>
            <a:r>
              <a:rPr lang="en-US" sz="3600" b="1" kern="100" dirty="0">
                <a:effectLst/>
                <a:ea typeface="Times New Roman" panose="02020603050405020304" pitchFamily="18" charset="0"/>
                <a:cs typeface="Arial"/>
              </a:rPr>
              <a:t>hydrogeological model </a:t>
            </a:r>
            <a:r>
              <a:rPr lang="en-US" sz="3600" kern="100" dirty="0">
                <a:effectLst/>
                <a:ea typeface="Times New Roman" panose="02020603050405020304" pitchFamily="18" charset="0"/>
                <a:cs typeface="Arial"/>
              </a:rPr>
              <a:t>to define potential impacts, (ii)  </a:t>
            </a:r>
            <a:r>
              <a:rPr lang="en-US" sz="3600" b="1" kern="100" dirty="0">
                <a:ea typeface="Times New Roman" panose="02020603050405020304" pitchFamily="18" charset="0"/>
                <a:cs typeface="Arial"/>
              </a:rPr>
              <a:t>prioritization</a:t>
            </a:r>
            <a:r>
              <a:rPr lang="en-US" sz="3600" kern="100" dirty="0">
                <a:ea typeface="Times New Roman" panose="02020603050405020304" pitchFamily="18" charset="0"/>
                <a:cs typeface="Arial"/>
              </a:rPr>
              <a:t> of resilient measures. </a:t>
            </a:r>
            <a:endParaRPr lang="en-US" sz="3600" kern="100" dirty="0">
              <a:effectLst/>
              <a:ea typeface="Times New Roman" panose="02020603050405020304" pitchFamily="18" charset="0"/>
              <a:cs typeface="Arial"/>
            </a:endParaRPr>
          </a:p>
          <a:p>
            <a:pPr marL="800100" indent="-342900" algn="just">
              <a:lnSpc>
                <a:spcPct val="107000"/>
              </a:lnSpc>
              <a:spcBef>
                <a:spcPts val="600"/>
              </a:spcBef>
              <a:buFont typeface="Wingdings" panose="05000000000000000000" pitchFamily="2" charset="2"/>
              <a:buChar char="Ø"/>
            </a:pPr>
            <a:r>
              <a:rPr lang="en-US" sz="3600" b="1" kern="100" dirty="0">
                <a:ea typeface="Times New Roman" panose="02020603050405020304" pitchFamily="18" charset="0"/>
                <a:cs typeface="Arial"/>
              </a:rPr>
              <a:t>Model will enable prioritization and costing </a:t>
            </a:r>
            <a:r>
              <a:rPr lang="en-US" sz="3600" kern="100" dirty="0">
                <a:ea typeface="Times New Roman" panose="02020603050405020304" pitchFamily="18" charset="0"/>
                <a:cs typeface="Arial"/>
              </a:rPr>
              <a:t>of water resource management solutions </a:t>
            </a:r>
            <a:endParaRPr lang="en-US" sz="3600" kern="100" dirty="0">
              <a:effectLst/>
              <a:ea typeface="Times New Roman" panose="02020603050405020304" pitchFamily="18" charset="0"/>
              <a:cs typeface="Arial"/>
            </a:endParaRPr>
          </a:p>
          <a:p>
            <a:pPr marL="800100" indent="-342900" algn="just">
              <a:lnSpc>
                <a:spcPct val="107000"/>
              </a:lnSpc>
              <a:spcBef>
                <a:spcPts val="600"/>
              </a:spcBef>
              <a:buFont typeface="Wingdings" panose="05000000000000000000" pitchFamily="2" charset="2"/>
              <a:buChar char="Ø"/>
            </a:pPr>
            <a:r>
              <a:rPr lang="en-US" sz="3600" kern="100" dirty="0">
                <a:effectLst/>
                <a:ea typeface="Times New Roman" panose="02020603050405020304" pitchFamily="18" charset="0"/>
                <a:cs typeface="Arial"/>
              </a:rPr>
              <a:t>A climate budget tagging roadmap leading to </a:t>
            </a:r>
            <a:r>
              <a:rPr lang="en-US" sz="3600" b="1" kern="100" dirty="0">
                <a:effectLst/>
                <a:ea typeface="Times New Roman" panose="02020603050405020304" pitchFamily="18" charset="0"/>
                <a:cs typeface="Arial"/>
              </a:rPr>
              <a:t>national climate fiscal and finance framework</a:t>
            </a:r>
            <a:endParaRPr lang="es-EC" sz="3600" b="1" kern="1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964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7389-0567-109F-76BD-FF97B86F7A28}"/>
              </a:ext>
            </a:extLst>
          </p:cNvPr>
          <p:cNvSpPr>
            <a:spLocks noGrp="1"/>
          </p:cNvSpPr>
          <p:nvPr>
            <p:ph type="title"/>
          </p:nvPr>
        </p:nvSpPr>
        <p:spPr>
          <a:xfrm>
            <a:off x="827902" y="667264"/>
            <a:ext cx="17064681" cy="881187"/>
          </a:xfrm>
        </p:spPr>
        <p:txBody>
          <a:bodyPr>
            <a:normAutofit fontScale="90000"/>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dirty="0">
                <a:solidFill>
                  <a:schemeClr val="accent1"/>
                </a:solidFill>
                <a:cs typeface="Calibri"/>
              </a:rPr>
              <a:t>Examples of National Level Activities </a:t>
            </a:r>
            <a:br>
              <a:rPr lang="en-US" sz="4800" b="1" dirty="0">
                <a:solidFill>
                  <a:schemeClr val="accent1"/>
                </a:solidFill>
                <a:cs typeface="Calibri"/>
              </a:rPr>
            </a:br>
            <a:r>
              <a:rPr lang="en-US" sz="4800" b="1" dirty="0">
                <a:solidFill>
                  <a:schemeClr val="accent1"/>
                </a:solidFill>
                <a:cs typeface="Calibri"/>
              </a:rPr>
              <a:t>with Technical supported by Core Partners</a:t>
            </a:r>
          </a:p>
        </p:txBody>
      </p:sp>
      <p:sp>
        <p:nvSpPr>
          <p:cNvPr id="10" name="TextBox 9">
            <a:extLst>
              <a:ext uri="{FF2B5EF4-FFF2-40B4-BE49-F238E27FC236}">
                <a16:creationId xmlns:a16="http://schemas.microsoft.com/office/drawing/2014/main" id="{E81BEB3C-3D7D-A757-9E8E-3EAB233505E7}"/>
              </a:ext>
            </a:extLst>
          </p:cNvPr>
          <p:cNvSpPr txBox="1"/>
          <p:nvPr/>
        </p:nvSpPr>
        <p:spPr>
          <a:xfrm>
            <a:off x="704334" y="2259993"/>
            <a:ext cx="17064681" cy="3988400"/>
          </a:xfrm>
          <a:prstGeom prst="rect">
            <a:avLst/>
          </a:prstGeom>
          <a:noFill/>
        </p:spPr>
        <p:txBody>
          <a:bodyPr wrap="square">
            <a:spAutoFit/>
          </a:bodyPr>
          <a:lstStyle>
            <a:defPPr>
              <a:defRPr lang="en-US"/>
            </a:defPPr>
            <a:lvl1pPr marL="457200" algn="just">
              <a:lnSpc>
                <a:spcPct val="107000"/>
              </a:lnSpc>
              <a:spcBef>
                <a:spcPts val="600"/>
              </a:spcBef>
              <a:defRPr sz="2000" kern="100">
                <a:effectLst/>
                <a:latin typeface="Montserrat" panose="00000500000000000000" pitchFamily="2" charset="0"/>
                <a:ea typeface="Calibri" panose="020F0502020204030204" pitchFamily="34" charset="0"/>
                <a:cs typeface="Arial" panose="020B0604020202020204" pitchFamily="34" charset="0"/>
              </a:defRPr>
            </a:lvl1pPr>
          </a:lstStyle>
          <a:p>
            <a:pPr marL="800100" indent="-342900">
              <a:buFont typeface="Wingdings" panose="05000000000000000000" pitchFamily="2" charset="2"/>
              <a:buChar char="Ø"/>
            </a:pPr>
            <a:r>
              <a:rPr lang="en-US" sz="3200" dirty="0">
                <a:latin typeface="+mn-lt"/>
              </a:rPr>
              <a:t>NDC and NAP (under implementation) prioritize 20 projects in five sectors</a:t>
            </a:r>
          </a:p>
          <a:p>
            <a:pPr marL="800100" indent="-342900">
              <a:buFont typeface="Wingdings" panose="05000000000000000000" pitchFamily="2" charset="2"/>
              <a:buChar char="Ø"/>
            </a:pPr>
            <a:r>
              <a:rPr lang="en-US" sz="3200" dirty="0">
                <a:latin typeface="+mn-lt"/>
              </a:rPr>
              <a:t>Leveraging an inter-ministerial committee, </a:t>
            </a:r>
            <a:r>
              <a:rPr lang="en-US" sz="3200" b="1" dirty="0">
                <a:latin typeface="+mn-lt"/>
              </a:rPr>
              <a:t>bonds created </a:t>
            </a:r>
            <a:r>
              <a:rPr lang="en-US" sz="3200" dirty="0">
                <a:latin typeface="+mn-lt"/>
              </a:rPr>
              <a:t>in September</a:t>
            </a:r>
          </a:p>
          <a:p>
            <a:pPr marL="800100" indent="-342900">
              <a:buFont typeface="Wingdings" panose="05000000000000000000" pitchFamily="2" charset="2"/>
              <a:buChar char="Ø"/>
            </a:pPr>
            <a:r>
              <a:rPr lang="en-US" sz="3200" dirty="0">
                <a:latin typeface="+mn-lt"/>
              </a:rPr>
              <a:t>a training helped advance robust </a:t>
            </a:r>
            <a:r>
              <a:rPr lang="en-US" sz="3200" b="1" dirty="0">
                <a:latin typeface="+mn-lt"/>
              </a:rPr>
              <a:t>proposals to GCF </a:t>
            </a:r>
            <a:r>
              <a:rPr lang="en-US" sz="3200" dirty="0">
                <a:latin typeface="+mn-lt"/>
              </a:rPr>
              <a:t>and other sources of funding to advance key adaptation priorities (e.g. </a:t>
            </a:r>
            <a:r>
              <a:rPr lang="en-US" sz="3200" b="1" dirty="0">
                <a:latin typeface="+mn-lt"/>
              </a:rPr>
              <a:t>Early Warming System</a:t>
            </a:r>
            <a:r>
              <a:rPr lang="en-US" sz="3200" dirty="0">
                <a:latin typeface="+mn-lt"/>
              </a:rPr>
              <a:t> project (feasibility study underway), </a:t>
            </a:r>
            <a:r>
              <a:rPr lang="en-US" sz="3200" b="1" dirty="0">
                <a:latin typeface="+mn-lt"/>
              </a:rPr>
              <a:t>flood-risk management </a:t>
            </a:r>
            <a:r>
              <a:rPr lang="en-US" sz="3200" dirty="0">
                <a:latin typeface="+mn-lt"/>
              </a:rPr>
              <a:t>in Marahoue region, and climate risk resilience for </a:t>
            </a:r>
            <a:r>
              <a:rPr lang="en-US" sz="3200" b="1" dirty="0">
                <a:latin typeface="+mn-lt"/>
              </a:rPr>
              <a:t>health sector</a:t>
            </a:r>
            <a:r>
              <a:rPr lang="en-US" sz="3200" dirty="0">
                <a:latin typeface="+mn-lt"/>
              </a:rPr>
              <a:t>.  </a:t>
            </a:r>
          </a:p>
          <a:p>
            <a:pPr marL="800100" indent="-342900">
              <a:buFont typeface="Wingdings" panose="05000000000000000000" pitchFamily="2" charset="2"/>
              <a:buChar char="Ø"/>
            </a:pPr>
            <a:r>
              <a:rPr lang="en-US" sz="3200" dirty="0">
                <a:latin typeface="+mn-lt"/>
              </a:rPr>
              <a:t>A national dialogue on bonds is further being strengthened in support of the </a:t>
            </a:r>
            <a:r>
              <a:rPr lang="en-US" sz="3200" b="1" dirty="0">
                <a:latin typeface="+mn-lt"/>
              </a:rPr>
              <a:t>Green and Resilient Debt Platform</a:t>
            </a:r>
            <a:r>
              <a:rPr lang="en-US" sz="3200" dirty="0">
                <a:latin typeface="+mn-lt"/>
              </a:rPr>
              <a:t>. </a:t>
            </a:r>
            <a:endParaRPr lang="es-EC" sz="3200" dirty="0">
              <a:latin typeface="+mn-lt"/>
            </a:endParaRPr>
          </a:p>
        </p:txBody>
      </p:sp>
      <p:sp>
        <p:nvSpPr>
          <p:cNvPr id="11" name="TextBox 10">
            <a:extLst>
              <a:ext uri="{FF2B5EF4-FFF2-40B4-BE49-F238E27FC236}">
                <a16:creationId xmlns:a16="http://schemas.microsoft.com/office/drawing/2014/main" id="{69B3DA2D-F670-F3FA-5677-9620B0F48563}"/>
              </a:ext>
            </a:extLst>
          </p:cNvPr>
          <p:cNvSpPr txBox="1"/>
          <p:nvPr/>
        </p:nvSpPr>
        <p:spPr>
          <a:xfrm>
            <a:off x="827902" y="6248393"/>
            <a:ext cx="15202195" cy="584775"/>
          </a:xfrm>
          <a:prstGeom prst="rect">
            <a:avLst/>
          </a:prstGeom>
          <a:noFill/>
        </p:spPr>
        <p:txBody>
          <a:bodyPr wrap="square">
            <a:spAutoFit/>
          </a:bodyPr>
          <a:lstStyle/>
          <a:p>
            <a:pPr algn="just"/>
            <a:r>
              <a:rPr lang="en-US" sz="3200" b="1" kern="100" dirty="0">
                <a:solidFill>
                  <a:schemeClr val="accent1">
                    <a:lumMod val="75000"/>
                  </a:schemeClr>
                </a:solidFill>
                <a:ea typeface="Calibri" panose="020F0502020204030204" pitchFamily="34" charset="0"/>
                <a:cs typeface="Times New Roman" panose="02020603050405020304" pitchFamily="18" charset="0"/>
              </a:rPr>
              <a:t>Cambodia </a:t>
            </a:r>
          </a:p>
        </p:txBody>
      </p:sp>
      <p:sp>
        <p:nvSpPr>
          <p:cNvPr id="12" name="TextBox 11">
            <a:extLst>
              <a:ext uri="{FF2B5EF4-FFF2-40B4-BE49-F238E27FC236}">
                <a16:creationId xmlns:a16="http://schemas.microsoft.com/office/drawing/2014/main" id="{91C5CF8E-A505-EFB3-EF34-B770A248551C}"/>
              </a:ext>
            </a:extLst>
          </p:cNvPr>
          <p:cNvSpPr txBox="1"/>
          <p:nvPr/>
        </p:nvSpPr>
        <p:spPr>
          <a:xfrm>
            <a:off x="704334" y="6786711"/>
            <a:ext cx="17596024" cy="3538405"/>
          </a:xfrm>
          <a:prstGeom prst="rect">
            <a:avLst/>
          </a:prstGeom>
          <a:noFill/>
        </p:spPr>
        <p:txBody>
          <a:bodyPr wrap="square" lIns="91440" tIns="45720" rIns="91440" bIns="45720" anchor="t">
            <a:spAutoFit/>
          </a:bodyPr>
          <a:lstStyle>
            <a:defPPr>
              <a:defRPr lang="en-US"/>
            </a:defPPr>
            <a:lvl1pPr marL="457200" algn="just">
              <a:lnSpc>
                <a:spcPct val="107000"/>
              </a:lnSpc>
              <a:spcBef>
                <a:spcPts val="600"/>
              </a:spcBef>
              <a:defRPr sz="2000" kern="100">
                <a:effectLst/>
                <a:latin typeface="Montserrat" panose="00000500000000000000" pitchFamily="2" charset="0"/>
                <a:ea typeface="Calibri" panose="020F0502020204030204" pitchFamily="34" charset="0"/>
                <a:cs typeface="Arial" panose="020B0604020202020204" pitchFamily="34" charset="0"/>
              </a:defRPr>
            </a:lvl1pPr>
          </a:lstStyle>
          <a:p>
            <a:pPr marL="800100" indent="-342900">
              <a:buFont typeface="Wingdings" panose="05000000000000000000" pitchFamily="2" charset="2"/>
              <a:buChar char="Ø"/>
            </a:pPr>
            <a:r>
              <a:rPr lang="en-US" sz="3200" b="1" dirty="0">
                <a:latin typeface="+mn-lt"/>
                <a:ea typeface="Calibri"/>
                <a:cs typeface="Arial"/>
              </a:rPr>
              <a:t>SDG Investor Map  </a:t>
            </a:r>
            <a:r>
              <a:rPr lang="en-US" sz="3200" dirty="0">
                <a:latin typeface="+mn-lt"/>
                <a:ea typeface="Calibri"/>
                <a:cs typeface="Arial"/>
              </a:rPr>
              <a:t>and </a:t>
            </a:r>
            <a:r>
              <a:rPr lang="en-US" sz="3200" b="1" dirty="0">
                <a:latin typeface="+mn-lt"/>
                <a:ea typeface="Calibri"/>
                <a:cs typeface="Arial"/>
              </a:rPr>
              <a:t>adaptation investment opportunities aligned </a:t>
            </a:r>
          </a:p>
          <a:p>
            <a:pPr marL="800100" indent="-342900">
              <a:buFont typeface="Wingdings" panose="05000000000000000000" pitchFamily="2" charset="2"/>
              <a:buChar char="Ø"/>
            </a:pPr>
            <a:r>
              <a:rPr lang="en-US" sz="3200" dirty="0">
                <a:latin typeface="+mn-lt"/>
                <a:ea typeface="Calibri"/>
                <a:cs typeface="Arial"/>
              </a:rPr>
              <a:t>With Growth Stage Impact Venture Program, </a:t>
            </a:r>
            <a:r>
              <a:rPr lang="en-US" sz="3200" b="1" dirty="0">
                <a:latin typeface="+mn-lt"/>
                <a:ea typeface="Calibri"/>
                <a:cs typeface="Arial"/>
              </a:rPr>
              <a:t>investor convening event planned in 2024</a:t>
            </a:r>
            <a:endParaRPr lang="en-US" sz="3200" dirty="0">
              <a:latin typeface="+mn-lt"/>
              <a:ea typeface="Calibri"/>
              <a:cs typeface="Arial"/>
            </a:endParaRPr>
          </a:p>
          <a:p>
            <a:pPr marL="800100" indent="-342900">
              <a:buFont typeface="Wingdings" panose="05000000000000000000" pitchFamily="2" charset="2"/>
              <a:buChar char="Ø"/>
            </a:pPr>
            <a:r>
              <a:rPr lang="en-US" sz="3200" b="1" dirty="0">
                <a:latin typeface="+mn-lt"/>
                <a:ea typeface="Calibri"/>
                <a:cs typeface="Arial"/>
              </a:rPr>
              <a:t>pipeline development </a:t>
            </a:r>
            <a:r>
              <a:rPr lang="en-US" sz="3200" dirty="0">
                <a:latin typeface="+mn-lt"/>
                <a:ea typeface="Calibri"/>
                <a:cs typeface="Arial"/>
              </a:rPr>
              <a:t>is underway</a:t>
            </a:r>
          </a:p>
          <a:p>
            <a:pPr marL="800100" indent="-342900">
              <a:buFont typeface="Wingdings" panose="05000000000000000000" pitchFamily="2" charset="2"/>
              <a:buChar char="Ø"/>
            </a:pPr>
            <a:r>
              <a:rPr lang="en-US" sz="3200" b="1" dirty="0">
                <a:latin typeface="+mn-lt"/>
                <a:ea typeface="Calibri"/>
                <a:cs typeface="Arial"/>
              </a:rPr>
              <a:t>cost benefit analysis on agroecology </a:t>
            </a:r>
            <a:r>
              <a:rPr lang="en-US" sz="3200" dirty="0">
                <a:latin typeface="+mn-lt"/>
                <a:ea typeface="Calibri"/>
                <a:cs typeface="Arial"/>
              </a:rPr>
              <a:t>for ecosystem-based adaptation is underway </a:t>
            </a:r>
          </a:p>
          <a:p>
            <a:pPr marL="800100" indent="-342900">
              <a:buFont typeface="Wingdings" panose="05000000000000000000" pitchFamily="2" charset="2"/>
              <a:buChar char="Ø"/>
            </a:pPr>
            <a:r>
              <a:rPr lang="en-US" sz="3200" b="1" dirty="0">
                <a:latin typeface="+mn-lt"/>
                <a:ea typeface="Calibri"/>
                <a:cs typeface="Arial"/>
              </a:rPr>
              <a:t>baseline assessments </a:t>
            </a:r>
            <a:r>
              <a:rPr lang="en-US" sz="3200" dirty="0">
                <a:latin typeface="+mn-lt"/>
                <a:ea typeface="Calibri"/>
                <a:cs typeface="Arial"/>
              </a:rPr>
              <a:t>for the project "Building resilient livelihoods through nature-based solutions in the Tonle Sap Basin and Siem Reap/Phnom Kulen landscape"</a:t>
            </a:r>
            <a:endParaRPr lang="es-EC" sz="3200" dirty="0">
              <a:latin typeface="+mn-lt"/>
              <a:ea typeface="Calibri"/>
              <a:cs typeface="Arial"/>
            </a:endParaRPr>
          </a:p>
        </p:txBody>
      </p:sp>
      <p:sp>
        <p:nvSpPr>
          <p:cNvPr id="3" name="TextBox 2">
            <a:extLst>
              <a:ext uri="{FF2B5EF4-FFF2-40B4-BE49-F238E27FC236}">
                <a16:creationId xmlns:a16="http://schemas.microsoft.com/office/drawing/2014/main" id="{BF3E6165-2A6E-F78E-619E-23C5CAEE4A83}"/>
              </a:ext>
            </a:extLst>
          </p:cNvPr>
          <p:cNvSpPr txBox="1"/>
          <p:nvPr/>
        </p:nvSpPr>
        <p:spPr>
          <a:xfrm>
            <a:off x="891746" y="1721384"/>
            <a:ext cx="16504508" cy="1077218"/>
          </a:xfrm>
          <a:prstGeom prst="rect">
            <a:avLst/>
          </a:prstGeom>
          <a:noFill/>
        </p:spPr>
        <p:txBody>
          <a:bodyPr wrap="square">
            <a:spAutoFit/>
          </a:bodyPr>
          <a:lstStyle/>
          <a:p>
            <a:pPr algn="just"/>
            <a:r>
              <a:rPr lang="en-US" sz="3200" b="1" kern="100" dirty="0">
                <a:solidFill>
                  <a:schemeClr val="accent1">
                    <a:lumMod val="75000"/>
                  </a:schemeClr>
                </a:solidFill>
                <a:ea typeface="Calibri" panose="020F0502020204030204" pitchFamily="34" charset="0"/>
                <a:cs typeface="Times New Roman" panose="02020603050405020304" pitchFamily="18" charset="0"/>
              </a:rPr>
              <a:t>Cote d’Ivoire </a:t>
            </a:r>
          </a:p>
          <a:p>
            <a:pPr algn="just"/>
            <a:r>
              <a:rPr lang="en-US" sz="3200" b="1" kern="100" dirty="0">
                <a:solidFill>
                  <a:schemeClr val="accent1">
                    <a:lumMod val="75000"/>
                  </a:schemeClr>
                </a:solidFil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70310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969ad49-f2d3-4965-9499-b3fda74a3c4a">
      <Terms xmlns="http://schemas.microsoft.com/office/infopath/2007/PartnerControls"/>
    </lcf76f155ced4ddcb4097134ff3c332f>
    <TaxCatchAll xmlns="eb4559c4-8463-4985-927f-f0d558bff8f0" xsi:nil="true"/>
    <SharedWithUsers xmlns="3061fea5-5b4b-42f9-8a99-2865bbdc9505">
      <UserInfo>
        <DisplayName>Rohini Kohli</DisplayName>
        <AccountId>102</AccountId>
        <AccountType/>
      </UserInfo>
      <UserInfo>
        <DisplayName>Gelila Terrefe</DisplayName>
        <AccountId>13042</AccountId>
        <AccountType/>
      </UserInfo>
      <UserInfo>
        <DisplayName>Patricia Velasco</DisplayName>
        <AccountId>8528</AccountId>
        <AccountType/>
      </UserInfo>
      <UserInfo>
        <DisplayName>Claudia Ortiz</DisplayName>
        <AccountId>319</AccountId>
        <AccountType/>
      </UserInfo>
    </SharedWithUsers>
    <Author0 xmlns="2969ad49-f2d3-4965-9499-b3fda74a3c4a">
      <UserInfo>
        <DisplayName/>
        <AccountId/>
        <AccountType/>
      </UserInfo>
    </Author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3FB4640F4ECC4DB763D3A4E7453A9E" ma:contentTypeVersion="29" ma:contentTypeDescription="Create a new document." ma:contentTypeScope="" ma:versionID="d9fd3d2039654eb4c33496040264d947">
  <xsd:schema xmlns:xsd="http://www.w3.org/2001/XMLSchema" xmlns:xs="http://www.w3.org/2001/XMLSchema" xmlns:p="http://schemas.microsoft.com/office/2006/metadata/properties" xmlns:ns2="2969ad49-f2d3-4965-9499-b3fda74a3c4a" xmlns:ns3="3061fea5-5b4b-42f9-8a99-2865bbdc9505" xmlns:ns4="eb4559c4-8463-4985-927f-f0d558bff8f0" targetNamespace="http://schemas.microsoft.com/office/2006/metadata/properties" ma:root="true" ma:fieldsID="02d4d22df04d871f8df1e6a4cfb28fff" ns2:_="" ns3:_="" ns4:_="">
    <xsd:import namespace="2969ad49-f2d3-4965-9499-b3fda74a3c4a"/>
    <xsd:import namespace="3061fea5-5b4b-42f9-8a99-2865bbdc9505"/>
    <xsd:import namespace="eb4559c4-8463-4985-927f-f0d558bff8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2:MediaServiceOCR" minOccurs="0"/>
                <xsd:element ref="ns2:MediaLengthInSeconds" minOccurs="0"/>
                <xsd:element ref="ns2:MediaServiceLocation" minOccurs="0"/>
                <xsd:element ref="ns2:MediaServiceObjectDetectorVersions" minOccurs="0"/>
                <xsd:element ref="ns2:MediaServiceSearchProperties" minOccurs="0"/>
                <xsd:element ref="ns2:Author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ad49-f2d3-4965-9499-b3fda74a3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uthor0" ma:index="26" ma:displayName="Author" ma:format="Dropdown" ma:list="UserInfo" ma:SharePointGroup="0" ma:internalName="Author0">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61fea5-5b4b-42f9-8a99-2865bbdc95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4559c4-8463-4985-927f-f0d558bff8f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a95d41d-ea1a-408f-9307-7f64a2798285}" ma:internalName="TaxCatchAll" ma:showField="CatchAllData" ma:web="3061fea5-5b4b-42f9-8a99-2865bbdc95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d8c265a-5436-43a7-80c1-713d2827ffde" ContentTypeId="0x0101" PreviousValue="false"/>
</file>

<file path=customXml/itemProps1.xml><?xml version="1.0" encoding="utf-8"?>
<ds:datastoreItem xmlns:ds="http://schemas.openxmlformats.org/officeDocument/2006/customXml" ds:itemID="{2FA84AB3-2977-4387-93B9-ECCDA36CD49C}">
  <ds:schemaRefs>
    <ds:schemaRef ds:uri="c6c7d0ff-e6a2-406f-9b84-f8e8ce31df18"/>
    <ds:schemaRef ds:uri="fc4ba4ca-1d04-4d37-96d2-c5531e4b57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5FDFF7A-C79B-4280-BFD7-1311B5117011}"/>
</file>

<file path=customXml/itemProps3.xml><?xml version="1.0" encoding="utf-8"?>
<ds:datastoreItem xmlns:ds="http://schemas.openxmlformats.org/officeDocument/2006/customXml" ds:itemID="{598B3F1A-A7E3-4ED1-B84E-E091D086C48E}">
  <ds:schemaRefs>
    <ds:schemaRef ds:uri="http://schemas.microsoft.com/sharepoint/v3/contenttype/forms"/>
  </ds:schemaRefs>
</ds:datastoreItem>
</file>

<file path=customXml/itemProps4.xml><?xml version="1.0" encoding="utf-8"?>
<ds:datastoreItem xmlns:ds="http://schemas.openxmlformats.org/officeDocument/2006/customXml" ds:itemID="{420B257F-B71F-4B20-B435-D10DF665EA07}"/>
</file>

<file path=docProps/app.xml><?xml version="1.0" encoding="utf-8"?>
<Properties xmlns="http://schemas.openxmlformats.org/officeDocument/2006/extended-properties" xmlns:vt="http://schemas.openxmlformats.org/officeDocument/2006/docPropsVTypes">
  <TotalTime>8621</TotalTime>
  <Words>1319</Words>
  <Application>Microsoft Office PowerPoint</Application>
  <PresentationFormat>Custom</PresentationFormat>
  <Paragraphs>102</Paragraphs>
  <Slides>10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Calibri body</vt:lpstr>
      <vt:lpstr>Wingdings</vt:lpstr>
      <vt:lpstr>Calibri Light</vt:lpstr>
      <vt:lpstr>Arial</vt:lpstr>
      <vt:lpstr>Montserrat</vt:lpstr>
      <vt:lpstr>Calibri</vt:lpstr>
      <vt:lpstr>Proxima Nova 1</vt:lpstr>
      <vt:lpstr>Segoe UI</vt:lpstr>
      <vt:lpstr>Roboto</vt:lpstr>
      <vt:lpstr>Office Theme</vt:lpstr>
      <vt:lpstr>Adaptation Pipeline Accelerator (APA)</vt:lpstr>
      <vt:lpstr>Rationale</vt:lpstr>
      <vt:lpstr>Objectives</vt:lpstr>
      <vt:lpstr>Key Principles</vt:lpstr>
      <vt:lpstr>Countries</vt:lpstr>
      <vt:lpstr>Roles of partners </vt:lpstr>
      <vt:lpstr>Achievement to date</vt:lpstr>
      <vt:lpstr>Examples of National Level Activities  with Technical supported by Core Partners</vt:lpstr>
      <vt:lpstr>Examples of National Level Activities  with Technical supported by Core Partners</vt:lpstr>
      <vt:lpstr>Global Activities supported by Core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- 2</dc:title>
  <dc:creator>Claudia Ortiz</dc:creator>
  <cp:lastModifiedBy>Rohini Kohli</cp:lastModifiedBy>
  <cp:revision>99</cp:revision>
  <cp:lastPrinted>2023-04-11T13:52:32Z</cp:lastPrinted>
  <dcterms:created xsi:type="dcterms:W3CDTF">2006-08-16T00:00:00Z</dcterms:created>
  <dcterms:modified xsi:type="dcterms:W3CDTF">2024-03-18T13:23:38Z</dcterms:modified>
  <dc:identifier>DAFd2UnEp-A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0x010100F83FB4640F4ECC4DB763D3A4E7453A9E</vt:lpwstr>
  </property>
  <property fmtid="{D5CDD505-2E9C-101B-9397-08002B2CF9AE}" pid="3" name="MediaServiceImageTags">
    <vt:lpwstr/>
  </property>
</Properties>
</file>