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A7A388-9A94-4FE7-896C-6E6DF4397EF0}" type="datetimeFigureOut">
              <a:rPr lang="en-US" smtClean="0"/>
              <a:pPr/>
              <a:t>17/10/2018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68854C-5F9D-471E-A7E6-9806E11BD5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17/10/2018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17/10/2018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17/10/2018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17/10/2018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17/10/2018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National council for climate change, sustainable development &amp; public leadership (NCCSD)</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rotWithShape="1">
          <a:blip r:embed="rId2">
            <a:extLst>
              <a:ext uri="{28A0092B-C50C-407E-A947-70E740481C1C}">
                <a14:useLocalDpi xmlns="" xmlns:a14="http://schemas.microsoft.com/office/drawing/2010/main" val="0"/>
              </a:ext>
            </a:extLst>
          </a:blip>
          <a:srcRect r="788" b="1217"/>
          <a:stretch/>
        </p:blipFill>
        <p:spPr>
          <a:xfrm>
            <a:off x="0" y="-76200"/>
            <a:ext cx="9144000" cy="4968000"/>
          </a:xfrm>
          <a:prstGeom prst="rect">
            <a:avLst/>
          </a:prstGeom>
        </p:spPr>
      </p:pic>
      <p:sp>
        <p:nvSpPr>
          <p:cNvPr id="5" name="TextBox 4"/>
          <p:cNvSpPr txBox="1"/>
          <p:nvPr/>
        </p:nvSpPr>
        <p:spPr>
          <a:xfrm>
            <a:off x="381000" y="381000"/>
            <a:ext cx="8534400" cy="523220"/>
          </a:xfrm>
          <a:prstGeom prst="rect">
            <a:avLst/>
          </a:prstGeom>
          <a:noFill/>
        </p:spPr>
        <p:txBody>
          <a:bodyPr wrap="square" rtlCol="0">
            <a:spAutoFit/>
          </a:bodyPr>
          <a:lstStyle/>
          <a:p>
            <a:pPr algn="ctr"/>
            <a:r>
              <a:rPr lang="en-US" sz="2800" b="1" dirty="0" smtClean="0">
                <a:solidFill>
                  <a:srgbClr val="FF0000"/>
                </a:solidFill>
              </a:rPr>
              <a:t>Prioritizing Agriculture in UNFCCC Deliberation</a:t>
            </a:r>
            <a:r>
              <a:rPr lang="en-US" dirty="0" smtClean="0">
                <a:solidFill>
                  <a:srgbClr val="FF0000"/>
                </a:solidFill>
              </a:rPr>
              <a:t>  </a:t>
            </a:r>
            <a:endParaRPr lang="en-US" dirty="0">
              <a:solidFill>
                <a:srgbClr val="FF0000"/>
              </a:solidFill>
            </a:endParaRPr>
          </a:p>
        </p:txBody>
      </p:sp>
      <p:sp>
        <p:nvSpPr>
          <p:cNvPr id="6" name="TextBox 5"/>
          <p:cNvSpPr txBox="1"/>
          <p:nvPr/>
        </p:nvSpPr>
        <p:spPr>
          <a:xfrm>
            <a:off x="685800" y="5867400"/>
            <a:ext cx="7841226" cy="461665"/>
          </a:xfrm>
          <a:prstGeom prst="rect">
            <a:avLst/>
          </a:prstGeom>
          <a:noFill/>
        </p:spPr>
        <p:txBody>
          <a:bodyPr wrap="square" rtlCol="0">
            <a:spAutoFit/>
          </a:bodyPr>
          <a:lstStyle/>
          <a:p>
            <a:pPr algn="ctr"/>
            <a:r>
              <a:rPr lang="en-US" sz="2400" b="1" dirty="0" smtClean="0">
                <a:solidFill>
                  <a:schemeClr val="bg1"/>
                </a:solidFill>
              </a:rPr>
              <a:t>Presented to Hon’ble Executive Secretary, UNFCCC</a:t>
            </a:r>
            <a:r>
              <a:rPr lang="en-US" sz="2400" dirty="0" smtClean="0">
                <a:solidFill>
                  <a:schemeClr val="bg1"/>
                </a:solidFill>
              </a:rPr>
              <a:t> </a:t>
            </a:r>
            <a:endParaRPr lang="en-US" sz="2400" dirty="0">
              <a:solidFill>
                <a:schemeClr val="bg1"/>
              </a:solidFill>
            </a:endParaRPr>
          </a:p>
        </p:txBody>
      </p:sp>
    </p:spTree>
    <p:extLst>
      <p:ext uri="{BB962C8B-B14F-4D97-AF65-F5344CB8AC3E}">
        <p14:creationId xmlns="" xmlns:p14="http://schemas.microsoft.com/office/powerpoint/2010/main" val="513181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400" dirty="0" smtClean="0"/>
              <a:t>Parties </a:t>
            </a:r>
            <a:r>
              <a:rPr lang="en-US" sz="2400" dirty="0"/>
              <a:t>to conference are aware but overall environment in deliberation is focused on GHG reduction policy – not absorption Policy. </a:t>
            </a:r>
            <a:endParaRPr lang="en-IN" sz="2400" dirty="0"/>
          </a:p>
          <a:p>
            <a:pPr marL="109728" indent="0" algn="just">
              <a:buNone/>
            </a:pPr>
            <a:endParaRPr lang="en-IN" sz="2400" dirty="0"/>
          </a:p>
          <a:p>
            <a:pPr algn="just"/>
            <a:r>
              <a:rPr lang="en-US" sz="2400" dirty="0"/>
              <a:t>Hence, their concentration is on that part but they visualize reduction in GHG may result in dropping growth of industrialization which adds to wealth at a much higher rate than agriculture. Hence, there is reluctance – delay deliberation soon and </a:t>
            </a:r>
            <a:r>
              <a:rPr lang="en-US" sz="2400" dirty="0" err="1"/>
              <a:t>os</a:t>
            </a:r>
            <a:r>
              <a:rPr lang="en-US" sz="2400" dirty="0"/>
              <a:t> forth in one after another Meet – but no country will have objection to promote agriculture as food security is even greater threat than global warming.   </a:t>
            </a:r>
            <a:endParaRPr lang="en-IN" sz="2400" dirty="0"/>
          </a:p>
          <a:p>
            <a:pPr algn="just"/>
            <a:endParaRPr lang="en-US" sz="2400" dirty="0"/>
          </a:p>
        </p:txBody>
      </p:sp>
      <p:sp>
        <p:nvSpPr>
          <p:cNvPr id="3" name="Title 2"/>
          <p:cNvSpPr>
            <a:spLocks noGrp="1"/>
          </p:cNvSpPr>
          <p:nvPr>
            <p:ph type="title"/>
          </p:nvPr>
        </p:nvSpPr>
        <p:spPr/>
        <p:txBody>
          <a:bodyPr>
            <a:normAutofit/>
          </a:bodyPr>
          <a:lstStyle/>
          <a:p>
            <a:r>
              <a:rPr lang="en-US" u="sng" dirty="0"/>
              <a:t>Why UNFCCC?   </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1821664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Autofit/>
          </a:bodyPr>
          <a:lstStyle/>
          <a:p>
            <a:pPr marL="109728" indent="0" algn="just">
              <a:buNone/>
            </a:pPr>
            <a:r>
              <a:rPr lang="en-US" sz="2000" dirty="0"/>
              <a:t>But, these key-note must come from above – by United Nation which is the Apex body.</a:t>
            </a:r>
            <a:endParaRPr lang="en-IN" sz="2000" dirty="0"/>
          </a:p>
          <a:p>
            <a:pPr marL="109728" indent="0" algn="just">
              <a:buNone/>
            </a:pPr>
            <a:r>
              <a:rPr lang="en-US" sz="2000" dirty="0"/>
              <a:t> </a:t>
            </a:r>
            <a:endParaRPr lang="en-IN" sz="2000" dirty="0"/>
          </a:p>
          <a:p>
            <a:pPr marL="109728" indent="0" algn="just">
              <a:buNone/>
            </a:pPr>
            <a:r>
              <a:rPr lang="en-US" sz="2000" dirty="0"/>
              <a:t>Through Executive Secretary, UNFCCC -  NCCSD requests consideration of above by Secretary General of United Nations (UN) – with two requests: </a:t>
            </a:r>
            <a:endParaRPr lang="en-US" sz="2000" dirty="0" smtClean="0"/>
          </a:p>
          <a:p>
            <a:pPr marL="109728" indent="0" algn="just">
              <a:buNone/>
            </a:pPr>
            <a:endParaRPr lang="en-IN" sz="2000" dirty="0"/>
          </a:p>
          <a:p>
            <a:pPr lvl="0" algn="just"/>
            <a:r>
              <a:rPr lang="en-US" sz="2000" dirty="0"/>
              <a:t>Being up above in his address to world leaders.</a:t>
            </a:r>
            <a:endParaRPr lang="en-IN" sz="2000" dirty="0"/>
          </a:p>
          <a:p>
            <a:pPr lvl="0" algn="just"/>
            <a:r>
              <a:rPr lang="en-US" sz="2000" dirty="0"/>
              <a:t>Ask existing UN organization involved in promotion of agriculture – to focus on above by expanding their current role these are – FAO, WFP, IFAD, ICRISET, ACCADA, UNEP in addition to World Bank and UNDP.</a:t>
            </a:r>
            <a:endParaRPr lang="en-IN" sz="2000" dirty="0"/>
          </a:p>
          <a:p>
            <a:pPr marL="109728" indent="0" algn="just">
              <a:buNone/>
            </a:pPr>
            <a:endParaRPr lang="en-IN" sz="2000" dirty="0"/>
          </a:p>
          <a:p>
            <a:pPr marL="109728" indent="0" algn="just">
              <a:buNone/>
            </a:pPr>
            <a:r>
              <a:rPr lang="en-US" sz="2000" dirty="0"/>
              <a:t>Give them a clear mandate. </a:t>
            </a:r>
            <a:endParaRPr lang="en-IN" sz="2000" dirty="0"/>
          </a:p>
          <a:p>
            <a:pPr algn="just"/>
            <a:endParaRPr lang="en-US" sz="20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3271698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 xmlns:a14="http://schemas.microsoft.com/office/drawing/2010/main" val="0"/>
              </a:ext>
            </a:extLst>
          </a:blip>
          <a:srcRect l="419" t="1154" r="2415" b="8248"/>
          <a:stretch/>
        </p:blipFill>
        <p:spPr>
          <a:xfrm>
            <a:off x="609600" y="0"/>
            <a:ext cx="8001000" cy="3810000"/>
          </a:xfrm>
          <a:prstGeom prst="rect">
            <a:avLst/>
          </a:prstGeom>
        </p:spPr>
      </p:pic>
      <p:sp>
        <p:nvSpPr>
          <p:cNvPr id="5" name="Text Box 4"/>
          <p:cNvSpPr txBox="1">
            <a:spLocks noChangeArrowheads="1"/>
          </p:cNvSpPr>
          <p:nvPr/>
        </p:nvSpPr>
        <p:spPr bwMode="auto">
          <a:xfrm>
            <a:off x="0" y="4038600"/>
            <a:ext cx="9144000" cy="2031325"/>
          </a:xfrm>
          <a:prstGeom prst="rect">
            <a:avLst/>
          </a:prstGeom>
          <a:solidFill>
            <a:schemeClr val="accent1">
              <a:lumMod val="20000"/>
              <a:lumOff val="80000"/>
            </a:schemeClr>
          </a:solidFill>
          <a:ln>
            <a:noFill/>
          </a:ln>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fontAlgn="base">
              <a:spcBef>
                <a:spcPct val="0"/>
              </a:spcBef>
              <a:spcAft>
                <a:spcPct val="0"/>
              </a:spcAft>
            </a:pPr>
            <a:r>
              <a:rPr lang="en-US" b="1" dirty="0" smtClean="0">
                <a:solidFill>
                  <a:srgbClr val="002060"/>
                </a:solidFill>
                <a:latin typeface="Arial" charset="0"/>
                <a:cs typeface="Arial" charset="0"/>
              </a:rPr>
              <a:t>Dr. </a:t>
            </a:r>
            <a:r>
              <a:rPr lang="en-US" b="1" dirty="0" err="1" smtClean="0">
                <a:solidFill>
                  <a:srgbClr val="002060"/>
                </a:solidFill>
                <a:latin typeface="Arial" charset="0"/>
                <a:cs typeface="Arial" charset="0"/>
              </a:rPr>
              <a:t>Kirit</a:t>
            </a:r>
            <a:r>
              <a:rPr lang="en-US" b="1" dirty="0" smtClean="0">
                <a:solidFill>
                  <a:srgbClr val="002060"/>
                </a:solidFill>
                <a:latin typeface="Arial" charset="0"/>
                <a:cs typeface="Arial" charset="0"/>
              </a:rPr>
              <a:t> </a:t>
            </a:r>
            <a:r>
              <a:rPr lang="en-US" b="1" dirty="0" err="1" smtClean="0">
                <a:solidFill>
                  <a:srgbClr val="002060"/>
                </a:solidFill>
                <a:latin typeface="Arial" charset="0"/>
                <a:cs typeface="Arial" charset="0"/>
              </a:rPr>
              <a:t>Shelat</a:t>
            </a:r>
            <a:r>
              <a:rPr lang="en-US" b="1" dirty="0" smtClean="0">
                <a:solidFill>
                  <a:srgbClr val="002060"/>
                </a:solidFill>
                <a:latin typeface="Arial" charset="0"/>
                <a:cs typeface="Arial" charset="0"/>
              </a:rPr>
              <a:t> – Executive Chairman</a:t>
            </a:r>
          </a:p>
          <a:p>
            <a:pPr fontAlgn="base">
              <a:spcBef>
                <a:spcPct val="0"/>
              </a:spcBef>
              <a:spcAft>
                <a:spcPct val="0"/>
              </a:spcAft>
            </a:pPr>
            <a:r>
              <a:rPr lang="en-US" b="1" dirty="0" smtClean="0">
                <a:latin typeface="Arial" charset="0"/>
                <a:cs typeface="Arial" charset="0"/>
              </a:rPr>
              <a:t>National Council for Climate Change, Sustainable Development </a:t>
            </a:r>
          </a:p>
          <a:p>
            <a:pPr fontAlgn="base">
              <a:spcBef>
                <a:spcPct val="0"/>
              </a:spcBef>
              <a:spcAft>
                <a:spcPct val="0"/>
              </a:spcAft>
            </a:pPr>
            <a:r>
              <a:rPr lang="en-US" b="1" dirty="0" smtClean="0">
                <a:latin typeface="Arial" charset="0"/>
                <a:cs typeface="Arial" charset="0"/>
              </a:rPr>
              <a:t>and Public Leadership (NCCSD)</a:t>
            </a:r>
          </a:p>
          <a:p>
            <a:pPr fontAlgn="base">
              <a:spcBef>
                <a:spcPct val="0"/>
              </a:spcBef>
              <a:spcAft>
                <a:spcPct val="0"/>
              </a:spcAft>
            </a:pPr>
            <a:r>
              <a:rPr lang="en-US" b="1" dirty="0" smtClean="0">
                <a:latin typeface="Arial" charset="0"/>
                <a:cs typeface="Arial" charset="0"/>
              </a:rPr>
              <a:t>Post Box No. 4146, </a:t>
            </a:r>
            <a:r>
              <a:rPr lang="en-US" b="1" dirty="0" err="1" smtClean="0">
                <a:latin typeface="Arial" charset="0"/>
                <a:cs typeface="Arial" charset="0"/>
              </a:rPr>
              <a:t>Navrangpura</a:t>
            </a:r>
            <a:r>
              <a:rPr lang="en-US" b="1" dirty="0" smtClean="0">
                <a:latin typeface="Arial" charset="0"/>
                <a:cs typeface="Arial" charset="0"/>
              </a:rPr>
              <a:t> Post Office, Ahmedabad – 380 009.</a:t>
            </a:r>
          </a:p>
          <a:p>
            <a:pPr fontAlgn="base">
              <a:spcBef>
                <a:spcPct val="0"/>
              </a:spcBef>
              <a:spcAft>
                <a:spcPct val="0"/>
              </a:spcAft>
            </a:pPr>
            <a:r>
              <a:rPr lang="en-US" b="1" dirty="0" smtClean="0">
                <a:latin typeface="Arial" charset="0"/>
                <a:cs typeface="Arial" charset="0"/>
              </a:rPr>
              <a:t>Gujarat, INDIA.</a:t>
            </a:r>
          </a:p>
          <a:p>
            <a:pPr fontAlgn="base">
              <a:spcBef>
                <a:spcPct val="0"/>
              </a:spcBef>
              <a:spcAft>
                <a:spcPct val="0"/>
              </a:spcAft>
            </a:pPr>
            <a:r>
              <a:rPr lang="en-US" b="1" smtClean="0">
                <a:solidFill>
                  <a:srgbClr val="000066"/>
                </a:solidFill>
                <a:latin typeface="Arial" charset="0"/>
                <a:cs typeface="Arial" charset="0"/>
              </a:rPr>
              <a:t>Phone: + 91 79-26421580 (Off) + 91 9904404393(M)</a:t>
            </a:r>
            <a:endParaRPr lang="en-US" b="1" dirty="0" smtClean="0">
              <a:solidFill>
                <a:srgbClr val="000066"/>
              </a:solidFill>
              <a:latin typeface="Arial" charset="0"/>
              <a:cs typeface="Arial" charset="0"/>
            </a:endParaRPr>
          </a:p>
          <a:p>
            <a:pPr fontAlgn="base">
              <a:spcBef>
                <a:spcPct val="0"/>
              </a:spcBef>
              <a:spcAft>
                <a:spcPct val="0"/>
              </a:spcAft>
            </a:pPr>
            <a:r>
              <a:rPr lang="en-US" b="1" dirty="0" smtClean="0">
                <a:solidFill>
                  <a:srgbClr val="000066"/>
                </a:solidFill>
                <a:latin typeface="Arial" charset="0"/>
                <a:cs typeface="Arial" charset="0"/>
              </a:rPr>
              <a:t>Email: info@nccsdindia.org Web: www.nccsdindia.org </a:t>
            </a:r>
          </a:p>
        </p:txBody>
      </p:sp>
    </p:spTree>
    <p:extLst>
      <p:ext uri="{BB962C8B-B14F-4D97-AF65-F5344CB8AC3E}">
        <p14:creationId xmlns="" xmlns:p14="http://schemas.microsoft.com/office/powerpoint/2010/main" val="3089494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37"/>
            <a:ext cx="8229600" cy="4525963"/>
          </a:xfrm>
        </p:spPr>
        <p:txBody>
          <a:bodyPr>
            <a:noAutofit/>
          </a:bodyPr>
          <a:lstStyle/>
          <a:p>
            <a:pPr lvl="0" algn="just"/>
            <a:r>
              <a:rPr lang="en-US" sz="2000" dirty="0"/>
              <a:t>Overall objective of COP </a:t>
            </a:r>
            <a:r>
              <a:rPr lang="en-US" sz="2000" dirty="0" smtClean="0"/>
              <a:t>24 </a:t>
            </a:r>
            <a:r>
              <a:rPr lang="en-US" sz="2000" dirty="0"/>
              <a:t>is brining mutually agreed solution to meet challenge paused by global warming</a:t>
            </a:r>
            <a:r>
              <a:rPr lang="en-US" sz="2000" dirty="0" smtClean="0"/>
              <a:t>.</a:t>
            </a:r>
          </a:p>
          <a:p>
            <a:pPr marL="109728" lvl="0" indent="0" algn="just">
              <a:buNone/>
            </a:pPr>
            <a:r>
              <a:rPr lang="en-US" sz="800" dirty="0" smtClean="0"/>
              <a:t> </a:t>
            </a:r>
            <a:endParaRPr lang="en-IN" sz="800" dirty="0"/>
          </a:p>
          <a:p>
            <a:pPr lvl="0" algn="just"/>
            <a:r>
              <a:rPr lang="en-US" sz="2000" dirty="0"/>
              <a:t>But major obstacle to this process is Non-agreement on CO2/ Green House Gases (GHG) reduction. </a:t>
            </a:r>
            <a:endParaRPr lang="en-US" sz="2000" dirty="0" smtClean="0"/>
          </a:p>
          <a:p>
            <a:pPr marL="109728" lvl="0" indent="0" algn="just">
              <a:buNone/>
            </a:pPr>
            <a:endParaRPr lang="en-IN" sz="800" dirty="0"/>
          </a:p>
          <a:p>
            <a:pPr lvl="0" algn="just"/>
            <a:r>
              <a:rPr lang="en-US" sz="2000" dirty="0"/>
              <a:t>Current attention is on reduction – all initiatives like carbon credit- technology bank etc. pay attention to industries as focal point of GHG emission.  </a:t>
            </a:r>
            <a:endParaRPr lang="en-US" sz="2000" dirty="0" smtClean="0"/>
          </a:p>
          <a:p>
            <a:pPr marL="109728" lvl="0" indent="0" algn="just">
              <a:buNone/>
            </a:pPr>
            <a:endParaRPr lang="en-IN" sz="800" dirty="0"/>
          </a:p>
          <a:p>
            <a:pPr lvl="0" algn="just"/>
            <a:r>
              <a:rPr lang="en-US" sz="2000" dirty="0"/>
              <a:t>But – positive action lies in supporting initiatives which can increase absorption of CO2. </a:t>
            </a:r>
            <a:endParaRPr lang="en-US" sz="2000" dirty="0" smtClean="0"/>
          </a:p>
          <a:p>
            <a:pPr marL="109728" lvl="0" indent="0" algn="just">
              <a:buNone/>
            </a:pPr>
            <a:endParaRPr lang="en-IN" sz="800" dirty="0"/>
          </a:p>
          <a:p>
            <a:pPr lvl="0" algn="just"/>
            <a:r>
              <a:rPr lang="en-US" sz="2000" dirty="0"/>
              <a:t>Agriculture – Vegetable - is only known technology which absorb CO2 by photosynthesis process and it is nature’s tool to provide livelihood and food security. There is no other similar technology. </a:t>
            </a:r>
            <a:endParaRPr lang="en-IN" sz="2000" dirty="0"/>
          </a:p>
        </p:txBody>
      </p:sp>
      <p:sp>
        <p:nvSpPr>
          <p:cNvPr id="2" name="Title 1"/>
          <p:cNvSpPr>
            <a:spLocks noGrp="1"/>
          </p:cNvSpPr>
          <p:nvPr>
            <p:ph type="title"/>
          </p:nvPr>
        </p:nvSpPr>
        <p:spPr>
          <a:xfrm>
            <a:off x="457200" y="274638"/>
            <a:ext cx="8229600" cy="868362"/>
          </a:xfrm>
        </p:spPr>
        <p:txBody>
          <a:bodyPr/>
          <a:lstStyle/>
          <a:p>
            <a:r>
              <a:rPr lang="en-US" dirty="0" smtClean="0"/>
              <a:t>Current Situation</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467600" y="228600"/>
            <a:ext cx="1547566" cy="900000"/>
          </a:xfrm>
          <a:prstGeom prst="rect">
            <a:avLst/>
          </a:prstGeom>
        </p:spPr>
      </p:pic>
    </p:spTree>
    <p:extLst>
      <p:ext uri="{BB962C8B-B14F-4D97-AF65-F5344CB8AC3E}">
        <p14:creationId xmlns="" xmlns:p14="http://schemas.microsoft.com/office/powerpoint/2010/main" val="2972415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2400" dirty="0"/>
              <a:t>Absorption CO2 by agriculture is increasingly reduced by rapid expansion agricultural land which is coming into non-agriculture activities – which simultaneously enhance discharge of CO2. </a:t>
            </a:r>
            <a:endParaRPr lang="en-US" sz="2400" dirty="0" smtClean="0"/>
          </a:p>
          <a:p>
            <a:pPr marL="109728" indent="0" algn="just">
              <a:buNone/>
            </a:pPr>
            <a:endParaRPr lang="en-US" sz="2400" dirty="0"/>
          </a:p>
          <a:p>
            <a:pPr marL="109728" indent="0" algn="just">
              <a:buNone/>
            </a:pPr>
            <a:r>
              <a:rPr lang="en-US" sz="2400" dirty="0" smtClean="0"/>
              <a:t>Non- </a:t>
            </a:r>
            <a:r>
              <a:rPr lang="en-US" sz="2400" dirty="0"/>
              <a:t>agriculture use are - urbanization, industrialization, mining infrastructure (Road/ Railway/Ports). While use there may not be agreement reduction of Green House Gases (GHG) emission principles – for this there will be no dispute.  </a:t>
            </a:r>
            <a:endParaRPr lang="en-IN" sz="2400" dirty="0"/>
          </a:p>
          <a:p>
            <a:pPr algn="just"/>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2357391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70000" lnSpcReduction="20000"/>
          </a:bodyPr>
          <a:lstStyle/>
          <a:p>
            <a:pPr marL="109728" indent="0" algn="just">
              <a:buNone/>
            </a:pPr>
            <a:r>
              <a:rPr lang="en-US" sz="2600" dirty="0"/>
              <a:t>Hence, if agriculture is prioritized by UNFCCC in world deliberation – major breakthrough can be made in increased CO2 absorption with following measures</a:t>
            </a:r>
            <a:r>
              <a:rPr lang="en-US" sz="2900" dirty="0" smtClean="0"/>
              <a:t>:</a:t>
            </a:r>
            <a:r>
              <a:rPr lang="en-US" dirty="0"/>
              <a:t> </a:t>
            </a:r>
            <a:endParaRPr lang="en-IN" dirty="0"/>
          </a:p>
          <a:p>
            <a:pPr marL="109728" lvl="0" indent="0">
              <a:buNone/>
            </a:pPr>
            <a:endParaRPr lang="en-US" dirty="0" smtClean="0"/>
          </a:p>
          <a:p>
            <a:pPr marL="109728" lvl="0" indent="0">
              <a:buNone/>
            </a:pPr>
            <a:r>
              <a:rPr lang="en-US" sz="2600" dirty="0" smtClean="0"/>
              <a:t>Brining </a:t>
            </a:r>
            <a:r>
              <a:rPr lang="en-US" sz="2600" dirty="0"/>
              <a:t>new area under agriculture by using modern technology to use</a:t>
            </a:r>
            <a:endParaRPr lang="en-IN" sz="2600" dirty="0"/>
          </a:p>
          <a:p>
            <a:pPr lvl="0" algn="just"/>
            <a:r>
              <a:rPr lang="en-US" dirty="0"/>
              <a:t>Fallow and barren land </a:t>
            </a:r>
            <a:endParaRPr lang="en-IN" dirty="0"/>
          </a:p>
          <a:p>
            <a:pPr lvl="0" algn="just"/>
            <a:r>
              <a:rPr lang="en-US" dirty="0"/>
              <a:t>Waste land</a:t>
            </a:r>
            <a:endParaRPr lang="en-IN" dirty="0"/>
          </a:p>
          <a:p>
            <a:pPr lvl="0" algn="just"/>
            <a:r>
              <a:rPr lang="en-US" dirty="0"/>
              <a:t>Wet land </a:t>
            </a:r>
            <a:endParaRPr lang="en-IN" dirty="0"/>
          </a:p>
          <a:p>
            <a:pPr lvl="0" algn="just"/>
            <a:r>
              <a:rPr lang="en-US" dirty="0"/>
              <a:t>Margin areas of coastline and desert </a:t>
            </a:r>
            <a:endParaRPr lang="en-IN" dirty="0"/>
          </a:p>
          <a:p>
            <a:pPr lvl="0" algn="just"/>
            <a:r>
              <a:rPr lang="en-US" dirty="0"/>
              <a:t>Use of micro-irrigation technology to take double cropping  </a:t>
            </a:r>
            <a:endParaRPr lang="en-IN" dirty="0"/>
          </a:p>
          <a:p>
            <a:pPr lvl="0" algn="just"/>
            <a:r>
              <a:rPr lang="en-US" dirty="0"/>
              <a:t>Use of water conservation measures to bring dry land area for multiple cropping (One crop followed by short-term </a:t>
            </a:r>
            <a:r>
              <a:rPr lang="en-US" dirty="0" smtClean="0"/>
              <a:t>vegetable </a:t>
            </a:r>
            <a:r>
              <a:rPr lang="en-US" dirty="0"/>
              <a:t>crops and/or fodder)</a:t>
            </a:r>
            <a:endParaRPr lang="en-IN" dirty="0"/>
          </a:p>
          <a:p>
            <a:pPr lvl="0" algn="just"/>
            <a:r>
              <a:rPr lang="en-US" dirty="0"/>
              <a:t>Use of community and individual Bio-gas plants to channelize Methane gas for converting – vermin compost as a domestic fuel for rural areas</a:t>
            </a:r>
            <a:endParaRPr lang="en-IN" dirty="0"/>
          </a:p>
          <a:p>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300135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2400" dirty="0"/>
              <a:t>There are known technologies and experiences exists in many parts of world where such initiatives have paid rich dividends – in some countries in world and even within other countries – in some parts. </a:t>
            </a:r>
            <a:endParaRPr lang="en-IN" sz="2400" dirty="0"/>
          </a:p>
          <a:p>
            <a:pPr marL="109728" indent="0" algn="just">
              <a:buNone/>
            </a:pPr>
            <a:r>
              <a:rPr lang="en-US" sz="2400" dirty="0"/>
              <a:t> </a:t>
            </a:r>
            <a:endParaRPr lang="en-IN" sz="2400" dirty="0"/>
          </a:p>
          <a:p>
            <a:pPr marL="109728" indent="0" algn="just">
              <a:buNone/>
            </a:pPr>
            <a:r>
              <a:rPr lang="en-US" sz="2400" dirty="0"/>
              <a:t>But such knowledge is not available across the world on uniform basis due to lack of transfer technologies from counties which have these technologies to countries which do not have the same.  </a:t>
            </a:r>
            <a:endParaRPr lang="en-IN" sz="2400" dirty="0"/>
          </a:p>
          <a:p>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60840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2400" dirty="0"/>
              <a:t>Further numbers of countries do not have financial resources to convert such waste lands into productive resources as it is as it capital intensive. </a:t>
            </a:r>
            <a:endParaRPr lang="en-IN" sz="2400" dirty="0"/>
          </a:p>
          <a:p>
            <a:pPr marL="109728" indent="0" algn="just">
              <a:buNone/>
            </a:pPr>
            <a:r>
              <a:rPr lang="en-US" sz="2400" dirty="0"/>
              <a:t> </a:t>
            </a:r>
            <a:endParaRPr lang="en-IN" sz="2400" dirty="0"/>
          </a:p>
          <a:p>
            <a:pPr marL="109728" indent="0" algn="just">
              <a:buNone/>
            </a:pPr>
            <a:r>
              <a:rPr lang="en-US" sz="2400" dirty="0"/>
              <a:t>Further even agriculture research - across the world is not focused on species which can enhance CO2 absorption – even substantive research does not exist to know existing plant species absorb higher CO2 – like </a:t>
            </a:r>
            <a:r>
              <a:rPr lang="en-US" sz="2400" dirty="0" err="1"/>
              <a:t>Neem</a:t>
            </a:r>
            <a:r>
              <a:rPr lang="en-US" sz="2400" dirty="0"/>
              <a:t> (</a:t>
            </a:r>
            <a:r>
              <a:rPr lang="en-US" sz="2400" dirty="0" err="1"/>
              <a:t>Azadirachta</a:t>
            </a:r>
            <a:r>
              <a:rPr lang="en-US" sz="2400" dirty="0"/>
              <a:t> </a:t>
            </a:r>
            <a:r>
              <a:rPr lang="en-US" sz="2400" dirty="0" err="1"/>
              <a:t>Indica</a:t>
            </a:r>
            <a:r>
              <a:rPr lang="en-US" sz="2400" dirty="0"/>
              <a:t>), </a:t>
            </a:r>
            <a:r>
              <a:rPr lang="en-US" sz="2400" dirty="0" err="1"/>
              <a:t>Baval</a:t>
            </a:r>
            <a:r>
              <a:rPr lang="en-US" sz="2400" dirty="0"/>
              <a:t> (</a:t>
            </a:r>
            <a:r>
              <a:rPr lang="en-US" sz="2400" dirty="0" err="1"/>
              <a:t>Prosopis</a:t>
            </a:r>
            <a:r>
              <a:rPr lang="en-US" sz="2400" dirty="0"/>
              <a:t> </a:t>
            </a:r>
            <a:r>
              <a:rPr lang="en-US" sz="2400" dirty="0" err="1"/>
              <a:t>juliflora</a:t>
            </a:r>
            <a:r>
              <a:rPr lang="en-US" sz="2400" dirty="0"/>
              <a:t>), </a:t>
            </a:r>
            <a:r>
              <a:rPr lang="en-US" sz="2400" dirty="0" err="1"/>
              <a:t>Vad</a:t>
            </a:r>
            <a:r>
              <a:rPr lang="en-US" sz="2400" dirty="0"/>
              <a:t> / Banyan (</a:t>
            </a:r>
            <a:r>
              <a:rPr lang="en-US" sz="2400" dirty="0" err="1"/>
              <a:t>Ficus</a:t>
            </a:r>
            <a:r>
              <a:rPr lang="en-US" sz="2400" dirty="0"/>
              <a:t> </a:t>
            </a:r>
            <a:r>
              <a:rPr lang="en-US" sz="2400" dirty="0" err="1"/>
              <a:t>benghalensis</a:t>
            </a:r>
            <a:r>
              <a:rPr lang="en-US" sz="2400" dirty="0"/>
              <a:t>) etc.</a:t>
            </a:r>
            <a:endParaRPr lang="en-IN" sz="2400" b="1" dirty="0"/>
          </a:p>
          <a:p>
            <a:pPr marL="109728" indent="0" algn="just">
              <a:buNone/>
            </a:pPr>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2258422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2400" dirty="0"/>
              <a:t>Urban </a:t>
            </a:r>
            <a:r>
              <a:rPr lang="en-US" sz="2400" dirty="0" err="1"/>
              <a:t>centres</a:t>
            </a:r>
            <a:r>
              <a:rPr lang="en-US" sz="2400" dirty="0"/>
              <a:t> and industrial areas have to keep “Open Land” as per Town Planning Regulations – same is for infrastructure projects. But no policy exists to cover all such areas into vegetative cover. Even no strong policy exists to promote agriculture by residents of urban </a:t>
            </a:r>
            <a:r>
              <a:rPr lang="en-US" sz="2400" dirty="0" err="1"/>
              <a:t>centres</a:t>
            </a:r>
            <a:r>
              <a:rPr lang="en-US" sz="2400" dirty="0"/>
              <a:t> in their house – roof top – balconies.  </a:t>
            </a:r>
            <a:endParaRPr lang="en-IN" sz="2400" dirty="0"/>
          </a:p>
          <a:p>
            <a:pPr marL="109728" indent="0" algn="just">
              <a:buNone/>
            </a:pPr>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253078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Autofit/>
          </a:bodyPr>
          <a:lstStyle/>
          <a:p>
            <a:pPr marL="109728" indent="0" algn="just">
              <a:buNone/>
            </a:pPr>
            <a:r>
              <a:rPr lang="en-US" sz="2000" dirty="0"/>
              <a:t>Finally farming is becoming increasingly non-profit business for small farmers – as realized in an national sample Survey India – where in 60% farmers do not like farming and would like to move out if alternate livelihood is available.  Many parts of world are experiencing huge migration to urban </a:t>
            </a:r>
            <a:r>
              <a:rPr lang="en-US" sz="2000" dirty="0" err="1"/>
              <a:t>centres</a:t>
            </a:r>
            <a:r>
              <a:rPr lang="en-US" sz="2000" dirty="0"/>
              <a:t> with devastating effects on existing urban infrastructure with mushrooming of urban slums.  </a:t>
            </a:r>
            <a:endParaRPr lang="en-IN" sz="2000" dirty="0"/>
          </a:p>
          <a:p>
            <a:pPr marL="109728" indent="0" algn="just">
              <a:buNone/>
            </a:pPr>
            <a:endParaRPr lang="en-IN" sz="2000" dirty="0"/>
          </a:p>
          <a:p>
            <a:pPr lvl="0" algn="just"/>
            <a:r>
              <a:rPr lang="en-US" sz="2000" dirty="0"/>
              <a:t>All these have already impact on reduced agriculture growth throughout the world and while demand is growing rapidly for food, dairy products &amp; meat with increase in urbanization – middle class.</a:t>
            </a:r>
            <a:endParaRPr lang="en-IN" sz="2000" dirty="0"/>
          </a:p>
          <a:p>
            <a:pPr lvl="0" algn="just"/>
            <a:r>
              <a:rPr lang="en-US" sz="2000" dirty="0"/>
              <a:t>This encourages internal social conflict and emergence of violent groups. </a:t>
            </a:r>
            <a:endParaRPr lang="en-IN" sz="2000" dirty="0"/>
          </a:p>
          <a:p>
            <a:pPr algn="just"/>
            <a:endParaRPr lang="en-US" sz="20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624107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Autofit/>
          </a:bodyPr>
          <a:lstStyle/>
          <a:p>
            <a:pPr marL="109728" lvl="0" indent="0" algn="just">
              <a:buNone/>
            </a:pPr>
            <a:r>
              <a:rPr lang="en-US" sz="2000" dirty="0"/>
              <a:t>It is therefore felt that world leadership needs to look at agriculture and priorities it for some effective steps in UNFCCC deliberations. </a:t>
            </a:r>
            <a:endParaRPr lang="en-IN" sz="2000" dirty="0"/>
          </a:p>
          <a:p>
            <a:pPr marL="109728" lvl="0" indent="0" algn="just">
              <a:buNone/>
            </a:pPr>
            <a:endParaRPr lang="en-US" sz="100" dirty="0" smtClean="0"/>
          </a:p>
          <a:p>
            <a:pPr marL="109728" indent="0" algn="just">
              <a:buNone/>
            </a:pPr>
            <a:r>
              <a:rPr lang="en-US" sz="2000" dirty="0" smtClean="0"/>
              <a:t>Focus </a:t>
            </a:r>
            <a:r>
              <a:rPr lang="en-US" sz="2000" dirty="0"/>
              <a:t>on:</a:t>
            </a:r>
            <a:endParaRPr lang="en-IN" sz="2000" dirty="0"/>
          </a:p>
          <a:p>
            <a:pPr lvl="0" algn="just"/>
            <a:r>
              <a:rPr lang="en-US" sz="2000" dirty="0"/>
              <a:t>Accepting role of agriculture for reducing global warming.</a:t>
            </a:r>
            <a:endParaRPr lang="en-IN" sz="2000" dirty="0"/>
          </a:p>
          <a:p>
            <a:pPr lvl="0" algn="just"/>
            <a:r>
              <a:rPr lang="en-US" sz="2000" dirty="0"/>
              <a:t>Allocating targets for bringing new areas under vegetation – at least compensate what is being lost. </a:t>
            </a:r>
            <a:endParaRPr lang="en-IN" sz="2000" dirty="0"/>
          </a:p>
          <a:p>
            <a:pPr lvl="0" algn="just"/>
            <a:r>
              <a:rPr lang="en-US" sz="2000" dirty="0"/>
              <a:t>Set up “Knowledge Bank” with effective dissemination and communication network. </a:t>
            </a:r>
            <a:endParaRPr lang="en-IN" sz="2000" dirty="0"/>
          </a:p>
          <a:p>
            <a:pPr lvl="0" algn="just"/>
            <a:r>
              <a:rPr lang="en-US" sz="2000" dirty="0"/>
              <a:t>Develop incentive policy for bringing wasteland – wetland margin areas of desert and sea coast under </a:t>
            </a:r>
            <a:r>
              <a:rPr lang="en-US" sz="2000" dirty="0" err="1"/>
              <a:t>agri</a:t>
            </a:r>
            <a:r>
              <a:rPr lang="en-US" sz="2000" dirty="0"/>
              <a:t> cover. </a:t>
            </a:r>
            <a:endParaRPr lang="en-IN" sz="2000" dirty="0"/>
          </a:p>
          <a:p>
            <a:pPr lvl="0" algn="just"/>
            <a:r>
              <a:rPr lang="en-US" sz="2000" dirty="0"/>
              <a:t>Incentivize focused research on useful plants which absorb maximum CO2 and promote Biogas plants. </a:t>
            </a:r>
            <a:endParaRPr lang="en-IN" sz="2000" dirty="0"/>
          </a:p>
          <a:p>
            <a:pPr lvl="0" algn="just"/>
            <a:r>
              <a:rPr lang="en-US" sz="2000" dirty="0"/>
              <a:t>Make use of open </a:t>
            </a:r>
            <a:r>
              <a:rPr lang="en-US" sz="2000" dirty="0" err="1"/>
              <a:t>centres</a:t>
            </a:r>
            <a:r>
              <a:rPr lang="en-US" sz="2000" dirty="0"/>
              <a:t> in urban areas and promote kitchen gardens. </a:t>
            </a:r>
            <a:endParaRPr lang="en-IN" sz="2000" dirty="0"/>
          </a:p>
          <a:p>
            <a:pPr algn="just"/>
            <a:endParaRPr lang="en-US" sz="20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86600" y="228600"/>
            <a:ext cx="1928566" cy="900000"/>
          </a:xfrm>
          <a:prstGeom prst="rect">
            <a:avLst/>
          </a:prstGeom>
        </p:spPr>
      </p:pic>
    </p:spTree>
    <p:extLst>
      <p:ext uri="{BB962C8B-B14F-4D97-AF65-F5344CB8AC3E}">
        <p14:creationId xmlns="" xmlns:p14="http://schemas.microsoft.com/office/powerpoint/2010/main" val="257462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744</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National council for climate change, sustainable development &amp; public leadership (NCCSD)</vt:lpstr>
      <vt:lpstr>Current Situation</vt:lpstr>
      <vt:lpstr>Slide 3</vt:lpstr>
      <vt:lpstr>Slide 4</vt:lpstr>
      <vt:lpstr>Slide 5</vt:lpstr>
      <vt:lpstr>Slide 6</vt:lpstr>
      <vt:lpstr>Slide 7</vt:lpstr>
      <vt:lpstr>Slide 8</vt:lpstr>
      <vt:lpstr>Slide 9</vt:lpstr>
      <vt:lpstr>Why UNFCCC?   </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council for climate change, sustainable development &amp; public leadership (NCCSD)</dc:title>
  <dc:creator>Shalin Shah</dc:creator>
  <cp:lastModifiedBy>Hetal</cp:lastModifiedBy>
  <cp:revision>12</cp:revision>
  <dcterms:created xsi:type="dcterms:W3CDTF">2006-08-16T00:00:00Z</dcterms:created>
  <dcterms:modified xsi:type="dcterms:W3CDTF">2018-10-17T05:32:35Z</dcterms:modified>
</cp:coreProperties>
</file>