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diagrams/data1.xml" ContentType="application/vnd.openxmlformats-officedocument.drawingml.diagramData+xml"/>
  <Override PartName="/ppt/slideMasters/slideMaster1.xml" ContentType="application/vnd.openxmlformats-officedocument.presentationml.slideMaster+xml"/>
  <Override PartName="/ppt/slideLayouts/slideLayout1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diagrams/drawing1.xml" ContentType="application/vnd.ms-office.drawingml.diagramDrawing+xml"/>
  <Override PartName="/ppt/diagrams/colors1.xml" ContentType="application/vnd.openxmlformats-officedocument.drawingml.diagramColors+xml"/>
  <Override PartName="/ppt/diagrams/quickStyle1.xml" ContentType="application/vnd.openxmlformats-officedocument.drawingml.diagramStyle+xml"/>
  <Override PartName="/ppt/diagrams/layout1.xml" ContentType="application/vnd.openxmlformats-officedocument.drawingml.diagramLayout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538" r:id="rId2"/>
    <p:sldId id="2874" r:id="rId3"/>
    <p:sldId id="2873" r:id="rId4"/>
    <p:sldId id="480" r:id="rId5"/>
    <p:sldId id="2870" r:id="rId6"/>
    <p:sldId id="2871" r:id="rId7"/>
    <p:sldId id="537" r:id="rId8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3C4B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17" Type="http://schemas.openxmlformats.org/officeDocument/2006/relationships/customXml" Target="../customXml/item4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customXml" Target="../customXml/item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666796E-CF7E-444F-A380-A7682392863C}" type="doc">
      <dgm:prSet loTypeId="urn:microsoft.com/office/officeart/2009/layout/ReverseList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A8ABF2BC-F9AF-42E8-97C8-35ABBE3F0304}">
      <dgm:prSet phldrT="[Text]" custT="1"/>
      <dgm:spPr/>
      <dgm:t>
        <a:bodyPr/>
        <a:lstStyle/>
        <a:p>
          <a:r>
            <a:rPr lang="en-GB" sz="2800" dirty="0"/>
            <a:t>Gaps, priorities, emerging trends</a:t>
          </a:r>
        </a:p>
      </dgm:t>
    </dgm:pt>
    <dgm:pt modelId="{2A90877B-BDB9-453C-AE78-E17E999B7C2C}" type="parTrans" cxnId="{82508699-5B3D-4A2B-93EC-41C34B8294A9}">
      <dgm:prSet/>
      <dgm:spPr/>
      <dgm:t>
        <a:bodyPr/>
        <a:lstStyle/>
        <a:p>
          <a:endParaRPr lang="en-GB"/>
        </a:p>
      </dgm:t>
    </dgm:pt>
    <dgm:pt modelId="{F5DA872A-D89E-4D63-9F4C-438BE9E92DB5}" type="sibTrans" cxnId="{82508699-5B3D-4A2B-93EC-41C34B8294A9}">
      <dgm:prSet/>
      <dgm:spPr/>
      <dgm:t>
        <a:bodyPr/>
        <a:lstStyle/>
        <a:p>
          <a:endParaRPr lang="en-GB"/>
        </a:p>
      </dgm:t>
    </dgm:pt>
    <dgm:pt modelId="{61F5473A-D214-44C9-AD9E-FB05B9185139}">
      <dgm:prSet phldrT="[Text]" custT="1"/>
      <dgm:spPr/>
      <dgm:t>
        <a:bodyPr/>
        <a:lstStyle/>
        <a:p>
          <a:r>
            <a:rPr lang="en-GB" sz="2800" dirty="0"/>
            <a:t>Tailored and practical approach to country support </a:t>
          </a:r>
        </a:p>
      </dgm:t>
    </dgm:pt>
    <dgm:pt modelId="{CA93FCAC-3F10-47B6-805B-106B2CFE970B}" type="parTrans" cxnId="{9D4FF6E0-7507-4CBE-9B47-A3D9BC390F96}">
      <dgm:prSet/>
      <dgm:spPr/>
      <dgm:t>
        <a:bodyPr/>
        <a:lstStyle/>
        <a:p>
          <a:endParaRPr lang="en-GB"/>
        </a:p>
      </dgm:t>
    </dgm:pt>
    <dgm:pt modelId="{7EF2BF5E-73A3-4FDD-A2E6-E54BE96A9536}" type="sibTrans" cxnId="{9D4FF6E0-7507-4CBE-9B47-A3D9BC390F96}">
      <dgm:prSet/>
      <dgm:spPr/>
      <dgm:t>
        <a:bodyPr/>
        <a:lstStyle/>
        <a:p>
          <a:endParaRPr lang="en-GB"/>
        </a:p>
      </dgm:t>
    </dgm:pt>
    <dgm:pt modelId="{1DA3EDAD-8AA6-4404-A6BE-B686E91DD3B3}" type="pres">
      <dgm:prSet presAssocID="{4666796E-CF7E-444F-A380-A7682392863C}" presName="Name0" presStyleCnt="0">
        <dgm:presLayoutVars>
          <dgm:chMax val="2"/>
          <dgm:chPref val="2"/>
          <dgm:animLvl val="lvl"/>
        </dgm:presLayoutVars>
      </dgm:prSet>
      <dgm:spPr/>
    </dgm:pt>
    <dgm:pt modelId="{92347A19-5EE9-4C5A-AF73-10077CE500B9}" type="pres">
      <dgm:prSet presAssocID="{4666796E-CF7E-444F-A380-A7682392863C}" presName="LeftText" presStyleLbl="revTx" presStyleIdx="0" presStyleCnt="0">
        <dgm:presLayoutVars>
          <dgm:bulletEnabled val="1"/>
        </dgm:presLayoutVars>
      </dgm:prSet>
      <dgm:spPr/>
    </dgm:pt>
    <dgm:pt modelId="{8F3012D6-AC22-43D0-94FB-728E6B1EF6D3}" type="pres">
      <dgm:prSet presAssocID="{4666796E-CF7E-444F-A380-A7682392863C}" presName="LeftNode" presStyleLbl="bgImgPlace1" presStyleIdx="0" presStyleCnt="2">
        <dgm:presLayoutVars>
          <dgm:chMax val="2"/>
          <dgm:chPref val="2"/>
        </dgm:presLayoutVars>
      </dgm:prSet>
      <dgm:spPr/>
    </dgm:pt>
    <dgm:pt modelId="{2A0C018B-3929-43DA-AA50-E482B41F5C39}" type="pres">
      <dgm:prSet presAssocID="{4666796E-CF7E-444F-A380-A7682392863C}" presName="RightText" presStyleLbl="revTx" presStyleIdx="0" presStyleCnt="0">
        <dgm:presLayoutVars>
          <dgm:bulletEnabled val="1"/>
        </dgm:presLayoutVars>
      </dgm:prSet>
      <dgm:spPr/>
    </dgm:pt>
    <dgm:pt modelId="{970A61E3-1EDB-4EF3-B87D-619D17BEB2F6}" type="pres">
      <dgm:prSet presAssocID="{4666796E-CF7E-444F-A380-A7682392863C}" presName="RightNode" presStyleLbl="bgImgPlace1" presStyleIdx="1" presStyleCnt="2">
        <dgm:presLayoutVars>
          <dgm:chMax val="0"/>
          <dgm:chPref val="0"/>
        </dgm:presLayoutVars>
      </dgm:prSet>
      <dgm:spPr/>
    </dgm:pt>
    <dgm:pt modelId="{F3B35443-E463-4476-A23D-073C7501A5C6}" type="pres">
      <dgm:prSet presAssocID="{4666796E-CF7E-444F-A380-A7682392863C}" presName="TopArrow" presStyleLbl="node1" presStyleIdx="0" presStyleCnt="2"/>
      <dgm:spPr/>
    </dgm:pt>
    <dgm:pt modelId="{EEFCFDD0-1537-4A7F-A5C3-40ECF0A47BC3}" type="pres">
      <dgm:prSet presAssocID="{4666796E-CF7E-444F-A380-A7682392863C}" presName="BottomArrow" presStyleLbl="node1" presStyleIdx="1" presStyleCnt="2"/>
      <dgm:spPr/>
    </dgm:pt>
  </dgm:ptLst>
  <dgm:cxnLst>
    <dgm:cxn modelId="{085C8064-4F21-4259-B5F3-1C6943F7946C}" type="presOf" srcId="{61F5473A-D214-44C9-AD9E-FB05B9185139}" destId="{2A0C018B-3929-43DA-AA50-E482B41F5C39}" srcOrd="0" destOrd="0" presId="urn:microsoft.com/office/officeart/2009/layout/ReverseList"/>
    <dgm:cxn modelId="{795E5854-74BD-46B1-858F-D5909F8444E4}" type="presOf" srcId="{4666796E-CF7E-444F-A380-A7682392863C}" destId="{1DA3EDAD-8AA6-4404-A6BE-B686E91DD3B3}" srcOrd="0" destOrd="0" presId="urn:microsoft.com/office/officeart/2009/layout/ReverseList"/>
    <dgm:cxn modelId="{146BEC7D-774E-4652-9D4D-46A9BCB66966}" type="presOf" srcId="{A8ABF2BC-F9AF-42E8-97C8-35ABBE3F0304}" destId="{8F3012D6-AC22-43D0-94FB-728E6B1EF6D3}" srcOrd="1" destOrd="0" presId="urn:microsoft.com/office/officeart/2009/layout/ReverseList"/>
    <dgm:cxn modelId="{82508699-5B3D-4A2B-93EC-41C34B8294A9}" srcId="{4666796E-CF7E-444F-A380-A7682392863C}" destId="{A8ABF2BC-F9AF-42E8-97C8-35ABBE3F0304}" srcOrd="0" destOrd="0" parTransId="{2A90877B-BDB9-453C-AE78-E17E999B7C2C}" sibTransId="{F5DA872A-D89E-4D63-9F4C-438BE9E92DB5}"/>
    <dgm:cxn modelId="{69F012B4-9F98-4073-A65E-FD792F2906C7}" type="presOf" srcId="{61F5473A-D214-44C9-AD9E-FB05B9185139}" destId="{970A61E3-1EDB-4EF3-B87D-619D17BEB2F6}" srcOrd="1" destOrd="0" presId="urn:microsoft.com/office/officeart/2009/layout/ReverseList"/>
    <dgm:cxn modelId="{D8332BDA-327C-489D-AB7A-99B49B983C10}" type="presOf" srcId="{A8ABF2BC-F9AF-42E8-97C8-35ABBE3F0304}" destId="{92347A19-5EE9-4C5A-AF73-10077CE500B9}" srcOrd="0" destOrd="0" presId="urn:microsoft.com/office/officeart/2009/layout/ReverseList"/>
    <dgm:cxn modelId="{9D4FF6E0-7507-4CBE-9B47-A3D9BC390F96}" srcId="{4666796E-CF7E-444F-A380-A7682392863C}" destId="{61F5473A-D214-44C9-AD9E-FB05B9185139}" srcOrd="1" destOrd="0" parTransId="{CA93FCAC-3F10-47B6-805B-106B2CFE970B}" sibTransId="{7EF2BF5E-73A3-4FDD-A2E6-E54BE96A9536}"/>
    <dgm:cxn modelId="{125871C8-D09C-4196-97E3-E6BC503C8E97}" type="presParOf" srcId="{1DA3EDAD-8AA6-4404-A6BE-B686E91DD3B3}" destId="{92347A19-5EE9-4C5A-AF73-10077CE500B9}" srcOrd="0" destOrd="0" presId="urn:microsoft.com/office/officeart/2009/layout/ReverseList"/>
    <dgm:cxn modelId="{AF9300F5-A392-4663-A5EC-A0382998C810}" type="presParOf" srcId="{1DA3EDAD-8AA6-4404-A6BE-B686E91DD3B3}" destId="{8F3012D6-AC22-43D0-94FB-728E6B1EF6D3}" srcOrd="1" destOrd="0" presId="urn:microsoft.com/office/officeart/2009/layout/ReverseList"/>
    <dgm:cxn modelId="{953B96F0-A34F-40B8-B853-53F5B7497396}" type="presParOf" srcId="{1DA3EDAD-8AA6-4404-A6BE-B686E91DD3B3}" destId="{2A0C018B-3929-43DA-AA50-E482B41F5C39}" srcOrd="2" destOrd="0" presId="urn:microsoft.com/office/officeart/2009/layout/ReverseList"/>
    <dgm:cxn modelId="{C6B5D835-BFBD-46E5-9EF0-317CD8FD1411}" type="presParOf" srcId="{1DA3EDAD-8AA6-4404-A6BE-B686E91DD3B3}" destId="{970A61E3-1EDB-4EF3-B87D-619D17BEB2F6}" srcOrd="3" destOrd="0" presId="urn:microsoft.com/office/officeart/2009/layout/ReverseList"/>
    <dgm:cxn modelId="{ED67E93A-2CC3-4FA1-9A43-0B40D9A898B5}" type="presParOf" srcId="{1DA3EDAD-8AA6-4404-A6BE-B686E91DD3B3}" destId="{F3B35443-E463-4476-A23D-073C7501A5C6}" srcOrd="4" destOrd="0" presId="urn:microsoft.com/office/officeart/2009/layout/ReverseList"/>
    <dgm:cxn modelId="{A763EE5B-5504-4EF2-B6E0-02772234972C}" type="presParOf" srcId="{1DA3EDAD-8AA6-4404-A6BE-B686E91DD3B3}" destId="{EEFCFDD0-1537-4A7F-A5C3-40ECF0A47BC3}" srcOrd="5" destOrd="0" presId="urn:microsoft.com/office/officeart/2009/layout/Reverse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3012D6-AC22-43D0-94FB-728E6B1EF6D3}">
      <dsp:nvSpPr>
        <dsp:cNvPr id="0" name=""/>
        <dsp:cNvSpPr/>
      </dsp:nvSpPr>
      <dsp:spPr>
        <a:xfrm rot="16200000">
          <a:off x="1389847" y="1544859"/>
          <a:ext cx="3271269" cy="1999092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77800" rIns="160020" bIns="17780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 dirty="0"/>
            <a:t>Gaps, priorities, emerging trends</a:t>
          </a:r>
        </a:p>
      </dsp:txBody>
      <dsp:txXfrm rot="5400000">
        <a:off x="2123541" y="1006376"/>
        <a:ext cx="1901487" cy="3076059"/>
      </dsp:txXfrm>
    </dsp:sp>
    <dsp:sp modelId="{970A61E3-1EDB-4EF3-B87D-619D17BEB2F6}">
      <dsp:nvSpPr>
        <dsp:cNvPr id="0" name=""/>
        <dsp:cNvSpPr/>
      </dsp:nvSpPr>
      <dsp:spPr>
        <a:xfrm rot="5400000">
          <a:off x="3479715" y="1544859"/>
          <a:ext cx="3271269" cy="1999092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77800" rIns="106680" bIns="17780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 dirty="0"/>
            <a:t>Tailored and practical approach to country support </a:t>
          </a:r>
        </a:p>
      </dsp:txBody>
      <dsp:txXfrm rot="-5400000">
        <a:off x="4115804" y="1006376"/>
        <a:ext cx="1901487" cy="3076059"/>
      </dsp:txXfrm>
    </dsp:sp>
    <dsp:sp modelId="{F3B35443-E463-4476-A23D-073C7501A5C6}">
      <dsp:nvSpPr>
        <dsp:cNvPr id="0" name=""/>
        <dsp:cNvSpPr/>
      </dsp:nvSpPr>
      <dsp:spPr>
        <a:xfrm>
          <a:off x="3025278" y="0"/>
          <a:ext cx="2089867" cy="2089766"/>
        </a:xfrm>
        <a:prstGeom prst="circularArrow">
          <a:avLst>
            <a:gd name="adj1" fmla="val 12500"/>
            <a:gd name="adj2" fmla="val 1142322"/>
            <a:gd name="adj3" fmla="val 20457678"/>
            <a:gd name="adj4" fmla="val 108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FCFDD0-1537-4A7F-A5C3-40ECF0A47BC3}">
      <dsp:nvSpPr>
        <dsp:cNvPr id="0" name=""/>
        <dsp:cNvSpPr/>
      </dsp:nvSpPr>
      <dsp:spPr>
        <a:xfrm rot="10800000">
          <a:off x="3025278" y="2998536"/>
          <a:ext cx="2089867" cy="2089766"/>
        </a:xfrm>
        <a:prstGeom prst="circularArrow">
          <a:avLst>
            <a:gd name="adj1" fmla="val 12500"/>
            <a:gd name="adj2" fmla="val 1142322"/>
            <a:gd name="adj3" fmla="val 20457678"/>
            <a:gd name="adj4" fmla="val 108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layout/ReverseList">
  <dgm:title val=""/>
  <dgm:desc val=""/>
  <dgm:catLst>
    <dgm:cat type="relationship" pri="38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clrData>
  <dgm:layoutNode name="Name0">
    <dgm:varLst>
      <dgm:chMax val="2"/>
      <dgm:chPref val="2"/>
      <dgm:animLvl val="lvl"/>
    </dgm:varLst>
    <dgm:choose name="Name1">
      <dgm:if name="Name2" axis="ch" ptType="node" func="cnt" op="lte" val="1">
        <dgm:alg type="composite">
          <dgm:param type="ar" val="0.9993"/>
        </dgm:alg>
      </dgm:if>
      <dgm:else name="Name3">
        <dgm:alg type="composite">
          <dgm:param type="ar" val="0.8036"/>
        </dgm:alg>
      </dgm:else>
    </dgm:choose>
    <dgm:shape xmlns:r="http://schemas.openxmlformats.org/officeDocument/2006/relationships" r:blip="">
      <dgm:adjLst/>
    </dgm:shape>
    <dgm:choose name="Name4">
      <dgm:if name="Name5" axis="ch" ptType="node" func="cnt" op="lte" val="1">
        <dgm:constrLst>
          <dgm:constr type="primFontSz" for="des" ptType="node" op="equ" val="65"/>
          <dgm:constr type="l" for="ch" forName="LeftNode" refType="w" fact="0"/>
          <dgm:constr type="t" for="ch" forName="LeftNode" refType="h" fact="0.25"/>
          <dgm:constr type="w" for="ch" forName="LeftNode" refType="w" fact="0.5"/>
          <dgm:constr type="h" for="ch" forName="LeftNode" refType="h"/>
          <dgm:constr type="l" for="ch" forName="LeftText" refType="w" fact="0"/>
          <dgm:constr type="t" for="ch" forName="LeftText" refType="h" fact="0.25"/>
          <dgm:constr type="w" for="ch" forName="LeftText" refType="w" fact="0.5"/>
          <dgm:constr type="h" for="ch" forName="LeftText" refType="h"/>
        </dgm:constrLst>
      </dgm:if>
      <dgm:else name="Name6">
        <dgm:constrLst>
          <dgm:constr type="primFontSz" for="des" ptType="node" op="equ" val="65"/>
          <dgm:constr type="l" for="ch" forName="LeftNode" refType="w" fact="0"/>
          <dgm:constr type="t" for="ch" forName="LeftNode" refType="h" fact="0.1786"/>
          <dgm:constr type="w" for="ch" forName="LeftNode" refType="w" fact="0.4889"/>
          <dgm:constr type="h" for="ch" forName="LeftNode" refType="h" fact="0.6429"/>
          <dgm:constr type="l" for="ch" forName="LeftText" refType="w" fact="0"/>
          <dgm:constr type="t" for="ch" forName="LeftText" refType="h" fact="0.1786"/>
          <dgm:constr type="w" for="ch" forName="LeftText" refType="w" fact="0.4889"/>
          <dgm:constr type="h" for="ch" forName="LeftText" refType="h" fact="0.6429"/>
          <dgm:constr type="l" for="ch" forName="RightNode" refType="w" fact="0.5111"/>
          <dgm:constr type="t" for="ch" forName="RightNode" refType="h" fact="0.1786"/>
          <dgm:constr type="w" for="ch" forName="RightNode" refType="w" fact="0.4889"/>
          <dgm:constr type="h" for="ch" forName="RightNode" refType="h" fact="0.6429"/>
          <dgm:constr type="l" for="ch" forName="RightText" refType="w" fact="0.5111"/>
          <dgm:constr type="t" for="ch" forName="RightText" refType="h" fact="0.1786"/>
          <dgm:constr type="w" for="ch" forName="RightText" refType="w" fact="0.4889"/>
          <dgm:constr type="h" for="ch" forName="RightText" refType="h" fact="0.6429"/>
          <dgm:constr type="l" for="ch" forName="TopArrow" refType="w" fact="0.2444"/>
          <dgm:constr type="t" for="ch" forName="TopArrow" refType="h" fact="0"/>
          <dgm:constr type="w" for="ch" forName="TopArrow" refType="w" fact="0.5111"/>
          <dgm:constr type="h" for="ch" forName="TopArrow" refType="h" fact="0.4107"/>
          <dgm:constr type="l" for="ch" forName="BottomArrow" refType="w" fact="0.2444"/>
          <dgm:constr type="t" for="ch" forName="BottomArrow" refType="h" fact="0.5893"/>
          <dgm:constr type="w" for="ch" forName="BottomArrow" refType="w" fact="0.5111"/>
          <dgm:constr type="h" for="ch" forName="BottomArrow" refType="h" fact="0.4107"/>
        </dgm:constrLst>
      </dgm:else>
    </dgm:choose>
    <dgm:choose name="Name7">
      <dgm:if name="Name8" axis="ch" ptType="node" func="cnt" op="gte" val="1">
        <dgm:layoutNode name="LeftText" styleLbl="revTx" moveWith="LeftNode">
          <dgm:varLst>
            <dgm:bulletEnabled val="1"/>
          </dgm:varLst>
          <dgm:alg type="tx">
            <dgm:param type="txAnchorVert" val="t"/>
            <dgm:param type="parTxLTRAlign" val="l"/>
          </dgm:alg>
          <dgm:choose name="Name9">
            <dgm:if name="Name10" axis="ch" ptType="node" func="cnt" op="lte" val="1">
              <dgm:shape xmlns:r="http://schemas.openxmlformats.org/officeDocument/2006/relationships" type="round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5"/>
                <dgm:constr type="bMarg" refType="primFontSz" fact="0.5"/>
              </dgm:constrLst>
            </dgm:if>
            <dgm:else name="Name11">
              <dgm:shape xmlns:r="http://schemas.openxmlformats.org/officeDocument/2006/relationships" rot="27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45"/>
                <dgm:constr type="tMarg" refType="primFontSz" fact="0.5"/>
                <dgm:constr type="bMarg" refType="primFontSz" fact="0.5"/>
              </dgm:constrLst>
            </dgm:else>
          </dgm:choose>
          <dgm:ruleLst>
            <dgm:rule type="primFontSz" val="5" fact="NaN" max="NaN"/>
          </dgm:ruleLst>
        </dgm:layoutNode>
        <dgm:layoutNode name="LeftNode" styleLbl="bgImgPlace1">
          <dgm:varLst>
            <dgm:chMax val="2"/>
            <dgm:chPref val="2"/>
          </dgm:varLst>
          <dgm:alg type="sp"/>
          <dgm:choose name="Name12">
            <dgm:if name="Name13" axis="ch" ptType="node" func="cnt" op="lte" val="1">
              <dgm:shape xmlns:r="http://schemas.openxmlformats.org/officeDocument/2006/relationships" type="roundRect" r:blip="">
                <dgm:adjLst>
                  <dgm:adj idx="1" val="0.1667"/>
                  <dgm:adj idx="2" val="0"/>
                </dgm:adjLst>
              </dgm:shape>
            </dgm:if>
            <dgm:else name="Name14">
              <dgm:shape xmlns:r="http://schemas.openxmlformats.org/officeDocument/2006/relationships" rot="270" type="round2SameRect" r:blip="">
                <dgm:adjLst>
                  <dgm:adj idx="1" val="0.1667"/>
                  <dgm:adj idx="2" val="0"/>
                </dgm:adjLst>
              </dgm:shape>
            </dgm:else>
          </dgm:choose>
          <dgm:presOf axis="ch desOrSelf" ptType="node node" st="1 1" cnt="1 0"/>
        </dgm:layoutNode>
        <dgm:choose name="Name15">
          <dgm:if name="Name16" axis="ch" ptType="node" func="cnt" op="gte" val="2">
            <dgm:layoutNode name="RightText" styleLbl="revTx" moveWith="RightNode">
              <dgm:varLst>
                <dgm:bulletEnabled val="1"/>
              </dgm:varLst>
              <dgm:alg type="tx">
                <dgm:param type="txAnchorVert" val="t"/>
                <dgm:param type="parTxLTRAlign" val="l"/>
              </dgm:alg>
              <dgm:shape xmlns:r="http://schemas.openxmlformats.org/officeDocument/2006/relationships" rot="9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  <dgm:constrLst>
                <dgm:constr type="lMarg" refType="primFontSz" fact="0.45"/>
                <dgm:constr type="rMarg" refType="primFontSz" fact="0.3"/>
                <dgm:constr type="tMarg" refType="primFontSz" fact="0.5"/>
                <dgm:constr type="bMarg" refType="primFontSz" fact="0.5"/>
              </dgm:constrLst>
              <dgm:ruleLst>
                <dgm:rule type="primFontSz" val="5" fact="NaN" max="NaN"/>
              </dgm:ruleLst>
            </dgm:layoutNode>
            <dgm:layoutNode name="RightNode" styleLbl="bgImgPlace1">
              <dgm:varLst>
                <dgm:chMax val="0"/>
                <dgm:chPref val="0"/>
              </dgm:varLst>
              <dgm:alg type="sp"/>
              <dgm:shape xmlns:r="http://schemas.openxmlformats.org/officeDocument/2006/relationships" rot="90" type="round2SameRect" r:blip="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</dgm:layoutNode>
            <dgm:layoutNode name="TopArrow">
              <dgm:alg type="sp"/>
              <dgm:shape xmlns:r="http://schemas.openxmlformats.org/officeDocument/2006/relationships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  <dgm:layoutNode name="BottomArrow">
              <dgm:alg type="sp"/>
              <dgm:shape xmlns:r="http://schemas.openxmlformats.org/officeDocument/2006/relationships" rot="180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</dgm:if>
          <dgm:else name="Name17"/>
        </dgm:choose>
      </dgm:if>
      <dgm:else name="Name1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D068C6-7325-408C-921E-B389FF684A63}" type="datetimeFigureOut">
              <a:rPr lang="en-GB" smtClean="0"/>
              <a:t>02/06/2024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826FEE-2901-4F80-B040-94DEDE5C3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54380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826FEE-2901-4F80-B040-94DEDE5C3ECF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10943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826FEE-2901-4F80-B040-94DEDE5C3ECF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93418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826FEE-2901-4F80-B040-94DEDE5C3ECF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11141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826FEE-2901-4F80-B040-94DEDE5C3ECF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53969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826FEE-2901-4F80-B040-94DEDE5C3ECF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88734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826FEE-2901-4F80-B040-94DEDE5C3ECF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16065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826FEE-2901-4F80-B040-94DEDE5C3ECF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61937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emf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emf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0538" y="2873014"/>
            <a:ext cx="7200000" cy="608525"/>
          </a:xfrm>
        </p:spPr>
        <p:txBody>
          <a:bodyPr wrap="square" bIns="54000" anchor="t" anchorCtr="0">
            <a:noAutofit/>
          </a:bodyPr>
          <a:lstStyle>
            <a:lvl1pPr algn="l">
              <a:defRPr sz="4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0538" y="3481539"/>
            <a:ext cx="7200000" cy="1655762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Aft>
                <a:spcPts val="1200"/>
              </a:spcAft>
              <a:buNone/>
              <a:defRPr sz="4000" b="0">
                <a:solidFill>
                  <a:schemeClr val="accent1"/>
                </a:solidFill>
              </a:defRPr>
            </a:lvl1pPr>
            <a:lvl2pPr marL="0" indent="0" algn="l">
              <a:buNone/>
              <a:defRPr sz="1400">
                <a:solidFill>
                  <a:schemeClr val="accent1"/>
                </a:solidFill>
              </a:defRPr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90538" y="6180035"/>
            <a:ext cx="2743200" cy="216000"/>
          </a:xfrm>
        </p:spPr>
        <p:txBody>
          <a:bodyPr anchor="b" anchorCtr="0">
            <a:noAutofit/>
          </a:bodyPr>
          <a:lstStyle>
            <a:lvl1pPr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en-GB"/>
              <a:t>Date: Monday / 01 / October /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90538" y="6858000"/>
            <a:ext cx="5605462" cy="180000"/>
          </a:xfrm>
        </p:spPr>
        <p:txBody>
          <a:bodyPr>
            <a:noAutofit/>
          </a:bodyPr>
          <a:lstStyle>
            <a:lvl1pPr>
              <a:defRPr>
                <a:noFill/>
              </a:defRPr>
            </a:lvl1pPr>
          </a:lstStyle>
          <a:p>
            <a:r>
              <a:rPr lang="en-GB"/>
              <a:t>Advancing social justice, promoting decent work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161462" y="6870450"/>
            <a:ext cx="540000" cy="288000"/>
          </a:xfrm>
        </p:spPr>
        <p:txBody>
          <a:bodyPr>
            <a:noAutofit/>
          </a:bodyPr>
          <a:lstStyle>
            <a:lvl1pPr>
              <a:defRPr>
                <a:noFill/>
              </a:defRPr>
            </a:lvl1pPr>
          </a:lstStyle>
          <a:p>
            <a:fld id="{856227C0-AD57-4F9B-BAE3-EEFB0D0EE427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80" y="2988404"/>
            <a:ext cx="214312" cy="25158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538" y="490538"/>
            <a:ext cx="1371600" cy="494482"/>
          </a:xfrm>
          <a:prstGeom prst="rect">
            <a:avLst/>
          </a:prstGeom>
        </p:spPr>
      </p:pic>
      <p:sp>
        <p:nvSpPr>
          <p:cNvPr id="11" name="Picture Placeholder 10"/>
          <p:cNvSpPr>
            <a:spLocks noGrp="1"/>
          </p:cNvSpPr>
          <p:nvPr>
            <p:ph type="pic" sz="quarter" idx="13" hasCustomPrompt="1"/>
          </p:nvPr>
        </p:nvSpPr>
        <p:spPr>
          <a:xfrm>
            <a:off x="2946400" y="0"/>
            <a:ext cx="9245600" cy="5321300"/>
          </a:xfrm>
          <a:custGeom>
            <a:avLst/>
            <a:gdLst>
              <a:gd name="connsiteX0" fmla="*/ 0 w 9245600"/>
              <a:gd name="connsiteY0" fmla="*/ 0 h 5321300"/>
              <a:gd name="connsiteX1" fmla="*/ 9245600 w 9245600"/>
              <a:gd name="connsiteY1" fmla="*/ 0 h 5321300"/>
              <a:gd name="connsiteX2" fmla="*/ 9245600 w 9245600"/>
              <a:gd name="connsiteY2" fmla="*/ 5321300 h 5321300"/>
              <a:gd name="connsiteX3" fmla="*/ 0 w 9245600"/>
              <a:gd name="connsiteY3" fmla="*/ 5321300 h 5321300"/>
              <a:gd name="connsiteX4" fmla="*/ 0 w 9245600"/>
              <a:gd name="connsiteY4" fmla="*/ 0 h 5321300"/>
              <a:gd name="connsiteX0" fmla="*/ 0 w 9245600"/>
              <a:gd name="connsiteY0" fmla="*/ 0 h 5321300"/>
              <a:gd name="connsiteX1" fmla="*/ 9245600 w 9245600"/>
              <a:gd name="connsiteY1" fmla="*/ 0 h 5321300"/>
              <a:gd name="connsiteX2" fmla="*/ 9245600 w 9245600"/>
              <a:gd name="connsiteY2" fmla="*/ 5321300 h 5321300"/>
              <a:gd name="connsiteX3" fmla="*/ 0 w 9245600"/>
              <a:gd name="connsiteY3" fmla="*/ 0 h 5321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245600" h="5321300">
                <a:moveTo>
                  <a:pt x="0" y="0"/>
                </a:moveTo>
                <a:lnTo>
                  <a:pt x="9245600" y="0"/>
                </a:lnTo>
                <a:lnTo>
                  <a:pt x="9245600" y="53213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</p:spPr>
        <p:txBody>
          <a:bodyPr>
            <a:noAutofit/>
          </a:bodyPr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insert picture, or leave unchanged for plain colour fill</a:t>
            </a:r>
          </a:p>
        </p:txBody>
      </p:sp>
    </p:spTree>
    <p:extLst>
      <p:ext uri="{BB962C8B-B14F-4D97-AF65-F5344CB8AC3E}">
        <p14:creationId xmlns:p14="http://schemas.microsoft.com/office/powerpoint/2010/main" val="3166135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0538" y="2872800"/>
            <a:ext cx="7200000" cy="608525"/>
          </a:xfrm>
        </p:spPr>
        <p:txBody>
          <a:bodyPr bIns="54000" anchor="t" anchorCtr="0">
            <a:noAutofit/>
          </a:bodyPr>
          <a:lstStyle>
            <a:lvl1pPr>
              <a:lnSpc>
                <a:spcPct val="90000"/>
              </a:lnSpc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0538" y="3481324"/>
            <a:ext cx="7200000" cy="1656000"/>
          </a:xfr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buNone/>
              <a:defRPr sz="4000" b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r>
              <a:rPr lang="en-GB"/>
              <a:t>Date: Monday / 01 / October /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1088" y="6867374"/>
            <a:ext cx="5605462" cy="180000"/>
          </a:xfrm>
        </p:spPr>
        <p:txBody>
          <a:bodyPr>
            <a:noAutofit/>
          </a:bodyPr>
          <a:lstStyle>
            <a:lvl1pPr>
              <a:defRPr>
                <a:noFill/>
              </a:defRPr>
            </a:lvl1pPr>
          </a:lstStyle>
          <a:p>
            <a:r>
              <a:rPr lang="en-GB"/>
              <a:t>Advancing social justice, promoting decent work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161462" y="6870450"/>
            <a:ext cx="540000" cy="288000"/>
          </a:xfrm>
        </p:spPr>
        <p:txBody>
          <a:bodyPr>
            <a:noAutofit/>
          </a:bodyPr>
          <a:lstStyle>
            <a:lvl1pPr>
              <a:defRPr>
                <a:noFill/>
              </a:defRPr>
            </a:lvl1pPr>
          </a:lstStyle>
          <a:p>
            <a:fld id="{856227C0-AD57-4F9B-BAE3-EEFB0D0EE427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538" y="490538"/>
            <a:ext cx="1371600" cy="494482"/>
          </a:xfrm>
          <a:prstGeom prst="rect">
            <a:avLst/>
          </a:prstGeom>
        </p:spPr>
      </p:pic>
      <p:sp>
        <p:nvSpPr>
          <p:cNvPr id="8" name="Right Triangle 7"/>
          <p:cNvSpPr/>
          <p:nvPr userDrawn="1"/>
        </p:nvSpPr>
        <p:spPr>
          <a:xfrm flipH="1">
            <a:off x="5529262" y="3007518"/>
            <a:ext cx="6662738" cy="3850481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80" y="2988404"/>
            <a:ext cx="214312" cy="251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7579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0538" y="2872800"/>
            <a:ext cx="7200000" cy="608525"/>
          </a:xfrm>
        </p:spPr>
        <p:txBody>
          <a:bodyPr bIns="54000" anchor="t" anchorCtr="0">
            <a:noAutofit/>
          </a:bodyPr>
          <a:lstStyle>
            <a:lvl1pPr>
              <a:lnSpc>
                <a:spcPct val="90000"/>
              </a:lnSpc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0538" y="3481324"/>
            <a:ext cx="7200000" cy="1656000"/>
          </a:xfr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buNone/>
              <a:defRPr sz="4000" b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r>
              <a:rPr lang="en-GB"/>
              <a:t>Date: Monday / 01 / October /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02038" y="6866325"/>
            <a:ext cx="5605462" cy="180000"/>
          </a:xfrm>
        </p:spPr>
        <p:txBody>
          <a:bodyPr>
            <a:noAutofit/>
          </a:bodyPr>
          <a:lstStyle>
            <a:lvl1pPr>
              <a:defRPr>
                <a:noFill/>
              </a:defRPr>
            </a:lvl1pPr>
          </a:lstStyle>
          <a:p>
            <a:r>
              <a:rPr lang="en-GB"/>
              <a:t>Advancing social justice, promoting decent work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161462" y="6870450"/>
            <a:ext cx="540000" cy="288000"/>
          </a:xfrm>
        </p:spPr>
        <p:txBody>
          <a:bodyPr>
            <a:noAutofit/>
          </a:bodyPr>
          <a:lstStyle>
            <a:lvl1pPr>
              <a:defRPr>
                <a:noFill/>
              </a:defRPr>
            </a:lvl1pPr>
          </a:lstStyle>
          <a:p>
            <a:fld id="{856227C0-AD57-4F9B-BAE3-EEFB0D0EE427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538" y="490538"/>
            <a:ext cx="1371600" cy="494482"/>
          </a:xfrm>
          <a:prstGeom prst="rect">
            <a:avLst/>
          </a:prstGeom>
        </p:spPr>
      </p:pic>
      <p:sp>
        <p:nvSpPr>
          <p:cNvPr id="8" name="Right Triangle 7"/>
          <p:cNvSpPr/>
          <p:nvPr userDrawn="1"/>
        </p:nvSpPr>
        <p:spPr>
          <a:xfrm flipH="1">
            <a:off x="8286750" y="4601106"/>
            <a:ext cx="3905250" cy="2256894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80" y="2988404"/>
            <a:ext cx="214312" cy="251584"/>
          </a:xfrm>
          <a:prstGeom prst="rect">
            <a:avLst/>
          </a:prstGeom>
        </p:spPr>
      </p:pic>
      <p:sp>
        <p:nvSpPr>
          <p:cNvPr id="10" name="Right Triangle 9"/>
          <p:cNvSpPr/>
          <p:nvPr userDrawn="1"/>
        </p:nvSpPr>
        <p:spPr>
          <a:xfrm rot="10800000">
            <a:off x="3191027" y="2238"/>
            <a:ext cx="8999022" cy="520065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20455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0538" y="2872800"/>
            <a:ext cx="7200000" cy="608525"/>
          </a:xfrm>
        </p:spPr>
        <p:txBody>
          <a:bodyPr bIns="54000" anchor="t" anchorCtr="0">
            <a:noAutofit/>
          </a:bodyPr>
          <a:lstStyle>
            <a:lvl1pPr>
              <a:lnSpc>
                <a:spcPct val="90000"/>
              </a:lnSpc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0538" y="3481324"/>
            <a:ext cx="7200000" cy="1656000"/>
          </a:xfr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buNone/>
              <a:defRPr sz="4000" b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r>
              <a:rPr lang="en-GB"/>
              <a:t>Date: Monday / 01 / October /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02038" y="6866325"/>
            <a:ext cx="5605462" cy="180000"/>
          </a:xfrm>
        </p:spPr>
        <p:txBody>
          <a:bodyPr>
            <a:noAutofit/>
          </a:bodyPr>
          <a:lstStyle>
            <a:lvl1pPr>
              <a:defRPr>
                <a:noFill/>
              </a:defRPr>
            </a:lvl1pPr>
          </a:lstStyle>
          <a:p>
            <a:r>
              <a:rPr lang="en-GB"/>
              <a:t>Advancing social justice, promoting decent work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161462" y="6870450"/>
            <a:ext cx="540000" cy="288000"/>
          </a:xfrm>
        </p:spPr>
        <p:txBody>
          <a:bodyPr>
            <a:noAutofit/>
          </a:bodyPr>
          <a:lstStyle>
            <a:lvl1pPr>
              <a:defRPr>
                <a:noFill/>
              </a:defRPr>
            </a:lvl1pPr>
          </a:lstStyle>
          <a:p>
            <a:fld id="{856227C0-AD57-4F9B-BAE3-EEFB0D0EE427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538" y="490538"/>
            <a:ext cx="1371600" cy="49448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80" y="2988404"/>
            <a:ext cx="214312" cy="251584"/>
          </a:xfrm>
          <a:prstGeom prst="rect">
            <a:avLst/>
          </a:prstGeom>
        </p:spPr>
      </p:pic>
      <p:sp>
        <p:nvSpPr>
          <p:cNvPr id="10" name="Right Triangle 9"/>
          <p:cNvSpPr/>
          <p:nvPr userDrawn="1"/>
        </p:nvSpPr>
        <p:spPr>
          <a:xfrm rot="10800000">
            <a:off x="5307376" y="0"/>
            <a:ext cx="6884624" cy="3978712"/>
          </a:xfrm>
          <a:prstGeom prst="rt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99928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 Phot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0538" y="2872800"/>
            <a:ext cx="7200000" cy="608525"/>
          </a:xfrm>
        </p:spPr>
        <p:txBody>
          <a:bodyPr bIns="54000" anchor="t" anchorCtr="0">
            <a:noAutofit/>
          </a:bodyPr>
          <a:lstStyle>
            <a:lvl1pPr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0538" y="3481324"/>
            <a:ext cx="7200000" cy="1656000"/>
          </a:xfr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buNone/>
              <a:defRPr sz="4000" b="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r>
              <a:rPr lang="en-GB"/>
              <a:t>Date: Monday / 01 / October /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02038" y="6870450"/>
            <a:ext cx="5605462" cy="180000"/>
          </a:xfrm>
        </p:spPr>
        <p:txBody>
          <a:bodyPr>
            <a:noAutofit/>
          </a:bodyPr>
          <a:lstStyle>
            <a:lvl1pPr>
              <a:defRPr>
                <a:noFill/>
              </a:defRPr>
            </a:lvl1pPr>
          </a:lstStyle>
          <a:p>
            <a:r>
              <a:rPr lang="en-GB"/>
              <a:t>Advancing social justice, promoting decent work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161462" y="6870450"/>
            <a:ext cx="540000" cy="288000"/>
          </a:xfrm>
        </p:spPr>
        <p:txBody>
          <a:bodyPr>
            <a:noAutofit/>
          </a:bodyPr>
          <a:lstStyle>
            <a:lvl1pPr>
              <a:defRPr>
                <a:noFill/>
              </a:defRPr>
            </a:lvl1pPr>
          </a:lstStyle>
          <a:p>
            <a:fld id="{856227C0-AD57-4F9B-BAE3-EEFB0D0EE427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602" y="490538"/>
            <a:ext cx="1371472" cy="49448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80" y="2988404"/>
            <a:ext cx="214312" cy="251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82224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 Patter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21407" r="38481" b="40746"/>
          <a:stretch/>
        </p:blipFill>
        <p:spPr>
          <a:xfrm>
            <a:off x="-1397975" y="1085561"/>
            <a:ext cx="13604217" cy="578488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0538" y="2872800"/>
            <a:ext cx="7200000" cy="608525"/>
          </a:xfrm>
        </p:spPr>
        <p:txBody>
          <a:bodyPr bIns="54000" anchor="t" anchorCtr="0">
            <a:noAutofit/>
          </a:bodyPr>
          <a:lstStyle>
            <a:lvl1pPr>
              <a:lnSpc>
                <a:spcPct val="90000"/>
              </a:lnSpc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0538" y="3481324"/>
            <a:ext cx="5868000" cy="648000"/>
          </a:xfr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buNone/>
              <a:defRPr sz="4000" b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r>
              <a:rPr lang="en-GB"/>
              <a:t>Date: Monday / 01 / October /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49663" y="6870450"/>
            <a:ext cx="5605462" cy="180000"/>
          </a:xfrm>
        </p:spPr>
        <p:txBody>
          <a:bodyPr>
            <a:noAutofit/>
          </a:bodyPr>
          <a:lstStyle>
            <a:lvl1pPr>
              <a:defRPr>
                <a:noFill/>
              </a:defRPr>
            </a:lvl1pPr>
          </a:lstStyle>
          <a:p>
            <a:r>
              <a:rPr lang="en-GB"/>
              <a:t>Advancing social justice, promoting decent work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161462" y="6870450"/>
            <a:ext cx="540000" cy="288000"/>
          </a:xfrm>
        </p:spPr>
        <p:txBody>
          <a:bodyPr>
            <a:noAutofit/>
          </a:bodyPr>
          <a:lstStyle>
            <a:lvl1pPr>
              <a:defRPr>
                <a:noFill/>
              </a:defRPr>
            </a:lvl1pPr>
          </a:lstStyle>
          <a:p>
            <a:fld id="{856227C0-AD57-4F9B-BAE3-EEFB0D0EE427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538" y="490538"/>
            <a:ext cx="1371600" cy="49448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80" y="2988404"/>
            <a:ext cx="214312" cy="251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62829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Date: Monday / 01 / October / 2019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Advancing social justice, promoting decent work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227C0-AD57-4F9B-BAE3-EEFB0D0EE4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20880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Date: Monday / 01 / October / 2019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Advancing social justice, promoting decent work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227C0-AD57-4F9B-BAE3-EEFB0D0EE4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19567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49C3D1-93A5-463D-86AC-7C407A5934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419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B64AAA-C993-460F-8765-4E04026AFB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837" y="1789907"/>
            <a:ext cx="3383912" cy="4167984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419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5EA117-5EBE-461E-8489-7AB901E1F7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F0531-1173-42A4-ACEA-425457A0C25C}" type="datetime1">
              <a:rPr lang="es-419" smtClean="0"/>
              <a:t>2/6/2024</a:t>
            </a:fld>
            <a:endParaRPr lang="es-419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D1D35B-C899-4C4F-A922-D3C3078574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659412" y="6292055"/>
            <a:ext cx="4114800" cy="365125"/>
          </a:xfrm>
        </p:spPr>
        <p:txBody>
          <a:bodyPr/>
          <a:lstStyle/>
          <a:p>
            <a:r>
              <a:rPr lang="es-419"/>
              <a:t>Presentation info in footer  |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2D9652-3377-457B-8AC0-6E71AAF5DC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2AC20-ABE8-441F-92B6-B5E72D66AA5C}" type="slidenum">
              <a:rPr lang="es-419" smtClean="0"/>
              <a:t>‹#›</a:t>
            </a:fld>
            <a:endParaRPr lang="es-419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B0D2673-B688-4F07-942B-B7D0B6AD920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31838" y="1134269"/>
            <a:ext cx="10728325" cy="650875"/>
          </a:xfrm>
        </p:spPr>
        <p:txBody>
          <a:bodyPr>
            <a:noAutofit/>
          </a:bodyPr>
          <a:lstStyle>
            <a:lvl1pPr>
              <a:defRPr sz="2800" cap="all" baseline="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D60D8A2F-4CCF-437D-91B0-BF0FB8168D9C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4404045" y="1789907"/>
            <a:ext cx="3383912" cy="4167984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419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E53C45D0-7133-41A5-BABF-9886A443F756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8076252" y="1789907"/>
            <a:ext cx="3383912" cy="4167984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422081848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49C3D1-93A5-463D-86AC-7C407A5934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419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B64AAA-C993-460F-8765-4E04026AFB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419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5EA117-5EBE-461E-8489-7AB901E1F7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F0531-1173-42A4-ACEA-425457A0C25C}" type="datetime1">
              <a:rPr lang="es-419" smtClean="0"/>
              <a:t>2/6/2024</a:t>
            </a:fld>
            <a:endParaRPr lang="es-419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D1D35B-C899-4C4F-A922-D3C3078574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659412" y="6292055"/>
            <a:ext cx="4114800" cy="365125"/>
          </a:xfrm>
        </p:spPr>
        <p:txBody>
          <a:bodyPr/>
          <a:lstStyle/>
          <a:p>
            <a:r>
              <a:rPr lang="es-419"/>
              <a:t>Presentation info in footer  |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2D9652-3377-457B-8AC0-6E71AAF5DC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2AC20-ABE8-441F-92B6-B5E72D66AA5C}" type="slidenum">
              <a:rPr lang="es-419" smtClean="0"/>
              <a:t>‹#›</a:t>
            </a:fld>
            <a:endParaRPr lang="es-419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B0D2673-B688-4F07-942B-B7D0B6AD920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31838" y="1134269"/>
            <a:ext cx="10728325" cy="650875"/>
          </a:xfrm>
        </p:spPr>
        <p:txBody>
          <a:bodyPr>
            <a:noAutofit/>
          </a:bodyPr>
          <a:lstStyle>
            <a:lvl1pPr>
              <a:defRPr sz="2800" cap="all" baseline="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1451366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49C3D1-93A5-463D-86AC-7C407A5934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419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B64AAA-C993-460F-8765-4E04026AFB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419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5EA117-5EBE-461E-8489-7AB901E1F7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F0531-1173-42A4-ACEA-425457A0C25C}" type="datetime1">
              <a:rPr lang="es-419" smtClean="0"/>
              <a:t>2/6/2024</a:t>
            </a:fld>
            <a:endParaRPr lang="es-419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D1D35B-C899-4C4F-A922-D3C3078574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659412" y="6292055"/>
            <a:ext cx="4114800" cy="365125"/>
          </a:xfrm>
        </p:spPr>
        <p:txBody>
          <a:bodyPr/>
          <a:lstStyle/>
          <a:p>
            <a:r>
              <a:rPr lang="es-419"/>
              <a:t>Presentation info in footer  |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2D9652-3377-457B-8AC0-6E71AAF5DC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2AC20-ABE8-441F-92B6-B5E72D66AA5C}" type="slidenum">
              <a:rPr lang="es-419" smtClean="0"/>
              <a:t>‹#›</a:t>
            </a:fld>
            <a:endParaRPr lang="es-419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B0D2673-B688-4F07-942B-B7D0B6AD920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31838" y="1134269"/>
            <a:ext cx="10728325" cy="650875"/>
          </a:xfrm>
        </p:spPr>
        <p:txBody>
          <a:bodyPr>
            <a:noAutofit/>
          </a:bodyPr>
          <a:lstStyle>
            <a:lvl1pPr>
              <a:defRPr sz="2800" cap="all" baseline="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58829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Date: Monday / 01 / October /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Advancing social justice, promoting decent work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227C0-AD57-4F9B-BAE3-EEFB0D0EE4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8292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+ Patt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539" y="2393950"/>
            <a:ext cx="7311862" cy="34829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Date: Monday / 01 / October /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Advancing social justice, promoting decent work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227C0-AD57-4F9B-BAE3-EEFB0D0EE427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834" b="41970"/>
          <a:stretch/>
        </p:blipFill>
        <p:spPr>
          <a:xfrm>
            <a:off x="4581526" y="3244430"/>
            <a:ext cx="7619999" cy="3623095"/>
          </a:xfrm>
          <a:prstGeom prst="rect">
            <a:avLst/>
          </a:prstGeom>
        </p:spPr>
      </p:pic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90538" y="4796725"/>
            <a:ext cx="3412800" cy="970829"/>
          </a:xfrm>
        </p:spPr>
        <p:txBody>
          <a:bodyPr tIns="108000">
            <a:spAutoFit/>
          </a:bodyPr>
          <a:lstStyle>
            <a:lvl1pPr marL="489600" indent="-489600">
              <a:buSzPct val="150000"/>
              <a:buFontTx/>
              <a:buBlip>
                <a:blip r:embed="rId3"/>
              </a:buBlip>
              <a:defRPr b="0">
                <a:solidFill>
                  <a:schemeClr val="tx1"/>
                </a:solidFill>
              </a:defRPr>
            </a:lvl1pPr>
            <a:lvl2pPr marL="669600" indent="-180000">
              <a:buClr>
                <a:schemeClr val="accent2"/>
              </a:buClr>
              <a:buSzPct val="80000"/>
              <a:buFont typeface="Wingdings 3" panose="05040102010807070707" pitchFamily="18" charset="2"/>
              <a:buChar char="u"/>
              <a:defRPr sz="1000"/>
            </a:lvl2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81085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+ Corner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 hasCustomPrompt="1"/>
          </p:nvPr>
        </p:nvSpPr>
        <p:spPr>
          <a:xfrm>
            <a:off x="4692650" y="2538000"/>
            <a:ext cx="7499350" cy="4320000"/>
          </a:xfrm>
          <a:custGeom>
            <a:avLst/>
            <a:gdLst>
              <a:gd name="connsiteX0" fmla="*/ 0 w 7499350"/>
              <a:gd name="connsiteY0" fmla="*/ 0 h 4320000"/>
              <a:gd name="connsiteX1" fmla="*/ 7499350 w 7499350"/>
              <a:gd name="connsiteY1" fmla="*/ 0 h 4320000"/>
              <a:gd name="connsiteX2" fmla="*/ 7499350 w 7499350"/>
              <a:gd name="connsiteY2" fmla="*/ 4320000 h 4320000"/>
              <a:gd name="connsiteX3" fmla="*/ 0 w 7499350"/>
              <a:gd name="connsiteY3" fmla="*/ 4320000 h 4320000"/>
              <a:gd name="connsiteX4" fmla="*/ 0 w 7499350"/>
              <a:gd name="connsiteY4" fmla="*/ 0 h 4320000"/>
              <a:gd name="connsiteX0" fmla="*/ 0 w 7499350"/>
              <a:gd name="connsiteY0" fmla="*/ 4320000 h 4320000"/>
              <a:gd name="connsiteX1" fmla="*/ 7499350 w 7499350"/>
              <a:gd name="connsiteY1" fmla="*/ 0 h 4320000"/>
              <a:gd name="connsiteX2" fmla="*/ 7499350 w 7499350"/>
              <a:gd name="connsiteY2" fmla="*/ 4320000 h 4320000"/>
              <a:gd name="connsiteX3" fmla="*/ 0 w 7499350"/>
              <a:gd name="connsiteY3" fmla="*/ 4320000 h 432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99350" h="4320000">
                <a:moveTo>
                  <a:pt x="0" y="4320000"/>
                </a:moveTo>
                <a:lnTo>
                  <a:pt x="7499350" y="0"/>
                </a:lnTo>
                <a:lnTo>
                  <a:pt x="7499350" y="4320000"/>
                </a:lnTo>
                <a:lnTo>
                  <a:pt x="0" y="4320000"/>
                </a:lnTo>
                <a:close/>
              </a:path>
            </a:pathLst>
          </a:custGeom>
        </p:spPr>
        <p:txBody>
          <a:bodyPr anchor="b" anchorCtr="0"/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r>
              <a:rPr lang="en-GB"/>
              <a:t>Click icon to insert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539" y="2393950"/>
            <a:ext cx="7311862" cy="34829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Date: Monday / 01 / October /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Advancing social justice, promoting decent work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227C0-AD57-4F9B-BAE3-EEFB0D0EE427}" type="slidenum">
              <a:rPr lang="en-GB" smtClean="0"/>
              <a:t>‹#›</a:t>
            </a:fld>
            <a:endParaRPr lang="en-GB"/>
          </a:p>
        </p:txBody>
      </p:sp>
      <p:sp>
        <p:nvSpPr>
          <p:cNvPr id="9" name="TextBox 8"/>
          <p:cNvSpPr txBox="1"/>
          <p:nvPr userDrawn="1"/>
        </p:nvSpPr>
        <p:spPr>
          <a:xfrm>
            <a:off x="4686300" y="6870450"/>
            <a:ext cx="7505700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GB" sz="1000"/>
              <a:t>NB Manually place “ilo.org” device in front of image</a:t>
            </a:r>
          </a:p>
        </p:txBody>
      </p:sp>
    </p:spTree>
    <p:extLst>
      <p:ext uri="{BB962C8B-B14F-4D97-AF65-F5344CB8AC3E}">
        <p14:creationId xmlns:p14="http://schemas.microsoft.com/office/powerpoint/2010/main" val="259065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+ Image/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539" y="2393950"/>
            <a:ext cx="7311862" cy="34829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Date: Monday / 01 / October /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Advancing social justice, promoting decent work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227C0-AD57-4F9B-BAE3-EEFB0D0EE427}" type="slidenum">
              <a:rPr lang="en-GB" smtClean="0"/>
              <a:t>‹#›</a:t>
            </a:fld>
            <a:endParaRPr lang="en-GB"/>
          </a:p>
        </p:txBody>
      </p:sp>
      <p:sp>
        <p:nvSpPr>
          <p:cNvPr id="9" name="TextBox 8"/>
          <p:cNvSpPr txBox="1"/>
          <p:nvPr userDrawn="1"/>
        </p:nvSpPr>
        <p:spPr>
          <a:xfrm>
            <a:off x="4686300" y="6870450"/>
            <a:ext cx="7505700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GB" sz="1000"/>
              <a:t>NB Manually place “ilo.org” device in front of image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8289130" y="981075"/>
            <a:ext cx="3902869" cy="5876925"/>
          </a:xfrm>
          <a:custGeom>
            <a:avLst/>
            <a:gdLst>
              <a:gd name="connsiteX0" fmla="*/ 0 w 3902869"/>
              <a:gd name="connsiteY0" fmla="*/ 0 h 5876925"/>
              <a:gd name="connsiteX1" fmla="*/ 3902869 w 3902869"/>
              <a:gd name="connsiteY1" fmla="*/ 0 h 5876925"/>
              <a:gd name="connsiteX2" fmla="*/ 3902869 w 3902869"/>
              <a:gd name="connsiteY2" fmla="*/ 5876925 h 5876925"/>
              <a:gd name="connsiteX3" fmla="*/ 0 w 3902869"/>
              <a:gd name="connsiteY3" fmla="*/ 5876925 h 5876925"/>
              <a:gd name="connsiteX4" fmla="*/ 0 w 3902869"/>
              <a:gd name="connsiteY4" fmla="*/ 0 h 5876925"/>
              <a:gd name="connsiteX0" fmla="*/ 0 w 3902869"/>
              <a:gd name="connsiteY0" fmla="*/ 0 h 5876925"/>
              <a:gd name="connsiteX1" fmla="*/ 3898107 w 3902869"/>
              <a:gd name="connsiteY1" fmla="*/ 2252663 h 5876925"/>
              <a:gd name="connsiteX2" fmla="*/ 3902869 w 3902869"/>
              <a:gd name="connsiteY2" fmla="*/ 5876925 h 5876925"/>
              <a:gd name="connsiteX3" fmla="*/ 0 w 3902869"/>
              <a:gd name="connsiteY3" fmla="*/ 5876925 h 5876925"/>
              <a:gd name="connsiteX4" fmla="*/ 0 w 3902869"/>
              <a:gd name="connsiteY4" fmla="*/ 0 h 5876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02869" h="5876925">
                <a:moveTo>
                  <a:pt x="0" y="0"/>
                </a:moveTo>
                <a:lnTo>
                  <a:pt x="3898107" y="2252663"/>
                </a:lnTo>
                <a:cubicBezTo>
                  <a:pt x="3899694" y="3460750"/>
                  <a:pt x="3901282" y="4668838"/>
                  <a:pt x="3902869" y="5876925"/>
                </a:cubicBezTo>
                <a:lnTo>
                  <a:pt x="0" y="5876925"/>
                </a:lnTo>
                <a:lnTo>
                  <a:pt x="0" y="0"/>
                </a:lnTo>
                <a:close/>
              </a:path>
            </a:pathLst>
          </a:custGeom>
        </p:spPr>
        <p:txBody>
          <a:bodyPr anchor="b" anchorCtr="0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GB"/>
              <a:t>Click icon to insert picture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4"/>
          </p:nvPr>
        </p:nvSpPr>
        <p:spPr>
          <a:xfrm>
            <a:off x="8288338" y="5876925"/>
            <a:ext cx="3413125" cy="247650"/>
          </a:xfrm>
          <a:custGeom>
            <a:avLst/>
            <a:gdLst>
              <a:gd name="connsiteX0" fmla="*/ 0 w 3413125"/>
              <a:gd name="connsiteY0" fmla="*/ 0 h 247650"/>
              <a:gd name="connsiteX1" fmla="*/ 3413125 w 3413125"/>
              <a:gd name="connsiteY1" fmla="*/ 0 h 247650"/>
              <a:gd name="connsiteX2" fmla="*/ 3413125 w 3413125"/>
              <a:gd name="connsiteY2" fmla="*/ 247650 h 247650"/>
              <a:gd name="connsiteX3" fmla="*/ 0 w 3413125"/>
              <a:gd name="connsiteY3" fmla="*/ 247650 h 247650"/>
              <a:gd name="connsiteX4" fmla="*/ 0 w 3413125"/>
              <a:gd name="connsiteY4" fmla="*/ 0 h 247650"/>
              <a:gd name="connsiteX0" fmla="*/ 0 w 3413125"/>
              <a:gd name="connsiteY0" fmla="*/ 0 h 247650"/>
              <a:gd name="connsiteX1" fmla="*/ 3153569 w 3413125"/>
              <a:gd name="connsiteY1" fmla="*/ 0 h 247650"/>
              <a:gd name="connsiteX2" fmla="*/ 3413125 w 3413125"/>
              <a:gd name="connsiteY2" fmla="*/ 247650 h 247650"/>
              <a:gd name="connsiteX3" fmla="*/ 0 w 3413125"/>
              <a:gd name="connsiteY3" fmla="*/ 247650 h 247650"/>
              <a:gd name="connsiteX4" fmla="*/ 0 w 3413125"/>
              <a:gd name="connsiteY4" fmla="*/ 0 h 247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13125" h="247650">
                <a:moveTo>
                  <a:pt x="0" y="0"/>
                </a:moveTo>
                <a:lnTo>
                  <a:pt x="3153569" y="0"/>
                </a:lnTo>
                <a:lnTo>
                  <a:pt x="3413125" y="247650"/>
                </a:lnTo>
                <a:lnTo>
                  <a:pt x="0" y="24765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</p:spPr>
        <p:txBody>
          <a:bodyPr lIns="108000" anchor="ctr" anchorCtr="0"/>
          <a:lstStyle>
            <a:lvl1pPr>
              <a:defRPr sz="1000" b="0">
                <a:solidFill>
                  <a:schemeClr val="bg1"/>
                </a:solidFill>
              </a:defRPr>
            </a:lvl1pPr>
            <a:lvl2pPr>
              <a:defRPr sz="100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1000">
                <a:solidFill>
                  <a:schemeClr val="bg1"/>
                </a:solidFill>
              </a:defRPr>
            </a:lvl4pPr>
            <a:lvl5pPr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57128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0538" y="2393950"/>
            <a:ext cx="5360400" cy="34829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41062" y="2393949"/>
            <a:ext cx="5360400" cy="348297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Date: Monday / 01 / October / 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Advancing social justice, promoting decent work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227C0-AD57-4F9B-BAE3-EEFB0D0EE4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7130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0538" y="2393950"/>
            <a:ext cx="3412800" cy="34829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89600" y="2393949"/>
            <a:ext cx="3412800" cy="348297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Date: Monday / 01 / October / 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Advancing social justice, promoting decent work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227C0-AD57-4F9B-BAE3-EEFB0D0EE427}" type="slidenum">
              <a:rPr lang="en-GB" smtClean="0"/>
              <a:t>‹#›</a:t>
            </a:fld>
            <a:endParaRPr lang="en-GB"/>
          </a:p>
        </p:txBody>
      </p:sp>
      <p:sp>
        <p:nvSpPr>
          <p:cNvPr id="8" name="Content Placeholder 3"/>
          <p:cNvSpPr>
            <a:spLocks noGrp="1"/>
          </p:cNvSpPr>
          <p:nvPr>
            <p:ph sz="half" idx="13"/>
          </p:nvPr>
        </p:nvSpPr>
        <p:spPr>
          <a:xfrm>
            <a:off x="8288662" y="2393949"/>
            <a:ext cx="3412800" cy="348297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4147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 with Sta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0538" y="2393950"/>
            <a:ext cx="3412800" cy="34829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89600" y="2393949"/>
            <a:ext cx="3412800" cy="348297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Date: Monday / 01 / October / 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Advancing social justice, promoting decent work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227C0-AD57-4F9B-BAE3-EEFB0D0EE427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8288662" y="2393950"/>
            <a:ext cx="3412801" cy="3482975"/>
          </a:xfrm>
        </p:spPr>
        <p:txBody>
          <a:bodyPr tIns="54000"/>
          <a:lstStyle>
            <a:lvl1pPr marL="360000" indent="-360000">
              <a:lnSpc>
                <a:spcPct val="80000"/>
              </a:lnSpc>
              <a:spcBef>
                <a:spcPts val="3200"/>
              </a:spcBef>
              <a:spcAft>
                <a:spcPts val="0"/>
              </a:spcAft>
              <a:buClr>
                <a:schemeClr val="accent2"/>
              </a:buClr>
              <a:buFontTx/>
              <a:buBlip>
                <a:blip r:embed="rId2"/>
              </a:buBlip>
              <a:defRPr sz="6000" b="0" spc="-200" baseline="0">
                <a:solidFill>
                  <a:schemeClr val="accent1"/>
                </a:solidFill>
              </a:defRPr>
            </a:lvl1pPr>
            <a:lvl2pPr marL="3600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/>
            </a:lvl2pPr>
          </a:lstStyle>
          <a:p>
            <a:pPr lvl="0"/>
            <a:r>
              <a:rPr lang="en-US"/>
              <a:t>00.0%</a:t>
            </a:r>
          </a:p>
          <a:p>
            <a:pPr lvl="1"/>
            <a:r>
              <a:rPr lang="en-US"/>
              <a:t>Supporting text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0062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and Ima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Date: Monday / 01 / October / 2019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Advancing social justice, promoting decent work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227C0-AD57-4F9B-BAE3-EEFB0D0EE427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490538" y="2393950"/>
            <a:ext cx="7380000" cy="3482976"/>
          </a:xfrm>
        </p:spPr>
        <p:txBody>
          <a:bodyPr tIns="0">
            <a:noAutofit/>
          </a:bodyPr>
          <a:lstStyle>
            <a:lvl1pPr marL="489600" indent="-489600">
              <a:buSzPct val="120000"/>
              <a:buFontTx/>
              <a:buBlip>
                <a:blip r:embed="rId2"/>
              </a:buBlip>
              <a:defRPr sz="2300" b="0">
                <a:solidFill>
                  <a:schemeClr val="tx1"/>
                </a:solidFill>
              </a:defRPr>
            </a:lvl1pPr>
            <a:lvl2pPr marL="489600" indent="0">
              <a:buClr>
                <a:schemeClr val="accent2"/>
              </a:buClr>
              <a:buSzPct val="80000"/>
              <a:buFont typeface="Wingdings 3" panose="05040102010807070707" pitchFamily="18" charset="2"/>
              <a:buNone/>
              <a:defRPr sz="2300" baseline="0"/>
            </a:lvl2pPr>
            <a:lvl3pPr marL="669600" indent="-180000">
              <a:spcBef>
                <a:spcPts val="1800"/>
              </a:spcBef>
              <a:defRPr sz="1000"/>
            </a:lvl3pPr>
          </a:lstStyle>
          <a:p>
            <a:pPr lvl="0"/>
            <a:r>
              <a:rPr lang="en-US"/>
              <a:t>Quote (level 1)</a:t>
            </a:r>
          </a:p>
          <a:p>
            <a:pPr lvl="1"/>
            <a:r>
              <a:rPr lang="en-US"/>
              <a:t>Continuation paras (level 2)</a:t>
            </a:r>
          </a:p>
          <a:p>
            <a:pPr lvl="2"/>
            <a:r>
              <a:rPr lang="en-GB"/>
              <a:t>Source (level 3)</a:t>
            </a: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8270663" y="2447925"/>
            <a:ext cx="3430800" cy="3429000"/>
          </a:xfrm>
        </p:spPr>
        <p:txBody>
          <a:bodyPr/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0444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emf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3.emf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0538" y="1423195"/>
            <a:ext cx="11210924" cy="72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0538" y="2393950"/>
            <a:ext cx="11210924" cy="348297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0538" y="6870450"/>
            <a:ext cx="2743200" cy="2160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>
              <a:defRPr sz="1000">
                <a:noFill/>
              </a:defRPr>
            </a:lvl1pPr>
          </a:lstStyle>
          <a:p>
            <a:r>
              <a:rPr lang="en-GB"/>
              <a:t>Date: Monday / 01 / October /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0538" y="6337302"/>
            <a:ext cx="5605462" cy="18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1000" b="1">
                <a:solidFill>
                  <a:schemeClr val="tx1"/>
                </a:solidFill>
              </a:defRPr>
            </a:lvl1pPr>
          </a:lstStyle>
          <a:p>
            <a:r>
              <a:rPr lang="en-GB"/>
              <a:t>Advancing social justice, promoting decent work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161462" y="432000"/>
            <a:ext cx="540000" cy="288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r">
              <a:defRPr sz="1800">
                <a:solidFill>
                  <a:schemeClr val="accent1"/>
                </a:solidFill>
              </a:defRPr>
            </a:lvl1pPr>
          </a:lstStyle>
          <a:p>
            <a:fld id="{856227C0-AD57-4F9B-BAE3-EEFB0D0EE427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538" y="490538"/>
            <a:ext cx="1371600" cy="49448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81" y="1519079"/>
            <a:ext cx="119513" cy="14029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7063" y="6367463"/>
            <a:ext cx="644400" cy="172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7613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7" r:id="rId3"/>
    <p:sldLayoutId id="2147483665" r:id="rId4"/>
    <p:sldLayoutId id="2147483666" r:id="rId5"/>
    <p:sldLayoutId id="2147483652" r:id="rId6"/>
    <p:sldLayoutId id="2147483664" r:id="rId7"/>
    <p:sldLayoutId id="2147483668" r:id="rId8"/>
    <p:sldLayoutId id="2147483669" r:id="rId9"/>
    <p:sldLayoutId id="2147483651" r:id="rId10"/>
    <p:sldLayoutId id="2147483660" r:id="rId11"/>
    <p:sldLayoutId id="2147483661" r:id="rId12"/>
    <p:sldLayoutId id="2147483662" r:id="rId13"/>
    <p:sldLayoutId id="2147483663" r:id="rId14"/>
    <p:sldLayoutId id="2147483654" r:id="rId15"/>
    <p:sldLayoutId id="2147483655" r:id="rId16"/>
    <p:sldLayoutId id="2147483674" r:id="rId17"/>
    <p:sldLayoutId id="2147483675" r:id="rId18"/>
    <p:sldLayoutId id="2147483677" r:id="rId19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5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2400"/>
        </a:spcBef>
        <a:spcAft>
          <a:spcPts val="600"/>
        </a:spcAft>
        <a:buFont typeface="Arial" panose="020B0604020202020204" pitchFamily="34" charset="0"/>
        <a:buNone/>
        <a:defRPr sz="1800" b="1" kern="1200">
          <a:solidFill>
            <a:schemeClr val="accent2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252000" indent="-252000" algn="l" defTabSz="914400" rtl="0" eaLnBrk="1" latinLnBrk="0" hangingPunct="1">
        <a:lnSpc>
          <a:spcPct val="100000"/>
        </a:lnSpc>
        <a:spcBef>
          <a:spcPts val="600"/>
        </a:spcBef>
        <a:buClr>
          <a:schemeClr val="accent2"/>
        </a:buClr>
        <a:buSzPct val="70000"/>
        <a:buFont typeface="Wingdings 3" panose="05040102010807070707" pitchFamily="18" charset="2"/>
        <a:buChar char="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l" defTabSz="914400" rtl="0" eaLnBrk="1" latinLnBrk="0" hangingPunct="1">
        <a:lnSpc>
          <a:spcPct val="100000"/>
        </a:lnSpc>
        <a:spcBef>
          <a:spcPts val="2400"/>
        </a:spcBef>
        <a:spcAft>
          <a:spcPts val="450"/>
        </a:spcAft>
        <a:buClr>
          <a:schemeClr val="accent2"/>
        </a:buClr>
        <a:buSzPct val="80000"/>
        <a:buFont typeface="Arial" panose="020B0604020202020204" pitchFamily="34" charset="0"/>
        <a:buNone/>
        <a:defRPr sz="1400" b="1" kern="1200">
          <a:solidFill>
            <a:schemeClr val="accent2"/>
          </a:solidFill>
          <a:latin typeface="+mn-lt"/>
          <a:ea typeface="+mn-ea"/>
          <a:cs typeface="+mn-cs"/>
        </a:defRPr>
      </a:lvl4pPr>
      <a:lvl5pPr marL="0" indent="0" algn="l" defTabSz="914400" rtl="0" eaLnBrk="1" latinLnBrk="0" hangingPunct="1">
        <a:lnSpc>
          <a:spcPct val="100000"/>
        </a:lnSpc>
        <a:spcBef>
          <a:spcPts val="450"/>
        </a:spcBef>
        <a:spcAft>
          <a:spcPts val="450"/>
        </a:spcAft>
        <a:buClr>
          <a:schemeClr val="accent2"/>
        </a:buClr>
        <a:buSzPct val="80000"/>
        <a:buFont typeface="Arial" panose="020B06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2000" indent="-252000" algn="l" defTabSz="914400" rtl="0" eaLnBrk="1" latinLnBrk="0" hangingPunct="1">
        <a:lnSpc>
          <a:spcPct val="100000"/>
        </a:lnSpc>
        <a:spcBef>
          <a:spcPts val="450"/>
        </a:spcBef>
        <a:buClr>
          <a:schemeClr val="accent2"/>
        </a:buClr>
        <a:buSzPct val="70000"/>
        <a:buFont typeface="Wingdings 3" panose="05040102010807070707" pitchFamily="18" charset="2"/>
        <a:buChar char="u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None/>
        <a:defRPr sz="10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  <p15:guide id="3" pos="309">
          <p15:clr>
            <a:srgbClr val="F26B43"/>
          </p15:clr>
        </p15:guide>
        <p15:guide id="4" pos="7371">
          <p15:clr>
            <a:srgbClr val="F26B43"/>
          </p15:clr>
        </p15:guide>
        <p15:guide id="5" orient="horz" pos="309">
          <p15:clr>
            <a:srgbClr val="F26B43"/>
          </p15:clr>
        </p15:guide>
        <p15:guide id="6" orient="horz" pos="4011">
          <p15:clr>
            <a:srgbClr val="F26B43"/>
          </p15:clr>
        </p15:guide>
        <p15:guide id="7" orient="horz" pos="1508">
          <p15:clr>
            <a:srgbClr val="F26B43"/>
          </p15:clr>
        </p15:guide>
        <p15:guide id="8" orient="horz" pos="3702">
          <p15:clr>
            <a:srgbClr val="F26B43"/>
          </p15:clr>
        </p15:guide>
        <p15:guide id="9" orient="horz" pos="1542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sv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10" Type="http://schemas.openxmlformats.org/officeDocument/2006/relationships/image" Target="../media/image17.svg"/><Relationship Id="rId4" Type="http://schemas.openxmlformats.org/officeDocument/2006/relationships/image" Target="../media/image11.svg"/><Relationship Id="rId9" Type="http://schemas.openxmlformats.org/officeDocument/2006/relationships/image" Target="../media/image1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825165" y="2250603"/>
            <a:ext cx="7531798" cy="202044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b="0" dirty="0"/>
              <a:t>First Dialogue under the UAE Work Programme on Just Transition Pathways </a:t>
            </a:r>
            <a:endParaRPr lang="en-GB" sz="2400" b="0" dirty="0"/>
          </a:p>
          <a:p>
            <a:pPr algn="l"/>
            <a:endParaRPr lang="en-GB" sz="18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n-GB" sz="1800" b="0" i="1" u="none" strike="noStrike" baseline="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</a:rPr>
              <a:t>Just </a:t>
            </a:r>
            <a:r>
              <a:rPr lang="en-GB" sz="1800" b="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</a:rPr>
              <a:t>Transition pathways to achieving the goals of the Paris Agreement through NDCs, NAPs and LT-LEDs</a:t>
            </a:r>
          </a:p>
          <a:p>
            <a:pPr algn="l"/>
            <a:endParaRPr lang="en-GB" sz="1800" b="0" i="0" u="none" strike="noStrike" baseline="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</a:endParaRPr>
          </a:p>
          <a:p>
            <a:r>
              <a:rPr lang="en-GB" sz="1800" b="0" i="0" u="none" strike="noStrike" baseline="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</a:rPr>
              <a:t> </a:t>
            </a:r>
            <a:r>
              <a:rPr lang="en-GB" sz="18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</a:rPr>
              <a:t>2-3 June 2024</a:t>
            </a:r>
          </a:p>
          <a:p>
            <a:endParaRPr lang="en-GB" sz="1800" b="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</a:endParaRPr>
          </a:p>
          <a:p>
            <a:r>
              <a:rPr lang="en-GB" sz="1800" b="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</a:rPr>
              <a:t>Breakout group 3: Exploring Further Opportunities of International Cooperation for Just Transition </a:t>
            </a:r>
            <a:endParaRPr lang="en-GB" sz="2400" b="0" dirty="0"/>
          </a:p>
          <a:p>
            <a:endParaRPr lang="en-GB" sz="1600" b="0" i="1" dirty="0"/>
          </a:p>
          <a:p>
            <a:endParaRPr lang="en-GB" sz="1600" b="0" i="1" dirty="0"/>
          </a:p>
          <a:p>
            <a:r>
              <a:rPr lang="en-GB" sz="1600" b="0" i="1"/>
              <a:t>Camilla Roman</a:t>
            </a:r>
            <a:endParaRPr lang="en-GB" sz="1600" b="0" i="1" dirty="0"/>
          </a:p>
          <a:p>
            <a:r>
              <a:rPr lang="en-GB" sz="1600" b="0" i="1" dirty="0"/>
              <a:t>Senior Technical Specialist, Priority Action Programme on Just Transition</a:t>
            </a:r>
          </a:p>
          <a:p>
            <a:r>
              <a:rPr lang="en-GB" sz="1600" b="0" i="1" dirty="0"/>
              <a:t>International Labour Organization </a:t>
            </a:r>
          </a:p>
        </p:txBody>
      </p:sp>
    </p:spTree>
    <p:extLst>
      <p:ext uri="{BB962C8B-B14F-4D97-AF65-F5344CB8AC3E}">
        <p14:creationId xmlns:p14="http://schemas.microsoft.com/office/powerpoint/2010/main" val="1391950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677"/>
    </mc:Choice>
    <mc:Fallback xmlns="">
      <p:transition spd="slow" advTm="15677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1BE7C63C-7A9B-C855-EB4B-C74E8E440A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85060" y="2899983"/>
            <a:ext cx="2945120" cy="3482976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0" dirty="0">
                <a:solidFill>
                  <a:schemeClr val="tx1"/>
                </a:solidFill>
              </a:rPr>
              <a:t>Case studies on the integration of JT in NDCs, NAPs, LT-LEDs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0" dirty="0">
                <a:solidFill>
                  <a:schemeClr val="tx1"/>
                </a:solidFill>
              </a:rPr>
              <a:t>Mapping and baseline (depth, policy areas, issues and target groups)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0" dirty="0">
                <a:solidFill>
                  <a:schemeClr val="tx1"/>
                </a:solidFill>
              </a:rPr>
              <a:t>Gathering reflections and learnings</a:t>
            </a:r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77CBFE57-49AD-C435-F09E-C6FB3BEE202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03523606"/>
              </p:ext>
            </p:extLst>
          </p:nvPr>
        </p:nvGraphicFramePr>
        <p:xfrm>
          <a:off x="1786937" y="1782147"/>
          <a:ext cx="8140833" cy="50883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74B18EDF-8604-4732-A5C3-5ED66B8B8A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Supporting just transition in NDCs, NAPs, LT-LEDs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1A671D-307A-6F3E-8C55-32EFF42366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Date: Monday / 01 / October / 2019</a:t>
            </a:r>
          </a:p>
        </p:txBody>
      </p:sp>
      <p:sp>
        <p:nvSpPr>
          <p:cNvPr id="13" name="Right Brace 12">
            <a:extLst>
              <a:ext uri="{FF2B5EF4-FFF2-40B4-BE49-F238E27FC236}">
                <a16:creationId xmlns:a16="http://schemas.microsoft.com/office/drawing/2014/main" id="{1DC72E41-C999-FFAE-9058-839E3C6E8EF6}"/>
              </a:ext>
            </a:extLst>
          </p:cNvPr>
          <p:cNvSpPr/>
          <p:nvPr/>
        </p:nvSpPr>
        <p:spPr>
          <a:xfrm>
            <a:off x="3293269" y="2798878"/>
            <a:ext cx="319596" cy="3175986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9FC42BA9-E85F-1BF9-3359-CE182DDE4C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8276" y="2899982"/>
            <a:ext cx="3303186" cy="3482977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0" dirty="0">
                <a:solidFill>
                  <a:schemeClr val="tx1"/>
                </a:solidFill>
              </a:rPr>
              <a:t>Demand-driven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0" dirty="0">
                <a:solidFill>
                  <a:schemeClr val="tx1"/>
                </a:solidFill>
              </a:rPr>
              <a:t>Context specific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0" dirty="0">
                <a:solidFill>
                  <a:schemeClr val="tx1"/>
                </a:solidFill>
              </a:rPr>
              <a:t>Leveraging and adapting tools, knowledge, exchanges </a:t>
            </a:r>
          </a:p>
        </p:txBody>
      </p:sp>
      <p:sp>
        <p:nvSpPr>
          <p:cNvPr id="14" name="Right Brace 13">
            <a:extLst>
              <a:ext uri="{FF2B5EF4-FFF2-40B4-BE49-F238E27FC236}">
                <a16:creationId xmlns:a16="http://schemas.microsoft.com/office/drawing/2014/main" id="{7974B191-1A55-78F4-9749-AD0EB84FA751}"/>
              </a:ext>
            </a:extLst>
          </p:cNvPr>
          <p:cNvSpPr/>
          <p:nvPr/>
        </p:nvSpPr>
        <p:spPr>
          <a:xfrm rot="10800000">
            <a:off x="8078680" y="2782992"/>
            <a:ext cx="319596" cy="3175986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4718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3CFF52-9681-C5C6-2D34-8999342458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ILO support on  addressing JT in NDCs</a:t>
            </a:r>
          </a:p>
        </p:txBody>
      </p:sp>
      <p:pic>
        <p:nvPicPr>
          <p:cNvPr id="9" name="ico-mindset">
            <a:extLst>
              <a:ext uri="{FF2B5EF4-FFF2-40B4-BE49-F238E27FC236}">
                <a16:creationId xmlns:a16="http://schemas.microsoft.com/office/drawing/2014/main" id="{E0D99F87-815F-28F3-3F10-9670BB982C6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 bwMode="gray">
          <a:xfrm>
            <a:off x="3818190" y="3695702"/>
            <a:ext cx="849331" cy="849331"/>
          </a:xfrm>
          <a:prstGeom prst="rect">
            <a:avLst/>
          </a:prstGeom>
        </p:spPr>
      </p:pic>
      <p:pic>
        <p:nvPicPr>
          <p:cNvPr id="10" name="ico-cogwheel">
            <a:extLst>
              <a:ext uri="{FF2B5EF4-FFF2-40B4-BE49-F238E27FC236}">
                <a16:creationId xmlns:a16="http://schemas.microsoft.com/office/drawing/2014/main" id="{A5CC3BB4-4C07-925C-414B-1799D29AAAA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 bwMode="gray">
          <a:xfrm>
            <a:off x="5148276" y="4519925"/>
            <a:ext cx="773843" cy="773843"/>
          </a:xfrm>
          <a:prstGeom prst="rect">
            <a:avLst/>
          </a:prstGeom>
        </p:spPr>
      </p:pic>
      <p:pic>
        <p:nvPicPr>
          <p:cNvPr id="11" name="ico-mountain">
            <a:extLst>
              <a:ext uri="{FF2B5EF4-FFF2-40B4-BE49-F238E27FC236}">
                <a16:creationId xmlns:a16="http://schemas.microsoft.com/office/drawing/2014/main" id="{6A1D75E3-4867-2E5B-B8D6-5E626E010AF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 bwMode="gray">
          <a:xfrm>
            <a:off x="6538439" y="3825033"/>
            <a:ext cx="720000" cy="720000"/>
          </a:xfrm>
          <a:prstGeom prst="rect">
            <a:avLst/>
          </a:prstGeom>
        </p:spPr>
      </p:pic>
      <p:pic>
        <p:nvPicPr>
          <p:cNvPr id="12" name="ico-handshake">
            <a:extLst>
              <a:ext uri="{FF2B5EF4-FFF2-40B4-BE49-F238E27FC236}">
                <a16:creationId xmlns:a16="http://schemas.microsoft.com/office/drawing/2014/main" id="{17C27F5D-A327-0C84-FDAD-5CDC19FA407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 bwMode="gray">
          <a:xfrm>
            <a:off x="5179228" y="3113649"/>
            <a:ext cx="849331" cy="849331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280EA93-E212-1FE2-8506-563CA7F193AC}"/>
              </a:ext>
            </a:extLst>
          </p:cNvPr>
          <p:cNvSpPr txBox="1"/>
          <p:nvPr/>
        </p:nvSpPr>
        <p:spPr>
          <a:xfrm>
            <a:off x="1884568" y="2508927"/>
            <a:ext cx="30934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Employment and social impact assessments of climate policies</a:t>
            </a:r>
          </a:p>
          <a:p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2F95D3E-67DF-9AFE-5322-F656D6D66446}"/>
              </a:ext>
            </a:extLst>
          </p:cNvPr>
          <p:cNvSpPr txBox="1"/>
          <p:nvPr/>
        </p:nvSpPr>
        <p:spPr>
          <a:xfrm>
            <a:off x="6648683" y="2443011"/>
            <a:ext cx="30934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Facilitation of social dialogue and stakeholder engagement</a:t>
            </a:r>
          </a:p>
          <a:p>
            <a:endParaRPr lang="en-GB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D466E45-C6AB-5A60-1DFB-4C4EB88F943F}"/>
              </a:ext>
            </a:extLst>
          </p:cNvPr>
          <p:cNvSpPr txBox="1"/>
          <p:nvPr/>
        </p:nvSpPr>
        <p:spPr>
          <a:xfrm>
            <a:off x="6612047" y="4920411"/>
            <a:ext cx="31928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Support for policy development and implementation </a:t>
            </a:r>
          </a:p>
          <a:p>
            <a:endParaRPr lang="en-GB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75B743B-62CC-AD7B-F858-898003196D04}"/>
              </a:ext>
            </a:extLst>
          </p:cNvPr>
          <p:cNvSpPr txBox="1"/>
          <p:nvPr/>
        </p:nvSpPr>
        <p:spPr>
          <a:xfrm>
            <a:off x="1884568" y="4941522"/>
            <a:ext cx="247245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Capacity development and international exchanges</a:t>
            </a:r>
          </a:p>
          <a:p>
            <a:endParaRPr lang="en-GB" dirty="0"/>
          </a:p>
        </p:txBody>
      </p:sp>
      <p:sp>
        <p:nvSpPr>
          <p:cNvPr id="15" name="Rectangle: Diagonal Corners Rounded 14">
            <a:extLst>
              <a:ext uri="{FF2B5EF4-FFF2-40B4-BE49-F238E27FC236}">
                <a16:creationId xmlns:a16="http://schemas.microsoft.com/office/drawing/2014/main" id="{DD90153F-1808-3431-4E73-8D52B17F5BEC}"/>
              </a:ext>
            </a:extLst>
          </p:cNvPr>
          <p:cNvSpPr/>
          <p:nvPr/>
        </p:nvSpPr>
        <p:spPr>
          <a:xfrm>
            <a:off x="1884568" y="2399171"/>
            <a:ext cx="2711172" cy="1088304"/>
          </a:xfrm>
          <a:prstGeom prst="round2DiagRect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: Diagonal Corners Rounded 15">
            <a:extLst>
              <a:ext uri="{FF2B5EF4-FFF2-40B4-BE49-F238E27FC236}">
                <a16:creationId xmlns:a16="http://schemas.microsoft.com/office/drawing/2014/main" id="{63691F9A-1D22-E75A-30C8-6B5588DCD4E2}"/>
              </a:ext>
            </a:extLst>
          </p:cNvPr>
          <p:cNvSpPr/>
          <p:nvPr/>
        </p:nvSpPr>
        <p:spPr>
          <a:xfrm>
            <a:off x="6612047" y="2373344"/>
            <a:ext cx="2711172" cy="1088304"/>
          </a:xfrm>
          <a:prstGeom prst="round2DiagRect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: Diagonal Corners Rounded 16">
            <a:extLst>
              <a:ext uri="{FF2B5EF4-FFF2-40B4-BE49-F238E27FC236}">
                <a16:creationId xmlns:a16="http://schemas.microsoft.com/office/drawing/2014/main" id="{700247A5-E4DF-23AA-6E55-A447BA0420F0}"/>
              </a:ext>
            </a:extLst>
          </p:cNvPr>
          <p:cNvSpPr/>
          <p:nvPr/>
        </p:nvSpPr>
        <p:spPr>
          <a:xfrm>
            <a:off x="6562772" y="4920460"/>
            <a:ext cx="2711172" cy="1088304"/>
          </a:xfrm>
          <a:prstGeom prst="round2DiagRect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: Diagonal Corners Rounded 17">
            <a:extLst>
              <a:ext uri="{FF2B5EF4-FFF2-40B4-BE49-F238E27FC236}">
                <a16:creationId xmlns:a16="http://schemas.microsoft.com/office/drawing/2014/main" id="{56382BD7-5A4C-28E2-6EBF-37040174359B}"/>
              </a:ext>
            </a:extLst>
          </p:cNvPr>
          <p:cNvSpPr/>
          <p:nvPr/>
        </p:nvSpPr>
        <p:spPr>
          <a:xfrm>
            <a:off x="1820784" y="4920460"/>
            <a:ext cx="2711172" cy="1088304"/>
          </a:xfrm>
          <a:prstGeom prst="round2DiagRect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6DD1BAC-CBDF-43C7-7C00-93180D8ED6A4}"/>
              </a:ext>
            </a:extLst>
          </p:cNvPr>
          <p:cNvSpPr txBox="1"/>
          <p:nvPr/>
        </p:nvSpPr>
        <p:spPr>
          <a:xfrm>
            <a:off x="663758" y="6482002"/>
            <a:ext cx="988026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i="1" dirty="0"/>
              <a:t>ILO’s Guidelines for a Just Transition towards Environmentally Sustainable Economies and Societies for All</a:t>
            </a:r>
          </a:p>
        </p:txBody>
      </p:sp>
    </p:spTree>
    <p:extLst>
      <p:ext uri="{BB962C8B-B14F-4D97-AF65-F5344CB8AC3E}">
        <p14:creationId xmlns:p14="http://schemas.microsoft.com/office/powerpoint/2010/main" val="38818336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74B0827-50AB-D274-3E5D-04791359F7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Date: Monday / 01 / October / 2019</a:t>
            </a:r>
          </a:p>
        </p:txBody>
      </p:sp>
      <p:pic>
        <p:nvPicPr>
          <p:cNvPr id="2" name="Picture 3">
            <a:extLst>
              <a:ext uri="{FF2B5EF4-FFF2-40B4-BE49-F238E27FC236}">
                <a16:creationId xmlns:a16="http://schemas.microsoft.com/office/drawing/2014/main" id="{1E6364CB-3D3F-5DE6-930B-9CA1FCCF29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8533" y="934702"/>
            <a:ext cx="10079531" cy="512716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D783028-ED7A-2C15-6254-4209D586D227}"/>
              </a:ext>
            </a:extLst>
          </p:cNvPr>
          <p:cNvSpPr txBox="1"/>
          <p:nvPr/>
        </p:nvSpPr>
        <p:spPr>
          <a:xfrm>
            <a:off x="317595" y="6061865"/>
            <a:ext cx="118744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i="1" dirty="0"/>
              <a:t>ILO’s Guidelines for a Just Transition towards Environmentally Sustainable Economies and Societies for All &amp; ILC 2023 Resolution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AEE04293-5A54-A468-C2A7-2B888914E0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9612" y="574702"/>
            <a:ext cx="8688452" cy="360000"/>
          </a:xfrm>
        </p:spPr>
        <p:txBody>
          <a:bodyPr/>
          <a:lstStyle/>
          <a:p>
            <a:r>
              <a:rPr lang="en-GB" dirty="0"/>
              <a:t>Coherent action across policy areas, process, finance </a:t>
            </a:r>
          </a:p>
        </p:txBody>
      </p:sp>
    </p:spTree>
    <p:extLst>
      <p:ext uri="{BB962C8B-B14F-4D97-AF65-F5344CB8AC3E}">
        <p14:creationId xmlns:p14="http://schemas.microsoft.com/office/powerpoint/2010/main" val="32207918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BF2234-2D56-3044-4C4C-8EDC72BAAC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1" name="Content Placeholder 10" descr="A person working on a machine&#10;&#10;Description automatically generated">
            <a:extLst>
              <a:ext uri="{FF2B5EF4-FFF2-40B4-BE49-F238E27FC236}">
                <a16:creationId xmlns:a16="http://schemas.microsoft.com/office/drawing/2014/main" id="{0FC3D10D-AB2E-C859-D2C8-F656CFF76E5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837" y="3368683"/>
            <a:ext cx="3384550" cy="2250836"/>
          </a:xfrm>
        </p:spPr>
      </p:pic>
      <p:pic>
        <p:nvPicPr>
          <p:cNvPr id="13" name="Content Placeholder 12" descr="A person planting a tree&#10;&#10;Description automatically generated">
            <a:extLst>
              <a:ext uri="{FF2B5EF4-FFF2-40B4-BE49-F238E27FC236}">
                <a16:creationId xmlns:a16="http://schemas.microsoft.com/office/drawing/2014/main" id="{A8A3FA06-8959-60E8-F168-6301030934F5}"/>
              </a:ext>
            </a:extLst>
          </p:cNvPr>
          <p:cNvPicPr>
            <a:picLocks noGrp="1" noChangeAspect="1"/>
          </p:cNvPicPr>
          <p:nvPr>
            <p:ph idx="14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3725" y="3368683"/>
            <a:ext cx="3384550" cy="2256366"/>
          </a:xfrm>
        </p:spPr>
      </p:pic>
      <p:pic>
        <p:nvPicPr>
          <p:cNvPr id="15" name="Content Placeholder 14" descr="A person standing on a dock&#10;&#10;Description automatically generated">
            <a:extLst>
              <a:ext uri="{FF2B5EF4-FFF2-40B4-BE49-F238E27FC236}">
                <a16:creationId xmlns:a16="http://schemas.microsoft.com/office/drawing/2014/main" id="{02743FDA-C6C6-3FAF-DFE1-BB7ED1C90A36}"/>
              </a:ext>
            </a:extLst>
          </p:cNvPr>
          <p:cNvPicPr>
            <a:picLocks noGrp="1" noChangeAspect="1"/>
          </p:cNvPicPr>
          <p:nvPr>
            <p:ph idx="15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5612" y="3368683"/>
            <a:ext cx="3384550" cy="2256366"/>
          </a:xfr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FEAC4F40-07AA-9C74-63C2-0240CCE1BC6C}"/>
              </a:ext>
            </a:extLst>
          </p:cNvPr>
          <p:cNvSpPr txBox="1"/>
          <p:nvPr/>
        </p:nvSpPr>
        <p:spPr>
          <a:xfrm>
            <a:off x="731837" y="1831711"/>
            <a:ext cx="3384550" cy="914400"/>
          </a:xfrm>
          <a:prstGeom prst="rect">
            <a:avLst/>
          </a:prstGeom>
          <a:noFill/>
        </p:spPr>
        <p:txBody>
          <a:bodyPr wrap="none" lIns="0" tIns="0" rIns="0" bIns="0" rtlCol="0" anchor="t">
            <a:normAutofit/>
          </a:bodyPr>
          <a:lstStyle/>
          <a:p>
            <a:r>
              <a:rPr lang="en-GB" sz="2000" dirty="0"/>
              <a:t>How is just transition </a:t>
            </a:r>
            <a:endParaRPr lang="en-US" dirty="0"/>
          </a:p>
          <a:p>
            <a:pPr algn="l"/>
            <a:r>
              <a:rPr lang="en-GB" sz="2000" dirty="0"/>
              <a:t>reflected in NDCs/NAPs/</a:t>
            </a:r>
            <a:endParaRPr lang="en-US" dirty="0"/>
          </a:p>
          <a:p>
            <a:pPr algn="l"/>
            <a:r>
              <a:rPr lang="en-GB" sz="2000" dirty="0"/>
              <a:t>LT-LEDs?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D950BFE-9FEA-64FC-DEA5-E0C4E8A49529}"/>
              </a:ext>
            </a:extLst>
          </p:cNvPr>
          <p:cNvSpPr txBox="1"/>
          <p:nvPr/>
        </p:nvSpPr>
        <p:spPr>
          <a:xfrm>
            <a:off x="4403725" y="1835680"/>
            <a:ext cx="3384550" cy="914400"/>
          </a:xfrm>
          <a:prstGeom prst="rect">
            <a:avLst/>
          </a:prstGeom>
          <a:noFill/>
        </p:spPr>
        <p:txBody>
          <a:bodyPr wrap="none" lIns="0" tIns="0" rIns="0" bIns="0" rtlCol="0">
            <a:normAutofit/>
          </a:bodyPr>
          <a:lstStyle/>
          <a:p>
            <a:r>
              <a:rPr lang="en-GB" sz="2000" dirty="0"/>
              <a:t>What JT policy areas and </a:t>
            </a:r>
          </a:p>
          <a:p>
            <a:r>
              <a:rPr lang="en-GB" sz="2000" dirty="0"/>
              <a:t>Issues are present and how </a:t>
            </a:r>
          </a:p>
          <a:p>
            <a:r>
              <a:rPr lang="en-GB" sz="2000" dirty="0"/>
              <a:t>are they articulated?</a:t>
            </a:r>
          </a:p>
          <a:p>
            <a:pPr algn="l"/>
            <a:endParaRPr lang="en-GB" sz="20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FB529D9-65F3-9AF0-9D98-36830DC3A0DC}"/>
              </a:ext>
            </a:extLst>
          </p:cNvPr>
          <p:cNvSpPr txBox="1"/>
          <p:nvPr/>
        </p:nvSpPr>
        <p:spPr>
          <a:xfrm>
            <a:off x="8075612" y="1831711"/>
            <a:ext cx="3384550" cy="91440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r>
              <a:rPr lang="en-GB" sz="2000"/>
              <a:t>What mechanisms for </a:t>
            </a:r>
          </a:p>
          <a:p>
            <a:r>
              <a:rPr lang="en-GB" sz="2000"/>
              <a:t>social dialogue and </a:t>
            </a:r>
          </a:p>
          <a:p>
            <a:r>
              <a:rPr lang="en-GB" sz="2000"/>
              <a:t>arrangements for policy </a:t>
            </a:r>
          </a:p>
          <a:p>
            <a:r>
              <a:rPr lang="en-GB" sz="2000"/>
              <a:t>coordination are envisaged?</a:t>
            </a:r>
          </a:p>
        </p:txBody>
      </p:sp>
    </p:spTree>
    <p:extLst>
      <p:ext uri="{BB962C8B-B14F-4D97-AF65-F5344CB8AC3E}">
        <p14:creationId xmlns:p14="http://schemas.microsoft.com/office/powerpoint/2010/main" val="14166887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EFC117-9930-78A5-D33A-A2B6D58618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0538" y="1167923"/>
            <a:ext cx="11210924" cy="720000"/>
          </a:xfrm>
        </p:spPr>
        <p:txBody>
          <a:bodyPr/>
          <a:lstStyle/>
          <a:p>
            <a:r>
              <a:rPr lang="en-GB" dirty="0"/>
              <a:t>Some emerging considerations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FB76B8-B443-CCA8-81F1-C0E49AA6C2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3804" y="1687512"/>
            <a:ext cx="11210924" cy="3482975"/>
          </a:xfrm>
        </p:spPr>
        <p:txBody>
          <a:bodyPr vert="horz" lIns="0" tIns="0" rIns="0" bIns="0" rtlCol="0" anchor="t">
            <a:noAutofit/>
          </a:bodyPr>
          <a:lstStyle/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b="0" dirty="0">
                <a:solidFill>
                  <a:schemeClr val="tx1"/>
                </a:solidFill>
              </a:rPr>
              <a:t>Just transition uptake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b="0" dirty="0">
                <a:solidFill>
                  <a:schemeClr val="tx1"/>
                </a:solidFill>
              </a:rPr>
              <a:t>Addressing positive and negative impacts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b="0" dirty="0">
                <a:solidFill>
                  <a:schemeClr val="tx1"/>
                </a:solidFill>
              </a:rPr>
              <a:t>Leaving no one behind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b="0" dirty="0">
                <a:solidFill>
                  <a:schemeClr val="tx1"/>
                </a:solidFill>
              </a:rPr>
              <a:t>Adaptation and mitigation 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b="0" dirty="0">
                <a:solidFill>
                  <a:schemeClr val="tx1"/>
                </a:solidFill>
              </a:rPr>
              <a:t>Employment considerations and beyond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b="0" dirty="0">
                <a:solidFill>
                  <a:schemeClr val="tx1"/>
                </a:solidFill>
              </a:rPr>
              <a:t>Sectoral &amp; economy-wide approaches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b="0" dirty="0">
                <a:solidFill>
                  <a:schemeClr val="tx1"/>
                </a:solidFill>
              </a:rPr>
              <a:t>JT as a cross-cutting issue and in specific measures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b="0" dirty="0">
                <a:solidFill>
                  <a:schemeClr val="tx1"/>
                </a:solidFill>
              </a:rPr>
              <a:t>Follow up action in climate policies and complementary instruments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b="0" dirty="0">
                <a:solidFill>
                  <a:schemeClr val="tx1"/>
                </a:solidFill>
              </a:rPr>
              <a:t>Social dialogue and stakeholder engagement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b="0" dirty="0">
                <a:solidFill>
                  <a:schemeClr val="tx1"/>
                </a:solidFill>
              </a:rPr>
              <a:t>Policy coordination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b="0" dirty="0">
                <a:solidFill>
                  <a:schemeClr val="tx1"/>
                </a:solidFill>
              </a:rPr>
              <a:t>Inclusion of JT in climate policies and complementary instruments</a:t>
            </a:r>
          </a:p>
          <a:p>
            <a:pPr>
              <a:spcBef>
                <a:spcPts val="600"/>
              </a:spcBef>
            </a:pPr>
            <a:r>
              <a:rPr lang="en-GB" b="0" dirty="0">
                <a:solidFill>
                  <a:schemeClr val="tx1"/>
                </a:solidFill>
              </a:rPr>
              <a:t>     - </a:t>
            </a:r>
            <a:r>
              <a:rPr lang="en-GB" b="0">
                <a:solidFill>
                  <a:schemeClr val="tx1"/>
                </a:solidFill>
              </a:rPr>
              <a:t>links to financing </a:t>
            </a:r>
            <a:r>
              <a:rPr lang="en-GB" b="0" dirty="0">
                <a:solidFill>
                  <a:schemeClr val="tx1"/>
                </a:solidFill>
              </a:rPr>
              <a:t>and engagement with international partners</a:t>
            </a:r>
          </a:p>
        </p:txBody>
      </p:sp>
      <p:sp>
        <p:nvSpPr>
          <p:cNvPr id="4" name="Right Brace 3">
            <a:extLst>
              <a:ext uri="{FF2B5EF4-FFF2-40B4-BE49-F238E27FC236}">
                <a16:creationId xmlns:a16="http://schemas.microsoft.com/office/drawing/2014/main" id="{32FAE7FE-8197-C00D-78A1-9671D167FD26}"/>
              </a:ext>
            </a:extLst>
          </p:cNvPr>
          <p:cNvSpPr/>
          <p:nvPr/>
        </p:nvSpPr>
        <p:spPr>
          <a:xfrm>
            <a:off x="7980677" y="1687513"/>
            <a:ext cx="533008" cy="5018128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CA2D655-1717-6661-1BD0-A9DE78DD98E3}"/>
              </a:ext>
            </a:extLst>
          </p:cNvPr>
          <p:cNvSpPr txBox="1"/>
          <p:nvPr/>
        </p:nvSpPr>
        <p:spPr>
          <a:xfrm>
            <a:off x="8566951" y="3973615"/>
            <a:ext cx="30812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Implications for international cooperation</a:t>
            </a:r>
          </a:p>
        </p:txBody>
      </p:sp>
    </p:spTree>
    <p:extLst>
      <p:ext uri="{BB962C8B-B14F-4D97-AF65-F5344CB8AC3E}">
        <p14:creationId xmlns:p14="http://schemas.microsoft.com/office/powerpoint/2010/main" val="14573307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02AEAF-C78B-947B-E7AB-8F73A8B044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4DA4CD-2BEA-4238-6702-5CBF67AA10F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Thank you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50E00B-6D0B-DC25-3F4E-9CB8396687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Date: Monday / 01 / October / 2019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04D0B9-B2F5-40F6-84A3-B11F6CEF14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Advancing social justice, promoting decent work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1595AA-F616-C79C-5CD4-B5F3595015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227C0-AD57-4F9B-BAE3-EEFB0D0EE427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6719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427"/>
    </mc:Choice>
    <mc:Fallback xmlns="">
      <p:transition spd="slow" advTm="6427"/>
    </mc:Fallback>
  </mc:AlternateContent>
</p:sld>
</file>

<file path=ppt/theme/theme1.xml><?xml version="1.0" encoding="utf-8"?>
<a:theme xmlns:a="http://schemas.openxmlformats.org/drawingml/2006/main" name="ILO 2020">
  <a:themeElements>
    <a:clrScheme name="ILO Jan 2020">
      <a:dk1>
        <a:srgbClr val="230050"/>
      </a:dk1>
      <a:lt1>
        <a:sysClr val="window" lastClr="FFFFFF"/>
      </a:lt1>
      <a:dk2>
        <a:srgbClr val="000000"/>
      </a:dk2>
      <a:lt2>
        <a:srgbClr val="F8FCFE"/>
      </a:lt2>
      <a:accent1>
        <a:srgbClr val="1E2DBE"/>
      </a:accent1>
      <a:accent2>
        <a:srgbClr val="FA3C4B"/>
      </a:accent2>
      <a:accent3>
        <a:srgbClr val="FFCD2D"/>
      </a:accent3>
      <a:accent4>
        <a:srgbClr val="960A55"/>
      </a:accent4>
      <a:accent5>
        <a:srgbClr val="05D2D2"/>
      </a:accent5>
      <a:accent6>
        <a:srgbClr val="8CE164"/>
      </a:accent6>
      <a:hlink>
        <a:srgbClr val="230050"/>
      </a:hlink>
      <a:folHlink>
        <a:srgbClr val="23005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reen Jobs Workplan 2020-2021.potx" id="{AAC29E8B-A2C4-4BB7-98C2-516262E8EA5E}" vid="{B9159B07-1651-4EC7-BFD4-3B44CF82FE7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6F81FC47BAD5D48AA542949C7482F51" ma:contentTypeVersion="17" ma:contentTypeDescription="Create a new document." ma:contentTypeScope="" ma:versionID="41d907e9cf44e68539dedceef8a0876a">
  <xsd:schema xmlns:xsd="http://www.w3.org/2001/XMLSchema" xmlns:xs="http://www.w3.org/2001/XMLSchema" xmlns:p="http://schemas.microsoft.com/office/2006/metadata/properties" xmlns:ns2="65fb23d7-271d-4346-a5be-94c7864741e4" xmlns:ns3="60f4bdf0-6b04-4717-bf09-88e666afd1b0" targetNamespace="http://schemas.microsoft.com/office/2006/metadata/properties" ma:root="true" ma:fieldsID="5e0c011d7fa4a996650fdeb8b0b70307" ns2:_="" ns3:_="">
    <xsd:import namespace="65fb23d7-271d-4346-a5be-94c7864741e4"/>
    <xsd:import namespace="60f4bdf0-6b04-4717-bf09-88e666afd1b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OCR" minOccurs="0"/>
                <xsd:element ref="ns2:MediaServiceDateTaken" minOccurs="0"/>
                <xsd:element ref="ns2:MediaServiceObjectDetectorVersions" minOccurs="0"/>
                <xsd:element ref="ns2:MediaLengthInSeconds" minOccurs="0"/>
                <xsd:element ref="ns2:MediaServiceSearchPropertie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5fb23d7-271d-4346-a5be-94c7864741e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9d8c265a-5436-43a7-80c1-713d2827ffd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2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f4bdf0-6b04-4717-bf09-88e666afd1b0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afd6566c-a3a2-4044-bacd-c4ba8733364c}" ma:internalName="TaxCatchAll" ma:showField="CatchAllData" ma:web="60f4bdf0-6b04-4717-bf09-88e666afd1b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haredContentType xmlns="Microsoft.SharePoint.Taxonomy.ContentTypeSync" SourceId="9d8c265a-5436-43a7-80c1-713d2827ffde" ContentTypeId="0x0101" PreviousValue="false"/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65fb23d7-271d-4346-a5be-94c7864741e4">
      <Terms xmlns="http://schemas.microsoft.com/office/infopath/2007/PartnerControls"/>
    </lcf76f155ced4ddcb4097134ff3c332f>
    <TaxCatchAll xmlns="60f4bdf0-6b04-4717-bf09-88e666afd1b0" xsi:nil="true"/>
  </documentManagement>
</p:properties>
</file>

<file path=customXml/itemProps1.xml><?xml version="1.0" encoding="utf-8"?>
<ds:datastoreItem xmlns:ds="http://schemas.openxmlformats.org/officeDocument/2006/customXml" ds:itemID="{D5FEE9DD-02D8-4871-AFB0-81FFC6CD3A52}"/>
</file>

<file path=customXml/itemProps2.xml><?xml version="1.0" encoding="utf-8"?>
<ds:datastoreItem xmlns:ds="http://schemas.openxmlformats.org/officeDocument/2006/customXml" ds:itemID="{216B6579-2A82-43C3-BC83-A2A89F7AA101}"/>
</file>

<file path=customXml/itemProps3.xml><?xml version="1.0" encoding="utf-8"?>
<ds:datastoreItem xmlns:ds="http://schemas.openxmlformats.org/officeDocument/2006/customXml" ds:itemID="{962352E3-72FD-453B-A099-BCABB3BBC163}"/>
</file>

<file path=customXml/itemProps4.xml><?xml version="1.0" encoding="utf-8"?>
<ds:datastoreItem xmlns:ds="http://schemas.openxmlformats.org/officeDocument/2006/customXml" ds:itemID="{795F7B6A-909C-4E34-BB6D-C5C85A8C32B6}"/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0</TotalTime>
  <Words>355</Words>
  <Application>Microsoft Office PowerPoint</Application>
  <PresentationFormat>Widescreen</PresentationFormat>
  <Paragraphs>66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Wingdings 3</vt:lpstr>
      <vt:lpstr>ILO 2020</vt:lpstr>
      <vt:lpstr>PowerPoint Presentation</vt:lpstr>
      <vt:lpstr>Supporting just transition in NDCs, NAPs, LT-LEDs</vt:lpstr>
      <vt:lpstr>ILO support on  addressing JT in NDCs</vt:lpstr>
      <vt:lpstr>Coherent action across policy areas, process, finance </vt:lpstr>
      <vt:lpstr>PowerPoint Presentation</vt:lpstr>
      <vt:lpstr>Some emerging considerations </vt:lpstr>
      <vt:lpstr>PowerPoint Presentation</vt:lpstr>
    </vt:vector>
  </TitlesOfParts>
  <Company>ILO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Green Jobs workplan 2020-2021</dc:title>
  <dc:creator>Gueye, Moustapha Kamal</dc:creator>
  <cp:lastModifiedBy>Camilla Roman</cp:lastModifiedBy>
  <cp:revision>51</cp:revision>
  <cp:lastPrinted>2024-05-30T10:33:57Z</cp:lastPrinted>
  <dcterms:created xsi:type="dcterms:W3CDTF">2020-03-03T10:09:05Z</dcterms:created>
  <dcterms:modified xsi:type="dcterms:W3CDTF">2024-06-02T14:46:26Z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0x01010006F81FC47BAD5D48AA542949C7482F51</vt:lpwstr>
  </property>
</Properties>
</file>