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316" r:id="rId2"/>
    <p:sldId id="395" r:id="rId3"/>
    <p:sldId id="396" r:id="rId4"/>
    <p:sldId id="386" r:id="rId5"/>
    <p:sldId id="397" r:id="rId6"/>
    <p:sldId id="398" r:id="rId7"/>
    <p:sldId id="400" r:id="rId8"/>
    <p:sldId id="390" r:id="rId9"/>
    <p:sldId id="399" r:id="rId10"/>
    <p:sldId id="30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A39C"/>
    <a:srgbClr val="67C2C2"/>
    <a:srgbClr val="01662A"/>
    <a:srgbClr val="EB1821"/>
    <a:srgbClr val="DC5E42"/>
    <a:srgbClr val="227CB5"/>
    <a:srgbClr val="7AC142"/>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33" autoAdjust="0"/>
    <p:restoredTop sz="94745" autoAdjust="0"/>
  </p:normalViewPr>
  <p:slideViewPr>
    <p:cSldViewPr snapToGrid="0">
      <p:cViewPr varScale="1">
        <p:scale>
          <a:sx n="55" d="100"/>
          <a:sy n="55" d="100"/>
        </p:scale>
        <p:origin x="619" y="5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2894D-9444-4DE5-8C26-B196DF64C83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pt-PT"/>
        </a:p>
      </dgm:t>
    </dgm:pt>
    <dgm:pt modelId="{EB0CB63E-0B55-43D9-84A0-A8BA90236619}">
      <dgm:prSet phldrT="[Texto]"/>
      <dgm:spPr/>
      <dgm:t>
        <a:bodyPr/>
        <a:lstStyle/>
        <a:p>
          <a:pPr>
            <a:buFont typeface="Arial" panose="020B0604020202020204" pitchFamily="34" charset="0"/>
            <a:buChar char="•"/>
          </a:pPr>
          <a:r>
            <a:rPr lang="en-GB" dirty="0">
              <a:latin typeface="Aptos" panose="020B0004020202020204" pitchFamily="34" charset="0"/>
              <a:ea typeface="Aptos" panose="020B0004020202020204" pitchFamily="34" charset="0"/>
              <a:cs typeface="Times New Roman" panose="02020603050405020304" pitchFamily="18" charset="0"/>
            </a:rPr>
            <a:t>Actions addressing climate change are </a:t>
          </a:r>
          <a:r>
            <a:rPr lang="en-GB" u="none" dirty="0">
              <a:latin typeface="Aptos" panose="020B0004020202020204" pitchFamily="34" charset="0"/>
              <a:ea typeface="Aptos" panose="020B0004020202020204" pitchFamily="34" charset="0"/>
              <a:cs typeface="Times New Roman" panose="02020603050405020304" pitchFamily="18" charset="0"/>
            </a:rPr>
            <a:t>built</a:t>
          </a:r>
          <a:r>
            <a:rPr lang="en-GB" dirty="0">
              <a:latin typeface="Aptos" panose="020B0004020202020204" pitchFamily="34" charset="0"/>
              <a:ea typeface="Aptos" panose="020B0004020202020204" pitchFamily="34" charset="0"/>
              <a:cs typeface="Times New Roman" panose="02020603050405020304" pitchFamily="18" charset="0"/>
            </a:rPr>
            <a:t> upon financial flows that comes also from revenues of the carbon pricing policy (EU ETS)</a:t>
          </a:r>
          <a:endParaRPr lang="pt-PT" dirty="0"/>
        </a:p>
      </dgm:t>
    </dgm:pt>
    <dgm:pt modelId="{56D2F8D2-2787-4563-9392-CB339BCC0975}" type="parTrans" cxnId="{69DA724C-A8B7-40FC-A96D-F351893127E1}">
      <dgm:prSet/>
      <dgm:spPr/>
      <dgm:t>
        <a:bodyPr/>
        <a:lstStyle/>
        <a:p>
          <a:endParaRPr lang="pt-PT"/>
        </a:p>
      </dgm:t>
    </dgm:pt>
    <dgm:pt modelId="{13DB00AB-A8E9-443B-BEC9-6337CB7F9DD4}" type="sibTrans" cxnId="{69DA724C-A8B7-40FC-A96D-F351893127E1}">
      <dgm:prSet/>
      <dgm:spPr/>
      <dgm:t>
        <a:bodyPr/>
        <a:lstStyle/>
        <a:p>
          <a:endParaRPr lang="pt-PT"/>
        </a:p>
      </dgm:t>
    </dgm:pt>
    <dgm:pt modelId="{8C6648E0-CA25-4884-B6C5-BC5575BE7F5A}">
      <dgm:prSet phldrT="[Texto]"/>
      <dgm:spPr/>
      <dgm:t>
        <a:bodyPr/>
        <a:lstStyle/>
        <a:p>
          <a:pPr>
            <a:buFont typeface="Arial" panose="020B0604020202020204" pitchFamily="34" charset="0"/>
            <a:buChar char="•"/>
          </a:pPr>
          <a:r>
            <a:rPr lang="en-GB" dirty="0">
              <a:latin typeface="Aptos" panose="020B0004020202020204" pitchFamily="34" charset="0"/>
              <a:ea typeface="Aptos" panose="020B0004020202020204" pitchFamily="34" charset="0"/>
              <a:cs typeface="Times New Roman" panose="02020603050405020304" pitchFamily="18" charset="0"/>
            </a:rPr>
            <a:t>JT policies were previously adopted in the </a:t>
          </a:r>
          <a:r>
            <a:rPr lang="en-US" dirty="0">
              <a:latin typeface="Aptos" panose="020B0004020202020204" pitchFamily="34" charset="0"/>
              <a:cs typeface="Times New Roman" panose="02020603050405020304" pitchFamily="18" charset="0"/>
            </a:rPr>
            <a:t>Roadmap for carbon neutrality 2050 &amp; National Energy and Climate Plan 2030</a:t>
          </a:r>
          <a:endParaRPr lang="pt-PT" dirty="0"/>
        </a:p>
      </dgm:t>
    </dgm:pt>
    <dgm:pt modelId="{159E61DB-916F-487D-A635-30E4BBF706C1}" type="parTrans" cxnId="{AC883618-2E43-4C85-8DF5-16CBBB74EBAA}">
      <dgm:prSet/>
      <dgm:spPr/>
      <dgm:t>
        <a:bodyPr/>
        <a:lstStyle/>
        <a:p>
          <a:endParaRPr lang="pt-PT"/>
        </a:p>
      </dgm:t>
    </dgm:pt>
    <dgm:pt modelId="{AB9FDB44-8C29-4EF5-9867-8045E9ADA0CA}" type="sibTrans" cxnId="{AC883618-2E43-4C85-8DF5-16CBBB74EBAA}">
      <dgm:prSet/>
      <dgm:spPr/>
      <dgm:t>
        <a:bodyPr/>
        <a:lstStyle/>
        <a:p>
          <a:endParaRPr lang="pt-PT"/>
        </a:p>
      </dgm:t>
    </dgm:pt>
    <dgm:pt modelId="{57C6AB79-7226-42C3-9B21-38576318519D}">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800" noProof="0" dirty="0"/>
            <a:t>JT programmes involving Local authorities and all relevant stakeholders</a:t>
          </a:r>
        </a:p>
        <a:p>
          <a:pPr marL="0" lvl="0" defTabSz="755650">
            <a:lnSpc>
              <a:spcPct val="90000"/>
            </a:lnSpc>
            <a:spcBef>
              <a:spcPct val="0"/>
            </a:spcBef>
            <a:spcAft>
              <a:spcPct val="35000"/>
            </a:spcAft>
            <a:buNone/>
          </a:pPr>
          <a:endParaRPr lang="en-GB" sz="1300" dirty="0">
            <a:latin typeface="Aptos" panose="020B0004020202020204" pitchFamily="34" charset="0"/>
            <a:ea typeface="Aptos" panose="020B0004020202020204" pitchFamily="34" charset="0"/>
            <a:cs typeface="Times New Roman" panose="02020603050405020304" pitchFamily="18" charset="0"/>
          </a:endParaRPr>
        </a:p>
      </dgm:t>
    </dgm:pt>
    <dgm:pt modelId="{E33C3935-07BC-4F9D-A002-B2C11F475B07}" type="parTrans" cxnId="{11F0F296-B0E3-4334-913E-1D100D60B0B8}">
      <dgm:prSet/>
      <dgm:spPr/>
      <dgm:t>
        <a:bodyPr/>
        <a:lstStyle/>
        <a:p>
          <a:endParaRPr lang="pt-PT"/>
        </a:p>
      </dgm:t>
    </dgm:pt>
    <dgm:pt modelId="{098D1657-FBB6-4D10-831C-6C26881C5083}" type="sibTrans" cxnId="{11F0F296-B0E3-4334-913E-1D100D60B0B8}">
      <dgm:prSet/>
      <dgm:spPr/>
      <dgm:t>
        <a:bodyPr/>
        <a:lstStyle/>
        <a:p>
          <a:endParaRPr lang="pt-PT" b="0"/>
        </a:p>
      </dgm:t>
    </dgm:pt>
    <dgm:pt modelId="{E0DA2CA1-3CE5-44A0-ADEE-F81FA9D46D7D}">
      <dgm:prSet/>
      <dgm:spPr/>
      <dgm:t>
        <a:bodyPr/>
        <a:lstStyle/>
        <a:p>
          <a:r>
            <a:rPr lang="en-GB" dirty="0">
              <a:latin typeface="Aptos" panose="020B0004020202020204" pitchFamily="34" charset="0"/>
              <a:ea typeface="Aptos" panose="020B0004020202020204" pitchFamily="34" charset="0"/>
              <a:cs typeface="Times New Roman" panose="02020603050405020304" pitchFamily="18" charset="0"/>
            </a:rPr>
            <a:t>Programmes addressing workforce and local economies within green jobs &amp; green economy that will contribute on other hand to address climate change</a:t>
          </a:r>
          <a:endParaRPr lang="en-GB" noProof="0" dirty="0"/>
        </a:p>
      </dgm:t>
    </dgm:pt>
    <dgm:pt modelId="{D57E7286-7439-4670-AB9E-51B8F7244D70}" type="parTrans" cxnId="{17BB0E81-58DD-4094-80A5-B3ECF8070E30}">
      <dgm:prSet/>
      <dgm:spPr/>
      <dgm:t>
        <a:bodyPr/>
        <a:lstStyle/>
        <a:p>
          <a:endParaRPr lang="en-GB"/>
        </a:p>
      </dgm:t>
    </dgm:pt>
    <dgm:pt modelId="{756E3B3E-96B0-4F51-966D-417B1490E1D8}" type="sibTrans" cxnId="{17BB0E81-58DD-4094-80A5-B3ECF8070E30}">
      <dgm:prSet/>
      <dgm:spPr/>
      <dgm:t>
        <a:bodyPr/>
        <a:lstStyle/>
        <a:p>
          <a:endParaRPr lang="en-GB"/>
        </a:p>
      </dgm:t>
    </dgm:pt>
    <dgm:pt modelId="{B8A23D03-7956-4A53-89AE-573168DD1993}" type="pres">
      <dgm:prSet presAssocID="{8062894D-9444-4DE5-8C26-B196DF64C839}" presName="cycle" presStyleCnt="0">
        <dgm:presLayoutVars>
          <dgm:dir/>
          <dgm:resizeHandles val="exact"/>
        </dgm:presLayoutVars>
      </dgm:prSet>
      <dgm:spPr/>
    </dgm:pt>
    <dgm:pt modelId="{E250BA73-8E87-4C1A-8A27-176C37C379B2}" type="pres">
      <dgm:prSet presAssocID="{EB0CB63E-0B55-43D9-84A0-A8BA90236619}" presName="node" presStyleLbl="node1" presStyleIdx="0" presStyleCnt="4" custScaleX="137545" custScaleY="149213" custRadScaleRad="78006" custRadScaleInc="-11570">
        <dgm:presLayoutVars>
          <dgm:bulletEnabled val="1"/>
        </dgm:presLayoutVars>
      </dgm:prSet>
      <dgm:spPr/>
    </dgm:pt>
    <dgm:pt modelId="{9466C5F9-4B78-450F-82F5-2CFF6660AD3B}" type="pres">
      <dgm:prSet presAssocID="{EB0CB63E-0B55-43D9-84A0-A8BA90236619}" presName="spNode" presStyleCnt="0"/>
      <dgm:spPr/>
    </dgm:pt>
    <dgm:pt modelId="{F3714B2D-B57E-4FE4-9408-2B369002F6F6}" type="pres">
      <dgm:prSet presAssocID="{13DB00AB-A8E9-443B-BEC9-6337CB7F9DD4}" presName="sibTrans" presStyleLbl="sibTrans1D1" presStyleIdx="0" presStyleCnt="4"/>
      <dgm:spPr/>
    </dgm:pt>
    <dgm:pt modelId="{5125B93F-C21E-4070-9D7A-FA19B8CA8713}" type="pres">
      <dgm:prSet presAssocID="{8C6648E0-CA25-4884-B6C5-BC5575BE7F5A}" presName="node" presStyleLbl="node1" presStyleIdx="1" presStyleCnt="4" custScaleX="113747" custScaleY="157830" custRadScaleRad="157425" custRadScaleInc="-1542">
        <dgm:presLayoutVars>
          <dgm:bulletEnabled val="1"/>
        </dgm:presLayoutVars>
      </dgm:prSet>
      <dgm:spPr/>
    </dgm:pt>
    <dgm:pt modelId="{292DA377-C1F2-4AB7-8045-140B7C5A3D35}" type="pres">
      <dgm:prSet presAssocID="{8C6648E0-CA25-4884-B6C5-BC5575BE7F5A}" presName="spNode" presStyleCnt="0"/>
      <dgm:spPr/>
    </dgm:pt>
    <dgm:pt modelId="{96D9AB02-7309-4441-A2B8-1E2A20E39C00}" type="pres">
      <dgm:prSet presAssocID="{AB9FDB44-8C29-4EF5-9867-8045E9ADA0CA}" presName="sibTrans" presStyleLbl="sibTrans1D1" presStyleIdx="1" presStyleCnt="4"/>
      <dgm:spPr/>
    </dgm:pt>
    <dgm:pt modelId="{CEDD4EB0-14B1-4DD0-AF38-8EC3E2DF1B60}" type="pres">
      <dgm:prSet presAssocID="{57C6AB79-7226-42C3-9B21-38576318519D}" presName="node" presStyleLbl="node1" presStyleIdx="2" presStyleCnt="4" custScaleX="138646" custScaleY="151552" custRadScaleRad="79157" custRadScaleInc="26618">
        <dgm:presLayoutVars>
          <dgm:bulletEnabled val="1"/>
        </dgm:presLayoutVars>
      </dgm:prSet>
      <dgm:spPr/>
    </dgm:pt>
    <dgm:pt modelId="{FF18FFFD-CEB8-46F8-9E53-C7587C237576}" type="pres">
      <dgm:prSet presAssocID="{57C6AB79-7226-42C3-9B21-38576318519D}" presName="spNode" presStyleCnt="0"/>
      <dgm:spPr/>
    </dgm:pt>
    <dgm:pt modelId="{5BCE794D-7ACC-4CA8-A4E1-79701603E929}" type="pres">
      <dgm:prSet presAssocID="{098D1657-FBB6-4D10-831C-6C26881C5083}" presName="sibTrans" presStyleLbl="sibTrans1D1" presStyleIdx="2" presStyleCnt="4"/>
      <dgm:spPr/>
    </dgm:pt>
    <dgm:pt modelId="{676B37AF-9083-424B-9578-74075141B399}" type="pres">
      <dgm:prSet presAssocID="{E0DA2CA1-3CE5-44A0-ADEE-F81FA9D46D7D}" presName="node" presStyleLbl="node1" presStyleIdx="3" presStyleCnt="4" custScaleX="124904" custScaleY="139830" custRadScaleRad="172867" custRadScaleInc="11274">
        <dgm:presLayoutVars>
          <dgm:bulletEnabled val="1"/>
        </dgm:presLayoutVars>
      </dgm:prSet>
      <dgm:spPr/>
    </dgm:pt>
    <dgm:pt modelId="{EEED737C-8BE4-4E01-8EC1-BA893D0664C8}" type="pres">
      <dgm:prSet presAssocID="{E0DA2CA1-3CE5-44A0-ADEE-F81FA9D46D7D}" presName="spNode" presStyleCnt="0"/>
      <dgm:spPr/>
    </dgm:pt>
    <dgm:pt modelId="{BE56770F-4C42-41B1-BB3F-5DBD289905A3}" type="pres">
      <dgm:prSet presAssocID="{756E3B3E-96B0-4F51-966D-417B1490E1D8}" presName="sibTrans" presStyleLbl="sibTrans1D1" presStyleIdx="3" presStyleCnt="4"/>
      <dgm:spPr/>
    </dgm:pt>
  </dgm:ptLst>
  <dgm:cxnLst>
    <dgm:cxn modelId="{C811AA12-6ED8-4854-88B4-1DE41E995DBF}" type="presOf" srcId="{8062894D-9444-4DE5-8C26-B196DF64C839}" destId="{B8A23D03-7956-4A53-89AE-573168DD1993}" srcOrd="0" destOrd="0" presId="urn:microsoft.com/office/officeart/2005/8/layout/cycle5"/>
    <dgm:cxn modelId="{83F0E913-608C-48D5-B14D-24E7BE84E719}" type="presOf" srcId="{8C6648E0-CA25-4884-B6C5-BC5575BE7F5A}" destId="{5125B93F-C21E-4070-9D7A-FA19B8CA8713}" srcOrd="0" destOrd="0" presId="urn:microsoft.com/office/officeart/2005/8/layout/cycle5"/>
    <dgm:cxn modelId="{AC883618-2E43-4C85-8DF5-16CBBB74EBAA}" srcId="{8062894D-9444-4DE5-8C26-B196DF64C839}" destId="{8C6648E0-CA25-4884-B6C5-BC5575BE7F5A}" srcOrd="1" destOrd="0" parTransId="{159E61DB-916F-487D-A635-30E4BBF706C1}" sibTransId="{AB9FDB44-8C29-4EF5-9867-8045E9ADA0CA}"/>
    <dgm:cxn modelId="{A76D1D28-1208-4A66-9AA3-88B3E499314A}" type="presOf" srcId="{AB9FDB44-8C29-4EF5-9867-8045E9ADA0CA}" destId="{96D9AB02-7309-4441-A2B8-1E2A20E39C00}" srcOrd="0" destOrd="0" presId="urn:microsoft.com/office/officeart/2005/8/layout/cycle5"/>
    <dgm:cxn modelId="{A0B4F42B-89DC-45BD-A3FA-CF8375037C36}" type="presOf" srcId="{098D1657-FBB6-4D10-831C-6C26881C5083}" destId="{5BCE794D-7ACC-4CA8-A4E1-79701603E929}" srcOrd="0" destOrd="0" presId="urn:microsoft.com/office/officeart/2005/8/layout/cycle5"/>
    <dgm:cxn modelId="{EFB93A61-F277-477C-BDA7-F751A0C29367}" type="presOf" srcId="{57C6AB79-7226-42C3-9B21-38576318519D}" destId="{CEDD4EB0-14B1-4DD0-AF38-8EC3E2DF1B60}" srcOrd="0" destOrd="0" presId="urn:microsoft.com/office/officeart/2005/8/layout/cycle5"/>
    <dgm:cxn modelId="{69DA724C-A8B7-40FC-A96D-F351893127E1}" srcId="{8062894D-9444-4DE5-8C26-B196DF64C839}" destId="{EB0CB63E-0B55-43D9-84A0-A8BA90236619}" srcOrd="0" destOrd="0" parTransId="{56D2F8D2-2787-4563-9392-CB339BCC0975}" sibTransId="{13DB00AB-A8E9-443B-BEC9-6337CB7F9DD4}"/>
    <dgm:cxn modelId="{347F0853-A6AB-4392-8F3D-22E7B26C18C7}" type="presOf" srcId="{EB0CB63E-0B55-43D9-84A0-A8BA90236619}" destId="{E250BA73-8E87-4C1A-8A27-176C37C379B2}" srcOrd="0" destOrd="0" presId="urn:microsoft.com/office/officeart/2005/8/layout/cycle5"/>
    <dgm:cxn modelId="{17BB0E81-58DD-4094-80A5-B3ECF8070E30}" srcId="{8062894D-9444-4DE5-8C26-B196DF64C839}" destId="{E0DA2CA1-3CE5-44A0-ADEE-F81FA9D46D7D}" srcOrd="3" destOrd="0" parTransId="{D57E7286-7439-4670-AB9E-51B8F7244D70}" sibTransId="{756E3B3E-96B0-4F51-966D-417B1490E1D8}"/>
    <dgm:cxn modelId="{11F0F296-B0E3-4334-913E-1D100D60B0B8}" srcId="{8062894D-9444-4DE5-8C26-B196DF64C839}" destId="{57C6AB79-7226-42C3-9B21-38576318519D}" srcOrd="2" destOrd="0" parTransId="{E33C3935-07BC-4F9D-A002-B2C11F475B07}" sibTransId="{098D1657-FBB6-4D10-831C-6C26881C5083}"/>
    <dgm:cxn modelId="{5A7E9DAE-4291-43E0-85A4-F01011362F13}" type="presOf" srcId="{756E3B3E-96B0-4F51-966D-417B1490E1D8}" destId="{BE56770F-4C42-41B1-BB3F-5DBD289905A3}" srcOrd="0" destOrd="0" presId="urn:microsoft.com/office/officeart/2005/8/layout/cycle5"/>
    <dgm:cxn modelId="{1BB15FB3-26C4-4E78-815F-8E53103009E5}" type="presOf" srcId="{E0DA2CA1-3CE5-44A0-ADEE-F81FA9D46D7D}" destId="{676B37AF-9083-424B-9578-74075141B399}" srcOrd="0" destOrd="0" presId="urn:microsoft.com/office/officeart/2005/8/layout/cycle5"/>
    <dgm:cxn modelId="{243CF7DB-2C85-4FA5-AF6D-68643C0CE9F2}" type="presOf" srcId="{13DB00AB-A8E9-443B-BEC9-6337CB7F9DD4}" destId="{F3714B2D-B57E-4FE4-9408-2B369002F6F6}" srcOrd="0" destOrd="0" presId="urn:microsoft.com/office/officeart/2005/8/layout/cycle5"/>
    <dgm:cxn modelId="{0EF818E2-8053-4F10-BB79-B7DEA1F0A25E}" type="presParOf" srcId="{B8A23D03-7956-4A53-89AE-573168DD1993}" destId="{E250BA73-8E87-4C1A-8A27-176C37C379B2}" srcOrd="0" destOrd="0" presId="urn:microsoft.com/office/officeart/2005/8/layout/cycle5"/>
    <dgm:cxn modelId="{80B3971C-E256-48D9-A274-559A912EB767}" type="presParOf" srcId="{B8A23D03-7956-4A53-89AE-573168DD1993}" destId="{9466C5F9-4B78-450F-82F5-2CFF6660AD3B}" srcOrd="1" destOrd="0" presId="urn:microsoft.com/office/officeart/2005/8/layout/cycle5"/>
    <dgm:cxn modelId="{B0C8FF4F-1D53-4C30-B017-C5A7483F5344}" type="presParOf" srcId="{B8A23D03-7956-4A53-89AE-573168DD1993}" destId="{F3714B2D-B57E-4FE4-9408-2B369002F6F6}" srcOrd="2" destOrd="0" presId="urn:microsoft.com/office/officeart/2005/8/layout/cycle5"/>
    <dgm:cxn modelId="{FC306766-2BBF-4A49-9ED2-FFFDF0284CA7}" type="presParOf" srcId="{B8A23D03-7956-4A53-89AE-573168DD1993}" destId="{5125B93F-C21E-4070-9D7A-FA19B8CA8713}" srcOrd="3" destOrd="0" presId="urn:microsoft.com/office/officeart/2005/8/layout/cycle5"/>
    <dgm:cxn modelId="{5A248594-BA5F-472C-84F9-8C21C49D8BE1}" type="presParOf" srcId="{B8A23D03-7956-4A53-89AE-573168DD1993}" destId="{292DA377-C1F2-4AB7-8045-140B7C5A3D35}" srcOrd="4" destOrd="0" presId="urn:microsoft.com/office/officeart/2005/8/layout/cycle5"/>
    <dgm:cxn modelId="{639D1C74-DC7C-422A-BE98-3FC72578C92B}" type="presParOf" srcId="{B8A23D03-7956-4A53-89AE-573168DD1993}" destId="{96D9AB02-7309-4441-A2B8-1E2A20E39C00}" srcOrd="5" destOrd="0" presId="urn:microsoft.com/office/officeart/2005/8/layout/cycle5"/>
    <dgm:cxn modelId="{2B4123FF-18BB-4B27-BEE1-B006D5BDD85E}" type="presParOf" srcId="{B8A23D03-7956-4A53-89AE-573168DD1993}" destId="{CEDD4EB0-14B1-4DD0-AF38-8EC3E2DF1B60}" srcOrd="6" destOrd="0" presId="urn:microsoft.com/office/officeart/2005/8/layout/cycle5"/>
    <dgm:cxn modelId="{ABAA5C8B-B4DD-4215-B03E-CD8BEF69FCA8}" type="presParOf" srcId="{B8A23D03-7956-4A53-89AE-573168DD1993}" destId="{FF18FFFD-CEB8-46F8-9E53-C7587C237576}" srcOrd="7" destOrd="0" presId="urn:microsoft.com/office/officeart/2005/8/layout/cycle5"/>
    <dgm:cxn modelId="{7F56CEDF-8F77-4D3B-B7AF-97A271E3E79D}" type="presParOf" srcId="{B8A23D03-7956-4A53-89AE-573168DD1993}" destId="{5BCE794D-7ACC-4CA8-A4E1-79701603E929}" srcOrd="8" destOrd="0" presId="urn:microsoft.com/office/officeart/2005/8/layout/cycle5"/>
    <dgm:cxn modelId="{04623C03-B670-4DEA-BAF3-61562AED53F7}" type="presParOf" srcId="{B8A23D03-7956-4A53-89AE-573168DD1993}" destId="{676B37AF-9083-424B-9578-74075141B399}" srcOrd="9" destOrd="0" presId="urn:microsoft.com/office/officeart/2005/8/layout/cycle5"/>
    <dgm:cxn modelId="{20F4893A-0504-4354-AD20-E7F9C189CBFF}" type="presParOf" srcId="{B8A23D03-7956-4A53-89AE-573168DD1993}" destId="{EEED737C-8BE4-4E01-8EC1-BA893D0664C8}" srcOrd="10" destOrd="0" presId="urn:microsoft.com/office/officeart/2005/8/layout/cycle5"/>
    <dgm:cxn modelId="{EC10E8F0-6CE8-4AFF-A8DB-D6678E25B118}" type="presParOf" srcId="{B8A23D03-7956-4A53-89AE-573168DD1993}" destId="{BE56770F-4C42-41B1-BB3F-5DBD289905A3}"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0BA73-8E87-4C1A-8A27-176C37C379B2}">
      <dsp:nvSpPr>
        <dsp:cNvPr id="0" name=""/>
        <dsp:cNvSpPr/>
      </dsp:nvSpPr>
      <dsp:spPr>
        <a:xfrm>
          <a:off x="3727638" y="155428"/>
          <a:ext cx="2825241" cy="19921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latin typeface="Aptos" panose="020B0004020202020204" pitchFamily="34" charset="0"/>
              <a:ea typeface="Aptos" panose="020B0004020202020204" pitchFamily="34" charset="0"/>
              <a:cs typeface="Times New Roman" panose="02020603050405020304" pitchFamily="18" charset="0"/>
            </a:rPr>
            <a:t>Actions addressing climate change are </a:t>
          </a:r>
          <a:r>
            <a:rPr lang="en-GB" sz="1500" u="none" kern="1200" dirty="0">
              <a:latin typeface="Aptos" panose="020B0004020202020204" pitchFamily="34" charset="0"/>
              <a:ea typeface="Aptos" panose="020B0004020202020204" pitchFamily="34" charset="0"/>
              <a:cs typeface="Times New Roman" panose="02020603050405020304" pitchFamily="18" charset="0"/>
            </a:rPr>
            <a:t>built</a:t>
          </a:r>
          <a:r>
            <a:rPr lang="en-GB" sz="1500" kern="1200" dirty="0">
              <a:latin typeface="Aptos" panose="020B0004020202020204" pitchFamily="34" charset="0"/>
              <a:ea typeface="Aptos" panose="020B0004020202020204" pitchFamily="34" charset="0"/>
              <a:cs typeface="Times New Roman" panose="02020603050405020304" pitchFamily="18" charset="0"/>
            </a:rPr>
            <a:t> upon financial flows that comes also from revenues of the carbon pricing policy (EU ETS)</a:t>
          </a:r>
          <a:endParaRPr lang="pt-PT" sz="1500" kern="1200" dirty="0"/>
        </a:p>
      </dsp:txBody>
      <dsp:txXfrm>
        <a:off x="3824889" y="252679"/>
        <a:ext cx="2630739" cy="1797687"/>
      </dsp:txXfrm>
    </dsp:sp>
    <dsp:sp modelId="{F3714B2D-B57E-4FE4-9408-2B369002F6F6}">
      <dsp:nvSpPr>
        <dsp:cNvPr id="0" name=""/>
        <dsp:cNvSpPr/>
      </dsp:nvSpPr>
      <dsp:spPr>
        <a:xfrm>
          <a:off x="5310219" y="1532002"/>
          <a:ext cx="4407421" cy="4407421"/>
        </a:xfrm>
        <a:custGeom>
          <a:avLst/>
          <a:gdLst/>
          <a:ahLst/>
          <a:cxnLst/>
          <a:rect l="0" t="0" r="0" b="0"/>
          <a:pathLst>
            <a:path>
              <a:moveTo>
                <a:pt x="1614120" y="80335"/>
              </a:moveTo>
              <a:arcTo wR="2203710" hR="2203710" stAng="15268909" swAng="197688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125B93F-C21E-4070-9D7A-FA19B8CA8713}">
      <dsp:nvSpPr>
        <dsp:cNvPr id="0" name=""/>
        <dsp:cNvSpPr/>
      </dsp:nvSpPr>
      <dsp:spPr>
        <a:xfrm>
          <a:off x="7545204" y="1785767"/>
          <a:ext cx="2336418" cy="21072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GB" sz="1400" kern="1200" dirty="0">
              <a:latin typeface="Aptos" panose="020B0004020202020204" pitchFamily="34" charset="0"/>
              <a:ea typeface="Aptos" panose="020B0004020202020204" pitchFamily="34" charset="0"/>
              <a:cs typeface="Times New Roman" panose="02020603050405020304" pitchFamily="18" charset="0"/>
            </a:rPr>
            <a:t>JT policies were previously adopted in the </a:t>
          </a:r>
          <a:r>
            <a:rPr lang="en-US" sz="1400" kern="1200" dirty="0">
              <a:latin typeface="Aptos" panose="020B0004020202020204" pitchFamily="34" charset="0"/>
              <a:cs typeface="Times New Roman" panose="02020603050405020304" pitchFamily="18" charset="0"/>
            </a:rPr>
            <a:t>Roadmap for carbon neutrality 2050 &amp; National Energy and Climate Plan 2030</a:t>
          </a:r>
          <a:endParaRPr lang="pt-PT" sz="1400" kern="1200" dirty="0"/>
        </a:p>
      </dsp:txBody>
      <dsp:txXfrm>
        <a:off x="7648071" y="1888634"/>
        <a:ext cx="2130684" cy="1901504"/>
      </dsp:txXfrm>
    </dsp:sp>
    <dsp:sp modelId="{96D9AB02-7309-4441-A2B8-1E2A20E39C00}">
      <dsp:nvSpPr>
        <dsp:cNvPr id="0" name=""/>
        <dsp:cNvSpPr/>
      </dsp:nvSpPr>
      <dsp:spPr>
        <a:xfrm>
          <a:off x="5057681" y="-92266"/>
          <a:ext cx="4407421" cy="4407421"/>
        </a:xfrm>
        <a:custGeom>
          <a:avLst/>
          <a:gdLst/>
          <a:ahLst/>
          <a:cxnLst/>
          <a:rect l="0" t="0" r="0" b="0"/>
          <a:pathLst>
            <a:path>
              <a:moveTo>
                <a:pt x="3131094" y="4202786"/>
              </a:moveTo>
              <a:arcTo wR="2203710" hR="2203710" stAng="3906788" swAng="21597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EDD4EB0-14B1-4DD0-AF38-8EC3E2DF1B60}">
      <dsp:nvSpPr>
        <dsp:cNvPr id="0" name=""/>
        <dsp:cNvSpPr/>
      </dsp:nvSpPr>
      <dsp:spPr>
        <a:xfrm>
          <a:off x="3578074" y="3583164"/>
          <a:ext cx="2847856" cy="20234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kern="1200" noProof="0" dirty="0"/>
            <a:t>JT programmes involving Local authorities and all relevant stakeholders</a:t>
          </a:r>
        </a:p>
        <a:p>
          <a:pPr marL="0" lvl="0" algn="ctr" defTabSz="755650">
            <a:lnSpc>
              <a:spcPct val="90000"/>
            </a:lnSpc>
            <a:spcBef>
              <a:spcPct val="0"/>
            </a:spcBef>
            <a:spcAft>
              <a:spcPct val="35000"/>
            </a:spcAft>
            <a:buNone/>
          </a:pPr>
          <a:endParaRPr lang="en-GB" sz="1300" kern="1200" dirty="0">
            <a:latin typeface="Aptos" panose="020B0004020202020204" pitchFamily="34" charset="0"/>
            <a:ea typeface="Aptos" panose="020B0004020202020204" pitchFamily="34" charset="0"/>
            <a:cs typeface="Times New Roman" panose="02020603050405020304" pitchFamily="18" charset="0"/>
          </a:endParaRPr>
        </a:p>
      </dsp:txBody>
      <dsp:txXfrm>
        <a:off x="3676849" y="3681939"/>
        <a:ext cx="2650306" cy="1825868"/>
      </dsp:txXfrm>
    </dsp:sp>
    <dsp:sp modelId="{5BCE794D-7ACC-4CA8-A4E1-79701603E929}">
      <dsp:nvSpPr>
        <dsp:cNvPr id="0" name=""/>
        <dsp:cNvSpPr/>
      </dsp:nvSpPr>
      <dsp:spPr>
        <a:xfrm>
          <a:off x="380047" y="-547169"/>
          <a:ext cx="4407421" cy="4407421"/>
        </a:xfrm>
        <a:custGeom>
          <a:avLst/>
          <a:gdLst/>
          <a:ahLst/>
          <a:cxnLst/>
          <a:rect l="0" t="0" r="0" b="0"/>
          <a:pathLst>
            <a:path>
              <a:moveTo>
                <a:pt x="2879233" y="4301331"/>
              </a:moveTo>
              <a:arcTo wR="2203710" hR="2203710" stAng="4328954" swAng="216463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76B37AF-9083-424B-9578-74075141B399}">
      <dsp:nvSpPr>
        <dsp:cNvPr id="0" name=""/>
        <dsp:cNvSpPr/>
      </dsp:nvSpPr>
      <dsp:spPr>
        <a:xfrm>
          <a:off x="158686" y="1709193"/>
          <a:ext cx="2565588" cy="18669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ptos" panose="020B0004020202020204" pitchFamily="34" charset="0"/>
              <a:ea typeface="Aptos" panose="020B0004020202020204" pitchFamily="34" charset="0"/>
              <a:cs typeface="Times New Roman" panose="02020603050405020304" pitchFamily="18" charset="0"/>
            </a:rPr>
            <a:t>Programmes addressing workforce and local economies within green jobs &amp; green economy that will contribute on other hand to address climate change</a:t>
          </a:r>
          <a:endParaRPr lang="en-GB" sz="1400" kern="1200" noProof="0" dirty="0"/>
        </a:p>
      </dsp:txBody>
      <dsp:txXfrm>
        <a:off x="249821" y="1800328"/>
        <a:ext cx="2383318" cy="1684644"/>
      </dsp:txXfrm>
    </dsp:sp>
    <dsp:sp modelId="{BE56770F-4C42-41B1-BB3F-5DBD289905A3}">
      <dsp:nvSpPr>
        <dsp:cNvPr id="0" name=""/>
        <dsp:cNvSpPr/>
      </dsp:nvSpPr>
      <dsp:spPr>
        <a:xfrm>
          <a:off x="153658" y="1580451"/>
          <a:ext cx="4407421" cy="4407421"/>
        </a:xfrm>
        <a:custGeom>
          <a:avLst/>
          <a:gdLst/>
          <a:ahLst/>
          <a:cxnLst/>
          <a:rect l="0" t="0" r="0" b="0"/>
          <a:pathLst>
            <a:path>
              <a:moveTo>
                <a:pt x="1876160" y="24478"/>
              </a:moveTo>
              <a:arcTo wR="2203710" hR="2203710" stAng="15687127" swAng="215172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9E416-19A8-4D89-9992-E390A5DD1961}" type="datetimeFigureOut">
              <a:rPr lang="pt-PT" smtClean="0"/>
              <a:t>02/06/2024</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4A2CE-6456-42FA-846C-6B3DD8EBDF85}" type="slidenum">
              <a:rPr lang="pt-PT" smtClean="0"/>
              <a:t>‹nº›</a:t>
            </a:fld>
            <a:endParaRPr lang="pt-PT"/>
          </a:p>
        </p:txBody>
      </p:sp>
    </p:spTree>
    <p:extLst>
      <p:ext uri="{BB962C8B-B14F-4D97-AF65-F5344CB8AC3E}">
        <p14:creationId xmlns:p14="http://schemas.microsoft.com/office/powerpoint/2010/main" val="185511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72465" y="4703852"/>
            <a:ext cx="5379720" cy="3848606"/>
          </a:xfrm>
          <a:prstGeom prst="rect">
            <a:avLst/>
          </a:prstGeom>
        </p:spPr>
        <p:txBody>
          <a:bodyPr spcFirstLastPara="1" wrap="square" lIns="91846" tIns="45910" rIns="91846" bIns="45910" anchor="t" anchorCtr="0">
            <a:noAutofit/>
          </a:bodyPr>
          <a:lstStyle/>
          <a:p>
            <a:endParaRPr dirty="0"/>
          </a:p>
        </p:txBody>
      </p:sp>
      <p:sp>
        <p:nvSpPr>
          <p:cNvPr id="99" name="Google Shape;99;p4:notes"/>
          <p:cNvSpPr>
            <a:spLocks noGrp="1" noRot="1" noChangeAspect="1"/>
          </p:cNvSpPr>
          <p:nvPr>
            <p:ph type="sldImg" idx="2"/>
          </p:nvPr>
        </p:nvSpPr>
        <p:spPr>
          <a:xfrm>
            <a:off x="430213" y="1222375"/>
            <a:ext cx="5864225" cy="3298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954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72465" y="4703852"/>
            <a:ext cx="5379720" cy="3848606"/>
          </a:xfrm>
          <a:prstGeom prst="rect">
            <a:avLst/>
          </a:prstGeom>
        </p:spPr>
        <p:txBody>
          <a:bodyPr spcFirstLastPara="1" wrap="square" lIns="91846" tIns="45910" rIns="91846" bIns="45910" anchor="t" anchorCtr="0">
            <a:noAutofit/>
          </a:bodyPr>
          <a:lstStyle/>
          <a:p>
            <a:endParaRPr dirty="0"/>
          </a:p>
        </p:txBody>
      </p:sp>
      <p:sp>
        <p:nvSpPr>
          <p:cNvPr id="99" name="Google Shape;99;p4:notes"/>
          <p:cNvSpPr>
            <a:spLocks noGrp="1" noRot="1" noChangeAspect="1"/>
          </p:cNvSpPr>
          <p:nvPr>
            <p:ph type="sldImg" idx="2"/>
          </p:nvPr>
        </p:nvSpPr>
        <p:spPr>
          <a:xfrm>
            <a:off x="430213" y="1222375"/>
            <a:ext cx="5864225" cy="3298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5687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72465" y="4703852"/>
            <a:ext cx="5379720" cy="3848606"/>
          </a:xfrm>
          <a:prstGeom prst="rect">
            <a:avLst/>
          </a:prstGeom>
        </p:spPr>
        <p:txBody>
          <a:bodyPr spcFirstLastPara="1" wrap="square" lIns="91846" tIns="45910" rIns="91846" bIns="45910" anchor="t" anchorCtr="0">
            <a:noAutofit/>
          </a:bodyPr>
          <a:lstStyle/>
          <a:p>
            <a:endParaRPr dirty="0"/>
          </a:p>
        </p:txBody>
      </p:sp>
      <p:sp>
        <p:nvSpPr>
          <p:cNvPr id="99" name="Google Shape;99;p4:notes"/>
          <p:cNvSpPr>
            <a:spLocks noGrp="1" noRot="1" noChangeAspect="1"/>
          </p:cNvSpPr>
          <p:nvPr>
            <p:ph type="sldImg" idx="2"/>
          </p:nvPr>
        </p:nvSpPr>
        <p:spPr>
          <a:xfrm>
            <a:off x="430213" y="1222375"/>
            <a:ext cx="5864225" cy="3298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70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72465" y="4703852"/>
            <a:ext cx="5379720" cy="3848606"/>
          </a:xfrm>
          <a:prstGeom prst="rect">
            <a:avLst/>
          </a:prstGeom>
        </p:spPr>
        <p:txBody>
          <a:bodyPr spcFirstLastPara="1" wrap="square" lIns="91846" tIns="45910" rIns="91846" bIns="45910" anchor="t" anchorCtr="0">
            <a:noAutofit/>
          </a:bodyPr>
          <a:lstStyle/>
          <a:p>
            <a:endParaRPr dirty="0"/>
          </a:p>
        </p:txBody>
      </p:sp>
      <p:sp>
        <p:nvSpPr>
          <p:cNvPr id="99" name="Google Shape;99;p4:notes"/>
          <p:cNvSpPr>
            <a:spLocks noGrp="1" noRot="1" noChangeAspect="1"/>
          </p:cNvSpPr>
          <p:nvPr>
            <p:ph type="sldImg" idx="2"/>
          </p:nvPr>
        </p:nvSpPr>
        <p:spPr>
          <a:xfrm>
            <a:off x="430213" y="1222375"/>
            <a:ext cx="5864225" cy="3298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8443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72465" y="4703852"/>
            <a:ext cx="5379720" cy="3848606"/>
          </a:xfrm>
          <a:prstGeom prst="rect">
            <a:avLst/>
          </a:prstGeom>
        </p:spPr>
        <p:txBody>
          <a:bodyPr spcFirstLastPara="1" wrap="square" lIns="91846" tIns="45910" rIns="91846" bIns="45910" anchor="t" anchorCtr="0">
            <a:noAutofit/>
          </a:bodyPr>
          <a:lstStyle/>
          <a:p>
            <a:endParaRPr dirty="0"/>
          </a:p>
        </p:txBody>
      </p:sp>
      <p:sp>
        <p:nvSpPr>
          <p:cNvPr id="99" name="Google Shape;99;p4:notes"/>
          <p:cNvSpPr>
            <a:spLocks noGrp="1" noRot="1" noChangeAspect="1"/>
          </p:cNvSpPr>
          <p:nvPr>
            <p:ph type="sldImg" idx="2"/>
          </p:nvPr>
        </p:nvSpPr>
        <p:spPr>
          <a:xfrm>
            <a:off x="430213" y="1222375"/>
            <a:ext cx="5864225" cy="3298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41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72465" y="4703852"/>
            <a:ext cx="5379720" cy="3848606"/>
          </a:xfrm>
          <a:prstGeom prst="rect">
            <a:avLst/>
          </a:prstGeom>
        </p:spPr>
        <p:txBody>
          <a:bodyPr spcFirstLastPara="1" wrap="square" lIns="91846" tIns="45910" rIns="91846" bIns="45910" anchor="t" anchorCtr="0">
            <a:noAutofit/>
          </a:bodyPr>
          <a:lstStyle/>
          <a:p>
            <a:endParaRPr dirty="0"/>
          </a:p>
        </p:txBody>
      </p:sp>
      <p:sp>
        <p:nvSpPr>
          <p:cNvPr id="99" name="Google Shape;99;p4:notes"/>
          <p:cNvSpPr>
            <a:spLocks noGrp="1" noRot="1" noChangeAspect="1"/>
          </p:cNvSpPr>
          <p:nvPr>
            <p:ph type="sldImg" idx="2"/>
          </p:nvPr>
        </p:nvSpPr>
        <p:spPr>
          <a:xfrm>
            <a:off x="430213" y="1222375"/>
            <a:ext cx="5864225" cy="3298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1686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72465" y="4703852"/>
            <a:ext cx="5379720" cy="3848606"/>
          </a:xfrm>
          <a:prstGeom prst="rect">
            <a:avLst/>
          </a:prstGeom>
        </p:spPr>
        <p:txBody>
          <a:bodyPr spcFirstLastPara="1" wrap="square" lIns="91846" tIns="45910" rIns="91846" bIns="45910" anchor="t" anchorCtr="0">
            <a:noAutofit/>
          </a:bodyPr>
          <a:lstStyle/>
          <a:p>
            <a:endParaRPr dirty="0"/>
          </a:p>
        </p:txBody>
      </p:sp>
      <p:sp>
        <p:nvSpPr>
          <p:cNvPr id="99" name="Google Shape;99;p4:notes"/>
          <p:cNvSpPr>
            <a:spLocks noGrp="1" noRot="1" noChangeAspect="1"/>
          </p:cNvSpPr>
          <p:nvPr>
            <p:ph type="sldImg" idx="2"/>
          </p:nvPr>
        </p:nvSpPr>
        <p:spPr>
          <a:xfrm>
            <a:off x="430213" y="1222375"/>
            <a:ext cx="5864225" cy="3298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3614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72465" y="4703852"/>
            <a:ext cx="5379720" cy="3848606"/>
          </a:xfrm>
          <a:prstGeom prst="rect">
            <a:avLst/>
          </a:prstGeom>
        </p:spPr>
        <p:txBody>
          <a:bodyPr spcFirstLastPara="1" wrap="square" lIns="91846" tIns="45910" rIns="91846" bIns="45910" anchor="t" anchorCtr="0">
            <a:noAutofit/>
          </a:bodyPr>
          <a:lstStyle/>
          <a:p>
            <a:endParaRPr dirty="0"/>
          </a:p>
        </p:txBody>
      </p:sp>
      <p:sp>
        <p:nvSpPr>
          <p:cNvPr id="99" name="Google Shape;99;p4:notes"/>
          <p:cNvSpPr>
            <a:spLocks noGrp="1" noRot="1" noChangeAspect="1"/>
          </p:cNvSpPr>
          <p:nvPr>
            <p:ph type="sldImg" idx="2"/>
          </p:nvPr>
        </p:nvSpPr>
        <p:spPr>
          <a:xfrm>
            <a:off x="430213" y="1222375"/>
            <a:ext cx="5864225" cy="3298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209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16.emf"/><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pa da apresentaçã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F70134-0BE2-6846-BF80-9BA1B61F093B}"/>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
        <p:nvSpPr>
          <p:cNvPr id="3" name="Marcador de Posição do Texto 2"/>
          <p:cNvSpPr>
            <a:spLocks noGrp="1"/>
          </p:cNvSpPr>
          <p:nvPr userDrawn="1">
            <p:ph type="body" sz="quarter" idx="10" hasCustomPrompt="1"/>
          </p:nvPr>
        </p:nvSpPr>
        <p:spPr>
          <a:xfrm>
            <a:off x="851062" y="5537840"/>
            <a:ext cx="5022850" cy="270174"/>
          </a:xfrm>
          <a:prstGeom prst="rect">
            <a:avLst/>
          </a:prstGeom>
        </p:spPr>
        <p:txBody>
          <a:bodyPr/>
          <a:lstStyle>
            <a:lvl1pPr marL="0" indent="0">
              <a:lnSpc>
                <a:spcPct val="100000"/>
              </a:lnSpc>
              <a:spcBef>
                <a:spcPts val="0"/>
              </a:spcBef>
              <a:buNone/>
              <a:defRPr sz="1300" b="0" i="0" baseline="0">
                <a:latin typeface="Poppins" pitchFamily="2" charset="77"/>
                <a:cs typeface="Poppins" pitchFamily="2" charset="77"/>
              </a:defRPr>
            </a:lvl1pPr>
            <a:lvl3pPr marL="914377" indent="0">
              <a:buFont typeface="Arial" panose="020B0604020202020204" pitchFamily="34" charset="0"/>
              <a:buNone/>
              <a:defRPr/>
            </a:lvl3pPr>
          </a:lstStyle>
          <a:p>
            <a:r>
              <a:rPr lang="pt-PT" sz="1400" dirty="0" err="1">
                <a:latin typeface="Arial" panose="020B0604020202020204" pitchFamily="34" charset="0"/>
                <a:cs typeface="Arial" panose="020B0604020202020204" pitchFamily="34" charset="0"/>
              </a:rPr>
              <a:t>Author</a:t>
            </a:r>
            <a:endParaRPr lang="pt-PT" sz="1400" dirty="0">
              <a:latin typeface="Arial" panose="020B0604020202020204" pitchFamily="34" charset="0"/>
              <a:cs typeface="Arial" panose="020B0604020202020204" pitchFamily="34" charset="0"/>
            </a:endParaRPr>
          </a:p>
        </p:txBody>
      </p:sp>
      <p:sp>
        <p:nvSpPr>
          <p:cNvPr id="18" name="Marcador de Posição do Texto 2"/>
          <p:cNvSpPr>
            <a:spLocks noGrp="1"/>
          </p:cNvSpPr>
          <p:nvPr userDrawn="1">
            <p:ph type="body" sz="quarter" idx="11" hasCustomPrompt="1"/>
          </p:nvPr>
        </p:nvSpPr>
        <p:spPr>
          <a:xfrm>
            <a:off x="851062" y="5834518"/>
            <a:ext cx="5022850" cy="270174"/>
          </a:xfrm>
          <a:prstGeom prst="rect">
            <a:avLst/>
          </a:prstGeom>
        </p:spPr>
        <p:txBody>
          <a:bodyPr/>
          <a:lstStyle>
            <a:lvl1pPr marL="0" indent="0">
              <a:lnSpc>
                <a:spcPct val="100000"/>
              </a:lnSpc>
              <a:spcBef>
                <a:spcPts val="0"/>
              </a:spcBef>
              <a:buNone/>
              <a:defRPr sz="1400"/>
            </a:lvl1pPr>
            <a:lvl3pPr marL="914377" indent="0">
              <a:buFont typeface="Arial" panose="020B0604020202020204" pitchFamily="34" charset="0"/>
              <a:buNone/>
              <a:defRPr/>
            </a:lvl3pPr>
          </a:lstStyle>
          <a:p>
            <a:r>
              <a:rPr lang="pt-PT" sz="1400" dirty="0">
                <a:latin typeface="Arial" panose="020B0604020202020204" pitchFamily="34" charset="0"/>
                <a:cs typeface="Arial" panose="020B0604020202020204" pitchFamily="34" charset="0"/>
              </a:rPr>
              <a:t>Job </a:t>
            </a:r>
            <a:r>
              <a:rPr lang="pt-PT" sz="1400" dirty="0" err="1">
                <a:latin typeface="Arial" panose="020B0604020202020204" pitchFamily="34" charset="0"/>
                <a:cs typeface="Arial" panose="020B0604020202020204" pitchFamily="34" charset="0"/>
              </a:rPr>
              <a:t>position</a:t>
            </a:r>
            <a:endParaRPr lang="pt-PT" sz="1400" dirty="0">
              <a:latin typeface="Arial" panose="020B0604020202020204" pitchFamily="34" charset="0"/>
              <a:cs typeface="Arial" panose="020B0604020202020204" pitchFamily="34" charset="0"/>
            </a:endParaRPr>
          </a:p>
        </p:txBody>
      </p:sp>
      <p:sp>
        <p:nvSpPr>
          <p:cNvPr id="19" name="Marcador de Posição do Texto 2"/>
          <p:cNvSpPr>
            <a:spLocks noGrp="1"/>
          </p:cNvSpPr>
          <p:nvPr userDrawn="1">
            <p:ph type="body" sz="quarter" idx="12" hasCustomPrompt="1"/>
          </p:nvPr>
        </p:nvSpPr>
        <p:spPr>
          <a:xfrm>
            <a:off x="851062" y="6144448"/>
            <a:ext cx="5022850" cy="270174"/>
          </a:xfrm>
          <a:prstGeom prst="rect">
            <a:avLst/>
          </a:prstGeom>
        </p:spPr>
        <p:txBody>
          <a:bodyPr/>
          <a:lstStyle>
            <a:lvl1pPr marL="0" indent="0">
              <a:lnSpc>
                <a:spcPct val="100000"/>
              </a:lnSpc>
              <a:spcBef>
                <a:spcPts val="0"/>
              </a:spcBef>
              <a:buNone/>
              <a:defRPr sz="1400">
                <a:latin typeface="Poppins" pitchFamily="2" charset="77"/>
                <a:cs typeface="Poppins" pitchFamily="2" charset="77"/>
              </a:defRPr>
            </a:lvl1pPr>
            <a:lvl3pPr marL="914377" indent="0">
              <a:buFont typeface="Arial" panose="020B0604020202020204" pitchFamily="34" charset="0"/>
              <a:buNone/>
              <a:defRPr/>
            </a:lvl3pPr>
          </a:lstStyle>
          <a:p>
            <a:r>
              <a:rPr lang="pt-PT" sz="1400" dirty="0">
                <a:latin typeface="Arial" panose="020B0604020202020204" pitchFamily="34" charset="0"/>
                <a:cs typeface="Arial" panose="020B0604020202020204" pitchFamily="34" charset="0"/>
              </a:rPr>
              <a:t>Email</a:t>
            </a:r>
          </a:p>
        </p:txBody>
      </p:sp>
      <p:pic>
        <p:nvPicPr>
          <p:cNvPr id="5" name="Picture 4">
            <a:extLst>
              <a:ext uri="{FF2B5EF4-FFF2-40B4-BE49-F238E27FC236}">
                <a16:creationId xmlns:a16="http://schemas.microsoft.com/office/drawing/2014/main" id="{13661E3F-099F-CF44-AF20-0E213AAB05C5}"/>
              </a:ext>
            </a:extLst>
          </p:cNvPr>
          <p:cNvPicPr>
            <a:picLocks noChangeAspect="1"/>
          </p:cNvPicPr>
          <p:nvPr userDrawn="1"/>
        </p:nvPicPr>
        <p:blipFill>
          <a:blip r:embed="rId3"/>
          <a:stretch>
            <a:fillRect/>
          </a:stretch>
        </p:blipFill>
        <p:spPr>
          <a:xfrm>
            <a:off x="851062" y="2948735"/>
            <a:ext cx="622300" cy="596900"/>
          </a:xfrm>
          <a:prstGeom prst="rect">
            <a:avLst/>
          </a:prstGeom>
        </p:spPr>
      </p:pic>
      <p:sp>
        <p:nvSpPr>
          <p:cNvPr id="16" name="Marcador de Posição do Texto 20"/>
          <p:cNvSpPr>
            <a:spLocks noGrp="1"/>
          </p:cNvSpPr>
          <p:nvPr>
            <p:ph type="body" sz="quarter" idx="13" hasCustomPrompt="1"/>
          </p:nvPr>
        </p:nvSpPr>
        <p:spPr>
          <a:xfrm>
            <a:off x="1473362" y="2948735"/>
            <a:ext cx="10315221" cy="596900"/>
          </a:xfrm>
          <a:prstGeom prst="rect">
            <a:avLst/>
          </a:prstGeom>
          <a:noFill/>
        </p:spPr>
        <p:txBody>
          <a:bodyPr anchor="ctr"/>
          <a:lstStyle>
            <a:lvl1pPr marL="0" indent="0" algn="l">
              <a:lnSpc>
                <a:spcPct val="120000"/>
              </a:lnSpc>
              <a:buNone/>
              <a:defRPr sz="3200" b="1" baseline="0">
                <a:solidFill>
                  <a:srgbClr val="24A39C"/>
                </a:solidFill>
                <a:latin typeface="Poppins" pitchFamily="2" charset="77"/>
                <a:cs typeface="Arial" panose="020B0604020202020204" pitchFamily="34" charset="0"/>
              </a:defRPr>
            </a:lvl1pPr>
          </a:lstStyle>
          <a:p>
            <a:pPr lvl="0"/>
            <a:r>
              <a:rPr lang="pt-PT" dirty="0"/>
              <a:t>TITLE OF THE PRESENTATION</a:t>
            </a:r>
          </a:p>
        </p:txBody>
      </p:sp>
      <p:pic>
        <p:nvPicPr>
          <p:cNvPr id="12" name="Picture 11">
            <a:extLst>
              <a:ext uri="{FF2B5EF4-FFF2-40B4-BE49-F238E27FC236}">
                <a16:creationId xmlns:a16="http://schemas.microsoft.com/office/drawing/2014/main" id="{2A79E0BC-5F21-4F45-90D0-79683746B6F8}"/>
              </a:ext>
            </a:extLst>
          </p:cNvPr>
          <p:cNvPicPr>
            <a:picLocks noChangeAspect="1"/>
          </p:cNvPicPr>
          <p:nvPr userDrawn="1"/>
        </p:nvPicPr>
        <p:blipFill>
          <a:blip r:embed="rId4"/>
          <a:stretch>
            <a:fillRect/>
          </a:stretch>
        </p:blipFill>
        <p:spPr>
          <a:xfrm>
            <a:off x="851063" y="589639"/>
            <a:ext cx="3678538" cy="1915718"/>
          </a:xfrm>
          <a:prstGeom prst="rect">
            <a:avLst/>
          </a:prstGeom>
        </p:spPr>
      </p:pic>
      <p:pic>
        <p:nvPicPr>
          <p:cNvPr id="14" name="Imagem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30207" y="5438680"/>
            <a:ext cx="1953296" cy="1080704"/>
          </a:xfrm>
          <a:prstGeom prst="rect">
            <a:avLst/>
          </a:prstGeom>
        </p:spPr>
      </p:pic>
    </p:spTree>
    <p:extLst>
      <p:ext uri="{BB962C8B-B14F-4D97-AF65-F5344CB8AC3E}">
        <p14:creationId xmlns:p14="http://schemas.microsoft.com/office/powerpoint/2010/main" val="39121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Final da apresentaçã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A6584B-7AD1-8042-9542-4035061769AB}"/>
              </a:ext>
            </a:extLst>
          </p:cNvPr>
          <p:cNvPicPr>
            <a:picLocks noChangeAspect="1"/>
          </p:cNvPicPr>
          <p:nvPr userDrawn="1"/>
        </p:nvPicPr>
        <p:blipFill>
          <a:blip r:embed="rId2"/>
          <a:stretch>
            <a:fillRect/>
          </a:stretch>
        </p:blipFill>
        <p:spPr>
          <a:xfrm>
            <a:off x="7775383" y="880330"/>
            <a:ext cx="4013200" cy="939800"/>
          </a:xfrm>
          <a:prstGeom prst="rect">
            <a:avLst/>
          </a:prstGeom>
        </p:spPr>
      </p:pic>
      <p:pic>
        <p:nvPicPr>
          <p:cNvPr id="4" name="Picture 3">
            <a:extLst>
              <a:ext uri="{FF2B5EF4-FFF2-40B4-BE49-F238E27FC236}">
                <a16:creationId xmlns:a16="http://schemas.microsoft.com/office/drawing/2014/main" id="{49E12CF6-6D30-9E46-B541-7E619A86891F}"/>
              </a:ext>
            </a:extLst>
          </p:cNvPr>
          <p:cNvPicPr>
            <a:picLocks noChangeAspect="1"/>
          </p:cNvPicPr>
          <p:nvPr userDrawn="1"/>
        </p:nvPicPr>
        <p:blipFill>
          <a:blip r:embed="rId3"/>
          <a:stretch>
            <a:fillRect/>
          </a:stretch>
        </p:blipFill>
        <p:spPr>
          <a:xfrm>
            <a:off x="403417" y="3344707"/>
            <a:ext cx="736600" cy="3111500"/>
          </a:xfrm>
          <a:prstGeom prst="rect">
            <a:avLst/>
          </a:prstGeom>
        </p:spPr>
      </p:pic>
      <p:pic>
        <p:nvPicPr>
          <p:cNvPr id="12" name="Picture 11">
            <a:extLst>
              <a:ext uri="{FF2B5EF4-FFF2-40B4-BE49-F238E27FC236}">
                <a16:creationId xmlns:a16="http://schemas.microsoft.com/office/drawing/2014/main" id="{96621F2A-316A-B048-85B0-36C1373A30CA}"/>
              </a:ext>
            </a:extLst>
          </p:cNvPr>
          <p:cNvPicPr>
            <a:picLocks noChangeAspect="1"/>
          </p:cNvPicPr>
          <p:nvPr userDrawn="1"/>
        </p:nvPicPr>
        <p:blipFill>
          <a:blip r:embed="rId4"/>
          <a:stretch>
            <a:fillRect/>
          </a:stretch>
        </p:blipFill>
        <p:spPr>
          <a:xfrm>
            <a:off x="851062" y="2948735"/>
            <a:ext cx="622300" cy="596900"/>
          </a:xfrm>
          <a:prstGeom prst="rect">
            <a:avLst/>
          </a:prstGeom>
        </p:spPr>
      </p:pic>
      <p:pic>
        <p:nvPicPr>
          <p:cNvPr id="14" name="Picture 13">
            <a:extLst>
              <a:ext uri="{FF2B5EF4-FFF2-40B4-BE49-F238E27FC236}">
                <a16:creationId xmlns:a16="http://schemas.microsoft.com/office/drawing/2014/main" id="{4F6B6353-D3B3-8849-890D-C2EBAA2163D2}"/>
              </a:ext>
            </a:extLst>
          </p:cNvPr>
          <p:cNvPicPr>
            <a:picLocks noChangeAspect="1"/>
          </p:cNvPicPr>
          <p:nvPr userDrawn="1"/>
        </p:nvPicPr>
        <p:blipFill>
          <a:blip r:embed="rId5"/>
          <a:stretch>
            <a:fillRect/>
          </a:stretch>
        </p:blipFill>
        <p:spPr>
          <a:xfrm>
            <a:off x="7775383" y="3853003"/>
            <a:ext cx="1851730" cy="246897"/>
          </a:xfrm>
          <a:prstGeom prst="rect">
            <a:avLst/>
          </a:prstGeom>
        </p:spPr>
      </p:pic>
      <p:sp>
        <p:nvSpPr>
          <p:cNvPr id="15" name="Marcador de Posição do Texto 5">
            <a:extLst>
              <a:ext uri="{FF2B5EF4-FFF2-40B4-BE49-F238E27FC236}">
                <a16:creationId xmlns:a16="http://schemas.microsoft.com/office/drawing/2014/main" id="{7F3BACEE-7EEF-0A45-B866-277EA9B9BB9B}"/>
              </a:ext>
            </a:extLst>
          </p:cNvPr>
          <p:cNvSpPr>
            <a:spLocks noGrp="1"/>
          </p:cNvSpPr>
          <p:nvPr>
            <p:ph type="body" sz="quarter" idx="13" hasCustomPrompt="1"/>
          </p:nvPr>
        </p:nvSpPr>
        <p:spPr>
          <a:xfrm>
            <a:off x="7678940" y="3251904"/>
            <a:ext cx="2576346" cy="609398"/>
          </a:xfrm>
          <a:prstGeom prst="rect">
            <a:avLst/>
          </a:prstGeom>
          <a:noFill/>
          <a:ln>
            <a:noFill/>
          </a:ln>
        </p:spPr>
        <p:txBody>
          <a:bodyPr wrap="none" anchor="ctr">
            <a:spAutoFit/>
          </a:bodyPr>
          <a:lstStyle>
            <a:lvl1pPr marL="0" indent="0">
              <a:lnSpc>
                <a:spcPct val="120000"/>
              </a:lnSpc>
              <a:buNone/>
              <a:defRPr b="1" baseline="0">
                <a:solidFill>
                  <a:srgbClr val="24A39C"/>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THANK YOU</a:t>
            </a:r>
          </a:p>
        </p:txBody>
      </p:sp>
      <p:pic>
        <p:nvPicPr>
          <p:cNvPr id="17" name="Picture 16">
            <a:extLst>
              <a:ext uri="{FF2B5EF4-FFF2-40B4-BE49-F238E27FC236}">
                <a16:creationId xmlns:a16="http://schemas.microsoft.com/office/drawing/2014/main" id="{AD49310C-541B-C147-A3AD-420BF02CDC52}"/>
              </a:ext>
            </a:extLst>
          </p:cNvPr>
          <p:cNvPicPr>
            <a:picLocks noChangeAspect="1"/>
          </p:cNvPicPr>
          <p:nvPr userDrawn="1"/>
        </p:nvPicPr>
        <p:blipFill>
          <a:blip r:embed="rId6"/>
          <a:stretch>
            <a:fillRect/>
          </a:stretch>
        </p:blipFill>
        <p:spPr>
          <a:xfrm>
            <a:off x="327" y="304800"/>
            <a:ext cx="546100" cy="508000"/>
          </a:xfrm>
          <a:prstGeom prst="rect">
            <a:avLst/>
          </a:prstGeom>
        </p:spPr>
      </p:pic>
      <p:pic>
        <p:nvPicPr>
          <p:cNvPr id="10" name="Picture 9">
            <a:extLst>
              <a:ext uri="{FF2B5EF4-FFF2-40B4-BE49-F238E27FC236}">
                <a16:creationId xmlns:a16="http://schemas.microsoft.com/office/drawing/2014/main" id="{0851B6E4-EB19-9B48-9C0F-943944DDE168}"/>
              </a:ext>
            </a:extLst>
          </p:cNvPr>
          <p:cNvPicPr>
            <a:picLocks noChangeAspect="1"/>
          </p:cNvPicPr>
          <p:nvPr userDrawn="1"/>
        </p:nvPicPr>
        <p:blipFill>
          <a:blip r:embed="rId7"/>
          <a:stretch>
            <a:fillRect/>
          </a:stretch>
        </p:blipFill>
        <p:spPr>
          <a:xfrm>
            <a:off x="5044732" y="1670904"/>
            <a:ext cx="2294218" cy="4086576"/>
          </a:xfrm>
          <a:prstGeom prst="rect">
            <a:avLst/>
          </a:prstGeom>
        </p:spPr>
      </p:pic>
    </p:spTree>
    <p:extLst>
      <p:ext uri="{BB962C8B-B14F-4D97-AF65-F5344CB8AC3E}">
        <p14:creationId xmlns:p14="http://schemas.microsoft.com/office/powerpoint/2010/main" val="1446536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Em branc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0D4358-BC62-A744-AFA3-6D6350BCF98A}"/>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8EC2B4B-A2F3-5A46-86FD-4DA2F23F8639}"/>
              </a:ext>
            </a:extLst>
          </p:cNvPr>
          <p:cNvPicPr>
            <a:picLocks noChangeAspect="1"/>
          </p:cNvPicPr>
          <p:nvPr userDrawn="1"/>
        </p:nvPicPr>
        <p:blipFill>
          <a:blip r:embed="rId3"/>
          <a:stretch>
            <a:fillRect/>
          </a:stretch>
        </p:blipFill>
        <p:spPr>
          <a:xfrm>
            <a:off x="851063" y="589639"/>
            <a:ext cx="3678538" cy="1915718"/>
          </a:xfrm>
          <a:prstGeom prst="rect">
            <a:avLst/>
          </a:prstGeom>
        </p:spPr>
      </p:pic>
      <p:pic>
        <p:nvPicPr>
          <p:cNvPr id="4" name="Picture 3">
            <a:extLst>
              <a:ext uri="{FF2B5EF4-FFF2-40B4-BE49-F238E27FC236}">
                <a16:creationId xmlns:a16="http://schemas.microsoft.com/office/drawing/2014/main" id="{D3473C60-4CCE-0947-B9C9-DD2108D9F9E4}"/>
              </a:ext>
            </a:extLst>
          </p:cNvPr>
          <p:cNvPicPr>
            <a:picLocks noChangeAspect="1"/>
          </p:cNvPicPr>
          <p:nvPr userDrawn="1"/>
        </p:nvPicPr>
        <p:blipFill>
          <a:blip r:embed="rId4"/>
          <a:stretch>
            <a:fillRect/>
          </a:stretch>
        </p:blipFill>
        <p:spPr>
          <a:xfrm>
            <a:off x="851062" y="2948735"/>
            <a:ext cx="622300" cy="596900"/>
          </a:xfrm>
          <a:prstGeom prst="rect">
            <a:avLst/>
          </a:prstGeom>
        </p:spPr>
      </p:pic>
      <p:sp>
        <p:nvSpPr>
          <p:cNvPr id="5" name="Marcador de Posição do Texto 20">
            <a:extLst>
              <a:ext uri="{FF2B5EF4-FFF2-40B4-BE49-F238E27FC236}">
                <a16:creationId xmlns:a16="http://schemas.microsoft.com/office/drawing/2014/main" id="{57E427FB-08FB-0E49-9F5F-3D4D2995EAD9}"/>
              </a:ext>
            </a:extLst>
          </p:cNvPr>
          <p:cNvSpPr>
            <a:spLocks noGrp="1"/>
          </p:cNvSpPr>
          <p:nvPr>
            <p:ph type="body" sz="quarter" idx="13" hasCustomPrompt="1"/>
          </p:nvPr>
        </p:nvSpPr>
        <p:spPr>
          <a:xfrm>
            <a:off x="1473362" y="2948735"/>
            <a:ext cx="10315221" cy="596900"/>
          </a:xfrm>
          <a:prstGeom prst="rect">
            <a:avLst/>
          </a:prstGeom>
          <a:noFill/>
        </p:spPr>
        <p:txBody>
          <a:bodyPr anchor="ctr"/>
          <a:lstStyle>
            <a:lvl1pPr marL="0" indent="0" algn="l">
              <a:lnSpc>
                <a:spcPct val="120000"/>
              </a:lnSpc>
              <a:buNone/>
              <a:defRPr sz="3000" b="1" baseline="0">
                <a:solidFill>
                  <a:srgbClr val="24A39C"/>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SUBTITLE OF PRESENTATION</a:t>
            </a:r>
          </a:p>
        </p:txBody>
      </p:sp>
    </p:spTree>
    <p:extLst>
      <p:ext uri="{BB962C8B-B14F-4D97-AF65-F5344CB8AC3E}">
        <p14:creationId xmlns:p14="http://schemas.microsoft.com/office/powerpoint/2010/main" val="152442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exto com títul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759447-85A0-864F-9D64-44D22098CDE3}"/>
              </a:ext>
            </a:extLst>
          </p:cNvPr>
          <p:cNvPicPr>
            <a:picLocks noChangeAspect="1"/>
          </p:cNvPicPr>
          <p:nvPr userDrawn="1"/>
        </p:nvPicPr>
        <p:blipFill>
          <a:blip r:embed="rId2"/>
          <a:stretch>
            <a:fillRect/>
          </a:stretch>
        </p:blipFill>
        <p:spPr>
          <a:xfrm>
            <a:off x="0" y="6172200"/>
            <a:ext cx="12192000" cy="685800"/>
          </a:xfrm>
          <a:prstGeom prst="rect">
            <a:avLst/>
          </a:prstGeom>
        </p:spPr>
      </p:pic>
      <p:pic>
        <p:nvPicPr>
          <p:cNvPr id="9" name="Picture 8">
            <a:extLst>
              <a:ext uri="{FF2B5EF4-FFF2-40B4-BE49-F238E27FC236}">
                <a16:creationId xmlns:a16="http://schemas.microsoft.com/office/drawing/2014/main" id="{CDFAB08B-D09B-D34B-A76B-938F53C36FBA}"/>
              </a:ext>
            </a:extLst>
          </p:cNvPr>
          <p:cNvPicPr>
            <a:picLocks noChangeAspect="1"/>
          </p:cNvPicPr>
          <p:nvPr userDrawn="1"/>
        </p:nvPicPr>
        <p:blipFill>
          <a:blip r:embed="rId3"/>
          <a:stretch>
            <a:fillRect/>
          </a:stretch>
        </p:blipFill>
        <p:spPr>
          <a:xfrm>
            <a:off x="150184" y="6422730"/>
            <a:ext cx="986466" cy="435270"/>
          </a:xfrm>
          <a:prstGeom prst="rect">
            <a:avLst/>
          </a:prstGeom>
        </p:spPr>
      </p:pic>
      <p:sp>
        <p:nvSpPr>
          <p:cNvPr id="13" name="Marcador de Posição do Texto 5"/>
          <p:cNvSpPr>
            <a:spLocks noGrp="1"/>
          </p:cNvSpPr>
          <p:nvPr>
            <p:ph type="body" sz="quarter" idx="13" hasCustomPrompt="1"/>
          </p:nvPr>
        </p:nvSpPr>
        <p:spPr>
          <a:xfrm>
            <a:off x="609600" y="272569"/>
            <a:ext cx="4690708" cy="572464"/>
          </a:xfrm>
          <a:prstGeom prst="rect">
            <a:avLst/>
          </a:prstGeom>
          <a:solidFill>
            <a:srgbClr val="24A39C"/>
          </a:solidFill>
          <a:ln>
            <a:solidFill>
              <a:schemeClr val="accent1"/>
            </a:solidFill>
          </a:ln>
        </p:spPr>
        <p:txBody>
          <a:bodyPr wrap="none" anchor="ctr">
            <a:spAutoFit/>
          </a:bodyPr>
          <a:lstStyle>
            <a:lvl1pPr marL="0" indent="0">
              <a:lnSpc>
                <a:spcPct val="120000"/>
              </a:lnSpc>
              <a:buNone/>
              <a:defRPr sz="26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ADJUSTABLE TITLE BOX</a:t>
            </a:r>
          </a:p>
        </p:txBody>
      </p:sp>
      <p:sp>
        <p:nvSpPr>
          <p:cNvPr id="14" name="Marcador de Posição do Texto 17"/>
          <p:cNvSpPr>
            <a:spLocks noGrp="1"/>
          </p:cNvSpPr>
          <p:nvPr>
            <p:ph type="body" sz="quarter" idx="14" hasCustomPrompt="1"/>
          </p:nvPr>
        </p:nvSpPr>
        <p:spPr>
          <a:xfrm>
            <a:off x="609600" y="1270000"/>
            <a:ext cx="6032500" cy="4838700"/>
          </a:xfrm>
          <a:prstGeom prst="rect">
            <a:avLst/>
          </a:prstGeom>
        </p:spPr>
        <p:txBody>
          <a:bodyPr/>
          <a:lstStyle>
            <a:lvl1pPr marL="0" indent="0">
              <a:lnSpc>
                <a:spcPct val="200000"/>
              </a:lnSpc>
              <a:spcBef>
                <a:spcPts val="0"/>
              </a:spcBef>
              <a:buNone/>
              <a:defRPr sz="2400" baseline="0">
                <a:latin typeface="Verdana" panose="020B0604030504040204" pitchFamily="34" charset="0"/>
                <a:ea typeface="Verdana" panose="020B0604030504040204" pitchFamily="34" charset="0"/>
                <a:cs typeface="Verdana" panose="020B0604030504040204" pitchFamily="34" charset="0"/>
              </a:defRPr>
            </a:lvl1pPr>
          </a:lstStyle>
          <a:p>
            <a:pPr lvl="0"/>
            <a:r>
              <a:rPr lang="pt-PT" dirty="0" err="1"/>
              <a:t>Text</a:t>
            </a:r>
            <a:r>
              <a:rPr lang="pt-PT" dirty="0"/>
              <a:t> in </a:t>
            </a:r>
            <a:r>
              <a:rPr lang="pt-PT" dirty="0" err="1"/>
              <a:t>verdana</a:t>
            </a:r>
            <a:r>
              <a:rPr lang="pt-PT" dirty="0"/>
              <a:t> 24</a:t>
            </a:r>
          </a:p>
        </p:txBody>
      </p:sp>
      <p:sp>
        <p:nvSpPr>
          <p:cNvPr id="18" name="Marcador de Posição do Número do Diapositivo 5"/>
          <p:cNvSpPr txBox="1">
            <a:spLocks/>
          </p:cNvSpPr>
          <p:nvPr userDrawn="1"/>
        </p:nvSpPr>
        <p:spPr>
          <a:xfrm>
            <a:off x="57991" y="642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9B8D2-72BA-4E1F-83B5-9E35A5BB1CA6}" type="slidenum">
              <a:rPr lang="pt-PT" sz="1400" smtClean="0"/>
              <a:t>‹nº›</a:t>
            </a:fld>
            <a:endParaRPr lang="pt-PT" sz="1400" dirty="0"/>
          </a:p>
        </p:txBody>
      </p:sp>
      <p:pic>
        <p:nvPicPr>
          <p:cNvPr id="5" name="Picture 4">
            <a:extLst>
              <a:ext uri="{FF2B5EF4-FFF2-40B4-BE49-F238E27FC236}">
                <a16:creationId xmlns:a16="http://schemas.microsoft.com/office/drawing/2014/main" id="{9643443E-BD6C-A748-915E-D8A33586EAC2}"/>
              </a:ext>
            </a:extLst>
          </p:cNvPr>
          <p:cNvPicPr>
            <a:picLocks noChangeAspect="1"/>
          </p:cNvPicPr>
          <p:nvPr userDrawn="1"/>
        </p:nvPicPr>
        <p:blipFill>
          <a:blip r:embed="rId4"/>
          <a:stretch>
            <a:fillRect/>
          </a:stretch>
        </p:blipFill>
        <p:spPr>
          <a:xfrm>
            <a:off x="327" y="304800"/>
            <a:ext cx="546100" cy="508000"/>
          </a:xfrm>
          <a:prstGeom prst="rect">
            <a:avLst/>
          </a:prstGeom>
        </p:spPr>
      </p:pic>
    </p:spTree>
    <p:extLst>
      <p:ext uri="{BB962C8B-B14F-4D97-AF65-F5344CB8AC3E}">
        <p14:creationId xmlns:p14="http://schemas.microsoft.com/office/powerpoint/2010/main" val="84092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exto ou obje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577D6B-E3F2-F447-A6F4-578180B90CC3}"/>
              </a:ext>
            </a:extLst>
          </p:cNvPr>
          <p:cNvPicPr>
            <a:picLocks noChangeAspect="1"/>
          </p:cNvPicPr>
          <p:nvPr userDrawn="1"/>
        </p:nvPicPr>
        <p:blipFill>
          <a:blip r:embed="rId2"/>
          <a:stretch>
            <a:fillRect/>
          </a:stretch>
        </p:blipFill>
        <p:spPr>
          <a:xfrm>
            <a:off x="0" y="6172200"/>
            <a:ext cx="12192000" cy="685800"/>
          </a:xfrm>
          <a:prstGeom prst="rect">
            <a:avLst/>
          </a:prstGeom>
        </p:spPr>
      </p:pic>
      <p:pic>
        <p:nvPicPr>
          <p:cNvPr id="8" name="Picture 7">
            <a:extLst>
              <a:ext uri="{FF2B5EF4-FFF2-40B4-BE49-F238E27FC236}">
                <a16:creationId xmlns:a16="http://schemas.microsoft.com/office/drawing/2014/main" id="{A23AEBBB-6E6F-C445-86F7-9A5014F7C953}"/>
              </a:ext>
            </a:extLst>
          </p:cNvPr>
          <p:cNvPicPr>
            <a:picLocks noChangeAspect="1"/>
          </p:cNvPicPr>
          <p:nvPr userDrawn="1"/>
        </p:nvPicPr>
        <p:blipFill>
          <a:blip r:embed="rId3"/>
          <a:stretch>
            <a:fillRect/>
          </a:stretch>
        </p:blipFill>
        <p:spPr>
          <a:xfrm>
            <a:off x="150184" y="6422730"/>
            <a:ext cx="986466" cy="435270"/>
          </a:xfrm>
          <a:prstGeom prst="rect">
            <a:avLst/>
          </a:prstGeom>
        </p:spPr>
      </p:pic>
      <p:sp>
        <p:nvSpPr>
          <p:cNvPr id="14" name="Content Placeholder 2"/>
          <p:cNvSpPr>
            <a:spLocks noGrp="1"/>
          </p:cNvSpPr>
          <p:nvPr>
            <p:ph idx="1" hasCustomPrompt="1"/>
          </p:nvPr>
        </p:nvSpPr>
        <p:spPr>
          <a:xfrm>
            <a:off x="325215" y="1457739"/>
            <a:ext cx="11508975" cy="4491820"/>
          </a:xfrm>
          <a:prstGeom prst="rect">
            <a:avLst/>
          </a:prstGeom>
        </p:spPr>
        <p:txBody>
          <a:bodyPr/>
          <a:lstStyle>
            <a:lvl1pPr>
              <a:defRPr sz="2400" baseline="0">
                <a:latin typeface="Verdana" panose="020B0604030504040204" pitchFamily="34" charset="0"/>
                <a:ea typeface="Verdana" panose="020B0604030504040204" pitchFamily="34" charset="0"/>
                <a:cs typeface="Verdana" panose="020B0604030504040204" pitchFamily="34" charset="0"/>
              </a:defRPr>
            </a:lvl1pPr>
            <a:lvl2pPr>
              <a:defRPr sz="2400" baseline="0">
                <a:latin typeface="Verdana" panose="020B0604030504040204" pitchFamily="34" charset="0"/>
                <a:ea typeface="Verdana" panose="020B0604030504040204" pitchFamily="34" charset="0"/>
                <a:cs typeface="Verdana" panose="020B0604030504040204" pitchFamily="34" charset="0"/>
              </a:defRPr>
            </a:lvl2pPr>
            <a:lvl3pPr>
              <a:defRPr sz="2000" baseline="0">
                <a:latin typeface="Verdana" panose="020B0604030504040204" pitchFamily="34" charset="0"/>
                <a:ea typeface="Verdana" panose="020B0604030504040204" pitchFamily="34" charset="0"/>
                <a:cs typeface="Verdana" panose="020B0604030504040204" pitchFamily="34" charset="0"/>
              </a:defRPr>
            </a:lvl3pPr>
            <a:lvl4pPr>
              <a:defRPr sz="2000" baseline="0">
                <a:latin typeface="Verdana" panose="020B0604030504040204" pitchFamily="34" charset="0"/>
                <a:ea typeface="Verdana" panose="020B0604030504040204" pitchFamily="34" charset="0"/>
                <a:cs typeface="Verdana" panose="020B0604030504040204" pitchFamily="34" charset="0"/>
              </a:defRPr>
            </a:lvl4pPr>
            <a:lvl5pPr>
              <a:defRPr sz="2000" baseline="0">
                <a:latin typeface="Verdana" panose="020B0604030504040204" pitchFamily="34" charset="0"/>
                <a:ea typeface="Verdana" panose="020B0604030504040204" pitchFamily="34" charset="0"/>
                <a:cs typeface="Verdana" panose="020B0604030504040204" pitchFamily="34" charset="0"/>
              </a:defRPr>
            </a:lvl5pPr>
          </a:lstStyle>
          <a:p>
            <a:pPr lvl="0"/>
            <a:r>
              <a:rPr lang="pt-PT" dirty="0" err="1"/>
              <a:t>Click</a:t>
            </a:r>
            <a:r>
              <a:rPr lang="pt-PT" dirty="0"/>
              <a:t> to </a:t>
            </a:r>
            <a:r>
              <a:rPr lang="pt-PT" dirty="0" err="1"/>
              <a:t>edit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en-US" dirty="0"/>
          </a:p>
        </p:txBody>
      </p:sp>
      <p:sp>
        <p:nvSpPr>
          <p:cNvPr id="19" name="Marcador de Posição do Número do Diapositivo 5"/>
          <p:cNvSpPr txBox="1">
            <a:spLocks/>
          </p:cNvSpPr>
          <p:nvPr userDrawn="1"/>
        </p:nvSpPr>
        <p:spPr>
          <a:xfrm>
            <a:off x="58783" y="642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9B8D2-72BA-4E1F-83B5-9E35A5BB1CA6}" type="slidenum">
              <a:rPr lang="pt-PT" sz="1400" smtClean="0"/>
              <a:t>‹nº›</a:t>
            </a:fld>
            <a:endParaRPr lang="pt-PT" sz="1400" dirty="0"/>
          </a:p>
        </p:txBody>
      </p:sp>
      <p:sp>
        <p:nvSpPr>
          <p:cNvPr id="16" name="Marcador de Posição do Texto 5">
            <a:extLst>
              <a:ext uri="{FF2B5EF4-FFF2-40B4-BE49-F238E27FC236}">
                <a16:creationId xmlns:a16="http://schemas.microsoft.com/office/drawing/2014/main" id="{C37DD693-93D8-A14B-8DE0-D806B4480EE4}"/>
              </a:ext>
            </a:extLst>
          </p:cNvPr>
          <p:cNvSpPr>
            <a:spLocks noGrp="1"/>
          </p:cNvSpPr>
          <p:nvPr>
            <p:ph type="body" sz="quarter" idx="13" hasCustomPrompt="1"/>
          </p:nvPr>
        </p:nvSpPr>
        <p:spPr>
          <a:xfrm>
            <a:off x="609600" y="272569"/>
            <a:ext cx="4690708" cy="572464"/>
          </a:xfrm>
          <a:prstGeom prst="rect">
            <a:avLst/>
          </a:prstGeom>
          <a:solidFill>
            <a:srgbClr val="24A39C"/>
          </a:solidFill>
          <a:ln>
            <a:solidFill>
              <a:schemeClr val="accent1"/>
            </a:solidFill>
          </a:ln>
        </p:spPr>
        <p:txBody>
          <a:bodyPr wrap="none" anchor="ctr">
            <a:spAutoFit/>
          </a:bodyPr>
          <a:lstStyle>
            <a:lvl1pPr marL="0" indent="0">
              <a:lnSpc>
                <a:spcPct val="120000"/>
              </a:lnSpc>
              <a:buNone/>
              <a:defRPr sz="26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ADJUSTABLE TITLE BOX</a:t>
            </a:r>
          </a:p>
        </p:txBody>
      </p:sp>
      <p:pic>
        <p:nvPicPr>
          <p:cNvPr id="20" name="Picture 19">
            <a:extLst>
              <a:ext uri="{FF2B5EF4-FFF2-40B4-BE49-F238E27FC236}">
                <a16:creationId xmlns:a16="http://schemas.microsoft.com/office/drawing/2014/main" id="{30B99A94-2646-A24A-B2DA-12995CFD366C}"/>
              </a:ext>
            </a:extLst>
          </p:cNvPr>
          <p:cNvPicPr>
            <a:picLocks noChangeAspect="1"/>
          </p:cNvPicPr>
          <p:nvPr userDrawn="1"/>
        </p:nvPicPr>
        <p:blipFill>
          <a:blip r:embed="rId4"/>
          <a:stretch>
            <a:fillRect/>
          </a:stretch>
        </p:blipFill>
        <p:spPr>
          <a:xfrm>
            <a:off x="327" y="304800"/>
            <a:ext cx="546100" cy="508000"/>
          </a:xfrm>
          <a:prstGeom prst="rect">
            <a:avLst/>
          </a:prstGeom>
        </p:spPr>
      </p:pic>
    </p:spTree>
    <p:extLst>
      <p:ext uri="{BB962C8B-B14F-4D97-AF65-F5344CB8AC3E}">
        <p14:creationId xmlns:p14="http://schemas.microsoft.com/office/powerpoint/2010/main" val="60581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Image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DEFD9B-B906-4342-BEEF-CC065675507A}"/>
              </a:ext>
            </a:extLst>
          </p:cNvPr>
          <p:cNvPicPr>
            <a:picLocks noChangeAspect="1"/>
          </p:cNvPicPr>
          <p:nvPr userDrawn="1"/>
        </p:nvPicPr>
        <p:blipFill>
          <a:blip r:embed="rId2"/>
          <a:stretch>
            <a:fillRect/>
          </a:stretch>
        </p:blipFill>
        <p:spPr>
          <a:xfrm>
            <a:off x="0" y="6172200"/>
            <a:ext cx="12192000" cy="685800"/>
          </a:xfrm>
          <a:prstGeom prst="rect">
            <a:avLst/>
          </a:prstGeom>
        </p:spPr>
      </p:pic>
      <p:pic>
        <p:nvPicPr>
          <p:cNvPr id="8" name="Picture 7">
            <a:extLst>
              <a:ext uri="{FF2B5EF4-FFF2-40B4-BE49-F238E27FC236}">
                <a16:creationId xmlns:a16="http://schemas.microsoft.com/office/drawing/2014/main" id="{E4536520-4173-F84A-B0EF-0511250A0355}"/>
              </a:ext>
            </a:extLst>
          </p:cNvPr>
          <p:cNvPicPr>
            <a:picLocks noChangeAspect="1"/>
          </p:cNvPicPr>
          <p:nvPr userDrawn="1"/>
        </p:nvPicPr>
        <p:blipFill>
          <a:blip r:embed="rId3"/>
          <a:stretch>
            <a:fillRect/>
          </a:stretch>
        </p:blipFill>
        <p:spPr>
          <a:xfrm>
            <a:off x="150184" y="6422730"/>
            <a:ext cx="986466" cy="435270"/>
          </a:xfrm>
          <a:prstGeom prst="rect">
            <a:avLst/>
          </a:prstGeom>
        </p:spPr>
      </p:pic>
      <p:sp>
        <p:nvSpPr>
          <p:cNvPr id="15" name="Marcador de Posição da Imagem 2"/>
          <p:cNvSpPr>
            <a:spLocks noGrp="1"/>
          </p:cNvSpPr>
          <p:nvPr>
            <p:ph type="pic" idx="1"/>
          </p:nvPr>
        </p:nvSpPr>
        <p:spPr>
          <a:xfrm>
            <a:off x="3353696" y="1827621"/>
            <a:ext cx="5486400" cy="4114800"/>
          </a:xfrm>
          <a:prstGeom prst="rect">
            <a:avLst/>
          </a:prstGeom>
        </p:spPr>
        <p:txBody>
          <a:bodyPr rtlCol="0">
            <a:normAutofit/>
          </a:bodyPr>
          <a:lstStyle>
            <a:lvl1pPr marL="0" indent="0">
              <a:buNone/>
              <a:defRPr sz="240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dirty="0"/>
          </a:p>
        </p:txBody>
      </p:sp>
      <p:sp>
        <p:nvSpPr>
          <p:cNvPr id="19" name="Marcador de Posição do Número do Diapositivo 5"/>
          <p:cNvSpPr txBox="1">
            <a:spLocks/>
          </p:cNvSpPr>
          <p:nvPr userDrawn="1"/>
        </p:nvSpPr>
        <p:spPr>
          <a:xfrm>
            <a:off x="58783" y="642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9B8D2-72BA-4E1F-83B5-9E35A5BB1CA6}" type="slidenum">
              <a:rPr lang="pt-PT" sz="1400" smtClean="0"/>
              <a:t>‹nº›</a:t>
            </a:fld>
            <a:endParaRPr lang="pt-PT" sz="1400" dirty="0"/>
          </a:p>
        </p:txBody>
      </p:sp>
      <p:pic>
        <p:nvPicPr>
          <p:cNvPr id="14" name="Picture 13">
            <a:extLst>
              <a:ext uri="{FF2B5EF4-FFF2-40B4-BE49-F238E27FC236}">
                <a16:creationId xmlns:a16="http://schemas.microsoft.com/office/drawing/2014/main" id="{F5CE67B6-0BA7-F543-9D1F-458527AF57EF}"/>
              </a:ext>
            </a:extLst>
          </p:cNvPr>
          <p:cNvPicPr>
            <a:picLocks noChangeAspect="1"/>
          </p:cNvPicPr>
          <p:nvPr userDrawn="1"/>
        </p:nvPicPr>
        <p:blipFill>
          <a:blip r:embed="rId4"/>
          <a:stretch>
            <a:fillRect/>
          </a:stretch>
        </p:blipFill>
        <p:spPr>
          <a:xfrm>
            <a:off x="327" y="304800"/>
            <a:ext cx="546100" cy="508000"/>
          </a:xfrm>
          <a:prstGeom prst="rect">
            <a:avLst/>
          </a:prstGeom>
        </p:spPr>
      </p:pic>
      <p:sp>
        <p:nvSpPr>
          <p:cNvPr id="20" name="Marcador de Posição do Texto 5">
            <a:extLst>
              <a:ext uri="{FF2B5EF4-FFF2-40B4-BE49-F238E27FC236}">
                <a16:creationId xmlns:a16="http://schemas.microsoft.com/office/drawing/2014/main" id="{AF3B4364-21CB-974E-BD98-40DC185FFAE5}"/>
              </a:ext>
            </a:extLst>
          </p:cNvPr>
          <p:cNvSpPr>
            <a:spLocks noGrp="1"/>
          </p:cNvSpPr>
          <p:nvPr>
            <p:ph type="body" sz="quarter" idx="13" hasCustomPrompt="1"/>
          </p:nvPr>
        </p:nvSpPr>
        <p:spPr>
          <a:xfrm>
            <a:off x="609600" y="272569"/>
            <a:ext cx="4690708" cy="572464"/>
          </a:xfrm>
          <a:prstGeom prst="rect">
            <a:avLst/>
          </a:prstGeom>
          <a:solidFill>
            <a:srgbClr val="24A39C"/>
          </a:solidFill>
          <a:ln>
            <a:solidFill>
              <a:schemeClr val="accent1"/>
            </a:solidFill>
          </a:ln>
        </p:spPr>
        <p:txBody>
          <a:bodyPr wrap="none" anchor="ctr">
            <a:spAutoFit/>
          </a:bodyPr>
          <a:lstStyle>
            <a:lvl1pPr marL="0" indent="0">
              <a:lnSpc>
                <a:spcPct val="120000"/>
              </a:lnSpc>
              <a:buNone/>
              <a:defRPr sz="26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ADJUSTABLE TITLE BOX</a:t>
            </a:r>
          </a:p>
        </p:txBody>
      </p:sp>
    </p:spTree>
    <p:extLst>
      <p:ext uri="{BB962C8B-B14F-4D97-AF65-F5344CB8AC3E}">
        <p14:creationId xmlns:p14="http://schemas.microsoft.com/office/powerpoint/2010/main" val="78828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exto 2 coluna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111F26-876E-7C4A-994B-E05AD3C76FF6}"/>
              </a:ext>
            </a:extLst>
          </p:cNvPr>
          <p:cNvPicPr>
            <a:picLocks noChangeAspect="1"/>
          </p:cNvPicPr>
          <p:nvPr userDrawn="1"/>
        </p:nvPicPr>
        <p:blipFill>
          <a:blip r:embed="rId2"/>
          <a:stretch>
            <a:fillRect/>
          </a:stretch>
        </p:blipFill>
        <p:spPr>
          <a:xfrm>
            <a:off x="0" y="6172200"/>
            <a:ext cx="12192000" cy="685800"/>
          </a:xfrm>
          <a:prstGeom prst="rect">
            <a:avLst/>
          </a:prstGeom>
        </p:spPr>
      </p:pic>
      <p:pic>
        <p:nvPicPr>
          <p:cNvPr id="11" name="Picture 10">
            <a:extLst>
              <a:ext uri="{FF2B5EF4-FFF2-40B4-BE49-F238E27FC236}">
                <a16:creationId xmlns:a16="http://schemas.microsoft.com/office/drawing/2014/main" id="{58402875-4C04-1540-9769-41AE39A310CA}"/>
              </a:ext>
            </a:extLst>
          </p:cNvPr>
          <p:cNvPicPr>
            <a:picLocks noChangeAspect="1"/>
          </p:cNvPicPr>
          <p:nvPr userDrawn="1"/>
        </p:nvPicPr>
        <p:blipFill>
          <a:blip r:embed="rId3"/>
          <a:stretch>
            <a:fillRect/>
          </a:stretch>
        </p:blipFill>
        <p:spPr>
          <a:xfrm>
            <a:off x="150184" y="6422730"/>
            <a:ext cx="986466" cy="435270"/>
          </a:xfrm>
          <a:prstGeom prst="rect">
            <a:avLst/>
          </a:prstGeom>
        </p:spPr>
      </p:pic>
      <p:sp>
        <p:nvSpPr>
          <p:cNvPr id="14" name="Marcador de Posição do Texto 2"/>
          <p:cNvSpPr>
            <a:spLocks noGrp="1"/>
          </p:cNvSpPr>
          <p:nvPr>
            <p:ph type="body" idx="1" hasCustomPrompt="1"/>
          </p:nvPr>
        </p:nvSpPr>
        <p:spPr>
          <a:xfrm>
            <a:off x="389922" y="1383196"/>
            <a:ext cx="5253231" cy="639762"/>
          </a:xfrm>
          <a:prstGeom prst="rect">
            <a:avLst/>
          </a:prstGeom>
        </p:spPr>
        <p:txBody>
          <a:bodyPr anchor="b"/>
          <a:lstStyle>
            <a:lvl1pPr marL="0" indent="0">
              <a:buNone/>
              <a:defRPr sz="2400" b="1"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dirty="0" err="1"/>
              <a:t>Click</a:t>
            </a:r>
            <a:r>
              <a:rPr lang="pt-PT" dirty="0"/>
              <a:t> to </a:t>
            </a:r>
            <a:r>
              <a:rPr lang="pt-PT" dirty="0" err="1"/>
              <a:t>edit</a:t>
            </a:r>
            <a:r>
              <a:rPr lang="pt-PT" dirty="0"/>
              <a:t> </a:t>
            </a:r>
            <a:r>
              <a:rPr lang="pt-PT" dirty="0" err="1"/>
              <a:t>styles</a:t>
            </a:r>
            <a:endParaRPr lang="pt-PT" dirty="0"/>
          </a:p>
        </p:txBody>
      </p:sp>
      <p:sp>
        <p:nvSpPr>
          <p:cNvPr id="15" name="Marcador de Posição de Conteúdo 3"/>
          <p:cNvSpPr>
            <a:spLocks noGrp="1"/>
          </p:cNvSpPr>
          <p:nvPr>
            <p:ph sz="half" idx="2" hasCustomPrompt="1"/>
          </p:nvPr>
        </p:nvSpPr>
        <p:spPr>
          <a:xfrm>
            <a:off x="389922" y="2022958"/>
            <a:ext cx="5253231" cy="3951288"/>
          </a:xfrm>
          <a:prstGeom prst="rect">
            <a:avLst/>
          </a:prstGeom>
        </p:spPr>
        <p:txBody>
          <a:bodyPr/>
          <a:lstStyle>
            <a:lvl1pPr>
              <a:defRPr sz="2400" baseline="0">
                <a:latin typeface="Poppins" pitchFamily="2" charset="77"/>
                <a:cs typeface="Arial" panose="020B0604020202020204" pitchFamily="34" charset="0"/>
              </a:defRPr>
            </a:lvl1pPr>
            <a:lvl2pPr>
              <a:defRPr sz="2400" baseline="0">
                <a:latin typeface="Poppins" pitchFamily="2" charset="77"/>
                <a:cs typeface="Arial" panose="020B0604020202020204" pitchFamily="34" charset="0"/>
              </a:defRPr>
            </a:lvl2pPr>
            <a:lvl3pPr>
              <a:defRPr sz="2000" baseline="0">
                <a:latin typeface="Poppins" pitchFamily="2" charset="77"/>
                <a:cs typeface="Arial" panose="020B0604020202020204" pitchFamily="34" charset="0"/>
              </a:defRPr>
            </a:lvl3pPr>
            <a:lvl4pPr>
              <a:defRPr sz="2000" baseline="0">
                <a:latin typeface="Poppins" pitchFamily="2" charset="77"/>
                <a:cs typeface="Arial" panose="020B0604020202020204" pitchFamily="34" charset="0"/>
              </a:defRPr>
            </a:lvl4pPr>
            <a:lvl5pPr>
              <a:defRPr sz="2000" baseline="0">
                <a:latin typeface="Poppins" pitchFamily="2" charset="77"/>
                <a:cs typeface="Arial" panose="020B0604020202020204" pitchFamily="34" charset="0"/>
              </a:defRPr>
            </a:lvl5pPr>
            <a:lvl6pPr>
              <a:defRPr sz="1600"/>
            </a:lvl6pPr>
            <a:lvl7pPr>
              <a:defRPr sz="1600"/>
            </a:lvl7pPr>
            <a:lvl8pPr>
              <a:defRPr sz="1600"/>
            </a:lvl8pPr>
            <a:lvl9pPr>
              <a:defRPr sz="1600"/>
            </a:lvl9pPr>
          </a:lstStyle>
          <a:p>
            <a:pPr lvl="0"/>
            <a:r>
              <a:rPr lang="pt-PT" dirty="0" err="1"/>
              <a:t>Click</a:t>
            </a:r>
            <a:r>
              <a:rPr lang="pt-PT" dirty="0"/>
              <a:t> to </a:t>
            </a:r>
            <a:r>
              <a:rPr lang="pt-PT" dirty="0" err="1"/>
              <a:t>edit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pt-PT" dirty="0"/>
          </a:p>
        </p:txBody>
      </p:sp>
      <p:sp>
        <p:nvSpPr>
          <p:cNvPr id="18" name="Marcador de Posição do Texto 4"/>
          <p:cNvSpPr>
            <a:spLocks noGrp="1"/>
          </p:cNvSpPr>
          <p:nvPr>
            <p:ph type="body" sz="quarter" idx="3" hasCustomPrompt="1"/>
          </p:nvPr>
        </p:nvSpPr>
        <p:spPr>
          <a:xfrm>
            <a:off x="6385060" y="1381729"/>
            <a:ext cx="5266294" cy="639762"/>
          </a:xfrm>
          <a:prstGeom prst="rect">
            <a:avLst/>
          </a:prstGeom>
        </p:spPr>
        <p:txBody>
          <a:bodyPr anchor="b"/>
          <a:lstStyle>
            <a:lvl1pPr marL="0" indent="0">
              <a:buNone/>
              <a:defRPr sz="2400" b="1"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dirty="0" err="1"/>
              <a:t>Click</a:t>
            </a:r>
            <a:r>
              <a:rPr lang="pt-PT" dirty="0"/>
              <a:t> to </a:t>
            </a:r>
            <a:r>
              <a:rPr lang="pt-PT" dirty="0" err="1"/>
              <a:t>edit</a:t>
            </a:r>
            <a:r>
              <a:rPr lang="pt-PT" dirty="0"/>
              <a:t> </a:t>
            </a:r>
            <a:r>
              <a:rPr lang="pt-PT" dirty="0" err="1"/>
              <a:t>styles</a:t>
            </a:r>
            <a:endParaRPr lang="pt-PT" dirty="0"/>
          </a:p>
        </p:txBody>
      </p:sp>
      <p:sp>
        <p:nvSpPr>
          <p:cNvPr id="19" name="Marcador de Posição de Conteúdo 5"/>
          <p:cNvSpPr>
            <a:spLocks noGrp="1"/>
          </p:cNvSpPr>
          <p:nvPr>
            <p:ph sz="quarter" idx="4" hasCustomPrompt="1"/>
          </p:nvPr>
        </p:nvSpPr>
        <p:spPr>
          <a:xfrm>
            <a:off x="6385060" y="2021491"/>
            <a:ext cx="5266294" cy="3951288"/>
          </a:xfrm>
          <a:prstGeom prst="rect">
            <a:avLst/>
          </a:prstGeom>
        </p:spPr>
        <p:txBody>
          <a:bodyPr/>
          <a:lstStyle>
            <a:lvl1pPr>
              <a:defRPr sz="2400" baseline="0">
                <a:latin typeface="Poppins" pitchFamily="2" charset="77"/>
                <a:cs typeface="Arial" panose="020B0604020202020204" pitchFamily="34" charset="0"/>
              </a:defRPr>
            </a:lvl1pPr>
            <a:lvl2pPr>
              <a:defRPr sz="2400" baseline="0">
                <a:latin typeface="Poppins" pitchFamily="2" charset="77"/>
                <a:cs typeface="Arial" panose="020B0604020202020204" pitchFamily="34" charset="0"/>
              </a:defRPr>
            </a:lvl2pPr>
            <a:lvl3pPr>
              <a:defRPr sz="2000" baseline="0">
                <a:latin typeface="Poppins" pitchFamily="2" charset="77"/>
                <a:cs typeface="Arial" panose="020B0604020202020204" pitchFamily="34" charset="0"/>
              </a:defRPr>
            </a:lvl3pPr>
            <a:lvl4pPr>
              <a:defRPr sz="2000" baseline="0">
                <a:latin typeface="Poppins" pitchFamily="2" charset="77"/>
                <a:cs typeface="Arial" panose="020B0604020202020204" pitchFamily="34" charset="0"/>
              </a:defRPr>
            </a:lvl4pPr>
            <a:lvl5pPr>
              <a:defRPr sz="2000" baseline="0">
                <a:latin typeface="Poppins" pitchFamily="2" charset="77"/>
                <a:cs typeface="Arial" panose="020B0604020202020204" pitchFamily="34" charset="0"/>
              </a:defRPr>
            </a:lvl5pPr>
            <a:lvl6pPr>
              <a:defRPr sz="1600"/>
            </a:lvl6pPr>
            <a:lvl7pPr>
              <a:defRPr sz="1600"/>
            </a:lvl7pPr>
            <a:lvl8pPr>
              <a:defRPr sz="1600"/>
            </a:lvl8pPr>
            <a:lvl9pPr>
              <a:defRPr sz="1600"/>
            </a:lvl9pPr>
          </a:lstStyle>
          <a:p>
            <a:pPr lvl="0"/>
            <a:r>
              <a:rPr lang="pt-PT" dirty="0" err="1"/>
              <a:t>Click</a:t>
            </a:r>
            <a:r>
              <a:rPr lang="pt-PT" dirty="0"/>
              <a:t> to </a:t>
            </a:r>
            <a:r>
              <a:rPr lang="pt-PT" dirty="0" err="1"/>
              <a:t>edit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pt-PT" dirty="0"/>
          </a:p>
        </p:txBody>
      </p:sp>
      <p:sp>
        <p:nvSpPr>
          <p:cNvPr id="22" name="Marcador de Posição do Número do Diapositivo 5"/>
          <p:cNvSpPr txBox="1">
            <a:spLocks/>
          </p:cNvSpPr>
          <p:nvPr userDrawn="1"/>
        </p:nvSpPr>
        <p:spPr>
          <a:xfrm>
            <a:off x="58783" y="64255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9B8D2-72BA-4E1F-83B5-9E35A5BB1CA6}" type="slidenum">
              <a:rPr lang="pt-PT" sz="1400" smtClean="0"/>
              <a:t>‹nº›</a:t>
            </a:fld>
            <a:endParaRPr lang="pt-PT" sz="1400" dirty="0"/>
          </a:p>
        </p:txBody>
      </p:sp>
      <p:pic>
        <p:nvPicPr>
          <p:cNvPr id="23" name="Picture 22">
            <a:extLst>
              <a:ext uri="{FF2B5EF4-FFF2-40B4-BE49-F238E27FC236}">
                <a16:creationId xmlns:a16="http://schemas.microsoft.com/office/drawing/2014/main" id="{2208FB89-3F29-B944-8E2B-63F2DB91E21C}"/>
              </a:ext>
            </a:extLst>
          </p:cNvPr>
          <p:cNvPicPr>
            <a:picLocks noChangeAspect="1"/>
          </p:cNvPicPr>
          <p:nvPr userDrawn="1"/>
        </p:nvPicPr>
        <p:blipFill>
          <a:blip r:embed="rId4"/>
          <a:stretch>
            <a:fillRect/>
          </a:stretch>
        </p:blipFill>
        <p:spPr>
          <a:xfrm>
            <a:off x="327" y="304800"/>
            <a:ext cx="546100" cy="508000"/>
          </a:xfrm>
          <a:prstGeom prst="rect">
            <a:avLst/>
          </a:prstGeom>
        </p:spPr>
      </p:pic>
      <p:sp>
        <p:nvSpPr>
          <p:cNvPr id="24" name="Marcador de Posição do Texto 5">
            <a:extLst>
              <a:ext uri="{FF2B5EF4-FFF2-40B4-BE49-F238E27FC236}">
                <a16:creationId xmlns:a16="http://schemas.microsoft.com/office/drawing/2014/main" id="{3DC0549E-0BD2-E343-A57B-3E390502531C}"/>
              </a:ext>
            </a:extLst>
          </p:cNvPr>
          <p:cNvSpPr>
            <a:spLocks noGrp="1"/>
          </p:cNvSpPr>
          <p:nvPr>
            <p:ph type="body" sz="quarter" idx="13" hasCustomPrompt="1"/>
          </p:nvPr>
        </p:nvSpPr>
        <p:spPr>
          <a:xfrm>
            <a:off x="609600" y="272569"/>
            <a:ext cx="4690708" cy="572464"/>
          </a:xfrm>
          <a:prstGeom prst="rect">
            <a:avLst/>
          </a:prstGeom>
          <a:solidFill>
            <a:srgbClr val="24A39C"/>
          </a:solidFill>
          <a:ln>
            <a:solidFill>
              <a:schemeClr val="accent1"/>
            </a:solidFill>
          </a:ln>
        </p:spPr>
        <p:txBody>
          <a:bodyPr wrap="none" anchor="ctr">
            <a:spAutoFit/>
          </a:bodyPr>
          <a:lstStyle>
            <a:lvl1pPr marL="0" indent="0">
              <a:lnSpc>
                <a:spcPct val="120000"/>
              </a:lnSpc>
              <a:buNone/>
              <a:defRPr sz="26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ADJUSTABLE TITLE BOX</a:t>
            </a:r>
          </a:p>
        </p:txBody>
      </p:sp>
    </p:spTree>
    <p:extLst>
      <p:ext uri="{BB962C8B-B14F-4D97-AF65-F5344CB8AC3E}">
        <p14:creationId xmlns:p14="http://schemas.microsoft.com/office/powerpoint/2010/main" val="594412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Final da apresentaçã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4EDBE2-01B4-4541-83B9-46B49C766DD1}"/>
              </a:ext>
            </a:extLst>
          </p:cNvPr>
          <p:cNvPicPr>
            <a:picLocks noChangeAspect="1"/>
          </p:cNvPicPr>
          <p:nvPr userDrawn="1"/>
        </p:nvPicPr>
        <p:blipFill>
          <a:blip r:embed="rId2"/>
          <a:stretch>
            <a:fillRect/>
          </a:stretch>
        </p:blipFill>
        <p:spPr>
          <a:xfrm>
            <a:off x="0" y="3568"/>
            <a:ext cx="12192000" cy="6850864"/>
          </a:xfrm>
          <a:prstGeom prst="rect">
            <a:avLst/>
          </a:prstGeom>
        </p:spPr>
      </p:pic>
      <p:sp>
        <p:nvSpPr>
          <p:cNvPr id="3" name="Marcador de Posição do Texto 5">
            <a:extLst>
              <a:ext uri="{FF2B5EF4-FFF2-40B4-BE49-F238E27FC236}">
                <a16:creationId xmlns:a16="http://schemas.microsoft.com/office/drawing/2014/main" id="{FD614547-9138-FC49-A4AD-8B8B9E23A720}"/>
              </a:ext>
            </a:extLst>
          </p:cNvPr>
          <p:cNvSpPr>
            <a:spLocks noGrp="1"/>
          </p:cNvSpPr>
          <p:nvPr>
            <p:ph type="body" sz="quarter" idx="13" hasCustomPrompt="1"/>
          </p:nvPr>
        </p:nvSpPr>
        <p:spPr>
          <a:xfrm>
            <a:off x="609600" y="265002"/>
            <a:ext cx="3198311" cy="587597"/>
          </a:xfrm>
          <a:prstGeom prst="rect">
            <a:avLst/>
          </a:prstGeom>
          <a:noFill/>
          <a:ln>
            <a:noFill/>
          </a:ln>
        </p:spPr>
        <p:txBody>
          <a:bodyPr wrap="none" anchor="ctr">
            <a:spAutoFit/>
          </a:bodyPr>
          <a:lstStyle>
            <a:lvl1pPr marL="0" indent="0">
              <a:lnSpc>
                <a:spcPct val="120000"/>
              </a:lnSpc>
              <a:buNone/>
              <a:defRPr sz="30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SEPARATOR 1</a:t>
            </a:r>
          </a:p>
        </p:txBody>
      </p:sp>
      <p:pic>
        <p:nvPicPr>
          <p:cNvPr id="4" name="Picture 3">
            <a:extLst>
              <a:ext uri="{FF2B5EF4-FFF2-40B4-BE49-F238E27FC236}">
                <a16:creationId xmlns:a16="http://schemas.microsoft.com/office/drawing/2014/main" id="{CEC6B0BA-D0FF-BB47-9474-70BC985FBCF8}"/>
              </a:ext>
            </a:extLst>
          </p:cNvPr>
          <p:cNvPicPr>
            <a:picLocks noChangeAspect="1"/>
          </p:cNvPicPr>
          <p:nvPr userDrawn="1"/>
        </p:nvPicPr>
        <p:blipFill>
          <a:blip r:embed="rId3"/>
          <a:stretch>
            <a:fillRect/>
          </a:stretch>
        </p:blipFill>
        <p:spPr>
          <a:xfrm>
            <a:off x="-2223078" y="755650"/>
            <a:ext cx="4889500" cy="5346700"/>
          </a:xfrm>
          <a:prstGeom prst="rect">
            <a:avLst/>
          </a:prstGeom>
        </p:spPr>
      </p:pic>
    </p:spTree>
    <p:extLst>
      <p:ext uri="{BB962C8B-B14F-4D97-AF65-F5344CB8AC3E}">
        <p14:creationId xmlns:p14="http://schemas.microsoft.com/office/powerpoint/2010/main" val="922063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Final da apresentaçã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A85E3C-F1D9-3D4D-9812-0714E6A5880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C10580A-3574-4447-9DDA-F9CE5B32CA22}"/>
              </a:ext>
            </a:extLst>
          </p:cNvPr>
          <p:cNvPicPr>
            <a:picLocks noChangeAspect="1"/>
          </p:cNvPicPr>
          <p:nvPr userDrawn="1"/>
        </p:nvPicPr>
        <p:blipFill>
          <a:blip r:embed="rId3"/>
          <a:stretch>
            <a:fillRect/>
          </a:stretch>
        </p:blipFill>
        <p:spPr>
          <a:xfrm>
            <a:off x="3930650" y="1276350"/>
            <a:ext cx="4330700" cy="4305300"/>
          </a:xfrm>
          <a:prstGeom prst="rect">
            <a:avLst/>
          </a:prstGeom>
        </p:spPr>
      </p:pic>
      <p:sp>
        <p:nvSpPr>
          <p:cNvPr id="3" name="Marcador de Posição do Texto 5">
            <a:extLst>
              <a:ext uri="{FF2B5EF4-FFF2-40B4-BE49-F238E27FC236}">
                <a16:creationId xmlns:a16="http://schemas.microsoft.com/office/drawing/2014/main" id="{FD614547-9138-FC49-A4AD-8B8B9E23A720}"/>
              </a:ext>
            </a:extLst>
          </p:cNvPr>
          <p:cNvSpPr>
            <a:spLocks noGrp="1"/>
          </p:cNvSpPr>
          <p:nvPr>
            <p:ph type="body" sz="quarter" idx="13" hasCustomPrompt="1"/>
          </p:nvPr>
        </p:nvSpPr>
        <p:spPr>
          <a:xfrm>
            <a:off x="609600" y="265002"/>
            <a:ext cx="3198311" cy="587597"/>
          </a:xfrm>
          <a:prstGeom prst="rect">
            <a:avLst/>
          </a:prstGeom>
          <a:noFill/>
          <a:ln>
            <a:noFill/>
          </a:ln>
        </p:spPr>
        <p:txBody>
          <a:bodyPr wrap="none" anchor="ctr">
            <a:spAutoFit/>
          </a:bodyPr>
          <a:lstStyle>
            <a:lvl1pPr marL="0" indent="0">
              <a:lnSpc>
                <a:spcPct val="120000"/>
              </a:lnSpc>
              <a:buNone/>
              <a:defRPr sz="30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SEPARATOR 2</a:t>
            </a:r>
          </a:p>
        </p:txBody>
      </p:sp>
    </p:spTree>
    <p:extLst>
      <p:ext uri="{BB962C8B-B14F-4D97-AF65-F5344CB8AC3E}">
        <p14:creationId xmlns:p14="http://schemas.microsoft.com/office/powerpoint/2010/main" val="945671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Final da apresentaçã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5BA997-7C52-F047-8CCD-F4F183977EA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D19CA88-DB93-6342-A098-B2DED8709A82}"/>
              </a:ext>
            </a:extLst>
          </p:cNvPr>
          <p:cNvPicPr>
            <a:picLocks noChangeAspect="1"/>
          </p:cNvPicPr>
          <p:nvPr userDrawn="1"/>
        </p:nvPicPr>
        <p:blipFill>
          <a:blip r:embed="rId3"/>
          <a:stretch>
            <a:fillRect/>
          </a:stretch>
        </p:blipFill>
        <p:spPr>
          <a:xfrm>
            <a:off x="9279082" y="736600"/>
            <a:ext cx="5105400" cy="5384800"/>
          </a:xfrm>
          <a:prstGeom prst="rect">
            <a:avLst/>
          </a:prstGeom>
        </p:spPr>
      </p:pic>
      <p:sp>
        <p:nvSpPr>
          <p:cNvPr id="3" name="Marcador de Posição do Texto 5">
            <a:extLst>
              <a:ext uri="{FF2B5EF4-FFF2-40B4-BE49-F238E27FC236}">
                <a16:creationId xmlns:a16="http://schemas.microsoft.com/office/drawing/2014/main" id="{FD614547-9138-FC49-A4AD-8B8B9E23A720}"/>
              </a:ext>
            </a:extLst>
          </p:cNvPr>
          <p:cNvSpPr>
            <a:spLocks noGrp="1"/>
          </p:cNvSpPr>
          <p:nvPr>
            <p:ph type="body" sz="quarter" idx="13" hasCustomPrompt="1"/>
          </p:nvPr>
        </p:nvSpPr>
        <p:spPr>
          <a:xfrm>
            <a:off x="609600" y="265002"/>
            <a:ext cx="3198311" cy="587597"/>
          </a:xfrm>
          <a:prstGeom prst="rect">
            <a:avLst/>
          </a:prstGeom>
          <a:noFill/>
          <a:ln>
            <a:noFill/>
          </a:ln>
        </p:spPr>
        <p:txBody>
          <a:bodyPr wrap="none" anchor="ctr">
            <a:spAutoFit/>
          </a:bodyPr>
          <a:lstStyle>
            <a:lvl1pPr marL="0" indent="0">
              <a:lnSpc>
                <a:spcPct val="120000"/>
              </a:lnSpc>
              <a:buNone/>
              <a:defRPr sz="30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pt-PT" dirty="0"/>
              <a:t>SEPARATOR 3</a:t>
            </a:r>
          </a:p>
        </p:txBody>
      </p:sp>
    </p:spTree>
    <p:extLst>
      <p:ext uri="{BB962C8B-B14F-4D97-AF65-F5344CB8AC3E}">
        <p14:creationId xmlns:p14="http://schemas.microsoft.com/office/powerpoint/2010/main" val="2310103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871109"/>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62" r:id="rId3"/>
    <p:sldLayoutId id="2147483664" r:id="rId4"/>
    <p:sldLayoutId id="2147483661" r:id="rId5"/>
    <p:sldLayoutId id="2147483665" r:id="rId6"/>
    <p:sldLayoutId id="2147483668" r:id="rId7"/>
    <p:sldLayoutId id="2147483669" r:id="rId8"/>
    <p:sldLayoutId id="2147483670" r:id="rId9"/>
    <p:sldLayoutId id="2147483666" r:id="rId10"/>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osição do Texto 7"/>
          <p:cNvSpPr>
            <a:spLocks noGrp="1"/>
          </p:cNvSpPr>
          <p:nvPr>
            <p:ph type="body" sz="quarter" idx="12"/>
          </p:nvPr>
        </p:nvSpPr>
        <p:spPr>
          <a:xfrm>
            <a:off x="603412" y="6009361"/>
            <a:ext cx="5022850" cy="270174"/>
          </a:xfrm>
        </p:spPr>
        <p:txBody>
          <a:bodyPr/>
          <a:lstStyle/>
          <a:p>
            <a:r>
              <a:rPr lang="pt-PT" sz="1300" b="1" dirty="0">
                <a:solidFill>
                  <a:srgbClr val="24A39C"/>
                </a:solidFill>
                <a:latin typeface="Verdana" panose="020B0604030504040204" pitchFamily="34" charset="0"/>
                <a:ea typeface="Verdana" panose="020B0604030504040204" pitchFamily="34" charset="0"/>
                <a:cs typeface="Verdana" panose="020B0604030504040204" pitchFamily="34" charset="0"/>
              </a:rPr>
              <a:t>Tiago Sameiro</a:t>
            </a:r>
          </a:p>
          <a:p>
            <a:r>
              <a:rPr lang="pt-PT" sz="1300" b="1" dirty="0">
                <a:solidFill>
                  <a:srgbClr val="24A39C"/>
                </a:solidFill>
                <a:latin typeface="Verdana" panose="020B0604030504040204" pitchFamily="34" charset="0"/>
                <a:ea typeface="Verdana" panose="020B0604030504040204" pitchFamily="34" charset="0"/>
                <a:cs typeface="Verdana" panose="020B0604030504040204" pitchFamily="34" charset="0"/>
              </a:rPr>
              <a:t>tiago.sameiro@apambiente.pt</a:t>
            </a:r>
          </a:p>
        </p:txBody>
      </p:sp>
      <p:sp>
        <p:nvSpPr>
          <p:cNvPr id="9" name="Marcador de Posição do Texto 8"/>
          <p:cNvSpPr>
            <a:spLocks noGrp="1"/>
          </p:cNvSpPr>
          <p:nvPr>
            <p:ph type="body" sz="quarter" idx="13"/>
          </p:nvPr>
        </p:nvSpPr>
        <p:spPr>
          <a:xfrm>
            <a:off x="359188" y="2405743"/>
            <a:ext cx="8350375" cy="3738705"/>
          </a:xfrm>
        </p:spPr>
        <p:txBody>
          <a:bodyPr/>
          <a:lstStyle/>
          <a:p>
            <a:pPr algn="ctr"/>
            <a:endParaRPr lang="pt-PT" sz="1800" dirty="0">
              <a:latin typeface="Verdana" panose="020B0604030504040204" pitchFamily="34" charset="0"/>
              <a:ea typeface="Verdana" panose="020B0604030504040204" pitchFamily="34" charset="0"/>
              <a:cs typeface="Verdana" panose="020B0604030504040204" pitchFamily="34" charset="0"/>
            </a:endParaRPr>
          </a:p>
          <a:p>
            <a:pPr algn="ctr"/>
            <a:r>
              <a:rPr lang="pt-PT" sz="3000" dirty="0">
                <a:latin typeface="Verdana" panose="020B0604030504040204" pitchFamily="34" charset="0"/>
                <a:ea typeface="Verdana" panose="020B0604030504040204" pitchFamily="34" charset="0"/>
                <a:cs typeface="Verdana" panose="020B0604030504040204" pitchFamily="34" charset="0"/>
              </a:rPr>
              <a:t>JT experiencie in Portugal</a:t>
            </a:r>
          </a:p>
          <a:p>
            <a:pPr algn="ctr"/>
            <a:endParaRPr lang="pt-PT" sz="1050" dirty="0">
              <a:latin typeface="Verdana" panose="020B0604030504040204" pitchFamily="34" charset="0"/>
              <a:ea typeface="Verdana" panose="020B0604030504040204" pitchFamily="34" charset="0"/>
              <a:cs typeface="Verdana" panose="020B0604030504040204" pitchFamily="34" charset="0"/>
            </a:endParaRPr>
          </a:p>
          <a:p>
            <a:pPr indent="263525"/>
            <a:r>
              <a:rPr lang="en-GB" sz="1200" dirty="0">
                <a:latin typeface="Verdana" panose="020B0604030504040204" pitchFamily="34" charset="0"/>
                <a:ea typeface="Verdana" panose="020B0604030504040204" pitchFamily="34" charset="0"/>
                <a:cs typeface="Verdana" panose="020B0604030504040204" pitchFamily="34" charset="0"/>
              </a:rPr>
              <a:t>1st Dialogue Under the UAE Work programme on Just Transition Pathways</a:t>
            </a:r>
          </a:p>
          <a:p>
            <a:pPr indent="263525"/>
            <a:r>
              <a:rPr lang="en-GB" sz="1200" dirty="0">
                <a:latin typeface="Verdana" panose="020B0604030504040204" pitchFamily="34" charset="0"/>
                <a:ea typeface="Verdana" panose="020B0604030504040204" pitchFamily="34" charset="0"/>
                <a:cs typeface="Verdana" panose="020B0604030504040204" pitchFamily="34" charset="0"/>
              </a:rPr>
              <a:t>Bonne, June 2024</a:t>
            </a:r>
          </a:p>
        </p:txBody>
      </p:sp>
    </p:spTree>
    <p:extLst>
      <p:ext uri="{BB962C8B-B14F-4D97-AF65-F5344CB8AC3E}">
        <p14:creationId xmlns:p14="http://schemas.microsoft.com/office/powerpoint/2010/main" val="1397178401"/>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1">
            <a:extLst>
              <a:ext uri="{FF2B5EF4-FFF2-40B4-BE49-F238E27FC236}">
                <a16:creationId xmlns:a16="http://schemas.microsoft.com/office/drawing/2014/main" id="{A3E590E6-1D47-5845-ADEC-9D99569BCC3E}"/>
              </a:ext>
            </a:extLst>
          </p:cNvPr>
          <p:cNvSpPr>
            <a:spLocks noGrp="1"/>
          </p:cNvSpPr>
          <p:nvPr>
            <p:ph type="body" sz="quarter" idx="13"/>
          </p:nvPr>
        </p:nvSpPr>
        <p:spPr>
          <a:xfrm>
            <a:off x="7675418" y="3135073"/>
            <a:ext cx="2294218" cy="587853"/>
          </a:xfrm>
        </p:spPr>
        <p:txBody>
          <a:bodyPr/>
          <a:lstStyle/>
          <a:p>
            <a:r>
              <a:rPr lang="pt-PT" dirty="0"/>
              <a:t>THANK YOU</a:t>
            </a:r>
          </a:p>
        </p:txBody>
      </p:sp>
    </p:spTree>
    <p:extLst>
      <p:ext uri="{BB962C8B-B14F-4D97-AF65-F5344CB8AC3E}">
        <p14:creationId xmlns:p14="http://schemas.microsoft.com/office/powerpoint/2010/main" val="1476516797"/>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6" name="Retângulo 5">
            <a:extLst>
              <a:ext uri="{FF2B5EF4-FFF2-40B4-BE49-F238E27FC236}">
                <a16:creationId xmlns:a16="http://schemas.microsoft.com/office/drawing/2014/main" id="{8F652E50-B7C8-8ABC-2A07-C8DED03F134E}"/>
              </a:ext>
            </a:extLst>
          </p:cNvPr>
          <p:cNvSpPr/>
          <p:nvPr/>
        </p:nvSpPr>
        <p:spPr>
          <a:xfrm>
            <a:off x="6486525" y="1195074"/>
            <a:ext cx="5554219" cy="5247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1" name="Google Shape;101;p4"/>
          <p:cNvSpPr txBox="1">
            <a:spLocks noGrp="1"/>
          </p:cNvSpPr>
          <p:nvPr>
            <p:ph type="body" sz="quarter" idx="13"/>
          </p:nvPr>
        </p:nvSpPr>
        <p:spPr>
          <a:xfrm>
            <a:off x="678873" y="322608"/>
            <a:ext cx="5043054" cy="978689"/>
          </a:xfrm>
          <a:prstGeom prst="rect">
            <a:avLst/>
          </a:prstGeom>
          <a:solidFill>
            <a:srgbClr val="24A39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p>
            <a:pPr algn="ctr">
              <a:spcBef>
                <a:spcPts val="0"/>
              </a:spcBef>
              <a:buClr>
                <a:schemeClr val="lt1"/>
              </a:buClr>
              <a:buSzPts val="2800"/>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Portugal Position on addressing climate change </a:t>
            </a:r>
            <a:endParaRPr sz="2400" dirty="0">
              <a:latin typeface="Verdana" panose="020B0604030504040204" pitchFamily="34" charset="0"/>
              <a:ea typeface="Verdana" panose="020B0604030504040204" pitchFamily="34" charset="0"/>
            </a:endParaRPr>
          </a:p>
        </p:txBody>
      </p:sp>
      <p:sp>
        <p:nvSpPr>
          <p:cNvPr id="7" name="Retângulo 6"/>
          <p:cNvSpPr/>
          <p:nvPr/>
        </p:nvSpPr>
        <p:spPr>
          <a:xfrm>
            <a:off x="159482" y="1301297"/>
            <a:ext cx="5944744" cy="5257401"/>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lvl="0">
              <a:lnSpc>
                <a:spcPts val="1800"/>
              </a:lnSpc>
            </a:pP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ts val="1800"/>
              </a:lnSpc>
              <a:spcAft>
                <a:spcPts val="600"/>
              </a:spcAft>
              <a:buFont typeface="Arial" panose="020B0604020202020204" pitchFamily="34" charset="0"/>
              <a:buChar char="•"/>
            </a:pPr>
            <a:r>
              <a:rPr lang="en-US" sz="1900" b="1" u="sng" dirty="0">
                <a:solidFill>
                  <a:schemeClr val="accent1">
                    <a:lumMod val="25000"/>
                  </a:schemeClr>
                </a:solidFill>
                <a:latin typeface="Aptos" panose="020B0004020202020204" pitchFamily="34" charset="0"/>
                <a:ea typeface="+mn-lt"/>
                <a:cs typeface="+mn-lt"/>
              </a:rPr>
              <a:t>Joint EU NDC </a:t>
            </a:r>
            <a:r>
              <a:rPr lang="en-US" sz="1900" b="1" dirty="0">
                <a:solidFill>
                  <a:schemeClr val="accent1">
                    <a:lumMod val="25000"/>
                  </a:schemeClr>
                </a:solidFill>
                <a:latin typeface="Aptos" panose="020B0004020202020204" pitchFamily="34" charset="0"/>
                <a:ea typeface="+mn-lt"/>
                <a:cs typeface="+mn-lt"/>
              </a:rPr>
              <a:t>(55% GHG emission reduction in 2030, in relation to 1990 level) </a:t>
            </a:r>
          </a:p>
          <a:p>
            <a:pPr marL="342900" lvl="0" indent="-342900" algn="just">
              <a:lnSpc>
                <a:spcPts val="1800"/>
              </a:lnSpc>
              <a:spcAft>
                <a:spcPts val="600"/>
              </a:spcAft>
              <a:buFont typeface="Arial" panose="020B0604020202020204" pitchFamily="34" charset="0"/>
              <a:buChar char="•"/>
            </a:pPr>
            <a:r>
              <a:rPr lang="en-US" sz="1900" b="1" dirty="0">
                <a:solidFill>
                  <a:schemeClr val="accent1">
                    <a:lumMod val="25000"/>
                  </a:schemeClr>
                </a:solidFill>
                <a:latin typeface="Aptos" panose="020B0004020202020204" pitchFamily="34" charset="0"/>
                <a:ea typeface="+mn-lt"/>
                <a:cs typeface="+mn-lt"/>
              </a:rPr>
              <a:t>EU Climate Law (climate neutrality by 2050)</a:t>
            </a:r>
          </a:p>
          <a:p>
            <a:pPr marL="342900" lvl="0" indent="-342900" algn="just">
              <a:lnSpc>
                <a:spcPts val="1800"/>
              </a:lnSpc>
              <a:spcAft>
                <a:spcPts val="600"/>
              </a:spcAft>
              <a:buFont typeface="Arial" panose="020B0604020202020204" pitchFamily="34" charset="0"/>
              <a:buChar char="•"/>
            </a:pPr>
            <a:r>
              <a:rPr lang="en-US" sz="1900" b="1" dirty="0">
                <a:solidFill>
                  <a:schemeClr val="accent1">
                    <a:lumMod val="25000"/>
                  </a:schemeClr>
                </a:solidFill>
                <a:latin typeface="Aptos" panose="020B0004020202020204" pitchFamily="34" charset="0"/>
                <a:ea typeface="+mn-lt"/>
                <a:cs typeface="+mn-lt"/>
              </a:rPr>
              <a:t>At national level:</a:t>
            </a:r>
          </a:p>
          <a:p>
            <a:pPr algn="just">
              <a:lnSpc>
                <a:spcPts val="1800"/>
              </a:lnSpc>
              <a:spcAft>
                <a:spcPts val="600"/>
              </a:spcAft>
            </a:pPr>
            <a:r>
              <a:rPr lang="en-US" sz="1900" b="1" dirty="0">
                <a:solidFill>
                  <a:schemeClr val="accent1">
                    <a:lumMod val="25000"/>
                  </a:schemeClr>
                </a:solidFill>
                <a:latin typeface="Aptos" panose="020B0004020202020204" pitchFamily="34" charset="0"/>
                <a:ea typeface="+mn-lt"/>
                <a:cs typeface="+mn-lt"/>
              </a:rPr>
              <a:t>	National Climate Law</a:t>
            </a:r>
          </a:p>
          <a:p>
            <a:pPr lvl="0" algn="just">
              <a:lnSpc>
                <a:spcPts val="1800"/>
              </a:lnSpc>
              <a:spcAft>
                <a:spcPts val="600"/>
              </a:spcAft>
            </a:pPr>
            <a:r>
              <a:rPr lang="en-US" sz="1900" b="1" dirty="0">
                <a:solidFill>
                  <a:schemeClr val="accent1">
                    <a:lumMod val="25000"/>
                  </a:schemeClr>
                </a:solidFill>
                <a:latin typeface="Aptos" panose="020B0004020202020204" pitchFamily="34" charset="0"/>
                <a:ea typeface="+mn-lt"/>
                <a:cs typeface="+mn-lt"/>
              </a:rPr>
              <a:t>	</a:t>
            </a:r>
            <a:r>
              <a:rPr lang="en-US" sz="1900" b="1" u="sng" dirty="0">
                <a:solidFill>
                  <a:schemeClr val="accent1">
                    <a:lumMod val="25000"/>
                  </a:schemeClr>
                </a:solidFill>
                <a:latin typeface="Aptos" panose="020B0004020202020204" pitchFamily="34" charset="0"/>
                <a:ea typeface="+mn-lt"/>
                <a:cs typeface="+mn-lt"/>
              </a:rPr>
              <a:t>Roadmap for carbon neutrality 2050*</a:t>
            </a:r>
          </a:p>
          <a:p>
            <a:pPr algn="just">
              <a:lnSpc>
                <a:spcPts val="1800"/>
              </a:lnSpc>
              <a:spcAft>
                <a:spcPts val="600"/>
              </a:spcAft>
            </a:pPr>
            <a:r>
              <a:rPr lang="en-US" sz="1900" b="1" dirty="0">
                <a:solidFill>
                  <a:schemeClr val="accent1">
                    <a:lumMod val="25000"/>
                  </a:schemeClr>
                </a:solidFill>
                <a:latin typeface="Aptos" panose="020B0004020202020204" pitchFamily="34" charset="0"/>
                <a:ea typeface="+mn-lt"/>
                <a:cs typeface="+mn-lt"/>
              </a:rPr>
              <a:t>	</a:t>
            </a:r>
            <a:r>
              <a:rPr lang="en-US" sz="1900" b="1" u="sng" dirty="0">
                <a:solidFill>
                  <a:schemeClr val="accent1">
                    <a:lumMod val="25000"/>
                  </a:schemeClr>
                </a:solidFill>
                <a:latin typeface="Aptos" panose="020B0004020202020204" pitchFamily="34" charset="0"/>
                <a:ea typeface="+mn-lt"/>
                <a:cs typeface="+mn-lt"/>
              </a:rPr>
              <a:t>National Energy and Climate Plan 2030</a:t>
            </a:r>
            <a:r>
              <a:rPr lang="en-US" sz="1900" b="1" dirty="0">
                <a:solidFill>
                  <a:schemeClr val="accent1">
                    <a:lumMod val="25000"/>
                  </a:schemeClr>
                </a:solidFill>
                <a:latin typeface="Aptos" panose="020B0004020202020204" pitchFamily="34" charset="0"/>
                <a:ea typeface="+mn-lt"/>
                <a:cs typeface="+mn-lt"/>
              </a:rPr>
              <a:t>*	</a:t>
            </a:r>
          </a:p>
          <a:p>
            <a:pPr lvl="0" algn="just">
              <a:lnSpc>
                <a:spcPts val="1800"/>
              </a:lnSpc>
              <a:spcAft>
                <a:spcPts val="600"/>
              </a:spcAft>
            </a:pPr>
            <a:r>
              <a:rPr lang="en-GB" sz="1900" b="1" dirty="0">
                <a:solidFill>
                  <a:schemeClr val="accent1">
                    <a:lumMod val="25000"/>
                  </a:schemeClr>
                </a:solidFill>
                <a:latin typeface="Aptos" panose="020B0004020202020204" pitchFamily="34" charset="0"/>
                <a:ea typeface="+mn-lt"/>
                <a:cs typeface="+mn-lt"/>
              </a:rPr>
              <a:t>Ambitious 2030 targets</a:t>
            </a:r>
            <a:r>
              <a:rPr lang="en-GB" sz="1900" dirty="0">
                <a:latin typeface="Aptos" panose="020B0004020202020204" pitchFamily="34" charset="0"/>
                <a:ea typeface="+mn-lt"/>
                <a:cs typeface="+mn-lt"/>
              </a:rPr>
              <a:t>, </a:t>
            </a:r>
            <a:r>
              <a:rPr lang="en-GB" sz="1400" dirty="0">
                <a:latin typeface="Aptos" panose="020B0004020202020204" pitchFamily="34" charset="0"/>
                <a:ea typeface="+mn-lt"/>
                <a:cs typeface="+mn-lt"/>
              </a:rPr>
              <a:t>reflecting the urgency to accelerate the decarbonisation of the economy within this critical decade</a:t>
            </a:r>
          </a:p>
          <a:p>
            <a:pPr lvl="0" algn="just">
              <a:lnSpc>
                <a:spcPts val="1800"/>
              </a:lnSpc>
              <a:spcAft>
                <a:spcPts val="600"/>
              </a:spcAft>
            </a:pPr>
            <a:r>
              <a:rPr lang="en-GB" sz="1900" b="1" dirty="0">
                <a:solidFill>
                  <a:schemeClr val="accent1">
                    <a:lumMod val="25000"/>
                  </a:schemeClr>
                </a:solidFill>
                <a:latin typeface="Aptos" panose="020B0004020202020204" pitchFamily="34" charset="0"/>
                <a:ea typeface="+mn-lt"/>
                <a:cs typeface="+mn-lt"/>
              </a:rPr>
              <a:t>New GHG reduction targets</a:t>
            </a:r>
            <a:r>
              <a:rPr lang="en-GB" sz="1900" b="1" dirty="0">
                <a:latin typeface="Aptos" panose="020B0004020202020204" pitchFamily="34" charset="0"/>
                <a:ea typeface="+mn-lt"/>
                <a:cs typeface="+mn-lt"/>
              </a:rPr>
              <a:t> </a:t>
            </a:r>
            <a:r>
              <a:rPr lang="en-GB" sz="1400" dirty="0">
                <a:latin typeface="Aptos" panose="020B0004020202020204" pitchFamily="34" charset="0"/>
                <a:ea typeface="+mn-lt"/>
                <a:cs typeface="+mn-lt"/>
              </a:rPr>
              <a:t>in line with the National Climate Law: </a:t>
            </a:r>
            <a:endParaRPr lang="pt-PT" sz="1400" dirty="0">
              <a:latin typeface="Aptos" panose="020B0004020202020204" pitchFamily="34" charset="0"/>
              <a:ea typeface="+mn-lt"/>
              <a:cs typeface="+mn-lt"/>
            </a:endParaRPr>
          </a:p>
          <a:p>
            <a:pPr marL="742950" lvl="1" indent="-285750" algn="just">
              <a:lnSpc>
                <a:spcPts val="1800"/>
              </a:lnSpc>
              <a:spcBef>
                <a:spcPts val="1200"/>
              </a:spcBef>
              <a:buFont typeface="Arial" panose="020B0604020202020204" pitchFamily="34" charset="0"/>
              <a:buChar char="•"/>
            </a:pPr>
            <a:r>
              <a:rPr lang="en-GB" dirty="0">
                <a:latin typeface="Aptos" panose="020B0004020202020204" pitchFamily="34" charset="0"/>
                <a:ea typeface="+mn-lt"/>
                <a:cs typeface="+mn-lt"/>
              </a:rPr>
              <a:t>55% until 2030</a:t>
            </a:r>
          </a:p>
          <a:p>
            <a:pPr marL="742950" lvl="1" indent="-285750" algn="just">
              <a:lnSpc>
                <a:spcPts val="1800"/>
              </a:lnSpc>
              <a:spcBef>
                <a:spcPts val="1200"/>
              </a:spcBef>
              <a:buFont typeface="Arial" panose="020B0604020202020204" pitchFamily="34" charset="0"/>
              <a:buChar char="•"/>
            </a:pPr>
            <a:r>
              <a:rPr lang="en-GB" dirty="0">
                <a:latin typeface="Aptos" panose="020B0004020202020204" pitchFamily="34" charset="0"/>
                <a:ea typeface="+mn-lt"/>
                <a:cs typeface="+mn-lt"/>
              </a:rPr>
              <a:t>65% to 75% until 2040</a:t>
            </a:r>
          </a:p>
          <a:p>
            <a:pPr marL="742950" lvl="1" indent="-285750" algn="just">
              <a:lnSpc>
                <a:spcPts val="1800"/>
              </a:lnSpc>
              <a:spcBef>
                <a:spcPts val="1200"/>
              </a:spcBef>
              <a:buFont typeface="Arial" panose="020B0604020202020204" pitchFamily="34" charset="0"/>
              <a:buChar char="•"/>
            </a:pPr>
            <a:r>
              <a:rPr lang="en-GB" dirty="0">
                <a:latin typeface="Aptos" panose="020B0004020202020204" pitchFamily="34" charset="0"/>
                <a:ea typeface="+mn-lt"/>
                <a:cs typeface="+mn-lt"/>
              </a:rPr>
              <a:t>90% until 2050</a:t>
            </a:r>
            <a:endParaRPr lang="pt-PT" dirty="0">
              <a:latin typeface="Aptos" panose="020B0004020202020204" pitchFamily="34" charset="0"/>
            </a:endParaRPr>
          </a:p>
          <a:p>
            <a:pPr>
              <a:lnSpc>
                <a:spcPts val="1800"/>
              </a:lnSpc>
              <a:spcBef>
                <a:spcPts val="1200"/>
              </a:spcBef>
            </a:pPr>
            <a:r>
              <a:rPr lang="en-GB" sz="1900" b="1" dirty="0">
                <a:solidFill>
                  <a:schemeClr val="accent1">
                    <a:lumMod val="25000"/>
                  </a:schemeClr>
                </a:solidFill>
                <a:latin typeface="Aptos" panose="020B0004020202020204" pitchFamily="34" charset="0"/>
                <a:ea typeface="+mn-lt"/>
                <a:cs typeface="+mn-lt"/>
              </a:rPr>
              <a:t>New major commitment</a:t>
            </a:r>
            <a:r>
              <a:rPr lang="en-GB" sz="1900" b="0" i="0" dirty="0">
                <a:solidFill>
                  <a:srgbClr val="0D0D0D"/>
                </a:solidFill>
                <a:effectLst/>
                <a:highlight>
                  <a:srgbClr val="FFFFFF"/>
                </a:highlight>
                <a:latin typeface="Aptos" panose="020B0004020202020204" pitchFamily="34" charset="0"/>
              </a:rPr>
              <a:t>: Achieving climate neutrality by 2045</a:t>
            </a:r>
            <a:r>
              <a:rPr lang="pt-PT" sz="1000" b="0" i="0" dirty="0">
                <a:solidFill>
                  <a:srgbClr val="0D0D0D"/>
                </a:solidFill>
                <a:effectLst/>
                <a:highlight>
                  <a:srgbClr val="FFFFFF"/>
                </a:highlight>
                <a:latin typeface="Aptos" panose="020B0004020202020204" pitchFamily="34" charset="0"/>
              </a:rPr>
              <a:t>                                                                                                                                                 </a:t>
            </a:r>
            <a:r>
              <a:rPr lang="pt-PT" sz="1400" dirty="0"/>
              <a:t>*</a:t>
            </a:r>
            <a:r>
              <a:rPr lang="pt-PT" sz="1400" dirty="0" err="1"/>
              <a:t>under</a:t>
            </a:r>
            <a:r>
              <a:rPr lang="pt-PT" sz="1400" dirty="0"/>
              <a:t> </a:t>
            </a:r>
            <a:r>
              <a:rPr lang="pt-PT" sz="1400" dirty="0" err="1"/>
              <a:t>revision</a:t>
            </a:r>
            <a:endParaRPr lang="pt-PT" sz="2000" dirty="0"/>
          </a:p>
        </p:txBody>
      </p:sp>
      <p:sp>
        <p:nvSpPr>
          <p:cNvPr id="2" name="Google Shape;101;p4">
            <a:extLst>
              <a:ext uri="{FF2B5EF4-FFF2-40B4-BE49-F238E27FC236}">
                <a16:creationId xmlns:a16="http://schemas.microsoft.com/office/drawing/2014/main" id="{78E774D7-A511-C7E1-2F38-E9E39C25DD60}"/>
              </a:ext>
            </a:extLst>
          </p:cNvPr>
          <p:cNvSpPr txBox="1">
            <a:spLocks/>
          </p:cNvSpPr>
          <p:nvPr/>
        </p:nvSpPr>
        <p:spPr>
          <a:xfrm>
            <a:off x="6719455" y="544206"/>
            <a:ext cx="5043054" cy="535491"/>
          </a:xfrm>
          <a:prstGeom prst="rect">
            <a:avLst/>
          </a:prstGeom>
          <a:solidFill>
            <a:srgbClr val="24A39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lvl1pPr marL="0" indent="0" algn="l" defTabSz="914377" rtl="0" eaLnBrk="1" latinLnBrk="0" hangingPunct="1">
              <a:lnSpc>
                <a:spcPct val="120000"/>
              </a:lnSpc>
              <a:spcBef>
                <a:spcPts val="1000"/>
              </a:spcBef>
              <a:buFont typeface="Arial" panose="020B0604020202020204" pitchFamily="34" charset="0"/>
              <a:buNone/>
              <a:defRPr sz="2600" b="1"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chemeClr val="lt1"/>
              </a:buClr>
              <a:buSzPts val="2800"/>
            </a:pPr>
            <a:r>
              <a:rPr lang="en-US" sz="2400" kern="100" dirty="0">
                <a:latin typeface="Aptos" panose="020B0004020202020204" pitchFamily="34" charset="0"/>
                <a:ea typeface="Aptos" panose="020B0004020202020204" pitchFamily="34" charset="0"/>
                <a:cs typeface="Times New Roman" panose="02020603050405020304" pitchFamily="18" charset="0"/>
              </a:rPr>
              <a:t>Just Transition Principals</a:t>
            </a:r>
            <a:endParaRPr lang="en-US" sz="2400" dirty="0"/>
          </a:p>
        </p:txBody>
      </p:sp>
      <p:sp>
        <p:nvSpPr>
          <p:cNvPr id="3" name="Retângulo 2">
            <a:extLst>
              <a:ext uri="{FF2B5EF4-FFF2-40B4-BE49-F238E27FC236}">
                <a16:creationId xmlns:a16="http://schemas.microsoft.com/office/drawing/2014/main" id="{0306CDB8-4227-CACF-B114-4396454A5BC4}"/>
              </a:ext>
            </a:extLst>
          </p:cNvPr>
          <p:cNvSpPr/>
          <p:nvPr/>
        </p:nvSpPr>
        <p:spPr>
          <a:xfrm>
            <a:off x="6623617" y="1198655"/>
            <a:ext cx="5417127" cy="5568704"/>
          </a:xfrm>
          <a:prstGeom prst="rect">
            <a:avLst/>
          </a:prstGeom>
        </p:spPr>
        <p:txBody>
          <a:bodyPr wrap="square">
            <a:spAutoFit/>
          </a:bodyPr>
          <a:lstStyle/>
          <a:p>
            <a:pPr marL="180975" lvl="0" indent="-180975">
              <a:lnSpc>
                <a:spcPts val="1800"/>
              </a:lnSpc>
            </a:pP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180975" lvl="0" indent="-180975" algn="just">
              <a:lnSpc>
                <a:spcPts val="1800"/>
              </a:lnSpc>
              <a:spcAft>
                <a:spcPts val="600"/>
              </a:spcAft>
              <a:buFont typeface="Arial" panose="020B0604020202020204" pitchFamily="34" charset="0"/>
              <a:buChar char="•"/>
            </a:pPr>
            <a:r>
              <a:rPr lang="en-GB" sz="2000" u="sng" dirty="0">
                <a:solidFill>
                  <a:schemeClr val="accent1">
                    <a:lumMod val="25000"/>
                  </a:schemeClr>
                </a:solidFill>
                <a:latin typeface="Aptos" panose="020B0004020202020204" pitchFamily="34" charset="0"/>
                <a:ea typeface="+mn-lt"/>
                <a:cs typeface="+mn-lt"/>
              </a:rPr>
              <a:t>All people covered</a:t>
            </a:r>
            <a:r>
              <a:rPr lang="en-GB" sz="2000" dirty="0">
                <a:solidFill>
                  <a:schemeClr val="accent1">
                    <a:lumMod val="25000"/>
                  </a:schemeClr>
                </a:solidFill>
                <a:latin typeface="Aptos" panose="020B0004020202020204" pitchFamily="34" charset="0"/>
                <a:ea typeface="+mn-lt"/>
                <a:cs typeface="+mn-lt"/>
              </a:rPr>
              <a:t> including persons with disabilities, displaced or marginalised</a:t>
            </a:r>
          </a:p>
          <a:p>
            <a:pPr marL="180975" lvl="0" indent="-180975" algn="just">
              <a:lnSpc>
                <a:spcPts val="1800"/>
              </a:lnSpc>
              <a:spcAft>
                <a:spcPts val="600"/>
              </a:spcAft>
              <a:buFont typeface="Arial" panose="020B0604020202020204" pitchFamily="34" charset="0"/>
              <a:buChar char="•"/>
            </a:pPr>
            <a:r>
              <a:rPr lang="en-US" sz="2000" i="0" u="sng" dirty="0">
                <a:solidFill>
                  <a:srgbClr val="0D0D0D"/>
                </a:solidFill>
                <a:effectLst/>
                <a:highlight>
                  <a:srgbClr val="FFFFFF"/>
                </a:highlight>
                <a:latin typeface="Aptos" panose="020B0004020202020204" pitchFamily="34" charset="0"/>
              </a:rPr>
              <a:t>just transition </a:t>
            </a:r>
            <a:r>
              <a:rPr lang="en-US" sz="2000" i="0" dirty="0">
                <a:solidFill>
                  <a:srgbClr val="0D0D0D"/>
                </a:solidFill>
                <a:effectLst/>
                <a:highlight>
                  <a:srgbClr val="FFFFFF"/>
                </a:highlight>
                <a:latin typeface="Aptos" panose="020B0004020202020204" pitchFamily="34" charset="0"/>
              </a:rPr>
              <a:t>of the workforce and the creation of decent work and quality jobs </a:t>
            </a:r>
            <a:r>
              <a:rPr lang="en-US" sz="2000" i="0" u="sng" dirty="0">
                <a:solidFill>
                  <a:srgbClr val="0D0D0D"/>
                </a:solidFill>
                <a:effectLst/>
                <a:highlight>
                  <a:srgbClr val="FFFFFF"/>
                </a:highlight>
                <a:latin typeface="Aptos" panose="020B0004020202020204" pitchFamily="34" charset="0"/>
              </a:rPr>
              <a:t>integrated into the drafting and implementation of NDCs, NAPs and LT-LEDS</a:t>
            </a:r>
          </a:p>
          <a:p>
            <a:pPr marL="180975" lvl="0" indent="-180975" algn="just">
              <a:lnSpc>
                <a:spcPts val="1800"/>
              </a:lnSpc>
              <a:spcAft>
                <a:spcPts val="600"/>
              </a:spcAft>
              <a:buFont typeface="Arial" panose="020B0604020202020204" pitchFamily="34" charset="0"/>
              <a:buChar char="•"/>
            </a:pPr>
            <a:r>
              <a:rPr lang="en-US" sz="2000" i="0" u="sng" dirty="0">
                <a:solidFill>
                  <a:srgbClr val="0D0D0D"/>
                </a:solidFill>
                <a:effectLst/>
                <a:highlight>
                  <a:srgbClr val="FFFFFF"/>
                </a:highlight>
                <a:latin typeface="Aptos" panose="020B0004020202020204" pitchFamily="34" charset="0"/>
              </a:rPr>
              <a:t>Social dialogue</a:t>
            </a:r>
            <a:r>
              <a:rPr lang="en-US" sz="2000" i="0" dirty="0">
                <a:solidFill>
                  <a:srgbClr val="0D0D0D"/>
                </a:solidFill>
                <a:effectLst/>
                <a:highlight>
                  <a:srgbClr val="FFFFFF"/>
                </a:highlight>
                <a:latin typeface="Aptos" panose="020B0004020202020204" pitchFamily="34" charset="0"/>
              </a:rPr>
              <a:t> with workers’ unions, employers and government as well as robust and early stakeholder engagement</a:t>
            </a:r>
          </a:p>
          <a:p>
            <a:pPr marL="180975" lvl="0" indent="-180975" algn="just">
              <a:lnSpc>
                <a:spcPts val="1800"/>
              </a:lnSpc>
              <a:spcAft>
                <a:spcPts val="600"/>
              </a:spcAft>
              <a:buFont typeface="Arial" panose="020B0604020202020204" pitchFamily="34" charset="0"/>
              <a:buChar char="•"/>
            </a:pPr>
            <a:r>
              <a:rPr lang="en-US" sz="2000" i="0" u="sng" dirty="0">
                <a:solidFill>
                  <a:srgbClr val="0D0D0D"/>
                </a:solidFill>
                <a:effectLst/>
                <a:highlight>
                  <a:srgbClr val="FFFFFF"/>
                </a:highlight>
                <a:latin typeface="Aptos" panose="020B0004020202020204" pitchFamily="34" charset="0"/>
              </a:rPr>
              <a:t>Social protection systems</a:t>
            </a:r>
            <a:r>
              <a:rPr lang="en-US" sz="2000" i="0" dirty="0">
                <a:solidFill>
                  <a:srgbClr val="0D0D0D"/>
                </a:solidFill>
                <a:effectLst/>
                <a:highlight>
                  <a:srgbClr val="FFFFFF"/>
                </a:highlight>
                <a:latin typeface="Aptos" panose="020B0004020202020204" pitchFamily="34" charset="0"/>
              </a:rPr>
              <a:t>, including social inclusion policies, can be reviewed and, where applicable, adapted in light of the green transition and climate risks</a:t>
            </a:r>
          </a:p>
          <a:p>
            <a:pPr marL="180975" lvl="0" indent="-180975" algn="just">
              <a:lnSpc>
                <a:spcPts val="1800"/>
              </a:lnSpc>
              <a:spcAft>
                <a:spcPts val="600"/>
              </a:spcAft>
              <a:buFont typeface="Arial" panose="020B0604020202020204" pitchFamily="34" charset="0"/>
              <a:buChar char="•"/>
            </a:pPr>
            <a:r>
              <a:rPr lang="en-US" sz="2000" i="0" u="sng" dirty="0">
                <a:solidFill>
                  <a:srgbClr val="0D0D0D"/>
                </a:solidFill>
                <a:effectLst/>
                <a:highlight>
                  <a:srgbClr val="FFFFFF"/>
                </a:highlight>
                <a:latin typeface="Aptos" panose="020B0004020202020204" pitchFamily="34" charset="0"/>
              </a:rPr>
              <a:t>Tax-benefit systems and social protection systems</a:t>
            </a:r>
            <a:r>
              <a:rPr lang="en-US" sz="2000" i="0" dirty="0">
                <a:solidFill>
                  <a:srgbClr val="0D0D0D"/>
                </a:solidFill>
                <a:effectLst/>
                <a:highlight>
                  <a:srgbClr val="FFFFFF"/>
                </a:highlight>
                <a:latin typeface="Aptos" panose="020B0004020202020204" pitchFamily="34" charset="0"/>
              </a:rPr>
              <a:t> should be examined against the specific needs stemming from the green transition and climate risks, and the imperative that accompanying policies do not lead to maladaptation nor create barriers for the green transition</a:t>
            </a:r>
          </a:p>
          <a:p>
            <a:pPr lvl="0" algn="just">
              <a:lnSpc>
                <a:spcPts val="1800"/>
              </a:lnSpc>
              <a:spcAft>
                <a:spcPts val="600"/>
              </a:spcAft>
            </a:pPr>
            <a:endParaRPr lang="en-GB" sz="2000" i="0" dirty="0">
              <a:solidFill>
                <a:srgbClr val="0D0D0D"/>
              </a:solidFill>
              <a:effectLst/>
              <a:highlight>
                <a:srgbClr val="FFFFFF"/>
              </a:highlight>
              <a:latin typeface="Aptos" panose="020B0004020202020204" pitchFamily="34" charset="0"/>
            </a:endParaRPr>
          </a:p>
        </p:txBody>
      </p:sp>
    </p:spTree>
    <p:extLst>
      <p:ext uri="{BB962C8B-B14F-4D97-AF65-F5344CB8AC3E}">
        <p14:creationId xmlns:p14="http://schemas.microsoft.com/office/powerpoint/2010/main" val="653790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body" sz="quarter" idx="13"/>
          </p:nvPr>
        </p:nvSpPr>
        <p:spPr>
          <a:xfrm>
            <a:off x="536224" y="458230"/>
            <a:ext cx="5185395" cy="424691"/>
          </a:xfrm>
          <a:prstGeom prst="rect">
            <a:avLst/>
          </a:prstGeom>
          <a:solidFill>
            <a:srgbClr val="24A39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p>
            <a:pPr algn="ctr">
              <a:spcBef>
                <a:spcPts val="0"/>
              </a:spcBef>
              <a:buClr>
                <a:schemeClr val="lt1"/>
              </a:buClr>
              <a:buSzPts val="2800"/>
            </a:pPr>
            <a:r>
              <a:rPr lang="en-GB" sz="1800" dirty="0">
                <a:latin typeface="Verdana" panose="020B0604030504040204" pitchFamily="34" charset="0"/>
                <a:ea typeface="Verdana" panose="020B0604030504040204" pitchFamily="34" charset="0"/>
              </a:rPr>
              <a:t>JT Programme Targets</a:t>
            </a:r>
          </a:p>
        </p:txBody>
      </p:sp>
      <p:sp>
        <p:nvSpPr>
          <p:cNvPr id="8" name="Google Shape;101;p4">
            <a:extLst>
              <a:ext uri="{FF2B5EF4-FFF2-40B4-BE49-F238E27FC236}">
                <a16:creationId xmlns:a16="http://schemas.microsoft.com/office/drawing/2014/main" id="{B5D0FDD5-6A4F-2FDE-DD02-42BCB94552D9}"/>
              </a:ext>
            </a:extLst>
          </p:cNvPr>
          <p:cNvSpPr txBox="1">
            <a:spLocks/>
          </p:cNvSpPr>
          <p:nvPr/>
        </p:nvSpPr>
        <p:spPr>
          <a:xfrm>
            <a:off x="6470382" y="476292"/>
            <a:ext cx="5403272" cy="813259"/>
          </a:xfrm>
          <a:prstGeom prst="rect">
            <a:avLst/>
          </a:prstGeom>
          <a:solidFill>
            <a:srgbClr val="24A39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lvl1pPr marL="0" indent="0" algn="l" defTabSz="914377" rtl="0" eaLnBrk="1" latinLnBrk="0" hangingPunct="1">
              <a:lnSpc>
                <a:spcPct val="120000"/>
              </a:lnSpc>
              <a:spcBef>
                <a:spcPts val="1000"/>
              </a:spcBef>
              <a:buFont typeface="Arial" panose="020B0604020202020204" pitchFamily="34" charset="0"/>
              <a:buNone/>
              <a:defRPr sz="2600" b="1"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7000"/>
              </a:lnSpc>
            </a:pPr>
            <a:r>
              <a:rPr lang="en-GB" sz="1800" kern="100" dirty="0">
                <a:latin typeface="Aptos" panose="020B0004020202020204" pitchFamily="34" charset="0"/>
                <a:ea typeface="Aptos" panose="020B0004020202020204" pitchFamily="34" charset="0"/>
                <a:cs typeface="Times New Roman" panose="02020603050405020304" pitchFamily="18" charset="0"/>
              </a:rPr>
              <a:t>Biggest challenges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in PT considering side effects in a just transition approach</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0" name="Agrupar 9">
            <a:extLst>
              <a:ext uri="{FF2B5EF4-FFF2-40B4-BE49-F238E27FC236}">
                <a16:creationId xmlns:a16="http://schemas.microsoft.com/office/drawing/2014/main" id="{F2329549-5EA1-21DE-8691-B098E5CC53A7}"/>
              </a:ext>
            </a:extLst>
          </p:cNvPr>
          <p:cNvGrpSpPr/>
          <p:nvPr/>
        </p:nvGrpSpPr>
        <p:grpSpPr>
          <a:xfrm>
            <a:off x="103834" y="1269192"/>
            <a:ext cx="5617785" cy="813259"/>
            <a:chOff x="3439" y="39528"/>
            <a:chExt cx="3353526" cy="1117105"/>
          </a:xfrm>
        </p:grpSpPr>
        <p:sp>
          <p:nvSpPr>
            <p:cNvPr id="14" name="Retângulo 13">
              <a:extLst>
                <a:ext uri="{FF2B5EF4-FFF2-40B4-BE49-F238E27FC236}">
                  <a16:creationId xmlns:a16="http://schemas.microsoft.com/office/drawing/2014/main" id="{8E1D53CB-237A-36B7-9DE2-13E3D7E31588}"/>
                </a:ext>
              </a:extLst>
            </p:cNvPr>
            <p:cNvSpPr/>
            <p:nvPr/>
          </p:nvSpPr>
          <p:spPr>
            <a:xfrm>
              <a:off x="3439" y="39528"/>
              <a:ext cx="3353526" cy="1117105"/>
            </a:xfrm>
            <a:prstGeom prst="rect">
              <a:avLst/>
            </a:prstGeom>
            <a:solidFill>
              <a:srgbClr val="67C2C2"/>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pt-PT"/>
            </a:p>
          </p:txBody>
        </p:sp>
        <p:sp>
          <p:nvSpPr>
            <p:cNvPr id="15" name="CaixaDeTexto 14">
              <a:extLst>
                <a:ext uri="{FF2B5EF4-FFF2-40B4-BE49-F238E27FC236}">
                  <a16:creationId xmlns:a16="http://schemas.microsoft.com/office/drawing/2014/main" id="{957E73B1-ECB1-909F-8A59-51AF609D20BC}"/>
                </a:ext>
              </a:extLst>
            </p:cNvPr>
            <p:cNvSpPr txBox="1"/>
            <p:nvPr/>
          </p:nvSpPr>
          <p:spPr>
            <a:xfrm>
              <a:off x="3439" y="39528"/>
              <a:ext cx="3353526" cy="11171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GB" sz="1600" kern="1200" dirty="0">
                  <a:latin typeface="Verdana" panose="020B0604030504040204" pitchFamily="34" charset="0"/>
                  <a:ea typeface="Verdana" panose="020B0604030504040204" pitchFamily="34" charset="0"/>
                </a:rPr>
                <a:t> Due to Phase-out of tax exceptions</a:t>
              </a:r>
            </a:p>
          </p:txBody>
        </p:sp>
      </p:grpSp>
      <p:grpSp>
        <p:nvGrpSpPr>
          <p:cNvPr id="11" name="Agrupar 10">
            <a:extLst>
              <a:ext uri="{FF2B5EF4-FFF2-40B4-BE49-F238E27FC236}">
                <a16:creationId xmlns:a16="http://schemas.microsoft.com/office/drawing/2014/main" id="{A116BB46-951F-3470-752C-2531F217A8DF}"/>
              </a:ext>
            </a:extLst>
          </p:cNvPr>
          <p:cNvGrpSpPr/>
          <p:nvPr/>
        </p:nvGrpSpPr>
        <p:grpSpPr>
          <a:xfrm>
            <a:off x="103834" y="2091028"/>
            <a:ext cx="2794848" cy="2065305"/>
            <a:chOff x="3439" y="1045627"/>
            <a:chExt cx="3353526" cy="3236768"/>
          </a:xfrm>
        </p:grpSpPr>
        <p:sp>
          <p:nvSpPr>
            <p:cNvPr id="12" name="Retângulo 11">
              <a:extLst>
                <a:ext uri="{FF2B5EF4-FFF2-40B4-BE49-F238E27FC236}">
                  <a16:creationId xmlns:a16="http://schemas.microsoft.com/office/drawing/2014/main" id="{B4CCCE4F-4339-C0ED-82BA-3A3F7835000F}"/>
                </a:ext>
              </a:extLst>
            </p:cNvPr>
            <p:cNvSpPr/>
            <p:nvPr/>
          </p:nvSpPr>
          <p:spPr>
            <a:xfrm>
              <a:off x="3439" y="1086304"/>
              <a:ext cx="3353526" cy="3196091"/>
            </a:xfrm>
            <a:prstGeom prst="rect">
              <a:avLst/>
            </a:prstGeom>
            <a:solidFill>
              <a:schemeClr val="accent6">
                <a:lumMod val="60000"/>
                <a:lumOff val="4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pt-PT" dirty="0"/>
            </a:p>
          </p:txBody>
        </p:sp>
        <p:sp>
          <p:nvSpPr>
            <p:cNvPr id="13" name="CaixaDeTexto 12">
              <a:extLst>
                <a:ext uri="{FF2B5EF4-FFF2-40B4-BE49-F238E27FC236}">
                  <a16:creationId xmlns:a16="http://schemas.microsoft.com/office/drawing/2014/main" id="{F75CEF17-8A5D-FF32-66D0-9C371F0550E3}"/>
                </a:ext>
              </a:extLst>
            </p:cNvPr>
            <p:cNvSpPr txBox="1"/>
            <p:nvPr/>
          </p:nvSpPr>
          <p:spPr>
            <a:xfrm>
              <a:off x="201590" y="1045627"/>
              <a:ext cx="2957224" cy="24690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5354" tIns="165354" rIns="220472" bIns="248031"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dirty="0"/>
                <a:t>Sines Coal Power Plant</a:t>
              </a:r>
              <a:r>
                <a:rPr lang="en-US" sz="2000" kern="1200" dirty="0"/>
                <a:t> closure -  one of the most pollutant in EU </a:t>
              </a:r>
              <a:endParaRPr lang="pt-PT" sz="2000" kern="1200" dirty="0"/>
            </a:p>
          </p:txBody>
        </p:sp>
      </p:grpSp>
      <p:grpSp>
        <p:nvGrpSpPr>
          <p:cNvPr id="32" name="Agrupar 31">
            <a:extLst>
              <a:ext uri="{FF2B5EF4-FFF2-40B4-BE49-F238E27FC236}">
                <a16:creationId xmlns:a16="http://schemas.microsoft.com/office/drawing/2014/main" id="{C9848BA9-8F14-E294-D16D-F0E2F5C0E0C3}"/>
              </a:ext>
            </a:extLst>
          </p:cNvPr>
          <p:cNvGrpSpPr/>
          <p:nvPr/>
        </p:nvGrpSpPr>
        <p:grpSpPr>
          <a:xfrm>
            <a:off x="2929005" y="2091028"/>
            <a:ext cx="2794848" cy="2065306"/>
            <a:chOff x="3439" y="1085531"/>
            <a:chExt cx="3353526" cy="3135606"/>
          </a:xfrm>
        </p:grpSpPr>
        <p:sp>
          <p:nvSpPr>
            <p:cNvPr id="33" name="Retângulo 32">
              <a:extLst>
                <a:ext uri="{FF2B5EF4-FFF2-40B4-BE49-F238E27FC236}">
                  <a16:creationId xmlns:a16="http://schemas.microsoft.com/office/drawing/2014/main" id="{0973629C-91EC-7FF3-0C9C-AD640447A560}"/>
                </a:ext>
              </a:extLst>
            </p:cNvPr>
            <p:cNvSpPr/>
            <p:nvPr/>
          </p:nvSpPr>
          <p:spPr>
            <a:xfrm>
              <a:off x="3439" y="1141341"/>
              <a:ext cx="3353526" cy="3079796"/>
            </a:xfrm>
            <a:prstGeom prst="rect">
              <a:avLst/>
            </a:prstGeom>
            <a:solidFill>
              <a:schemeClr val="accent6">
                <a:lumMod val="60000"/>
                <a:lumOff val="4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pt-PT"/>
            </a:p>
          </p:txBody>
        </p:sp>
        <p:sp>
          <p:nvSpPr>
            <p:cNvPr id="34" name="CaixaDeTexto 33">
              <a:extLst>
                <a:ext uri="{FF2B5EF4-FFF2-40B4-BE49-F238E27FC236}">
                  <a16:creationId xmlns:a16="http://schemas.microsoft.com/office/drawing/2014/main" id="{5F64F5B3-D23B-50D9-B5E8-0CB5383AA0A7}"/>
                </a:ext>
              </a:extLst>
            </p:cNvPr>
            <p:cNvSpPr txBox="1"/>
            <p:nvPr/>
          </p:nvSpPr>
          <p:spPr>
            <a:xfrm>
              <a:off x="120552" y="1085531"/>
              <a:ext cx="2957224" cy="27932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5354" tIns="165354" rIns="220472" bIns="248031" numCol="1" spcCol="1270" anchor="t" anchorCtr="0">
              <a:noAutofit/>
            </a:bodyPr>
            <a:lstStyle/>
            <a:p>
              <a:pPr lvl="0" algn="ctr">
                <a:buNone/>
              </a:pPr>
              <a:r>
                <a:rPr lang="en-GB" sz="2000" b="1" dirty="0" err="1"/>
                <a:t>Pego</a:t>
              </a:r>
              <a:r>
                <a:rPr lang="en-GB" sz="2000" b="1" dirty="0"/>
                <a:t> Coal Power Plant</a:t>
              </a:r>
              <a:r>
                <a:rPr lang="en-GB" sz="2000" dirty="0"/>
                <a:t> Shut down 10 years in advance considering the first perspective</a:t>
              </a:r>
              <a:r>
                <a:rPr lang="pt-PT" sz="2000" dirty="0"/>
                <a:t> </a:t>
              </a:r>
            </a:p>
          </p:txBody>
        </p:sp>
      </p:grpSp>
      <p:grpSp>
        <p:nvGrpSpPr>
          <p:cNvPr id="35" name="Agrupar 34">
            <a:extLst>
              <a:ext uri="{FF2B5EF4-FFF2-40B4-BE49-F238E27FC236}">
                <a16:creationId xmlns:a16="http://schemas.microsoft.com/office/drawing/2014/main" id="{B868FB16-0EA0-7FA6-7F56-965521C1939C}"/>
              </a:ext>
            </a:extLst>
          </p:cNvPr>
          <p:cNvGrpSpPr/>
          <p:nvPr/>
        </p:nvGrpSpPr>
        <p:grpSpPr>
          <a:xfrm>
            <a:off x="103834" y="4223398"/>
            <a:ext cx="5620019" cy="813259"/>
            <a:chOff x="3439" y="39528"/>
            <a:chExt cx="3353526" cy="1117105"/>
          </a:xfrm>
        </p:grpSpPr>
        <p:sp>
          <p:nvSpPr>
            <p:cNvPr id="36" name="Retângulo 35">
              <a:extLst>
                <a:ext uri="{FF2B5EF4-FFF2-40B4-BE49-F238E27FC236}">
                  <a16:creationId xmlns:a16="http://schemas.microsoft.com/office/drawing/2014/main" id="{1E1F7201-B8E5-EBEC-3220-F3A9E2591141}"/>
                </a:ext>
              </a:extLst>
            </p:cNvPr>
            <p:cNvSpPr/>
            <p:nvPr/>
          </p:nvSpPr>
          <p:spPr>
            <a:xfrm>
              <a:off x="3439" y="39528"/>
              <a:ext cx="3353526" cy="1117105"/>
            </a:xfrm>
            <a:prstGeom prst="rect">
              <a:avLst/>
            </a:prstGeom>
            <a:solidFill>
              <a:srgbClr val="67C2C2"/>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pt-PT"/>
            </a:p>
          </p:txBody>
        </p:sp>
        <p:sp>
          <p:nvSpPr>
            <p:cNvPr id="37" name="CaixaDeTexto 36">
              <a:extLst>
                <a:ext uri="{FF2B5EF4-FFF2-40B4-BE49-F238E27FC236}">
                  <a16:creationId xmlns:a16="http://schemas.microsoft.com/office/drawing/2014/main" id="{FFC51BDF-1ECD-3638-0428-7B9540CA12ED}"/>
                </a:ext>
              </a:extLst>
            </p:cNvPr>
            <p:cNvSpPr txBox="1"/>
            <p:nvPr/>
          </p:nvSpPr>
          <p:spPr>
            <a:xfrm>
              <a:off x="3439" y="39528"/>
              <a:ext cx="3353526" cy="11171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GB" sz="1600" kern="1200" dirty="0">
                  <a:latin typeface="Verdana" panose="020B0604030504040204" pitchFamily="34" charset="0"/>
                  <a:ea typeface="Verdana" panose="020B0604030504040204" pitchFamily="34" charset="0"/>
                </a:rPr>
                <a:t>Corporative Sector Decision</a:t>
              </a:r>
            </a:p>
          </p:txBody>
        </p:sp>
      </p:grpSp>
      <p:grpSp>
        <p:nvGrpSpPr>
          <p:cNvPr id="39" name="Agrupar 38">
            <a:extLst>
              <a:ext uri="{FF2B5EF4-FFF2-40B4-BE49-F238E27FC236}">
                <a16:creationId xmlns:a16="http://schemas.microsoft.com/office/drawing/2014/main" id="{A6E57406-EF37-FD0A-471C-B4A5D116AE25}"/>
              </a:ext>
            </a:extLst>
          </p:cNvPr>
          <p:cNvGrpSpPr/>
          <p:nvPr/>
        </p:nvGrpSpPr>
        <p:grpSpPr>
          <a:xfrm>
            <a:off x="103834" y="5134892"/>
            <a:ext cx="5634114" cy="1041842"/>
            <a:chOff x="3439" y="1141341"/>
            <a:chExt cx="3353526" cy="3079796"/>
          </a:xfrm>
        </p:grpSpPr>
        <p:sp>
          <p:nvSpPr>
            <p:cNvPr id="40" name="Retângulo 39">
              <a:extLst>
                <a:ext uri="{FF2B5EF4-FFF2-40B4-BE49-F238E27FC236}">
                  <a16:creationId xmlns:a16="http://schemas.microsoft.com/office/drawing/2014/main" id="{49DC6953-5237-B5E5-8366-8C0F98441BD7}"/>
                </a:ext>
              </a:extLst>
            </p:cNvPr>
            <p:cNvSpPr/>
            <p:nvPr/>
          </p:nvSpPr>
          <p:spPr>
            <a:xfrm>
              <a:off x="3439" y="1141341"/>
              <a:ext cx="3353526" cy="3079796"/>
            </a:xfrm>
            <a:prstGeom prst="rect">
              <a:avLst/>
            </a:prstGeom>
            <a:solidFill>
              <a:schemeClr val="accent6">
                <a:lumMod val="60000"/>
                <a:lumOff val="4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pt-PT"/>
            </a:p>
          </p:txBody>
        </p:sp>
        <p:sp>
          <p:nvSpPr>
            <p:cNvPr id="41" name="CaixaDeTexto 40">
              <a:extLst>
                <a:ext uri="{FF2B5EF4-FFF2-40B4-BE49-F238E27FC236}">
                  <a16:creationId xmlns:a16="http://schemas.microsoft.com/office/drawing/2014/main" id="{F4C7F60B-56D4-B98C-FE30-761E477DC655}"/>
                </a:ext>
              </a:extLst>
            </p:cNvPr>
            <p:cNvSpPr txBox="1"/>
            <p:nvPr/>
          </p:nvSpPr>
          <p:spPr>
            <a:xfrm>
              <a:off x="201588" y="1660635"/>
              <a:ext cx="2957224" cy="24690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5354" tIns="165354" rIns="220472" bIns="248031" numCol="1" spcCol="1270" anchor="t" anchorCtr="0">
              <a:noAutofit/>
            </a:bodyPr>
            <a:lstStyle/>
            <a:p>
              <a:pPr lvl="0" algn="ctr"/>
              <a:r>
                <a:rPr lang="en-US" sz="2000" b="1" dirty="0" err="1"/>
                <a:t>Matosinhos</a:t>
              </a:r>
              <a:r>
                <a:rPr lang="en-US" sz="2000" b="1" dirty="0"/>
                <a:t> oil refinery </a:t>
              </a:r>
              <a:r>
                <a:rPr lang="en-US" sz="2000" dirty="0"/>
                <a:t> </a:t>
              </a:r>
              <a:endParaRPr lang="pt-PT" sz="2000" dirty="0"/>
            </a:p>
          </p:txBody>
        </p:sp>
      </p:grpSp>
      <p:grpSp>
        <p:nvGrpSpPr>
          <p:cNvPr id="2" name="Agrupar 1">
            <a:extLst>
              <a:ext uri="{FF2B5EF4-FFF2-40B4-BE49-F238E27FC236}">
                <a16:creationId xmlns:a16="http://schemas.microsoft.com/office/drawing/2014/main" id="{54F13616-6514-9B0E-18AD-43380ACEEA36}"/>
              </a:ext>
            </a:extLst>
          </p:cNvPr>
          <p:cNvGrpSpPr/>
          <p:nvPr/>
        </p:nvGrpSpPr>
        <p:grpSpPr>
          <a:xfrm>
            <a:off x="6292508" y="1377030"/>
            <a:ext cx="2878380" cy="705421"/>
            <a:chOff x="3439" y="39528"/>
            <a:chExt cx="3353526" cy="1117105"/>
          </a:xfrm>
        </p:grpSpPr>
        <p:sp>
          <p:nvSpPr>
            <p:cNvPr id="4" name="Retângulo 3">
              <a:extLst>
                <a:ext uri="{FF2B5EF4-FFF2-40B4-BE49-F238E27FC236}">
                  <a16:creationId xmlns:a16="http://schemas.microsoft.com/office/drawing/2014/main" id="{7A0AC84E-DA1D-5197-DB05-83BBD71259FB}"/>
                </a:ext>
              </a:extLst>
            </p:cNvPr>
            <p:cNvSpPr/>
            <p:nvPr/>
          </p:nvSpPr>
          <p:spPr>
            <a:xfrm>
              <a:off x="3439" y="39528"/>
              <a:ext cx="3353526" cy="1117105"/>
            </a:xfrm>
            <a:prstGeom prst="rect">
              <a:avLst/>
            </a:prstGeom>
            <a:solidFill>
              <a:srgbClr val="67C2C2"/>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pt-PT"/>
            </a:p>
          </p:txBody>
        </p:sp>
        <p:sp>
          <p:nvSpPr>
            <p:cNvPr id="5" name="CaixaDeTexto 4">
              <a:extLst>
                <a:ext uri="{FF2B5EF4-FFF2-40B4-BE49-F238E27FC236}">
                  <a16:creationId xmlns:a16="http://schemas.microsoft.com/office/drawing/2014/main" id="{F9785FF7-1E22-D2C8-F8C2-E090993B3906}"/>
                </a:ext>
              </a:extLst>
            </p:cNvPr>
            <p:cNvSpPr txBox="1"/>
            <p:nvPr/>
          </p:nvSpPr>
          <p:spPr>
            <a:xfrm>
              <a:off x="3439" y="39528"/>
              <a:ext cx="3353526" cy="11171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472" tIns="125984" rIns="220472" bIns="125984" numCol="1" spcCol="1270" anchor="ctr" anchorCtr="0">
              <a:noAutofit/>
            </a:bodyPr>
            <a:lstStyle/>
            <a:p>
              <a:pPr algn="ctr"/>
              <a:r>
                <a:rPr lang="en-GB" sz="2000" b="1" dirty="0"/>
                <a:t>Challenges</a:t>
              </a:r>
            </a:p>
          </p:txBody>
        </p:sp>
      </p:grpSp>
      <p:grpSp>
        <p:nvGrpSpPr>
          <p:cNvPr id="7" name="Agrupar 6">
            <a:extLst>
              <a:ext uri="{FF2B5EF4-FFF2-40B4-BE49-F238E27FC236}">
                <a16:creationId xmlns:a16="http://schemas.microsoft.com/office/drawing/2014/main" id="{64A84AFD-AAB0-62B5-CF87-F5357B17FB24}"/>
              </a:ext>
            </a:extLst>
          </p:cNvPr>
          <p:cNvGrpSpPr/>
          <p:nvPr/>
        </p:nvGrpSpPr>
        <p:grpSpPr>
          <a:xfrm>
            <a:off x="9346939" y="1377030"/>
            <a:ext cx="2997461" cy="705421"/>
            <a:chOff x="3439" y="39528"/>
            <a:chExt cx="3676337" cy="1117105"/>
          </a:xfrm>
        </p:grpSpPr>
        <p:sp>
          <p:nvSpPr>
            <p:cNvPr id="9" name="Retângulo 8">
              <a:extLst>
                <a:ext uri="{FF2B5EF4-FFF2-40B4-BE49-F238E27FC236}">
                  <a16:creationId xmlns:a16="http://schemas.microsoft.com/office/drawing/2014/main" id="{1E9885E8-1DAC-6475-D73A-A50B424C9E12}"/>
                </a:ext>
              </a:extLst>
            </p:cNvPr>
            <p:cNvSpPr/>
            <p:nvPr/>
          </p:nvSpPr>
          <p:spPr>
            <a:xfrm>
              <a:off x="3439" y="39528"/>
              <a:ext cx="3353526" cy="1117105"/>
            </a:xfrm>
            <a:prstGeom prst="rect">
              <a:avLst/>
            </a:prstGeom>
            <a:solidFill>
              <a:srgbClr val="67C2C2"/>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pt-PT"/>
            </a:p>
          </p:txBody>
        </p:sp>
        <p:sp>
          <p:nvSpPr>
            <p:cNvPr id="19" name="CaixaDeTexto 18">
              <a:extLst>
                <a:ext uri="{FF2B5EF4-FFF2-40B4-BE49-F238E27FC236}">
                  <a16:creationId xmlns:a16="http://schemas.microsoft.com/office/drawing/2014/main" id="{259840FD-B65C-40EF-97C3-D59861608411}"/>
                </a:ext>
              </a:extLst>
            </p:cNvPr>
            <p:cNvSpPr txBox="1"/>
            <p:nvPr/>
          </p:nvSpPr>
          <p:spPr>
            <a:xfrm>
              <a:off x="3439" y="39528"/>
              <a:ext cx="3676337" cy="11171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472" tIns="125984" rIns="220472" bIns="125984" numCol="1" spcCol="1270" anchor="ctr" anchorCtr="0">
              <a:noAutofit/>
            </a:bodyPr>
            <a:lstStyle/>
            <a:p>
              <a:pPr algn="ctr"/>
              <a:r>
                <a:rPr lang="en-GB" sz="2000" b="1" dirty="0"/>
                <a:t>Approaches</a:t>
              </a:r>
            </a:p>
          </p:txBody>
        </p:sp>
      </p:grpSp>
      <p:grpSp>
        <p:nvGrpSpPr>
          <p:cNvPr id="23" name="Agrupar 22">
            <a:extLst>
              <a:ext uri="{FF2B5EF4-FFF2-40B4-BE49-F238E27FC236}">
                <a16:creationId xmlns:a16="http://schemas.microsoft.com/office/drawing/2014/main" id="{8D63E963-5202-9AD0-33F6-E47A5EE77DD5}"/>
              </a:ext>
            </a:extLst>
          </p:cNvPr>
          <p:cNvGrpSpPr/>
          <p:nvPr/>
        </p:nvGrpSpPr>
        <p:grpSpPr>
          <a:xfrm>
            <a:off x="6259174" y="2127788"/>
            <a:ext cx="2906218" cy="4048946"/>
            <a:chOff x="-13635" y="1141341"/>
            <a:chExt cx="3370600" cy="3196091"/>
          </a:xfrm>
        </p:grpSpPr>
        <p:sp>
          <p:nvSpPr>
            <p:cNvPr id="24" name="Retângulo 23">
              <a:extLst>
                <a:ext uri="{FF2B5EF4-FFF2-40B4-BE49-F238E27FC236}">
                  <a16:creationId xmlns:a16="http://schemas.microsoft.com/office/drawing/2014/main" id="{0DDD72F1-E035-FAD5-9C33-D63726F212CD}"/>
                </a:ext>
              </a:extLst>
            </p:cNvPr>
            <p:cNvSpPr/>
            <p:nvPr/>
          </p:nvSpPr>
          <p:spPr>
            <a:xfrm>
              <a:off x="3439" y="1141341"/>
              <a:ext cx="3353526" cy="3196091"/>
            </a:xfrm>
            <a:prstGeom prst="rect">
              <a:avLst/>
            </a:prstGeom>
            <a:solidFill>
              <a:schemeClr val="accent6">
                <a:lumMod val="60000"/>
                <a:lumOff val="4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pt-PT"/>
            </a:p>
          </p:txBody>
        </p:sp>
        <p:sp>
          <p:nvSpPr>
            <p:cNvPr id="25" name="CaixaDeTexto 24">
              <a:extLst>
                <a:ext uri="{FF2B5EF4-FFF2-40B4-BE49-F238E27FC236}">
                  <a16:creationId xmlns:a16="http://schemas.microsoft.com/office/drawing/2014/main" id="{B2D5862A-FFDC-69E7-1664-EAC0285E9B14}"/>
                </a:ext>
              </a:extLst>
            </p:cNvPr>
            <p:cNvSpPr txBox="1"/>
            <p:nvPr/>
          </p:nvSpPr>
          <p:spPr>
            <a:xfrm>
              <a:off x="-13635" y="1141342"/>
              <a:ext cx="3346775" cy="31312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5354" tIns="165354" rIns="220472" bIns="248031" numCol="1" spcCol="1270" anchor="t" anchorCtr="0">
              <a:noAutofit/>
            </a:bodyPr>
            <a:lstStyle/>
            <a:p>
              <a:pPr marL="342900" lvl="0" indent="-342900" algn="ctr">
                <a:lnSpc>
                  <a:spcPct val="107000"/>
                </a:lnSpc>
                <a:buFont typeface="Arial" panose="020B0604020202020204" pitchFamily="34" charset="0"/>
                <a:buChar char="•"/>
              </a:pPr>
              <a:r>
                <a:rPr lang="en-GB" kern="100" dirty="0">
                  <a:effectLst/>
                  <a:latin typeface="Aptos" panose="020B0004020202020204" pitchFamily="34" charset="0"/>
                  <a:ea typeface="Aptos" panose="020B0004020202020204" pitchFamily="34" charset="0"/>
                  <a:cs typeface="Times New Roman" panose="02020603050405020304" pitchFamily="18" charset="0"/>
                </a:rPr>
                <a:t>An energy matrix reduction intensified by no nuclear power plants (concerning coal PP’s)</a:t>
              </a:r>
              <a:endParaRPr lang="pt-PT"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buFont typeface="Arial" panose="020B0604020202020204" pitchFamily="34" charset="0"/>
                <a:buChar char="•"/>
              </a:pPr>
              <a:r>
                <a:rPr lang="en-GB" b="1" kern="100" dirty="0">
                  <a:effectLst/>
                  <a:latin typeface="Aptos" panose="020B0004020202020204" pitchFamily="34" charset="0"/>
                  <a:ea typeface="Aptos" panose="020B0004020202020204" pitchFamily="34" charset="0"/>
                  <a:cs typeface="Times New Roman" panose="02020603050405020304" pitchFamily="18" charset="0"/>
                </a:rPr>
                <a:t>Direct and indirect </a:t>
              </a:r>
              <a:r>
                <a:rPr lang="en-GB" b="1" kern="100" dirty="0">
                  <a:latin typeface="Aptos" panose="020B0004020202020204" pitchFamily="34" charset="0"/>
                  <a:ea typeface="Aptos" panose="020B0004020202020204" pitchFamily="34" charset="0"/>
                  <a:cs typeface="Times New Roman" panose="02020603050405020304" pitchFamily="18" charset="0"/>
                </a:rPr>
                <a:t>unemployment impacts</a:t>
              </a:r>
              <a:endParaRPr lang="pt-PT"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Font typeface="Arial" panose="020B0604020202020204" pitchFamily="34" charset="0"/>
                <a:buChar char="•"/>
              </a:pPr>
              <a:r>
                <a:rPr lang="en-GB" b="1" kern="100" dirty="0">
                  <a:latin typeface="Aptos" panose="020B0004020202020204" pitchFamily="34" charset="0"/>
                  <a:ea typeface="Aptos" panose="020B0004020202020204" pitchFamily="34" charset="0"/>
                  <a:cs typeface="Times New Roman" panose="02020603050405020304" pitchFamily="18" charset="0"/>
                </a:rPr>
                <a:t>Local economy impacts </a:t>
              </a:r>
              <a:endParaRPr lang="en-GB"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ctr">
                <a:lnSpc>
                  <a:spcPct val="107000"/>
                </a:lnSpc>
                <a:spcAft>
                  <a:spcPts val="800"/>
                </a:spcAft>
                <a:buFont typeface="Arial" panose="020B0604020202020204" pitchFamily="34" charset="0"/>
                <a:buChar char="•"/>
              </a:pPr>
              <a:r>
                <a:rPr lang="en-GB" kern="100" dirty="0">
                  <a:latin typeface="Aptos" panose="020B0004020202020204" pitchFamily="34" charset="0"/>
                  <a:ea typeface="Aptos" panose="020B0004020202020204" pitchFamily="34" charset="0"/>
                  <a:cs typeface="Times New Roman" panose="02020603050405020304" pitchFamily="18" charset="0"/>
                </a:rPr>
                <a:t>Continuous learning process</a:t>
              </a:r>
              <a:endParaRPr lang="pt-PT" kern="100" dirty="0">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26" name="Agrupar 25">
            <a:extLst>
              <a:ext uri="{FF2B5EF4-FFF2-40B4-BE49-F238E27FC236}">
                <a16:creationId xmlns:a16="http://schemas.microsoft.com/office/drawing/2014/main" id="{6527CD54-6ABA-C63A-E960-F71696C5F0D4}"/>
              </a:ext>
            </a:extLst>
          </p:cNvPr>
          <p:cNvGrpSpPr/>
          <p:nvPr/>
        </p:nvGrpSpPr>
        <p:grpSpPr>
          <a:xfrm>
            <a:off x="9341443" y="2127788"/>
            <a:ext cx="2746723" cy="4048948"/>
            <a:chOff x="3439" y="1141341"/>
            <a:chExt cx="3353526" cy="3196091"/>
          </a:xfrm>
        </p:grpSpPr>
        <p:sp>
          <p:nvSpPr>
            <p:cNvPr id="27" name="Retângulo 26">
              <a:extLst>
                <a:ext uri="{FF2B5EF4-FFF2-40B4-BE49-F238E27FC236}">
                  <a16:creationId xmlns:a16="http://schemas.microsoft.com/office/drawing/2014/main" id="{68BAB90B-962D-6E15-A65E-5503D12A3903}"/>
                </a:ext>
              </a:extLst>
            </p:cNvPr>
            <p:cNvSpPr/>
            <p:nvPr/>
          </p:nvSpPr>
          <p:spPr>
            <a:xfrm>
              <a:off x="3439" y="1141341"/>
              <a:ext cx="3353526" cy="3196091"/>
            </a:xfrm>
            <a:prstGeom prst="rect">
              <a:avLst/>
            </a:prstGeom>
            <a:solidFill>
              <a:schemeClr val="accent6">
                <a:lumMod val="60000"/>
                <a:lumOff val="4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pt-PT"/>
            </a:p>
          </p:txBody>
        </p:sp>
        <p:sp>
          <p:nvSpPr>
            <p:cNvPr id="28" name="CaixaDeTexto 27">
              <a:extLst>
                <a:ext uri="{FF2B5EF4-FFF2-40B4-BE49-F238E27FC236}">
                  <a16:creationId xmlns:a16="http://schemas.microsoft.com/office/drawing/2014/main" id="{74FF2581-30B9-EBEA-9BF1-3785A2BE380F}"/>
                </a:ext>
              </a:extLst>
            </p:cNvPr>
            <p:cNvSpPr txBox="1"/>
            <p:nvPr/>
          </p:nvSpPr>
          <p:spPr>
            <a:xfrm>
              <a:off x="35231" y="1175440"/>
              <a:ext cx="3321734" cy="3132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5354" tIns="165354" rIns="220472" bIns="248031" numCol="1" spcCol="1270" anchor="t" anchorCtr="0">
              <a:noAutofit/>
            </a:bodyPr>
            <a:lstStyle/>
            <a:p>
              <a:pPr marR="0" lvl="0" algn="ctr" defTabSz="91440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b="1" kern="1200" dirty="0">
                  <a:latin typeface="Aptos" panose="020B0004020202020204" pitchFamily="34" charset="0"/>
                </a:rPr>
                <a:t>3 different geographic areas</a:t>
              </a:r>
            </a:p>
            <a:p>
              <a:pPr algn="ctr">
                <a:lnSpc>
                  <a:spcPct val="150000"/>
                </a:lnSpc>
                <a:spcBef>
                  <a:spcPct val="0"/>
                </a:spcBef>
                <a:buFont typeface="Arial" panose="020B0604020202020204" pitchFamily="34" charset="0"/>
                <a:buChar char="•"/>
                <a:defRPr/>
              </a:pPr>
              <a:r>
                <a:rPr lang="en-US" b="1" dirty="0">
                  <a:latin typeface="Aptos" panose="020B0004020202020204" pitchFamily="34" charset="0"/>
                </a:rPr>
                <a:t>3 local authorities</a:t>
              </a:r>
            </a:p>
            <a:p>
              <a:pPr marR="0" lvl="0" algn="ctr" defTabSz="91440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b="1" kern="1200" dirty="0">
                  <a:latin typeface="Aptos" panose="020B0004020202020204" pitchFamily="34" charset="0"/>
                </a:rPr>
                <a:t>3 different methodologies and approaches </a:t>
              </a:r>
            </a:p>
            <a:p>
              <a:pPr marR="0" lvl="0" algn="ctr" defTabSz="91440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kern="1200" dirty="0">
                  <a:latin typeface="Aptos" panose="020B0004020202020204" pitchFamily="34" charset="0"/>
                </a:rPr>
                <a:t>Several sources of finance flows</a:t>
              </a:r>
            </a:p>
          </p:txBody>
        </p:sp>
      </p:grpSp>
    </p:spTree>
    <p:extLst>
      <p:ext uri="{BB962C8B-B14F-4D97-AF65-F5344CB8AC3E}">
        <p14:creationId xmlns:p14="http://schemas.microsoft.com/office/powerpoint/2010/main" val="303855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body" sz="quarter" idx="13"/>
          </p:nvPr>
        </p:nvSpPr>
        <p:spPr>
          <a:xfrm>
            <a:off x="1049582" y="228904"/>
            <a:ext cx="10374085" cy="535491"/>
          </a:xfrm>
          <a:prstGeom prst="rect">
            <a:avLst/>
          </a:prstGeom>
          <a:solidFill>
            <a:srgbClr val="24A39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p>
            <a:pPr algn="ctr">
              <a:spcBef>
                <a:spcPts val="0"/>
              </a:spcBef>
              <a:buClr>
                <a:schemeClr val="lt1"/>
              </a:buClr>
              <a:buSzPts val="2800"/>
            </a:pPr>
            <a:r>
              <a:rPr lang="pt-PT" sz="2400" dirty="0">
                <a:latin typeface="Verdana" panose="020B0604030504040204" pitchFamily="34" charset="0"/>
                <a:ea typeface="Verdana" panose="020B0604030504040204" pitchFamily="34" charset="0"/>
              </a:rPr>
              <a:t>Sines </a:t>
            </a:r>
            <a:r>
              <a:rPr lang="pt-PT" sz="2400" dirty="0" err="1">
                <a:latin typeface="Verdana" panose="020B0604030504040204" pitchFamily="34" charset="0"/>
                <a:ea typeface="Verdana" panose="020B0604030504040204" pitchFamily="34" charset="0"/>
              </a:rPr>
              <a:t>Coal</a:t>
            </a:r>
            <a:r>
              <a:rPr lang="pt-PT" sz="2400" dirty="0">
                <a:latin typeface="Verdana" panose="020B0604030504040204" pitchFamily="34" charset="0"/>
                <a:ea typeface="Verdana" panose="020B0604030504040204" pitchFamily="34" charset="0"/>
              </a:rPr>
              <a:t> </a:t>
            </a:r>
            <a:r>
              <a:rPr lang="pt-PT" sz="2400" dirty="0" err="1">
                <a:latin typeface="Verdana" panose="020B0604030504040204" pitchFamily="34" charset="0"/>
                <a:ea typeface="Verdana" panose="020B0604030504040204" pitchFamily="34" charset="0"/>
              </a:rPr>
              <a:t>Power</a:t>
            </a:r>
            <a:r>
              <a:rPr lang="pt-PT" sz="2400" dirty="0">
                <a:latin typeface="Verdana" panose="020B0604030504040204" pitchFamily="34" charset="0"/>
                <a:ea typeface="Verdana" panose="020B0604030504040204" pitchFamily="34" charset="0"/>
              </a:rPr>
              <a:t> </a:t>
            </a:r>
            <a:r>
              <a:rPr lang="pt-PT" sz="2400" dirty="0" err="1">
                <a:latin typeface="Verdana" panose="020B0604030504040204" pitchFamily="34" charset="0"/>
                <a:ea typeface="Verdana" panose="020B0604030504040204" pitchFamily="34" charset="0"/>
              </a:rPr>
              <a:t>Plant</a:t>
            </a:r>
            <a:endParaRPr sz="2400" dirty="0">
              <a:latin typeface="Verdana" panose="020B0604030504040204" pitchFamily="34" charset="0"/>
              <a:ea typeface="Verdana" panose="020B0604030504040204" pitchFamily="34" charset="0"/>
            </a:endParaRPr>
          </a:p>
        </p:txBody>
      </p:sp>
      <p:pic>
        <p:nvPicPr>
          <p:cNvPr id="6" name="Imagem 5">
            <a:extLst>
              <a:ext uri="{FF2B5EF4-FFF2-40B4-BE49-F238E27FC236}">
                <a16:creationId xmlns:a16="http://schemas.microsoft.com/office/drawing/2014/main" id="{68659CB3-246A-ABE7-55EC-586774AF8310}"/>
              </a:ext>
            </a:extLst>
          </p:cNvPr>
          <p:cNvPicPr>
            <a:picLocks noChangeAspect="1"/>
          </p:cNvPicPr>
          <p:nvPr/>
        </p:nvPicPr>
        <p:blipFill>
          <a:blip r:embed="rId3"/>
          <a:stretch>
            <a:fillRect/>
          </a:stretch>
        </p:blipFill>
        <p:spPr>
          <a:xfrm>
            <a:off x="3900264" y="2196301"/>
            <a:ext cx="4072813" cy="2534195"/>
          </a:xfrm>
          <a:prstGeom prst="rect">
            <a:avLst/>
          </a:prstGeom>
        </p:spPr>
      </p:pic>
      <p:sp>
        <p:nvSpPr>
          <p:cNvPr id="7" name="CaixaDeTexto 6">
            <a:extLst>
              <a:ext uri="{FF2B5EF4-FFF2-40B4-BE49-F238E27FC236}">
                <a16:creationId xmlns:a16="http://schemas.microsoft.com/office/drawing/2014/main" id="{A28B0905-05C4-B5D9-7738-45AC4282272B}"/>
              </a:ext>
            </a:extLst>
          </p:cNvPr>
          <p:cNvSpPr txBox="1"/>
          <p:nvPr/>
        </p:nvSpPr>
        <p:spPr>
          <a:xfrm>
            <a:off x="3900264" y="4730496"/>
            <a:ext cx="811441" cy="246221"/>
          </a:xfrm>
          <a:prstGeom prst="rect">
            <a:avLst/>
          </a:prstGeom>
          <a:noFill/>
        </p:spPr>
        <p:txBody>
          <a:bodyPr wrap="none" rtlCol="0">
            <a:spAutoFit/>
          </a:bodyPr>
          <a:lstStyle/>
          <a:p>
            <a:r>
              <a:rPr lang="pt-PT" sz="1000" dirty="0" err="1"/>
              <a:t>Source</a:t>
            </a:r>
            <a:r>
              <a:rPr lang="pt-PT" sz="1000" dirty="0"/>
              <a:t>: EDP</a:t>
            </a:r>
          </a:p>
        </p:txBody>
      </p:sp>
      <p:sp>
        <p:nvSpPr>
          <p:cNvPr id="2" name="Retângulo: Cantos Arredondados 1">
            <a:extLst>
              <a:ext uri="{FF2B5EF4-FFF2-40B4-BE49-F238E27FC236}">
                <a16:creationId xmlns:a16="http://schemas.microsoft.com/office/drawing/2014/main" id="{FED2A155-27C9-F91D-09A2-E60093F07724}"/>
              </a:ext>
            </a:extLst>
          </p:cNvPr>
          <p:cNvSpPr/>
          <p:nvPr/>
        </p:nvSpPr>
        <p:spPr>
          <a:xfrm>
            <a:off x="4932217" y="953875"/>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kern="100" dirty="0" err="1">
                <a:solidFill>
                  <a:schemeClr val="accent4">
                    <a:lumMod val="40000"/>
                    <a:lumOff val="60000"/>
                  </a:schemeClr>
                </a:solidFill>
                <a:effectLst/>
                <a:latin typeface="Aptos" panose="020B0004020202020204" pitchFamily="34" charset="0"/>
                <a:ea typeface="Aptos" panose="020B0004020202020204" pitchFamily="34" charset="0"/>
                <a:cs typeface="Times New Roman" panose="02020603050405020304" pitchFamily="18" charset="0"/>
              </a:rPr>
              <a:t>Alentejo</a:t>
            </a:r>
            <a:r>
              <a:rPr lang="en-GB" sz="1800" b="1" kern="100" dirty="0">
                <a:solidFill>
                  <a:schemeClr val="accent4">
                    <a:lumMod val="40000"/>
                    <a:lumOff val="60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GB" sz="1800" b="1" kern="100" dirty="0" err="1">
                <a:solidFill>
                  <a:schemeClr val="accent4">
                    <a:lumMod val="40000"/>
                    <a:lumOff val="60000"/>
                  </a:schemeClr>
                </a:solidFill>
                <a:effectLst/>
                <a:latin typeface="Aptos" panose="020B0004020202020204" pitchFamily="34" charset="0"/>
                <a:ea typeface="Aptos" panose="020B0004020202020204" pitchFamily="34" charset="0"/>
                <a:cs typeface="Times New Roman" panose="02020603050405020304" pitchFamily="18" charset="0"/>
              </a:rPr>
              <a:t>Litoral</a:t>
            </a:r>
            <a:r>
              <a:rPr lang="en-GB" sz="1800" b="1" kern="100" dirty="0">
                <a:solidFill>
                  <a:schemeClr val="accent4">
                    <a:lumMod val="40000"/>
                    <a:lumOff val="60000"/>
                  </a:schemeClr>
                </a:solidFill>
                <a:effectLst/>
                <a:latin typeface="Aptos" panose="020B0004020202020204" pitchFamily="34" charset="0"/>
                <a:ea typeface="Aptos" panose="020B0004020202020204" pitchFamily="34" charset="0"/>
                <a:cs typeface="Times New Roman" panose="02020603050405020304" pitchFamily="18" charset="0"/>
              </a:rPr>
              <a:t> sub-region</a:t>
            </a:r>
            <a:endParaRPr lang="pt-PT" b="1" dirty="0">
              <a:solidFill>
                <a:schemeClr val="accent4">
                  <a:lumMod val="40000"/>
                  <a:lumOff val="60000"/>
                </a:schemeClr>
              </a:solidFill>
            </a:endParaRPr>
          </a:p>
        </p:txBody>
      </p:sp>
      <p:sp>
        <p:nvSpPr>
          <p:cNvPr id="4" name="Retângulo: Cantos Arredondados 3">
            <a:extLst>
              <a:ext uri="{FF2B5EF4-FFF2-40B4-BE49-F238E27FC236}">
                <a16:creationId xmlns:a16="http://schemas.microsoft.com/office/drawing/2014/main" id="{29EAA6CE-DF97-E6EF-8B28-367787E18916}"/>
              </a:ext>
            </a:extLst>
          </p:cNvPr>
          <p:cNvSpPr/>
          <p:nvPr/>
        </p:nvSpPr>
        <p:spPr>
          <a:xfrm>
            <a:off x="7973077" y="1143355"/>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JTP programme aiming </a:t>
            </a:r>
            <a:r>
              <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diversify the local economy</a:t>
            </a:r>
            <a:endParaRPr lang="en-GB" dirty="0">
              <a:solidFill>
                <a:schemeClr val="bg1"/>
              </a:solidFill>
            </a:endParaRPr>
          </a:p>
        </p:txBody>
      </p:sp>
      <p:sp>
        <p:nvSpPr>
          <p:cNvPr id="5" name="Retângulo: Cantos Arredondados 4">
            <a:extLst>
              <a:ext uri="{FF2B5EF4-FFF2-40B4-BE49-F238E27FC236}">
                <a16:creationId xmlns:a16="http://schemas.microsoft.com/office/drawing/2014/main" id="{70011760-ABE2-C396-A6A5-C40467003937}"/>
              </a:ext>
            </a:extLst>
          </p:cNvPr>
          <p:cNvSpPr/>
          <p:nvPr/>
        </p:nvSpPr>
        <p:spPr>
          <a:xfrm>
            <a:off x="8461616" y="2885688"/>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kern="100" dirty="0">
                <a:latin typeface="Aptos" panose="020B0004020202020204" pitchFamily="34" charset="0"/>
                <a:ea typeface="Aptos" panose="020B0004020202020204" pitchFamily="34" charset="0"/>
                <a:cs typeface="Times New Roman" panose="02020603050405020304" pitchFamily="18" charset="0"/>
              </a:rPr>
              <a:t>S</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upporting research and innovation in small and medium-sized </a:t>
            </a:r>
            <a:r>
              <a:rPr lang="en-GB" sz="1400" kern="100" dirty="0">
                <a:latin typeface="Aptos" panose="020B0004020202020204" pitchFamily="34" charset="0"/>
                <a:ea typeface="Aptos" panose="020B0004020202020204" pitchFamily="34" charset="0"/>
                <a:cs typeface="Times New Roman" panose="02020603050405020304" pitchFamily="18" charset="0"/>
              </a:rPr>
              <a:t>enterprises</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 (SME)</a:t>
            </a:r>
            <a:endParaRPr lang="pt-PT" sz="1400" dirty="0"/>
          </a:p>
        </p:txBody>
      </p:sp>
      <p:sp>
        <p:nvSpPr>
          <p:cNvPr id="8" name="Retângulo: Cantos Arredondados 7">
            <a:extLst>
              <a:ext uri="{FF2B5EF4-FFF2-40B4-BE49-F238E27FC236}">
                <a16:creationId xmlns:a16="http://schemas.microsoft.com/office/drawing/2014/main" id="{6651BD89-4956-4E9B-B17E-49EF19425CD7}"/>
              </a:ext>
            </a:extLst>
          </p:cNvPr>
          <p:cNvSpPr/>
          <p:nvPr/>
        </p:nvSpPr>
        <p:spPr>
          <a:xfrm>
            <a:off x="7973077" y="4661699"/>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kern="100" dirty="0">
                <a:solidFill>
                  <a:schemeClr val="accent4">
                    <a:lumMod val="40000"/>
                    <a:lumOff val="60000"/>
                  </a:schemeClr>
                </a:solidFill>
                <a:effectLst/>
                <a:latin typeface="Aptos" panose="020B0004020202020204" pitchFamily="34" charset="0"/>
                <a:ea typeface="Aptos" panose="020B0004020202020204" pitchFamily="34" charset="0"/>
                <a:cs typeface="Times New Roman" panose="02020603050405020304" pitchFamily="18" charset="0"/>
              </a:rPr>
              <a:t>renewable energy project, </a:t>
            </a:r>
            <a:r>
              <a:rPr lang="en-GB"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agri-food and tourism sectors</a:t>
            </a:r>
            <a:endParaRPr lang="pt-PT" sz="1600" dirty="0">
              <a:solidFill>
                <a:schemeClr val="bg1"/>
              </a:solidFill>
            </a:endParaRPr>
          </a:p>
        </p:txBody>
      </p:sp>
      <p:sp>
        <p:nvSpPr>
          <p:cNvPr id="9" name="Retângulo: Cantos Arredondados 8">
            <a:extLst>
              <a:ext uri="{FF2B5EF4-FFF2-40B4-BE49-F238E27FC236}">
                <a16:creationId xmlns:a16="http://schemas.microsoft.com/office/drawing/2014/main" id="{84FA4065-7CC0-4EBB-D7E8-F2DE3A178A85}"/>
              </a:ext>
            </a:extLst>
          </p:cNvPr>
          <p:cNvSpPr/>
          <p:nvPr/>
        </p:nvSpPr>
        <p:spPr>
          <a:xfrm>
            <a:off x="5011880" y="5109456"/>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kern="100" dirty="0">
                <a:latin typeface="Aptos" panose="020B0004020202020204" pitchFamily="34" charset="0"/>
                <a:ea typeface="Aptos" panose="020B0004020202020204" pitchFamily="34" charset="0"/>
                <a:cs typeface="Times New Roman" panose="02020603050405020304" pitchFamily="18" charset="0"/>
              </a:rPr>
              <a:t>I</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nvesting in sustainable local mobility</a:t>
            </a:r>
            <a:endParaRPr lang="pt-PT" dirty="0"/>
          </a:p>
        </p:txBody>
      </p:sp>
      <p:sp>
        <p:nvSpPr>
          <p:cNvPr id="10" name="Retângulo: Cantos Arredondados 9">
            <a:extLst>
              <a:ext uri="{FF2B5EF4-FFF2-40B4-BE49-F238E27FC236}">
                <a16:creationId xmlns:a16="http://schemas.microsoft.com/office/drawing/2014/main" id="{26841EBD-6538-D043-5F78-E330302BA433}"/>
              </a:ext>
            </a:extLst>
          </p:cNvPr>
          <p:cNvSpPr/>
          <p:nvPr/>
        </p:nvSpPr>
        <p:spPr>
          <a:xfrm>
            <a:off x="1891355" y="4802464"/>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kern="100" dirty="0">
                <a:latin typeface="Aptos" panose="020B0004020202020204" pitchFamily="34" charset="0"/>
                <a:ea typeface="Aptos" panose="020B0004020202020204" pitchFamily="34" charset="0"/>
                <a:cs typeface="Times New Roman" panose="02020603050405020304" pitchFamily="18" charset="0"/>
              </a:rPr>
              <a:t>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upport the professional reskilling of workers</a:t>
            </a:r>
            <a:endParaRPr lang="pt-PT" dirty="0"/>
          </a:p>
        </p:txBody>
      </p:sp>
      <p:sp>
        <p:nvSpPr>
          <p:cNvPr id="11" name="Retângulo: Cantos Arredondados 10">
            <a:extLst>
              <a:ext uri="{FF2B5EF4-FFF2-40B4-BE49-F238E27FC236}">
                <a16:creationId xmlns:a16="http://schemas.microsoft.com/office/drawing/2014/main" id="{293B124F-048F-99B9-40A9-D4EF764541C2}"/>
              </a:ext>
            </a:extLst>
          </p:cNvPr>
          <p:cNvSpPr/>
          <p:nvPr/>
        </p:nvSpPr>
        <p:spPr>
          <a:xfrm>
            <a:off x="1891355" y="1168027"/>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kern="100" dirty="0">
                <a:effectLst/>
                <a:latin typeface="Aptos" panose="020B0004020202020204" pitchFamily="34" charset="0"/>
                <a:ea typeface="Aptos" panose="020B0004020202020204" pitchFamily="34" charset="0"/>
                <a:cs typeface="Times New Roman" panose="02020603050405020304" pitchFamily="18" charset="0"/>
              </a:rPr>
              <a:t>Self-employment and innovative entrepreneurship</a:t>
            </a:r>
            <a:endParaRPr lang="pt-PT" dirty="0"/>
          </a:p>
        </p:txBody>
      </p:sp>
      <p:sp>
        <p:nvSpPr>
          <p:cNvPr id="12" name="Retângulo: Cantos Arredondados 11">
            <a:extLst>
              <a:ext uri="{FF2B5EF4-FFF2-40B4-BE49-F238E27FC236}">
                <a16:creationId xmlns:a16="http://schemas.microsoft.com/office/drawing/2014/main" id="{EF0112D2-1145-CBB0-DA8C-4788D31F9B9D}"/>
              </a:ext>
            </a:extLst>
          </p:cNvPr>
          <p:cNvSpPr/>
          <p:nvPr/>
        </p:nvSpPr>
        <p:spPr>
          <a:xfrm>
            <a:off x="1402816" y="2885688"/>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u="sng" dirty="0">
                <a:solidFill>
                  <a:schemeClr val="accent4">
                    <a:lumMod val="40000"/>
                    <a:lumOff val="60000"/>
                  </a:schemeClr>
                </a:solidFill>
              </a:rPr>
              <a:t>Training and requalification activities</a:t>
            </a:r>
          </a:p>
        </p:txBody>
      </p:sp>
    </p:spTree>
    <p:extLst>
      <p:ext uri="{BB962C8B-B14F-4D97-AF65-F5344CB8AC3E}">
        <p14:creationId xmlns:p14="http://schemas.microsoft.com/office/powerpoint/2010/main" val="235267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body" sz="quarter" idx="13"/>
          </p:nvPr>
        </p:nvSpPr>
        <p:spPr>
          <a:xfrm>
            <a:off x="1049582" y="228904"/>
            <a:ext cx="10374085" cy="535491"/>
          </a:xfrm>
          <a:prstGeom prst="rect">
            <a:avLst/>
          </a:prstGeom>
          <a:solidFill>
            <a:srgbClr val="24A39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p>
            <a:pPr algn="ctr">
              <a:spcBef>
                <a:spcPts val="0"/>
              </a:spcBef>
              <a:buClr>
                <a:schemeClr val="lt1"/>
              </a:buClr>
              <a:buSzPts val="2800"/>
            </a:pPr>
            <a:r>
              <a:rPr lang="en-GB" sz="2400" dirty="0" err="1">
                <a:latin typeface="Verdana" panose="020B0604030504040204" pitchFamily="34" charset="0"/>
                <a:ea typeface="Verdana" panose="020B0604030504040204" pitchFamily="34" charset="0"/>
              </a:rPr>
              <a:t>Pego</a:t>
            </a:r>
            <a:r>
              <a:rPr lang="en-GB" sz="2400" dirty="0">
                <a:latin typeface="Verdana" panose="020B0604030504040204" pitchFamily="34" charset="0"/>
                <a:ea typeface="Verdana" panose="020B0604030504040204" pitchFamily="34" charset="0"/>
              </a:rPr>
              <a:t> Coal Power Plant</a:t>
            </a:r>
          </a:p>
        </p:txBody>
      </p:sp>
      <p:sp>
        <p:nvSpPr>
          <p:cNvPr id="2" name="Retângulo: Cantos Arredondados 1">
            <a:extLst>
              <a:ext uri="{FF2B5EF4-FFF2-40B4-BE49-F238E27FC236}">
                <a16:creationId xmlns:a16="http://schemas.microsoft.com/office/drawing/2014/main" id="{FED2A155-27C9-F91D-09A2-E60093F07724}"/>
              </a:ext>
            </a:extLst>
          </p:cNvPr>
          <p:cNvSpPr/>
          <p:nvPr/>
        </p:nvSpPr>
        <p:spPr>
          <a:xfrm>
            <a:off x="4932217" y="953875"/>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kern="100" dirty="0">
                <a:solidFill>
                  <a:schemeClr val="accent4"/>
                </a:solidFill>
                <a:effectLst/>
                <a:latin typeface="Aptos" panose="020B0004020202020204" pitchFamily="34" charset="0"/>
                <a:ea typeface="Aptos" panose="020B0004020202020204" pitchFamily="34" charset="0"/>
                <a:cs typeface="Times New Roman" panose="02020603050405020304" pitchFamily="18" charset="0"/>
              </a:rPr>
              <a:t>Middle Tagus sub-region</a:t>
            </a:r>
            <a:endParaRPr lang="pt-PT" b="1" dirty="0">
              <a:solidFill>
                <a:schemeClr val="accent4"/>
              </a:solidFill>
            </a:endParaRPr>
          </a:p>
        </p:txBody>
      </p:sp>
      <p:sp>
        <p:nvSpPr>
          <p:cNvPr id="4" name="Retângulo: Cantos Arredondados 3">
            <a:extLst>
              <a:ext uri="{FF2B5EF4-FFF2-40B4-BE49-F238E27FC236}">
                <a16:creationId xmlns:a16="http://schemas.microsoft.com/office/drawing/2014/main" id="{29EAA6CE-DF97-E6EF-8B28-367787E18916}"/>
              </a:ext>
            </a:extLst>
          </p:cNvPr>
          <p:cNvSpPr/>
          <p:nvPr/>
        </p:nvSpPr>
        <p:spPr>
          <a:xfrm>
            <a:off x="8488808" y="1839290"/>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Within JT Programme to mitigate the social and economic effects (SMEs</a:t>
            </a:r>
            <a:r>
              <a:rPr lang="en-GB" sz="1500" kern="100" dirty="0">
                <a:effectLst/>
                <a:latin typeface="Aptos" panose="020B0004020202020204" pitchFamily="34" charset="0"/>
                <a:ea typeface="Aptos" panose="020B0004020202020204" pitchFamily="34" charset="0"/>
                <a:cs typeface="Times New Roman" panose="02020603050405020304" pitchFamily="18" charset="0"/>
              </a:rPr>
              <a:t>)</a:t>
            </a:r>
            <a:endParaRPr lang="en-GB" sz="1500" dirty="0"/>
          </a:p>
        </p:txBody>
      </p:sp>
      <p:sp>
        <p:nvSpPr>
          <p:cNvPr id="5" name="Retângulo: Cantos Arredondados 4">
            <a:extLst>
              <a:ext uri="{FF2B5EF4-FFF2-40B4-BE49-F238E27FC236}">
                <a16:creationId xmlns:a16="http://schemas.microsoft.com/office/drawing/2014/main" id="{70011760-ABE2-C396-A6A5-C40467003937}"/>
              </a:ext>
            </a:extLst>
          </p:cNvPr>
          <p:cNvSpPr/>
          <p:nvPr/>
        </p:nvSpPr>
        <p:spPr>
          <a:xfrm>
            <a:off x="8488809" y="4661699"/>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Supporting the promotion and diversification of the territory’s economy</a:t>
            </a:r>
            <a:endParaRPr lang="pt-PT" sz="1400" dirty="0">
              <a:solidFill>
                <a:schemeClr val="bg1"/>
              </a:solidFill>
            </a:endParaRPr>
          </a:p>
        </p:txBody>
      </p:sp>
      <p:sp>
        <p:nvSpPr>
          <p:cNvPr id="8" name="Retângulo: Cantos Arredondados 7">
            <a:extLst>
              <a:ext uri="{FF2B5EF4-FFF2-40B4-BE49-F238E27FC236}">
                <a16:creationId xmlns:a16="http://schemas.microsoft.com/office/drawing/2014/main" id="{6651BD89-4956-4E9B-B17E-49EF19425CD7}"/>
              </a:ext>
            </a:extLst>
          </p:cNvPr>
          <p:cNvSpPr/>
          <p:nvPr/>
        </p:nvSpPr>
        <p:spPr>
          <a:xfrm>
            <a:off x="4869126" y="5266298"/>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Supporting workers affected </a:t>
            </a:r>
          </a:p>
        </p:txBody>
      </p:sp>
      <p:sp>
        <p:nvSpPr>
          <p:cNvPr id="9" name="Retângulo: Cantos Arredondados 8">
            <a:extLst>
              <a:ext uri="{FF2B5EF4-FFF2-40B4-BE49-F238E27FC236}">
                <a16:creationId xmlns:a16="http://schemas.microsoft.com/office/drawing/2014/main" id="{84FA4065-7CC0-4EBB-D7E8-F2DE3A178A85}"/>
              </a:ext>
            </a:extLst>
          </p:cNvPr>
          <p:cNvSpPr/>
          <p:nvPr/>
        </p:nvSpPr>
        <p:spPr>
          <a:xfrm>
            <a:off x="1133761" y="4471288"/>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u="sng" dirty="0">
                <a:solidFill>
                  <a:schemeClr val="accent4">
                    <a:lumMod val="40000"/>
                    <a:lumOff val="60000"/>
                  </a:schemeClr>
                </a:solidFill>
              </a:rPr>
              <a:t>Combined Renewable energy conversion project (wind, solar, batteries and green hydrogen</a:t>
            </a:r>
            <a:r>
              <a:rPr lang="en-GB" sz="1400" b="1" u="sng" dirty="0">
                <a:solidFill>
                  <a:schemeClr val="accent4"/>
                </a:solidFill>
              </a:rPr>
              <a:t>)</a:t>
            </a:r>
          </a:p>
        </p:txBody>
      </p:sp>
      <p:sp>
        <p:nvSpPr>
          <p:cNvPr id="10" name="Retângulo: Cantos Arredondados 9">
            <a:extLst>
              <a:ext uri="{FF2B5EF4-FFF2-40B4-BE49-F238E27FC236}">
                <a16:creationId xmlns:a16="http://schemas.microsoft.com/office/drawing/2014/main" id="{26841EBD-6538-D043-5F78-E330302BA433}"/>
              </a:ext>
            </a:extLst>
          </p:cNvPr>
          <p:cNvSpPr/>
          <p:nvPr/>
        </p:nvSpPr>
        <p:spPr>
          <a:xfrm>
            <a:off x="1133761" y="1839290"/>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u="sng" dirty="0">
                <a:solidFill>
                  <a:schemeClr val="accent4">
                    <a:lumMod val="40000"/>
                    <a:lumOff val="60000"/>
                  </a:schemeClr>
                </a:solidFill>
              </a:rPr>
              <a:t>Reskilling workforce to renewables </a:t>
            </a:r>
          </a:p>
        </p:txBody>
      </p:sp>
      <p:sp>
        <p:nvSpPr>
          <p:cNvPr id="3" name="CaixaDeTexto 2">
            <a:extLst>
              <a:ext uri="{FF2B5EF4-FFF2-40B4-BE49-F238E27FC236}">
                <a16:creationId xmlns:a16="http://schemas.microsoft.com/office/drawing/2014/main" id="{C3A80552-D24B-7825-3E05-4C03C7739DD4}"/>
              </a:ext>
            </a:extLst>
          </p:cNvPr>
          <p:cNvSpPr txBox="1"/>
          <p:nvPr/>
        </p:nvSpPr>
        <p:spPr>
          <a:xfrm>
            <a:off x="3894067" y="5020077"/>
            <a:ext cx="3872741" cy="246221"/>
          </a:xfrm>
          <a:prstGeom prst="rect">
            <a:avLst/>
          </a:prstGeom>
          <a:noFill/>
        </p:spPr>
        <p:txBody>
          <a:bodyPr wrap="square" rtlCol="0">
            <a:spAutoFit/>
          </a:bodyPr>
          <a:lstStyle/>
          <a:p>
            <a:r>
              <a:rPr lang="pt-PT" sz="1000" dirty="0"/>
              <a:t>https://www.antenalivre.pt/regiao/central-pego</a:t>
            </a:r>
          </a:p>
        </p:txBody>
      </p:sp>
      <p:pic>
        <p:nvPicPr>
          <p:cNvPr id="13" name="Imagem 12">
            <a:extLst>
              <a:ext uri="{FF2B5EF4-FFF2-40B4-BE49-F238E27FC236}">
                <a16:creationId xmlns:a16="http://schemas.microsoft.com/office/drawing/2014/main" id="{1930B73E-7561-8F4A-434B-7B38B6657549}"/>
              </a:ext>
            </a:extLst>
          </p:cNvPr>
          <p:cNvPicPr>
            <a:picLocks noChangeAspect="1"/>
          </p:cNvPicPr>
          <p:nvPr/>
        </p:nvPicPr>
        <p:blipFill>
          <a:blip r:embed="rId3"/>
          <a:stretch>
            <a:fillRect/>
          </a:stretch>
        </p:blipFill>
        <p:spPr>
          <a:xfrm>
            <a:off x="3894067" y="2230033"/>
            <a:ext cx="4085208" cy="2767728"/>
          </a:xfrm>
          <a:prstGeom prst="rect">
            <a:avLst/>
          </a:prstGeom>
        </p:spPr>
      </p:pic>
    </p:spTree>
    <p:extLst>
      <p:ext uri="{BB962C8B-B14F-4D97-AF65-F5344CB8AC3E}">
        <p14:creationId xmlns:p14="http://schemas.microsoft.com/office/powerpoint/2010/main" val="323903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body" sz="quarter" idx="13"/>
          </p:nvPr>
        </p:nvSpPr>
        <p:spPr>
          <a:xfrm>
            <a:off x="1049582" y="228904"/>
            <a:ext cx="10374085" cy="535491"/>
          </a:xfrm>
          <a:prstGeom prst="rect">
            <a:avLst/>
          </a:prstGeom>
          <a:solidFill>
            <a:srgbClr val="24A39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p>
            <a:pPr algn="ctr">
              <a:spcBef>
                <a:spcPts val="0"/>
              </a:spcBef>
              <a:buClr>
                <a:schemeClr val="lt1"/>
              </a:buClr>
              <a:buSzPts val="2800"/>
            </a:pPr>
            <a:r>
              <a:rPr lang="en-GB" sz="2400" dirty="0" err="1">
                <a:latin typeface="Verdana" panose="020B0604030504040204" pitchFamily="34" charset="0"/>
                <a:ea typeface="Verdana" panose="020B0604030504040204" pitchFamily="34" charset="0"/>
              </a:rPr>
              <a:t>Matosinhos</a:t>
            </a:r>
            <a:r>
              <a:rPr lang="en-GB" sz="2400" dirty="0">
                <a:latin typeface="Verdana" panose="020B0604030504040204" pitchFamily="34" charset="0"/>
                <a:ea typeface="Verdana" panose="020B0604030504040204" pitchFamily="34" charset="0"/>
              </a:rPr>
              <a:t> Oil Refinery</a:t>
            </a:r>
          </a:p>
        </p:txBody>
      </p:sp>
      <p:sp>
        <p:nvSpPr>
          <p:cNvPr id="2" name="Retângulo: Cantos Arredondados 1">
            <a:extLst>
              <a:ext uri="{FF2B5EF4-FFF2-40B4-BE49-F238E27FC236}">
                <a16:creationId xmlns:a16="http://schemas.microsoft.com/office/drawing/2014/main" id="{FED2A155-27C9-F91D-09A2-E60093F07724}"/>
              </a:ext>
            </a:extLst>
          </p:cNvPr>
          <p:cNvSpPr/>
          <p:nvPr/>
        </p:nvSpPr>
        <p:spPr>
          <a:xfrm>
            <a:off x="4932217" y="953875"/>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kern="100" dirty="0">
                <a:solidFill>
                  <a:schemeClr val="accent4"/>
                </a:solidFill>
                <a:effectLst/>
                <a:latin typeface="Aptos" panose="020B0004020202020204" pitchFamily="34" charset="0"/>
                <a:ea typeface="Aptos" panose="020B0004020202020204" pitchFamily="34" charset="0"/>
                <a:cs typeface="Times New Roman" panose="02020603050405020304" pitchFamily="18" charset="0"/>
              </a:rPr>
              <a:t>Porto </a:t>
            </a:r>
            <a:r>
              <a:rPr lang="en-GB" b="1" kern="100" dirty="0">
                <a:solidFill>
                  <a:schemeClr val="accent4"/>
                </a:solidFill>
                <a:latin typeface="Aptos" panose="020B0004020202020204" pitchFamily="34" charset="0"/>
                <a:ea typeface="Aptos" panose="020B0004020202020204" pitchFamily="34" charset="0"/>
                <a:cs typeface="Times New Roman" panose="02020603050405020304" pitchFamily="18" charset="0"/>
              </a:rPr>
              <a:t>c</a:t>
            </a:r>
            <a:r>
              <a:rPr lang="en-GB" sz="1800" b="1" kern="100" dirty="0">
                <a:solidFill>
                  <a:schemeClr val="accent4"/>
                </a:solidFill>
                <a:effectLst/>
                <a:latin typeface="Aptos" panose="020B0004020202020204" pitchFamily="34" charset="0"/>
                <a:ea typeface="Aptos" panose="020B0004020202020204" pitchFamily="34" charset="0"/>
                <a:cs typeface="Times New Roman" panose="02020603050405020304" pitchFamily="18" charset="0"/>
              </a:rPr>
              <a:t>ity </a:t>
            </a:r>
            <a:r>
              <a:rPr lang="en-GB" b="1" kern="100" dirty="0">
                <a:solidFill>
                  <a:schemeClr val="accent4"/>
                </a:solidFill>
                <a:latin typeface="Aptos" panose="020B0004020202020204" pitchFamily="34" charset="0"/>
                <a:ea typeface="Aptos" panose="020B0004020202020204" pitchFamily="34" charset="0"/>
                <a:cs typeface="Times New Roman" panose="02020603050405020304" pitchFamily="18" charset="0"/>
              </a:rPr>
              <a:t>a</a:t>
            </a:r>
            <a:r>
              <a:rPr lang="en-GB" sz="1800" b="1" kern="100" dirty="0">
                <a:solidFill>
                  <a:schemeClr val="accent4"/>
                </a:solidFill>
                <a:effectLst/>
                <a:latin typeface="Aptos" panose="020B0004020202020204" pitchFamily="34" charset="0"/>
                <a:ea typeface="Aptos" panose="020B0004020202020204" pitchFamily="34" charset="0"/>
                <a:cs typeface="Times New Roman" panose="02020603050405020304" pitchFamily="18" charset="0"/>
              </a:rPr>
              <a:t>rea</a:t>
            </a:r>
            <a:endParaRPr lang="pt-PT" b="1" dirty="0">
              <a:solidFill>
                <a:schemeClr val="accent4"/>
              </a:solidFill>
            </a:endParaRPr>
          </a:p>
        </p:txBody>
      </p:sp>
      <p:sp>
        <p:nvSpPr>
          <p:cNvPr id="4" name="Retângulo: Cantos Arredondados 3">
            <a:extLst>
              <a:ext uri="{FF2B5EF4-FFF2-40B4-BE49-F238E27FC236}">
                <a16:creationId xmlns:a16="http://schemas.microsoft.com/office/drawing/2014/main" id="{29EAA6CE-DF97-E6EF-8B28-367787E18916}"/>
              </a:ext>
            </a:extLst>
          </p:cNvPr>
          <p:cNvSpPr/>
          <p:nvPr/>
        </p:nvSpPr>
        <p:spPr>
          <a:xfrm>
            <a:off x="8334951" y="1297495"/>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Within JT Programme to </a:t>
            </a:r>
            <a:r>
              <a:rPr lang="en-US" sz="1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diversify the economy, supporting local SMEs</a:t>
            </a:r>
            <a:endParaRPr lang="en-GB" sz="1400" dirty="0">
              <a:solidFill>
                <a:schemeClr val="bg1"/>
              </a:solidFill>
            </a:endParaRPr>
          </a:p>
        </p:txBody>
      </p:sp>
      <p:sp>
        <p:nvSpPr>
          <p:cNvPr id="5" name="Retângulo: Cantos Arredondados 4">
            <a:extLst>
              <a:ext uri="{FF2B5EF4-FFF2-40B4-BE49-F238E27FC236}">
                <a16:creationId xmlns:a16="http://schemas.microsoft.com/office/drawing/2014/main" id="{70011760-ABE2-C396-A6A5-C40467003937}"/>
              </a:ext>
            </a:extLst>
          </p:cNvPr>
          <p:cNvSpPr/>
          <p:nvPr/>
        </p:nvSpPr>
        <p:spPr>
          <a:xfrm>
            <a:off x="8585442" y="3429000"/>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Supporting the promotion and diversification of the territory economy</a:t>
            </a:r>
            <a:endParaRPr lang="pt-PT" sz="1400" dirty="0"/>
          </a:p>
        </p:txBody>
      </p:sp>
      <p:sp>
        <p:nvSpPr>
          <p:cNvPr id="8" name="Retângulo: Cantos Arredondados 7">
            <a:extLst>
              <a:ext uri="{FF2B5EF4-FFF2-40B4-BE49-F238E27FC236}">
                <a16:creationId xmlns:a16="http://schemas.microsoft.com/office/drawing/2014/main" id="{6651BD89-4956-4E9B-B17E-49EF19425CD7}"/>
              </a:ext>
            </a:extLst>
          </p:cNvPr>
          <p:cNvSpPr/>
          <p:nvPr/>
        </p:nvSpPr>
        <p:spPr>
          <a:xfrm>
            <a:off x="7330497" y="5308513"/>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Directly Support workers affected </a:t>
            </a:r>
          </a:p>
        </p:txBody>
      </p:sp>
      <p:sp>
        <p:nvSpPr>
          <p:cNvPr id="9" name="Retângulo: Cantos Arredondados 8">
            <a:extLst>
              <a:ext uri="{FF2B5EF4-FFF2-40B4-BE49-F238E27FC236}">
                <a16:creationId xmlns:a16="http://schemas.microsoft.com/office/drawing/2014/main" id="{84FA4065-7CC0-4EBB-D7E8-F2DE3A178A85}"/>
              </a:ext>
            </a:extLst>
          </p:cNvPr>
          <p:cNvSpPr/>
          <p:nvPr/>
        </p:nvSpPr>
        <p:spPr>
          <a:xfrm>
            <a:off x="3549191" y="5412188"/>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Adapt their business models</a:t>
            </a:r>
            <a:endParaRPr lang="pt-PT" dirty="0">
              <a:solidFill>
                <a:schemeClr val="bg1"/>
              </a:solidFill>
            </a:endParaRPr>
          </a:p>
        </p:txBody>
      </p:sp>
      <p:sp>
        <p:nvSpPr>
          <p:cNvPr id="10" name="Retângulo: Cantos Arredondados 9">
            <a:extLst>
              <a:ext uri="{FF2B5EF4-FFF2-40B4-BE49-F238E27FC236}">
                <a16:creationId xmlns:a16="http://schemas.microsoft.com/office/drawing/2014/main" id="{26841EBD-6538-D043-5F78-E330302BA433}"/>
              </a:ext>
            </a:extLst>
          </p:cNvPr>
          <p:cNvSpPr/>
          <p:nvPr/>
        </p:nvSpPr>
        <p:spPr>
          <a:xfrm>
            <a:off x="1540282" y="1480348"/>
            <a:ext cx="2008909" cy="10529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u="sng" kern="100" dirty="0">
                <a:solidFill>
                  <a:schemeClr val="accent4">
                    <a:lumMod val="40000"/>
                    <a:lumOff val="60000"/>
                  </a:schemeClr>
                </a:solidFill>
                <a:latin typeface="Aptos" panose="020B0004020202020204" pitchFamily="34" charset="0"/>
                <a:ea typeface="Aptos" panose="020B0004020202020204" pitchFamily="34" charset="0"/>
                <a:cs typeface="Times New Roman" panose="02020603050405020304" pitchFamily="18" charset="0"/>
              </a:rPr>
              <a:t>R</a:t>
            </a:r>
            <a:r>
              <a:rPr lang="en-GB" sz="1800" u="sng" kern="100" dirty="0">
                <a:solidFill>
                  <a:schemeClr val="accent4">
                    <a:lumMod val="40000"/>
                    <a:lumOff val="60000"/>
                  </a:schemeClr>
                </a:solidFill>
                <a:effectLst/>
                <a:latin typeface="Aptos" panose="020B0004020202020204" pitchFamily="34" charset="0"/>
                <a:ea typeface="Aptos" panose="020B0004020202020204" pitchFamily="34" charset="0"/>
                <a:cs typeface="Times New Roman" panose="02020603050405020304" pitchFamily="18" charset="0"/>
              </a:rPr>
              <a:t>equalification and training of the long-term unemployed</a:t>
            </a:r>
            <a:endParaRPr lang="pt-PT" u="sng" dirty="0">
              <a:solidFill>
                <a:schemeClr val="accent4">
                  <a:lumMod val="40000"/>
                  <a:lumOff val="60000"/>
                </a:schemeClr>
              </a:solidFill>
            </a:endParaRPr>
          </a:p>
        </p:txBody>
      </p:sp>
      <p:sp>
        <p:nvSpPr>
          <p:cNvPr id="12" name="Retângulo: Cantos Arredondados 11">
            <a:extLst>
              <a:ext uri="{FF2B5EF4-FFF2-40B4-BE49-F238E27FC236}">
                <a16:creationId xmlns:a16="http://schemas.microsoft.com/office/drawing/2014/main" id="{EF0112D2-1145-CBB0-DA8C-4788D31F9B9D}"/>
              </a:ext>
            </a:extLst>
          </p:cNvPr>
          <p:cNvSpPr/>
          <p:nvPr/>
        </p:nvSpPr>
        <p:spPr>
          <a:xfrm>
            <a:off x="1049582" y="3713018"/>
            <a:ext cx="2375783" cy="13555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u="sng" dirty="0">
                <a:solidFill>
                  <a:schemeClr val="accent4">
                    <a:lumMod val="40000"/>
                    <a:lumOff val="60000"/>
                  </a:schemeClr>
                </a:solidFill>
                <a:latin typeface="Calibri" panose="020F0502020204030204" pitchFamily="34" charset="0"/>
                <a:ea typeface="Calibri" panose="020F0502020204030204" pitchFamily="34" charset="0"/>
              </a:rPr>
              <a:t>Innovation</a:t>
            </a:r>
            <a:r>
              <a:rPr lang="en-GB" sz="1500" b="1" u="sng" dirty="0">
                <a:solidFill>
                  <a:schemeClr val="accent4">
                    <a:lumMod val="40000"/>
                    <a:lumOff val="60000"/>
                  </a:schemeClr>
                </a:solidFill>
                <a:effectLst/>
                <a:latin typeface="Calibri" panose="020F0502020204030204" pitchFamily="34" charset="0"/>
                <a:ea typeface="Calibri" panose="020F0502020204030204" pitchFamily="34" charset="0"/>
              </a:rPr>
              <a:t> hub on sustainable mobility, green energy, advanced manufacturing processes and marine economy</a:t>
            </a:r>
            <a:endParaRPr lang="pt-PT" sz="1500" b="1" u="sng" dirty="0">
              <a:solidFill>
                <a:schemeClr val="accent4">
                  <a:lumMod val="40000"/>
                  <a:lumOff val="60000"/>
                </a:schemeClr>
              </a:solidFill>
            </a:endParaRPr>
          </a:p>
        </p:txBody>
      </p:sp>
      <p:sp>
        <p:nvSpPr>
          <p:cNvPr id="3" name="CaixaDeTexto 2">
            <a:extLst>
              <a:ext uri="{FF2B5EF4-FFF2-40B4-BE49-F238E27FC236}">
                <a16:creationId xmlns:a16="http://schemas.microsoft.com/office/drawing/2014/main" id="{C3A80552-D24B-7825-3E05-4C03C7739DD4}"/>
              </a:ext>
            </a:extLst>
          </p:cNvPr>
          <p:cNvSpPr txBox="1"/>
          <p:nvPr/>
        </p:nvSpPr>
        <p:spPr>
          <a:xfrm>
            <a:off x="3906767" y="5020077"/>
            <a:ext cx="3872741" cy="246221"/>
          </a:xfrm>
          <a:prstGeom prst="rect">
            <a:avLst/>
          </a:prstGeom>
          <a:noFill/>
        </p:spPr>
        <p:txBody>
          <a:bodyPr wrap="square" rtlCol="0">
            <a:spAutoFit/>
          </a:bodyPr>
          <a:lstStyle/>
          <a:p>
            <a:r>
              <a:rPr lang="pt-PT" sz="1000" dirty="0" err="1"/>
              <a:t>Source</a:t>
            </a:r>
            <a:r>
              <a:rPr lang="pt-PT" sz="1000"/>
              <a:t>: Galp</a:t>
            </a:r>
            <a:endParaRPr lang="pt-PT" sz="1000" dirty="0"/>
          </a:p>
        </p:txBody>
      </p:sp>
      <p:pic>
        <p:nvPicPr>
          <p:cNvPr id="6" name="Imagem 5">
            <a:extLst>
              <a:ext uri="{FF2B5EF4-FFF2-40B4-BE49-F238E27FC236}">
                <a16:creationId xmlns:a16="http://schemas.microsoft.com/office/drawing/2014/main" id="{FC88D0E4-3DBA-AC92-76F1-896F45BCE0E2}"/>
              </a:ext>
            </a:extLst>
          </p:cNvPr>
          <p:cNvPicPr>
            <a:picLocks noChangeAspect="1"/>
          </p:cNvPicPr>
          <p:nvPr/>
        </p:nvPicPr>
        <p:blipFill>
          <a:blip r:embed="rId3"/>
          <a:stretch>
            <a:fillRect/>
          </a:stretch>
        </p:blipFill>
        <p:spPr>
          <a:xfrm>
            <a:off x="3851714" y="2350441"/>
            <a:ext cx="4307380" cy="2718127"/>
          </a:xfrm>
          <a:prstGeom prst="rect">
            <a:avLst/>
          </a:prstGeom>
        </p:spPr>
      </p:pic>
    </p:spTree>
    <p:extLst>
      <p:ext uri="{BB962C8B-B14F-4D97-AF65-F5344CB8AC3E}">
        <p14:creationId xmlns:p14="http://schemas.microsoft.com/office/powerpoint/2010/main" val="4149569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2" name="Agrupar 1">
            <a:extLst>
              <a:ext uri="{FF2B5EF4-FFF2-40B4-BE49-F238E27FC236}">
                <a16:creationId xmlns:a16="http://schemas.microsoft.com/office/drawing/2014/main" id="{54F13616-6514-9B0E-18AD-43380ACEEA36}"/>
              </a:ext>
            </a:extLst>
          </p:cNvPr>
          <p:cNvGrpSpPr/>
          <p:nvPr/>
        </p:nvGrpSpPr>
        <p:grpSpPr>
          <a:xfrm>
            <a:off x="609600" y="1141951"/>
            <a:ext cx="1981200" cy="713144"/>
            <a:chOff x="3439" y="39528"/>
            <a:chExt cx="3353526" cy="1117105"/>
          </a:xfrm>
        </p:grpSpPr>
        <p:sp>
          <p:nvSpPr>
            <p:cNvPr id="4" name="Retângulo 3">
              <a:extLst>
                <a:ext uri="{FF2B5EF4-FFF2-40B4-BE49-F238E27FC236}">
                  <a16:creationId xmlns:a16="http://schemas.microsoft.com/office/drawing/2014/main" id="{7A0AC84E-DA1D-5197-DB05-83BBD71259FB}"/>
                </a:ext>
              </a:extLst>
            </p:cNvPr>
            <p:cNvSpPr/>
            <p:nvPr/>
          </p:nvSpPr>
          <p:spPr>
            <a:xfrm>
              <a:off x="3439" y="39528"/>
              <a:ext cx="3353526" cy="1117105"/>
            </a:xfrm>
            <a:prstGeom prst="rect">
              <a:avLst/>
            </a:prstGeom>
            <a:solidFill>
              <a:srgbClr val="67C2C2"/>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pt-PT"/>
            </a:p>
          </p:txBody>
        </p:sp>
        <p:sp>
          <p:nvSpPr>
            <p:cNvPr id="5" name="CaixaDeTexto 4">
              <a:extLst>
                <a:ext uri="{FF2B5EF4-FFF2-40B4-BE49-F238E27FC236}">
                  <a16:creationId xmlns:a16="http://schemas.microsoft.com/office/drawing/2014/main" id="{F9785FF7-1E22-D2C8-F8C2-E090993B3906}"/>
                </a:ext>
              </a:extLst>
            </p:cNvPr>
            <p:cNvSpPr txBox="1"/>
            <p:nvPr/>
          </p:nvSpPr>
          <p:spPr>
            <a:xfrm>
              <a:off x="3439" y="39528"/>
              <a:ext cx="3353526" cy="11171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472" tIns="125984" rIns="220472" bIns="125984" numCol="1" spcCol="1270" anchor="ctr" anchorCtr="0">
              <a:noAutofit/>
            </a:bodyPr>
            <a:lstStyle/>
            <a:p>
              <a:pPr algn="ctr"/>
              <a:r>
                <a:rPr lang="en-GB" sz="2000" dirty="0"/>
                <a:t>Characteristics</a:t>
              </a:r>
            </a:p>
          </p:txBody>
        </p:sp>
      </p:grpSp>
      <p:grpSp>
        <p:nvGrpSpPr>
          <p:cNvPr id="7" name="Agrupar 6">
            <a:extLst>
              <a:ext uri="{FF2B5EF4-FFF2-40B4-BE49-F238E27FC236}">
                <a16:creationId xmlns:a16="http://schemas.microsoft.com/office/drawing/2014/main" id="{64A84AFD-AAB0-62B5-CF87-F5357B17FB24}"/>
              </a:ext>
            </a:extLst>
          </p:cNvPr>
          <p:cNvGrpSpPr/>
          <p:nvPr/>
        </p:nvGrpSpPr>
        <p:grpSpPr>
          <a:xfrm>
            <a:off x="3797701" y="1141951"/>
            <a:ext cx="1858810" cy="713144"/>
            <a:chOff x="3439" y="39528"/>
            <a:chExt cx="3676337" cy="1117105"/>
          </a:xfrm>
        </p:grpSpPr>
        <p:sp>
          <p:nvSpPr>
            <p:cNvPr id="9" name="Retângulo 8">
              <a:extLst>
                <a:ext uri="{FF2B5EF4-FFF2-40B4-BE49-F238E27FC236}">
                  <a16:creationId xmlns:a16="http://schemas.microsoft.com/office/drawing/2014/main" id="{1E9885E8-1DAC-6475-D73A-A50B424C9E12}"/>
                </a:ext>
              </a:extLst>
            </p:cNvPr>
            <p:cNvSpPr/>
            <p:nvPr/>
          </p:nvSpPr>
          <p:spPr>
            <a:xfrm>
              <a:off x="3439" y="39528"/>
              <a:ext cx="3353526" cy="1117105"/>
            </a:xfrm>
            <a:prstGeom prst="rect">
              <a:avLst/>
            </a:prstGeom>
            <a:solidFill>
              <a:srgbClr val="67C2C2"/>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pt-PT"/>
            </a:p>
          </p:txBody>
        </p:sp>
        <p:sp>
          <p:nvSpPr>
            <p:cNvPr id="19" name="CaixaDeTexto 18">
              <a:extLst>
                <a:ext uri="{FF2B5EF4-FFF2-40B4-BE49-F238E27FC236}">
                  <a16:creationId xmlns:a16="http://schemas.microsoft.com/office/drawing/2014/main" id="{259840FD-B65C-40EF-97C3-D59861608411}"/>
                </a:ext>
              </a:extLst>
            </p:cNvPr>
            <p:cNvSpPr txBox="1"/>
            <p:nvPr/>
          </p:nvSpPr>
          <p:spPr>
            <a:xfrm>
              <a:off x="3439" y="39528"/>
              <a:ext cx="3676337" cy="11171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472" tIns="125984" rIns="220472" bIns="125984" numCol="1" spcCol="1270" anchor="ctr" anchorCtr="0">
              <a:noAutofit/>
            </a:bodyPr>
            <a:lstStyle/>
            <a:p>
              <a:r>
                <a:rPr lang="en-GB" sz="2000" b="1" dirty="0"/>
                <a:t>Approaches</a:t>
              </a:r>
            </a:p>
          </p:txBody>
        </p:sp>
      </p:grpSp>
      <p:grpSp>
        <p:nvGrpSpPr>
          <p:cNvPr id="23" name="Agrupar 22">
            <a:extLst>
              <a:ext uri="{FF2B5EF4-FFF2-40B4-BE49-F238E27FC236}">
                <a16:creationId xmlns:a16="http://schemas.microsoft.com/office/drawing/2014/main" id="{8D63E963-5202-9AD0-33F6-E47A5EE77DD5}"/>
              </a:ext>
            </a:extLst>
          </p:cNvPr>
          <p:cNvGrpSpPr/>
          <p:nvPr/>
        </p:nvGrpSpPr>
        <p:grpSpPr>
          <a:xfrm>
            <a:off x="172074" y="1937288"/>
            <a:ext cx="2856251" cy="4048946"/>
            <a:chOff x="-13635" y="1141341"/>
            <a:chExt cx="3370600" cy="3196091"/>
          </a:xfrm>
        </p:grpSpPr>
        <p:sp>
          <p:nvSpPr>
            <p:cNvPr id="24" name="Retângulo 23">
              <a:extLst>
                <a:ext uri="{FF2B5EF4-FFF2-40B4-BE49-F238E27FC236}">
                  <a16:creationId xmlns:a16="http://schemas.microsoft.com/office/drawing/2014/main" id="{0DDD72F1-E035-FAD5-9C33-D63726F212CD}"/>
                </a:ext>
              </a:extLst>
            </p:cNvPr>
            <p:cNvSpPr/>
            <p:nvPr/>
          </p:nvSpPr>
          <p:spPr>
            <a:xfrm>
              <a:off x="3439" y="1141341"/>
              <a:ext cx="3353526" cy="3196091"/>
            </a:xfrm>
            <a:prstGeom prst="rect">
              <a:avLst/>
            </a:prstGeom>
            <a:solidFill>
              <a:schemeClr val="accent6">
                <a:lumMod val="60000"/>
                <a:lumOff val="4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pt-PT"/>
            </a:p>
          </p:txBody>
        </p:sp>
        <p:sp>
          <p:nvSpPr>
            <p:cNvPr id="25" name="CaixaDeTexto 24">
              <a:extLst>
                <a:ext uri="{FF2B5EF4-FFF2-40B4-BE49-F238E27FC236}">
                  <a16:creationId xmlns:a16="http://schemas.microsoft.com/office/drawing/2014/main" id="{B2D5862A-FFDC-69E7-1664-EAC0285E9B14}"/>
                </a:ext>
              </a:extLst>
            </p:cNvPr>
            <p:cNvSpPr txBox="1"/>
            <p:nvPr/>
          </p:nvSpPr>
          <p:spPr>
            <a:xfrm>
              <a:off x="-13635" y="1141342"/>
              <a:ext cx="3346775" cy="31312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5354" tIns="165354" rIns="220472" bIns="248031" numCol="1" spcCol="1270" anchor="t" anchorCtr="0">
              <a:noAutofit/>
            </a:bodyPr>
            <a:lstStyle/>
            <a:p>
              <a:pPr marL="342900" indent="-342900" algn="ctr">
                <a:lnSpc>
                  <a:spcPct val="107000"/>
                </a:lnSpc>
                <a:spcAft>
                  <a:spcPts val="800"/>
                </a:spcAft>
                <a:buFont typeface="Arial" panose="020B0604020202020204" pitchFamily="34" charset="0"/>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400 direct workers and 1000 indirect workers</a:t>
              </a:r>
            </a:p>
            <a:p>
              <a:pPr marL="342900" indent="-342900" algn="ctr">
                <a:lnSpc>
                  <a:spcPct val="107000"/>
                </a:lnSpc>
                <a:spcAft>
                  <a:spcPts val="800"/>
                </a:spcAft>
                <a:buFont typeface="Arial" panose="020B0604020202020204" pitchFamily="34" charset="0"/>
                <a:buChar char="•"/>
              </a:pPr>
              <a:r>
                <a:rPr lang="en-GB" sz="1800" kern="100" dirty="0">
                  <a:latin typeface="Aptos" panose="020B0004020202020204" pitchFamily="34" charset="0"/>
                  <a:ea typeface="Aptos" panose="020B0004020202020204" pitchFamily="34" charset="0"/>
                  <a:cs typeface="Times New Roman" panose="02020603050405020304" pitchFamily="18" charset="0"/>
                </a:rPr>
                <a:t> 237-acre area</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gn="ctr">
                <a:lnSpc>
                  <a:spcPct val="107000"/>
                </a:lnSpc>
                <a:spcAft>
                  <a:spcPts val="800"/>
                </a:spcAft>
                <a:buFont typeface="Arial" panose="020B0604020202020204" pitchFamily="34" charset="0"/>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Relevant local and regional energy infrastructures</a:t>
              </a:r>
            </a:p>
          </p:txBody>
        </p:sp>
      </p:grpSp>
      <p:grpSp>
        <p:nvGrpSpPr>
          <p:cNvPr id="26" name="Agrupar 25">
            <a:extLst>
              <a:ext uri="{FF2B5EF4-FFF2-40B4-BE49-F238E27FC236}">
                <a16:creationId xmlns:a16="http://schemas.microsoft.com/office/drawing/2014/main" id="{6527CD54-6ABA-C63A-E960-F71696C5F0D4}"/>
              </a:ext>
            </a:extLst>
          </p:cNvPr>
          <p:cNvGrpSpPr/>
          <p:nvPr/>
        </p:nvGrpSpPr>
        <p:grpSpPr>
          <a:xfrm>
            <a:off x="3221899" y="1937288"/>
            <a:ext cx="2746723" cy="4048948"/>
            <a:chOff x="3439" y="1141341"/>
            <a:chExt cx="3353526" cy="3196091"/>
          </a:xfrm>
        </p:grpSpPr>
        <p:sp>
          <p:nvSpPr>
            <p:cNvPr id="27" name="Retângulo 26">
              <a:extLst>
                <a:ext uri="{FF2B5EF4-FFF2-40B4-BE49-F238E27FC236}">
                  <a16:creationId xmlns:a16="http://schemas.microsoft.com/office/drawing/2014/main" id="{68BAB90B-962D-6E15-A65E-5503D12A3903}"/>
                </a:ext>
              </a:extLst>
            </p:cNvPr>
            <p:cNvSpPr/>
            <p:nvPr/>
          </p:nvSpPr>
          <p:spPr>
            <a:xfrm>
              <a:off x="3439" y="1141341"/>
              <a:ext cx="3353526" cy="3196091"/>
            </a:xfrm>
            <a:prstGeom prst="rect">
              <a:avLst/>
            </a:prstGeom>
            <a:solidFill>
              <a:schemeClr val="accent6">
                <a:lumMod val="60000"/>
                <a:lumOff val="4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pt-PT"/>
            </a:p>
          </p:txBody>
        </p:sp>
        <p:sp>
          <p:nvSpPr>
            <p:cNvPr id="28" name="CaixaDeTexto 27">
              <a:extLst>
                <a:ext uri="{FF2B5EF4-FFF2-40B4-BE49-F238E27FC236}">
                  <a16:creationId xmlns:a16="http://schemas.microsoft.com/office/drawing/2014/main" id="{74FF2581-30B9-EBEA-9BF1-3785A2BE380F}"/>
                </a:ext>
              </a:extLst>
            </p:cNvPr>
            <p:cNvSpPr txBox="1"/>
            <p:nvPr/>
          </p:nvSpPr>
          <p:spPr>
            <a:xfrm>
              <a:off x="35230" y="1175440"/>
              <a:ext cx="3321733" cy="3132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5354" tIns="165354" rIns="220472" bIns="248031" numCol="1" spcCol="1270" anchor="t" anchorCtr="0">
              <a:noAutofit/>
            </a:bodyPr>
            <a:lstStyle/>
            <a:p>
              <a:pPr algn="ctr">
                <a:spcAft>
                  <a:spcPts val="800"/>
                </a:spcAft>
              </a:pPr>
              <a:r>
                <a:rPr lang="en-GB" sz="1600" b="1" u="sng" kern="100" dirty="0">
                  <a:effectLst/>
                  <a:latin typeface="Aptos" panose="020B0004020202020204" pitchFamily="34" charset="0"/>
                  <a:ea typeface="Aptos" panose="020B0004020202020204" pitchFamily="34" charset="0"/>
                  <a:cs typeface="Times New Roman" panose="02020603050405020304" pitchFamily="18" charset="0"/>
                </a:rPr>
                <a:t>Adopted a tailor-made vocational training perspective</a:t>
              </a:r>
            </a:p>
            <a:p>
              <a:pPr algn="ctr">
                <a:spcAft>
                  <a:spcPts val="800"/>
                </a:spcAft>
                <a:buFont typeface="Arial" panose="020B0604020202020204" pitchFamily="34" charset="0"/>
                <a:buChar char="•"/>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involving all stakeholders as workers, unions, side-affected companies</a:t>
              </a:r>
              <a:endParaRPr lang="en-GB" sz="1600" b="1" kern="100" dirty="0">
                <a:effectLst/>
                <a:latin typeface="Aptos" panose="020B0004020202020204" pitchFamily="34" charset="0"/>
                <a:ea typeface="Aptos" panose="020B0004020202020204" pitchFamily="34" charset="0"/>
                <a:cs typeface="Times New Roman" panose="02020603050405020304" pitchFamily="18" charset="0"/>
              </a:endParaRPr>
            </a:p>
            <a:p>
              <a:pPr algn="ctr">
                <a:spcAft>
                  <a:spcPts val="800"/>
                </a:spcAft>
                <a:buFont typeface="Arial" panose="020B0604020202020204" pitchFamily="34" charset="0"/>
                <a:buChar char="•"/>
              </a:pPr>
              <a:r>
                <a:rPr lang="en-GB" sz="1600" b="1" kern="100" dirty="0">
                  <a:effectLst/>
                  <a:latin typeface="Aptos" panose="020B0004020202020204" pitchFamily="34" charset="0"/>
                  <a:ea typeface="Aptos" panose="020B0004020202020204" pitchFamily="34" charset="0"/>
                  <a:cs typeface="Times New Roman" panose="02020603050405020304" pitchFamily="18" charset="0"/>
                </a:rPr>
                <a:t>Refinery workforce training on qualified railway train driver licence </a:t>
              </a:r>
            </a:p>
            <a:p>
              <a:pPr algn="ctr">
                <a:spcAft>
                  <a:spcPts val="800"/>
                </a:spcAft>
                <a:buFont typeface="Arial" panose="020B0604020202020204" pitchFamily="34" charset="0"/>
                <a:buChar char="•"/>
              </a:pPr>
              <a:r>
                <a:rPr lang="en-GB" sz="1600" kern="100" dirty="0">
                  <a:latin typeface="Aptos" panose="020B0004020202020204" pitchFamily="34" charset="0"/>
                  <a:ea typeface="Aptos" panose="020B0004020202020204" pitchFamily="34" charset="0"/>
                  <a:cs typeface="Times New Roman" panose="02020603050405020304" pitchFamily="18" charset="0"/>
                </a:rPr>
                <a:t>Renewable energies training actions</a:t>
              </a:r>
            </a:p>
            <a:p>
              <a:pPr algn="ctr">
                <a:spcAft>
                  <a:spcPts val="800"/>
                </a:spcAft>
                <a:buFont typeface="Arial" panose="020B0604020202020204" pitchFamily="34" charset="0"/>
                <a:buChar char="•"/>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Entrepreneurship actions</a:t>
              </a:r>
            </a:p>
          </p:txBody>
        </p:sp>
      </p:grpSp>
      <p:sp>
        <p:nvSpPr>
          <p:cNvPr id="6" name="Marcador de Posição do Texto 5">
            <a:extLst>
              <a:ext uri="{FF2B5EF4-FFF2-40B4-BE49-F238E27FC236}">
                <a16:creationId xmlns:a16="http://schemas.microsoft.com/office/drawing/2014/main" id="{E869C230-93D4-B19A-8D3C-6072EE11A985}"/>
              </a:ext>
            </a:extLst>
          </p:cNvPr>
          <p:cNvSpPr>
            <a:spLocks noGrp="1"/>
          </p:cNvSpPr>
          <p:nvPr>
            <p:ph type="body" sz="quarter" idx="13"/>
          </p:nvPr>
        </p:nvSpPr>
        <p:spPr>
          <a:xfrm>
            <a:off x="609600" y="347557"/>
            <a:ext cx="10597773" cy="422488"/>
          </a:xfrm>
        </p:spPr>
        <p:txBody>
          <a:bodyPr/>
          <a:lstStyle/>
          <a:p>
            <a:r>
              <a:rPr lang="en-US" sz="2000" dirty="0" err="1"/>
              <a:t>Matosinhos</a:t>
            </a:r>
            <a:r>
              <a:rPr lang="en-US" sz="2000" dirty="0"/>
              <a:t> Oil Refinery workforce training Good Practices to transports</a:t>
            </a:r>
            <a:endParaRPr lang="en-GB" sz="2000" dirty="0"/>
          </a:p>
        </p:txBody>
      </p:sp>
      <p:grpSp>
        <p:nvGrpSpPr>
          <p:cNvPr id="16" name="Agrupar 15">
            <a:extLst>
              <a:ext uri="{FF2B5EF4-FFF2-40B4-BE49-F238E27FC236}">
                <a16:creationId xmlns:a16="http://schemas.microsoft.com/office/drawing/2014/main" id="{DC9E6123-DDA4-4F38-B3E9-1C9318DA3B4A}"/>
              </a:ext>
            </a:extLst>
          </p:cNvPr>
          <p:cNvGrpSpPr/>
          <p:nvPr/>
        </p:nvGrpSpPr>
        <p:grpSpPr>
          <a:xfrm>
            <a:off x="6535491" y="1131712"/>
            <a:ext cx="1858810" cy="713144"/>
            <a:chOff x="-157967" y="39528"/>
            <a:chExt cx="3676338" cy="1117105"/>
          </a:xfrm>
        </p:grpSpPr>
        <p:sp>
          <p:nvSpPr>
            <p:cNvPr id="17" name="Retângulo 16">
              <a:extLst>
                <a:ext uri="{FF2B5EF4-FFF2-40B4-BE49-F238E27FC236}">
                  <a16:creationId xmlns:a16="http://schemas.microsoft.com/office/drawing/2014/main" id="{0D7CC7A8-F5DE-B6D8-134E-25C15E6458DB}"/>
                </a:ext>
              </a:extLst>
            </p:cNvPr>
            <p:cNvSpPr/>
            <p:nvPr/>
          </p:nvSpPr>
          <p:spPr>
            <a:xfrm>
              <a:off x="3439" y="39528"/>
              <a:ext cx="3353526" cy="1117105"/>
            </a:xfrm>
            <a:prstGeom prst="rect">
              <a:avLst/>
            </a:prstGeom>
            <a:solidFill>
              <a:srgbClr val="67C2C2"/>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pt-PT"/>
            </a:p>
          </p:txBody>
        </p:sp>
        <p:sp>
          <p:nvSpPr>
            <p:cNvPr id="18" name="CaixaDeTexto 17">
              <a:extLst>
                <a:ext uri="{FF2B5EF4-FFF2-40B4-BE49-F238E27FC236}">
                  <a16:creationId xmlns:a16="http://schemas.microsoft.com/office/drawing/2014/main" id="{BBDD2B9E-9B9A-35A0-CEF5-1EA904FDDCAF}"/>
                </a:ext>
              </a:extLst>
            </p:cNvPr>
            <p:cNvSpPr txBox="1"/>
            <p:nvPr/>
          </p:nvSpPr>
          <p:spPr>
            <a:xfrm>
              <a:off x="-157967" y="39528"/>
              <a:ext cx="3676338" cy="11171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472" tIns="125984" rIns="220472" bIns="125984" numCol="1" spcCol="1270" anchor="ctr" anchorCtr="0">
              <a:noAutofit/>
            </a:bodyPr>
            <a:lstStyle/>
            <a:p>
              <a:pPr algn="ctr"/>
              <a:r>
                <a:rPr lang="en-GB" sz="2000" b="1" dirty="0"/>
                <a:t>Transport Training</a:t>
              </a:r>
            </a:p>
          </p:txBody>
        </p:sp>
      </p:grpSp>
      <p:grpSp>
        <p:nvGrpSpPr>
          <p:cNvPr id="20" name="Agrupar 19">
            <a:extLst>
              <a:ext uri="{FF2B5EF4-FFF2-40B4-BE49-F238E27FC236}">
                <a16:creationId xmlns:a16="http://schemas.microsoft.com/office/drawing/2014/main" id="{AE26E2AD-BEA1-0DA3-5AAE-D8D27971EAF7}"/>
              </a:ext>
            </a:extLst>
          </p:cNvPr>
          <p:cNvGrpSpPr/>
          <p:nvPr/>
        </p:nvGrpSpPr>
        <p:grpSpPr>
          <a:xfrm>
            <a:off x="6162196" y="1844856"/>
            <a:ext cx="2759542" cy="4131141"/>
            <a:chOff x="3439" y="1076461"/>
            <a:chExt cx="3369177" cy="3260971"/>
          </a:xfrm>
        </p:grpSpPr>
        <p:sp>
          <p:nvSpPr>
            <p:cNvPr id="21" name="Retângulo 20">
              <a:extLst>
                <a:ext uri="{FF2B5EF4-FFF2-40B4-BE49-F238E27FC236}">
                  <a16:creationId xmlns:a16="http://schemas.microsoft.com/office/drawing/2014/main" id="{9EA1223C-5206-52B5-47F8-B028AED6D83E}"/>
                </a:ext>
              </a:extLst>
            </p:cNvPr>
            <p:cNvSpPr/>
            <p:nvPr/>
          </p:nvSpPr>
          <p:spPr>
            <a:xfrm>
              <a:off x="3439" y="1141341"/>
              <a:ext cx="3353526" cy="3196091"/>
            </a:xfrm>
            <a:prstGeom prst="rect">
              <a:avLst/>
            </a:prstGeom>
            <a:solidFill>
              <a:schemeClr val="accent6">
                <a:lumMod val="60000"/>
                <a:lumOff val="4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pt-PT"/>
            </a:p>
          </p:txBody>
        </p:sp>
        <p:sp>
          <p:nvSpPr>
            <p:cNvPr id="22" name="CaixaDeTexto 21">
              <a:extLst>
                <a:ext uri="{FF2B5EF4-FFF2-40B4-BE49-F238E27FC236}">
                  <a16:creationId xmlns:a16="http://schemas.microsoft.com/office/drawing/2014/main" id="{4E6338F2-D9BD-34BC-6D4F-6E454E949FA3}"/>
                </a:ext>
              </a:extLst>
            </p:cNvPr>
            <p:cNvSpPr txBox="1"/>
            <p:nvPr/>
          </p:nvSpPr>
          <p:spPr>
            <a:xfrm>
              <a:off x="50883" y="1076461"/>
              <a:ext cx="3321733" cy="31323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5354" tIns="165354" rIns="220472" bIns="248031" numCol="1" spcCol="1270" anchor="t" anchorCtr="0">
              <a:noAutofit/>
            </a:bodyPr>
            <a:lstStyle/>
            <a:p>
              <a:pPr marR="0" lvl="0" algn="ctr" defTabSz="914400" eaLnBrk="1" fontAlgn="auto" latinLnBrk="0" hangingPunct="1">
                <a:spcBef>
                  <a:spcPct val="0"/>
                </a:spcBef>
                <a:spcAft>
                  <a:spcPts val="0"/>
                </a:spcAft>
                <a:buClrTx/>
                <a:buSzTx/>
                <a:buFont typeface="Arial" panose="020B0604020202020204" pitchFamily="34" charset="0"/>
                <a:buChar char="•"/>
                <a:tabLst/>
                <a:defRPr/>
              </a:pPr>
              <a:r>
                <a:rPr lang="en-US" sz="1600" b="1" kern="1200" dirty="0">
                  <a:latin typeface="Aptos" panose="020B0004020202020204" pitchFamily="34" charset="0"/>
                </a:rPr>
                <a:t>Contributing to decarbonize transport sector</a:t>
              </a:r>
            </a:p>
            <a:p>
              <a:pPr algn="ctr">
                <a:spcBef>
                  <a:spcPct val="0"/>
                </a:spcBef>
                <a:buFont typeface="Arial" panose="020B0604020202020204" pitchFamily="34" charset="0"/>
                <a:buChar char="•"/>
                <a:defRPr/>
              </a:pPr>
              <a:r>
                <a:rPr lang="en-US" sz="1600" b="1" dirty="0">
                  <a:latin typeface="Aptos" panose="020B0004020202020204" pitchFamily="34" charset="0"/>
                </a:rPr>
                <a:t>Supporting the Sustainable and Smart Mobility Strategy</a:t>
              </a:r>
            </a:p>
            <a:p>
              <a:pPr marR="0" lvl="0" algn="ctr" defTabSz="914400" eaLnBrk="1" fontAlgn="auto" latinLnBrk="0" hangingPunct="1">
                <a:spcBef>
                  <a:spcPct val="0"/>
                </a:spcBef>
                <a:spcAft>
                  <a:spcPts val="0"/>
                </a:spcAft>
                <a:buClrTx/>
                <a:buSzTx/>
                <a:buFont typeface="Arial" panose="020B0604020202020204" pitchFamily="34" charset="0"/>
                <a:buChar char="•"/>
                <a:tabLst/>
                <a:defRPr/>
              </a:pPr>
              <a:r>
                <a:rPr lang="en-US" sz="1600" b="1" kern="1200" dirty="0">
                  <a:latin typeface="Aptos" panose="020B0004020202020204" pitchFamily="34" charset="0"/>
                </a:rPr>
                <a:t>Decreasing climate impacts</a:t>
              </a:r>
            </a:p>
            <a:p>
              <a:pPr marR="0" lvl="0" algn="ctr" defTabSz="914400" eaLnBrk="1" fontAlgn="auto" latinLnBrk="0" hangingPunct="1">
                <a:spcBef>
                  <a:spcPct val="0"/>
                </a:spcBef>
                <a:spcAft>
                  <a:spcPts val="0"/>
                </a:spcAft>
                <a:buClrTx/>
                <a:buSzTx/>
                <a:buFont typeface="Arial" panose="020B0604020202020204" pitchFamily="34" charset="0"/>
                <a:buChar char="•"/>
                <a:tabLst/>
                <a:defRPr/>
              </a:pPr>
              <a:r>
                <a:rPr lang="en-US" sz="1600" b="1" kern="1200" dirty="0">
                  <a:latin typeface="Aptos" panose="020B0004020202020204" pitchFamily="34" charset="0"/>
                </a:rPr>
                <a:t>Better career perspectives </a:t>
              </a:r>
              <a:r>
                <a:rPr lang="en-US" sz="1600" kern="1200" dirty="0">
                  <a:latin typeface="Aptos" panose="020B0004020202020204" pitchFamily="34" charset="0"/>
                </a:rPr>
                <a:t>along with reducing labor shortages in Portuguese market</a:t>
              </a:r>
            </a:p>
          </p:txBody>
        </p:sp>
      </p:grpSp>
      <p:pic>
        <p:nvPicPr>
          <p:cNvPr id="38" name="Imagem 37">
            <a:extLst>
              <a:ext uri="{FF2B5EF4-FFF2-40B4-BE49-F238E27FC236}">
                <a16:creationId xmlns:a16="http://schemas.microsoft.com/office/drawing/2014/main" id="{481E0894-EBFA-0255-5900-01F195A3F3C9}"/>
              </a:ext>
            </a:extLst>
          </p:cNvPr>
          <p:cNvPicPr>
            <a:picLocks noChangeAspect="1"/>
          </p:cNvPicPr>
          <p:nvPr/>
        </p:nvPicPr>
        <p:blipFill>
          <a:blip r:embed="rId3"/>
          <a:stretch>
            <a:fillRect/>
          </a:stretch>
        </p:blipFill>
        <p:spPr>
          <a:xfrm>
            <a:off x="8960597" y="2546308"/>
            <a:ext cx="3187308" cy="1765384"/>
          </a:xfrm>
          <a:prstGeom prst="rect">
            <a:avLst/>
          </a:prstGeom>
        </p:spPr>
      </p:pic>
      <p:sp>
        <p:nvSpPr>
          <p:cNvPr id="42" name="CaixaDeTexto 41">
            <a:extLst>
              <a:ext uri="{FF2B5EF4-FFF2-40B4-BE49-F238E27FC236}">
                <a16:creationId xmlns:a16="http://schemas.microsoft.com/office/drawing/2014/main" id="{454F5F14-78FE-8CB6-659B-F0D3548ADE21}"/>
              </a:ext>
            </a:extLst>
          </p:cNvPr>
          <p:cNvSpPr txBox="1"/>
          <p:nvPr/>
        </p:nvSpPr>
        <p:spPr>
          <a:xfrm>
            <a:off x="8952530" y="4311692"/>
            <a:ext cx="1601721" cy="215444"/>
          </a:xfrm>
          <a:prstGeom prst="rect">
            <a:avLst/>
          </a:prstGeom>
          <a:noFill/>
        </p:spPr>
        <p:txBody>
          <a:bodyPr wrap="none" rtlCol="0">
            <a:spAutoFit/>
          </a:bodyPr>
          <a:lstStyle/>
          <a:p>
            <a:r>
              <a:rPr lang="en-GB" sz="800" dirty="0"/>
              <a:t>Source:9</a:t>
            </a:r>
            <a:r>
              <a:rPr lang="en-GB" sz="800" baseline="30000" dirty="0"/>
              <a:t>th</a:t>
            </a:r>
            <a:r>
              <a:rPr lang="en-GB" sz="800" dirty="0"/>
              <a:t> JT Platform Conference</a:t>
            </a:r>
          </a:p>
        </p:txBody>
      </p:sp>
    </p:spTree>
    <p:extLst>
      <p:ext uri="{BB962C8B-B14F-4D97-AF65-F5344CB8AC3E}">
        <p14:creationId xmlns:p14="http://schemas.microsoft.com/office/powerpoint/2010/main" val="2158070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body" sz="quarter" idx="13"/>
          </p:nvPr>
        </p:nvSpPr>
        <p:spPr>
          <a:xfrm>
            <a:off x="1025236" y="254217"/>
            <a:ext cx="10374085" cy="535491"/>
          </a:xfrm>
          <a:prstGeom prst="rect">
            <a:avLst/>
          </a:prstGeom>
          <a:solidFill>
            <a:srgbClr val="24A39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p>
            <a:pPr algn="ctr">
              <a:spcBef>
                <a:spcPts val="0"/>
              </a:spcBef>
              <a:buClr>
                <a:schemeClr val="lt1"/>
              </a:buClr>
              <a:buSzPts val="2800"/>
            </a:pPr>
            <a:r>
              <a:rPr lang="pt-PT" sz="2400" dirty="0" err="1">
                <a:latin typeface="Verdana" panose="020B0604030504040204" pitchFamily="34" charset="0"/>
                <a:ea typeface="Verdana" panose="020B0604030504040204" pitchFamily="34" charset="0"/>
              </a:rPr>
              <a:t>Goals</a:t>
            </a:r>
            <a:r>
              <a:rPr lang="pt-PT" sz="2400" dirty="0">
                <a:latin typeface="Verdana" panose="020B0604030504040204" pitchFamily="34" charset="0"/>
                <a:ea typeface="Verdana" panose="020B0604030504040204" pitchFamily="34" charset="0"/>
              </a:rPr>
              <a:t> &amp; </a:t>
            </a:r>
            <a:r>
              <a:rPr lang="pt-PT" sz="2400" dirty="0" err="1">
                <a:latin typeface="Verdana" panose="020B0604030504040204" pitchFamily="34" charset="0"/>
                <a:ea typeface="Verdana" panose="020B0604030504040204" pitchFamily="34" charset="0"/>
              </a:rPr>
              <a:t>Achievements</a:t>
            </a:r>
            <a:endParaRPr sz="2400" dirty="0">
              <a:latin typeface="Verdana" panose="020B0604030504040204" pitchFamily="34" charset="0"/>
              <a:ea typeface="Verdana" panose="020B0604030504040204" pitchFamily="34" charset="0"/>
            </a:endParaRPr>
          </a:p>
        </p:txBody>
      </p:sp>
      <p:sp>
        <p:nvSpPr>
          <p:cNvPr id="2" name="Retângulo: Cantos Arredondados 1">
            <a:extLst>
              <a:ext uri="{FF2B5EF4-FFF2-40B4-BE49-F238E27FC236}">
                <a16:creationId xmlns:a16="http://schemas.microsoft.com/office/drawing/2014/main" id="{2845AB2A-04D5-9069-4C95-F955D0B37D11}"/>
              </a:ext>
            </a:extLst>
          </p:cNvPr>
          <p:cNvSpPr/>
          <p:nvPr/>
        </p:nvSpPr>
        <p:spPr>
          <a:xfrm>
            <a:off x="161490" y="1021959"/>
            <a:ext cx="3338946" cy="23899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chemeClr val="bg1"/>
                </a:solidFill>
                <a:effectLst/>
                <a:latin typeface="Aptos" panose="020B0004020202020204" pitchFamily="34" charset="0"/>
              </a:rPr>
              <a:t>Bringing</a:t>
            </a:r>
            <a:r>
              <a:rPr lang="pt-PT" sz="1600" b="1" u="sng" dirty="0">
                <a:solidFill>
                  <a:schemeClr val="bg1"/>
                </a:solidFill>
                <a:effectLst/>
                <a:latin typeface="Aptos" panose="020B0004020202020204" pitchFamily="34" charset="0"/>
              </a:rPr>
              <a:t> </a:t>
            </a:r>
            <a:r>
              <a:rPr lang="en-GB" sz="1600" b="1" u="sng" dirty="0">
                <a:solidFill>
                  <a:schemeClr val="bg1"/>
                </a:solidFill>
                <a:effectLst/>
                <a:latin typeface="Aptos" panose="020B0004020202020204" pitchFamily="34" charset="0"/>
              </a:rPr>
              <a:t>the</a:t>
            </a:r>
            <a:r>
              <a:rPr lang="pt-PT" sz="1600" b="1" u="sng" dirty="0">
                <a:solidFill>
                  <a:schemeClr val="bg1"/>
                </a:solidFill>
                <a:effectLst/>
                <a:latin typeface="Aptos" panose="020B0004020202020204" pitchFamily="34" charset="0"/>
              </a:rPr>
              <a:t> </a:t>
            </a:r>
            <a:r>
              <a:rPr lang="en-GB" sz="1600" b="1" u="sng" dirty="0">
                <a:solidFill>
                  <a:schemeClr val="bg1"/>
                </a:solidFill>
                <a:effectLst/>
                <a:latin typeface="Aptos" panose="020B0004020202020204" pitchFamily="34" charset="0"/>
              </a:rPr>
              <a:t>public along by creating agreements with workforce, stakeholders and public in general</a:t>
            </a:r>
            <a:r>
              <a:rPr lang="en-GB" sz="1600" b="0" dirty="0">
                <a:solidFill>
                  <a:schemeClr val="bg1"/>
                </a:solidFill>
                <a:effectLst/>
                <a:latin typeface="Aptos" panose="020B0004020202020204" pitchFamily="34" charset="0"/>
              </a:rPr>
              <a:t>, putting in place peaceful and</a:t>
            </a:r>
            <a:r>
              <a:rPr lang="en-GB" sz="1600" dirty="0">
                <a:solidFill>
                  <a:schemeClr val="bg1"/>
                </a:solidFill>
                <a:latin typeface="Aptos" panose="020B0004020202020204" pitchFamily="34" charset="0"/>
              </a:rPr>
              <a:t> advantageous </a:t>
            </a:r>
            <a:r>
              <a:rPr lang="en-GB" sz="1600" b="0" dirty="0">
                <a:solidFill>
                  <a:schemeClr val="bg1"/>
                </a:solidFill>
                <a:effectLst/>
                <a:latin typeface="Aptos" panose="020B0004020202020204" pitchFamily="34" charset="0"/>
              </a:rPr>
              <a:t>transition processes to workers</a:t>
            </a:r>
            <a:endParaRPr lang="en-GB" sz="1600" dirty="0">
              <a:solidFill>
                <a:schemeClr val="bg1"/>
              </a:solidFill>
            </a:endParaRPr>
          </a:p>
        </p:txBody>
      </p:sp>
      <p:sp>
        <p:nvSpPr>
          <p:cNvPr id="4" name="Retângulo: Cantos Arredondados 3">
            <a:extLst>
              <a:ext uri="{FF2B5EF4-FFF2-40B4-BE49-F238E27FC236}">
                <a16:creationId xmlns:a16="http://schemas.microsoft.com/office/drawing/2014/main" id="{BB8787D7-D8DA-71A7-D313-284243558D60}"/>
              </a:ext>
            </a:extLst>
          </p:cNvPr>
          <p:cNvSpPr/>
          <p:nvPr/>
        </p:nvSpPr>
        <p:spPr>
          <a:xfrm>
            <a:off x="8338708" y="3813650"/>
            <a:ext cx="3443721" cy="23793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1" u="sng" dirty="0">
                <a:latin typeface="Aptos" panose="020B0004020202020204" pitchFamily="34" charset="0"/>
              </a:rPr>
              <a:t>Laying the social groundwork for a resilient net-zero economy by guaranteeing that actions contribute to climate targets within a holistic perspective</a:t>
            </a:r>
            <a:endParaRPr lang="pt-PT" sz="1600" b="1" u="sng" dirty="0">
              <a:latin typeface="Aptos" panose="020B0004020202020204" pitchFamily="34" charset="0"/>
            </a:endParaRPr>
          </a:p>
        </p:txBody>
      </p:sp>
      <p:sp>
        <p:nvSpPr>
          <p:cNvPr id="5" name="Retângulo: Cantos Arredondados 4">
            <a:extLst>
              <a:ext uri="{FF2B5EF4-FFF2-40B4-BE49-F238E27FC236}">
                <a16:creationId xmlns:a16="http://schemas.microsoft.com/office/drawing/2014/main" id="{BEBD9818-32C1-C088-4233-EBF0E8452002}"/>
              </a:ext>
            </a:extLst>
          </p:cNvPr>
          <p:cNvSpPr/>
          <p:nvPr/>
        </p:nvSpPr>
        <p:spPr>
          <a:xfrm>
            <a:off x="8367281" y="1021958"/>
            <a:ext cx="3443721" cy="23899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400" b="1" u="sng" dirty="0"/>
              <a:t>Supporting a green jobs revolution</a:t>
            </a:r>
            <a:r>
              <a:rPr lang="en-US" sz="1400" dirty="0"/>
              <a:t> in which the alternative jobs created have guaranteed living wages, proper workplace safety protections, and health benefits</a:t>
            </a:r>
            <a:r>
              <a:rPr lang="en-US" sz="1400" b="1" u="sng" dirty="0"/>
              <a:t> by finding useful alternatives within the scope of climate policies to achieve climate neutrality by, for instance, reintegrating refinery workforce in the “Sustainable and Smart Mobility Strategy” EU policy</a:t>
            </a:r>
            <a:endParaRPr lang="pt-PT" sz="1400" b="1" u="sng" dirty="0"/>
          </a:p>
        </p:txBody>
      </p:sp>
      <p:sp>
        <p:nvSpPr>
          <p:cNvPr id="8" name="Retângulo: Cantos Arredondados 7">
            <a:extLst>
              <a:ext uri="{FF2B5EF4-FFF2-40B4-BE49-F238E27FC236}">
                <a16:creationId xmlns:a16="http://schemas.microsoft.com/office/drawing/2014/main" id="{56E1BF33-D862-87DE-3DD4-1E046F3BF23A}"/>
              </a:ext>
            </a:extLst>
          </p:cNvPr>
          <p:cNvSpPr/>
          <p:nvPr/>
        </p:nvSpPr>
        <p:spPr>
          <a:xfrm>
            <a:off x="166254" y="3813650"/>
            <a:ext cx="3338946" cy="23793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600" b="1" u="sng" dirty="0">
                <a:latin typeface="Aptos" panose="020B0004020202020204" pitchFamily="34" charset="0"/>
              </a:rPr>
              <a:t>Driving local solutions by giving priority to local authorities on managing the programmes and prioritizing local alternative businesses</a:t>
            </a:r>
            <a:r>
              <a:rPr lang="en-GB" sz="1600" dirty="0">
                <a:latin typeface="Aptos" panose="020B0004020202020204" pitchFamily="34" charset="0"/>
              </a:rPr>
              <a:t>, including creating  own jobs, for direct and indirect affected workforces</a:t>
            </a:r>
          </a:p>
        </p:txBody>
      </p:sp>
      <p:sp>
        <p:nvSpPr>
          <p:cNvPr id="9" name="Oval 8">
            <a:extLst>
              <a:ext uri="{FF2B5EF4-FFF2-40B4-BE49-F238E27FC236}">
                <a16:creationId xmlns:a16="http://schemas.microsoft.com/office/drawing/2014/main" id="{DB31032F-851D-CE13-402A-6EF869D816BD}"/>
              </a:ext>
            </a:extLst>
          </p:cNvPr>
          <p:cNvSpPr/>
          <p:nvPr/>
        </p:nvSpPr>
        <p:spPr>
          <a:xfrm>
            <a:off x="3681844" y="1285193"/>
            <a:ext cx="4322620" cy="4519861"/>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a:t>In the scope of reinforcing the urgency for concerted efforts to tackle climate change.</a:t>
            </a:r>
          </a:p>
          <a:p>
            <a:pPr algn="ctr"/>
            <a:r>
              <a:rPr lang="en-US" sz="2000" b="1" u="sng" dirty="0"/>
              <a:t>Actions were based on tools planned in the National Energy and Climate Plan approved by government resolution in 2020 (Contribute to EU’s NDC’s)</a:t>
            </a:r>
          </a:p>
        </p:txBody>
      </p:sp>
    </p:spTree>
    <p:extLst>
      <p:ext uri="{BB962C8B-B14F-4D97-AF65-F5344CB8AC3E}">
        <p14:creationId xmlns:p14="http://schemas.microsoft.com/office/powerpoint/2010/main" val="419839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body" sz="quarter" idx="13"/>
          </p:nvPr>
        </p:nvSpPr>
        <p:spPr>
          <a:xfrm>
            <a:off x="908957" y="40704"/>
            <a:ext cx="10374085" cy="535491"/>
          </a:xfrm>
          <a:prstGeom prst="rect">
            <a:avLst/>
          </a:prstGeom>
          <a:solidFill>
            <a:srgbClr val="24A39C"/>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spAutoFit/>
          </a:bodyPr>
          <a:lstStyle/>
          <a:p>
            <a:pPr algn="ctr">
              <a:spcBef>
                <a:spcPts val="0"/>
              </a:spcBef>
              <a:buClr>
                <a:schemeClr val="lt1"/>
              </a:buClr>
              <a:buSzPts val="2800"/>
            </a:pPr>
            <a:r>
              <a:rPr lang="en-GB" sz="2400" dirty="0">
                <a:latin typeface="Verdana" panose="020B0604030504040204" pitchFamily="34" charset="0"/>
                <a:ea typeface="Verdana" panose="020B0604030504040204" pitchFamily="34" charset="0"/>
              </a:rPr>
              <a:t>Highlighting</a:t>
            </a:r>
          </a:p>
        </p:txBody>
      </p:sp>
      <p:graphicFrame>
        <p:nvGraphicFramePr>
          <p:cNvPr id="4" name="Diagrama 3">
            <a:extLst>
              <a:ext uri="{FF2B5EF4-FFF2-40B4-BE49-F238E27FC236}">
                <a16:creationId xmlns:a16="http://schemas.microsoft.com/office/drawing/2014/main" id="{300F01BE-6A8F-EEB6-C043-9E06BE60799A}"/>
              </a:ext>
            </a:extLst>
          </p:cNvPr>
          <p:cNvGraphicFramePr/>
          <p:nvPr>
            <p:extLst>
              <p:ext uri="{D42A27DB-BD31-4B8C-83A1-F6EECF244321}">
                <p14:modId xmlns:p14="http://schemas.microsoft.com/office/powerpoint/2010/main" val="2240574288"/>
              </p:ext>
            </p:extLst>
          </p:nvPr>
        </p:nvGraphicFramePr>
        <p:xfrm>
          <a:off x="1083623" y="719666"/>
          <a:ext cx="10374085" cy="5750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951478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F81FC47BAD5D48AA542949C7482F51" ma:contentTypeVersion="17" ma:contentTypeDescription="Create a new document." ma:contentTypeScope="" ma:versionID="41d907e9cf44e68539dedceef8a0876a">
  <xsd:schema xmlns:xsd="http://www.w3.org/2001/XMLSchema" xmlns:xs="http://www.w3.org/2001/XMLSchema" xmlns:p="http://schemas.microsoft.com/office/2006/metadata/properties" xmlns:ns2="65fb23d7-271d-4346-a5be-94c7864741e4" xmlns:ns3="60f4bdf0-6b04-4717-bf09-88e666afd1b0" targetNamespace="http://schemas.microsoft.com/office/2006/metadata/properties" ma:root="true" ma:fieldsID="5e0c011d7fa4a996650fdeb8b0b70307" ns2:_="" ns3:_="">
    <xsd:import namespace="65fb23d7-271d-4346-a5be-94c7864741e4"/>
    <xsd:import namespace="60f4bdf0-6b04-4717-bf09-88e666afd1b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b23d7-271d-4346-a5be-94c7864741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d8c265a-5436-43a7-80c1-713d2827ffde"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f4bdf0-6b04-4717-bf09-88e666afd1b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fd6566c-a3a2-4044-bacd-c4ba8733364c}" ma:internalName="TaxCatchAll" ma:showField="CatchAllData" ma:web="60f4bdf0-6b04-4717-bf09-88e666afd1b0">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9d8c265a-5436-43a7-80c1-713d2827ffde"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5fb23d7-271d-4346-a5be-94c7864741e4">
      <Terms xmlns="http://schemas.microsoft.com/office/infopath/2007/PartnerControls"/>
    </lcf76f155ced4ddcb4097134ff3c332f>
    <TaxCatchAll xmlns="60f4bdf0-6b04-4717-bf09-88e666afd1b0" xsi:nil="true"/>
  </documentManagement>
</p:properties>
</file>

<file path=customXml/itemProps1.xml><?xml version="1.0" encoding="utf-8"?>
<ds:datastoreItem xmlns:ds="http://schemas.openxmlformats.org/officeDocument/2006/customXml" ds:itemID="{0EA52877-C6FB-4692-B1D7-DA632FE6DE32}"/>
</file>

<file path=customXml/itemProps2.xml><?xml version="1.0" encoding="utf-8"?>
<ds:datastoreItem xmlns:ds="http://schemas.openxmlformats.org/officeDocument/2006/customXml" ds:itemID="{FA5E6A5D-0F54-41DF-8110-9F63474542A5}"/>
</file>

<file path=customXml/itemProps3.xml><?xml version="1.0" encoding="utf-8"?>
<ds:datastoreItem xmlns:ds="http://schemas.openxmlformats.org/officeDocument/2006/customXml" ds:itemID="{16C1F8B4-07CF-47B1-8AB3-E526018B60DB}"/>
</file>

<file path=customXml/itemProps4.xml><?xml version="1.0" encoding="utf-8"?>
<ds:datastoreItem xmlns:ds="http://schemas.openxmlformats.org/officeDocument/2006/customXml" ds:itemID="{14CE1C65-6261-4553-A4B5-4F89E3DA5C4F}"/>
</file>

<file path=docProps/app.xml><?xml version="1.0" encoding="utf-8"?>
<Properties xmlns="http://schemas.openxmlformats.org/officeDocument/2006/extended-properties" xmlns:vt="http://schemas.openxmlformats.org/officeDocument/2006/docPropsVTypes">
  <TotalTime>9300</TotalTime>
  <Words>890</Words>
  <Application>Microsoft Office PowerPoint</Application>
  <PresentationFormat>Ecrã Panorâmico</PresentationFormat>
  <Paragraphs>102</Paragraphs>
  <Slides>10</Slides>
  <Notes>8</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10</vt:i4>
      </vt:variant>
    </vt:vector>
  </HeadingPairs>
  <TitlesOfParts>
    <vt:vector size="16" baseType="lpstr">
      <vt:lpstr>Aptos</vt:lpstr>
      <vt:lpstr>Arial</vt:lpstr>
      <vt:lpstr>Calibri</vt:lpstr>
      <vt:lpstr>Poppins</vt:lpstr>
      <vt:lpstr>Verdana</vt:lpstr>
      <vt:lpstr>1_Office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Kasun Imbulana</dc:creator>
  <cp:lastModifiedBy>Tiago Sameiro</cp:lastModifiedBy>
  <cp:revision>528</cp:revision>
  <dcterms:created xsi:type="dcterms:W3CDTF">2015-05-25T15:20:49Z</dcterms:created>
  <dcterms:modified xsi:type="dcterms:W3CDTF">2024-06-02T07:57:33Z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0x01010006F81FC47BAD5D48AA542949C7482F51</vt:lpwstr>
  </property>
</Properties>
</file>