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 id="2147483651" r:id="rId6"/>
    <p:sldMasterId id="2147483652" r:id="rId7"/>
    <p:sldMasterId id="2147483685" r:id="rId8"/>
  </p:sldMasterIdLst>
  <p:notesMasterIdLst>
    <p:notesMasterId r:id="rId21"/>
  </p:notesMasterIdLst>
  <p:handoutMasterIdLst>
    <p:handoutMasterId r:id="rId22"/>
  </p:handoutMasterIdLst>
  <p:sldIdLst>
    <p:sldId id="256" r:id="rId9"/>
    <p:sldId id="3607" r:id="rId10"/>
    <p:sldId id="3598" r:id="rId11"/>
    <p:sldId id="3599" r:id="rId12"/>
    <p:sldId id="3600" r:id="rId13"/>
    <p:sldId id="3601" r:id="rId14"/>
    <p:sldId id="3602" r:id="rId15"/>
    <p:sldId id="3593" r:id="rId16"/>
    <p:sldId id="3594" r:id="rId17"/>
    <p:sldId id="3591" r:id="rId18"/>
    <p:sldId id="3592" r:id="rId19"/>
    <p:sldId id="3605" r:id="rId20"/>
  </p:sldIdLst>
  <p:sldSz cx="9144000" cy="6858000" type="screen4x3"/>
  <p:notesSz cx="7099300" cy="10234613"/>
  <p:defaultTextStyle>
    <a:defPPr>
      <a:defRPr lang="en-GB"/>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eur" initials="M"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D4D4D"/>
    <a:srgbClr val="5F5F5F"/>
    <a:srgbClr val="777777"/>
    <a:srgbClr val="808080"/>
    <a:srgbClr val="1960AB"/>
    <a:srgbClr val="6C54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1677" autoAdjust="0"/>
  </p:normalViewPr>
  <p:slideViewPr>
    <p:cSldViewPr>
      <p:cViewPr varScale="1">
        <p:scale>
          <a:sx n="70" d="100"/>
          <a:sy n="70" d="100"/>
        </p:scale>
        <p:origin x="2261"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3108"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96888" y="401638"/>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026" name="Line 10"/>
          <p:cNvSpPr>
            <a:spLocks noChangeShapeType="1"/>
          </p:cNvSpPr>
          <p:nvPr/>
        </p:nvSpPr>
        <p:spPr bwMode="auto">
          <a:xfrm>
            <a:off x="496888" y="9529763"/>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 name="Picture 42" descr="unfccc-letter-es-e-heade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410" y="9559222"/>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Header Placeholder 3"/>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2807914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46150" y="4862513"/>
            <a:ext cx="52070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3" rIns="99048" bIns="49523"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5011" name="Line 19"/>
          <p:cNvSpPr>
            <a:spLocks noChangeShapeType="1"/>
          </p:cNvSpPr>
          <p:nvPr/>
        </p:nvSpPr>
        <p:spPr bwMode="auto">
          <a:xfrm>
            <a:off x="496888" y="401638"/>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2" name="Line 20"/>
          <p:cNvSpPr>
            <a:spLocks noChangeShapeType="1"/>
          </p:cNvSpPr>
          <p:nvPr/>
        </p:nvSpPr>
        <p:spPr bwMode="auto">
          <a:xfrm>
            <a:off x="496888" y="9529763"/>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3" name="Rectangle 21"/>
          <p:cNvSpPr>
            <a:spLocks noGrp="1" noChangeArrowheads="1"/>
          </p:cNvSpPr>
          <p:nvPr>
            <p:ph type="hdr" sz="quarter"/>
          </p:nvPr>
        </p:nvSpPr>
        <p:spPr bwMode="auto">
          <a:xfrm>
            <a:off x="490538" y="153988"/>
            <a:ext cx="610393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9013">
              <a:spcBef>
                <a:spcPct val="0"/>
              </a:spcBef>
              <a:defRPr sz="1200">
                <a:cs typeface="Arial" charset="0"/>
              </a:defRPr>
            </a:lvl1pPr>
          </a:lstStyle>
          <a:p>
            <a:r>
              <a:rPr lang="en-GB"/>
              <a:t>Presentation title</a:t>
            </a:r>
          </a:p>
        </p:txBody>
      </p:sp>
      <p:pic>
        <p:nvPicPr>
          <p:cNvPr id="8" name="Picture 42" descr="unfccc-letter-es-e-heade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6888" y="9529763"/>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266967"/>
      </p:ext>
    </p:extLst>
  </p:cSld>
  <p:clrMap bg1="lt1" tx1="dk1" bg2="lt2" tx2="dk2" accent1="accent1" accent2="accent2" accent3="accent3" accent4="accent4" accent5="accent5" accent6="accent6" hlink="hlink" folHlink="folHlink"/>
  <p:hf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Mandate: To urgently scale up mitigation ambition and implementation</a:t>
            </a:r>
            <a:r>
              <a:rPr lang="en-US" sz="1200" b="1" dirty="0"/>
              <a:t> </a:t>
            </a:r>
            <a:r>
              <a:rPr lang="en-US" sz="1200" dirty="0"/>
              <a:t>in this critical decade in a manner </a:t>
            </a:r>
            <a:r>
              <a:rPr lang="en-US" sz="1200" dirty="0">
                <a:latin typeface="Arial" panose="020B0604020202020204" pitchFamily="34" charset="0"/>
                <a:cs typeface="Arial" panose="020B0604020202020204" pitchFamily="34" charset="0"/>
              </a:rPr>
              <a:t>that</a:t>
            </a:r>
            <a:r>
              <a:rPr lang="en-US" sz="1200" dirty="0"/>
              <a:t> complements the global </a:t>
            </a:r>
            <a:r>
              <a:rPr lang="en-US" sz="1200" dirty="0" err="1"/>
              <a:t>stocktake</a:t>
            </a:r>
            <a:r>
              <a:rPr lang="en-US" sz="1200" dirty="0"/>
              <a:t>.</a:t>
            </a:r>
          </a:p>
          <a:p>
            <a:pPr marL="0" indent="0">
              <a:buNone/>
            </a:pPr>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288569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59178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GB"/>
              <a:t>Presentation title</a:t>
            </a:r>
          </a:p>
        </p:txBody>
      </p:sp>
    </p:spTree>
    <p:extLst>
      <p:ext uri="{BB962C8B-B14F-4D97-AF65-F5344CB8AC3E}">
        <p14:creationId xmlns:p14="http://schemas.microsoft.com/office/powerpoint/2010/main" val="315032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73638" cy="3729037"/>
          </a:xfrm>
        </p:spPr>
      </p:sp>
      <p:sp>
        <p:nvSpPr>
          <p:cNvPr id="3" name="Notes Placeholder 2"/>
          <p:cNvSpPr>
            <a:spLocks noGrp="1"/>
          </p:cNvSpPr>
          <p:nvPr>
            <p:ph type="body" idx="1"/>
          </p:nvPr>
        </p:nvSpPr>
        <p:spPr/>
        <p:txBody>
          <a:bodyPr/>
          <a:lstStyle/>
          <a:p>
            <a:pPr marL="0" indent="0">
              <a:buNone/>
            </a:pPr>
            <a:endParaRPr lang="en-US" sz="1100" dirty="0"/>
          </a:p>
        </p:txBody>
      </p:sp>
      <p:sp>
        <p:nvSpPr>
          <p:cNvPr id="4" name="Header Placeholder 3"/>
          <p:cNvSpPr>
            <a:spLocks noGrp="1"/>
          </p:cNvSpPr>
          <p:nvPr>
            <p:ph type="hdr" sz="quarter" idx="10"/>
          </p:nvPr>
        </p:nvSpPr>
        <p:spPr/>
        <p:txBody>
          <a:bodyPr/>
          <a:lstStyle/>
          <a:p>
            <a:pPr marL="0" marR="0" lvl="0" indent="0" algn="l" defTabSz="917942"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charset="0"/>
                <a:ea typeface="+mn-ea"/>
                <a:cs typeface="Arial" charset="0"/>
              </a:rPr>
              <a:t>Presentation title</a:t>
            </a:r>
          </a:p>
        </p:txBody>
      </p:sp>
    </p:spTree>
    <p:extLst>
      <p:ext uri="{BB962C8B-B14F-4D97-AF65-F5344CB8AC3E}">
        <p14:creationId xmlns:p14="http://schemas.microsoft.com/office/powerpoint/2010/main" val="278190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73638" cy="3729037"/>
          </a:xfrm>
        </p:spPr>
      </p:sp>
      <p:sp>
        <p:nvSpPr>
          <p:cNvPr id="3" name="Notes Placeholder 2"/>
          <p:cNvSpPr>
            <a:spLocks noGrp="1"/>
          </p:cNvSpPr>
          <p:nvPr>
            <p:ph type="body" idx="1"/>
          </p:nvPr>
        </p:nvSpPr>
        <p:spPr/>
        <p:txBody>
          <a:bodyPr/>
          <a:lstStyle/>
          <a:p>
            <a:pPr marL="257175" indent="-257175">
              <a:buFont typeface="Arial" panose="020B0604020202020204" pitchFamily="34" charset="0"/>
              <a:buChar char="•"/>
            </a:pPr>
            <a:r>
              <a:rPr lang="en-US" sz="1100" dirty="0"/>
              <a:t>GD1: 161 in-person and 73 virtual : ***over 230*** (234)</a:t>
            </a:r>
          </a:p>
          <a:p>
            <a:pPr marL="257175" indent="-257175">
              <a:buFont typeface="Arial" panose="020B0604020202020204" pitchFamily="34" charset="0"/>
              <a:buChar char="•"/>
            </a:pPr>
            <a:r>
              <a:rPr lang="en-US" sz="1100" dirty="0"/>
              <a:t>GD2: 245 in-person and 208 virtual ***over 450*** (453) </a:t>
            </a:r>
          </a:p>
          <a:p>
            <a:pPr marL="0" indent="0">
              <a:buNone/>
            </a:pPr>
            <a:endParaRPr lang="en-US" sz="1100" dirty="0"/>
          </a:p>
        </p:txBody>
      </p:sp>
      <p:sp>
        <p:nvSpPr>
          <p:cNvPr id="4" name="Header Placeholder 3"/>
          <p:cNvSpPr>
            <a:spLocks noGrp="1"/>
          </p:cNvSpPr>
          <p:nvPr>
            <p:ph type="hdr" sz="quarter" idx="10"/>
          </p:nvPr>
        </p:nvSpPr>
        <p:spPr/>
        <p:txBody>
          <a:bodyPr/>
          <a:lstStyle/>
          <a:p>
            <a:pPr marL="0" marR="0" lvl="0" indent="0" algn="l" defTabSz="917942"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charset="0"/>
                <a:ea typeface="+mn-ea"/>
                <a:cs typeface="Arial" charset="0"/>
              </a:rPr>
              <a:t>Presentation title</a:t>
            </a:r>
          </a:p>
        </p:txBody>
      </p:sp>
    </p:spTree>
    <p:extLst>
      <p:ext uri="{BB962C8B-B14F-4D97-AF65-F5344CB8AC3E}">
        <p14:creationId xmlns:p14="http://schemas.microsoft.com/office/powerpoint/2010/main" val="1030498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42743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74699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288569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59178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42743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74699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a:t>Click to edit Master title style</a:t>
            </a:r>
            <a:endParaRPr lang="en-GB" noProof="0"/>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
        <p:nvSpPr>
          <p:cNvPr id="3108" name="Rectangle 36"/>
          <p:cNvSpPr>
            <a:spLocks noGrp="1" noChangeArrowheads="1"/>
          </p:cNvSpPr>
          <p:nvPr>
            <p:ph type="dt" sz="quarter" idx="2"/>
          </p:nvPr>
        </p:nvSpPr>
        <p:spPr bwMode="auto">
          <a:xfrm>
            <a:off x="3273425" y="65055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endParaRPr lang="de-DE"/>
          </a:p>
        </p:txBody>
      </p:sp>
      <p:sp>
        <p:nvSpPr>
          <p:cNvPr id="3109" name="Rectangle 37"/>
          <p:cNvSpPr>
            <a:spLocks noGrp="1" noChangeArrowheads="1"/>
          </p:cNvSpPr>
          <p:nvPr>
            <p:ph type="ftr" sz="quarter" idx="3"/>
          </p:nvPr>
        </p:nvSpPr>
        <p:spPr bwMode="auto">
          <a:xfrm>
            <a:off x="3273425" y="6261100"/>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vl1pPr>
          </a:lstStyle>
          <a:p>
            <a:endParaRPr lang="de-DE"/>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pic>
        <p:nvPicPr>
          <p:cNvPr id="3114" name="Picture 42"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5900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30258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803553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52954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679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37447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1887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7118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5484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205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63510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5315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16756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909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0" y="1262063"/>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9747" name="Rectangle 3"/>
          <p:cNvSpPr>
            <a:spLocks noGrp="1" noChangeArrowheads="1"/>
          </p:cNvSpPr>
          <p:nvPr>
            <p:ph type="ctrTitle"/>
          </p:nvPr>
        </p:nvSpPr>
        <p:spPr>
          <a:xfrm>
            <a:off x="627063" y="2205038"/>
            <a:ext cx="7881937" cy="1439862"/>
          </a:xfrm>
        </p:spPr>
        <p:txBody>
          <a:bodyPr/>
          <a:lstStyle>
            <a:lvl1pPr>
              <a:lnSpc>
                <a:spcPts val="5600"/>
              </a:lnSpc>
              <a:defRPr sz="5000">
                <a:solidFill>
                  <a:schemeClr val="bg1"/>
                </a:solidFill>
              </a:defRPr>
            </a:lvl1pPr>
          </a:lstStyle>
          <a:p>
            <a:pPr lvl="0"/>
            <a:r>
              <a:rPr lang="en-GB" noProof="0"/>
              <a:t>Click to edit Master title style</a:t>
            </a:r>
          </a:p>
        </p:txBody>
      </p:sp>
      <p:sp>
        <p:nvSpPr>
          <p:cNvPr id="159748" name="Rectangle 4"/>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GB" noProof="0"/>
              <a:t>Click to edit Master subtitle style</a:t>
            </a:r>
          </a:p>
        </p:txBody>
      </p:sp>
      <p:sp>
        <p:nvSpPr>
          <p:cNvPr id="159751" name="Rectangle 7"/>
          <p:cNvSpPr>
            <a:spLocks noGrp="1" noChangeArrowheads="1"/>
          </p:cNvSpPr>
          <p:nvPr>
            <p:ph type="dt" sz="quarter" idx="2"/>
          </p:nvPr>
        </p:nvSpPr>
        <p:spPr bwMode="auto">
          <a:xfrm>
            <a:off x="3273425" y="65055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endParaRPr lang="de-DE"/>
          </a:p>
        </p:txBody>
      </p:sp>
      <p:sp>
        <p:nvSpPr>
          <p:cNvPr id="159752" name="Rectangle 8"/>
          <p:cNvSpPr>
            <a:spLocks noGrp="1" noChangeArrowheads="1"/>
          </p:cNvSpPr>
          <p:nvPr>
            <p:ph type="ftr" sz="quarter" idx="3"/>
          </p:nvPr>
        </p:nvSpPr>
        <p:spPr bwMode="auto">
          <a:xfrm>
            <a:off x="3273425" y="6261100"/>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vl1pPr>
          </a:lstStyle>
          <a:p>
            <a:endParaRPr lang="de-DE"/>
          </a:p>
        </p:txBody>
      </p:sp>
      <p:sp>
        <p:nvSpPr>
          <p:cNvPr id="159753" name="Line 9"/>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9754" name="Line 10"/>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9755" name="Picture 11"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pic>
        <p:nvPicPr>
          <p:cNvPr id="159757" name="Picture 13"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74438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07926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09496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17201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54533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583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077272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78856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821298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012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59974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a:t>Click to edit Master title style</a:t>
            </a:r>
            <a:endParaRPr lang="en-GB" noProof="0"/>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
        <p:nvSpPr>
          <p:cNvPr id="3108" name="Rectangle 36"/>
          <p:cNvSpPr>
            <a:spLocks noGrp="1" noChangeArrowheads="1"/>
          </p:cNvSpPr>
          <p:nvPr>
            <p:ph type="dt" sz="quarter" idx="2"/>
          </p:nvPr>
        </p:nvSpPr>
        <p:spPr bwMode="auto">
          <a:xfrm>
            <a:off x="3273425" y="65055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endParaRPr lang="de-DE"/>
          </a:p>
        </p:txBody>
      </p:sp>
      <p:sp>
        <p:nvSpPr>
          <p:cNvPr id="3109" name="Rectangle 37"/>
          <p:cNvSpPr>
            <a:spLocks noGrp="1" noChangeArrowheads="1"/>
          </p:cNvSpPr>
          <p:nvPr>
            <p:ph type="ftr" sz="quarter" idx="3"/>
          </p:nvPr>
        </p:nvSpPr>
        <p:spPr bwMode="auto">
          <a:xfrm>
            <a:off x="3273425" y="6261100"/>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vl1pPr>
          </a:lstStyle>
          <a:p>
            <a:endParaRPr lang="de-DE"/>
          </a:p>
        </p:txBody>
      </p:sp>
      <p:sp>
        <p:nvSpPr>
          <p:cNvPr id="3110" name="Line 38"/>
          <p:cNvSpPr>
            <a:spLocks noChangeShapeType="1"/>
          </p:cNvSpPr>
          <p:nvPr/>
        </p:nvSpPr>
        <p:spPr bwMode="auto">
          <a:xfrm>
            <a:off x="656852" y="764704"/>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pic>
        <p:nvPicPr>
          <p:cNvPr id="3114" name="Picture 42"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2167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2800"/>
              </a:lnSpc>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2765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826979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78352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559737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455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345763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78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067593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894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7914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7726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9260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609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678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5945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1519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endParaRPr lang="en-GB"/>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9" name="Picture 42" descr="unfccc-letter-es-e-header"/>
          <p:cNvPicPr preferRelativeResize="0">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eaLnBrk="1" fontAlgn="base" hangingPunct="1">
        <a:lnSpc>
          <a:spcPts val="1500"/>
        </a:lnSpc>
        <a:spcBef>
          <a:spcPct val="0"/>
        </a:spcBef>
        <a:spcAft>
          <a:spcPct val="0"/>
        </a:spcAft>
        <a:defRPr sz="1200">
          <a:solidFill>
            <a:schemeClr val="tx2"/>
          </a:solidFill>
          <a:latin typeface="+mj-lt"/>
          <a:ea typeface="+mj-ea"/>
          <a:cs typeface="+mj-cs"/>
        </a:defRPr>
      </a:lvl1pPr>
      <a:lvl2pPr algn="l" rtl="0" eaLnBrk="1" fontAlgn="base" hangingPunct="1">
        <a:lnSpc>
          <a:spcPts val="1500"/>
        </a:lnSpc>
        <a:spcBef>
          <a:spcPct val="0"/>
        </a:spcBef>
        <a:spcAft>
          <a:spcPct val="0"/>
        </a:spcAft>
        <a:defRPr sz="1200">
          <a:solidFill>
            <a:schemeClr val="tx2"/>
          </a:solidFill>
          <a:latin typeface="Arial" charset="0"/>
        </a:defRPr>
      </a:lvl2pPr>
      <a:lvl3pPr algn="l" rtl="0" eaLnBrk="1" fontAlgn="base" hangingPunct="1">
        <a:lnSpc>
          <a:spcPts val="1500"/>
        </a:lnSpc>
        <a:spcBef>
          <a:spcPct val="0"/>
        </a:spcBef>
        <a:spcAft>
          <a:spcPct val="0"/>
        </a:spcAft>
        <a:defRPr sz="1200">
          <a:solidFill>
            <a:schemeClr val="tx2"/>
          </a:solidFill>
          <a:latin typeface="Arial" charset="0"/>
        </a:defRPr>
      </a:lvl3pPr>
      <a:lvl4pPr algn="l" rtl="0" eaLnBrk="1" fontAlgn="base" hangingPunct="1">
        <a:lnSpc>
          <a:spcPts val="1500"/>
        </a:lnSpc>
        <a:spcBef>
          <a:spcPct val="0"/>
        </a:spcBef>
        <a:spcAft>
          <a:spcPct val="0"/>
        </a:spcAft>
        <a:defRPr sz="1200">
          <a:solidFill>
            <a:schemeClr val="tx2"/>
          </a:solidFill>
          <a:latin typeface="Arial" charset="0"/>
        </a:defRPr>
      </a:lvl4pPr>
      <a:lvl5pPr algn="l" rtl="0" eaLnBrk="1" fontAlgn="base" hangingPunct="1">
        <a:lnSpc>
          <a:spcPts val="1500"/>
        </a:lnSpc>
        <a:spcBef>
          <a:spcPct val="0"/>
        </a:spcBef>
        <a:spcAft>
          <a:spcPct val="0"/>
        </a:spcAft>
        <a:defRPr sz="1200">
          <a:solidFill>
            <a:schemeClr val="tx2"/>
          </a:solidFill>
          <a:latin typeface="Arial" charset="0"/>
        </a:defRPr>
      </a:lvl5pPr>
      <a:lvl6pPr marL="457200" algn="l" rtl="0" eaLnBrk="1" fontAlgn="base" hangingPunct="1">
        <a:lnSpc>
          <a:spcPts val="1500"/>
        </a:lnSpc>
        <a:spcBef>
          <a:spcPct val="0"/>
        </a:spcBef>
        <a:spcAft>
          <a:spcPct val="0"/>
        </a:spcAft>
        <a:defRPr sz="1200">
          <a:solidFill>
            <a:schemeClr val="tx2"/>
          </a:solidFill>
          <a:latin typeface="Arial" charset="0"/>
        </a:defRPr>
      </a:lvl6pPr>
      <a:lvl7pPr marL="914400" algn="l" rtl="0" eaLnBrk="1" fontAlgn="base" hangingPunct="1">
        <a:lnSpc>
          <a:spcPts val="1500"/>
        </a:lnSpc>
        <a:spcBef>
          <a:spcPct val="0"/>
        </a:spcBef>
        <a:spcAft>
          <a:spcPct val="0"/>
        </a:spcAft>
        <a:defRPr sz="1200">
          <a:solidFill>
            <a:schemeClr val="tx2"/>
          </a:solidFill>
          <a:latin typeface="Arial" charset="0"/>
        </a:defRPr>
      </a:lvl7pPr>
      <a:lvl8pPr marL="1371600" algn="l" rtl="0" eaLnBrk="1" fontAlgn="base" hangingPunct="1">
        <a:lnSpc>
          <a:spcPts val="1500"/>
        </a:lnSpc>
        <a:spcBef>
          <a:spcPct val="0"/>
        </a:spcBef>
        <a:spcAft>
          <a:spcPct val="0"/>
        </a:spcAft>
        <a:defRPr sz="1200">
          <a:solidFill>
            <a:schemeClr val="tx2"/>
          </a:solidFill>
          <a:latin typeface="Arial" charset="0"/>
        </a:defRPr>
      </a:lvl8pPr>
      <a:lvl9pPr marL="1828800" algn="l" rtl="0" eaLnBrk="1" fontAlgn="base" hangingPunct="1">
        <a:lnSpc>
          <a:spcPts val="1500"/>
        </a:lnSpc>
        <a:spcBef>
          <a:spcPct val="0"/>
        </a:spcBef>
        <a:spcAft>
          <a:spcPct val="0"/>
        </a:spcAft>
        <a:defRPr sz="1200">
          <a:solidFill>
            <a:schemeClr val="tx2"/>
          </a:solidFill>
          <a:latin typeface="Arial" charset="0"/>
        </a:defRPr>
      </a:lvl9pPr>
    </p:titleStyle>
    <p:bodyStyle>
      <a:lvl1pPr marL="269875" indent="-269875" algn="l" rtl="0" eaLnBrk="1" fontAlgn="base" hangingPunct="1">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1" fontAlgn="base" hangingPunct="1">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1" fontAlgn="base" hangingPunct="1">
        <a:lnSpc>
          <a:spcPts val="2400"/>
        </a:lnSpc>
        <a:spcBef>
          <a:spcPct val="0"/>
        </a:spcBef>
        <a:spcAft>
          <a:spcPct val="0"/>
        </a:spcAft>
        <a:buClr>
          <a:schemeClr val="tx1"/>
        </a:buClr>
        <a:buChar char="•"/>
        <a:defRPr sz="1500">
          <a:solidFill>
            <a:schemeClr val="tx1"/>
          </a:solidFill>
          <a:latin typeface="+mn-lt"/>
        </a:defRPr>
      </a:lvl3pPr>
      <a:lvl4pPr marL="1169988" indent="-268288" algn="l" rtl="0" eaLnBrk="1" fontAlgn="base" hangingPunct="1">
        <a:lnSpc>
          <a:spcPts val="2400"/>
        </a:lnSpc>
        <a:spcBef>
          <a:spcPct val="0"/>
        </a:spcBef>
        <a:spcAft>
          <a:spcPct val="0"/>
        </a:spcAft>
        <a:buClr>
          <a:schemeClr val="tx1"/>
        </a:buClr>
        <a:buChar char="•"/>
        <a:defRPr sz="1500">
          <a:solidFill>
            <a:schemeClr val="tx1"/>
          </a:solidFill>
          <a:latin typeface="+mn-lt"/>
        </a:defRPr>
      </a:lvl4pPr>
      <a:lvl5pPr marL="14382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5pPr>
      <a:lvl6pPr marL="18954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6pPr>
      <a:lvl7pPr marL="23526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7pPr>
      <a:lvl8pPr marL="28098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8pPr>
      <a:lvl9pPr marL="32670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2583" name="Rectangle 7"/>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2584" name="Rectangle 8"/>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2585" name="Rectangle 9"/>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52586" name="Rectangle 10"/>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text styles</a:t>
            </a:r>
          </a:p>
        </p:txBody>
      </p:sp>
      <p:sp>
        <p:nvSpPr>
          <p:cNvPr id="152589" name="Line 1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2590" name="Line 1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2592" name="Picture 16"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cs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cs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cs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cs typeface="Arial" charset="0"/>
        </a:defRPr>
      </a:lvl9pPr>
    </p:titleStyle>
    <p:bodyStyle>
      <a:lvl1pPr marL="342900" indent="-342900" algn="ctr" rtl="0" fontAlgn="base">
        <a:lnSpc>
          <a:spcPts val="2900"/>
        </a:lnSpc>
        <a:spcBef>
          <a:spcPct val="0"/>
        </a:spcBef>
        <a:spcAft>
          <a:spcPct val="0"/>
        </a:spcAft>
        <a:defRPr sz="2400" i="1">
          <a:solidFill>
            <a:schemeClr val="tx1"/>
          </a:solidFill>
          <a:latin typeface="+mn-lt"/>
          <a:ea typeface="+mn-ea"/>
          <a:cs typeface="+mn-cs"/>
        </a:defRPr>
      </a:lvl1pPr>
      <a:lvl2pPr marL="742950" indent="-285750" algn="ctr" rtl="0" fontAlgn="base">
        <a:spcBef>
          <a:spcPct val="20000"/>
        </a:spcBef>
        <a:spcAft>
          <a:spcPct val="0"/>
        </a:spcAft>
        <a:defRPr sz="2800">
          <a:solidFill>
            <a:schemeClr val="tx1"/>
          </a:solidFill>
          <a:latin typeface="+mn-lt"/>
          <a:cs typeface="+mn-cs"/>
        </a:defRPr>
      </a:lvl2pPr>
      <a:lvl3pPr marL="1143000" indent="-228600" algn="ctr" rtl="0" fontAlgn="base">
        <a:spcBef>
          <a:spcPct val="20000"/>
        </a:spcBef>
        <a:spcAft>
          <a:spcPct val="0"/>
        </a:spcAft>
        <a:defRPr sz="2400">
          <a:solidFill>
            <a:schemeClr val="tx1"/>
          </a:solidFill>
          <a:latin typeface="+mn-lt"/>
          <a:cs typeface="+mn-cs"/>
        </a:defRPr>
      </a:lvl3pPr>
      <a:lvl4pPr marL="1600200" indent="-228600" algn="ctr" rtl="0" fontAlgn="base">
        <a:spcBef>
          <a:spcPct val="20000"/>
        </a:spcBef>
        <a:spcAft>
          <a:spcPct val="0"/>
        </a:spcAft>
        <a:defRPr sz="2000">
          <a:solidFill>
            <a:schemeClr val="tx1"/>
          </a:solidFill>
          <a:latin typeface="+mn-lt"/>
          <a:cs typeface="+mn-cs"/>
        </a:defRPr>
      </a:lvl4pPr>
      <a:lvl5pPr marL="2057400" indent="-228600" algn="ctr" rtl="0" fontAlgn="base">
        <a:spcBef>
          <a:spcPct val="20000"/>
        </a:spcBef>
        <a:spcAft>
          <a:spcPct val="0"/>
        </a:spcAft>
        <a:defRPr sz="2000">
          <a:solidFill>
            <a:schemeClr val="tx1"/>
          </a:solidFill>
          <a:latin typeface="+mn-lt"/>
          <a:cs typeface="+mn-cs"/>
        </a:defRPr>
      </a:lvl5pPr>
      <a:lvl6pPr marL="2514600" indent="-228600" algn="ctr" rtl="0" fontAlgn="base">
        <a:spcBef>
          <a:spcPct val="20000"/>
        </a:spcBef>
        <a:spcAft>
          <a:spcPct val="0"/>
        </a:spcAft>
        <a:defRPr sz="2000">
          <a:solidFill>
            <a:schemeClr val="tx1"/>
          </a:solidFill>
          <a:latin typeface="+mn-lt"/>
          <a:cs typeface="+mn-cs"/>
        </a:defRPr>
      </a:lvl6pPr>
      <a:lvl7pPr marL="2971800" indent="-228600" algn="ctr" rtl="0" fontAlgn="base">
        <a:spcBef>
          <a:spcPct val="20000"/>
        </a:spcBef>
        <a:spcAft>
          <a:spcPct val="0"/>
        </a:spcAft>
        <a:defRPr sz="2000">
          <a:solidFill>
            <a:schemeClr val="tx1"/>
          </a:solidFill>
          <a:latin typeface="+mn-lt"/>
          <a:cs typeface="+mn-cs"/>
        </a:defRPr>
      </a:lvl7pPr>
      <a:lvl8pPr marL="3429000" indent="-228600" algn="ctr" rtl="0" fontAlgn="base">
        <a:spcBef>
          <a:spcPct val="20000"/>
        </a:spcBef>
        <a:spcAft>
          <a:spcPct val="0"/>
        </a:spcAft>
        <a:defRPr sz="2000">
          <a:solidFill>
            <a:schemeClr val="tx1"/>
          </a:solidFill>
          <a:latin typeface="+mn-lt"/>
          <a:cs typeface="+mn-cs"/>
        </a:defRPr>
      </a:lvl8pPr>
      <a:lvl9pPr marL="3886200" indent="-228600" algn="ctr"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3" name="Rectangle 3"/>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4" name="Rectangle 4"/>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58725" name="Rectangle 5"/>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8727" name="Line 7"/>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8728" name="Line 8"/>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8730" name="Picture 1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fontAlgn="base">
        <a:lnSpc>
          <a:spcPts val="1500"/>
        </a:lnSpc>
        <a:spcBef>
          <a:spcPct val="0"/>
        </a:spcBef>
        <a:spcAft>
          <a:spcPct val="0"/>
        </a:spcAft>
        <a:defRPr sz="1200">
          <a:solidFill>
            <a:schemeClr val="tx2"/>
          </a:solidFill>
          <a:latin typeface="+mj-lt"/>
          <a:ea typeface="+mj-ea"/>
          <a:cs typeface="+mj-cs"/>
        </a:defRPr>
      </a:lvl1pPr>
      <a:lvl2pPr algn="l" rtl="0" fontAlgn="base">
        <a:lnSpc>
          <a:spcPts val="1500"/>
        </a:lnSpc>
        <a:spcBef>
          <a:spcPct val="0"/>
        </a:spcBef>
        <a:spcAft>
          <a:spcPct val="0"/>
        </a:spcAft>
        <a:defRPr sz="1200">
          <a:solidFill>
            <a:schemeClr val="tx2"/>
          </a:solidFill>
          <a:latin typeface="Arial" charset="0"/>
          <a:cs typeface="Arial" charset="0"/>
        </a:defRPr>
      </a:lvl2pPr>
      <a:lvl3pPr algn="l" rtl="0" fontAlgn="base">
        <a:lnSpc>
          <a:spcPts val="1500"/>
        </a:lnSpc>
        <a:spcBef>
          <a:spcPct val="0"/>
        </a:spcBef>
        <a:spcAft>
          <a:spcPct val="0"/>
        </a:spcAft>
        <a:defRPr sz="1200">
          <a:solidFill>
            <a:schemeClr val="tx2"/>
          </a:solidFill>
          <a:latin typeface="Arial" charset="0"/>
          <a:cs typeface="Arial" charset="0"/>
        </a:defRPr>
      </a:lvl3pPr>
      <a:lvl4pPr algn="l" rtl="0" fontAlgn="base">
        <a:lnSpc>
          <a:spcPts val="1500"/>
        </a:lnSpc>
        <a:spcBef>
          <a:spcPct val="0"/>
        </a:spcBef>
        <a:spcAft>
          <a:spcPct val="0"/>
        </a:spcAft>
        <a:defRPr sz="1200">
          <a:solidFill>
            <a:schemeClr val="tx2"/>
          </a:solidFill>
          <a:latin typeface="Arial" charset="0"/>
          <a:cs typeface="Arial" charset="0"/>
        </a:defRPr>
      </a:lvl4pPr>
      <a:lvl5pPr algn="l" rtl="0" fontAlgn="base">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p:titleStyle>
    <p:bodyStyle>
      <a:lvl1pPr marL="269875" indent="-269875" algn="l" rtl="0" fontAlgn="base">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fontAlgn="base">
        <a:lnSpc>
          <a:spcPts val="2400"/>
        </a:lnSpc>
        <a:spcBef>
          <a:spcPct val="0"/>
        </a:spcBef>
        <a:spcAft>
          <a:spcPct val="0"/>
        </a:spcAft>
        <a:buClr>
          <a:schemeClr val="tx1"/>
        </a:buClr>
        <a:buAutoNum type="alphaLcParenR"/>
        <a:defRPr sz="1500">
          <a:solidFill>
            <a:schemeClr val="tx1"/>
          </a:solidFill>
          <a:latin typeface="+mn-lt"/>
          <a:cs typeface="+mn-cs"/>
        </a:defRPr>
      </a:lvl2pPr>
      <a:lvl3pPr marL="900113" indent="-269875" algn="l" rtl="0" fontAlgn="base">
        <a:lnSpc>
          <a:spcPts val="2400"/>
        </a:lnSpc>
        <a:spcBef>
          <a:spcPct val="0"/>
        </a:spcBef>
        <a:spcAft>
          <a:spcPct val="0"/>
        </a:spcAft>
        <a:buClr>
          <a:schemeClr val="tx1"/>
        </a:buClr>
        <a:buChar char="•"/>
        <a:defRPr sz="1500">
          <a:solidFill>
            <a:schemeClr val="tx1"/>
          </a:solidFill>
          <a:latin typeface="+mn-lt"/>
          <a:cs typeface="+mn-cs"/>
        </a:defRPr>
      </a:lvl3pPr>
      <a:lvl4pPr marL="1169988" indent="-268288" algn="l" rtl="0" fontAlgn="base">
        <a:lnSpc>
          <a:spcPts val="2400"/>
        </a:lnSpc>
        <a:spcBef>
          <a:spcPct val="0"/>
        </a:spcBef>
        <a:spcAft>
          <a:spcPct val="0"/>
        </a:spcAft>
        <a:buClr>
          <a:schemeClr val="tx1"/>
        </a:buClr>
        <a:buChar char="•"/>
        <a:defRPr sz="1500">
          <a:solidFill>
            <a:schemeClr val="tx1"/>
          </a:solidFill>
          <a:latin typeface="+mn-lt"/>
          <a:cs typeface="+mn-cs"/>
        </a:defRPr>
      </a:lvl4pPr>
      <a:lvl5pPr marL="1438275" indent="-266700" algn="l" rtl="0" fontAlgn="base">
        <a:lnSpc>
          <a:spcPts val="2400"/>
        </a:lnSpc>
        <a:spcBef>
          <a:spcPct val="0"/>
        </a:spcBef>
        <a:spcAft>
          <a:spcPct val="0"/>
        </a:spcAft>
        <a:buClr>
          <a:schemeClr val="tx1"/>
        </a:buClr>
        <a:buChar char="•"/>
        <a:defRPr sz="1500">
          <a:solidFill>
            <a:schemeClr val="tx1"/>
          </a:solidFill>
          <a:latin typeface="+mn-lt"/>
          <a:cs typeface="+mn-cs"/>
        </a:defRPr>
      </a:lvl5pPr>
      <a:lvl6pPr marL="1895475" indent="-266700" algn="l" rtl="0" fontAlgn="base">
        <a:lnSpc>
          <a:spcPts val="2400"/>
        </a:lnSpc>
        <a:spcBef>
          <a:spcPct val="0"/>
        </a:spcBef>
        <a:spcAft>
          <a:spcPct val="0"/>
        </a:spcAft>
        <a:buClr>
          <a:schemeClr val="tx1"/>
        </a:buClr>
        <a:buChar char="•"/>
        <a:defRPr sz="1500">
          <a:solidFill>
            <a:schemeClr val="tx1"/>
          </a:solidFill>
          <a:latin typeface="+mn-lt"/>
          <a:cs typeface="+mn-cs"/>
        </a:defRPr>
      </a:lvl6pPr>
      <a:lvl7pPr marL="2352675" indent="-266700" algn="l" rtl="0" fontAlgn="base">
        <a:lnSpc>
          <a:spcPts val="2400"/>
        </a:lnSpc>
        <a:spcBef>
          <a:spcPct val="0"/>
        </a:spcBef>
        <a:spcAft>
          <a:spcPct val="0"/>
        </a:spcAft>
        <a:buClr>
          <a:schemeClr val="tx1"/>
        </a:buClr>
        <a:buChar char="•"/>
        <a:defRPr sz="1500">
          <a:solidFill>
            <a:schemeClr val="tx1"/>
          </a:solidFill>
          <a:latin typeface="+mn-lt"/>
          <a:cs typeface="+mn-cs"/>
        </a:defRPr>
      </a:lvl7pPr>
      <a:lvl8pPr marL="2809875" indent="-266700" algn="l" rtl="0" fontAlgn="base">
        <a:lnSpc>
          <a:spcPts val="2400"/>
        </a:lnSpc>
        <a:spcBef>
          <a:spcPct val="0"/>
        </a:spcBef>
        <a:spcAft>
          <a:spcPct val="0"/>
        </a:spcAft>
        <a:buClr>
          <a:schemeClr val="tx1"/>
        </a:buClr>
        <a:buChar char="•"/>
        <a:defRPr sz="1500">
          <a:solidFill>
            <a:schemeClr val="tx1"/>
          </a:solidFill>
          <a:latin typeface="+mn-lt"/>
          <a:cs typeface="+mn-cs"/>
        </a:defRPr>
      </a:lvl8pPr>
      <a:lvl9pPr marL="3267075" indent="-266700" algn="l" rtl="0" fontAlgn="base">
        <a:lnSpc>
          <a:spcPts val="2400"/>
        </a:lnSpc>
        <a:spcBef>
          <a:spcPct val="0"/>
        </a:spcBef>
        <a:spcAft>
          <a:spcPct val="0"/>
        </a:spcAft>
        <a:buClr>
          <a:schemeClr val="tx1"/>
        </a:buClr>
        <a:buChar char="•"/>
        <a:defRPr sz="1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52" name="Rectangle 28"/>
          <p:cNvSpPr>
            <a:spLocks noGrp="1" noChangeArrowheads="1"/>
          </p:cNvSpPr>
          <p:nvPr>
            <p:ph type="title"/>
          </p:nvPr>
        </p:nvSpPr>
        <p:spPr bwMode="auto">
          <a:xfrm>
            <a:off x="635000" y="309563"/>
            <a:ext cx="7869238" cy="741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dirty="0"/>
              <a:t>Click to edit Master title style</a:t>
            </a:r>
            <a:endParaRPr lang="en-GB" dirty="0"/>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57" name="Line 33"/>
          <p:cNvSpPr>
            <a:spLocks noChangeShapeType="1"/>
          </p:cNvSpPr>
          <p:nvPr/>
        </p:nvSpPr>
        <p:spPr bwMode="auto">
          <a:xfrm>
            <a:off x="631825" y="1051148"/>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pic>
        <p:nvPicPr>
          <p:cNvPr id="9" name="Picture 42"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5954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lnSpc>
          <a:spcPts val="1500"/>
        </a:lnSpc>
        <a:spcBef>
          <a:spcPct val="0"/>
        </a:spcBef>
        <a:spcAft>
          <a:spcPct val="0"/>
        </a:spcAft>
        <a:defRPr sz="2400" b="1">
          <a:solidFill>
            <a:schemeClr val="tx2"/>
          </a:solidFill>
          <a:latin typeface="+mj-lt"/>
          <a:ea typeface="+mj-ea"/>
          <a:cs typeface="+mj-cs"/>
        </a:defRPr>
      </a:lvl1pPr>
      <a:lvl2pPr algn="l" rtl="0" eaLnBrk="1" fontAlgn="base" hangingPunct="1">
        <a:lnSpc>
          <a:spcPts val="1500"/>
        </a:lnSpc>
        <a:spcBef>
          <a:spcPct val="0"/>
        </a:spcBef>
        <a:spcAft>
          <a:spcPct val="0"/>
        </a:spcAft>
        <a:defRPr sz="1200">
          <a:solidFill>
            <a:schemeClr val="tx2"/>
          </a:solidFill>
          <a:latin typeface="Arial" charset="0"/>
        </a:defRPr>
      </a:lvl2pPr>
      <a:lvl3pPr algn="l" rtl="0" eaLnBrk="1" fontAlgn="base" hangingPunct="1">
        <a:lnSpc>
          <a:spcPts val="1500"/>
        </a:lnSpc>
        <a:spcBef>
          <a:spcPct val="0"/>
        </a:spcBef>
        <a:spcAft>
          <a:spcPct val="0"/>
        </a:spcAft>
        <a:defRPr sz="1200">
          <a:solidFill>
            <a:schemeClr val="tx2"/>
          </a:solidFill>
          <a:latin typeface="Arial" charset="0"/>
        </a:defRPr>
      </a:lvl3pPr>
      <a:lvl4pPr algn="l" rtl="0" eaLnBrk="1" fontAlgn="base" hangingPunct="1">
        <a:lnSpc>
          <a:spcPts val="1500"/>
        </a:lnSpc>
        <a:spcBef>
          <a:spcPct val="0"/>
        </a:spcBef>
        <a:spcAft>
          <a:spcPct val="0"/>
        </a:spcAft>
        <a:defRPr sz="1200">
          <a:solidFill>
            <a:schemeClr val="tx2"/>
          </a:solidFill>
          <a:latin typeface="Arial" charset="0"/>
        </a:defRPr>
      </a:lvl4pPr>
      <a:lvl5pPr algn="l" rtl="0" eaLnBrk="1" fontAlgn="base" hangingPunct="1">
        <a:lnSpc>
          <a:spcPts val="1500"/>
        </a:lnSpc>
        <a:spcBef>
          <a:spcPct val="0"/>
        </a:spcBef>
        <a:spcAft>
          <a:spcPct val="0"/>
        </a:spcAft>
        <a:defRPr sz="1200">
          <a:solidFill>
            <a:schemeClr val="tx2"/>
          </a:solidFill>
          <a:latin typeface="Arial" charset="0"/>
        </a:defRPr>
      </a:lvl5pPr>
      <a:lvl6pPr marL="457200" algn="l" rtl="0" eaLnBrk="1" fontAlgn="base" hangingPunct="1">
        <a:lnSpc>
          <a:spcPts val="1500"/>
        </a:lnSpc>
        <a:spcBef>
          <a:spcPct val="0"/>
        </a:spcBef>
        <a:spcAft>
          <a:spcPct val="0"/>
        </a:spcAft>
        <a:defRPr sz="1200">
          <a:solidFill>
            <a:schemeClr val="tx2"/>
          </a:solidFill>
          <a:latin typeface="Arial" charset="0"/>
        </a:defRPr>
      </a:lvl6pPr>
      <a:lvl7pPr marL="914400" algn="l" rtl="0" eaLnBrk="1" fontAlgn="base" hangingPunct="1">
        <a:lnSpc>
          <a:spcPts val="1500"/>
        </a:lnSpc>
        <a:spcBef>
          <a:spcPct val="0"/>
        </a:spcBef>
        <a:spcAft>
          <a:spcPct val="0"/>
        </a:spcAft>
        <a:defRPr sz="1200">
          <a:solidFill>
            <a:schemeClr val="tx2"/>
          </a:solidFill>
          <a:latin typeface="Arial" charset="0"/>
        </a:defRPr>
      </a:lvl7pPr>
      <a:lvl8pPr marL="1371600" algn="l" rtl="0" eaLnBrk="1" fontAlgn="base" hangingPunct="1">
        <a:lnSpc>
          <a:spcPts val="1500"/>
        </a:lnSpc>
        <a:spcBef>
          <a:spcPct val="0"/>
        </a:spcBef>
        <a:spcAft>
          <a:spcPct val="0"/>
        </a:spcAft>
        <a:defRPr sz="1200">
          <a:solidFill>
            <a:schemeClr val="tx2"/>
          </a:solidFill>
          <a:latin typeface="Arial" charset="0"/>
        </a:defRPr>
      </a:lvl8pPr>
      <a:lvl9pPr marL="1828800" algn="l" rtl="0" eaLnBrk="1" fontAlgn="base" hangingPunct="1">
        <a:lnSpc>
          <a:spcPts val="1500"/>
        </a:lnSpc>
        <a:spcBef>
          <a:spcPct val="0"/>
        </a:spcBef>
        <a:spcAft>
          <a:spcPct val="0"/>
        </a:spcAft>
        <a:defRPr sz="1200">
          <a:solidFill>
            <a:schemeClr val="tx2"/>
          </a:solidFill>
          <a:latin typeface="Arial" charset="0"/>
        </a:defRPr>
      </a:lvl9pPr>
    </p:titleStyle>
    <p:bodyStyle>
      <a:lvl1pPr marL="269875" indent="-269875" algn="l" rtl="0" eaLnBrk="1" fontAlgn="base" hangingPunct="1">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1" fontAlgn="base" hangingPunct="1">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1" fontAlgn="base" hangingPunct="1">
        <a:lnSpc>
          <a:spcPts val="2400"/>
        </a:lnSpc>
        <a:spcBef>
          <a:spcPct val="0"/>
        </a:spcBef>
        <a:spcAft>
          <a:spcPct val="0"/>
        </a:spcAft>
        <a:buClr>
          <a:schemeClr val="tx1"/>
        </a:buClr>
        <a:buChar char="•"/>
        <a:defRPr sz="1500">
          <a:solidFill>
            <a:schemeClr val="tx1"/>
          </a:solidFill>
          <a:latin typeface="+mn-lt"/>
        </a:defRPr>
      </a:lvl3pPr>
      <a:lvl4pPr marL="1169988" indent="-268288" algn="l" rtl="0" eaLnBrk="1" fontAlgn="base" hangingPunct="1">
        <a:lnSpc>
          <a:spcPts val="2400"/>
        </a:lnSpc>
        <a:spcBef>
          <a:spcPct val="0"/>
        </a:spcBef>
        <a:spcAft>
          <a:spcPct val="0"/>
        </a:spcAft>
        <a:buClr>
          <a:schemeClr val="tx1"/>
        </a:buClr>
        <a:buChar char="•"/>
        <a:defRPr sz="1500">
          <a:solidFill>
            <a:schemeClr val="tx1"/>
          </a:solidFill>
          <a:latin typeface="+mn-lt"/>
        </a:defRPr>
      </a:lvl4pPr>
      <a:lvl5pPr marL="14382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5pPr>
      <a:lvl6pPr marL="18954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6pPr>
      <a:lvl7pPr marL="23526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7pPr>
      <a:lvl8pPr marL="28098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8pPr>
      <a:lvl9pPr marL="3267075" indent="-266700" algn="l" rtl="0" eaLnBrk="1" fontAlgn="base" hangingPunct="1">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p:txBody>
          <a:bodyPr/>
          <a:lstStyle/>
          <a:p>
            <a:r>
              <a:rPr lang="en-US" dirty="0"/>
              <a:t>Annual report on Sharm el-Sheikh mitigation ambition and implementation work </a:t>
            </a:r>
            <a:r>
              <a:rPr lang="en-US" dirty="0" err="1"/>
              <a:t>programme</a:t>
            </a:r>
            <a:endParaRPr lang="de-DE" dirty="0"/>
          </a:p>
        </p:txBody>
      </p:sp>
      <p:sp>
        <p:nvSpPr>
          <p:cNvPr id="161795" name="Rectangle 3"/>
          <p:cNvSpPr>
            <a:spLocks noGrp="1" noChangeArrowheads="1"/>
          </p:cNvSpPr>
          <p:nvPr>
            <p:ph type="subTitle" idx="1"/>
          </p:nvPr>
        </p:nvSpPr>
        <p:spPr/>
        <p:txBody>
          <a:bodyPr/>
          <a:lstStyle/>
          <a:p>
            <a:pPr>
              <a:spcBef>
                <a:spcPts val="600"/>
              </a:spcBef>
            </a:pPr>
            <a:r>
              <a:rPr lang="en-US" sz="2400" dirty="0"/>
              <a:t>High-level ministerial round table on pre-2030 ambition</a:t>
            </a:r>
          </a:p>
          <a:p>
            <a:pPr>
              <a:spcBef>
                <a:spcPts val="600"/>
              </a:spcBef>
            </a:pPr>
            <a:r>
              <a:rPr lang="en-GB" sz="2400" dirty="0"/>
              <a:t>9 December 2023</a:t>
            </a:r>
            <a:endParaRPr lang="de-DE"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second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486171" y="768249"/>
            <a:ext cx="8046270" cy="5325047"/>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mj-lt"/>
                <a:ea typeface="+mn-ea"/>
                <a:cs typeface="Arial" panose="020B0604020202020204" pitchFamily="34" charset="0"/>
              </a:rPr>
              <a:t>Policies and measures </a:t>
            </a:r>
            <a:r>
              <a:rPr lang="en-US" sz="1600" kern="1200" dirty="0">
                <a:latin typeface="+mj-lt"/>
                <a:ea typeface="+mn-ea"/>
                <a:cs typeface="Arial" panose="020B0604020202020204" pitchFamily="34" charset="0"/>
              </a:rPr>
              <a:t>- It was mentioned that: </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Sustainable transport system needs tailored and holistic approaches, considering multiple policy areas (e.g. urban development, energy, transport) and multi-stakeholder collaboration.</a:t>
            </a:r>
            <a:endParaRPr lang="zh-CN" altLang="zh-CN" sz="1600" kern="100" dirty="0">
              <a:effectLst/>
              <a:latin typeface="+mj-lt"/>
              <a:ea typeface="DengXian" panose="02010600030101010101" pitchFamily="2" charset="-122"/>
              <a:cs typeface="Times New Roman" panose="02020603050405020304" pitchFamily="18" charset="0"/>
            </a:endParaRP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Effective institutional arrangements is needed to overcome policy fragmentation.</a:t>
            </a:r>
            <a:endParaRPr lang="zh-CN" altLang="zh-CN" sz="1600" kern="100" dirty="0">
              <a:effectLst/>
              <a:latin typeface="+mj-lt"/>
              <a:ea typeface="DengXian" panose="02010600030101010101" pitchFamily="2" charset="-122"/>
              <a:cs typeface="Times New Roman" panose="02020603050405020304" pitchFamily="18" charset="0"/>
            </a:endParaRP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Interdependence between policy implementation and financial resources, access to technology, and technical and policymaking capacity.</a:t>
            </a:r>
            <a:endParaRPr lang="zh-CN" altLang="zh-CN" sz="1600" kern="100" dirty="0">
              <a:effectLst/>
              <a:latin typeface="+mj-lt"/>
              <a:ea typeface="DengXian" panose="02010600030101010101" pitchFamily="2" charset="-122"/>
              <a:cs typeface="Times New Roman" panose="02020603050405020304" pitchFamily="18" charset="0"/>
            </a:endParaRPr>
          </a:p>
          <a:p>
            <a:pPr marL="549275"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 </a:t>
            </a:r>
            <a:r>
              <a:rPr lang="en-US" sz="1600" b="1" kern="1200" dirty="0">
                <a:latin typeface="+mj-lt"/>
                <a:ea typeface="+mn-ea"/>
                <a:cs typeface="Arial" panose="020B0604020202020204" pitchFamily="34" charset="0"/>
              </a:rPr>
              <a:t>Financing issues </a:t>
            </a:r>
            <a:r>
              <a:rPr lang="en-US" sz="1600" kern="1200" dirty="0">
                <a:latin typeface="+mj-lt"/>
                <a:ea typeface="+mn-ea"/>
                <a:cs typeface="Arial" panose="020B0604020202020204" pitchFamily="34" charset="0"/>
              </a:rPr>
              <a:t>- It was mentioned that: </a:t>
            </a:r>
          </a:p>
          <a:p>
            <a:pPr lvl="2" algn="just">
              <a:buFont typeface="Arial" panose="020B0604020202020204" pitchFamily="34" charset="0"/>
              <a:buChar char="•"/>
            </a:pPr>
            <a:r>
              <a:rPr lang="en-US" altLang="zh-CN" sz="1600" kern="100" dirty="0">
                <a:latin typeface="+mj-lt"/>
                <a:ea typeface="DengXian" panose="02010600030101010101" pitchFamily="2" charset="-122"/>
                <a:cs typeface="Times New Roman" panose="02020603050405020304" pitchFamily="18" charset="0"/>
              </a:rPr>
              <a:t>S</a:t>
            </a:r>
            <a:r>
              <a:rPr lang="en-US" altLang="zh-CN" sz="1600" kern="100" dirty="0">
                <a:effectLst/>
                <a:latin typeface="+mj-lt"/>
                <a:ea typeface="DengXian" panose="02010600030101010101" pitchFamily="2" charset="-122"/>
                <a:cs typeface="Times New Roman" panose="02020603050405020304" pitchFamily="18" charset="0"/>
              </a:rPr>
              <a:t>ignificant gap between required finance and available funding and investments with several constraints (e.g. high initial cost for infrastructure and facilities, long payback periods, lack of a mechanism to help ensure a suitable level of profit and low return on investment).</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Public finance is crucial for attracting private investment, particularly regions usually not prioritized by private entities.</a:t>
            </a:r>
            <a:endParaRPr lang="zh-CN" altLang="zh-CN" sz="1600" kern="100" dirty="0">
              <a:effectLst/>
              <a:latin typeface="+mj-lt"/>
              <a:ea typeface="DengXian" panose="02010600030101010101" pitchFamily="2" charset="-122"/>
              <a:cs typeface="Times New Roman" panose="02020603050405020304" pitchFamily="18" charset="0"/>
            </a:endParaRP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Need for global investmen</a:t>
            </a:r>
            <a:r>
              <a:rPr lang="en-US" altLang="zh-CN" sz="1600" kern="100" dirty="0">
                <a:latin typeface="+mj-lt"/>
                <a:ea typeface="DengXian" panose="02010600030101010101" pitchFamily="2" charset="-122"/>
                <a:cs typeface="Times New Roman" panose="02020603050405020304" pitchFamily="18" charset="0"/>
              </a:rPr>
              <a:t>t signal, address debt burden in many developing countries, equity and CBDR-RC</a:t>
            </a:r>
            <a:endParaRPr lang="en-US" sz="1600" kern="1200" dirty="0">
              <a:latin typeface="+mj-lt"/>
              <a:ea typeface="+mn-ea"/>
              <a:cs typeface="Arial" panose="020B0604020202020204" pitchFamily="34" charset="0"/>
            </a:endParaRPr>
          </a:p>
        </p:txBody>
      </p:sp>
    </p:spTree>
    <p:extLst>
      <p:ext uri="{BB962C8B-B14F-4D97-AF65-F5344CB8AC3E}">
        <p14:creationId xmlns:p14="http://schemas.microsoft.com/office/powerpoint/2010/main" val="357249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second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486171" y="764704"/>
            <a:ext cx="8046270" cy="5339282"/>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mj-lt"/>
                <a:ea typeface="+mn-ea"/>
                <a:cs typeface="Arial" panose="020B0604020202020204" pitchFamily="34" charset="0"/>
              </a:rPr>
              <a:t>Technology and capacity </a:t>
            </a:r>
            <a:r>
              <a:rPr lang="en-US" sz="1600" kern="1200" dirty="0">
                <a:latin typeface="+mj-lt"/>
                <a:ea typeface="+mn-ea"/>
                <a:cs typeface="Arial" panose="020B0604020202020204" pitchFamily="34" charset="0"/>
              </a:rPr>
              <a:t>- It was mentioned that: </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The need for commercially viable, affordable and proven technologies, particularly for countries without manufacturing capacity that depend on imported technology.</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International cooperation crucial for technology access, capacity building and achieve economies of scale for emerging technologies.</a:t>
            </a:r>
            <a:endParaRPr lang="zh-CN" altLang="zh-CN" sz="1600" kern="100" dirty="0">
              <a:effectLst/>
              <a:latin typeface="+mj-lt"/>
              <a:ea typeface="DengXian" panose="02010600030101010101" pitchFamily="2" charset="-122"/>
              <a:cs typeface="Times New Roman" panose="02020603050405020304" pitchFamily="18" charset="0"/>
            </a:endParaRP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No one-size-fits-all approach; thus combinations of different modes of transportation, technologies and policy approaches are needed.</a:t>
            </a:r>
            <a:endParaRPr lang="zh-CN" altLang="zh-CN" sz="1600" kern="100" dirty="0">
              <a:effectLst/>
              <a:latin typeface="+mj-lt"/>
              <a:ea typeface="DengXian" panose="02010600030101010101" pitchFamily="2" charset="-122"/>
              <a:cs typeface="Times New Roman" panose="02020603050405020304" pitchFamily="18" charset="0"/>
            </a:endParaRPr>
          </a:p>
          <a:p>
            <a:pPr marL="549275" indent="-285750">
              <a:spcBef>
                <a:spcPct val="50000"/>
              </a:spcBef>
              <a:buFont typeface="Arial" panose="020B0604020202020204" pitchFamily="34" charset="0"/>
              <a:buChar char="•"/>
            </a:pPr>
            <a:r>
              <a:rPr lang="en-US" sz="1600" b="1" kern="1200" dirty="0">
                <a:latin typeface="+mj-lt"/>
                <a:ea typeface="+mn-ea"/>
                <a:cs typeface="Arial" panose="020B0604020202020204" pitchFamily="34" charset="0"/>
              </a:rPr>
              <a:t>Sustainable development and socioeconomic impacts </a:t>
            </a:r>
            <a:r>
              <a:rPr lang="en-US" sz="1600" kern="1200" dirty="0">
                <a:latin typeface="+mj-lt"/>
                <a:ea typeface="+mn-ea"/>
                <a:cs typeface="Arial" panose="020B0604020202020204" pitchFamily="34" charset="0"/>
              </a:rPr>
              <a:t>- It was mentioned that: </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Sustainable development is a priority for many developing countries; thus affordability of EVs, low- and zero-carbon fuels, and transport system are  important to enable energy transition</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Crucial to assess socioeconomic impacts for just transitions (e.g. job losses, gender-based approach, </a:t>
            </a:r>
            <a:r>
              <a:rPr lang="en-US" altLang="zh-CN" sz="1600" kern="100" dirty="0">
                <a:latin typeface="+mj-lt"/>
                <a:ea typeface="DengXian" panose="02010600030101010101" pitchFamily="2" charset="-122"/>
                <a:cs typeface="Times New Roman" panose="02020603050405020304" pitchFamily="18" charset="0"/>
              </a:rPr>
              <a:t>deforestation, food security, energy access, poverty reduction)</a:t>
            </a:r>
            <a:r>
              <a:rPr lang="en-US" altLang="zh-CN" sz="1600" kern="100" dirty="0">
                <a:effectLst/>
                <a:latin typeface="+mj-lt"/>
                <a:ea typeface="DengXian" panose="02010600030101010101" pitchFamily="2" charset="-122"/>
                <a:cs typeface="Times New Roman" panose="02020603050405020304" pitchFamily="18" charset="0"/>
              </a:rPr>
              <a:t>.</a:t>
            </a:r>
            <a:endParaRPr lang="zh-CN" altLang="zh-CN" sz="1600" kern="100" dirty="0">
              <a:effectLst/>
              <a:latin typeface="+mj-lt"/>
              <a:ea typeface="DengXian" panose="02010600030101010101" pitchFamily="2" charset="-122"/>
              <a:cs typeface="Times New Roman" panose="02020603050405020304" pitchFamily="18" charset="0"/>
            </a:endParaRP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A holistic, nationally driven approach to </a:t>
            </a:r>
            <a:r>
              <a:rPr lang="en-US" altLang="zh-CN" sz="1600" kern="100" dirty="0">
                <a:latin typeface="+mj-lt"/>
                <a:ea typeface="DengXian" panose="02010600030101010101" pitchFamily="2" charset="-122"/>
                <a:cs typeface="Times New Roman" panose="02020603050405020304" pitchFamily="18" charset="0"/>
              </a:rPr>
              <a:t>integrate environment, economic and social considerations through policy coordination.</a:t>
            </a:r>
            <a:endParaRPr lang="zh-CN" altLang="zh-CN" sz="1600" kern="100" dirty="0">
              <a:effectLst/>
              <a:latin typeface="+mj-lt"/>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140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5D59D-5312-6B5C-5505-D471EC83610A}"/>
              </a:ext>
            </a:extLst>
          </p:cNvPr>
          <p:cNvSpPr>
            <a:spLocks noGrp="1"/>
          </p:cNvSpPr>
          <p:nvPr>
            <p:ph type="title"/>
          </p:nvPr>
        </p:nvSpPr>
        <p:spPr>
          <a:xfrm>
            <a:off x="635000" y="332656"/>
            <a:ext cx="7869238" cy="314325"/>
          </a:xfrm>
        </p:spPr>
        <p:txBody>
          <a:bodyPr/>
          <a:lstStyle/>
          <a:p>
            <a:r>
              <a:rPr lang="en-US" sz="2000" b="1" dirty="0"/>
              <a:t>Investment-focused events</a:t>
            </a:r>
          </a:p>
        </p:txBody>
      </p:sp>
      <p:graphicFrame>
        <p:nvGraphicFramePr>
          <p:cNvPr id="3" name="Table 4">
            <a:extLst>
              <a:ext uri="{FF2B5EF4-FFF2-40B4-BE49-F238E27FC236}">
                <a16:creationId xmlns:a16="http://schemas.microsoft.com/office/drawing/2014/main" id="{8BD1472D-9A0C-8896-B4E6-30B2A343589B}"/>
              </a:ext>
            </a:extLst>
          </p:cNvPr>
          <p:cNvGraphicFramePr>
            <a:graphicFrameLocks noGrp="1"/>
          </p:cNvGraphicFramePr>
          <p:nvPr>
            <p:extLst>
              <p:ext uri="{D42A27DB-BD31-4B8C-83A1-F6EECF244321}">
                <p14:modId xmlns:p14="http://schemas.microsoft.com/office/powerpoint/2010/main" val="117886476"/>
              </p:ext>
            </p:extLst>
          </p:nvPr>
        </p:nvGraphicFramePr>
        <p:xfrm>
          <a:off x="323528" y="836712"/>
          <a:ext cx="8335023" cy="5212080"/>
        </p:xfrm>
        <a:graphic>
          <a:graphicData uri="http://schemas.openxmlformats.org/drawingml/2006/table">
            <a:tbl>
              <a:tblPr firstRow="1" bandRow="1">
                <a:tableStyleId>{5C22544A-7EE6-4342-B048-85BDC9FD1C3A}</a:tableStyleId>
              </a:tblPr>
              <a:tblGrid>
                <a:gridCol w="3511446">
                  <a:extLst>
                    <a:ext uri="{9D8B030D-6E8A-4147-A177-3AD203B41FA5}">
                      <a16:colId xmlns:a16="http://schemas.microsoft.com/office/drawing/2014/main" val="2241970665"/>
                    </a:ext>
                  </a:extLst>
                </a:gridCol>
                <a:gridCol w="4823577">
                  <a:extLst>
                    <a:ext uri="{9D8B030D-6E8A-4147-A177-3AD203B41FA5}">
                      <a16:colId xmlns:a16="http://schemas.microsoft.com/office/drawing/2014/main" val="3185667808"/>
                    </a:ext>
                  </a:extLst>
                </a:gridCol>
              </a:tblGrid>
              <a:tr h="5112568">
                <a:tc>
                  <a:txBody>
                    <a:bodyPr/>
                    <a:lstStyle/>
                    <a:p>
                      <a:pPr algn="ctr"/>
                      <a:r>
                        <a:rPr lang="en-US" sz="1400" dirty="0">
                          <a:solidFill>
                            <a:schemeClr val="tx2"/>
                          </a:solidFill>
                        </a:rPr>
                        <a:t>First Investment-focused event – </a:t>
                      </a:r>
                    </a:p>
                    <a:p>
                      <a:pPr algn="ctr"/>
                      <a:r>
                        <a:rPr lang="en-US" sz="1400" dirty="0">
                          <a:solidFill>
                            <a:schemeClr val="tx2"/>
                          </a:solidFill>
                        </a:rPr>
                        <a:t>5 June 2023 </a:t>
                      </a:r>
                    </a:p>
                    <a:p>
                      <a:pPr marL="342900" lvl="0"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Organized with the support of the High-level Champions.  </a:t>
                      </a:r>
                    </a:p>
                    <a:p>
                      <a:pPr marL="0" lvl="0" indent="0" defTabSz="896938">
                        <a:buFont typeface="Symbol" pitchFamily="2" charset="2"/>
                        <a:buNone/>
                      </a:pPr>
                      <a:endParaRPr lang="en-US" altLang="zh-CN" sz="1400" b="0" kern="100" dirty="0">
                        <a:solidFill>
                          <a:schemeClr val="tx1"/>
                        </a:solidFill>
                        <a:latin typeface="+mn-lt"/>
                        <a:ea typeface="DengXian" panose="02010600030101010101" pitchFamily="2" charset="-122"/>
                        <a:cs typeface="Times New Roman" panose="02020603050405020304" pitchFamily="18" charset="0"/>
                      </a:endParaRPr>
                    </a:p>
                    <a:p>
                      <a:pPr marL="342900" lvl="0"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The event spanned three sessions: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1: Expert presentations and case studies sharing examples of opportunities  best practice and actionable solutions to unlock finance.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2: Preparation and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development of project proposals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and finance structures to overcome barriers of access to finance.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3: The third session shared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regional perspectives to unlock finance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and overcome region specific barriers to access to finance, with a focus on Africa, the Middle East and North Africa, Asia-Pacific, and Latin Americ</a:t>
                      </a:r>
                      <a:r>
                        <a:rPr lang="en-US" altLang="zh-CN" sz="1400" b="0" kern="100" dirty="0">
                          <a:solidFill>
                            <a:schemeClr val="tx1"/>
                          </a:solidFill>
                          <a:latin typeface="+mn-lt"/>
                          <a:ea typeface="DengXian" panose="02010600030101010101" pitchFamily="2" charset="-122"/>
                          <a:cs typeface="Times New Roman" panose="02020603050405020304" pitchFamily="18" charset="0"/>
                        </a:rPr>
                        <a:t>a and the Caribbean.</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400" b="0" kern="100" dirty="0">
                        <a:solidFill>
                          <a:schemeClr val="tx1"/>
                        </a:solidFill>
                        <a:effectLst/>
                        <a:latin typeface="+mn-lt"/>
                        <a:ea typeface="DengXian" panose="02010600030101010101" pitchFamily="2" charset="-122"/>
                        <a:cs typeface="Times New Roman" panose="02020603050405020304" pitchFamily="18" charset="0"/>
                      </a:endParaRPr>
                    </a:p>
                  </a:txBody>
                  <a:tcPr>
                    <a:solidFill>
                      <a:schemeClr val="bg1"/>
                    </a:solidFill>
                  </a:tcPr>
                </a:tc>
                <a:extLst>
                  <a:ext uri="{0D108BD9-81ED-4DB2-BD59-A6C34878D82A}">
                    <a16:rowId xmlns:a16="http://schemas.microsoft.com/office/drawing/2014/main" val="671351387"/>
                  </a:ext>
                </a:extLst>
              </a:tr>
            </a:tbl>
          </a:graphicData>
        </a:graphic>
      </p:graphicFrame>
      <p:graphicFrame>
        <p:nvGraphicFramePr>
          <p:cNvPr id="4" name="Table 4">
            <a:extLst>
              <a:ext uri="{FF2B5EF4-FFF2-40B4-BE49-F238E27FC236}">
                <a16:creationId xmlns:a16="http://schemas.microsoft.com/office/drawing/2014/main" id="{DF71B1CD-5389-4DC4-7466-EDB4E11B37C7}"/>
              </a:ext>
            </a:extLst>
          </p:cNvPr>
          <p:cNvGraphicFramePr>
            <a:graphicFrameLocks noGrp="1"/>
          </p:cNvGraphicFramePr>
          <p:nvPr>
            <p:extLst>
              <p:ext uri="{D42A27DB-BD31-4B8C-83A1-F6EECF244321}">
                <p14:modId xmlns:p14="http://schemas.microsoft.com/office/powerpoint/2010/main" val="3838066562"/>
              </p:ext>
            </p:extLst>
          </p:nvPr>
        </p:nvGraphicFramePr>
        <p:xfrm>
          <a:off x="321871" y="801775"/>
          <a:ext cx="8336680" cy="5271924"/>
        </p:xfrm>
        <a:graphic>
          <a:graphicData uri="http://schemas.openxmlformats.org/drawingml/2006/table">
            <a:tbl>
              <a:tblPr firstRow="1" bandRow="1">
                <a:tableStyleId>{5C22544A-7EE6-4342-B048-85BDC9FD1C3A}</a:tableStyleId>
              </a:tblPr>
              <a:tblGrid>
                <a:gridCol w="3512144">
                  <a:extLst>
                    <a:ext uri="{9D8B030D-6E8A-4147-A177-3AD203B41FA5}">
                      <a16:colId xmlns:a16="http://schemas.microsoft.com/office/drawing/2014/main" val="2241970665"/>
                    </a:ext>
                  </a:extLst>
                </a:gridCol>
                <a:gridCol w="4824536">
                  <a:extLst>
                    <a:ext uri="{9D8B030D-6E8A-4147-A177-3AD203B41FA5}">
                      <a16:colId xmlns:a16="http://schemas.microsoft.com/office/drawing/2014/main" val="3185667808"/>
                    </a:ext>
                  </a:extLst>
                </a:gridCol>
              </a:tblGrid>
              <a:tr h="5271924">
                <a:tc>
                  <a:txBody>
                    <a:bodyPr/>
                    <a:lstStyle/>
                    <a:p>
                      <a:pPr algn="ctr"/>
                      <a:r>
                        <a:rPr lang="en-US" sz="1400" dirty="0">
                          <a:solidFill>
                            <a:schemeClr val="tx2"/>
                          </a:solidFill>
                        </a:rPr>
                        <a:t>First Investment-focused event – </a:t>
                      </a:r>
                    </a:p>
                    <a:p>
                      <a:pPr algn="ctr"/>
                      <a:r>
                        <a:rPr lang="en-US" sz="1400" dirty="0">
                          <a:solidFill>
                            <a:schemeClr val="tx2"/>
                          </a:solidFill>
                        </a:rPr>
                        <a:t>5 June 2023 </a:t>
                      </a:r>
                    </a:p>
                    <a:p>
                      <a:pPr marL="342900" lvl="0"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Organized with the support of the High-level Champions.  </a:t>
                      </a:r>
                    </a:p>
                    <a:p>
                      <a:pPr marL="0" lvl="0" indent="0" defTabSz="896938">
                        <a:buFont typeface="Symbol" pitchFamily="2" charset="2"/>
                        <a:buNone/>
                      </a:pPr>
                      <a:endParaRPr lang="en-US" altLang="zh-CN" sz="1400" b="0" kern="100" dirty="0">
                        <a:solidFill>
                          <a:schemeClr val="tx1"/>
                        </a:solidFill>
                        <a:latin typeface="+mn-lt"/>
                        <a:ea typeface="DengXian" panose="02010600030101010101" pitchFamily="2" charset="-122"/>
                        <a:cs typeface="Times New Roman" panose="02020603050405020304" pitchFamily="18" charset="0"/>
                      </a:endParaRPr>
                    </a:p>
                    <a:p>
                      <a:pPr marL="342900" lvl="0"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The event spanned three sessions: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1: Expert presentations and case studies sharing examples of opportunities  best practice and actionable solutions to unlock finance.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2: Preparation and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development of project proposals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and finance structures to overcome barriers of access to finance. </a:t>
                      </a:r>
                    </a:p>
                    <a:p>
                      <a:pPr marL="701675" lvl="1" indent="-342900" defTabSz="896938">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3: The third session shared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regional perspectives to unlock finance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and overcome region specific barriers to access to finance, with a focus on Africa, the Middle East and North Africa, Asia-Pacific, and Latin Americ</a:t>
                      </a:r>
                      <a:r>
                        <a:rPr lang="en-US" altLang="zh-CN" sz="1400" b="0" kern="100" dirty="0">
                          <a:solidFill>
                            <a:schemeClr val="tx1"/>
                          </a:solidFill>
                          <a:latin typeface="+mn-lt"/>
                          <a:ea typeface="DengXian" panose="02010600030101010101" pitchFamily="2" charset="-122"/>
                          <a:cs typeface="Times New Roman" panose="02020603050405020304" pitchFamily="18" charset="0"/>
                        </a:rPr>
                        <a:t>a and the Caribbean.</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2"/>
                          </a:solidFill>
                        </a:rPr>
                        <a:t>Second Investment-focused event – 17 October 2023</a:t>
                      </a:r>
                    </a:p>
                    <a:p>
                      <a:pPr marL="342900" lvl="0" indent="-342900">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Hosted by the COP 28 Presidency and organized with the support of the High-level champions, and with organizational support of UNCTAD, took place on 17 October 2023 in conjunction with the World Investment Forum 2023</a:t>
                      </a:r>
                      <a:r>
                        <a:rPr lang="en-US" altLang="zh-CN" sz="1400" b="0" kern="100" dirty="0">
                          <a:solidFill>
                            <a:schemeClr val="tx1"/>
                          </a:solidFill>
                          <a:latin typeface="+mn-lt"/>
                          <a:ea typeface="DengXian" panose="02010600030101010101" pitchFamily="2" charset="-122"/>
                          <a:cs typeface="Times New Roman" panose="02020603050405020304" pitchFamily="18" charset="0"/>
                        </a:rPr>
                        <a:t>. </a:t>
                      </a:r>
                    </a:p>
                    <a:p>
                      <a:pPr marL="0" lvl="0" indent="0">
                        <a:buFont typeface="Symbol" pitchFamily="2" charset="2"/>
                        <a:buNone/>
                      </a:pPr>
                      <a:endParaRPr lang="en-US" altLang="zh-CN" sz="1400" b="0" kern="100" dirty="0">
                        <a:solidFill>
                          <a:schemeClr val="tx1"/>
                        </a:solidFill>
                        <a:latin typeface="+mn-lt"/>
                        <a:ea typeface="DengXian" panose="02010600030101010101" pitchFamily="2" charset="-122"/>
                        <a:cs typeface="Times New Roman" panose="02020603050405020304" pitchFamily="18" charset="0"/>
                      </a:endParaRPr>
                    </a:p>
                    <a:p>
                      <a:pPr marL="342900" lvl="0" indent="-342900">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The event spanned four sessions: </a:t>
                      </a:r>
                    </a:p>
                    <a:p>
                      <a:pPr marL="701675" lvl="1" indent="-342900">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Session1: Accessing finance for mitigation projects, including in the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transport</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 sector. </a:t>
                      </a:r>
                    </a:p>
                    <a:p>
                      <a:pPr marL="701675" lvl="1" indent="-342900">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2: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Pitch Hub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a:t>
                      </a:r>
                      <a:r>
                        <a:rPr lang="zh-CN" altLang="zh-CN" sz="1400" b="0" kern="100" dirty="0">
                          <a:solidFill>
                            <a:schemeClr val="tx1"/>
                          </a:solidFill>
                          <a:effectLst/>
                          <a:latin typeface="+mn-lt"/>
                          <a:ea typeface="DengXian" panose="02010600030101010101" pitchFamily="2" charset="-122"/>
                          <a:cs typeface="Times New Roman" panose="02020603050405020304" pitchFamily="18" charset="0"/>
                        </a:rPr>
                        <a:t>featured project ideas from various countries seeking investment and support for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their</a:t>
                      </a:r>
                      <a:r>
                        <a:rPr lang="zh-CN" altLang="zh-CN" sz="1400" b="0" kern="100" dirty="0">
                          <a:solidFill>
                            <a:schemeClr val="tx1"/>
                          </a:solidFill>
                          <a:effectLst/>
                          <a:latin typeface="+mn-lt"/>
                          <a:ea typeface="DengXian" panose="02010600030101010101" pitchFamily="2" charset="-122"/>
                          <a:cs typeface="Times New Roman" panose="02020603050405020304" pitchFamily="18" charset="0"/>
                        </a:rPr>
                        <a:t> projects.</a:t>
                      </a:r>
                      <a:endParaRPr lang="en-US" altLang="zh-CN" sz="1400" b="0" kern="100" dirty="0">
                        <a:solidFill>
                          <a:schemeClr val="tx1"/>
                        </a:solidFill>
                        <a:effectLst/>
                        <a:latin typeface="+mn-lt"/>
                        <a:ea typeface="DengXian" panose="02010600030101010101" pitchFamily="2" charset="-122"/>
                        <a:cs typeface="Times New Roman" panose="02020603050405020304" pitchFamily="18" charset="0"/>
                      </a:endParaRPr>
                    </a:p>
                    <a:p>
                      <a:pPr marL="701675" lvl="1" indent="-342900">
                        <a:buFont typeface="Symbol" pitchFamily="2" charset="2"/>
                        <a:buChar char=""/>
                      </a:pPr>
                      <a:r>
                        <a:rPr lang="en-US" altLang="zh-CN" sz="1400" b="0" kern="100" dirty="0">
                          <a:solidFill>
                            <a:schemeClr val="tx1"/>
                          </a:solidFill>
                          <a:latin typeface="+mn-lt"/>
                          <a:ea typeface="DengXian" panose="02010600030101010101" pitchFamily="2" charset="-122"/>
                          <a:cs typeface="Times New Roman" panose="02020603050405020304" pitchFamily="18" charset="0"/>
                        </a:rPr>
                        <a:t>Session 3: The third session, brought together key finance and investment stakeholders to discuss various </a:t>
                      </a:r>
                      <a:r>
                        <a:rPr lang="en-US" altLang="zh-CN" sz="1400" b="1" kern="100" dirty="0">
                          <a:solidFill>
                            <a:schemeClr val="tx1"/>
                          </a:solidFill>
                          <a:latin typeface="+mn-lt"/>
                          <a:ea typeface="DengXian" panose="02010600030101010101" pitchFamily="2" charset="-122"/>
                          <a:cs typeface="Times New Roman" panose="02020603050405020304" pitchFamily="18" charset="0"/>
                        </a:rPr>
                        <a:t>structural barriers to mobilizing clean energy investment</a:t>
                      </a:r>
                      <a:r>
                        <a:rPr lang="en-US" altLang="zh-CN" sz="1400" b="0" kern="100" dirty="0">
                          <a:solidFill>
                            <a:schemeClr val="tx1"/>
                          </a:solidFill>
                          <a:latin typeface="+mn-lt"/>
                          <a:ea typeface="DengXian" panose="02010600030101010101" pitchFamily="2" charset="-122"/>
                          <a:cs typeface="Times New Roman" panose="02020603050405020304" pitchFamily="18" charset="0"/>
                        </a:rPr>
                        <a:t>. </a:t>
                      </a:r>
                    </a:p>
                    <a:p>
                      <a:pPr marL="701675" lvl="1" indent="-342900">
                        <a:buFont typeface="Symbol" pitchFamily="2" charset="2"/>
                        <a:buChar char=""/>
                      </a:pP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Session 4: The fourth session shared </a:t>
                      </a:r>
                      <a:r>
                        <a:rPr lang="en-US" altLang="zh-CN" sz="1400" b="1" kern="100" dirty="0">
                          <a:solidFill>
                            <a:schemeClr val="tx1"/>
                          </a:solidFill>
                          <a:effectLst/>
                          <a:latin typeface="+mn-lt"/>
                          <a:ea typeface="DengXian" panose="02010600030101010101" pitchFamily="2" charset="-122"/>
                          <a:cs typeface="Times New Roman" panose="02020603050405020304" pitchFamily="18" charset="0"/>
                        </a:rPr>
                        <a:t>regional perspectives to unlock finance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and overcome region specific barriers to access to finance in the transport sector, with a focus on Africa, MENA, Asia, </a:t>
                      </a:r>
                      <a:r>
                        <a:rPr lang="en-US" altLang="zh-CN" sz="1400" b="0" strike="noStrike" kern="100" dirty="0">
                          <a:solidFill>
                            <a:schemeClr val="tx1"/>
                          </a:solidFill>
                          <a:effectLst/>
                          <a:latin typeface="+mn-lt"/>
                          <a:ea typeface="DengXian" panose="02010600030101010101" pitchFamily="2" charset="-122"/>
                          <a:cs typeface="Times New Roman" panose="02020603050405020304" pitchFamily="18" charset="0"/>
                        </a:rPr>
                        <a:t>SIDS</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 and eastern and </a:t>
                      </a:r>
                      <a:r>
                        <a:rPr lang="en-US" altLang="zh-CN" sz="1400" b="0" kern="100" dirty="0">
                          <a:solidFill>
                            <a:schemeClr val="tx1"/>
                          </a:solidFill>
                          <a:latin typeface="+mn-lt"/>
                          <a:ea typeface="DengXian" panose="02010600030101010101" pitchFamily="2" charset="-122"/>
                          <a:cs typeface="Times New Roman" panose="02020603050405020304" pitchFamily="18" charset="0"/>
                        </a:rPr>
                        <a:t>western Europe and other States, </a:t>
                      </a:r>
                      <a:r>
                        <a:rPr lang="en-US" altLang="zh-CN" sz="1400" b="0" kern="100" dirty="0">
                          <a:solidFill>
                            <a:schemeClr val="tx1"/>
                          </a:solidFill>
                          <a:effectLst/>
                          <a:latin typeface="+mn-lt"/>
                          <a:ea typeface="DengXian" panose="02010600030101010101" pitchFamily="2" charset="-122"/>
                          <a:cs typeface="Times New Roman" panose="02020603050405020304" pitchFamily="18" charset="0"/>
                        </a:rPr>
                        <a:t>Pacific, and Latin America and the Caribbean. </a:t>
                      </a:r>
                    </a:p>
                  </a:txBody>
                  <a:tcPr>
                    <a:solidFill>
                      <a:schemeClr val="bg1"/>
                    </a:solidFill>
                  </a:tcPr>
                </a:tc>
                <a:extLst>
                  <a:ext uri="{0D108BD9-81ED-4DB2-BD59-A6C34878D82A}">
                    <a16:rowId xmlns:a16="http://schemas.microsoft.com/office/drawing/2014/main" val="671351387"/>
                  </a:ext>
                </a:extLst>
              </a:tr>
            </a:tbl>
          </a:graphicData>
        </a:graphic>
      </p:graphicFrame>
    </p:spTree>
    <p:extLst>
      <p:ext uri="{BB962C8B-B14F-4D97-AF65-F5344CB8AC3E}">
        <p14:creationId xmlns:p14="http://schemas.microsoft.com/office/powerpoint/2010/main" val="370983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25" y="271348"/>
            <a:ext cx="8601575" cy="556189"/>
          </a:xfrm>
        </p:spPr>
        <p:txBody>
          <a:bodyPr/>
          <a:lstStyle/>
          <a:p>
            <a:r>
              <a:rPr lang="en-US" sz="1950" b="1" dirty="0">
                <a:cs typeface="Arial" panose="020B0604020202020204" pitchFamily="34" charset="0"/>
              </a:rPr>
              <a:t>Mandate and Activities</a:t>
            </a:r>
          </a:p>
        </p:txBody>
      </p:sp>
      <p:sp>
        <p:nvSpPr>
          <p:cNvPr id="22" name="Rectangle 3">
            <a:extLst>
              <a:ext uri="{FF2B5EF4-FFF2-40B4-BE49-F238E27FC236}">
                <a16:creationId xmlns:a16="http://schemas.microsoft.com/office/drawing/2014/main" id="{56EC90A0-372E-4B26-A17E-23BA4D97CA50}"/>
              </a:ext>
            </a:extLst>
          </p:cNvPr>
          <p:cNvSpPr txBox="1">
            <a:spLocks noChangeArrowheads="1"/>
          </p:cNvSpPr>
          <p:nvPr/>
        </p:nvSpPr>
        <p:spPr bwMode="auto">
          <a:xfrm>
            <a:off x="251520" y="764704"/>
            <a:ext cx="8673583" cy="381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lvl1pPr marL="257175" indent="-257175"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1798" indent="0" eaLnBrk="1" hangingPunct="1">
              <a:lnSpc>
                <a:spcPct val="110000"/>
              </a:lnSpc>
              <a:spcBef>
                <a:spcPts val="338"/>
              </a:spcBef>
              <a:spcAft>
                <a:spcPts val="0"/>
              </a:spcAft>
              <a:buNone/>
            </a:pPr>
            <a:endParaRPr lang="en-US" altLang="en-US" sz="1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5109EFFF-95CC-4B06-A67B-6CA0AF883EC3}"/>
              </a:ext>
            </a:extLst>
          </p:cNvPr>
          <p:cNvSpPr/>
          <p:nvPr/>
        </p:nvSpPr>
        <p:spPr>
          <a:xfrm>
            <a:off x="168535" y="836712"/>
            <a:ext cx="1124393" cy="31160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Mandate</a:t>
            </a:r>
          </a:p>
        </p:txBody>
      </p:sp>
      <p:sp>
        <p:nvSpPr>
          <p:cNvPr id="6" name="Rectangle 5">
            <a:extLst>
              <a:ext uri="{FF2B5EF4-FFF2-40B4-BE49-F238E27FC236}">
                <a16:creationId xmlns:a16="http://schemas.microsoft.com/office/drawing/2014/main" id="{37117F6E-EE12-4159-9E59-29488F59A88F}"/>
              </a:ext>
            </a:extLst>
          </p:cNvPr>
          <p:cNvSpPr/>
          <p:nvPr/>
        </p:nvSpPr>
        <p:spPr>
          <a:xfrm>
            <a:off x="227274" y="1132673"/>
            <a:ext cx="8496743" cy="2431435"/>
          </a:xfrm>
          <a:prstGeom prst="rect">
            <a:avLst/>
          </a:prstGeom>
        </p:spPr>
        <p:txBody>
          <a:bodyPr wrap="square">
            <a:spAutoFit/>
          </a:bodyPr>
          <a:lstStyle/>
          <a:p>
            <a:pPr marL="257175" indent="-257175">
              <a:buFont typeface="Arial" panose="020B0604020202020204" pitchFamily="34" charset="0"/>
              <a:buChar char="•"/>
            </a:pPr>
            <a:r>
              <a:rPr lang="en-US" sz="1600" dirty="0"/>
              <a:t>to urgently scale up mitigation ambition and implementation</a:t>
            </a:r>
            <a:r>
              <a:rPr lang="en-US" sz="1600" b="1" dirty="0"/>
              <a:t> </a:t>
            </a:r>
            <a:r>
              <a:rPr lang="en-US" sz="1600" dirty="0"/>
              <a:t>in this critical decade in a manner </a:t>
            </a:r>
            <a:r>
              <a:rPr lang="en-US" sz="1600" dirty="0">
                <a:latin typeface="Arial" panose="020B0604020202020204" pitchFamily="34" charset="0"/>
                <a:cs typeface="Arial" panose="020B0604020202020204" pitchFamily="34" charset="0"/>
              </a:rPr>
              <a:t>that</a:t>
            </a:r>
            <a:r>
              <a:rPr lang="en-US" sz="1600" dirty="0"/>
              <a:t> complements the global Stocktake</a:t>
            </a:r>
          </a:p>
          <a:p>
            <a:pPr marL="257175" indent="-257175">
              <a:buFont typeface="Arial" panose="020B0604020202020204" pitchFamily="34" charset="0"/>
              <a:buChar char="•"/>
            </a:pPr>
            <a:r>
              <a:rPr lang="en-US" sz="1600" dirty="0"/>
              <a:t>Organizing two global dialogues focusing on an exchange of views, information and ideas and </a:t>
            </a:r>
            <a:r>
              <a:rPr lang="en-US" sz="1600" dirty="0">
                <a:latin typeface="Arial" panose="020B0604020202020204" pitchFamily="34" charset="0"/>
                <a:cs typeface="Arial" panose="020B0604020202020204" pitchFamily="34" charset="0"/>
              </a:rPr>
              <a:t>investment</a:t>
            </a:r>
            <a:r>
              <a:rPr lang="en-US" sz="1600" dirty="0"/>
              <a:t> focused events to bring together a multitude of stakeholders. Other dialogues may be held in conjunction with existing events, such as the regional climate weeks with a view to ensuring inclusive and balanced geographical representation.</a:t>
            </a:r>
          </a:p>
          <a:p>
            <a:pPr marL="257175" indent="-257175">
              <a:buFont typeface="Arial" panose="020B0604020202020204" pitchFamily="34" charset="0"/>
              <a:buChar char="•"/>
            </a:pPr>
            <a:endParaRPr lang="en-US" sz="1600" b="1" u="sng" dirty="0"/>
          </a:p>
          <a:p>
            <a:pPr marL="257175" indent="-257175">
              <a:buFont typeface="Arial" panose="020B0604020202020204" pitchFamily="34" charset="0"/>
              <a:buChar char="•"/>
            </a:pPr>
            <a:endParaRPr lang="en-US" sz="1600" u="sng" dirty="0"/>
          </a:p>
        </p:txBody>
      </p:sp>
      <p:sp>
        <p:nvSpPr>
          <p:cNvPr id="7" name="Rectangle 6">
            <a:extLst>
              <a:ext uri="{FF2B5EF4-FFF2-40B4-BE49-F238E27FC236}">
                <a16:creationId xmlns:a16="http://schemas.microsoft.com/office/drawing/2014/main" id="{89B4AAD5-79D3-4263-836D-6B5B5A715546}"/>
              </a:ext>
            </a:extLst>
          </p:cNvPr>
          <p:cNvSpPr/>
          <p:nvPr/>
        </p:nvSpPr>
        <p:spPr>
          <a:xfrm>
            <a:off x="227274" y="3263370"/>
            <a:ext cx="8741810" cy="2870016"/>
          </a:xfrm>
          <a:prstGeom prst="rect">
            <a:avLst/>
          </a:prstGeom>
        </p:spPr>
        <p:txBody>
          <a:bodyPr wrap="square">
            <a:spAutoFit/>
          </a:bodyPr>
          <a:lstStyle/>
          <a:p>
            <a:pPr marL="285750" indent="-285750">
              <a:spcAft>
                <a:spcPts val="450"/>
              </a:spcAft>
              <a:buFont typeface="Arial" panose="020B0604020202020204" pitchFamily="34" charset="0"/>
              <a:buChar char="•"/>
            </a:pPr>
            <a:r>
              <a:rPr lang="en-US" sz="1600" dirty="0"/>
              <a:t>Global Dialogues &amp; Investment-focused events aimed to </a:t>
            </a:r>
            <a:r>
              <a:rPr lang="en-US" sz="1600" dirty="0">
                <a:latin typeface="+mn-lt"/>
                <a:ea typeface="Times New Roman" panose="02020603050405020304" pitchFamily="18" charset="0"/>
                <a:cs typeface="Calibri" panose="020F0502020204030204" pitchFamily="34" charset="0"/>
              </a:rPr>
              <a:t>become an impactful tool to drive ambition and implementation, facilitative and inspiring and bring together the “right” participants.</a:t>
            </a:r>
            <a:endParaRPr lang="en-US" sz="1600" dirty="0"/>
          </a:p>
          <a:p>
            <a:pPr marL="285750" indent="-285750">
              <a:spcAft>
                <a:spcPts val="450"/>
              </a:spcAft>
              <a:buFont typeface="Arial" panose="020B0604020202020204" pitchFamily="34" charset="0"/>
              <a:buChar char="•"/>
            </a:pPr>
            <a:r>
              <a:rPr lang="en-US" sz="1600" dirty="0">
                <a:highlight>
                  <a:srgbClr val="FFFFFF"/>
                </a:highlight>
              </a:rPr>
              <a:t>The topics covered by the Mitigation Work </a:t>
            </a:r>
            <a:r>
              <a:rPr lang="en-US" sz="1600" dirty="0" err="1">
                <a:highlight>
                  <a:srgbClr val="FFFFFF"/>
                </a:highlight>
              </a:rPr>
              <a:t>Programme</a:t>
            </a:r>
            <a:r>
              <a:rPr lang="en-US" sz="1600" dirty="0">
                <a:highlight>
                  <a:srgbClr val="FFFFFF"/>
                </a:highlight>
              </a:rPr>
              <a:t> are also considered under the Global Stocktake “technical” phase (e.g. Synthesis report of the technical assessment paras 112-125).</a:t>
            </a:r>
          </a:p>
          <a:p>
            <a:pPr marL="285750" indent="-285750">
              <a:spcAft>
                <a:spcPts val="450"/>
              </a:spcAft>
              <a:buFont typeface="Arial" panose="020B0604020202020204" pitchFamily="34" charset="0"/>
              <a:buChar char="•"/>
            </a:pPr>
            <a:endParaRPr lang="en-US" sz="1600" dirty="0"/>
          </a:p>
          <a:p>
            <a:pPr marL="285750" indent="-285750">
              <a:spcAft>
                <a:spcPts val="450"/>
              </a:spcAft>
              <a:buFont typeface="Arial" panose="020B0604020202020204" pitchFamily="34" charset="0"/>
              <a:buChar char="•"/>
            </a:pPr>
            <a:r>
              <a:rPr lang="en-US" sz="1600" dirty="0"/>
              <a:t>The “consideration of outputs” may give political signals that the MWP may consider in its work in 2024 and beyond.</a:t>
            </a:r>
          </a:p>
        </p:txBody>
      </p:sp>
      <p:sp>
        <p:nvSpPr>
          <p:cNvPr id="8" name="Rectangle 7">
            <a:extLst>
              <a:ext uri="{FF2B5EF4-FFF2-40B4-BE49-F238E27FC236}">
                <a16:creationId xmlns:a16="http://schemas.microsoft.com/office/drawing/2014/main" id="{E9298937-9A5D-451C-934F-C66C1F56BACC}"/>
              </a:ext>
            </a:extLst>
          </p:cNvPr>
          <p:cNvSpPr/>
          <p:nvPr/>
        </p:nvSpPr>
        <p:spPr>
          <a:xfrm>
            <a:off x="168535" y="2953849"/>
            <a:ext cx="1124393" cy="31160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 2023</a:t>
            </a:r>
          </a:p>
        </p:txBody>
      </p:sp>
      <p:sp>
        <p:nvSpPr>
          <p:cNvPr id="3" name="Rectangle 2">
            <a:extLst>
              <a:ext uri="{FF2B5EF4-FFF2-40B4-BE49-F238E27FC236}">
                <a16:creationId xmlns:a16="http://schemas.microsoft.com/office/drawing/2014/main" id="{5F1B3C2A-9536-1634-A519-BE2CFDF6A368}"/>
              </a:ext>
            </a:extLst>
          </p:cNvPr>
          <p:cNvSpPr/>
          <p:nvPr/>
        </p:nvSpPr>
        <p:spPr>
          <a:xfrm>
            <a:off x="179512" y="5167927"/>
            <a:ext cx="2232248" cy="31160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 2024 and beyond</a:t>
            </a:r>
          </a:p>
        </p:txBody>
      </p:sp>
    </p:spTree>
    <p:extLst>
      <p:ext uri="{BB962C8B-B14F-4D97-AF65-F5344CB8AC3E}">
        <p14:creationId xmlns:p14="http://schemas.microsoft.com/office/powerpoint/2010/main" val="252846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86316"/>
            <a:ext cx="8112458" cy="556189"/>
          </a:xfrm>
        </p:spPr>
        <p:txBody>
          <a:bodyPr/>
          <a:lstStyle/>
          <a:p>
            <a:r>
              <a:rPr lang="en-US" sz="2000" b="1" dirty="0">
                <a:cs typeface="Arial" panose="020B0604020202020204" pitchFamily="34" charset="0"/>
              </a:rPr>
              <a:t>Topic in 2023 and Lessons Learned</a:t>
            </a:r>
          </a:p>
        </p:txBody>
      </p:sp>
      <p:sp>
        <p:nvSpPr>
          <p:cNvPr id="22" name="Rectangle 3">
            <a:extLst>
              <a:ext uri="{FF2B5EF4-FFF2-40B4-BE49-F238E27FC236}">
                <a16:creationId xmlns:a16="http://schemas.microsoft.com/office/drawing/2014/main" id="{56EC90A0-372E-4B26-A17E-23BA4D97CA50}"/>
              </a:ext>
            </a:extLst>
          </p:cNvPr>
          <p:cNvSpPr txBox="1">
            <a:spLocks noChangeArrowheads="1"/>
          </p:cNvSpPr>
          <p:nvPr/>
        </p:nvSpPr>
        <p:spPr bwMode="auto">
          <a:xfrm>
            <a:off x="301882" y="795482"/>
            <a:ext cx="8673583" cy="243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lvl1pPr marL="257175" indent="-257175"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1798" indent="0" eaLnBrk="1" hangingPunct="1">
              <a:lnSpc>
                <a:spcPct val="110000"/>
              </a:lnSpc>
              <a:spcBef>
                <a:spcPts val="338"/>
              </a:spcBef>
              <a:spcAft>
                <a:spcPts val="0"/>
              </a:spcAft>
              <a:buNone/>
            </a:pPr>
            <a:endParaRPr lang="en-US" altLang="en-US" sz="16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C366C05-3341-2B49-37F0-673286685FFD}"/>
              </a:ext>
            </a:extLst>
          </p:cNvPr>
          <p:cNvSpPr/>
          <p:nvPr/>
        </p:nvSpPr>
        <p:spPr>
          <a:xfrm>
            <a:off x="-108521" y="829239"/>
            <a:ext cx="9083985" cy="1831271"/>
          </a:xfrm>
          <a:prstGeom prst="rect">
            <a:avLst/>
          </a:prstGeom>
        </p:spPr>
        <p:txBody>
          <a:bodyPr wrap="square">
            <a:spAutoFit/>
          </a:bodyPr>
          <a:lstStyle/>
          <a:p>
            <a:pPr marL="257175" indent="-257175">
              <a:buFont typeface="Arial" panose="020B0604020202020204" pitchFamily="34" charset="0"/>
              <a:buChar char="•"/>
            </a:pPr>
            <a:r>
              <a:rPr lang="en-US" sz="1800" dirty="0"/>
              <a:t>Accelerating just energy transition, including by:</a:t>
            </a:r>
          </a:p>
          <a:p>
            <a:pPr marL="742950" lvl="2" indent="-285750">
              <a:spcBef>
                <a:spcPts val="600"/>
              </a:spcBef>
              <a:buFont typeface="Arial" panose="020B0604020202020204" pitchFamily="34" charset="0"/>
              <a:buChar char="•"/>
            </a:pPr>
            <a:r>
              <a:rPr lang="en-US" sz="1600" dirty="0"/>
              <a:t>Implementing policies and measures with global overview and country-specific experience;</a:t>
            </a:r>
          </a:p>
          <a:p>
            <a:pPr marL="742950" lvl="2" indent="-285750">
              <a:spcBef>
                <a:spcPts val="600"/>
              </a:spcBef>
              <a:buFont typeface="Arial" panose="020B0604020202020204" pitchFamily="34" charset="0"/>
              <a:buChar char="•"/>
            </a:pPr>
            <a:r>
              <a:rPr lang="en-US" sz="1600" dirty="0"/>
              <a:t>Addressing financial, technological and capacity-building needs in this area, such as through international cooperation, including with non-Party stakeholders, and provision of support to developing countries;</a:t>
            </a:r>
          </a:p>
          <a:p>
            <a:pPr marL="742950" lvl="2" indent="-285750">
              <a:spcBef>
                <a:spcPts val="600"/>
              </a:spcBef>
              <a:buFont typeface="Arial" panose="020B0604020202020204" pitchFamily="34" charset="0"/>
              <a:buChar char="•"/>
            </a:pPr>
            <a:r>
              <a:rPr lang="en-US" sz="1600" dirty="0"/>
              <a:t>Promoting sustainable development and understanding socioeconomic effects.</a:t>
            </a:r>
          </a:p>
        </p:txBody>
      </p:sp>
      <p:sp>
        <p:nvSpPr>
          <p:cNvPr id="7" name="TextBox 6">
            <a:extLst>
              <a:ext uri="{FF2B5EF4-FFF2-40B4-BE49-F238E27FC236}">
                <a16:creationId xmlns:a16="http://schemas.microsoft.com/office/drawing/2014/main" id="{595ACF8E-43F2-C4D7-93A2-2E1546B22894}"/>
              </a:ext>
            </a:extLst>
          </p:cNvPr>
          <p:cNvSpPr txBox="1"/>
          <p:nvPr/>
        </p:nvSpPr>
        <p:spPr>
          <a:xfrm>
            <a:off x="419982" y="3291913"/>
            <a:ext cx="3766062" cy="1507785"/>
          </a:xfrm>
          <a:prstGeom prst="rect">
            <a:avLst/>
          </a:prstGeom>
          <a:noFill/>
        </p:spPr>
        <p:txBody>
          <a:bodyPr wrap="square">
            <a:spAutoFit/>
          </a:bodyPr>
          <a:lstStyle/>
          <a:p>
            <a:pPr marL="44649" indent="-285750">
              <a:lnSpc>
                <a:spcPct val="110000"/>
              </a:lnSpc>
              <a:spcBef>
                <a:spcPts val="225"/>
              </a:spcBef>
              <a:spcAft>
                <a:spcPts val="225"/>
              </a:spcAft>
              <a:buFont typeface="Arial" panose="020B0604020202020204" pitchFamily="34" charset="0"/>
              <a:buChar char="•"/>
            </a:pPr>
            <a:r>
              <a:rPr lang="en-US" sz="1900" dirty="0">
                <a:latin typeface="Arial" panose="020B0604020202020204" pitchFamily="34" charset="0"/>
                <a:cs typeface="Arial" panose="020B0604020202020204" pitchFamily="34" charset="0"/>
              </a:rPr>
              <a:t>Renewable energy</a:t>
            </a:r>
          </a:p>
          <a:p>
            <a:pPr marL="44649" indent="-285750">
              <a:lnSpc>
                <a:spcPct val="110000"/>
              </a:lnSpc>
              <a:spcBef>
                <a:spcPts val="225"/>
              </a:spcBef>
              <a:spcAft>
                <a:spcPts val="225"/>
              </a:spcAft>
              <a:buFont typeface="Arial" panose="020B0604020202020204" pitchFamily="34" charset="0"/>
              <a:buChar char="•"/>
            </a:pPr>
            <a:r>
              <a:rPr lang="en-US" sz="1900" dirty="0">
                <a:latin typeface="Arial" panose="020B0604020202020204" pitchFamily="34" charset="0"/>
                <a:cs typeface="Arial" panose="020B0604020202020204" pitchFamily="34" charset="0"/>
              </a:rPr>
              <a:t>Grid and energy storage</a:t>
            </a:r>
          </a:p>
          <a:p>
            <a:pPr marL="44649" indent="-285750">
              <a:lnSpc>
                <a:spcPct val="110000"/>
              </a:lnSpc>
              <a:spcBef>
                <a:spcPts val="225"/>
              </a:spcBef>
              <a:spcAft>
                <a:spcPts val="225"/>
              </a:spcAft>
              <a:buFont typeface="Arial" panose="020B0604020202020204" pitchFamily="34" charset="0"/>
              <a:buChar char="•"/>
            </a:pPr>
            <a:r>
              <a:rPr lang="en-US" sz="1900" dirty="0">
                <a:latin typeface="Arial" panose="020B0604020202020204" pitchFamily="34" charset="0"/>
                <a:cs typeface="Arial" panose="020B0604020202020204" pitchFamily="34" charset="0"/>
              </a:rPr>
              <a:t>Energy efficiency </a:t>
            </a:r>
          </a:p>
          <a:p>
            <a:pPr marL="44649" indent="-285750">
              <a:lnSpc>
                <a:spcPct val="110000"/>
              </a:lnSpc>
              <a:spcBef>
                <a:spcPts val="225"/>
              </a:spcBef>
              <a:spcAft>
                <a:spcPts val="225"/>
              </a:spcAft>
              <a:buFont typeface="Arial" panose="020B0604020202020204" pitchFamily="34" charset="0"/>
              <a:buChar char="•"/>
            </a:pPr>
            <a:r>
              <a:rPr lang="en-US" sz="1900" dirty="0">
                <a:latin typeface="Arial" panose="020B0604020202020204" pitchFamily="34" charset="0"/>
                <a:cs typeface="Arial" panose="020B0604020202020204" pitchFamily="34" charset="0"/>
              </a:rPr>
              <a:t>CCU and CCS</a:t>
            </a:r>
          </a:p>
        </p:txBody>
      </p:sp>
      <p:sp>
        <p:nvSpPr>
          <p:cNvPr id="10" name="TextBox 9">
            <a:extLst>
              <a:ext uri="{FF2B5EF4-FFF2-40B4-BE49-F238E27FC236}">
                <a16:creationId xmlns:a16="http://schemas.microsoft.com/office/drawing/2014/main" id="{85011E60-6520-14B4-BE3C-4F77C8BF1E2B}"/>
              </a:ext>
            </a:extLst>
          </p:cNvPr>
          <p:cNvSpPr txBox="1"/>
          <p:nvPr/>
        </p:nvSpPr>
        <p:spPr>
          <a:xfrm>
            <a:off x="4592970" y="3247234"/>
            <a:ext cx="4382495" cy="1746119"/>
          </a:xfrm>
          <a:prstGeom prst="rect">
            <a:avLst/>
          </a:prstGeom>
          <a:noFill/>
        </p:spPr>
        <p:txBody>
          <a:bodyPr wrap="square">
            <a:spAutoFit/>
          </a:bodyPr>
          <a:lstStyle/>
          <a:p>
            <a:pPr marL="285750" indent="-285750">
              <a:lnSpc>
                <a:spcPct val="110000"/>
              </a:lnSpc>
              <a:spcBef>
                <a:spcPts val="225"/>
              </a:spcBef>
              <a:spcAft>
                <a:spcPts val="225"/>
              </a:spcAft>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Deploying and shifting to c</a:t>
            </a:r>
            <a:r>
              <a:rPr lang="en-US" sz="1800" dirty="0">
                <a:latin typeface="Arial" panose="020B0604020202020204" pitchFamily="34" charset="0"/>
                <a:cs typeface="Arial" panose="020B0604020202020204" pitchFamily="34" charset="0"/>
              </a:rPr>
              <a:t>ollective and non-motorized modes of transport </a:t>
            </a:r>
          </a:p>
          <a:p>
            <a:pPr marL="44649" indent="-285750">
              <a:lnSpc>
                <a:spcPct val="110000"/>
              </a:lnSpc>
              <a:spcBef>
                <a:spcPts val="225"/>
              </a:spcBef>
              <a:spcAft>
                <a:spcPts val="225"/>
              </a:spcAft>
              <a:buFont typeface="Arial" panose="020B0604020202020204" pitchFamily="34" charset="0"/>
              <a:buChar char="•"/>
            </a:pPr>
            <a:r>
              <a:rPr lang="en-US" sz="1800" dirty="0">
                <a:latin typeface="Arial" panose="020B0604020202020204" pitchFamily="34" charset="0"/>
                <a:cs typeface="Arial" panose="020B0604020202020204" pitchFamily="34" charset="0"/>
              </a:rPr>
              <a:t>Energy and resource efficiency</a:t>
            </a:r>
          </a:p>
          <a:p>
            <a:pPr marL="44649" indent="-285750">
              <a:lnSpc>
                <a:spcPct val="110000"/>
              </a:lnSpc>
              <a:spcBef>
                <a:spcPts val="225"/>
              </a:spcBef>
              <a:spcAft>
                <a:spcPts val="225"/>
              </a:spcAft>
              <a:buFont typeface="Arial" panose="020B0604020202020204" pitchFamily="34" charset="0"/>
              <a:buChar char="•"/>
            </a:pPr>
            <a:r>
              <a:rPr lang="en-US" sz="1800" dirty="0">
                <a:latin typeface="Arial" panose="020B0604020202020204" pitchFamily="34" charset="0"/>
                <a:cs typeface="Arial" panose="020B0604020202020204" pitchFamily="34" charset="0"/>
              </a:rPr>
              <a:t>Electrification of vehicles </a:t>
            </a:r>
          </a:p>
          <a:p>
            <a:pPr marL="44649" indent="-285750">
              <a:lnSpc>
                <a:spcPct val="110000"/>
              </a:lnSpc>
              <a:spcBef>
                <a:spcPts val="225"/>
              </a:spcBef>
              <a:spcAft>
                <a:spcPts val="225"/>
              </a:spcAft>
              <a:buFont typeface="Arial" panose="020B0604020202020204" pitchFamily="34" charset="0"/>
              <a:buChar char="•"/>
            </a:pPr>
            <a:r>
              <a:rPr lang="en-US" sz="1800" dirty="0">
                <a:latin typeface="Arial" panose="020B0604020202020204" pitchFamily="34" charset="0"/>
                <a:cs typeface="Arial" panose="020B0604020202020204" pitchFamily="34" charset="0"/>
              </a:rPr>
              <a:t>Low and zero-carbon fuels </a:t>
            </a:r>
          </a:p>
        </p:txBody>
      </p:sp>
      <p:sp>
        <p:nvSpPr>
          <p:cNvPr id="11" name="Rectangle 10">
            <a:extLst>
              <a:ext uri="{FF2B5EF4-FFF2-40B4-BE49-F238E27FC236}">
                <a16:creationId xmlns:a16="http://schemas.microsoft.com/office/drawing/2014/main" id="{1746CC26-46C3-8D4C-98D0-0BD832F5D56D}"/>
              </a:ext>
            </a:extLst>
          </p:cNvPr>
          <p:cNvSpPr/>
          <p:nvPr/>
        </p:nvSpPr>
        <p:spPr>
          <a:xfrm>
            <a:off x="315111" y="2736086"/>
            <a:ext cx="3598823" cy="46783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r>
              <a:rPr lang="en-US" sz="2000" dirty="0"/>
              <a:t>First global dialogue sub-topic</a:t>
            </a:r>
          </a:p>
        </p:txBody>
      </p:sp>
      <p:sp>
        <p:nvSpPr>
          <p:cNvPr id="12" name="Rectangle 11">
            <a:extLst>
              <a:ext uri="{FF2B5EF4-FFF2-40B4-BE49-F238E27FC236}">
                <a16:creationId xmlns:a16="http://schemas.microsoft.com/office/drawing/2014/main" id="{77CA7AF8-D644-5C89-DB9A-C16E87FD27BB}"/>
              </a:ext>
            </a:extLst>
          </p:cNvPr>
          <p:cNvSpPr/>
          <p:nvPr/>
        </p:nvSpPr>
        <p:spPr>
          <a:xfrm>
            <a:off x="4592970" y="2708920"/>
            <a:ext cx="4155617" cy="46783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Second global dialogue sub-topic</a:t>
            </a:r>
          </a:p>
        </p:txBody>
      </p:sp>
      <p:sp>
        <p:nvSpPr>
          <p:cNvPr id="3" name="Arrow: Right 2">
            <a:extLst>
              <a:ext uri="{FF2B5EF4-FFF2-40B4-BE49-F238E27FC236}">
                <a16:creationId xmlns:a16="http://schemas.microsoft.com/office/drawing/2014/main" id="{FD151D0F-9B29-472A-C5F0-C6051492EF2F}"/>
              </a:ext>
            </a:extLst>
          </p:cNvPr>
          <p:cNvSpPr/>
          <p:nvPr/>
        </p:nvSpPr>
        <p:spPr bwMode="auto">
          <a:xfrm>
            <a:off x="3050566" y="4181798"/>
            <a:ext cx="1590757" cy="556189"/>
          </a:xfrm>
          <a:prstGeom prst="rightArrow">
            <a:avLst/>
          </a:prstGeom>
          <a:solidFill>
            <a:schemeClr val="tx2">
              <a:lumMod val="20000"/>
              <a:lumOff val="80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endParaRPr kumimoji="0" lang="en-US" sz="15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861197D-D339-1AD3-BFAC-E49C0E5DAFFB}"/>
              </a:ext>
            </a:extLst>
          </p:cNvPr>
          <p:cNvSpPr txBox="1"/>
          <p:nvPr/>
        </p:nvSpPr>
        <p:spPr>
          <a:xfrm>
            <a:off x="3047882" y="3994581"/>
            <a:ext cx="1406848" cy="323165"/>
          </a:xfrm>
          <a:prstGeom prst="rect">
            <a:avLst/>
          </a:prstGeom>
          <a:noFill/>
        </p:spPr>
        <p:txBody>
          <a:bodyPr wrap="square" rtlCol="0">
            <a:spAutoFit/>
          </a:bodyPr>
          <a:lstStyle/>
          <a:p>
            <a:r>
              <a:rPr lang="en-EG" b="1" dirty="0">
                <a:solidFill>
                  <a:srgbClr val="FF0000"/>
                </a:solidFill>
              </a:rPr>
              <a:t>Participation</a:t>
            </a:r>
            <a:r>
              <a:rPr lang="en-EG" dirty="0">
                <a:solidFill>
                  <a:srgbClr val="FF0000"/>
                </a:solidFill>
              </a:rPr>
              <a:t> </a:t>
            </a:r>
          </a:p>
        </p:txBody>
      </p:sp>
      <p:sp>
        <p:nvSpPr>
          <p:cNvPr id="6" name="TextBox 5">
            <a:extLst>
              <a:ext uri="{FF2B5EF4-FFF2-40B4-BE49-F238E27FC236}">
                <a16:creationId xmlns:a16="http://schemas.microsoft.com/office/drawing/2014/main" id="{991D2682-B76F-DD2E-89AA-A6A999E7E010}"/>
              </a:ext>
            </a:extLst>
          </p:cNvPr>
          <p:cNvSpPr txBox="1"/>
          <p:nvPr/>
        </p:nvSpPr>
        <p:spPr>
          <a:xfrm>
            <a:off x="3203848" y="4576404"/>
            <a:ext cx="1319925" cy="323165"/>
          </a:xfrm>
          <a:prstGeom prst="rect">
            <a:avLst/>
          </a:prstGeom>
          <a:noFill/>
        </p:spPr>
        <p:txBody>
          <a:bodyPr wrap="square" rtlCol="0">
            <a:spAutoFit/>
          </a:bodyPr>
          <a:lstStyle/>
          <a:p>
            <a:r>
              <a:rPr lang="en-EG" b="1" dirty="0">
                <a:solidFill>
                  <a:srgbClr val="FF0000"/>
                </a:solidFill>
              </a:rPr>
              <a:t>Doubled</a:t>
            </a:r>
          </a:p>
        </p:txBody>
      </p:sp>
      <p:sp>
        <p:nvSpPr>
          <p:cNvPr id="8" name="Rectangle 7">
            <a:extLst>
              <a:ext uri="{FF2B5EF4-FFF2-40B4-BE49-F238E27FC236}">
                <a16:creationId xmlns:a16="http://schemas.microsoft.com/office/drawing/2014/main" id="{0DB13A64-400E-BC74-41DB-CCCB828FDCB9}"/>
              </a:ext>
            </a:extLst>
          </p:cNvPr>
          <p:cNvSpPr/>
          <p:nvPr/>
        </p:nvSpPr>
        <p:spPr bwMode="auto">
          <a:xfrm>
            <a:off x="515771" y="4941168"/>
            <a:ext cx="8232816" cy="1368152"/>
          </a:xfrm>
          <a:prstGeom prst="rect">
            <a:avLst/>
          </a:prstGeom>
          <a:solidFill>
            <a:schemeClr val="tx2">
              <a:lumMod val="20000"/>
              <a:lumOff val="80000"/>
            </a:schemeClr>
          </a:solidFill>
          <a:ln w="12700" cap="flat" cmpd="sng" algn="ctr">
            <a:solidFill>
              <a:schemeClr val="tx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endParaRPr lang="en-US" sz="1800" b="1" dirty="0">
              <a:solidFill>
                <a:schemeClr val="bg2">
                  <a:lumMod val="75000"/>
                </a:schemeClr>
              </a:solidFill>
              <a:latin typeface="Arial" panose="020B0604020202020204" pitchFamily="34" charset="0"/>
              <a:cs typeface="Arial" panose="020B0604020202020204" pitchFamily="34" charset="0"/>
            </a:endParaRPr>
          </a:p>
          <a:p>
            <a:pPr algn="ctr">
              <a:spcBef>
                <a:spcPts val="480"/>
              </a:spcBef>
            </a:pPr>
            <a:r>
              <a:rPr lang="en-US" sz="1800" b="1" dirty="0">
                <a:solidFill>
                  <a:schemeClr val="bg2">
                    <a:lumMod val="75000"/>
                  </a:schemeClr>
                </a:solidFill>
                <a:latin typeface="Arial" panose="020B0604020202020204" pitchFamily="34" charset="0"/>
                <a:cs typeface="Arial" panose="020B0604020202020204" pitchFamily="34" charset="0"/>
              </a:rPr>
              <a:t>Learning-by-doing approach: World Café format, pitch hub, discussion on structural barriers, technical non-paper </a:t>
            </a:r>
            <a:r>
              <a:rPr lang="en-US" sz="1800" b="1" i="1" dirty="0">
                <a:solidFill>
                  <a:schemeClr val="bg2">
                    <a:lumMod val="75000"/>
                  </a:schemeClr>
                </a:solidFill>
                <a:latin typeface="Arial" panose="020B0604020202020204" pitchFamily="34" charset="0"/>
                <a:cs typeface="Arial" panose="020B0604020202020204" pitchFamily="34" charset="0"/>
              </a:rPr>
              <a:t>on sub-topics of GD</a:t>
            </a:r>
          </a:p>
          <a:p>
            <a:pPr algn="ctr">
              <a:spcBef>
                <a:spcPts val="480"/>
              </a:spcBef>
            </a:pPr>
            <a:r>
              <a:rPr lang="en-US" sz="1800" b="1" dirty="0">
                <a:solidFill>
                  <a:schemeClr val="bg2">
                    <a:lumMod val="75000"/>
                  </a:schemeClr>
                </a:solidFill>
                <a:latin typeface="Arial" panose="020B0604020202020204" pitchFamily="34" charset="0"/>
                <a:cs typeface="Arial" panose="020B0604020202020204" pitchFamily="34" charset="0"/>
              </a:rPr>
              <a:t>Representation of practitioners, private sector</a:t>
            </a:r>
          </a:p>
          <a:p>
            <a:pPr algn="ctr">
              <a:spcBef>
                <a:spcPts val="480"/>
              </a:spcBef>
            </a:pPr>
            <a:r>
              <a:rPr lang="en-US" sz="1800" b="1" dirty="0">
                <a:solidFill>
                  <a:schemeClr val="bg2">
                    <a:lumMod val="75000"/>
                  </a:schemeClr>
                </a:solidFill>
                <a:latin typeface="Arial" panose="020B0604020202020204" pitchFamily="34" charset="0"/>
                <a:cs typeface="Arial" panose="020B0604020202020204" pitchFamily="34" charset="0"/>
              </a:rPr>
              <a:t>More discussions on barriers</a:t>
            </a:r>
            <a:endParaRPr lang="fr-FR" sz="1800" b="1" dirty="0">
              <a:solidFill>
                <a:schemeClr val="bg2">
                  <a:lumMod val="75000"/>
                </a:schemeClr>
              </a:solidFill>
            </a:endParaRPr>
          </a:p>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98955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55576" y="332656"/>
            <a:ext cx="7869238" cy="314325"/>
          </a:xfrm>
        </p:spPr>
        <p:txBody>
          <a:bodyPr/>
          <a:lstStyle/>
          <a:p>
            <a:r>
              <a:rPr lang="en-US" sz="1950" b="1" dirty="0">
                <a:cs typeface="Arial" panose="020B0604020202020204" pitchFamily="34" charset="0"/>
              </a:rPr>
              <a:t>Report on the first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179512" y="764704"/>
            <a:ext cx="8784975" cy="6248377"/>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Arial" panose="020B0604020202020204" pitchFamily="34" charset="0"/>
                <a:ea typeface="+mn-ea"/>
                <a:cs typeface="Arial" panose="020B0604020202020204" pitchFamily="34" charset="0"/>
              </a:rPr>
              <a:t>Renewable energy </a:t>
            </a:r>
            <a:r>
              <a:rPr lang="en-US" sz="1600" kern="1200" dirty="0">
                <a:latin typeface="Arial" panose="020B0604020202020204" pitchFamily="34" charset="0"/>
                <a:ea typeface="+mn-ea"/>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Rapid and large-scale adoption of RE can significantly reduce GHG emissions</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RE deployment is building on a strong basis, where much progress has been made</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Can create new industries, jobs and stimulate economic growth</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Must be country-driven, affordable and ensure energy security</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Infrastructure, including grid and energy storage capacities, is a major barrier to the rapid deployment of renewable energy</a:t>
            </a:r>
          </a:p>
          <a:p>
            <a:pPr marL="549275" indent="-285750">
              <a:spcBef>
                <a:spcPct val="50000"/>
              </a:spcBef>
              <a:buFont typeface="Arial" panose="020B0604020202020204" pitchFamily="34" charset="0"/>
              <a:buChar char="•"/>
            </a:pPr>
            <a:r>
              <a:rPr lang="en-US" sz="1600" b="1" kern="1200" dirty="0">
                <a:latin typeface="Arial" panose="020B0604020202020204" pitchFamily="34" charset="0"/>
                <a:cs typeface="Arial" panose="020B0604020202020204" pitchFamily="34" charset="0"/>
              </a:rPr>
              <a:t>Energy efficiency</a:t>
            </a:r>
            <a:r>
              <a:rPr lang="en-US" sz="1600" kern="1200" dirty="0">
                <a:latin typeface="Arial" panose="020B0604020202020204" pitchFamily="34" charset="0"/>
                <a:cs typeface="Arial" panose="020B0604020202020204" pitchFamily="34" charset="0"/>
              </a:rPr>
              <a:t> -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Energy efficiency is a vital building block of the energy transition and climate action</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Energy efficiency measures need to be implemented across all sectors, in line with national circumstances and priorities</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Main barriers are the high upfront cost to achiever higher rate of energy efficiency, lack of capacity to implement energy efficiency measures, lack of international cooperation on fostering energy efficiency, and financial challenges</a:t>
            </a:r>
          </a:p>
          <a:p>
            <a:pPr marL="908050" lvl="1" indent="-285750">
              <a:spcBef>
                <a:spcPct val="50000"/>
              </a:spcBef>
              <a:buFont typeface="Arial" panose="020B0604020202020204" pitchFamily="34" charset="0"/>
              <a:buChar char="•"/>
            </a:pPr>
            <a:endParaRPr lang="en-US" sz="1600" kern="1200" dirty="0">
              <a:latin typeface="Arial" panose="020B0604020202020204" pitchFamily="34" charset="0"/>
              <a:ea typeface="+mn-ea"/>
              <a:cs typeface="Arial" panose="020B0604020202020204" pitchFamily="34" charset="0"/>
            </a:endParaRPr>
          </a:p>
          <a:p>
            <a:pPr marL="908050" lvl="1" indent="-285750">
              <a:spcBef>
                <a:spcPct val="50000"/>
              </a:spcBef>
            </a:pPr>
            <a:endParaRPr lang="en-US" sz="1600" kern="1200" dirty="0"/>
          </a:p>
        </p:txBody>
      </p:sp>
    </p:spTree>
    <p:extLst>
      <p:ext uri="{BB962C8B-B14F-4D97-AF65-F5344CB8AC3E}">
        <p14:creationId xmlns:p14="http://schemas.microsoft.com/office/powerpoint/2010/main" val="87351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first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539552" y="923878"/>
            <a:ext cx="8424935" cy="6371488"/>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Arial" panose="020B0604020202020204" pitchFamily="34" charset="0"/>
                <a:ea typeface="+mn-ea"/>
                <a:cs typeface="Arial" panose="020B0604020202020204" pitchFamily="34" charset="0"/>
              </a:rPr>
              <a:t>Grid and energy storage </a:t>
            </a:r>
            <a:r>
              <a:rPr lang="en-US" sz="1600" kern="1200" dirty="0">
                <a:latin typeface="Arial" panose="020B0604020202020204" pitchFamily="34" charset="0"/>
                <a:ea typeface="+mn-ea"/>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Grid and energy storage play a critical role in enabling the energy transition</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Technology availability and transfer are key enabling conditions</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International collaboration and cross-border trade were identified as essential for grid and energy storage</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Financial needs and infrastructure / connectivity challenges are major barriers </a:t>
            </a:r>
          </a:p>
          <a:p>
            <a:pPr marL="908050" lvl="1" indent="-285750">
              <a:spcBef>
                <a:spcPct val="50000"/>
              </a:spcBef>
              <a:buFont typeface="Arial" panose="020B0604020202020204" pitchFamily="34" charset="0"/>
              <a:buChar char="•"/>
            </a:pPr>
            <a:endParaRPr lang="en-US" sz="1600" kern="1200" dirty="0">
              <a:latin typeface="Arial" panose="020B0604020202020204" pitchFamily="34" charset="0"/>
              <a:ea typeface="+mn-ea"/>
              <a:cs typeface="Arial" panose="020B0604020202020204" pitchFamily="34" charset="0"/>
            </a:endParaRPr>
          </a:p>
          <a:p>
            <a:pPr marL="549275" indent="-285750">
              <a:spcBef>
                <a:spcPct val="50000"/>
              </a:spcBef>
              <a:buFont typeface="Arial" panose="020B0604020202020204" pitchFamily="34" charset="0"/>
              <a:buChar char="•"/>
            </a:pPr>
            <a:r>
              <a:rPr lang="en-US" sz="1600" b="1" kern="1200" dirty="0">
                <a:latin typeface="Arial" panose="020B0604020202020204" pitchFamily="34" charset="0"/>
                <a:ea typeface="+mn-ea"/>
                <a:cs typeface="Arial" panose="020B0604020202020204" pitchFamily="34" charset="0"/>
              </a:rPr>
              <a:t>Carbon capture and utilization / storage </a:t>
            </a:r>
            <a:r>
              <a:rPr lang="en-US" sz="1600" kern="1200" dirty="0">
                <a:latin typeface="Arial" panose="020B0604020202020204" pitchFamily="34" charset="0"/>
                <a:ea typeface="+mn-ea"/>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cs typeface="Arial" panose="020B0604020202020204" pitchFamily="34" charset="0"/>
              </a:rPr>
              <a:t>D</a:t>
            </a:r>
            <a:r>
              <a:rPr lang="en-US" sz="1600" kern="1200" dirty="0">
                <a:latin typeface="Arial" panose="020B0604020202020204" pitchFamily="34" charset="0"/>
                <a:ea typeface="+mn-ea"/>
                <a:cs typeface="Arial" panose="020B0604020202020204" pitchFamily="34" charset="0"/>
              </a:rPr>
              <a:t>eployment of CCU and CCS at scale can become a key enabler towards net zero</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Enhanced international cooperation and support are necessary to address challenges</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Barriers for these technologies range from high upfront capital costs to the energy intensity of the capturing process</a:t>
            </a:r>
          </a:p>
          <a:p>
            <a:pPr marL="908050" lvl="1" indent="-285750">
              <a:spcBef>
                <a:spcPct val="50000"/>
              </a:spcBef>
              <a:buFont typeface="Arial" panose="020B0604020202020204" pitchFamily="34" charset="0"/>
              <a:buChar char="•"/>
            </a:pPr>
            <a:endParaRPr lang="en-US" sz="1600" kern="1200" dirty="0">
              <a:latin typeface="Arial" panose="020B0604020202020204" pitchFamily="34" charset="0"/>
              <a:ea typeface="+mn-ea"/>
              <a:cs typeface="Arial" panose="020B0604020202020204" pitchFamily="34" charset="0"/>
            </a:endParaRPr>
          </a:p>
          <a:p>
            <a:pPr marL="908050" lvl="1" indent="-285750">
              <a:spcBef>
                <a:spcPct val="50000"/>
              </a:spcBef>
              <a:buFont typeface="Arial" panose="020B0604020202020204" pitchFamily="34" charset="0"/>
              <a:buChar char="•"/>
            </a:pPr>
            <a:endParaRPr lang="en-US" sz="1600" kern="1200" dirty="0">
              <a:latin typeface="Arial" panose="020B0604020202020204" pitchFamily="34" charset="0"/>
              <a:ea typeface="+mn-ea"/>
              <a:cs typeface="Arial" panose="020B0604020202020204" pitchFamily="34" charset="0"/>
            </a:endParaRPr>
          </a:p>
          <a:p>
            <a:pPr marL="908050" lvl="1" indent="-285750">
              <a:spcBef>
                <a:spcPct val="50000"/>
              </a:spcBef>
            </a:pPr>
            <a:endParaRPr lang="en-US" sz="1600" kern="1200" dirty="0"/>
          </a:p>
        </p:txBody>
      </p:sp>
    </p:spTree>
    <p:extLst>
      <p:ext uri="{BB962C8B-B14F-4D97-AF65-F5344CB8AC3E}">
        <p14:creationId xmlns:p14="http://schemas.microsoft.com/office/powerpoint/2010/main" val="354596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first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323529" y="719468"/>
            <a:ext cx="8487630" cy="6237798"/>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mj-lt"/>
                <a:cs typeface="Arial" panose="020B0604020202020204" pitchFamily="34" charset="0"/>
              </a:rPr>
              <a:t>Policies and measures </a:t>
            </a:r>
            <a:r>
              <a:rPr lang="en-US" sz="1600" kern="1200" dirty="0">
                <a:latin typeface="+mj-lt"/>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A wide range of energy and development policies need to be integrated in a holistic and balanced manner to achieve a balance between low-emission targets and other development priorities</a:t>
            </a: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An inclusive policymaking process can enable broad buy-in and participation in terms of implementing domestic policies and measures</a:t>
            </a:r>
            <a:endParaRPr lang="en-US" sz="1600" kern="1200" dirty="0">
              <a:latin typeface="+mj-lt"/>
            </a:endParaRP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Key barriers include the lack of technical capacity and enforcement mechanisms as well as often lengthy processes to develop and roll out new policies</a:t>
            </a:r>
          </a:p>
          <a:p>
            <a:pPr marL="549275" indent="-285750">
              <a:spcBef>
                <a:spcPct val="50000"/>
              </a:spcBef>
              <a:buFont typeface="Arial" panose="020B0604020202020204" pitchFamily="34" charset="0"/>
              <a:buChar char="•"/>
            </a:pPr>
            <a:r>
              <a:rPr lang="en-US" sz="1600" kern="1200" dirty="0">
                <a:latin typeface="+mj-lt"/>
                <a:cs typeface="Arial" panose="020B0604020202020204" pitchFamily="34" charset="0"/>
              </a:rPr>
              <a:t> </a:t>
            </a:r>
            <a:r>
              <a:rPr lang="en-US" sz="1600" b="1" kern="1200" dirty="0">
                <a:latin typeface="+mj-lt"/>
                <a:cs typeface="Arial" panose="020B0604020202020204" pitchFamily="34" charset="0"/>
              </a:rPr>
              <a:t>Financing issues </a:t>
            </a:r>
            <a:r>
              <a:rPr lang="en-US" sz="1600" kern="1200" dirty="0">
                <a:latin typeface="+mj-lt"/>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Public finance is crucial for the just energy transition and is an enabler of private sector investment </a:t>
            </a: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Challenges in climate finance access, adequacy and architecture need to be addressed, as they are affecting climate ambition and action</a:t>
            </a:r>
          </a:p>
          <a:p>
            <a:pPr marL="908050" lvl="1" indent="-285750">
              <a:spcBef>
                <a:spcPct val="50000"/>
              </a:spcBef>
              <a:buFont typeface="Arial" panose="020B0604020202020204" pitchFamily="34" charset="0"/>
              <a:buChar char="•"/>
            </a:pPr>
            <a:r>
              <a:rPr lang="en-US" sz="1600" kern="1200" dirty="0">
                <a:latin typeface="+mj-lt"/>
                <a:ea typeface="+mn-ea"/>
                <a:cs typeface="Arial" panose="020B0604020202020204" pitchFamily="34" charset="0"/>
              </a:rPr>
              <a:t>Barriers to accessing climate finance often include high public debt levels, high financing costs, high capital  costs as well as lengthy and demanding processes</a:t>
            </a:r>
          </a:p>
          <a:p>
            <a:pPr marL="908050" lvl="1" indent="-285750">
              <a:spcBef>
                <a:spcPct val="50000"/>
              </a:spcBef>
              <a:buFont typeface="Arial" panose="020B0604020202020204" pitchFamily="34" charset="0"/>
              <a:buChar char="•"/>
            </a:pPr>
            <a:endParaRPr lang="en-US" kern="1200" dirty="0">
              <a:latin typeface="Arial" panose="020B0604020202020204" pitchFamily="34" charset="0"/>
              <a:ea typeface="+mn-ea"/>
              <a:cs typeface="Arial" panose="020B0604020202020204" pitchFamily="34" charset="0"/>
            </a:endParaRPr>
          </a:p>
          <a:p>
            <a:pPr marL="549275" indent="-285750">
              <a:spcBef>
                <a:spcPct val="50000"/>
              </a:spcBef>
              <a:buFont typeface="Arial" panose="020B0604020202020204" pitchFamily="34" charset="0"/>
              <a:buChar char="•"/>
            </a:pPr>
            <a:endParaRPr lang="en-US" kern="1200"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00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first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504798" y="718307"/>
            <a:ext cx="8459689" cy="5879045"/>
          </a:xfrm>
        </p:spPr>
        <p:txBody>
          <a:bodyPr wrap="square">
            <a:spAutoFit/>
          </a:bodyPr>
          <a:lstStyle/>
          <a:p>
            <a:pPr marL="549275" indent="-285750">
              <a:spcBef>
                <a:spcPct val="50000"/>
              </a:spcBef>
              <a:buFont typeface="Arial" panose="020B0604020202020204" pitchFamily="34" charset="0"/>
              <a:buChar char="•"/>
            </a:pPr>
            <a:r>
              <a:rPr lang="en-US" sz="1600" b="1" kern="1200" dirty="0">
                <a:latin typeface="Arial" panose="020B0604020202020204" pitchFamily="34" charset="0"/>
                <a:ea typeface="+mn-ea"/>
                <a:cs typeface="Arial" panose="020B0604020202020204" pitchFamily="34" charset="0"/>
              </a:rPr>
              <a:t>Technology and capacity </a:t>
            </a:r>
            <a:r>
              <a:rPr lang="en-US" sz="1600" kern="1200" dirty="0">
                <a:latin typeface="Arial" panose="020B0604020202020204" pitchFamily="34" charset="0"/>
                <a:ea typeface="+mn-ea"/>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Availability and deployment of new and emerging technologies are critical to advance the just energy transition</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Emerging technologies could be areas for international cooperation, incl. grid and storage to integrate a high share of RE, CCUS, and offshore wind</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Barriers include high initial cost of new and clean energy technologies, the need to update the whole energy system, lack of resources and skills</a:t>
            </a:r>
          </a:p>
          <a:p>
            <a:pPr marL="549275" indent="-285750">
              <a:spcBef>
                <a:spcPct val="50000"/>
              </a:spcBef>
              <a:buFont typeface="Arial" panose="020B0604020202020204" pitchFamily="34" charset="0"/>
              <a:buChar char="•"/>
            </a:pPr>
            <a:r>
              <a:rPr lang="en-US" sz="1600" b="1" kern="1200" dirty="0">
                <a:latin typeface="Arial" panose="020B0604020202020204" pitchFamily="34" charset="0"/>
                <a:ea typeface="+mn-ea"/>
                <a:cs typeface="Arial" panose="020B0604020202020204" pitchFamily="34" charset="0"/>
              </a:rPr>
              <a:t>Sustainable development and socioeconomic impacts </a:t>
            </a:r>
            <a:r>
              <a:rPr lang="en-US" sz="1600" kern="1200" dirty="0">
                <a:latin typeface="Arial" panose="020B0604020202020204" pitchFamily="34" charset="0"/>
                <a:ea typeface="+mn-ea"/>
                <a:cs typeface="Arial" panose="020B0604020202020204" pitchFamily="34" charset="0"/>
              </a:rPr>
              <a:t>- It was mentioned that: </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A holistic approach should be adopted for the just energy transition, balancing climate objectives with national socioeconomic development priorities</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A just energy transition policy or strategy cannot be a ‘one size fits all’ solution but should consider the different circumstances and stages of development</a:t>
            </a:r>
          </a:p>
          <a:p>
            <a:pPr marL="908050" lvl="1" indent="-285750">
              <a:spcBef>
                <a:spcPct val="50000"/>
              </a:spcBef>
              <a:buFont typeface="Arial" panose="020B0604020202020204" pitchFamily="34" charset="0"/>
              <a:buChar char="•"/>
            </a:pPr>
            <a:r>
              <a:rPr lang="en-US" sz="1600" kern="1200" dirty="0">
                <a:latin typeface="Arial" panose="020B0604020202020204" pitchFamily="34" charset="0"/>
                <a:ea typeface="+mn-ea"/>
                <a:cs typeface="Arial" panose="020B0604020202020204" pitchFamily="34" charset="0"/>
              </a:rPr>
              <a:t>Barriers often include high upfront cost of implementing projects at national level; lack of energy security and access to energy at community level; policy uncertainty for just energy transition; lack of governmental support</a:t>
            </a:r>
          </a:p>
          <a:p>
            <a:pPr marL="908050" lvl="1" indent="-285750">
              <a:spcBef>
                <a:spcPct val="50000"/>
              </a:spcBef>
            </a:pPr>
            <a:endParaRPr lang="en-US" sz="1600" kern="1200" dirty="0"/>
          </a:p>
        </p:txBody>
      </p:sp>
    </p:spTree>
    <p:extLst>
      <p:ext uri="{BB962C8B-B14F-4D97-AF65-F5344CB8AC3E}">
        <p14:creationId xmlns:p14="http://schemas.microsoft.com/office/powerpoint/2010/main" val="328698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3" y="417725"/>
            <a:ext cx="8194523" cy="274971"/>
          </a:xfrm>
        </p:spPr>
        <p:txBody>
          <a:bodyPr/>
          <a:lstStyle/>
          <a:p>
            <a:r>
              <a:rPr lang="en-US" sz="1950" b="1" dirty="0">
                <a:cs typeface="Arial" panose="020B0604020202020204" pitchFamily="34" charset="0"/>
              </a:rPr>
              <a:t>Report on the </a:t>
            </a:r>
            <a:r>
              <a:rPr lang="en-US" sz="1950" b="1" u="sng" dirty="0">
                <a:cs typeface="Arial" panose="020B0604020202020204" pitchFamily="34" charset="0"/>
              </a:rPr>
              <a:t>second</a:t>
            </a:r>
            <a:r>
              <a:rPr lang="en-US" sz="1950" b="1" dirty="0">
                <a:cs typeface="Arial" panose="020B0604020202020204" pitchFamily="34" charset="0"/>
              </a:rPr>
              <a:t>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395536" y="892520"/>
            <a:ext cx="8568951" cy="4709494"/>
          </a:xfrm>
        </p:spPr>
        <p:txBody>
          <a:bodyPr wrap="square">
            <a:spAutoFit/>
          </a:bodyPr>
          <a:lstStyle/>
          <a:p>
            <a:pPr marL="549275" indent="-285750">
              <a:spcBef>
                <a:spcPct val="50000"/>
              </a:spcBef>
              <a:buFont typeface="Arial" panose="020B0604020202020204" pitchFamily="34" charset="0"/>
              <a:buChar char="•"/>
            </a:pPr>
            <a:r>
              <a:rPr lang="en-US" altLang="zh-CN" sz="1600" b="1" kern="100" dirty="0">
                <a:effectLst/>
                <a:latin typeface="+mj-lt"/>
                <a:ea typeface="DengXian" panose="02010600030101010101" pitchFamily="2" charset="-122"/>
                <a:cs typeface="Times New Roman" panose="02020603050405020304" pitchFamily="18" charset="0"/>
              </a:rPr>
              <a:t>Deploying and shifting to collective and non-motorized modes of transport</a:t>
            </a:r>
            <a:endParaRPr lang="zh-CN" altLang="zh-CN" sz="1600" kern="100" dirty="0">
              <a:effectLst/>
              <a:latin typeface="+mj-lt"/>
              <a:ea typeface="DengXian" panose="02010600030101010101" pitchFamily="2" charset="-122"/>
              <a:cs typeface="Times New Roman" panose="02020603050405020304" pitchFamily="18" charset="0"/>
            </a:endParaRPr>
          </a:p>
          <a:p>
            <a:pPr marL="541338" indent="0">
              <a:spcBef>
                <a:spcPts val="0"/>
              </a:spcBef>
              <a:buNone/>
            </a:pPr>
            <a:r>
              <a:rPr lang="en-US" sz="1600" kern="1200" dirty="0">
                <a:latin typeface="+mj-lt"/>
                <a:ea typeface="+mn-ea"/>
                <a:cs typeface="Arial" panose="020B0604020202020204" pitchFamily="34" charset="0"/>
              </a:rPr>
              <a:t>- It was mentioned that: </a:t>
            </a: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Need to adapt local climate, geography, socioeconomic and cultural factors.</a:t>
            </a:r>
            <a:endParaRPr lang="zh-CN"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Integrated transport infrastructure, linked to land-use planning and urban development, is often lacking in developing countries.</a:t>
            </a:r>
            <a:endParaRPr lang="zh-CN"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Alignment between national climate change strategies with local transport policies, and the important role of subnational and local governments in implementing effective policies and measures</a:t>
            </a:r>
            <a:endParaRPr lang="zh-CN" altLang="zh-CN" sz="1600" kern="100" dirty="0">
              <a:effectLst/>
              <a:latin typeface="+mj-lt"/>
              <a:ea typeface="DengXian" panose="02010600030101010101" pitchFamily="2" charset="-122"/>
              <a:cs typeface="Times New Roman" panose="02020603050405020304" pitchFamily="18" charset="0"/>
            </a:endParaRPr>
          </a:p>
          <a:p>
            <a:pPr marL="549275" indent="-285750">
              <a:spcBef>
                <a:spcPct val="50000"/>
              </a:spcBef>
              <a:buFont typeface="Arial" panose="020B0604020202020204" pitchFamily="34" charset="0"/>
              <a:buChar char="•"/>
            </a:pPr>
            <a:r>
              <a:rPr lang="en-US" altLang="zh-CN" sz="1600" b="1" kern="100" dirty="0">
                <a:effectLst/>
                <a:latin typeface="+mj-lt"/>
                <a:ea typeface="DengXian" panose="02010600030101010101" pitchFamily="2" charset="-122"/>
                <a:cs typeface="Times New Roman" panose="02020603050405020304" pitchFamily="18" charset="0"/>
              </a:rPr>
              <a:t>Energy and resource efficiency</a:t>
            </a:r>
            <a:r>
              <a:rPr lang="en-US" altLang="zh-CN" sz="1600" b="1" kern="100" dirty="0">
                <a:latin typeface="+mj-lt"/>
                <a:ea typeface="DengXian" panose="02010600030101010101" pitchFamily="2" charset="-122"/>
                <a:cs typeface="Times New Roman" panose="02020603050405020304" pitchFamily="18" charset="0"/>
              </a:rPr>
              <a:t> </a:t>
            </a:r>
            <a:r>
              <a:rPr lang="en-US" sz="1600" kern="1200" dirty="0">
                <a:latin typeface="+mj-lt"/>
                <a:ea typeface="+mn-ea"/>
                <a:cs typeface="Arial" panose="020B0604020202020204" pitchFamily="34" charset="0"/>
              </a:rPr>
              <a:t>- It was mentioned that: </a:t>
            </a:r>
          </a:p>
          <a:p>
            <a:pPr lvl="2">
              <a:buFont typeface="Arial" panose="020B0604020202020204" pitchFamily="34" charset="0"/>
              <a:buChar char="•"/>
            </a:pPr>
            <a:r>
              <a:rPr lang="en-US" altLang="zh-CN" sz="1600" kern="100" dirty="0">
                <a:latin typeface="+mj-lt"/>
                <a:ea typeface="DengXian" panose="02010600030101010101" pitchFamily="2" charset="-122"/>
                <a:cs typeface="Times New Roman" panose="02020603050405020304" pitchFamily="18" charset="0"/>
              </a:rPr>
              <a:t>Life cycle assessment is needed to avoid shifting problems along cross-border supply chain (e.g. Electric vehicles, biofuels).</a:t>
            </a:r>
            <a:endParaRPr lang="en-US"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latin typeface="+mj-lt"/>
                <a:ea typeface="DengXian" panose="02010600030101010101" pitchFamily="2" charset="-122"/>
                <a:cs typeface="Times New Roman" panose="02020603050405020304" pitchFamily="18" charset="0"/>
              </a:rPr>
              <a:t>Global policy coordination</a:t>
            </a:r>
            <a:r>
              <a:rPr lang="en-US" altLang="zh-CN" sz="1600" kern="100" dirty="0">
                <a:effectLst/>
                <a:latin typeface="+mj-lt"/>
                <a:ea typeface="DengXian" panose="02010600030101010101" pitchFamily="2" charset="-122"/>
                <a:cs typeface="Times New Roman" panose="02020603050405020304" pitchFamily="18" charset="0"/>
              </a:rPr>
              <a:t> is needed to regulate the export of inefficient old vehicles to developing countries.</a:t>
            </a:r>
            <a:endParaRPr lang="zh-CN"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Good practice of vehicle disposal system, extended producer responsibility, compulsory vehicle registration, energy efficiency standards are important policies</a:t>
            </a:r>
            <a:endParaRPr lang="zh-CN" altLang="zh-CN" sz="1600" kern="100" dirty="0">
              <a:effectLst/>
              <a:latin typeface="+mj-lt"/>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2548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9964" y="417725"/>
            <a:ext cx="7869238" cy="314325"/>
          </a:xfrm>
        </p:spPr>
        <p:txBody>
          <a:bodyPr/>
          <a:lstStyle/>
          <a:p>
            <a:r>
              <a:rPr lang="en-US" sz="1950" b="1" dirty="0">
                <a:cs typeface="Arial" panose="020B0604020202020204" pitchFamily="34" charset="0"/>
              </a:rPr>
              <a:t>Report on the second global dialogue</a:t>
            </a:r>
            <a:endParaRPr lang="en-GB" sz="1950" b="1" dirty="0">
              <a:cs typeface="Arial" panose="020B0604020202020204" pitchFamily="34" charset="0"/>
            </a:endParaRPr>
          </a:p>
        </p:txBody>
      </p:sp>
      <p:sp>
        <p:nvSpPr>
          <p:cNvPr id="2" name="Content Placeholder 1">
            <a:extLst>
              <a:ext uri="{FF2B5EF4-FFF2-40B4-BE49-F238E27FC236}">
                <a16:creationId xmlns:a16="http://schemas.microsoft.com/office/drawing/2014/main" id="{51A397BC-65CC-40AF-8F37-29984F34BD8F}"/>
              </a:ext>
            </a:extLst>
          </p:cNvPr>
          <p:cNvSpPr>
            <a:spLocks noGrp="1"/>
          </p:cNvSpPr>
          <p:nvPr>
            <p:ph idx="1"/>
          </p:nvPr>
        </p:nvSpPr>
        <p:spPr>
          <a:xfrm>
            <a:off x="539551" y="923878"/>
            <a:ext cx="8208913" cy="5017271"/>
          </a:xfrm>
        </p:spPr>
        <p:txBody>
          <a:bodyPr wrap="square">
            <a:spAutoFit/>
          </a:bodyPr>
          <a:lstStyle/>
          <a:p>
            <a:pPr marL="549275" indent="-285750">
              <a:spcBef>
                <a:spcPct val="50000"/>
              </a:spcBef>
              <a:buFont typeface="Arial" panose="020B0604020202020204" pitchFamily="34" charset="0"/>
              <a:buChar char="•"/>
            </a:pPr>
            <a:r>
              <a:rPr lang="en-US" altLang="zh-CN" sz="1600" b="1" kern="100" dirty="0">
                <a:effectLst/>
                <a:latin typeface="+mj-lt"/>
                <a:ea typeface="DengXian" panose="02010600030101010101" pitchFamily="2" charset="-122"/>
                <a:cs typeface="Times New Roman" panose="02020603050405020304" pitchFamily="18" charset="0"/>
              </a:rPr>
              <a:t>Electrification of vehicles </a:t>
            </a:r>
            <a:r>
              <a:rPr lang="en-US" sz="1600" kern="1200" dirty="0">
                <a:latin typeface="+mj-lt"/>
                <a:ea typeface="+mn-ea"/>
                <a:cs typeface="Arial" panose="020B0604020202020204" pitchFamily="34" charset="0"/>
              </a:rPr>
              <a:t>- It was mentioned that: </a:t>
            </a: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EV uptake in some countries observed, but no one-size-fits-all solutions exist due to different economic realities and disparities in production capacities.</a:t>
            </a:r>
            <a:endParaRPr lang="zh-CN"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Barriers to EV adoption include high costs, inadequate charging infrastructure, </a:t>
            </a:r>
            <a:r>
              <a:rPr lang="en-US" altLang="zh-CN" sz="1600" kern="100" dirty="0">
                <a:latin typeface="+mj-lt"/>
                <a:ea typeface="DengXian" panose="02010600030101010101" pitchFamily="2" charset="-122"/>
                <a:cs typeface="Times New Roman" panose="02020603050405020304" pitchFamily="18" charset="0"/>
              </a:rPr>
              <a:t>lack of clean and stable </a:t>
            </a:r>
            <a:r>
              <a:rPr lang="en-US" altLang="zh-CN" sz="1600" kern="100" dirty="0">
                <a:effectLst/>
                <a:latin typeface="+mj-lt"/>
                <a:ea typeface="DengXian" panose="02010600030101010101" pitchFamily="2" charset="-122"/>
                <a:cs typeface="Times New Roman" panose="02020603050405020304" pitchFamily="18" charset="0"/>
              </a:rPr>
              <a:t>electricity supply, battery </a:t>
            </a:r>
            <a:r>
              <a:rPr lang="en-US" altLang="zh-CN" sz="1600" kern="100" dirty="0">
                <a:latin typeface="+mj-lt"/>
                <a:ea typeface="DengXian" panose="02010600030101010101" pitchFamily="2" charset="-122"/>
                <a:cs typeface="Times New Roman" panose="02020603050405020304" pitchFamily="18" charset="0"/>
              </a:rPr>
              <a:t>supply chain</a:t>
            </a:r>
            <a:r>
              <a:rPr lang="en-US" altLang="zh-CN" sz="1600" kern="100" dirty="0">
                <a:effectLst/>
                <a:latin typeface="+mj-lt"/>
                <a:ea typeface="DengXian" panose="02010600030101010101" pitchFamily="2" charset="-122"/>
                <a:cs typeface="Times New Roman" panose="02020603050405020304" pitchFamily="18" charset="0"/>
              </a:rPr>
              <a:t>.</a:t>
            </a:r>
            <a:endParaRPr lang="zh-CN" altLang="zh-CN" sz="1600" kern="100" dirty="0">
              <a:effectLst/>
              <a:latin typeface="+mj-lt"/>
              <a:ea typeface="DengXian" panose="02010600030101010101" pitchFamily="2" charset="-122"/>
              <a:cs typeface="Times New Roman" panose="02020603050405020304" pitchFamily="18" charset="0"/>
            </a:endParaRPr>
          </a:p>
          <a:p>
            <a:pPr lvl="2">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Socioeconomic aspects range from better public health and air quality, reskilling need to address job losses, to linkage with energy access.</a:t>
            </a:r>
          </a:p>
          <a:p>
            <a:pPr marL="549275" indent="-285750">
              <a:spcBef>
                <a:spcPct val="50000"/>
              </a:spcBef>
              <a:buFont typeface="Arial" panose="020B0604020202020204" pitchFamily="34" charset="0"/>
              <a:buChar char="•"/>
            </a:pPr>
            <a:r>
              <a:rPr lang="en-US" altLang="zh-CN" sz="1600" b="1" kern="100" dirty="0">
                <a:effectLst/>
                <a:latin typeface="+mj-lt"/>
                <a:ea typeface="DengXian" panose="02010600030101010101" pitchFamily="2" charset="-122"/>
                <a:cs typeface="Times New Roman" panose="02020603050405020304" pitchFamily="18" charset="0"/>
              </a:rPr>
              <a:t>Low and zero-carbon fuels </a:t>
            </a:r>
            <a:r>
              <a:rPr lang="en-US" sz="1600" kern="1200" dirty="0">
                <a:latin typeface="+mj-lt"/>
                <a:ea typeface="+mn-ea"/>
                <a:cs typeface="Arial" panose="020B0604020202020204" pitchFamily="34" charset="0"/>
              </a:rPr>
              <a:t>- It was mentioned that: </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Importance of context-specific solutions based on national circumstances, available infrastructure, capabilities and international cooperation.</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Raising awareness about new fuels to facilitate adoption </a:t>
            </a:r>
            <a:r>
              <a:rPr lang="en-US" altLang="zh-CN" sz="1600" kern="100" dirty="0">
                <a:latin typeface="+mj-lt"/>
                <a:ea typeface="DengXian" panose="02010600030101010101" pitchFamily="2" charset="-122"/>
                <a:cs typeface="Times New Roman" panose="02020603050405020304" pitchFamily="18" charset="0"/>
              </a:rPr>
              <a:t>together with infrastructure development, market-readiness policy support, l</a:t>
            </a:r>
            <a:r>
              <a:rPr lang="en-US" altLang="zh-CN" sz="1600" kern="100" dirty="0">
                <a:effectLst/>
                <a:latin typeface="+mj-lt"/>
                <a:ea typeface="DengXian" panose="02010600030101010101" pitchFamily="2" charset="-122"/>
                <a:cs typeface="Times New Roman" panose="02020603050405020304" pitchFamily="18" charset="0"/>
              </a:rPr>
              <a:t>ife-cycle approach to ensure holistic GHGs accounting for optimal combination of solutions</a:t>
            </a:r>
          </a:p>
          <a:p>
            <a:pPr lvl="2" algn="just">
              <a:buFont typeface="Arial" panose="020B0604020202020204" pitchFamily="34" charset="0"/>
              <a:buChar char="•"/>
            </a:pPr>
            <a:r>
              <a:rPr lang="en-US" altLang="zh-CN" sz="1600" kern="100" dirty="0">
                <a:effectLst/>
                <a:latin typeface="+mj-lt"/>
                <a:ea typeface="DengXian" panose="02010600030101010101" pitchFamily="2" charset="-122"/>
                <a:cs typeface="Times New Roman" panose="02020603050405020304" pitchFamily="18" charset="0"/>
              </a:rPr>
              <a:t>Transition to low- and zero-carbon fuels faces technology and cost challenges, while opportunities around research and development, blending fuels and leveraging existing infrastructure.</a:t>
            </a:r>
            <a:endParaRPr lang="en-US" sz="1600" kern="1200" dirty="0">
              <a:latin typeface="+mj-lt"/>
            </a:endParaRPr>
          </a:p>
        </p:txBody>
      </p:sp>
    </p:spTree>
    <p:extLst>
      <p:ext uri="{BB962C8B-B14F-4D97-AF65-F5344CB8AC3E}">
        <p14:creationId xmlns:p14="http://schemas.microsoft.com/office/powerpoint/2010/main" val="85374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UNFCCC PowerPoint">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NFCCC quote">
  <a:themeElements>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 quo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lnDef>
  </a:objectDefaults>
  <a:extraClrSchemeLst>
    <a:extraClrScheme>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NFCCC_Master 70pt title">
  <a:themeElements>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_Master 70pt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lnDef>
  </a:objectDefaults>
  <a:extraClrSchemeLst>
    <a:extraClrScheme>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 UNFCCC PowerPoint">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d8c265a-5436-43a7-80c1-713d2827ffde"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TaxCatchAll xmlns="eb4559c4-8463-4985-927f-f0d558bff8f0" xsi:nil="true"/>
    <TOPIC xmlns="5f903c3c-4f52-4be0-a85f-c4d591ba69ef">MWP</TOPIC>
    <TypeofDocument xmlns="5f903c3c-4f52-4be0-a85f-c4d591ba69ef" xsi:nil="true"/>
    <lcf76f155ced4ddcb4097134ff3c332f xmlns="5f903c3c-4f52-4be0-a85f-c4d591ba69ef">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17FFE90F61C854097DA07ED277BC344" ma:contentTypeVersion="22" ma:contentTypeDescription="Create a new document." ma:contentTypeScope="" ma:versionID="d751d31ebbf3a51e3fa18d5fe01d477c">
  <xsd:schema xmlns:xsd="http://www.w3.org/2001/XMLSchema" xmlns:xs="http://www.w3.org/2001/XMLSchema" xmlns:p="http://schemas.microsoft.com/office/2006/metadata/properties" xmlns:ns2="5f903c3c-4f52-4be0-a85f-c4d591ba69ef" xmlns:ns3="f870fda6-7c17-4a4b-8e4d-1fafecbc98e3" xmlns:ns4="eb4559c4-8463-4985-927f-f0d558bff8f0" targetNamespace="http://schemas.microsoft.com/office/2006/metadata/properties" ma:root="true" ma:fieldsID="b6979ce52d49bb110802957bcae9f86a" ns2:_="" ns3:_="" ns4:_="">
    <xsd:import namespace="5f903c3c-4f52-4be0-a85f-c4d591ba69ef"/>
    <xsd:import namespace="f870fda6-7c17-4a4b-8e4d-1fafecbc98e3"/>
    <xsd:import namespace="eb4559c4-8463-4985-927f-f0d558bff8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TypeofDocument" minOccurs="0"/>
                <xsd:element ref="ns2:lcf76f155ced4ddcb4097134ff3c332f" minOccurs="0"/>
                <xsd:element ref="ns4:TaxCatchAll" minOccurs="0"/>
                <xsd:element ref="ns2:TOPIC"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903c3c-4f52-4be0-a85f-c4d591ba69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TypeofDocument" ma:index="21" nillable="true" ma:displayName="Type of Document" ma:format="Dropdown" ma:internalName="TypeofDocument">
      <xsd:simpleType>
        <xsd:union memberTypes="dms:Text">
          <xsd:simpleType>
            <xsd:restriction base="dms:Choice">
              <xsd:enumeration value="Intervention"/>
              <xsd:enumeration value="Agenda"/>
              <xsd:enumeration value="Logistics/Admin doc"/>
              <xsd:enumeration value="Recording"/>
              <xsd:enumeration value="Attendance List"/>
              <xsd:enumeration value="SN"/>
              <xsd:enumeration value="BN"/>
              <xsd:enumeration value="Meeting Notes"/>
              <xsd:enumeration value="Reports"/>
              <xsd:enumeration value="Message to the Parties"/>
            </xsd:restriction>
          </xsd:simpleType>
        </xsd:un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d8c265a-5436-43a7-80c1-713d2827ffde" ma:termSetId="09814cd3-568e-fe90-9814-8d621ff8fb84" ma:anchorId="fba54fb3-c3e1-fe81-a776-ca4b69148c4d" ma:open="true" ma:isKeyword="false">
      <xsd:complexType>
        <xsd:sequence>
          <xsd:element ref="pc:Terms" minOccurs="0" maxOccurs="1"/>
        </xsd:sequence>
      </xsd:complexType>
    </xsd:element>
    <xsd:element name="TOPIC" ma:index="25" nillable="true" ma:displayName="TOPIC" ma:format="Dropdown" ma:internalName="TOPIC">
      <xsd:simpleType>
        <xsd:restriction base="dms:Choice">
          <xsd:enumeration value="MWP"/>
          <xsd:enumeration value="BUNKERS"/>
          <xsd:enumeration value="RCC"/>
        </xsd:restrictio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70fda6-7c17-4a4b-8e4d-1fafecbc98e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4559c4-8463-4985-927f-f0d558bff8f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d4015c78-049a-4d79-be85-e4b313e07bd7}" ma:internalName="TaxCatchAll" ma:showField="CatchAllData" ma:web="f870fda6-7c17-4a4b-8e4d-1fafecbc98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F0669F-3DEB-4CD8-81C0-6D144C50AF99}">
  <ds:schemaRefs>
    <ds:schemaRef ds:uri="http://schemas.microsoft.com/sharepoint/v3/contenttype/forms"/>
  </ds:schemaRefs>
</ds:datastoreItem>
</file>

<file path=customXml/itemProps2.xml><?xml version="1.0" encoding="utf-8"?>
<ds:datastoreItem xmlns:ds="http://schemas.openxmlformats.org/officeDocument/2006/customXml" ds:itemID="{DF2D6C4F-D0EF-4825-9E9E-F33524D0AADC}">
  <ds:schemaRefs>
    <ds:schemaRef ds:uri="Microsoft.SharePoint.Taxonomy.ContentTypeSync"/>
  </ds:schemaRefs>
</ds:datastoreItem>
</file>

<file path=customXml/itemProps3.xml><?xml version="1.0" encoding="utf-8"?>
<ds:datastoreItem xmlns:ds="http://schemas.openxmlformats.org/officeDocument/2006/customXml" ds:itemID="{5CF1AA7A-4955-42DA-A15C-B2BACD65FFDD}">
  <ds:schemaRefs>
    <ds:schemaRef ds:uri="http://schemas.microsoft.com/office/2006/documentManagement/types"/>
    <ds:schemaRef ds:uri="eb4559c4-8463-4985-927f-f0d558bff8f0"/>
    <ds:schemaRef ds:uri="5f903c3c-4f52-4be0-a85f-c4d591ba69ef"/>
    <ds:schemaRef ds:uri="f870fda6-7c17-4a4b-8e4d-1fafecbc98e3"/>
    <ds:schemaRef ds:uri="http://schemas.microsoft.com/office/2006/metadata/properti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4.xml><?xml version="1.0" encoding="utf-8"?>
<ds:datastoreItem xmlns:ds="http://schemas.openxmlformats.org/officeDocument/2006/customXml" ds:itemID="{3BA06B2E-8EC5-4739-8FE9-89378FC1E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903c3c-4f52-4be0-a85f-c4d591ba69ef"/>
    <ds:schemaRef ds:uri="f870fda6-7c17-4a4b-8e4d-1fafecbc98e3"/>
    <ds:schemaRef ds:uri="eb4559c4-8463-4985-927f-f0d558bff8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2039</Words>
  <Application>Microsoft Office PowerPoint</Application>
  <PresentationFormat>On-screen Show (4:3)</PresentationFormat>
  <Paragraphs>152</Paragraphs>
  <Slides>12</Slides>
  <Notes>12</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12</vt:i4>
      </vt:variant>
    </vt:vector>
  </HeadingPairs>
  <TitlesOfParts>
    <vt:vector size="18" baseType="lpstr">
      <vt:lpstr>Arial</vt:lpstr>
      <vt:lpstr>Symbol</vt:lpstr>
      <vt:lpstr> UNFCCC PowerPoint</vt:lpstr>
      <vt:lpstr>UNFCCC quote</vt:lpstr>
      <vt:lpstr>UNFCCC_Master 70pt title</vt:lpstr>
      <vt:lpstr>1_ UNFCCC PowerPoint</vt:lpstr>
      <vt:lpstr>Annual report on Sharm el-Sheikh mitigation ambition and implementation work programme</vt:lpstr>
      <vt:lpstr>Mandate and Activities</vt:lpstr>
      <vt:lpstr>Topic in 2023 and Lessons Learned</vt:lpstr>
      <vt:lpstr>Report on the first global dialogue</vt:lpstr>
      <vt:lpstr>Report on the first global dialogue</vt:lpstr>
      <vt:lpstr>Report on the first global dialogue</vt:lpstr>
      <vt:lpstr>Report on the first global dialogue</vt:lpstr>
      <vt:lpstr>Report on the second global dialogue</vt:lpstr>
      <vt:lpstr>Report on the second global dialogue</vt:lpstr>
      <vt:lpstr>Report on the second global dialogue</vt:lpstr>
      <vt:lpstr>Report on the second global dialogue</vt:lpstr>
      <vt:lpstr>Investment-focused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on Sharm el-Sheikh mitigation ambition and implementation work programme</dc:title>
  <dc:creator/>
  <cp:lastModifiedBy/>
  <cp:revision>1</cp:revision>
  <dcterms:created xsi:type="dcterms:W3CDTF">2023-02-09T09:12:09Z</dcterms:created>
  <dcterms:modified xsi:type="dcterms:W3CDTF">2023-12-09T07:49:24Z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0x010100E17FFE90F61C854097DA07ED277BC344</vt:lpwstr>
  </property>
  <property fmtid="{D5CDD505-2E9C-101B-9397-08002B2CF9AE}" pid="3" name="MediaServiceImageTags">
    <vt:lpwstr/>
  </property>
</Properties>
</file>