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"/>
  </p:notesMasterIdLst>
  <p:sldIdLst>
    <p:sldId id="266" r:id="rId3"/>
    <p:sldId id="269" r:id="rId4"/>
    <p:sldId id="272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309"/>
    <a:srgbClr val="FDB603"/>
    <a:srgbClr val="F39800"/>
    <a:srgbClr val="F3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56" y="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D5EA-BEDE-493B-803F-A4D77D1890E3}" type="datetimeFigureOut">
              <a:rPr kumimoji="1" lang="ja-JP" altLang="en-US" smtClean="0"/>
              <a:t>2018/5/1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67B2E-91A7-4EA7-897C-04937095C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94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977B3-5D06-41CB-A578-9BAEBCA09FEB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536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4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77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037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09D0C-4EA5-40E8-A2D8-E1DB41D020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1448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D35B6-F639-4231-A9EC-89D292611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719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66DBD-245E-4260-830C-2D4055A23D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6328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B2314-3C4A-483A-A6D7-F76493C9D1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305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1D5D-A927-45CF-841C-80F2B9B753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395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F5459-F10A-4699-9B18-30200AE9CE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2512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ABF1-24CA-4A1F-A0D7-67A948F03E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2309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2184-68DA-4C0F-AB20-E13A5AB864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609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545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505D8-7561-4E7E-8C19-ECA2579FB8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564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652AE-D1AE-442B-82DB-C9A03ABD8B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9954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802EF-E313-4230-8432-3B46FAFBD4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3378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CA034-B8E6-431B-9609-2925E79F35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941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11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77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64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49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51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5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AE4EF-0AE6-4588-BA31-BB1F60794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79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246C157-61D7-4E9A-B5FA-3D5DB7FCB6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377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26" Type="http://schemas.openxmlformats.org/officeDocument/2006/relationships/image" Target="../media/image22.png"/><Relationship Id="rId3" Type="http://schemas.microsoft.com/office/2007/relationships/media" Target="../media/media2.mp4"/><Relationship Id="rId21" Type="http://schemas.openxmlformats.org/officeDocument/2006/relationships/image" Target="../media/image17.jpeg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5" Type="http://schemas.openxmlformats.org/officeDocument/2006/relationships/image" Target="../media/image21.png"/><Relationship Id="rId2" Type="http://schemas.microsoft.com/office/2007/relationships/media" Target="../media/media1.mp4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23" Type="http://schemas.openxmlformats.org/officeDocument/2006/relationships/image" Target="../media/image19.pn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97331" y="217715"/>
            <a:ext cx="8327572" cy="1094014"/>
          </a:xfrm>
        </p:spPr>
        <p:txBody>
          <a:bodyPr>
            <a:normAutofit/>
          </a:bodyPr>
          <a:lstStyle/>
          <a:p>
            <a:pPr algn="l"/>
            <a:r>
              <a:rPr lang="en-US" altLang="ja-JP" sz="2800" dirty="0"/>
              <a:t>Climate Change Science Communication Practices in Japan: </a:t>
            </a:r>
            <a:r>
              <a:rPr lang="en-US" altLang="ja-JP" sz="2800" i="1" dirty="0"/>
              <a:t>what we have found through dialogue</a:t>
            </a:r>
            <a:endParaRPr lang="ja-JP" altLang="en-US" sz="2325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351061" y="2971794"/>
            <a:ext cx="4558396" cy="3707698"/>
          </a:xfrm>
        </p:spPr>
        <p:txBody>
          <a:bodyPr>
            <a:noAutofit/>
          </a:bodyPr>
          <a:lstStyle/>
          <a:p>
            <a:pPr eaLnBrk="1"/>
            <a:r>
              <a:rPr kumimoji="1" lang="en-US" altLang="ja-JP" sz="2000" dirty="0"/>
              <a:t>My background: climate modeling</a:t>
            </a:r>
          </a:p>
          <a:p>
            <a:pPr eaLnBrk="1"/>
            <a:r>
              <a:rPr lang="en-US" altLang="ja-JP" sz="2000" dirty="0"/>
              <a:t>Weather Report 2050 (WMO):</a:t>
            </a:r>
          </a:p>
          <a:p>
            <a:pPr lvl="1" eaLnBrk="1"/>
            <a:r>
              <a:rPr lang="en-US" altLang="ja-JP" sz="1600" dirty="0"/>
              <a:t>supervisor/commentator for a Japanese contribution by NHK, 2014</a:t>
            </a:r>
          </a:p>
          <a:p>
            <a:pPr eaLnBrk="1"/>
            <a:r>
              <a:rPr lang="en-US" altLang="ja-JP" sz="2000" dirty="0"/>
              <a:t>Climate Change Action Communicators (</a:t>
            </a:r>
            <a:r>
              <a:rPr lang="en-US" altLang="ja-JP" sz="2000" dirty="0" err="1"/>
              <a:t>MoEJ</a:t>
            </a:r>
            <a:r>
              <a:rPr lang="en-US" altLang="ja-JP" sz="2000" dirty="0"/>
              <a:t>)</a:t>
            </a:r>
          </a:p>
          <a:p>
            <a:pPr lvl="1" eaLnBrk="1"/>
            <a:r>
              <a:rPr lang="en-US" altLang="ja-JP" sz="1600" dirty="0"/>
              <a:t>~2000 certified communicators (citizens, teachers, weather reporters …)</a:t>
            </a:r>
          </a:p>
          <a:p>
            <a:pPr eaLnBrk="1"/>
            <a:r>
              <a:rPr lang="en-US" altLang="ja-JP" sz="2000" dirty="0">
                <a:solidFill>
                  <a:srgbClr val="FF0000"/>
                </a:solidFill>
              </a:rPr>
              <a:t>Stakeholder Dialogues on the global climate challenge</a:t>
            </a:r>
          </a:p>
          <a:p>
            <a:pPr lvl="1" eaLnBrk="1"/>
            <a:r>
              <a:rPr lang="en-US" altLang="ja-JP" sz="1600" dirty="0">
                <a:solidFill>
                  <a:srgbClr val="FF0000"/>
                </a:solidFill>
              </a:rPr>
              <a:t>business, NGO, government, politicians</a:t>
            </a:r>
          </a:p>
        </p:txBody>
      </p:sp>
      <p:pic>
        <p:nvPicPr>
          <p:cNvPr id="3" name="NHK_screening_EN">
            <a:hlinkClick r:id="" action="ppaction://media"/>
            <a:extLst>
              <a:ext uri="{FF2B5EF4-FFF2-40B4-BE49-F238E27FC236}">
                <a16:creationId xmlns:a16="http://schemas.microsoft.com/office/drawing/2014/main" xmlns="" id="{B3B54C31-C02D-4244-8F81-8AFD34A562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0" end="105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4280" y="4174670"/>
            <a:ext cx="3826064" cy="2151741"/>
          </a:xfrm>
          <a:prstGeom prst="rect">
            <a:avLst/>
          </a:prstGeom>
        </p:spPr>
      </p:pic>
      <p:sp>
        <p:nvSpPr>
          <p:cNvPr id="8" name="タイトル 3">
            <a:extLst>
              <a:ext uri="{FF2B5EF4-FFF2-40B4-BE49-F238E27FC236}">
                <a16:creationId xmlns:a16="http://schemas.microsoft.com/office/drawing/2014/main" xmlns="" id="{248A5471-2142-4318-879B-BB119C3592E0}"/>
              </a:ext>
            </a:extLst>
          </p:cNvPr>
          <p:cNvSpPr txBox="1">
            <a:spLocks/>
          </p:cNvSpPr>
          <p:nvPr/>
        </p:nvSpPr>
        <p:spPr bwMode="auto">
          <a:xfrm>
            <a:off x="400051" y="1175658"/>
            <a:ext cx="4792434" cy="18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l" defTabSz="914400"/>
            <a:r>
              <a:rPr lang="en-US" altLang="ja-JP" sz="2900" kern="0" dirty="0"/>
              <a:t>Seita Emori </a:t>
            </a:r>
            <a:r>
              <a:rPr lang="en-US" altLang="ja-JP" sz="1800" i="1" kern="0" dirty="0">
                <a:solidFill>
                  <a:srgbClr val="0070C0"/>
                </a:solidFill>
              </a:rPr>
              <a:t>emori@nies.go.jp</a:t>
            </a:r>
            <a:r>
              <a:rPr lang="en-US" altLang="ja-JP" kern="0" dirty="0"/>
              <a:t/>
            </a:r>
            <a:br>
              <a:rPr lang="en-US" altLang="ja-JP" kern="0" dirty="0"/>
            </a:br>
            <a:r>
              <a:rPr lang="en-US" altLang="ja-JP" sz="1600" kern="0" dirty="0"/>
              <a:t>Deputy Director,</a:t>
            </a:r>
            <a:br>
              <a:rPr lang="en-US" altLang="ja-JP" sz="1600" kern="0" dirty="0"/>
            </a:br>
            <a:r>
              <a:rPr lang="en-US" altLang="ja-JP" sz="1600" kern="0" dirty="0"/>
              <a:t>Center for Global Environmental Research</a:t>
            </a:r>
          </a:p>
          <a:p>
            <a:pPr algn="l" defTabSz="914400"/>
            <a:r>
              <a:rPr lang="en-US" altLang="ja-JP" sz="1600" kern="0" dirty="0"/>
              <a:t>National</a:t>
            </a:r>
            <a:r>
              <a:rPr lang="ja-JP" altLang="en-US" sz="1600" kern="0" dirty="0"/>
              <a:t> </a:t>
            </a:r>
            <a:r>
              <a:rPr lang="en-US" altLang="ja-JP" sz="1600" kern="0" dirty="0"/>
              <a:t>Institute</a:t>
            </a:r>
            <a:r>
              <a:rPr lang="ja-JP" altLang="en-US" sz="1600" kern="0" dirty="0"/>
              <a:t> </a:t>
            </a:r>
            <a:r>
              <a:rPr lang="en-US" altLang="ja-JP" sz="1600" kern="0" dirty="0"/>
              <a:t>for</a:t>
            </a:r>
            <a:r>
              <a:rPr lang="ja-JP" altLang="en-US" sz="1600" kern="0" dirty="0"/>
              <a:t> </a:t>
            </a:r>
            <a:r>
              <a:rPr lang="en-US" altLang="ja-JP" sz="1600" kern="0" dirty="0"/>
              <a:t>Environmental Studies, Japan</a:t>
            </a:r>
            <a:endParaRPr lang="ja-JP" altLang="en-US" sz="1600" kern="0" dirty="0"/>
          </a:p>
        </p:txBody>
      </p:sp>
      <p:pic>
        <p:nvPicPr>
          <p:cNvPr id="9" name="T2_rcp85">
            <a:hlinkClick r:id="" action="ppaction://media"/>
            <a:extLst>
              <a:ext uri="{FF2B5EF4-FFF2-40B4-BE49-F238E27FC236}">
                <a16:creationId xmlns:a16="http://schemas.microsoft.com/office/drawing/2014/main" xmlns="" id="{E674922B-871F-49CF-A443-894FA9865F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0126" end="19911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0717" y="1435099"/>
            <a:ext cx="3554186" cy="23694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C7B38D63-F5E4-447E-B02A-CB0A91F1027A}"/>
              </a:ext>
            </a:extLst>
          </p:cNvPr>
          <p:cNvSpPr txBox="1"/>
          <p:nvPr/>
        </p:nvSpPr>
        <p:spPr>
          <a:xfrm>
            <a:off x="5943603" y="3750122"/>
            <a:ext cx="2852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AORI/NIES/JAMSTEC/MEXT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5ACD01E5-5622-4D97-8D1F-9BF0AADB579D}"/>
              </a:ext>
            </a:extLst>
          </p:cNvPr>
          <p:cNvSpPr txBox="1"/>
          <p:nvPr/>
        </p:nvSpPr>
        <p:spPr>
          <a:xfrm>
            <a:off x="7603672" y="6270179"/>
            <a:ext cx="121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NHK/WMO</a:t>
            </a:r>
            <a:endParaRPr kumimoji="1" lang="ja-JP" altLang="en-US" sz="1600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xmlns="" id="{25F030F9-A4FF-4A2A-99F3-93949B262B51}"/>
              </a:ext>
            </a:extLst>
          </p:cNvPr>
          <p:cNvSpPr/>
          <p:nvPr/>
        </p:nvSpPr>
        <p:spPr>
          <a:xfrm rot="20757342">
            <a:off x="4658213" y="2983245"/>
            <a:ext cx="424515" cy="194276"/>
          </a:xfrm>
          <a:prstGeom prst="rightArrow">
            <a:avLst>
              <a:gd name="adj1" fmla="val 50000"/>
              <a:gd name="adj2" fmla="val 1218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xmlns="" id="{A60A9184-74E0-494B-AA2F-7983773E9E3C}"/>
              </a:ext>
            </a:extLst>
          </p:cNvPr>
          <p:cNvSpPr/>
          <p:nvPr/>
        </p:nvSpPr>
        <p:spPr>
          <a:xfrm rot="2617144">
            <a:off x="4291175" y="4132903"/>
            <a:ext cx="543236" cy="204270"/>
          </a:xfrm>
          <a:prstGeom prst="rightArrow">
            <a:avLst>
              <a:gd name="adj1" fmla="val 50000"/>
              <a:gd name="adj2" fmla="val 1218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xmlns="" id="{22065E17-57C0-4A04-8EA2-4B973DF505DF}"/>
              </a:ext>
            </a:extLst>
          </p:cNvPr>
          <p:cNvGrpSpPr/>
          <p:nvPr/>
        </p:nvGrpSpPr>
        <p:grpSpPr>
          <a:xfrm>
            <a:off x="4985856" y="1290867"/>
            <a:ext cx="3893009" cy="2682852"/>
            <a:chOff x="716277" y="3099185"/>
            <a:chExt cx="4963347" cy="3340608"/>
          </a:xfrm>
        </p:grpSpPr>
        <p:pic>
          <p:nvPicPr>
            <p:cNvPr id="15" name="Picture 2" descr="https://ondankataisaku.env.go.jp/communicator/img/activity/communicator01_03.jpg">
              <a:extLst>
                <a:ext uri="{FF2B5EF4-FFF2-40B4-BE49-F238E27FC236}">
                  <a16:creationId xmlns:a16="http://schemas.microsoft.com/office/drawing/2014/main" xmlns="" id="{2DED2535-F309-4E9D-862D-31DA096A8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77" y="4058543"/>
              <a:ext cx="33528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ondankataisaku.env.go.jp/communicator/img/activity/communicator02_02.jpg">
              <a:extLst>
                <a:ext uri="{FF2B5EF4-FFF2-40B4-BE49-F238E27FC236}">
                  <a16:creationId xmlns:a16="http://schemas.microsoft.com/office/drawing/2014/main" xmlns="" id="{43CB2661-04D4-4F96-B195-EB45100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924" y="3099185"/>
              <a:ext cx="33147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xmlns="" id="{AD0DC66B-6FFF-4230-9D02-FBED45EBE6FD}"/>
              </a:ext>
            </a:extLst>
          </p:cNvPr>
          <p:cNvGrpSpPr/>
          <p:nvPr/>
        </p:nvGrpSpPr>
        <p:grpSpPr>
          <a:xfrm>
            <a:off x="5203372" y="3677788"/>
            <a:ext cx="3211286" cy="2886312"/>
            <a:chOff x="4283968" y="2204864"/>
            <a:chExt cx="4625989" cy="415785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7CB3FFAA-5C11-4F15-B457-7DE730C7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022" y="2281429"/>
              <a:ext cx="871967" cy="90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1DDC889F-D72E-4A32-980E-939F8C7FF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499" y="2204864"/>
              <a:ext cx="906003" cy="95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4A9E102F-EE97-4417-9A59-7600735C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866" y="2238602"/>
              <a:ext cx="882347" cy="103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xmlns="" id="{0CDCA478-07DA-4EA1-AD8C-9303F8C5A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229" y="2259662"/>
              <a:ext cx="822594" cy="96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xmlns="" id="{5E64A336-B25F-4C52-896D-5742A2FDC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613" y="3302264"/>
              <a:ext cx="858856" cy="1026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xmlns="" id="{6407D59B-C2BB-4C1D-822B-15C114C5C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625" y="3259878"/>
              <a:ext cx="869821" cy="1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xmlns="" id="{B008788A-5E6B-40E8-8B1E-49AD4C859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976" y="3298410"/>
              <a:ext cx="858857" cy="103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xmlns="" id="{40A19D20-1ECE-4D89-ABBE-8D81EC975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112" y="3259878"/>
              <a:ext cx="869821" cy="1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xmlns="" id="{3641984B-86C2-4FE1-85EB-702B8B798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390363"/>
              <a:ext cx="833569" cy="96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DFCCC2E1-9064-4416-8367-0C122D9D2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702" y="4383146"/>
              <a:ext cx="848003" cy="98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xmlns="" id="{18ABE553-F2D6-4497-8C9C-A71D87534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70" y="4377733"/>
              <a:ext cx="848003" cy="99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xmlns="" id="{03DBCC21-D439-4EDE-BDF0-6163A44BC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816" y="4383146"/>
              <a:ext cx="829960" cy="98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xmlns="" id="{0D29D335-5E19-4599-9ABD-41D0290EF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038" y="4365104"/>
              <a:ext cx="851611" cy="101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xmlns="" id="{46D11F83-5B33-491E-BF67-1313364E0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382653"/>
              <a:ext cx="1011899" cy="90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xmlns="" id="{5836954A-B61C-4469-B020-032B5AFD9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455" y="5397155"/>
              <a:ext cx="1018344" cy="90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xmlns="" id="{346D8D88-DDFE-4F8F-A384-1C8CDCE21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387" y="5405212"/>
              <a:ext cx="1011899" cy="88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7C805CAC-B872-4265-B0D3-15AB126B7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874" y="5406823"/>
              <a:ext cx="1011899" cy="88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xmlns="" id="{A485A2DF-682F-4F5B-BE95-5C69A54EC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5408434"/>
              <a:ext cx="1097597" cy="95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スライド番号プレースホルダー 1">
            <a:extLst>
              <a:ext uri="{FF2B5EF4-FFF2-40B4-BE49-F238E27FC236}">
                <a16:creationId xmlns:a16="http://schemas.microsoft.com/office/drawing/2014/main" xmlns="" id="{49CFFBB2-D6E0-473D-913F-817D4EAB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9015" y="6449787"/>
            <a:ext cx="2133600" cy="315232"/>
          </a:xfrm>
        </p:spPr>
        <p:txBody>
          <a:bodyPr/>
          <a:lstStyle/>
          <a:p>
            <a:fld id="{3CF326BC-C33D-4628-8C21-AF4A5252F9FB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85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B4674D85-9E6F-414A-B0BF-0317BCA2BFDB}"/>
              </a:ext>
            </a:extLst>
          </p:cNvPr>
          <p:cNvGrpSpPr/>
          <p:nvPr/>
        </p:nvGrpSpPr>
        <p:grpSpPr>
          <a:xfrm>
            <a:off x="290312" y="4017258"/>
            <a:ext cx="8853688" cy="735610"/>
            <a:chOff x="290312" y="4017258"/>
            <a:chExt cx="8853688" cy="73561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3499377" y="4058191"/>
              <a:ext cx="193110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Renewables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90312" y="4044982"/>
              <a:ext cx="31573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Needs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more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development  -&gt;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(too expensive and variable)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430483" y="4017258"/>
              <a:ext cx="3713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&lt;-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Could be deployed more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(inhibited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by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conventional system)</a:t>
              </a:r>
              <a:endPara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xmlns="" id="{BD75F8BD-1202-4278-A92D-B0F3010353EA}"/>
              </a:ext>
            </a:extLst>
          </p:cNvPr>
          <p:cNvGrpSpPr/>
          <p:nvPr/>
        </p:nvGrpSpPr>
        <p:grpSpPr>
          <a:xfrm>
            <a:off x="696042" y="2290319"/>
            <a:ext cx="3778663" cy="1658031"/>
            <a:chOff x="696042" y="2290319"/>
            <a:chExt cx="3778663" cy="1658031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696042" y="2290319"/>
              <a:ext cx="3778663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High efficiency (coal) fire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861338" y="2849517"/>
              <a:ext cx="131478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Nuclear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55575" y="3425130"/>
              <a:ext cx="371912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Innovative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technologies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6C93B7DE-CC1D-4454-847B-912CC49A9299}"/>
              </a:ext>
            </a:extLst>
          </p:cNvPr>
          <p:cNvGrpSpPr/>
          <p:nvPr/>
        </p:nvGrpSpPr>
        <p:grpSpPr>
          <a:xfrm>
            <a:off x="4822371" y="2291444"/>
            <a:ext cx="3982659" cy="1559586"/>
            <a:chOff x="4827338" y="2308810"/>
            <a:chExt cx="3977692" cy="1542219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5004048" y="2308810"/>
              <a:ext cx="3237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&lt;-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Concerns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about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lock-in</a:t>
              </a:r>
              <a:endPara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827338" y="2880295"/>
              <a:ext cx="39776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&lt;-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Concerns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about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accidents,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waste…</a:t>
              </a:r>
              <a:endPara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867194" y="3450919"/>
              <a:ext cx="3290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&lt;-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Concerns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about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realizability</a:t>
              </a:r>
              <a:endPara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xmlns="" id="{C82DF334-802A-47CD-B87C-5E2EAC4F913B}"/>
              </a:ext>
            </a:extLst>
          </p:cNvPr>
          <p:cNvGrpSpPr/>
          <p:nvPr/>
        </p:nvGrpSpPr>
        <p:grpSpPr>
          <a:xfrm>
            <a:off x="506068" y="4913991"/>
            <a:ext cx="7738340" cy="523220"/>
            <a:chOff x="506068" y="4913991"/>
            <a:chExt cx="7738340" cy="523220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3419872" y="4913991"/>
              <a:ext cx="216629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Energy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saving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06068" y="4957054"/>
              <a:ext cx="28417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Efficiency improvement-&gt;</a:t>
              </a: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730890" y="4954707"/>
              <a:ext cx="2513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&lt;-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Lifestyle</a:t>
              </a:r>
              <a:r>
                <a:rPr kumimoji="1" lang="ja-JP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</a:t>
              </a:r>
              <a:r>
                <a: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change</a:t>
              </a: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5415643" y="5530635"/>
            <a:ext cx="290077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Moving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away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Material growth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95658" y="5673442"/>
            <a:ext cx="3343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Concerns</a:t>
            </a:r>
            <a:r>
              <a: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about economic     -&gt;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depression, unemployment,</a:t>
            </a:r>
            <a:r>
              <a: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…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49D4E580-2D0E-4869-B74A-99764B52CDD9}"/>
              </a:ext>
            </a:extLst>
          </p:cNvPr>
          <p:cNvSpPr txBox="1"/>
          <p:nvPr/>
        </p:nvSpPr>
        <p:spPr>
          <a:xfrm>
            <a:off x="3866305" y="1124744"/>
            <a:ext cx="1425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tension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639262D1-2731-4EB9-AD14-032C76BD12CE}"/>
              </a:ext>
            </a:extLst>
          </p:cNvPr>
          <p:cNvSpPr/>
          <p:nvPr/>
        </p:nvSpPr>
        <p:spPr>
          <a:xfrm>
            <a:off x="179614" y="584168"/>
            <a:ext cx="8784873" cy="466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What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is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the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key to “solve” the climate problem?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xmlns="" id="{225E29E7-15A6-4024-8CC8-FE10DD48577A}"/>
              </a:ext>
            </a:extLst>
          </p:cNvPr>
          <p:cNvGrpSpPr/>
          <p:nvPr/>
        </p:nvGrpSpPr>
        <p:grpSpPr>
          <a:xfrm>
            <a:off x="1277533" y="1394394"/>
            <a:ext cx="6658156" cy="773724"/>
            <a:chOff x="1153946" y="5690458"/>
            <a:chExt cx="6658156" cy="773724"/>
          </a:xfrm>
        </p:grpSpPr>
        <p:sp>
          <p:nvSpPr>
            <p:cNvPr id="33" name="円/楕円 6">
              <a:extLst>
                <a:ext uri="{FF2B5EF4-FFF2-40B4-BE49-F238E27FC236}">
                  <a16:creationId xmlns:a16="http://schemas.microsoft.com/office/drawing/2014/main" xmlns="" id="{0B745103-55CF-4263-A495-2A33ED05BA9B}"/>
                </a:ext>
              </a:extLst>
            </p:cNvPr>
            <p:cNvSpPr/>
            <p:nvPr/>
          </p:nvSpPr>
          <p:spPr>
            <a:xfrm>
              <a:off x="1153946" y="5690458"/>
              <a:ext cx="2574387" cy="773723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7">
              <a:extLst>
                <a:ext uri="{FF2B5EF4-FFF2-40B4-BE49-F238E27FC236}">
                  <a16:creationId xmlns:a16="http://schemas.microsoft.com/office/drawing/2014/main" xmlns="" id="{1815E2F7-7F50-43E9-B885-B8BC4554AA5D}"/>
                </a:ext>
              </a:extLst>
            </p:cNvPr>
            <p:cNvSpPr/>
            <p:nvPr/>
          </p:nvSpPr>
          <p:spPr>
            <a:xfrm>
              <a:off x="5237715" y="5690459"/>
              <a:ext cx="2574387" cy="773723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xmlns="" id="{A2D0F5F6-77A6-4EFE-AAA0-9059D39FE5ED}"/>
                </a:ext>
              </a:extLst>
            </p:cNvPr>
            <p:cNvSpPr txBox="1"/>
            <p:nvPr/>
          </p:nvSpPr>
          <p:spPr>
            <a:xfrm>
              <a:off x="1516772" y="5833692"/>
              <a:ext cx="18515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Technology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xmlns="" id="{1E1757CF-A1C0-407E-B3C5-621A0310B704}"/>
                </a:ext>
              </a:extLst>
            </p:cNvPr>
            <p:cNvSpPr txBox="1"/>
            <p:nvPr/>
          </p:nvSpPr>
          <p:spPr>
            <a:xfrm>
              <a:off x="5497227" y="5846193"/>
              <a:ext cx="2119538" cy="52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Social reform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xmlns="" id="{CB4EA60F-0112-45B8-BC05-375AE21DE248}"/>
              </a:ext>
            </a:extLst>
          </p:cNvPr>
          <p:cNvCxnSpPr>
            <a:cxnSpLocks/>
            <a:stCxn id="31" idx="2"/>
            <a:endCxn id="34" idx="0"/>
          </p:cNvCxnSpPr>
          <p:nvPr/>
        </p:nvCxnSpPr>
        <p:spPr>
          <a:xfrm>
            <a:off x="4572051" y="1050472"/>
            <a:ext cx="2076445" cy="343923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xmlns="" id="{6A424CF2-CA80-464F-BBE3-1E3B7E7E7DB9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2564727" y="1050472"/>
            <a:ext cx="2007324" cy="34392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スライド番号プレースホルダー 1">
            <a:extLst>
              <a:ext uri="{FF2B5EF4-FFF2-40B4-BE49-F238E27FC236}">
                <a16:creationId xmlns:a16="http://schemas.microsoft.com/office/drawing/2014/main" xmlns="" id="{32974107-6B7B-4702-96DF-2DDA25FB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9015" y="6449787"/>
            <a:ext cx="2133600" cy="315232"/>
          </a:xfrm>
        </p:spPr>
        <p:txBody>
          <a:bodyPr/>
          <a:lstStyle/>
          <a:p>
            <a:fld id="{3CF326BC-C33D-4628-8C21-AF4A5252F9FB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59E01F4-2EE7-49F0-91B6-123CE0267972}"/>
              </a:ext>
            </a:extLst>
          </p:cNvPr>
          <p:cNvSpPr txBox="1"/>
          <p:nvPr/>
        </p:nvSpPr>
        <p:spPr>
          <a:xfrm>
            <a:off x="277463" y="160626"/>
            <a:ext cx="765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/>
              <a:t>Structure of (polarized) opinions currently observed in Japan </a:t>
            </a:r>
            <a:endParaRPr kumimoji="1" lang="ja-JP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017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/>
          <p:cNvSpPr txBox="1"/>
          <p:nvPr/>
        </p:nvSpPr>
        <p:spPr>
          <a:xfrm>
            <a:off x="3866305" y="1124744"/>
            <a:ext cx="1425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srgbClr val="FF0000"/>
                </a:solidFill>
                <a:latin typeface="Calibri"/>
              </a:rPr>
              <a:t>tension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xmlns="" id="{52EFF779-F08F-4657-8D7B-44C824C1AEDA}"/>
              </a:ext>
            </a:extLst>
          </p:cNvPr>
          <p:cNvGrpSpPr/>
          <p:nvPr/>
        </p:nvGrpSpPr>
        <p:grpSpPr>
          <a:xfrm>
            <a:off x="2564726" y="2967318"/>
            <a:ext cx="3988474" cy="749714"/>
            <a:chOff x="2564726" y="2967318"/>
            <a:chExt cx="3988474" cy="749714"/>
          </a:xfrm>
        </p:grpSpPr>
        <p:cxnSp>
          <p:nvCxnSpPr>
            <p:cNvPr id="29" name="直線矢印コネクタ 28"/>
            <p:cNvCxnSpPr>
              <a:cxnSpLocks/>
              <a:endCxn id="33" idx="1"/>
            </p:cNvCxnSpPr>
            <p:nvPr/>
          </p:nvCxnSpPr>
          <p:spPr>
            <a:xfrm>
              <a:off x="2564726" y="2995019"/>
              <a:ext cx="1322802" cy="42962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>
              <a:cxnSpLocks/>
              <a:endCxn id="33" idx="3"/>
            </p:cNvCxnSpPr>
            <p:nvPr/>
          </p:nvCxnSpPr>
          <p:spPr>
            <a:xfrm flipH="1">
              <a:off x="5292080" y="2967318"/>
              <a:ext cx="1261120" cy="45732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3887528" y="3132257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3200" dirty="0">
                  <a:solidFill>
                    <a:srgbClr val="0070C0"/>
                  </a:solidFill>
                  <a:latin typeface="Calibri"/>
                </a:rPr>
                <a:t>fusion?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413798" y="2217058"/>
            <a:ext cx="387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Conventional technological development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doesn't seem to work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32040" y="2217058"/>
            <a:ext cx="3490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</a:rPr>
              <a:t>Just appealing for social ideals doesn’t seem to change society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1277533" y="1394394"/>
            <a:ext cx="6658156" cy="773724"/>
            <a:chOff x="1153946" y="5690458"/>
            <a:chExt cx="6658156" cy="773724"/>
          </a:xfrm>
        </p:grpSpPr>
        <p:sp>
          <p:nvSpPr>
            <p:cNvPr id="31" name="円/楕円 6"/>
            <p:cNvSpPr/>
            <p:nvPr/>
          </p:nvSpPr>
          <p:spPr>
            <a:xfrm>
              <a:off x="1153946" y="5690458"/>
              <a:ext cx="2574387" cy="773723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7"/>
            <p:cNvSpPr/>
            <p:nvPr/>
          </p:nvSpPr>
          <p:spPr>
            <a:xfrm>
              <a:off x="5237715" y="5690459"/>
              <a:ext cx="2574387" cy="773723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516772" y="5833692"/>
              <a:ext cx="18515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black"/>
                  </a:solidFill>
                  <a:latin typeface="Calibri"/>
                </a:rPr>
                <a:t>Technology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497227" y="5846193"/>
              <a:ext cx="2119538" cy="52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black"/>
                  </a:solidFill>
                  <a:latin typeface="Calibri"/>
                </a:rPr>
                <a:t>Social reform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44" name="直線矢印コネクタ 43"/>
          <p:cNvCxnSpPr>
            <a:cxnSpLocks/>
            <a:endCxn id="34" idx="0"/>
          </p:cNvCxnSpPr>
          <p:nvPr/>
        </p:nvCxnSpPr>
        <p:spPr>
          <a:xfrm>
            <a:off x="4566609" y="1061357"/>
            <a:ext cx="2081887" cy="33303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cxnSpLocks/>
            <a:endCxn id="31" idx="0"/>
          </p:cNvCxnSpPr>
          <p:nvPr/>
        </p:nvCxnSpPr>
        <p:spPr>
          <a:xfrm flipH="1">
            <a:off x="2564727" y="1061357"/>
            <a:ext cx="2001882" cy="33303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xmlns="" id="{033BDFBC-EA5D-4D12-9A8F-1C9C0DDE22B3}"/>
              </a:ext>
            </a:extLst>
          </p:cNvPr>
          <p:cNvGrpSpPr/>
          <p:nvPr/>
        </p:nvGrpSpPr>
        <p:grpSpPr>
          <a:xfrm>
            <a:off x="5652120" y="3658379"/>
            <a:ext cx="2457951" cy="1242327"/>
            <a:chOff x="5652120" y="3658379"/>
            <a:chExt cx="2434553" cy="1198587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6118592" y="3658379"/>
              <a:ext cx="11608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3200" dirty="0">
                  <a:solidFill>
                    <a:prstClr val="black"/>
                  </a:solidFill>
                  <a:latin typeface="Calibri"/>
                </a:rPr>
                <a:t>Ideals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xmlns="" id="{A446CD24-3475-4A90-907A-7D67D6790874}"/>
                </a:ext>
              </a:extLst>
            </p:cNvPr>
            <p:cNvSpPr txBox="1"/>
            <p:nvPr/>
          </p:nvSpPr>
          <p:spPr>
            <a:xfrm>
              <a:off x="5652120" y="4149080"/>
              <a:ext cx="2434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(ex. Too many cars</a:t>
              </a:r>
            </a:p>
            <a:p>
              <a:pPr algn="ctr"/>
              <a:r>
                <a:rPr lang="en-US" altLang="ja-JP" dirty="0"/>
                <a:t>are produced!)</a:t>
              </a:r>
              <a:endParaRPr kumimoji="1" lang="ja-JP" altLang="en-US" dirty="0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xmlns="" id="{501A9CE0-B394-4BC0-98C0-3BFDD23F8AAD}"/>
              </a:ext>
            </a:extLst>
          </p:cNvPr>
          <p:cNvGrpSpPr/>
          <p:nvPr/>
        </p:nvGrpSpPr>
        <p:grpSpPr>
          <a:xfrm>
            <a:off x="1126671" y="3812149"/>
            <a:ext cx="4745784" cy="1489059"/>
            <a:chOff x="1126671" y="3812149"/>
            <a:chExt cx="4745784" cy="1489059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xmlns="" id="{FA55F2FF-3199-44A7-9F4B-72F26CE22A94}"/>
                </a:ext>
              </a:extLst>
            </p:cNvPr>
            <p:cNvGrpSpPr/>
            <p:nvPr/>
          </p:nvGrpSpPr>
          <p:grpSpPr>
            <a:xfrm>
              <a:off x="3404637" y="3812149"/>
              <a:ext cx="2467818" cy="840987"/>
              <a:chOff x="3464211" y="3840178"/>
              <a:chExt cx="2408243" cy="812958"/>
            </a:xfrm>
          </p:grpSpPr>
          <p:cxnSp>
            <p:nvCxnSpPr>
              <p:cNvPr id="42" name="直線矢印コネクタ 41"/>
              <p:cNvCxnSpPr>
                <a:cxnSpLocks/>
              </p:cNvCxnSpPr>
              <p:nvPr/>
            </p:nvCxnSpPr>
            <p:spPr>
              <a:xfrm flipH="1">
                <a:off x="3464211" y="4149080"/>
                <a:ext cx="2345644" cy="504056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テキスト ボックス 44"/>
              <p:cNvSpPr txBox="1"/>
              <p:nvPr/>
            </p:nvSpPr>
            <p:spPr>
              <a:xfrm rot="20828588">
                <a:off x="3615687" y="3840178"/>
                <a:ext cx="225676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Institutions,</a:t>
                </a:r>
                <a:r>
                  <a:rPr lang="ja-JP" altLang="en-US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Investors,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Entrepreneurs</a:t>
                </a:r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xmlns="" id="{ED190B26-8841-4921-94B1-449EF6DA72AA}"/>
                </a:ext>
              </a:extLst>
            </p:cNvPr>
            <p:cNvGrpSpPr/>
            <p:nvPr/>
          </p:nvGrpSpPr>
          <p:grpSpPr>
            <a:xfrm>
              <a:off x="1126671" y="4109357"/>
              <a:ext cx="2524954" cy="1191851"/>
              <a:chOff x="1187625" y="4149080"/>
              <a:chExt cx="2464000" cy="1152128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1475656" y="4149080"/>
                <a:ext cx="19748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Innovation</a:t>
                </a:r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xmlns="" id="{9BDC8ED7-9158-4254-8E8E-36AFF4A15689}"/>
                  </a:ext>
                </a:extLst>
              </p:cNvPr>
              <p:cNvSpPr txBox="1"/>
              <p:nvPr/>
            </p:nvSpPr>
            <p:spPr>
              <a:xfrm>
                <a:off x="1187625" y="4577976"/>
                <a:ext cx="2464000" cy="723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(ride share apps, </a:t>
                </a:r>
              </a:p>
              <a:p>
                <a:pPr algn="ctr"/>
                <a:r>
                  <a:rPr lang="en-US" altLang="ja-JP" dirty="0"/>
                  <a:t>driverless cars)</a:t>
                </a:r>
                <a:endParaRPr kumimoji="1" lang="ja-JP" altLang="en-US" dirty="0"/>
              </a:p>
            </p:txBody>
          </p:sp>
        </p:grp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3A20AE7C-EE93-4FC1-91FD-527ECE8E3B96}"/>
              </a:ext>
            </a:extLst>
          </p:cNvPr>
          <p:cNvGrpSpPr/>
          <p:nvPr/>
        </p:nvGrpSpPr>
        <p:grpSpPr>
          <a:xfrm>
            <a:off x="3760553" y="4679856"/>
            <a:ext cx="4545247" cy="1633858"/>
            <a:chOff x="3760553" y="4679856"/>
            <a:chExt cx="4545247" cy="1633858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xmlns="" id="{41D838FA-4226-4C5C-BFA0-8F201D228F02}"/>
                </a:ext>
              </a:extLst>
            </p:cNvPr>
            <p:cNvGrpSpPr/>
            <p:nvPr/>
          </p:nvGrpSpPr>
          <p:grpSpPr>
            <a:xfrm>
              <a:off x="3760553" y="4679856"/>
              <a:ext cx="2109706" cy="792136"/>
              <a:chOff x="3760553" y="4679856"/>
              <a:chExt cx="2046565" cy="742332"/>
            </a:xfrm>
          </p:grpSpPr>
          <p:cxnSp>
            <p:nvCxnSpPr>
              <p:cNvPr id="46" name="直線矢印コネクタ 45"/>
              <p:cNvCxnSpPr>
                <a:cxnSpLocks/>
              </p:cNvCxnSpPr>
              <p:nvPr/>
            </p:nvCxnSpPr>
            <p:spPr>
              <a:xfrm>
                <a:off x="3760553" y="4870611"/>
                <a:ext cx="2046565" cy="551577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テキスト ボックス 48"/>
              <p:cNvSpPr txBox="1"/>
              <p:nvPr/>
            </p:nvSpPr>
            <p:spPr>
              <a:xfrm rot="902454">
                <a:off x="4566032" y="4679856"/>
                <a:ext cx="11702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Change</a:t>
                </a:r>
                <a:r>
                  <a:rPr lang="ja-JP" altLang="en-US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in</a:t>
                </a:r>
                <a:r>
                  <a:rPr lang="ja-JP" altLang="en-US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en-US" altLang="ja-JP" sz="18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mindset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xmlns="" id="{281F8476-FFB6-4C5F-92D9-05205F663416}"/>
                </a:ext>
              </a:extLst>
            </p:cNvPr>
            <p:cNvGrpSpPr/>
            <p:nvPr/>
          </p:nvGrpSpPr>
          <p:grpSpPr>
            <a:xfrm>
              <a:off x="5796136" y="5098539"/>
              <a:ext cx="2509664" cy="1215175"/>
              <a:chOff x="5796136" y="5098539"/>
              <a:chExt cx="2434553" cy="1138773"/>
            </a:xfrm>
          </p:grpSpPr>
          <p:sp>
            <p:nvSpPr>
              <p:cNvPr id="39" name="テキスト ボックス 38"/>
              <p:cNvSpPr txBox="1"/>
              <p:nvPr/>
            </p:nvSpPr>
            <p:spPr>
              <a:xfrm>
                <a:off x="6098942" y="5098539"/>
                <a:ext cx="16414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Life style</a:t>
                </a:r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xmlns="" id="{59BD0735-C16E-40EC-8B75-A02E54EE36E3}"/>
                  </a:ext>
                </a:extLst>
              </p:cNvPr>
              <p:cNvSpPr txBox="1"/>
              <p:nvPr/>
            </p:nvSpPr>
            <p:spPr>
              <a:xfrm>
                <a:off x="5796136" y="5529426"/>
                <a:ext cx="24345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(purchasing a car</a:t>
                </a:r>
              </a:p>
              <a:p>
                <a:pPr algn="ctr"/>
                <a:r>
                  <a:rPr lang="en-US" altLang="ja-JP" dirty="0"/>
                  <a:t>-&gt; mobility service)</a:t>
                </a:r>
                <a:endParaRPr kumimoji="1" lang="ja-JP" altLang="en-US" dirty="0"/>
              </a:p>
            </p:txBody>
          </p:sp>
        </p:grp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2D70E41A-8F2B-4CBD-A23D-7B82F0787F86}"/>
              </a:ext>
            </a:extLst>
          </p:cNvPr>
          <p:cNvGrpSpPr/>
          <p:nvPr/>
        </p:nvGrpSpPr>
        <p:grpSpPr>
          <a:xfrm>
            <a:off x="-97971" y="5437414"/>
            <a:ext cx="6086949" cy="1198791"/>
            <a:chOff x="-97971" y="5437414"/>
            <a:chExt cx="6086949" cy="1198791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xmlns="" id="{34E30068-F3FD-42CE-982F-AC907C7520CA}"/>
                </a:ext>
              </a:extLst>
            </p:cNvPr>
            <p:cNvGrpSpPr/>
            <p:nvPr/>
          </p:nvGrpSpPr>
          <p:grpSpPr>
            <a:xfrm>
              <a:off x="3876856" y="5556552"/>
              <a:ext cx="2112122" cy="797314"/>
              <a:chOff x="3906508" y="5561746"/>
              <a:chExt cx="2082469" cy="792120"/>
            </a:xfrm>
          </p:grpSpPr>
          <p:cxnSp>
            <p:nvCxnSpPr>
              <p:cNvPr id="50" name="直線矢印コネクタ 49"/>
              <p:cNvCxnSpPr>
                <a:cxnSpLocks/>
              </p:cNvCxnSpPr>
              <p:nvPr/>
            </p:nvCxnSpPr>
            <p:spPr>
              <a:xfrm flipH="1">
                <a:off x="3906508" y="5561746"/>
                <a:ext cx="1841552" cy="41831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テキスト ボックス 52"/>
              <p:cNvSpPr txBox="1"/>
              <p:nvPr/>
            </p:nvSpPr>
            <p:spPr>
              <a:xfrm rot="20849937">
                <a:off x="4056637" y="5799868"/>
                <a:ext cx="19323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Changes</a:t>
                </a:r>
                <a:r>
                  <a:rPr lang="ja-JP" altLang="en-US" sz="18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</a:rPr>
                  <a:t>behavior, demand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xmlns="" id="{F0335C25-35AD-4ABB-841A-1DA94FD49032}"/>
                </a:ext>
              </a:extLst>
            </p:cNvPr>
            <p:cNvGrpSpPr/>
            <p:nvPr/>
          </p:nvGrpSpPr>
          <p:grpSpPr>
            <a:xfrm>
              <a:off x="-97971" y="5437414"/>
              <a:ext cx="4377535" cy="1198791"/>
              <a:chOff x="-36512" y="5445224"/>
              <a:chExt cx="4316076" cy="1190981"/>
            </a:xfrm>
          </p:grpSpPr>
          <p:sp>
            <p:nvSpPr>
              <p:cNvPr id="41" name="テキスト ボックス 40"/>
              <p:cNvSpPr txBox="1"/>
              <p:nvPr/>
            </p:nvSpPr>
            <p:spPr>
              <a:xfrm>
                <a:off x="539552" y="5445224"/>
                <a:ext cx="3374449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Business</a:t>
                </a:r>
                <a:r>
                  <a:rPr lang="ja-JP" altLang="en-US" sz="32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model</a:t>
                </a:r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Industrial</a:t>
                </a:r>
                <a:r>
                  <a:rPr lang="ja-JP" altLang="en-US" sz="32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altLang="ja-JP" sz="3200" dirty="0">
                    <a:solidFill>
                      <a:prstClr val="black"/>
                    </a:solidFill>
                    <a:latin typeface="Calibri"/>
                  </a:rPr>
                  <a:t>structure</a:t>
                </a:r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xmlns="" id="{F2926C94-5E77-4930-A0A6-85F0D6402567}"/>
                  </a:ext>
                </a:extLst>
              </p:cNvPr>
              <p:cNvSpPr txBox="1"/>
              <p:nvPr/>
            </p:nvSpPr>
            <p:spPr>
              <a:xfrm>
                <a:off x="-36512" y="6237312"/>
                <a:ext cx="4316076" cy="398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(manufacturing -&gt; data industry?</a:t>
                </a:r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p:grpSp>
      </p:grpSp>
      <p:sp>
        <p:nvSpPr>
          <p:cNvPr id="54" name="スライド番号プレースホルダー 1">
            <a:extLst>
              <a:ext uri="{FF2B5EF4-FFF2-40B4-BE49-F238E27FC236}">
                <a16:creationId xmlns:a16="http://schemas.microsoft.com/office/drawing/2014/main" xmlns="" id="{BAD55B2A-4AA4-46C7-8667-F7254287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9015" y="6449787"/>
            <a:ext cx="2133600" cy="315232"/>
          </a:xfrm>
        </p:spPr>
        <p:txBody>
          <a:bodyPr/>
          <a:lstStyle/>
          <a:p>
            <a:fld id="{3CF326BC-C33D-4628-8C21-AF4A5252F9FB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xmlns="" id="{BD4EB057-6297-4772-A205-89772D82CAA0}"/>
              </a:ext>
            </a:extLst>
          </p:cNvPr>
          <p:cNvSpPr/>
          <p:nvPr/>
        </p:nvSpPr>
        <p:spPr>
          <a:xfrm>
            <a:off x="179614" y="584168"/>
            <a:ext cx="8784873" cy="466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What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is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the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key to “solve” the climate problem?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xmlns="" id="{08047BE2-DE65-4EEC-866E-4D6C4D89363E}"/>
              </a:ext>
            </a:extLst>
          </p:cNvPr>
          <p:cNvSpPr txBox="1"/>
          <p:nvPr/>
        </p:nvSpPr>
        <p:spPr>
          <a:xfrm>
            <a:off x="277463" y="160626"/>
            <a:ext cx="765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/>
              <a:t>Desired (and emerging?) transformation of opinions</a:t>
            </a:r>
            <a:endParaRPr kumimoji="1" lang="ja-JP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209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4769</TotalTime>
  <Words>265</Words>
  <Application>Microsoft Office PowerPoint</Application>
  <PresentationFormat>画面に合わせる (4:3)</PresentationFormat>
  <Paragraphs>65</Paragraphs>
  <Slides>3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1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標準デザイン</vt:lpstr>
      <vt:lpstr>Climate Change Science Communication Practices in Japan: what we have found through dialogue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gcm</dc:creator>
  <cp:lastModifiedBy>森 泉</cp:lastModifiedBy>
  <cp:revision>86</cp:revision>
  <dcterms:created xsi:type="dcterms:W3CDTF">2017-08-18T01:11:41Z</dcterms:created>
  <dcterms:modified xsi:type="dcterms:W3CDTF">2018-05-01T12:44:47Z</dcterms:modified>
</cp:coreProperties>
</file>