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611" r:id="rId5"/>
    <p:sldId id="645" r:id="rId6"/>
    <p:sldId id="613" r:id="rId7"/>
    <p:sldId id="639" r:id="rId8"/>
    <p:sldId id="623" r:id="rId9"/>
    <p:sldId id="631" r:id="rId10"/>
    <p:sldId id="306" r:id="rId11"/>
    <p:sldId id="646" r:id="rId12"/>
    <p:sldId id="647" r:id="rId13"/>
    <p:sldId id="397" r:id="rId14"/>
    <p:sldId id="404" r:id="rId15"/>
    <p:sldId id="640" r:id="rId16"/>
  </p:sldIdLst>
  <p:sldSz cx="12192000" cy="6858000"/>
  <p:notesSz cx="6858000"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63BE53AB-896E-498C-8212-EA7416618D0E}">
          <p14:sldIdLst/>
        </p14:section>
        <p14:section name="Untitled Section" id="{E7EE1329-B182-41D6-8055-AF666C5103C6}">
          <p14:sldIdLst>
            <p14:sldId id="611"/>
            <p14:sldId id="645"/>
            <p14:sldId id="613"/>
            <p14:sldId id="639"/>
            <p14:sldId id="623"/>
            <p14:sldId id="631"/>
            <p14:sldId id="306"/>
            <p14:sldId id="646"/>
            <p14:sldId id="647"/>
            <p14:sldId id="397"/>
            <p14:sldId id="404"/>
            <p14:sldId id="64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FF"/>
    <a:srgbClr val="66FFFF"/>
    <a:srgbClr val="FF66FF"/>
    <a:srgbClr val="FFCCFF"/>
    <a:srgbClr val="FFCC66"/>
    <a:srgbClr val="7C996E"/>
    <a:srgbClr val="D7EFF5"/>
    <a:srgbClr val="FBC81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3" autoAdjust="0"/>
    <p:restoredTop sz="66977" autoAdjust="0"/>
  </p:normalViewPr>
  <p:slideViewPr>
    <p:cSldViewPr>
      <p:cViewPr varScale="1">
        <p:scale>
          <a:sx n="44" d="100"/>
          <a:sy n="44" d="100"/>
        </p:scale>
        <p:origin x="1938"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5190" y="-120"/>
      </p:cViewPr>
      <p:guideLst>
        <p:guide orient="horz" pos="3127"/>
        <p:guide pos="2141"/>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0"/>
            <a:ext cx="2972548" cy="496888"/>
          </a:xfrm>
          <a:prstGeom prst="rect">
            <a:avLst/>
          </a:prstGeom>
          <a:noFill/>
          <a:ln w="9525">
            <a:noFill/>
            <a:miter lim="800000"/>
            <a:headEnd/>
            <a:tailEnd/>
          </a:ln>
          <a:effectLst/>
        </p:spPr>
        <p:txBody>
          <a:bodyPr vert="horz" wrap="square" lIns="92672" tIns="46337" rIns="92672" bIns="46337"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83856" y="0"/>
            <a:ext cx="2972548" cy="496888"/>
          </a:xfrm>
          <a:prstGeom prst="rect">
            <a:avLst/>
          </a:prstGeom>
          <a:noFill/>
          <a:ln w="9525">
            <a:noFill/>
            <a:miter lim="800000"/>
            <a:headEnd/>
            <a:tailEnd/>
          </a:ln>
          <a:effectLst/>
        </p:spPr>
        <p:txBody>
          <a:bodyPr vert="horz" wrap="square" lIns="92672" tIns="46337" rIns="92672" bIns="46337"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2" y="9428168"/>
            <a:ext cx="2972548" cy="496887"/>
          </a:xfrm>
          <a:prstGeom prst="rect">
            <a:avLst/>
          </a:prstGeom>
          <a:noFill/>
          <a:ln w="9525">
            <a:noFill/>
            <a:miter lim="800000"/>
            <a:headEnd/>
            <a:tailEnd/>
          </a:ln>
          <a:effectLst/>
        </p:spPr>
        <p:txBody>
          <a:bodyPr vert="horz" wrap="square" lIns="92672" tIns="46337" rIns="92672" bIns="46337"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83856" y="9428168"/>
            <a:ext cx="2972548" cy="496887"/>
          </a:xfrm>
          <a:prstGeom prst="rect">
            <a:avLst/>
          </a:prstGeom>
          <a:noFill/>
          <a:ln w="9525">
            <a:noFill/>
            <a:miter lim="800000"/>
            <a:headEnd/>
            <a:tailEnd/>
          </a:ln>
          <a:effectLst/>
        </p:spPr>
        <p:txBody>
          <a:bodyPr vert="horz" wrap="square" lIns="92672" tIns="46337" rIns="92672" bIns="46337"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2972548" cy="496888"/>
          </a:xfrm>
          <a:prstGeom prst="rect">
            <a:avLst/>
          </a:prstGeom>
          <a:noFill/>
          <a:ln w="9525">
            <a:noFill/>
            <a:miter lim="800000"/>
            <a:headEnd/>
            <a:tailEnd/>
          </a:ln>
          <a:effectLst/>
        </p:spPr>
        <p:txBody>
          <a:bodyPr vert="horz" wrap="square" lIns="92672" tIns="46337" rIns="92672" bIns="46337"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83856" y="0"/>
            <a:ext cx="2972548" cy="496888"/>
          </a:xfrm>
          <a:prstGeom prst="rect">
            <a:avLst/>
          </a:prstGeom>
          <a:noFill/>
          <a:ln w="9525">
            <a:noFill/>
            <a:miter lim="800000"/>
            <a:headEnd/>
            <a:tailEnd/>
          </a:ln>
          <a:effectLst/>
        </p:spPr>
        <p:txBody>
          <a:bodyPr vert="horz" wrap="square" lIns="92672" tIns="46337" rIns="92672" bIns="46337"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119063" y="742950"/>
            <a:ext cx="6621462" cy="372427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482" y="4714880"/>
            <a:ext cx="5487042" cy="4467226"/>
          </a:xfrm>
          <a:prstGeom prst="rect">
            <a:avLst/>
          </a:prstGeom>
          <a:noFill/>
          <a:ln w="9525">
            <a:noFill/>
            <a:miter lim="800000"/>
            <a:headEnd/>
            <a:tailEnd/>
          </a:ln>
          <a:effectLst/>
        </p:spPr>
        <p:txBody>
          <a:bodyPr vert="horz" wrap="square" lIns="92672" tIns="46337" rIns="92672" bIns="4633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2" y="9428168"/>
            <a:ext cx="2972548" cy="496887"/>
          </a:xfrm>
          <a:prstGeom prst="rect">
            <a:avLst/>
          </a:prstGeom>
          <a:noFill/>
          <a:ln w="9525">
            <a:noFill/>
            <a:miter lim="800000"/>
            <a:headEnd/>
            <a:tailEnd/>
          </a:ln>
          <a:effectLst/>
        </p:spPr>
        <p:txBody>
          <a:bodyPr vert="horz" wrap="square" lIns="92672" tIns="46337" rIns="92672" bIns="46337"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83856" y="9428168"/>
            <a:ext cx="2972548" cy="496887"/>
          </a:xfrm>
          <a:prstGeom prst="rect">
            <a:avLst/>
          </a:prstGeom>
          <a:noFill/>
          <a:ln w="9525">
            <a:noFill/>
            <a:miter lim="800000"/>
            <a:headEnd/>
            <a:tailEnd/>
          </a:ln>
          <a:effectLst/>
        </p:spPr>
        <p:txBody>
          <a:bodyPr vert="horz" wrap="square" lIns="92672" tIns="46337" rIns="92672" bIns="46337"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41425"/>
            <a:ext cx="595630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17201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a:t>
            </a:r>
            <a:r>
              <a:rPr lang="en-US" baseline="0" dirty="0"/>
              <a:t> the 9 objectives of the CAP the Nutrient Management (</a:t>
            </a:r>
            <a:r>
              <a:rPr lang="en-US" baseline="0" dirty="0" err="1"/>
              <a:t>FaST</a:t>
            </a:r>
            <a:r>
              <a:rPr lang="en-US" baseline="0" dirty="0"/>
              <a:t>) is related with</a:t>
            </a:r>
          </a:p>
          <a:p>
            <a:pPr marL="628650" lvl="1" indent="-171450">
              <a:buFont typeface="Arial" panose="020B0604020202020204" pitchFamily="34" charset="0"/>
              <a:buChar char="•"/>
            </a:pPr>
            <a:r>
              <a:rPr lang="en-US" baseline="0" dirty="0"/>
              <a:t>Environmental Care</a:t>
            </a:r>
          </a:p>
          <a:p>
            <a:pPr marL="628650" lvl="1" indent="-171450">
              <a:buFont typeface="Arial" panose="020B0604020202020204" pitchFamily="34" charset="0"/>
              <a:buChar char="•"/>
            </a:pPr>
            <a:r>
              <a:rPr lang="en-US" baseline="0" dirty="0"/>
              <a:t>Climate change action</a:t>
            </a:r>
          </a:p>
          <a:p>
            <a:pPr marL="628650" lvl="1" indent="-171450">
              <a:buFont typeface="Arial" panose="020B0604020202020204" pitchFamily="34" charset="0"/>
              <a:buChar char="•"/>
            </a:pPr>
            <a:r>
              <a:rPr lang="en-US" baseline="0" dirty="0"/>
              <a:t>Increase competitiveness </a:t>
            </a:r>
          </a:p>
          <a:p>
            <a:r>
              <a:rPr lang="en-US" baseline="0" dirty="0"/>
              <a:t>And of course contribute to the cross-cutting objective of Innovation and Modernization.</a:t>
            </a:r>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425515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The tools for achieving the environment and climate objectives are organised in </a:t>
            </a:r>
            <a:r>
              <a:rPr lang="en-GB" sz="1200" b="1" kern="1200" dirty="0">
                <a:solidFill>
                  <a:schemeClr val="tx1"/>
                </a:solidFill>
                <a:effectLst/>
                <a:latin typeface="Arial" charset="0"/>
                <a:ea typeface="+mn-ea"/>
                <a:cs typeface="+mn-cs"/>
              </a:rPr>
              <a:t>three main layers</a:t>
            </a:r>
            <a:r>
              <a:rPr lang="en-GB" sz="1200" b="1" kern="1200" baseline="0" dirty="0">
                <a:solidFill>
                  <a:schemeClr val="tx1"/>
                </a:solidFill>
                <a:effectLst/>
                <a:latin typeface="Arial" charset="0"/>
                <a:ea typeface="+mn-ea"/>
                <a:cs typeface="+mn-cs"/>
              </a:rPr>
              <a:t> </a:t>
            </a:r>
            <a:r>
              <a:rPr lang="en-GB" sz="1200" b="0" kern="1200" baseline="0" dirty="0">
                <a:solidFill>
                  <a:schemeClr val="tx1"/>
                </a:solidFill>
                <a:effectLst/>
                <a:latin typeface="Arial" charset="0"/>
                <a:ea typeface="+mn-ea"/>
                <a:cs typeface="+mn-cs"/>
              </a:rPr>
              <a:t>in the new </a:t>
            </a:r>
            <a:r>
              <a:rPr lang="en-GB" sz="1200" b="1" kern="1200" baseline="0" dirty="0">
                <a:solidFill>
                  <a:schemeClr val="tx1"/>
                </a:solidFill>
                <a:effectLst/>
                <a:latin typeface="Arial" charset="0"/>
                <a:ea typeface="+mn-ea"/>
                <a:cs typeface="+mn-cs"/>
              </a:rPr>
              <a:t>green architecture of the CAP</a:t>
            </a: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charset="0"/>
                <a:ea typeface="+mn-ea"/>
                <a:cs typeface="+mn-cs"/>
              </a:rPr>
              <a:t>the conditionality, with new and improved standards/requirements as is the case of the FaST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charset="0"/>
                <a:ea typeface="+mn-ea"/>
                <a:cs typeface="+mn-cs"/>
              </a:rPr>
              <a:t>the Eco-schemes under the first pillar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charset="0"/>
                <a:ea typeface="+mn-ea"/>
                <a:cs typeface="+mn-cs"/>
              </a:rPr>
              <a:t>and the payments within CAP Pillar II related</a:t>
            </a:r>
            <a:r>
              <a:rPr lang="en-GB" sz="1200" kern="1200" baseline="0" dirty="0">
                <a:solidFill>
                  <a:schemeClr val="tx1"/>
                </a:solidFill>
                <a:effectLst/>
                <a:latin typeface="Arial" charset="0"/>
                <a:ea typeface="+mn-ea"/>
                <a:cs typeface="+mn-cs"/>
              </a:rPr>
              <a:t> with the</a:t>
            </a:r>
            <a:r>
              <a:rPr lang="en-GB" sz="1200" kern="1200" dirty="0">
                <a:solidFill>
                  <a:schemeClr val="tx1"/>
                </a:solidFill>
                <a:effectLst/>
                <a:latin typeface="Arial" charset="0"/>
                <a:ea typeface="+mn-ea"/>
                <a:cs typeface="+mn-cs"/>
              </a:rPr>
              <a:t> rural development).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Basic requirements defined by MS in the GAEC can be considered as basic level in terms of requirements and ambition,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to be enhanced with the creation of Eco-schemes and Pillar II</a:t>
            </a:r>
            <a:r>
              <a:rPr lang="en-GB" sz="1200" kern="1200" baseline="0" dirty="0">
                <a:solidFill>
                  <a:schemeClr val="tx1"/>
                </a:solidFill>
                <a:effectLst/>
                <a:latin typeface="Arial" charset="0"/>
                <a:ea typeface="+mn-ea"/>
                <a:cs typeface="+mn-cs"/>
              </a:rPr>
              <a:t> </a:t>
            </a:r>
            <a:r>
              <a:rPr lang="en-GB" sz="1200" kern="1200" dirty="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IE" sz="1200" kern="1200" noProof="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IE" sz="1200" kern="1200" noProof="0" dirty="0">
                <a:solidFill>
                  <a:schemeClr val="tx1"/>
                </a:solidFill>
                <a:effectLst/>
                <a:latin typeface="Arial" charset="0"/>
                <a:ea typeface="+mn-ea"/>
                <a:cs typeface="+mn-cs"/>
              </a:rPr>
              <a:t>This potential</a:t>
            </a:r>
            <a:r>
              <a:rPr lang="en-IE" sz="1200" kern="1200" baseline="0" noProof="0" dirty="0">
                <a:solidFill>
                  <a:schemeClr val="tx1"/>
                </a:solidFill>
                <a:effectLst/>
                <a:latin typeface="Arial" charset="0"/>
                <a:ea typeface="+mn-ea"/>
                <a:cs typeface="+mn-cs"/>
              </a:rPr>
              <a:t> example is d</a:t>
            </a:r>
            <a:r>
              <a:rPr lang="it-IT" sz="1200" kern="1200" dirty="0" err="1">
                <a:solidFill>
                  <a:schemeClr val="tx1"/>
                </a:solidFill>
                <a:effectLst/>
                <a:latin typeface="Arial" charset="0"/>
                <a:ea typeface="+mn-ea"/>
                <a:cs typeface="+mn-cs"/>
              </a:rPr>
              <a:t>esigned</a:t>
            </a:r>
            <a:r>
              <a:rPr lang="it-IT" sz="1200" kern="1200" dirty="0">
                <a:solidFill>
                  <a:schemeClr val="tx1"/>
                </a:solidFill>
                <a:effectLst/>
                <a:latin typeface="Arial" charset="0"/>
                <a:ea typeface="+mn-ea"/>
                <a:cs typeface="+mn-cs"/>
              </a:rPr>
              <a:t> for </a:t>
            </a:r>
            <a:r>
              <a:rPr lang="en-US" sz="1200" kern="1200" dirty="0">
                <a:solidFill>
                  <a:schemeClr val="tx1"/>
                </a:solidFill>
                <a:effectLst/>
                <a:latin typeface="Arial" charset="0"/>
                <a:ea typeface="+mn-ea"/>
                <a:cs typeface="+mn-cs"/>
              </a:rPr>
              <a:t>answering to the specific need of reducing N2O emissions </a:t>
            </a:r>
            <a:r>
              <a:rPr lang="it-IT" sz="1200" kern="1200" dirty="0">
                <a:solidFill>
                  <a:schemeClr val="tx1"/>
                </a:solidFill>
                <a:effectLst/>
                <a:latin typeface="Arial" charset="0"/>
                <a:ea typeface="+mn-ea"/>
                <a:cs typeface="+mn-cs"/>
              </a:rPr>
              <a:t>to the </a:t>
            </a:r>
            <a:r>
              <a:rPr lang="it-IT" sz="1200" kern="1200" dirty="0" err="1">
                <a:solidFill>
                  <a:schemeClr val="tx1"/>
                </a:solidFill>
                <a:effectLst/>
                <a:latin typeface="Arial" charset="0"/>
                <a:ea typeface="+mn-ea"/>
                <a:cs typeface="+mn-cs"/>
              </a:rPr>
              <a:t>atmosphere</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throught</a:t>
            </a:r>
            <a:r>
              <a:rPr lang="en-US" sz="1200" kern="1200" dirty="0">
                <a:solidFill>
                  <a:schemeClr val="tx1"/>
                </a:solidFill>
                <a:effectLst/>
                <a:latin typeface="Arial" charset="0"/>
                <a:ea typeface="+mn-ea"/>
                <a:cs typeface="+mn-cs"/>
              </a:rPr>
              <a:t> </a:t>
            </a:r>
            <a:r>
              <a:rPr lang="it-IT" sz="1200" kern="1200" dirty="0" err="1">
                <a:solidFill>
                  <a:schemeClr val="tx1"/>
                </a:solidFill>
                <a:effectLst/>
                <a:latin typeface="Arial" charset="0"/>
                <a:ea typeface="+mn-ea"/>
                <a:cs typeface="+mn-cs"/>
              </a:rPr>
              <a:t>reducing</a:t>
            </a:r>
            <a:r>
              <a:rPr lang="it-IT" sz="1200" kern="1200" dirty="0">
                <a:solidFill>
                  <a:schemeClr val="tx1"/>
                </a:solidFill>
                <a:effectLst/>
                <a:latin typeface="Arial" charset="0"/>
                <a:ea typeface="+mn-ea"/>
                <a:cs typeface="+mn-cs"/>
              </a:rPr>
              <a:t> the </a:t>
            </a:r>
            <a:r>
              <a:rPr lang="it-IT" sz="1200" kern="1200" dirty="0" err="1">
                <a:solidFill>
                  <a:schemeClr val="tx1"/>
                </a:solidFill>
                <a:effectLst/>
                <a:latin typeface="Arial" charset="0"/>
                <a:ea typeface="+mn-ea"/>
                <a:cs typeface="+mn-cs"/>
              </a:rPr>
              <a:t>nitrification</a:t>
            </a:r>
            <a:r>
              <a:rPr lang="it-IT" sz="1200" kern="1200" dirty="0">
                <a:solidFill>
                  <a:schemeClr val="tx1"/>
                </a:solidFill>
                <a:effectLst/>
                <a:latin typeface="Arial" charset="0"/>
                <a:ea typeface="+mn-ea"/>
                <a:cs typeface="+mn-cs"/>
              </a:rPr>
              <a:t> </a:t>
            </a:r>
            <a:r>
              <a:rPr lang="it-IT" sz="1200" kern="1200" dirty="0" err="1">
                <a:solidFill>
                  <a:schemeClr val="tx1"/>
                </a:solidFill>
                <a:effectLst/>
                <a:latin typeface="Arial" charset="0"/>
                <a:ea typeface="+mn-ea"/>
                <a:cs typeface="+mn-cs"/>
              </a:rPr>
              <a:t>process</a:t>
            </a:r>
            <a:r>
              <a:rPr lang="it-IT" sz="1200" kern="1200" dirty="0">
                <a:solidFill>
                  <a:schemeClr val="tx1"/>
                </a:solidFill>
                <a:effectLst/>
                <a:latin typeface="Arial" charset="0"/>
                <a:ea typeface="+mn-ea"/>
                <a:cs typeface="+mn-cs"/>
              </a:rPr>
              <a:t> of </a:t>
            </a:r>
            <a:r>
              <a:rPr lang="it-IT" sz="1200" kern="1200" dirty="0" err="1">
                <a:solidFill>
                  <a:schemeClr val="tx1"/>
                </a:solidFill>
                <a:effectLst/>
                <a:latin typeface="Arial" charset="0"/>
                <a:ea typeface="+mn-ea"/>
                <a:cs typeface="+mn-cs"/>
              </a:rPr>
              <a:t>nitrogen</a:t>
            </a:r>
            <a:r>
              <a:rPr lang="it-IT" sz="1200" kern="1200" dirty="0">
                <a:solidFill>
                  <a:schemeClr val="tx1"/>
                </a:solidFill>
                <a:effectLst/>
                <a:latin typeface="Arial" charset="0"/>
                <a:ea typeface="+mn-ea"/>
                <a:cs typeface="+mn-cs"/>
              </a:rPr>
              <a:t> in </a:t>
            </a:r>
            <a:r>
              <a:rPr lang="it-IT" sz="1200" kern="1200" dirty="0" err="1">
                <a:solidFill>
                  <a:schemeClr val="tx1"/>
                </a:solidFill>
                <a:effectLst/>
                <a:latin typeface="Arial" charset="0"/>
                <a:ea typeface="+mn-ea"/>
                <a:cs typeface="+mn-cs"/>
              </a:rPr>
              <a:t>excess</a:t>
            </a:r>
            <a:r>
              <a:rPr lang="it-IT" sz="1200" kern="1200" dirty="0">
                <a:solidFill>
                  <a:schemeClr val="tx1"/>
                </a:solidFill>
                <a:effectLst/>
                <a:latin typeface="Arial" charset="0"/>
                <a:ea typeface="+mn-ea"/>
                <a:cs typeface="+mn-cs"/>
              </a:rPr>
              <a:t> due to </a:t>
            </a:r>
            <a:r>
              <a:rPr lang="it-IT" sz="1200" kern="1200" dirty="0" err="1">
                <a:solidFill>
                  <a:schemeClr val="tx1"/>
                </a:solidFill>
                <a:effectLst/>
                <a:latin typeface="Arial" charset="0"/>
                <a:ea typeface="+mn-ea"/>
                <a:cs typeface="+mn-cs"/>
              </a:rPr>
              <a:t>fertilization</a:t>
            </a:r>
            <a:r>
              <a:rPr lang="it-IT" sz="1200" kern="1200" dirty="0">
                <a:solidFill>
                  <a:schemeClr val="tx1"/>
                </a:solidFill>
                <a:effectLst/>
                <a:latin typeface="Arial" charset="0"/>
                <a:ea typeface="+mn-ea"/>
                <a:cs typeface="+mn-cs"/>
              </a:rPr>
              <a:t>. </a:t>
            </a:r>
          </a:p>
          <a:p>
            <a:endParaRPr lang="en-IE" sz="1200" kern="1200" noProof="0" dirty="0">
              <a:solidFill>
                <a:schemeClr val="tx1"/>
              </a:solidFill>
              <a:effectLst/>
              <a:latin typeface="Arial" charset="0"/>
              <a:ea typeface="+mn-ea"/>
              <a:cs typeface="+mn-cs"/>
            </a:endParaRPr>
          </a:p>
          <a:p>
            <a:r>
              <a:rPr lang="en-IE" sz="1200" kern="1200" noProof="0" dirty="0">
                <a:solidFill>
                  <a:schemeClr val="tx1"/>
                </a:solidFill>
                <a:effectLst/>
                <a:latin typeface="Arial" charset="0"/>
                <a:ea typeface="+mn-ea"/>
                <a:cs typeface="+mn-cs"/>
              </a:rPr>
              <a:t>Departing from the use of the FaST as a basic requirements, the Member</a:t>
            </a:r>
            <a:r>
              <a:rPr lang="en-IE" sz="1200" kern="1200" baseline="0" noProof="0" dirty="0">
                <a:solidFill>
                  <a:schemeClr val="tx1"/>
                </a:solidFill>
                <a:effectLst/>
                <a:latin typeface="Arial" charset="0"/>
                <a:ea typeface="+mn-ea"/>
                <a:cs typeface="+mn-cs"/>
              </a:rPr>
              <a:t> States can define additional interventions related with the minimization of the negative effects in the use of nutrients, some examples could be:</a:t>
            </a:r>
          </a:p>
          <a:p>
            <a:endParaRPr lang="it-IT" sz="1200" kern="1200" baseline="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Maintenance of leguminous in cropping systems as part of the </a:t>
            </a:r>
            <a:r>
              <a:rPr lang="en-US" sz="1200" kern="1200" dirty="0" err="1">
                <a:solidFill>
                  <a:schemeClr val="tx1"/>
                </a:solidFill>
                <a:effectLst/>
                <a:latin typeface="Arial" charset="0"/>
                <a:ea typeface="+mn-ea"/>
                <a:cs typeface="+mn-cs"/>
              </a:rPr>
              <a:t>ecco</a:t>
            </a:r>
            <a:r>
              <a:rPr lang="en-US" sz="1200" kern="1200" dirty="0">
                <a:solidFill>
                  <a:schemeClr val="tx1"/>
                </a:solidFill>
                <a:effectLst/>
                <a:latin typeface="Arial" charset="0"/>
                <a:ea typeface="+mn-ea"/>
                <a:cs typeface="+mn-cs"/>
              </a:rPr>
              <a:t>-schemes</a:t>
            </a:r>
            <a:r>
              <a:rPr lang="en-US" sz="1200" kern="1200" baseline="0" dirty="0">
                <a:solidFill>
                  <a:schemeClr val="tx1"/>
                </a:solidFill>
                <a:effectLst/>
                <a:latin typeface="Arial" charset="0"/>
                <a:ea typeface="+mn-ea"/>
                <a:cs typeface="+mn-cs"/>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And </a:t>
            </a:r>
            <a:r>
              <a:rPr lang="en-GB" sz="1200" kern="1200" dirty="0">
                <a:solidFill>
                  <a:schemeClr val="tx1"/>
                </a:solidFill>
                <a:effectLst/>
                <a:latin typeface="Arial" charset="0"/>
                <a:ea typeface="+mn-ea"/>
                <a:cs typeface="+mn-cs"/>
              </a:rPr>
              <a:t>Support for training, for the application of precision farming</a:t>
            </a:r>
          </a:p>
          <a:p>
            <a:endParaRPr lang="it-IT" sz="1200" kern="1200" dirty="0">
              <a:solidFill>
                <a:schemeClr val="tx1"/>
              </a:solidFill>
              <a:effectLst/>
              <a:latin typeface="Arial" charset="0"/>
              <a:ea typeface="+mn-ea"/>
              <a:cs typeface="+mn-cs"/>
            </a:endParaRPr>
          </a:p>
          <a:p>
            <a:endParaRPr lang="it-IT" sz="1200" b="1" kern="1200" dirty="0">
              <a:solidFill>
                <a:schemeClr val="tx1"/>
              </a:solidFill>
              <a:effectLst/>
              <a:latin typeface="Arial" charset="0"/>
              <a:ea typeface="+mn-ea"/>
              <a:cs typeface="+mn-cs"/>
            </a:endParaRPr>
          </a:p>
          <a:p>
            <a:r>
              <a:rPr lang="it-IT" sz="1200" b="1" kern="1200" dirty="0">
                <a:solidFill>
                  <a:schemeClr val="tx1"/>
                </a:solidFill>
                <a:effectLst/>
                <a:latin typeface="Arial" charset="0"/>
                <a:ea typeface="+mn-ea"/>
                <a:cs typeface="+mn-cs"/>
              </a:rPr>
              <a:t>BACKGROUND</a:t>
            </a:r>
            <a:r>
              <a:rPr lang="it-IT" sz="1200" b="1" kern="1200" baseline="0" dirty="0">
                <a:solidFill>
                  <a:schemeClr val="tx1"/>
                </a:solidFill>
                <a:effectLst/>
                <a:latin typeface="Arial" charset="0"/>
                <a:ea typeface="+mn-ea"/>
                <a:cs typeface="+mn-cs"/>
              </a:rPr>
              <a:t> INFO</a:t>
            </a:r>
          </a:p>
          <a:p>
            <a:endParaRPr lang="it-IT" sz="1200" kern="1200" dirty="0">
              <a:solidFill>
                <a:schemeClr val="tx1"/>
              </a:solidFill>
              <a:effectLst/>
              <a:latin typeface="Arial" charset="0"/>
              <a:ea typeface="+mn-ea"/>
              <a:cs typeface="+mn-cs"/>
            </a:endParaRPr>
          </a:p>
          <a:p>
            <a:r>
              <a:rPr lang="it-IT" sz="1200" b="1" kern="1200" dirty="0">
                <a:solidFill>
                  <a:schemeClr val="tx1"/>
                </a:solidFill>
                <a:effectLst/>
                <a:latin typeface="Arial" charset="0"/>
                <a:ea typeface="+mn-ea"/>
                <a:cs typeface="+mn-cs"/>
              </a:rPr>
              <a:t>List of </a:t>
            </a:r>
            <a:r>
              <a:rPr lang="it-IT" sz="1200" b="1" kern="1200" dirty="0" err="1">
                <a:solidFill>
                  <a:schemeClr val="tx1"/>
                </a:solidFill>
                <a:effectLst/>
                <a:latin typeface="Arial" charset="0"/>
                <a:ea typeface="+mn-ea"/>
                <a:cs typeface="+mn-cs"/>
              </a:rPr>
              <a:t>Broad</a:t>
            </a:r>
            <a:r>
              <a:rPr lang="it-IT" sz="1200" b="1" kern="1200" dirty="0">
                <a:solidFill>
                  <a:schemeClr val="tx1"/>
                </a:solidFill>
                <a:effectLst/>
                <a:latin typeface="Arial" charset="0"/>
                <a:ea typeface="+mn-ea"/>
                <a:cs typeface="+mn-cs"/>
              </a:rPr>
              <a:t> </a:t>
            </a:r>
            <a:r>
              <a:rPr lang="it-IT" sz="1200" b="1" kern="1200" dirty="0" err="1">
                <a:solidFill>
                  <a:schemeClr val="tx1"/>
                </a:solidFill>
                <a:effectLst/>
                <a:latin typeface="Arial" charset="0"/>
                <a:ea typeface="+mn-ea"/>
                <a:cs typeface="+mn-cs"/>
              </a:rPr>
              <a:t>type</a:t>
            </a:r>
            <a:r>
              <a:rPr lang="it-IT" sz="1200" b="1" kern="1200" dirty="0">
                <a:solidFill>
                  <a:schemeClr val="tx1"/>
                </a:solidFill>
                <a:effectLst/>
                <a:latin typeface="Arial" charset="0"/>
                <a:ea typeface="+mn-ea"/>
                <a:cs typeface="+mn-cs"/>
              </a:rPr>
              <a:t> of </a:t>
            </a:r>
            <a:r>
              <a:rPr lang="it-IT" sz="1200" b="1" kern="1200" dirty="0" err="1">
                <a:solidFill>
                  <a:schemeClr val="tx1"/>
                </a:solidFill>
                <a:effectLst/>
                <a:latin typeface="Arial" charset="0"/>
                <a:ea typeface="+mn-ea"/>
                <a:cs typeface="+mn-cs"/>
              </a:rPr>
              <a:t>interventions</a:t>
            </a:r>
            <a:endParaRPr lang="en-GB" sz="1200" b="1" kern="1200" dirty="0">
              <a:solidFill>
                <a:schemeClr val="tx1"/>
              </a:solidFill>
              <a:effectLst/>
              <a:latin typeface="Arial" charset="0"/>
              <a:ea typeface="+mn-ea"/>
              <a:cs typeface="+mn-cs"/>
            </a:endParaRPr>
          </a:p>
          <a:p>
            <a:pPr lvl="0"/>
            <a:r>
              <a:rPr lang="it-IT" sz="1200" b="0" kern="1200" dirty="0" err="1">
                <a:solidFill>
                  <a:schemeClr val="tx1"/>
                </a:solidFill>
                <a:effectLst/>
                <a:latin typeface="Arial" charset="0"/>
                <a:ea typeface="+mn-ea"/>
                <a:cs typeface="+mn-cs"/>
              </a:rPr>
              <a:t>Decoupled</a:t>
            </a:r>
            <a:r>
              <a:rPr lang="it-IT" sz="1200" b="0" kern="1200" dirty="0">
                <a:solidFill>
                  <a:schemeClr val="tx1"/>
                </a:solidFill>
                <a:effectLst/>
                <a:latin typeface="Arial" charset="0"/>
                <a:ea typeface="+mn-ea"/>
                <a:cs typeface="+mn-cs"/>
              </a:rPr>
              <a:t> </a:t>
            </a:r>
            <a:r>
              <a:rPr lang="it-IT" sz="1200" b="0" kern="1200" dirty="0" err="1">
                <a:solidFill>
                  <a:schemeClr val="tx1"/>
                </a:solidFill>
                <a:effectLst/>
                <a:latin typeface="Arial" charset="0"/>
                <a:ea typeface="+mn-ea"/>
                <a:cs typeface="+mn-cs"/>
              </a:rPr>
              <a:t>direct</a:t>
            </a:r>
            <a:r>
              <a:rPr lang="it-IT" sz="1200" b="0" kern="1200" dirty="0">
                <a:solidFill>
                  <a:schemeClr val="tx1"/>
                </a:solidFill>
                <a:effectLst/>
                <a:latin typeface="Arial" charset="0"/>
                <a:ea typeface="+mn-ea"/>
                <a:cs typeface="+mn-cs"/>
              </a:rPr>
              <a:t> </a:t>
            </a:r>
            <a:r>
              <a:rPr lang="it-IT" sz="1200" b="0" kern="1200" dirty="0" err="1">
                <a:solidFill>
                  <a:schemeClr val="tx1"/>
                </a:solidFill>
                <a:effectLst/>
                <a:latin typeface="Arial" charset="0"/>
                <a:ea typeface="+mn-ea"/>
                <a:cs typeface="+mn-cs"/>
              </a:rPr>
              <a:t>support</a:t>
            </a:r>
            <a:endParaRPr lang="en-GB" sz="1200" b="0" kern="1200" dirty="0">
              <a:solidFill>
                <a:schemeClr val="tx1"/>
              </a:solidFill>
              <a:effectLst/>
              <a:latin typeface="Arial" charset="0"/>
              <a:ea typeface="+mn-ea"/>
              <a:cs typeface="+mn-cs"/>
            </a:endParaRPr>
          </a:p>
          <a:p>
            <a:pPr lvl="0"/>
            <a:r>
              <a:rPr lang="en-US" sz="1200" b="0" kern="1200" dirty="0">
                <a:solidFill>
                  <a:schemeClr val="tx1"/>
                </a:solidFill>
                <a:effectLst/>
                <a:latin typeface="Arial" charset="0"/>
                <a:ea typeface="+mn-ea"/>
                <a:cs typeface="+mn-cs"/>
              </a:rPr>
              <a:t>Basic income support for sustainability </a:t>
            </a:r>
            <a:endParaRPr lang="en-GB" sz="1200" b="0" kern="1200" dirty="0">
              <a:solidFill>
                <a:schemeClr val="tx1"/>
              </a:solidFill>
              <a:effectLst/>
              <a:latin typeface="Arial" charset="0"/>
              <a:ea typeface="+mn-ea"/>
              <a:cs typeface="+mn-cs"/>
            </a:endParaRPr>
          </a:p>
          <a:p>
            <a:pPr lvl="0"/>
            <a:r>
              <a:rPr lang="en-US" sz="1200" b="0" kern="1200" dirty="0">
                <a:solidFill>
                  <a:schemeClr val="tx1"/>
                </a:solidFill>
                <a:effectLst/>
                <a:latin typeface="Arial" charset="0"/>
                <a:ea typeface="+mn-ea"/>
                <a:cs typeface="+mn-cs"/>
              </a:rPr>
              <a:t>Complementary redistributive income support for sustainability</a:t>
            </a:r>
            <a:endParaRPr lang="en-GB" sz="1200" b="0" kern="1200" dirty="0">
              <a:solidFill>
                <a:schemeClr val="tx1"/>
              </a:solidFill>
              <a:effectLst/>
              <a:latin typeface="Arial" charset="0"/>
              <a:ea typeface="+mn-ea"/>
              <a:cs typeface="+mn-cs"/>
            </a:endParaRPr>
          </a:p>
          <a:p>
            <a:pPr lvl="0"/>
            <a:r>
              <a:rPr lang="en-US" sz="1200" b="0" kern="1200" dirty="0">
                <a:solidFill>
                  <a:schemeClr val="tx1"/>
                </a:solidFill>
                <a:effectLst/>
                <a:latin typeface="Arial" charset="0"/>
                <a:ea typeface="+mn-ea"/>
                <a:cs typeface="+mn-cs"/>
              </a:rPr>
              <a:t>Complementary income support for young farmers </a:t>
            </a:r>
            <a:endParaRPr lang="en-GB" sz="1200" b="0" kern="1200" dirty="0">
              <a:solidFill>
                <a:schemeClr val="tx1"/>
              </a:solidFill>
              <a:effectLst/>
              <a:latin typeface="Arial" charset="0"/>
              <a:ea typeface="+mn-ea"/>
              <a:cs typeface="+mn-cs"/>
            </a:endParaRPr>
          </a:p>
          <a:p>
            <a:pPr lvl="0"/>
            <a:r>
              <a:rPr lang="it-IT" sz="1200" b="0" kern="1200" dirty="0" err="1">
                <a:solidFill>
                  <a:schemeClr val="tx1"/>
                </a:solidFill>
                <a:effectLst/>
                <a:latin typeface="Arial" charset="0"/>
                <a:ea typeface="+mn-ea"/>
                <a:cs typeface="+mn-cs"/>
              </a:rPr>
              <a:t>Risk</a:t>
            </a:r>
            <a:r>
              <a:rPr lang="it-IT" sz="1200" b="0" kern="1200" dirty="0">
                <a:solidFill>
                  <a:schemeClr val="tx1"/>
                </a:solidFill>
                <a:effectLst/>
                <a:latin typeface="Arial" charset="0"/>
                <a:ea typeface="+mn-ea"/>
                <a:cs typeface="+mn-cs"/>
              </a:rPr>
              <a:t> management </a:t>
            </a:r>
            <a:r>
              <a:rPr lang="it-IT" sz="1200" b="0" kern="1200" dirty="0" err="1">
                <a:solidFill>
                  <a:schemeClr val="tx1"/>
                </a:solidFill>
                <a:effectLst/>
                <a:latin typeface="Arial" charset="0"/>
                <a:ea typeface="+mn-ea"/>
                <a:cs typeface="+mn-cs"/>
              </a:rPr>
              <a:t>tools</a:t>
            </a:r>
            <a:endParaRPr lang="en-GB" sz="1200" b="0" kern="1200" dirty="0">
              <a:solidFill>
                <a:schemeClr val="tx1"/>
              </a:solidFill>
              <a:effectLst/>
              <a:latin typeface="Arial" charset="0"/>
              <a:ea typeface="+mn-ea"/>
              <a:cs typeface="+mn-cs"/>
            </a:endParaRPr>
          </a:p>
          <a:p>
            <a:pPr lvl="0"/>
            <a:r>
              <a:rPr lang="it-IT" sz="1200" b="0" kern="1200" dirty="0" err="1">
                <a:solidFill>
                  <a:schemeClr val="tx1"/>
                </a:solidFill>
                <a:effectLst/>
                <a:latin typeface="Arial" charset="0"/>
                <a:ea typeface="+mn-ea"/>
                <a:cs typeface="+mn-cs"/>
              </a:rPr>
              <a:t>Coupled</a:t>
            </a:r>
            <a:r>
              <a:rPr lang="it-IT" sz="1200" b="0" kern="1200" dirty="0">
                <a:solidFill>
                  <a:schemeClr val="tx1"/>
                </a:solidFill>
                <a:effectLst/>
                <a:latin typeface="Arial" charset="0"/>
                <a:ea typeface="+mn-ea"/>
                <a:cs typeface="+mn-cs"/>
              </a:rPr>
              <a:t> </a:t>
            </a:r>
            <a:r>
              <a:rPr lang="it-IT" sz="1200" b="0" kern="1200" dirty="0" err="1">
                <a:solidFill>
                  <a:schemeClr val="tx1"/>
                </a:solidFill>
                <a:effectLst/>
                <a:latin typeface="Arial" charset="0"/>
                <a:ea typeface="+mn-ea"/>
                <a:cs typeface="+mn-cs"/>
              </a:rPr>
              <a:t>support</a:t>
            </a:r>
            <a:r>
              <a:rPr lang="it-IT" sz="1200" b="0" kern="1200" dirty="0">
                <a:solidFill>
                  <a:schemeClr val="tx1"/>
                </a:solidFill>
                <a:effectLst/>
                <a:latin typeface="Arial" charset="0"/>
                <a:ea typeface="+mn-ea"/>
                <a:cs typeface="+mn-cs"/>
              </a:rPr>
              <a:t> </a:t>
            </a:r>
            <a:endParaRPr lang="en-GB" sz="1200" b="0" kern="1200" dirty="0">
              <a:solidFill>
                <a:schemeClr val="tx1"/>
              </a:solidFill>
              <a:effectLst/>
              <a:latin typeface="Arial" charset="0"/>
              <a:ea typeface="+mn-ea"/>
              <a:cs typeface="+mn-cs"/>
            </a:endParaRPr>
          </a:p>
          <a:p>
            <a:pPr lvl="0"/>
            <a:r>
              <a:rPr lang="en-US" sz="1200" b="0" kern="1200" dirty="0">
                <a:solidFill>
                  <a:schemeClr val="tx1"/>
                </a:solidFill>
                <a:effectLst/>
                <a:latin typeface="Arial" charset="0"/>
                <a:ea typeface="+mn-ea"/>
                <a:cs typeface="+mn-cs"/>
              </a:rPr>
              <a:t>Payments for natural constraints and other region specific constraints </a:t>
            </a:r>
            <a:endParaRPr lang="en-GB" sz="1200" b="0" kern="1200" dirty="0">
              <a:solidFill>
                <a:schemeClr val="tx1"/>
              </a:solidFill>
              <a:effectLst/>
              <a:latin typeface="Arial" charset="0"/>
              <a:ea typeface="+mn-ea"/>
              <a:cs typeface="+mn-cs"/>
            </a:endParaRPr>
          </a:p>
          <a:p>
            <a:pPr lvl="0"/>
            <a:r>
              <a:rPr lang="en-US" sz="1200" b="0" kern="1200" dirty="0">
                <a:solidFill>
                  <a:schemeClr val="tx1"/>
                </a:solidFill>
                <a:effectLst/>
                <a:latin typeface="Arial" charset="0"/>
                <a:ea typeface="+mn-ea"/>
                <a:cs typeface="+mn-cs"/>
              </a:rPr>
              <a:t>Schemes for the climate and the environment "eco schemes“. Article 28</a:t>
            </a:r>
            <a:endParaRPr lang="en-GB" sz="1200" b="0" kern="1200" dirty="0">
              <a:solidFill>
                <a:schemeClr val="tx1"/>
              </a:solidFill>
              <a:effectLst/>
              <a:latin typeface="Arial" charset="0"/>
              <a:ea typeface="+mn-ea"/>
              <a:cs typeface="+mn-cs"/>
            </a:endParaRPr>
          </a:p>
          <a:p>
            <a:pPr lvl="0"/>
            <a:r>
              <a:rPr lang="en-US" sz="1200" b="0" kern="1200" dirty="0">
                <a:solidFill>
                  <a:schemeClr val="tx1"/>
                </a:solidFill>
                <a:effectLst/>
                <a:latin typeface="Arial" charset="0"/>
                <a:ea typeface="+mn-ea"/>
                <a:cs typeface="+mn-cs"/>
              </a:rPr>
              <a:t>Payments for management commitments (environment/climate, genetic resources, animal welfare)</a:t>
            </a:r>
            <a:endParaRPr lang="en-GB" sz="1200" b="0" kern="1200" dirty="0">
              <a:solidFill>
                <a:schemeClr val="tx1"/>
              </a:solidFill>
              <a:effectLst/>
              <a:latin typeface="Arial" charset="0"/>
              <a:ea typeface="+mn-ea"/>
              <a:cs typeface="+mn-cs"/>
            </a:endParaRPr>
          </a:p>
          <a:p>
            <a:pPr lvl="0"/>
            <a:r>
              <a:rPr lang="en-US" sz="1200" b="0" kern="1200" dirty="0">
                <a:solidFill>
                  <a:schemeClr val="tx1"/>
                </a:solidFill>
                <a:effectLst/>
                <a:latin typeface="Arial" charset="0"/>
                <a:ea typeface="+mn-ea"/>
                <a:cs typeface="+mn-cs"/>
              </a:rPr>
              <a:t>Environmental, climate and other management commitments Article 65</a:t>
            </a:r>
            <a:endParaRPr lang="en-GB" sz="1200" b="0" kern="1200" dirty="0">
              <a:solidFill>
                <a:schemeClr val="tx1"/>
              </a:solidFill>
              <a:effectLst/>
              <a:latin typeface="Arial" charset="0"/>
              <a:ea typeface="+mn-ea"/>
              <a:cs typeface="+mn-cs"/>
            </a:endParaRPr>
          </a:p>
          <a:p>
            <a:pPr lvl="0"/>
            <a:r>
              <a:rPr lang="en-US" sz="1200" b="0" kern="1200" dirty="0">
                <a:solidFill>
                  <a:schemeClr val="tx1"/>
                </a:solidFill>
                <a:effectLst/>
                <a:latin typeface="Arial" charset="0"/>
                <a:ea typeface="+mn-ea"/>
                <a:cs typeface="+mn-cs"/>
              </a:rPr>
              <a:t>Investments. Article 68  </a:t>
            </a:r>
            <a:endParaRPr lang="en-GB" sz="1200" b="0" kern="1200" dirty="0">
              <a:solidFill>
                <a:schemeClr val="tx1"/>
              </a:solidFill>
              <a:effectLst/>
              <a:latin typeface="Arial" charset="0"/>
              <a:ea typeface="+mn-ea"/>
              <a:cs typeface="+mn-cs"/>
            </a:endParaRPr>
          </a:p>
          <a:p>
            <a:pPr lvl="0"/>
            <a:r>
              <a:rPr lang="it-IT" sz="1200" b="0" kern="1200" dirty="0">
                <a:solidFill>
                  <a:schemeClr val="tx1"/>
                </a:solidFill>
                <a:effectLst/>
                <a:latin typeface="Arial" charset="0"/>
                <a:ea typeface="+mn-ea"/>
                <a:cs typeface="+mn-cs"/>
              </a:rPr>
              <a:t>Installation </a:t>
            </a:r>
            <a:r>
              <a:rPr lang="it-IT" sz="1200" b="0" kern="1200" dirty="0" err="1">
                <a:solidFill>
                  <a:schemeClr val="tx1"/>
                </a:solidFill>
                <a:effectLst/>
                <a:latin typeface="Arial" charset="0"/>
                <a:ea typeface="+mn-ea"/>
                <a:cs typeface="+mn-cs"/>
              </a:rPr>
              <a:t>grants</a:t>
            </a:r>
            <a:endParaRPr lang="en-GB" sz="1200" b="0" kern="1200" dirty="0">
              <a:solidFill>
                <a:schemeClr val="tx1"/>
              </a:solidFill>
              <a:effectLst/>
              <a:latin typeface="Arial" charset="0"/>
              <a:ea typeface="+mn-ea"/>
              <a:cs typeface="+mn-cs"/>
            </a:endParaRPr>
          </a:p>
          <a:p>
            <a:pPr lvl="0"/>
            <a:r>
              <a:rPr lang="it-IT" sz="1200" b="0" kern="1200" dirty="0" err="1">
                <a:solidFill>
                  <a:schemeClr val="tx1"/>
                </a:solidFill>
                <a:effectLst/>
                <a:latin typeface="Arial" charset="0"/>
                <a:ea typeface="+mn-ea"/>
                <a:cs typeface="+mn-cs"/>
              </a:rPr>
              <a:t>Cooperation</a:t>
            </a:r>
            <a:r>
              <a:rPr lang="it-IT" sz="1200" b="0" kern="1200" dirty="0">
                <a:solidFill>
                  <a:schemeClr val="tx1"/>
                </a:solidFill>
                <a:effectLst/>
                <a:latin typeface="Arial" charset="0"/>
                <a:ea typeface="+mn-ea"/>
                <a:cs typeface="+mn-cs"/>
              </a:rPr>
              <a:t>. </a:t>
            </a:r>
            <a:r>
              <a:rPr lang="it-IT" sz="1200" b="0" kern="1200" dirty="0" err="1">
                <a:solidFill>
                  <a:schemeClr val="tx1"/>
                </a:solidFill>
                <a:effectLst/>
                <a:latin typeface="Arial" charset="0"/>
                <a:ea typeface="+mn-ea"/>
                <a:cs typeface="+mn-cs"/>
              </a:rPr>
              <a:t>Article</a:t>
            </a:r>
            <a:r>
              <a:rPr lang="it-IT" sz="1200" b="0" kern="1200" dirty="0">
                <a:solidFill>
                  <a:schemeClr val="tx1"/>
                </a:solidFill>
                <a:effectLst/>
                <a:latin typeface="Arial" charset="0"/>
                <a:ea typeface="+mn-ea"/>
                <a:cs typeface="+mn-cs"/>
              </a:rPr>
              <a:t> 71 </a:t>
            </a:r>
            <a:endParaRPr lang="en-GB" sz="1200" b="0" kern="1200" dirty="0">
              <a:solidFill>
                <a:schemeClr val="tx1"/>
              </a:solidFill>
              <a:effectLst/>
              <a:latin typeface="Arial" charset="0"/>
              <a:ea typeface="+mn-ea"/>
              <a:cs typeface="+mn-cs"/>
            </a:endParaRPr>
          </a:p>
          <a:p>
            <a:pPr lvl="0"/>
            <a:r>
              <a:rPr lang="en-GB" sz="1200" b="0" kern="1200" dirty="0">
                <a:solidFill>
                  <a:schemeClr val="tx1"/>
                </a:solidFill>
                <a:effectLst/>
                <a:latin typeface="Arial" charset="0"/>
                <a:ea typeface="+mn-ea"/>
                <a:cs typeface="+mn-cs"/>
              </a:rPr>
              <a:t>Knowledge exchange and innovation. Article 72</a:t>
            </a:r>
          </a:p>
          <a:p>
            <a:pPr lvl="0"/>
            <a:r>
              <a:rPr lang="it-IT" sz="1200" b="0" kern="1200" dirty="0" err="1">
                <a:solidFill>
                  <a:schemeClr val="tx1"/>
                </a:solidFill>
                <a:effectLst/>
                <a:latin typeface="Arial" charset="0"/>
                <a:ea typeface="+mn-ea"/>
                <a:cs typeface="+mn-cs"/>
              </a:rPr>
              <a:t>Sectorial</a:t>
            </a:r>
            <a:r>
              <a:rPr lang="it-IT" sz="1200" b="0" kern="1200" dirty="0">
                <a:solidFill>
                  <a:schemeClr val="tx1"/>
                </a:solidFill>
                <a:effectLst/>
                <a:latin typeface="Arial" charset="0"/>
                <a:ea typeface="+mn-ea"/>
                <a:cs typeface="+mn-cs"/>
              </a:rPr>
              <a:t> </a:t>
            </a:r>
            <a:r>
              <a:rPr lang="it-IT" sz="1200" b="0" kern="1200" dirty="0" err="1">
                <a:solidFill>
                  <a:schemeClr val="tx1"/>
                </a:solidFill>
                <a:effectLst/>
                <a:latin typeface="Arial" charset="0"/>
                <a:ea typeface="+mn-ea"/>
                <a:cs typeface="+mn-cs"/>
              </a:rPr>
              <a:t>programmes</a:t>
            </a:r>
            <a:r>
              <a:rPr lang="it-IT" sz="1200" b="0" kern="1200" dirty="0">
                <a:solidFill>
                  <a:schemeClr val="tx1"/>
                </a:solidFill>
                <a:effectLst/>
                <a:latin typeface="Arial" charset="0"/>
                <a:ea typeface="+mn-ea"/>
                <a:cs typeface="+mn-cs"/>
              </a:rPr>
              <a:t> </a:t>
            </a:r>
            <a:endParaRPr lang="en-GB" sz="1200" b="0" kern="1200" dirty="0">
              <a:solidFill>
                <a:schemeClr val="tx1"/>
              </a:solidFill>
              <a:effectLst/>
              <a:latin typeface="Arial" charset="0"/>
              <a:ea typeface="+mn-ea"/>
              <a:cs typeface="+mn-cs"/>
            </a:endParaRPr>
          </a:p>
          <a:p>
            <a:endParaRPr lang="it-IT" sz="1200" b="1" kern="1200" dirty="0">
              <a:solidFill>
                <a:schemeClr val="tx1"/>
              </a:solidFill>
              <a:effectLst/>
              <a:latin typeface="Arial" charset="0"/>
              <a:ea typeface="+mn-ea"/>
              <a:cs typeface="+mn-cs"/>
            </a:endParaRPr>
          </a:p>
          <a:p>
            <a:r>
              <a:rPr lang="it-IT" sz="1200" b="1" kern="1200" dirty="0">
                <a:solidFill>
                  <a:schemeClr val="tx1"/>
                </a:solidFill>
                <a:effectLst/>
                <a:latin typeface="Arial" charset="0"/>
                <a:ea typeface="+mn-ea"/>
                <a:cs typeface="+mn-cs"/>
              </a:rPr>
              <a:t>A </a:t>
            </a:r>
            <a:r>
              <a:rPr lang="it-IT" sz="1200" b="1" kern="1200" dirty="0" err="1">
                <a:solidFill>
                  <a:schemeClr val="tx1"/>
                </a:solidFill>
                <a:effectLst/>
                <a:latin typeface="Arial" charset="0"/>
                <a:ea typeface="+mn-ea"/>
                <a:cs typeface="+mn-cs"/>
              </a:rPr>
              <a:t>consideration</a:t>
            </a:r>
            <a:r>
              <a:rPr lang="it-IT" sz="1200" b="1" kern="1200" baseline="0" dirty="0">
                <a:solidFill>
                  <a:schemeClr val="tx1"/>
                </a:solidFill>
                <a:effectLst/>
                <a:latin typeface="Arial" charset="0"/>
                <a:ea typeface="+mn-ea"/>
                <a:cs typeface="+mn-cs"/>
              </a:rPr>
              <a:t> on </a:t>
            </a:r>
            <a:r>
              <a:rPr lang="it-IT" sz="1200" b="1" kern="1200" dirty="0">
                <a:solidFill>
                  <a:schemeClr val="tx1"/>
                </a:solidFill>
                <a:effectLst/>
                <a:latin typeface="Arial" charset="0"/>
                <a:ea typeface="+mn-ea"/>
                <a:cs typeface="+mn-cs"/>
              </a:rPr>
              <a:t>WTO</a:t>
            </a:r>
            <a:r>
              <a:rPr lang="it-IT" sz="1200" b="1" kern="1200" baseline="0" dirty="0">
                <a:solidFill>
                  <a:schemeClr val="tx1"/>
                </a:solidFill>
                <a:effectLst/>
                <a:latin typeface="Arial" charset="0"/>
                <a:ea typeface="+mn-ea"/>
                <a:cs typeface="+mn-cs"/>
              </a:rPr>
              <a:t> </a:t>
            </a:r>
            <a:r>
              <a:rPr lang="it-IT" sz="1200" b="1" kern="1200" baseline="0" dirty="0" err="1">
                <a:solidFill>
                  <a:schemeClr val="tx1"/>
                </a:solidFill>
                <a:effectLst/>
                <a:latin typeface="Arial" charset="0"/>
                <a:ea typeface="+mn-ea"/>
                <a:cs typeface="+mn-cs"/>
              </a:rPr>
              <a:t>compliance</a:t>
            </a:r>
            <a:r>
              <a:rPr lang="it-IT" sz="1200" b="1" kern="1200" baseline="0" dirty="0">
                <a:solidFill>
                  <a:schemeClr val="tx1"/>
                </a:solidFill>
                <a:effectLst/>
                <a:latin typeface="Arial" charset="0"/>
                <a:ea typeface="+mn-ea"/>
                <a:cs typeface="+mn-cs"/>
              </a:rPr>
              <a:t>: </a:t>
            </a:r>
            <a:r>
              <a:rPr lang="en-GB" sz="1200" kern="1200" dirty="0">
                <a:solidFill>
                  <a:schemeClr val="tx1"/>
                </a:solidFill>
                <a:effectLst/>
                <a:latin typeface="Arial" charset="0"/>
                <a:ea typeface="+mn-ea"/>
                <a:cs typeface="+mn-cs"/>
              </a:rPr>
              <a:t>acknowledging flexibility and margin that Member States will have in combining their interventions, one could say that it is just not worth taking any risks with WTO Green Box classification. In any case it is good to recall the</a:t>
            </a:r>
            <a:r>
              <a:rPr lang="en-GB" sz="1200" kern="1200" baseline="0" dirty="0">
                <a:solidFill>
                  <a:schemeClr val="tx1"/>
                </a:solidFill>
                <a:effectLst/>
                <a:latin typeface="Arial" charset="0"/>
                <a:ea typeface="+mn-ea"/>
                <a:cs typeface="+mn-cs"/>
              </a:rPr>
              <a:t> compliance with it.</a:t>
            </a:r>
            <a:endParaRPr lang="it-IT" sz="1200" kern="1200" baseline="0" dirty="0">
              <a:solidFill>
                <a:schemeClr val="tx1"/>
              </a:solidFill>
              <a:effectLst/>
              <a:latin typeface="Arial" charset="0"/>
              <a:ea typeface="+mn-ea"/>
              <a:cs typeface="+mn-cs"/>
            </a:endParaRPr>
          </a:p>
          <a:p>
            <a:endParaRPr lang="it-IT" sz="1200" b="1" kern="1200" dirty="0">
              <a:solidFill>
                <a:schemeClr val="tx1"/>
              </a:solidFill>
              <a:effectLst/>
              <a:latin typeface="Arial" charset="0"/>
              <a:ea typeface="+mn-ea"/>
              <a:cs typeface="+mn-cs"/>
            </a:endParaRPr>
          </a:p>
          <a:p>
            <a:r>
              <a:rPr lang="en-US" sz="1200" b="1" dirty="0"/>
              <a:t>Subset of Core reporting indicators pursuant to article 128</a:t>
            </a:r>
            <a:r>
              <a:rPr lang="en-US" sz="1200" b="1" baseline="0" dirty="0"/>
              <a:t> (selection of </a:t>
            </a:r>
            <a:r>
              <a:rPr lang="en-US" sz="1200" b="1" baseline="0" dirty="0" err="1"/>
              <a:t>env</a:t>
            </a:r>
            <a:r>
              <a:rPr lang="en-US" sz="1200" b="1" baseline="0" dirty="0"/>
              <a:t> and climate objectives)</a:t>
            </a:r>
            <a:endParaRPr lang="en-US" sz="1200" b="1" dirty="0"/>
          </a:p>
          <a:p>
            <a:pPr marL="171450" indent="-171450">
              <a:buFont typeface="Arial" panose="020B0604020202020204" pitchFamily="34" charset="0"/>
              <a:buChar char="•"/>
            </a:pPr>
            <a:r>
              <a:rPr lang="en-US" sz="1200" u="sng" dirty="0"/>
              <a:t>Contribute to climate change mitigation and adaptation, as well as sustainable energy:  </a:t>
            </a:r>
          </a:p>
          <a:p>
            <a:r>
              <a:rPr lang="en-US" sz="1200" dirty="0"/>
              <a:t>R.14 Carbon storage in soils and biomass: Share of agricultural land under commitments to reducing emissions, maintaining and/or enhancing carbon storage (permanent grassland, agricultural land in peatland, forest, etc.)</a:t>
            </a:r>
          </a:p>
          <a:p>
            <a:pPr marL="285750" indent="-285750">
              <a:buFont typeface="Arial" panose="020B0604020202020204" pitchFamily="34" charset="0"/>
              <a:buChar char="•"/>
            </a:pPr>
            <a:r>
              <a:rPr lang="en-US" sz="1200" u="sng" dirty="0"/>
              <a:t>Foster sustainable development and efficient management of natural resources such as water, soil and air</a:t>
            </a:r>
            <a:r>
              <a:rPr lang="en-US" sz="1200" dirty="0"/>
              <a:t>:</a:t>
            </a:r>
          </a:p>
          <a:p>
            <a:r>
              <a:rPr lang="en-US" sz="1200" dirty="0"/>
              <a:t>O.13 Number of ha (agricultural) covered by environment/climate commitments going beyond mandatory requirements </a:t>
            </a:r>
          </a:p>
          <a:p>
            <a:r>
              <a:rPr lang="en-US" sz="1200" dirty="0"/>
              <a:t>R.4 Linking income support to standards and good practices: Share of UAA covered by income support and subject to conditionality</a:t>
            </a:r>
          </a:p>
          <a:p>
            <a:pPr marL="285750" indent="-285750">
              <a:buFont typeface="Arial" panose="020B0604020202020204" pitchFamily="34" charset="0"/>
              <a:buChar char="•"/>
            </a:pPr>
            <a:r>
              <a:rPr lang="en-US" sz="1200" u="sng" dirty="0"/>
              <a:t>Contribute to the protection of biodiversity, enhance ecosystem services and preserve habitats and landscapes</a:t>
            </a:r>
            <a:r>
              <a:rPr lang="en-US" sz="1200" dirty="0"/>
              <a:t>:</a:t>
            </a:r>
          </a:p>
          <a:p>
            <a:r>
              <a:rPr lang="en-US" sz="1200" dirty="0"/>
              <a:t>R.27 Preserving habitats and species: Share of agricultural land under management commitments supporting biodiversity conservation or restoration.</a:t>
            </a:r>
          </a:p>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4307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a:lnSpc>
                <a:spcPct val="110000"/>
              </a:lnSpc>
              <a:spcBef>
                <a:spcPts val="600"/>
              </a:spcBef>
              <a:spcAft>
                <a:spcPts val="0"/>
              </a:spcAft>
              <a:buClr>
                <a:srgbClr val="9BB39D"/>
              </a:buClr>
              <a:buNone/>
            </a:pPr>
            <a:r>
              <a:rPr lang="en-IE" dirty="0"/>
              <a:t>The concept of the Fast is a </a:t>
            </a:r>
            <a:r>
              <a:rPr lang="en-GB" sz="2400" b="0" kern="1200" baseline="0" dirty="0">
                <a:solidFill>
                  <a:schemeClr val="tx1"/>
                </a:solidFill>
                <a:effectLst/>
                <a:latin typeface="Arial" charset="0"/>
                <a:ea typeface="+mn-ea"/>
                <a:cs typeface="+mn-cs"/>
              </a:rPr>
              <a:t>digital services </a:t>
            </a:r>
            <a:r>
              <a:rPr lang="en-IE" sz="2400" b="0" kern="1200" baseline="0" dirty="0">
                <a:solidFill>
                  <a:schemeClr val="tx1"/>
                </a:solidFill>
                <a:effectLst/>
                <a:latin typeface="Arial" charset="0"/>
                <a:ea typeface="+mn-ea"/>
                <a:cs typeface="+mn-cs"/>
              </a:rPr>
              <a:t>that provide advice for </a:t>
            </a:r>
            <a:r>
              <a:rPr lang="en-US" sz="1700" i="0" dirty="0">
                <a:solidFill>
                  <a:schemeClr val="tx2"/>
                </a:solidFill>
                <a:cs typeface="Arial" panose="020B0604020202020204" pitchFamily="34" charset="0"/>
              </a:rPr>
              <a:t>the use of nutrients </a:t>
            </a:r>
            <a:r>
              <a:rPr lang="en-US" sz="1700" b="0" i="0" dirty="0">
                <a:solidFill>
                  <a:schemeClr val="tx2"/>
                </a:solidFill>
                <a:cs typeface="Arial" panose="020B0604020202020204" pitchFamily="34" charset="0"/>
              </a:rPr>
              <a:t>in agriculture,</a:t>
            </a:r>
            <a:r>
              <a:rPr lang="en-US" sz="1700" b="0" i="0" baseline="0" dirty="0">
                <a:solidFill>
                  <a:schemeClr val="tx2"/>
                </a:solidFill>
                <a:cs typeface="Arial" panose="020B0604020202020204" pitchFamily="34" charset="0"/>
              </a:rPr>
              <a:t> using the available data and knowledge.</a:t>
            </a:r>
          </a:p>
          <a:p>
            <a:pPr marL="0" lvl="1" indent="0" algn="just">
              <a:lnSpc>
                <a:spcPct val="110000"/>
              </a:lnSpc>
              <a:spcBef>
                <a:spcPts val="600"/>
              </a:spcBef>
              <a:spcAft>
                <a:spcPts val="0"/>
              </a:spcAft>
              <a:buClr>
                <a:srgbClr val="9BB39D"/>
              </a:buClr>
              <a:buNone/>
            </a:pPr>
            <a:endParaRPr lang="en-US" sz="1700" b="0" i="0" baseline="0" dirty="0">
              <a:solidFill>
                <a:schemeClr val="tx2"/>
              </a:solidFill>
              <a:cs typeface="Arial" panose="020B0604020202020204" pitchFamily="34" charset="0"/>
            </a:endParaRPr>
          </a:p>
          <a:p>
            <a:pPr marL="457200" indent="-457200">
              <a:buFont typeface="Arial" panose="020B0604020202020204" pitchFamily="34" charset="0"/>
              <a:buAutoNum type="arabicPeriod"/>
            </a:pPr>
            <a:r>
              <a:rPr lang="en-US" sz="2400" b="0" dirty="0">
                <a:solidFill>
                  <a:schemeClr val="tx2"/>
                </a:solidFill>
                <a:ea typeface="Calibri" panose="020F0502020204030204" pitchFamily="34" charset="0"/>
              </a:rPr>
              <a:t>In our view,</a:t>
            </a:r>
            <a:r>
              <a:rPr lang="en-US" sz="2400" b="0" baseline="0" dirty="0">
                <a:solidFill>
                  <a:schemeClr val="tx2"/>
                </a:solidFill>
                <a:ea typeface="Calibri" panose="020F0502020204030204" pitchFamily="34" charset="0"/>
              </a:rPr>
              <a:t> the farmer access to the system using an unique identification.</a:t>
            </a:r>
          </a:p>
          <a:p>
            <a:pPr marL="457200" indent="-457200">
              <a:buFont typeface="Arial" panose="020B0604020202020204" pitchFamily="34" charset="0"/>
              <a:buAutoNum type="arabicPeriod"/>
            </a:pPr>
            <a:endParaRPr lang="en-US" sz="2400" b="0" baseline="0" dirty="0">
              <a:solidFill>
                <a:schemeClr val="tx2"/>
              </a:solidFill>
              <a:ea typeface="Calibri" panose="020F0502020204030204" pitchFamily="34" charset="0"/>
            </a:endParaRPr>
          </a:p>
          <a:p>
            <a:pPr marL="457200" indent="-457200">
              <a:buFont typeface="Arial" panose="020B0604020202020204" pitchFamily="34" charset="0"/>
              <a:buAutoNum type="arabicPeriod"/>
            </a:pPr>
            <a:r>
              <a:rPr lang="en-US" sz="2400" b="0" baseline="0" dirty="0">
                <a:solidFill>
                  <a:schemeClr val="tx2"/>
                </a:solidFill>
                <a:ea typeface="Calibri" panose="020F0502020204030204" pitchFamily="34" charset="0"/>
              </a:rPr>
              <a:t>The system provide access to </a:t>
            </a:r>
            <a:r>
              <a:rPr lang="en-US" sz="2400" b="0" dirty="0">
                <a:solidFill>
                  <a:schemeClr val="tx2"/>
                </a:solidFill>
                <a:ea typeface="Calibri" panose="020F0502020204030204" pitchFamily="34" charset="0"/>
              </a:rPr>
              <a:t>existing information on the farm, LPIS farm boundaries and parcels, together with other satellite imagery, in user-friendly customizable layers.</a:t>
            </a:r>
          </a:p>
          <a:p>
            <a:pPr marL="457200" indent="-457200">
              <a:buFont typeface="Arial" panose="020B0604020202020204" pitchFamily="34" charset="0"/>
              <a:buAutoNum type="arabicPeriod"/>
            </a:pPr>
            <a:endParaRPr lang="en-US" sz="2400" b="0" dirty="0">
              <a:solidFill>
                <a:schemeClr val="tx2"/>
              </a:solidFill>
              <a:ea typeface="Calibri" panose="020F0502020204030204" pitchFamily="34" charset="0"/>
            </a:endParaRPr>
          </a:p>
          <a:p>
            <a:pPr marL="457200" indent="-457200">
              <a:buFont typeface="Arial" panose="020B0604020202020204" pitchFamily="34" charset="0"/>
              <a:buAutoNum type="arabicPeriod"/>
            </a:pPr>
            <a:r>
              <a:rPr lang="en-US" sz="2400" b="0" dirty="0">
                <a:solidFill>
                  <a:schemeClr val="tx2"/>
                </a:solidFill>
                <a:ea typeface="Calibri" panose="020F0502020204030204" pitchFamily="34" charset="0"/>
              </a:rPr>
              <a:t>The information necessary to perform the analysis and to assess the nutrients recommendation is extracted from</a:t>
            </a:r>
            <a:r>
              <a:rPr lang="en-US" sz="2400" b="0" baseline="0" dirty="0">
                <a:solidFill>
                  <a:schemeClr val="tx2"/>
                </a:solidFill>
                <a:ea typeface="Calibri" panose="020F0502020204030204" pitchFamily="34" charset="0"/>
              </a:rPr>
              <a:t> the available data sources</a:t>
            </a:r>
          </a:p>
          <a:p>
            <a:pPr marL="457200" indent="-457200">
              <a:buFont typeface="Arial" panose="020B0604020202020204" pitchFamily="34" charset="0"/>
              <a:buAutoNum type="arabicPeriod"/>
            </a:pPr>
            <a:endParaRPr lang="en-US" sz="2400" b="0" baseline="0" dirty="0">
              <a:solidFill>
                <a:schemeClr val="tx2"/>
              </a:solidFill>
              <a:ea typeface="Calibri" panose="020F0502020204030204" pitchFamily="34" charset="0"/>
            </a:endParaRPr>
          </a:p>
          <a:p>
            <a:pPr marL="457200" indent="-457200">
              <a:buFont typeface="Arial" panose="020B0604020202020204" pitchFamily="34" charset="0"/>
              <a:buAutoNum type="arabicPeriod"/>
            </a:pPr>
            <a:r>
              <a:rPr lang="en-US" sz="2400" b="0" baseline="0" dirty="0">
                <a:solidFill>
                  <a:schemeClr val="tx2"/>
                </a:solidFill>
                <a:ea typeface="Calibri" panose="020F0502020204030204" pitchFamily="34" charset="0"/>
              </a:rPr>
              <a:t>And the farmer only confirm the data or add some additional data not available on this sources (i.e. crop and expected yield)</a:t>
            </a:r>
          </a:p>
          <a:p>
            <a:pPr marL="457200" indent="-457200">
              <a:buFont typeface="Arial" panose="020B0604020202020204" pitchFamily="34" charset="0"/>
              <a:buAutoNum type="arabicPeriod"/>
            </a:pPr>
            <a:endParaRPr lang="en-US" sz="2400" b="0" baseline="0" dirty="0">
              <a:solidFill>
                <a:schemeClr val="tx2"/>
              </a:solidFill>
              <a:ea typeface="Calibri" panose="020F0502020204030204" pitchFamily="34" charset="0"/>
            </a:endParaRPr>
          </a:p>
          <a:p>
            <a:pPr marL="457200" indent="-457200">
              <a:buFont typeface="Arial" panose="020B0604020202020204" pitchFamily="34" charset="0"/>
              <a:buAutoNum type="arabicPeriod"/>
            </a:pPr>
            <a:r>
              <a:rPr lang="en-US" sz="2400" b="0" baseline="0" dirty="0">
                <a:solidFill>
                  <a:schemeClr val="tx2"/>
                </a:solidFill>
                <a:ea typeface="Calibri" panose="020F0502020204030204" pitchFamily="34" charset="0"/>
              </a:rPr>
              <a:t>The system provides a </a:t>
            </a:r>
            <a:endParaRPr lang="en-US" sz="2400" b="0" dirty="0">
              <a:solidFill>
                <a:schemeClr val="tx2"/>
              </a:solidFill>
              <a:ea typeface="Calibri" panose="020F0502020204030204" pitchFamily="34" charset="0"/>
            </a:endParaRPr>
          </a:p>
          <a:p>
            <a:endParaRPr lang="en-US" sz="2400" b="0" dirty="0">
              <a:solidFill>
                <a:schemeClr val="tx2"/>
              </a:solidFill>
              <a:ea typeface="Calibri" panose="020F0502020204030204" pitchFamily="34" charset="0"/>
            </a:endParaRPr>
          </a:p>
          <a:p>
            <a:pPr marL="0" indent="0">
              <a:buFont typeface="Arial" panose="020B0604020202020204" pitchFamily="34" charset="0"/>
              <a:buNone/>
            </a:pPr>
            <a:r>
              <a:rPr lang="en-US" sz="2400" b="0" dirty="0">
                <a:solidFill>
                  <a:schemeClr val="tx2"/>
                </a:solidFill>
                <a:ea typeface="Calibri" panose="020F0502020204030204" pitchFamily="34" charset="0"/>
              </a:rPr>
              <a:t>Additional</a:t>
            </a:r>
            <a:r>
              <a:rPr lang="en-US" sz="2400" b="0" baseline="0" dirty="0">
                <a:solidFill>
                  <a:schemeClr val="tx2"/>
                </a:solidFill>
                <a:ea typeface="Calibri" panose="020F0502020204030204" pitchFamily="34" charset="0"/>
              </a:rPr>
              <a:t> interesting characteristics and potential improvements are:</a:t>
            </a:r>
            <a:endParaRPr lang="en-US" sz="2400" b="0" dirty="0">
              <a:solidFill>
                <a:schemeClr val="tx2"/>
              </a:solidFill>
              <a:ea typeface="Calibri" panose="020F0502020204030204" pitchFamily="34" charset="0"/>
            </a:endParaRPr>
          </a:p>
          <a:p>
            <a:pPr marL="0" indent="0">
              <a:buFont typeface="Arial" panose="020B0604020202020204" pitchFamily="34" charset="0"/>
              <a:buNone/>
            </a:pPr>
            <a:endParaRPr lang="en-US" sz="2400" b="0" dirty="0">
              <a:solidFill>
                <a:schemeClr val="tx2"/>
              </a:solidFill>
              <a:ea typeface="Calibri" panose="020F0502020204030204" pitchFamily="34" charset="0"/>
            </a:endParaRPr>
          </a:p>
          <a:p>
            <a:pPr marL="0" indent="0">
              <a:buFont typeface="Arial" panose="020B0604020202020204" pitchFamily="34" charset="0"/>
              <a:buNone/>
            </a:pPr>
            <a:r>
              <a:rPr lang="en-US" sz="2400" b="0" dirty="0" err="1">
                <a:solidFill>
                  <a:schemeClr val="tx2"/>
                </a:solidFill>
                <a:ea typeface="Calibri" panose="020F0502020204030204" pitchFamily="34" charset="0"/>
              </a:rPr>
              <a:t>Ablility</a:t>
            </a:r>
            <a:r>
              <a:rPr lang="en-US" sz="2400" b="0" dirty="0">
                <a:solidFill>
                  <a:schemeClr val="tx2"/>
                </a:solidFill>
                <a:ea typeface="Calibri" panose="020F0502020204030204" pitchFamily="34" charset="0"/>
              </a:rPr>
              <a:t> to integrate further modules/apps/widgets, driving </a:t>
            </a:r>
            <a:r>
              <a:rPr lang="en-US" sz="2400" b="0" dirty="0" err="1">
                <a:solidFill>
                  <a:schemeClr val="tx2"/>
                </a:solidFill>
                <a:ea typeface="Calibri" panose="020F0502020204030204" pitchFamily="34" charset="0"/>
              </a:rPr>
              <a:t>localisation</a:t>
            </a:r>
            <a:r>
              <a:rPr lang="en-US" sz="2400" b="0" dirty="0">
                <a:solidFill>
                  <a:schemeClr val="tx2"/>
                </a:solidFill>
                <a:ea typeface="Calibri" panose="020F0502020204030204" pitchFamily="34" charset="0"/>
              </a:rPr>
              <a:t> and diversification of services to farmers (advisory services, commercial services </a:t>
            </a:r>
            <a:r>
              <a:rPr lang="en-US" sz="2400" b="0" dirty="0" err="1">
                <a:solidFill>
                  <a:schemeClr val="tx2"/>
                </a:solidFill>
                <a:ea typeface="Calibri" panose="020F0502020204030204" pitchFamily="34" charset="0"/>
              </a:rPr>
              <a:t>etc</a:t>
            </a:r>
            <a:r>
              <a:rPr lang="en-US" sz="2400" b="0" dirty="0">
                <a:solidFill>
                  <a:schemeClr val="tx2"/>
                </a:solidFill>
                <a:ea typeface="Calibri" panose="020F0502020204030204" pitchFamily="34" charset="0"/>
              </a:rPr>
              <a:t>). </a:t>
            </a:r>
          </a:p>
          <a:p>
            <a:endParaRPr lang="en-US" sz="2400" b="0" dirty="0">
              <a:solidFill>
                <a:schemeClr val="tx2"/>
              </a:solidFill>
              <a:ea typeface="Calibri" panose="020F0502020204030204" pitchFamily="34" charset="0"/>
            </a:endParaRPr>
          </a:p>
          <a:p>
            <a:pPr marL="0" indent="0">
              <a:buFont typeface="Arial" panose="020B0604020202020204" pitchFamily="34" charset="0"/>
              <a:buNone/>
            </a:pPr>
            <a:r>
              <a:rPr lang="en-US" sz="2400" b="0" dirty="0">
                <a:solidFill>
                  <a:schemeClr val="tx2"/>
                </a:solidFill>
                <a:ea typeface="Calibri" panose="020F0502020204030204" pitchFamily="34" charset="0"/>
              </a:rPr>
              <a:t>Potential to develop into the ‘on-farm, digital and mobile terminal’ for most interaction between the farmer and the MA/PAs (to support payment applications, adhesion to and implementation of various contracted commitments, information exchange/notifications etc.). </a:t>
            </a:r>
          </a:p>
          <a:p>
            <a:endParaRPr lang="en-US" sz="2400" b="0" dirty="0">
              <a:solidFill>
                <a:schemeClr val="tx2"/>
              </a:solidFill>
              <a:ea typeface="Calibri" panose="020F0502020204030204" pitchFamily="34" charset="0"/>
            </a:endParaRPr>
          </a:p>
          <a:p>
            <a:pPr marL="0" indent="0">
              <a:buFont typeface="Arial" panose="020B0604020202020204" pitchFamily="34" charset="0"/>
              <a:buNone/>
            </a:pPr>
            <a:r>
              <a:rPr lang="en-US" sz="2400" b="0" dirty="0">
                <a:solidFill>
                  <a:schemeClr val="tx2"/>
                </a:solidFill>
                <a:ea typeface="Calibri" panose="020F0502020204030204" pitchFamily="34" charset="0"/>
              </a:rPr>
              <a:t>Its modular and minimalistic structure will not replace existing commercial providers, but provide a platform for smaller, possibly more innovative service providers, for researchers or farm advisors, for whom the FaST open source ‘core module’ will act as on-farm entry support.</a:t>
            </a:r>
            <a:endParaRPr lang="en-GB" sz="2800" b="0" dirty="0">
              <a:solidFill>
                <a:schemeClr val="tx2"/>
              </a:solidFill>
            </a:endParaRPr>
          </a:p>
          <a:p>
            <a:pPr algn="just">
              <a:lnSpc>
                <a:spcPct val="120000"/>
              </a:lnSpc>
              <a:spcBef>
                <a:spcPts val="600"/>
              </a:spcBef>
              <a:spcAft>
                <a:spcPts val="0"/>
              </a:spcAft>
              <a:buClr>
                <a:srgbClr val="004494"/>
              </a:buClr>
            </a:pPr>
            <a:endParaRPr lang="en-GB" sz="2400" b="0" kern="1200" dirty="0">
              <a:solidFill>
                <a:schemeClr val="tx2"/>
              </a:solidFill>
              <a:latin typeface="Arial" charset="0"/>
              <a:ea typeface="+mn-ea"/>
              <a:cs typeface="Arial" panose="020B0604020202020204" pitchFamily="34" charset="0"/>
            </a:endParaRPr>
          </a:p>
          <a:p>
            <a:endParaRPr lang="fr-BE" dirty="0"/>
          </a:p>
        </p:txBody>
      </p:sp>
      <p:sp>
        <p:nvSpPr>
          <p:cNvPr id="4" name="Slide Number Placeholder 3"/>
          <p:cNvSpPr>
            <a:spLocks noGrp="1"/>
          </p:cNvSpPr>
          <p:nvPr>
            <p:ph type="sldNum" sz="quarter" idx="10"/>
          </p:nvPr>
        </p:nvSpPr>
        <p:spPr/>
        <p:txBody>
          <a:bodyPr/>
          <a:lstStyle/>
          <a:p>
            <a:fld id="{B78655AD-5125-4FEB-B669-7F2E7580DA09}" type="slidenum">
              <a:rPr lang="en-US" smtClean="0"/>
              <a:t>5</a:t>
            </a:fld>
            <a:endParaRPr lang="en-US"/>
          </a:p>
        </p:txBody>
      </p:sp>
    </p:spTree>
    <p:extLst>
      <p:ext uri="{BB962C8B-B14F-4D97-AF65-F5344CB8AC3E}">
        <p14:creationId xmlns:p14="http://schemas.microsoft.com/office/powerpoint/2010/main" val="256690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a:lnSpc>
                <a:spcPct val="110000"/>
              </a:lnSpc>
              <a:spcBef>
                <a:spcPts val="600"/>
              </a:spcBef>
              <a:spcAft>
                <a:spcPts val="0"/>
              </a:spcAft>
              <a:buClr>
                <a:srgbClr val="004494"/>
              </a:buClr>
              <a:buFont typeface="Wingdings" panose="05000000000000000000" pitchFamily="2" charset="2"/>
              <a:buNone/>
            </a:pPr>
            <a:r>
              <a:rPr lang="en-US" sz="2200" b="0" dirty="0">
                <a:solidFill>
                  <a:schemeClr val="tx2"/>
                </a:solidFill>
                <a:cs typeface="Arial" panose="020B0604020202020204" pitchFamily="34" charset="0"/>
              </a:rPr>
              <a:t>The</a:t>
            </a:r>
            <a:r>
              <a:rPr lang="en-US" sz="2200" b="0" baseline="0" dirty="0">
                <a:solidFill>
                  <a:schemeClr val="tx2"/>
                </a:solidFill>
                <a:cs typeface="Arial" panose="020B0604020202020204" pitchFamily="34" charset="0"/>
              </a:rPr>
              <a:t> FaST has to be based on the existing data and knowledge, taking advantage of the developments achieved in the frame of research projects and traditional advisory services and will help to provide information to farmers based on existing data.</a:t>
            </a:r>
            <a:endParaRPr lang="en-US" sz="2200" b="0" dirty="0">
              <a:solidFill>
                <a:schemeClr val="tx2"/>
              </a:solidFill>
              <a:cs typeface="Arial" panose="020B0604020202020204" pitchFamily="34" charset="0"/>
            </a:endParaRPr>
          </a:p>
          <a:p>
            <a:pPr marL="0" lvl="1" indent="0" algn="just">
              <a:lnSpc>
                <a:spcPct val="110000"/>
              </a:lnSpc>
              <a:spcBef>
                <a:spcPts val="600"/>
              </a:spcBef>
              <a:spcAft>
                <a:spcPts val="0"/>
              </a:spcAft>
              <a:buClr>
                <a:srgbClr val="004494"/>
              </a:buClr>
              <a:buFont typeface="Wingdings" panose="05000000000000000000" pitchFamily="2" charset="2"/>
              <a:buNone/>
            </a:pPr>
            <a:endParaRPr lang="en-US" sz="2200" b="0" dirty="0">
              <a:solidFill>
                <a:schemeClr val="tx2"/>
              </a:solidFill>
              <a:cs typeface="Arial" panose="020B0604020202020204" pitchFamily="34" charset="0"/>
            </a:endParaRPr>
          </a:p>
          <a:p>
            <a:pPr marL="0" lvl="1" indent="0" algn="just">
              <a:lnSpc>
                <a:spcPct val="110000"/>
              </a:lnSpc>
              <a:spcBef>
                <a:spcPts val="600"/>
              </a:spcBef>
              <a:spcAft>
                <a:spcPts val="0"/>
              </a:spcAft>
              <a:buClr>
                <a:srgbClr val="004494"/>
              </a:buClr>
              <a:buFont typeface="Wingdings" panose="05000000000000000000" pitchFamily="2" charset="2"/>
              <a:buNone/>
            </a:pPr>
            <a:r>
              <a:rPr lang="en-US" sz="2200" b="0" i="0" baseline="0" dirty="0">
                <a:solidFill>
                  <a:schemeClr val="tx2"/>
                </a:solidFill>
                <a:cs typeface="Arial" panose="020B0604020202020204" pitchFamily="34" charset="0"/>
              </a:rPr>
              <a:t>	An important characteristic of the FaST is that the advice provided has to be compliant with the existing legal limits and requirement. This is an advantage fro the farmer, because they will receive clear and easy to follow instructions. </a:t>
            </a:r>
          </a:p>
          <a:p>
            <a:pPr marL="0" lvl="1" indent="0" algn="just">
              <a:lnSpc>
                <a:spcPct val="110000"/>
              </a:lnSpc>
              <a:spcBef>
                <a:spcPts val="600"/>
              </a:spcBef>
              <a:spcAft>
                <a:spcPts val="0"/>
              </a:spcAft>
              <a:buClr>
                <a:srgbClr val="004494"/>
              </a:buClr>
              <a:buFont typeface="Wingdings" panose="05000000000000000000" pitchFamily="2" charset="2"/>
              <a:buNone/>
            </a:pPr>
            <a:endParaRPr lang="en-US" sz="2200" b="0" dirty="0">
              <a:solidFill>
                <a:schemeClr val="tx2"/>
              </a:solidFill>
              <a:cs typeface="Arial" panose="020B0604020202020204" pitchFamily="34" charset="0"/>
            </a:endParaRPr>
          </a:p>
          <a:p>
            <a:pPr marL="0" lvl="1" indent="0" algn="just">
              <a:lnSpc>
                <a:spcPct val="110000"/>
              </a:lnSpc>
              <a:spcBef>
                <a:spcPts val="600"/>
              </a:spcBef>
              <a:spcAft>
                <a:spcPts val="0"/>
              </a:spcAft>
              <a:buClr>
                <a:srgbClr val="004494"/>
              </a:buClr>
              <a:buFont typeface="Wingdings" panose="05000000000000000000" pitchFamily="2" charset="2"/>
              <a:buNone/>
            </a:pPr>
            <a:r>
              <a:rPr lang="en-US" sz="2200" b="0" dirty="0">
                <a:solidFill>
                  <a:schemeClr val="tx2"/>
                </a:solidFill>
                <a:cs typeface="Arial" panose="020B0604020202020204" pitchFamily="34" charset="0"/>
              </a:rPr>
              <a:t>	In addition, the tool has to be designed to consider the available sources of nutrients,</a:t>
            </a:r>
            <a:r>
              <a:rPr lang="en-US" sz="2200" b="0" baseline="0" dirty="0">
                <a:solidFill>
                  <a:schemeClr val="tx2"/>
                </a:solidFill>
                <a:cs typeface="Arial" panose="020B0604020202020204" pitchFamily="34" charset="0"/>
              </a:rPr>
              <a:t> manure, nutrients that remain in the soil after the previous crop etc.</a:t>
            </a:r>
          </a:p>
          <a:p>
            <a:pPr marL="0" lvl="1" indent="0" algn="just">
              <a:lnSpc>
                <a:spcPct val="110000"/>
              </a:lnSpc>
              <a:spcBef>
                <a:spcPts val="600"/>
              </a:spcBef>
              <a:spcAft>
                <a:spcPts val="0"/>
              </a:spcAft>
              <a:buClr>
                <a:srgbClr val="004494"/>
              </a:buClr>
              <a:buFont typeface="Wingdings" panose="05000000000000000000" pitchFamily="2" charset="2"/>
              <a:buNone/>
            </a:pPr>
            <a:endParaRPr lang="en-US" sz="2200" b="0" baseline="0" dirty="0">
              <a:solidFill>
                <a:schemeClr val="tx2"/>
              </a:solidFill>
              <a:cs typeface="Arial" panose="020B0604020202020204" pitchFamily="34" charset="0"/>
            </a:endParaRPr>
          </a:p>
          <a:p>
            <a:pPr marL="0" lvl="1" indent="0" algn="just">
              <a:lnSpc>
                <a:spcPct val="110000"/>
              </a:lnSpc>
              <a:spcBef>
                <a:spcPts val="600"/>
              </a:spcBef>
              <a:spcAft>
                <a:spcPts val="0"/>
              </a:spcAft>
              <a:buClr>
                <a:srgbClr val="004494"/>
              </a:buClr>
              <a:buFont typeface="Wingdings" panose="05000000000000000000" pitchFamily="2" charset="2"/>
              <a:buNone/>
            </a:pPr>
            <a:r>
              <a:rPr lang="en-US" sz="2200" b="0" baseline="0" dirty="0">
                <a:solidFill>
                  <a:schemeClr val="tx2"/>
                </a:solidFill>
                <a:cs typeface="Arial" panose="020B0604020202020204" pitchFamily="34" charset="0"/>
              </a:rPr>
              <a:t>	This accounting system will help to optimize the use of external inputs</a:t>
            </a:r>
          </a:p>
          <a:p>
            <a:pPr marL="0" lvl="1" indent="0" algn="just">
              <a:lnSpc>
                <a:spcPct val="110000"/>
              </a:lnSpc>
              <a:spcBef>
                <a:spcPts val="600"/>
              </a:spcBef>
              <a:spcAft>
                <a:spcPts val="0"/>
              </a:spcAft>
              <a:buClr>
                <a:srgbClr val="004494"/>
              </a:buClr>
              <a:buFont typeface="Wingdings" panose="05000000000000000000" pitchFamily="2" charset="2"/>
              <a:buNone/>
            </a:pPr>
            <a:endParaRPr lang="en-US" sz="2200" b="0" baseline="0" dirty="0">
              <a:solidFill>
                <a:schemeClr val="tx2"/>
              </a:solidFill>
              <a:cs typeface="Arial" panose="020B0604020202020204" pitchFamily="34" charset="0"/>
            </a:endParaRPr>
          </a:p>
          <a:p>
            <a:pPr marL="0" lvl="1" indent="0" algn="just">
              <a:lnSpc>
                <a:spcPct val="110000"/>
              </a:lnSpc>
              <a:spcBef>
                <a:spcPts val="600"/>
              </a:spcBef>
              <a:spcAft>
                <a:spcPts val="0"/>
              </a:spcAft>
              <a:buClr>
                <a:srgbClr val="004494"/>
              </a:buClr>
              <a:buFont typeface="Wingdings" panose="05000000000000000000" pitchFamily="2" charset="2"/>
              <a:buNone/>
            </a:pPr>
            <a:r>
              <a:rPr lang="en-US" sz="2200" b="0" baseline="0" dirty="0">
                <a:solidFill>
                  <a:schemeClr val="tx2"/>
                </a:solidFill>
                <a:cs typeface="Arial" panose="020B0604020202020204" pitchFamily="34" charset="0"/>
              </a:rPr>
              <a:t>	And the expected benefits of this chain are agronomic, environmental and the reduction of the emissions of green house gases.</a:t>
            </a:r>
          </a:p>
          <a:p>
            <a:pPr marL="0" lvl="1" indent="0" algn="just">
              <a:lnSpc>
                <a:spcPct val="110000"/>
              </a:lnSpc>
              <a:spcBef>
                <a:spcPts val="600"/>
              </a:spcBef>
              <a:spcAft>
                <a:spcPts val="0"/>
              </a:spcAft>
              <a:buClr>
                <a:srgbClr val="004494"/>
              </a:buClr>
              <a:buFont typeface="Wingdings" panose="05000000000000000000" pitchFamily="2" charset="2"/>
              <a:buNone/>
            </a:pPr>
            <a:endParaRPr lang="en-US" sz="2200" b="0" u="sng" dirty="0">
              <a:solidFill>
                <a:schemeClr val="tx2"/>
              </a:solidFill>
              <a:cs typeface="Arial" panose="020B0604020202020204" pitchFamily="34" charset="0"/>
            </a:endParaRPr>
          </a:p>
          <a:p>
            <a:pPr marL="1543050" lvl="3" indent="-171450" algn="just">
              <a:lnSpc>
                <a:spcPct val="110000"/>
              </a:lnSpc>
              <a:spcBef>
                <a:spcPts val="600"/>
              </a:spcBef>
              <a:spcAft>
                <a:spcPts val="0"/>
              </a:spcAft>
              <a:buClr>
                <a:srgbClr val="004494"/>
              </a:buClr>
              <a:buFont typeface="Arial" panose="020B0604020202020204" pitchFamily="34" charset="0"/>
              <a:buChar char="•"/>
            </a:pPr>
            <a:r>
              <a:rPr lang="en-GB" sz="2400" b="0" i="0" dirty="0">
                <a:solidFill>
                  <a:schemeClr val="tx2"/>
                </a:solidFill>
                <a:cs typeface="Arial" panose="020B0604020202020204" pitchFamily="34" charset="0"/>
              </a:rPr>
              <a:t>Also we will need sufficient scale for a meaningful impact </a:t>
            </a:r>
            <a:r>
              <a:rPr lang="en-GB" sz="2400" b="0" i="0" dirty="0">
                <a:solidFill>
                  <a:srgbClr val="C00000"/>
                </a:solidFill>
                <a:cs typeface="Arial" panose="020B0604020202020204" pitchFamily="34" charset="0"/>
              </a:rPr>
              <a:t>&gt;&gt; </a:t>
            </a:r>
            <a:r>
              <a:rPr lang="en-GB" sz="2400" b="0" i="0" u="sng" dirty="0">
                <a:solidFill>
                  <a:schemeClr val="tx2"/>
                </a:solidFill>
                <a:cs typeface="Arial" panose="020B0604020202020204" pitchFamily="34" charset="0"/>
              </a:rPr>
              <a:t>(this</a:t>
            </a:r>
            <a:r>
              <a:rPr lang="en-GB" sz="2400" b="0" i="0" u="sng" baseline="0" dirty="0">
                <a:solidFill>
                  <a:schemeClr val="tx2"/>
                </a:solidFill>
                <a:cs typeface="Arial" panose="020B0604020202020204" pitchFamily="34" charset="0"/>
              </a:rPr>
              <a:t> is </a:t>
            </a:r>
            <a:r>
              <a:rPr lang="en-GB" sz="2400" b="0" i="0" u="sng" dirty="0">
                <a:solidFill>
                  <a:schemeClr val="tx2"/>
                </a:solidFill>
                <a:cs typeface="Arial" panose="020B0604020202020204" pitchFamily="34" charset="0"/>
              </a:rPr>
              <a:t>why it is a GAEC)</a:t>
            </a:r>
          </a:p>
          <a:p>
            <a:pPr marL="0" lvl="1" indent="0" algn="just">
              <a:lnSpc>
                <a:spcPct val="110000"/>
              </a:lnSpc>
              <a:spcBef>
                <a:spcPts val="600"/>
              </a:spcBef>
              <a:spcAft>
                <a:spcPts val="0"/>
              </a:spcAft>
              <a:buClr>
                <a:srgbClr val="004494"/>
              </a:buClr>
              <a:buFont typeface="Wingdings" panose="05000000000000000000" pitchFamily="2" charset="2"/>
              <a:buNone/>
            </a:pPr>
            <a:endParaRPr lang="en-US" sz="2200" b="0" dirty="0">
              <a:solidFill>
                <a:schemeClr val="tx2"/>
              </a:solidFill>
              <a:cs typeface="Arial" panose="020B0604020202020204" pitchFamily="34" charset="0"/>
            </a:endParaRPr>
          </a:p>
          <a:p>
            <a:pPr marL="0" lvl="1" indent="0" algn="just">
              <a:lnSpc>
                <a:spcPct val="110000"/>
              </a:lnSpc>
              <a:spcBef>
                <a:spcPts val="600"/>
              </a:spcBef>
              <a:spcAft>
                <a:spcPts val="0"/>
              </a:spcAft>
              <a:buClr>
                <a:srgbClr val="004494"/>
              </a:buClr>
              <a:buFont typeface="Wingdings" panose="05000000000000000000" pitchFamily="2" charset="2"/>
              <a:buNone/>
            </a:pPr>
            <a:endParaRPr lang="en-US" sz="2200" b="0" dirty="0">
              <a:solidFill>
                <a:schemeClr val="tx2"/>
              </a:solidFill>
              <a:cs typeface="Arial" panose="020B0604020202020204" pitchFamily="34" charset="0"/>
            </a:endParaRPr>
          </a:p>
          <a:p>
            <a:pPr marL="0" lvl="1" indent="0" algn="just">
              <a:lnSpc>
                <a:spcPct val="110000"/>
              </a:lnSpc>
              <a:spcBef>
                <a:spcPts val="600"/>
              </a:spcBef>
              <a:spcAft>
                <a:spcPts val="0"/>
              </a:spcAft>
              <a:buClr>
                <a:srgbClr val="004494"/>
              </a:buClr>
              <a:buFont typeface="Wingdings" panose="05000000000000000000" pitchFamily="2" charset="2"/>
              <a:buNone/>
            </a:pPr>
            <a:r>
              <a:rPr lang="en-US" sz="2200" b="0" dirty="0">
                <a:solidFill>
                  <a:schemeClr val="tx2"/>
                </a:solidFill>
                <a:cs typeface="Arial" panose="020B0604020202020204" pitchFamily="34" charset="0"/>
              </a:rPr>
              <a:t>As an electronic system,</a:t>
            </a:r>
            <a:r>
              <a:rPr lang="en-US" sz="2200" b="0" baseline="0" dirty="0">
                <a:solidFill>
                  <a:schemeClr val="tx2"/>
                </a:solidFill>
                <a:cs typeface="Arial" panose="020B0604020202020204" pitchFamily="34" charset="0"/>
              </a:rPr>
              <a:t> the FaST can be integrated and has synergies with other initiatives for a more modern CAP, this is the case of the Geospatial Aid Applications, developments for Geotagged pictures, </a:t>
            </a:r>
            <a:r>
              <a:rPr lang="en-US" sz="2200" b="0" baseline="0" dirty="0" err="1">
                <a:solidFill>
                  <a:schemeClr val="tx2"/>
                </a:solidFill>
                <a:cs typeface="Arial" panose="020B0604020202020204" pitchFamily="34" charset="0"/>
              </a:rPr>
              <a:t>etc</a:t>
            </a:r>
            <a:r>
              <a:rPr lang="en-US" sz="2200" b="0" baseline="0" dirty="0">
                <a:solidFill>
                  <a:schemeClr val="tx2"/>
                </a:solidFill>
                <a:cs typeface="Arial" panose="020B0604020202020204" pitchFamily="34" charset="0"/>
              </a:rPr>
              <a:t>, and is interoperable with other farm management services provided by administrations or privates.</a:t>
            </a:r>
          </a:p>
          <a:p>
            <a:pPr marL="0" lvl="1" indent="0" algn="just">
              <a:lnSpc>
                <a:spcPct val="110000"/>
              </a:lnSpc>
              <a:spcBef>
                <a:spcPts val="600"/>
              </a:spcBef>
              <a:spcAft>
                <a:spcPts val="0"/>
              </a:spcAft>
              <a:buClr>
                <a:srgbClr val="004494"/>
              </a:buClr>
              <a:buFont typeface="Wingdings" panose="05000000000000000000" pitchFamily="2" charset="2"/>
              <a:buNone/>
            </a:pPr>
            <a:endParaRPr lang="en-US" sz="2200" b="0" baseline="0" dirty="0">
              <a:solidFill>
                <a:schemeClr val="tx2"/>
              </a:solidFill>
              <a:cs typeface="Arial" panose="020B0604020202020204" pitchFamily="34" charset="0"/>
            </a:endParaRPr>
          </a:p>
          <a:p>
            <a:pPr marL="0" marR="0" lvl="1" indent="0" algn="just" defTabSz="914400" rtl="0" eaLnBrk="0" fontAlgn="base" latinLnBrk="0" hangingPunct="0">
              <a:lnSpc>
                <a:spcPct val="110000"/>
              </a:lnSpc>
              <a:spcBef>
                <a:spcPts val="600"/>
              </a:spcBef>
              <a:spcAft>
                <a:spcPts val="0"/>
              </a:spcAft>
              <a:buClr>
                <a:srgbClr val="004494"/>
              </a:buClr>
              <a:buSzTx/>
              <a:buFont typeface="Wingdings" panose="05000000000000000000" pitchFamily="2" charset="2"/>
              <a:buNone/>
              <a:tabLst/>
              <a:defRPr/>
            </a:pPr>
            <a:r>
              <a:rPr lang="en-GB" sz="2200" b="0" dirty="0">
                <a:solidFill>
                  <a:schemeClr val="tx2"/>
                </a:solidFill>
                <a:cs typeface="Arial" panose="020B0604020202020204" pitchFamily="34" charset="0"/>
              </a:rPr>
              <a:t>	The FaST could provide the necessary ground for more ambitious management practices (</a:t>
            </a:r>
            <a:r>
              <a:rPr lang="en-GB" sz="1600" b="0" dirty="0">
                <a:solidFill>
                  <a:schemeClr val="tx2"/>
                </a:solidFill>
                <a:cs typeface="Arial" panose="020B0604020202020204" pitchFamily="34" charset="0"/>
              </a:rPr>
              <a:t>i.e. incentive under eco-schemes or management commitments</a:t>
            </a:r>
            <a:r>
              <a:rPr lang="en-GB" sz="2200" b="0" dirty="0">
                <a:solidFill>
                  <a:schemeClr val="tx2"/>
                </a:solidFill>
                <a:cs typeface="Arial" panose="020B0604020202020204" pitchFamily="34" charset="0"/>
              </a:rPr>
              <a:t>)</a:t>
            </a:r>
            <a:endParaRPr lang="en-IE" sz="2200" b="0" i="0" u="sng" dirty="0">
              <a:solidFill>
                <a:schemeClr val="tx2"/>
              </a:solidFill>
              <a:cs typeface="Arial" panose="020B0604020202020204" pitchFamily="34" charset="0"/>
            </a:endParaRPr>
          </a:p>
          <a:p>
            <a:pPr marL="0" lvl="1" indent="0" algn="just">
              <a:lnSpc>
                <a:spcPct val="110000"/>
              </a:lnSpc>
              <a:spcBef>
                <a:spcPts val="600"/>
              </a:spcBef>
              <a:spcAft>
                <a:spcPts val="0"/>
              </a:spcAft>
              <a:buClr>
                <a:srgbClr val="004494"/>
              </a:buClr>
              <a:buNone/>
            </a:pPr>
            <a:endParaRPr lang="en-US" sz="2400" b="0" i="0" dirty="0">
              <a:solidFill>
                <a:schemeClr val="tx2"/>
              </a:solidFill>
              <a:cs typeface="Arial" panose="020B0604020202020204" pitchFamily="34" charset="0"/>
            </a:endParaRPr>
          </a:p>
          <a:p>
            <a:pPr marL="0" marR="0" lvl="1" indent="0" algn="just" defTabSz="914400" rtl="0" eaLnBrk="0" fontAlgn="base" latinLnBrk="0" hangingPunct="0">
              <a:lnSpc>
                <a:spcPct val="110000"/>
              </a:lnSpc>
              <a:spcBef>
                <a:spcPts val="600"/>
              </a:spcBef>
              <a:spcAft>
                <a:spcPts val="0"/>
              </a:spcAft>
              <a:buClr>
                <a:srgbClr val="004494"/>
              </a:buClr>
              <a:buSzTx/>
              <a:buFont typeface="Wingdings" panose="05000000000000000000" pitchFamily="2" charset="2"/>
              <a:buNone/>
              <a:tabLst/>
              <a:defRPr/>
            </a:pPr>
            <a:r>
              <a:rPr lang="en-GB" sz="2200" b="0" i="0" dirty="0">
                <a:solidFill>
                  <a:schemeClr val="tx2"/>
                </a:solidFill>
                <a:cs typeface="Arial" panose="020B0604020202020204" pitchFamily="34" charset="0"/>
              </a:rPr>
              <a:t>	The final result is that we are incrementing the digital skills of the sector and</a:t>
            </a:r>
            <a:r>
              <a:rPr lang="en-GB" sz="2200" b="0" i="0" baseline="0" dirty="0">
                <a:solidFill>
                  <a:schemeClr val="tx2"/>
                </a:solidFill>
                <a:cs typeface="Arial" panose="020B0604020202020204" pitchFamily="34" charset="0"/>
              </a:rPr>
              <a:t> contributing to a more modern agriculture.</a:t>
            </a:r>
          </a:p>
          <a:p>
            <a:pPr marL="0" lvl="1" indent="0" algn="just">
              <a:lnSpc>
                <a:spcPct val="110000"/>
              </a:lnSpc>
              <a:spcBef>
                <a:spcPts val="600"/>
              </a:spcBef>
              <a:spcAft>
                <a:spcPts val="0"/>
              </a:spcAft>
              <a:buClr>
                <a:srgbClr val="004494"/>
              </a:buClr>
              <a:buFont typeface="Wingdings" panose="05000000000000000000" pitchFamily="2" charset="2"/>
              <a:buNone/>
            </a:pPr>
            <a:endParaRPr lang="en-US" sz="2200" b="0" i="0" dirty="0">
              <a:solidFill>
                <a:schemeClr val="tx2"/>
              </a:solidFill>
              <a:cs typeface="Arial" panose="020B0604020202020204" pitchFamily="34" charset="0"/>
            </a:endParaRPr>
          </a:p>
          <a:p>
            <a:pPr algn="just">
              <a:spcBef>
                <a:spcPts val="600"/>
              </a:spcBef>
              <a:spcAft>
                <a:spcPts val="0"/>
              </a:spcAft>
              <a:buClr>
                <a:srgbClr val="004494"/>
              </a:buClr>
              <a:buFont typeface="Wingdings" panose="05000000000000000000" pitchFamily="2" charset="2"/>
              <a:buNone/>
            </a:pPr>
            <a:endParaRPr lang="en-GB" b="0" i="0" dirty="0">
              <a:solidFill>
                <a:schemeClr val="tx2"/>
              </a:solidFill>
              <a:cs typeface="Arial" panose="020B0604020202020204" pitchFamily="34" charset="0"/>
            </a:endParaRPr>
          </a:p>
          <a:p>
            <a:pPr algn="just">
              <a:spcBef>
                <a:spcPts val="600"/>
              </a:spcBef>
              <a:spcAft>
                <a:spcPts val="0"/>
              </a:spcAft>
              <a:buClr>
                <a:srgbClr val="004494"/>
              </a:buClr>
              <a:buFont typeface="Wingdings" panose="05000000000000000000" pitchFamily="2" charset="2"/>
              <a:buNone/>
            </a:pPr>
            <a:r>
              <a:rPr lang="en-GB" b="0" i="0" dirty="0">
                <a:solidFill>
                  <a:schemeClr val="tx2"/>
                </a:solidFill>
                <a:cs typeface="Arial" panose="020B0604020202020204" pitchFamily="34" charset="0"/>
              </a:rPr>
              <a:t>FaST will provide a level-playing-field for all farmers in EU</a:t>
            </a:r>
          </a:p>
          <a:p>
            <a:pPr marL="800100" lvl="1" indent="-342900" algn="just">
              <a:spcBef>
                <a:spcPts val="600"/>
              </a:spcBef>
              <a:spcAft>
                <a:spcPts val="0"/>
              </a:spcAft>
              <a:buClr>
                <a:srgbClr val="004494"/>
              </a:buClr>
              <a:buFont typeface="Arial" panose="020B0604020202020204" pitchFamily="34" charset="0"/>
              <a:buChar char="•"/>
            </a:pPr>
            <a:r>
              <a:rPr lang="en-GB" sz="1900" b="0" dirty="0">
                <a:solidFill>
                  <a:schemeClr val="tx2"/>
                </a:solidFill>
                <a:cs typeface="Arial" panose="020B0604020202020204" pitchFamily="34" charset="0"/>
              </a:rPr>
              <a:t>unique opportunity for small/medium farmers,</a:t>
            </a:r>
          </a:p>
          <a:p>
            <a:pPr marL="800100" lvl="1" indent="-342900" algn="just">
              <a:spcBef>
                <a:spcPts val="600"/>
              </a:spcBef>
              <a:spcAft>
                <a:spcPts val="0"/>
              </a:spcAft>
              <a:buClr>
                <a:srgbClr val="004494"/>
              </a:buClr>
              <a:buFont typeface="Arial" panose="020B0604020202020204" pitchFamily="34" charset="0"/>
              <a:buChar char="•"/>
            </a:pPr>
            <a:r>
              <a:rPr lang="en-GB" sz="1900" b="0" dirty="0">
                <a:solidFill>
                  <a:schemeClr val="tx2"/>
                </a:solidFill>
                <a:cs typeface="Arial" panose="020B0604020202020204" pitchFamily="34" charset="0"/>
              </a:rPr>
              <a:t>reduce the gap/accessibility to digital tools</a:t>
            </a:r>
          </a:p>
          <a:p>
            <a:pPr marL="800100" lvl="1" indent="-342900" algn="just">
              <a:spcBef>
                <a:spcPts val="600"/>
              </a:spcBef>
              <a:spcAft>
                <a:spcPts val="0"/>
              </a:spcAft>
              <a:buClr>
                <a:srgbClr val="004494"/>
              </a:buClr>
              <a:buFont typeface="Arial" panose="020B0604020202020204" pitchFamily="34" charset="0"/>
              <a:buChar char="•"/>
            </a:pPr>
            <a:r>
              <a:rPr lang="en-GB" sz="1900" b="0" dirty="0">
                <a:solidFill>
                  <a:schemeClr val="tx2"/>
                </a:solidFill>
                <a:cs typeface="Arial" panose="020B0604020202020204" pitchFamily="34" charset="0"/>
              </a:rPr>
              <a:t>compatible with more advanced tools</a:t>
            </a:r>
          </a:p>
          <a:p>
            <a:pPr marL="800100" lvl="1" indent="-342900" algn="just">
              <a:spcBef>
                <a:spcPts val="600"/>
              </a:spcBef>
              <a:spcAft>
                <a:spcPts val="0"/>
              </a:spcAft>
              <a:buClr>
                <a:srgbClr val="004494"/>
              </a:buClr>
              <a:buFont typeface="Arial" panose="020B0604020202020204" pitchFamily="34" charset="0"/>
              <a:buChar char="•"/>
            </a:pPr>
            <a:r>
              <a:rPr lang="en-GB" sz="1900" b="0" dirty="0">
                <a:solidFill>
                  <a:schemeClr val="tx2"/>
                </a:solidFill>
                <a:cs typeface="Arial" panose="020B0604020202020204" pitchFamily="34" charset="0"/>
              </a:rPr>
              <a:t>In our view,</a:t>
            </a:r>
            <a:r>
              <a:rPr lang="en-GB" sz="1900" b="0" baseline="0" dirty="0">
                <a:solidFill>
                  <a:schemeClr val="tx2"/>
                </a:solidFill>
                <a:cs typeface="Arial" panose="020B0604020202020204" pitchFamily="34" charset="0"/>
              </a:rPr>
              <a:t> the </a:t>
            </a:r>
            <a:r>
              <a:rPr lang="en-GB" sz="1900" b="0" dirty="0">
                <a:solidFill>
                  <a:schemeClr val="tx2"/>
                </a:solidFill>
                <a:cs typeface="Arial" panose="020B0604020202020204" pitchFamily="34" charset="0"/>
              </a:rPr>
              <a:t>minimum elements and functionalities</a:t>
            </a:r>
            <a:r>
              <a:rPr lang="en-GB" sz="1900" b="0" baseline="0" dirty="0">
                <a:solidFill>
                  <a:schemeClr val="tx2"/>
                </a:solidFill>
                <a:cs typeface="Arial" panose="020B0604020202020204" pitchFamily="34" charset="0"/>
              </a:rPr>
              <a:t> described in the proposal will ensure the level-playing-field</a:t>
            </a:r>
            <a:endParaRPr lang="en-GB" sz="1900" b="0" dirty="0">
              <a:solidFill>
                <a:schemeClr val="tx2"/>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31984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41425"/>
            <a:ext cx="595630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55AD-5125-4FEB-B669-7F2E7580DA09}" type="slidenum">
              <a:rPr lang="en-US" smtClean="0"/>
              <a:t>7</a:t>
            </a:fld>
            <a:endParaRPr lang="en-US"/>
          </a:p>
        </p:txBody>
      </p:sp>
    </p:spTree>
    <p:extLst>
      <p:ext uri="{BB962C8B-B14F-4D97-AF65-F5344CB8AC3E}">
        <p14:creationId xmlns:p14="http://schemas.microsoft.com/office/powerpoint/2010/main" val="303585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4AB1941-F2D9-4577-9EB7-1ECA1C9C9FDF}" type="slidenum">
              <a:rPr lang="it-IT" smtClean="0"/>
              <a:t>10</a:t>
            </a:fld>
            <a:endParaRPr lang="it-IT"/>
          </a:p>
        </p:txBody>
      </p:sp>
    </p:spTree>
    <p:extLst>
      <p:ext uri="{BB962C8B-B14F-4D97-AF65-F5344CB8AC3E}">
        <p14:creationId xmlns:p14="http://schemas.microsoft.com/office/powerpoint/2010/main" val="244854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sz="1200" b="1" i="0" kern="1200" dirty="0">
                <a:solidFill>
                  <a:schemeClr val="tx1"/>
                </a:solidFill>
                <a:effectLst/>
                <a:latin typeface="+mn-lt"/>
                <a:ea typeface="+mn-ea"/>
                <a:cs typeface="+mn-cs"/>
              </a:rPr>
              <a:t> 81% of </a:t>
            </a:r>
            <a:r>
              <a:rPr lang="it-IT" sz="1200" b="1" i="0" kern="1200" dirty="0" err="1">
                <a:solidFill>
                  <a:schemeClr val="tx1"/>
                </a:solidFill>
                <a:effectLst/>
                <a:latin typeface="+mn-lt"/>
                <a:ea typeface="+mn-ea"/>
                <a:cs typeface="+mn-cs"/>
              </a:rPr>
              <a:t>nitrous</a:t>
            </a:r>
            <a:r>
              <a:rPr lang="it-IT" sz="1200" b="1"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oxide</a:t>
            </a:r>
            <a:r>
              <a:rPr lang="it-IT" sz="1200" b="1" i="0" kern="1200" dirty="0">
                <a:solidFill>
                  <a:schemeClr val="tx1"/>
                </a:solidFill>
                <a:effectLst/>
                <a:latin typeface="+mn-lt"/>
                <a:ea typeface="+mn-ea"/>
                <a:cs typeface="+mn-cs"/>
              </a:rPr>
              <a:t> (N</a:t>
            </a:r>
            <a:r>
              <a:rPr lang="it-IT" sz="1200" b="1" i="0" kern="1200" baseline="-25000" dirty="0">
                <a:solidFill>
                  <a:schemeClr val="tx1"/>
                </a:solidFill>
                <a:effectLst/>
                <a:latin typeface="+mn-lt"/>
                <a:ea typeface="+mn-ea"/>
                <a:cs typeface="+mn-cs"/>
              </a:rPr>
              <a:t>2</a:t>
            </a:r>
            <a:r>
              <a:rPr lang="it-IT" sz="1200" b="1" i="0" kern="1200" dirty="0">
                <a:solidFill>
                  <a:schemeClr val="tx1"/>
                </a:solidFill>
                <a:effectLst/>
                <a:latin typeface="+mn-lt"/>
                <a:ea typeface="+mn-ea"/>
                <a:cs typeface="+mn-cs"/>
              </a:rPr>
              <a:t>O)  </a:t>
            </a:r>
            <a:r>
              <a:rPr lang="it-IT" sz="1200" b="1" i="0" kern="1200" dirty="0" err="1">
                <a:solidFill>
                  <a:schemeClr val="tx1"/>
                </a:solidFill>
                <a:effectLst/>
                <a:latin typeface="+mn-lt"/>
                <a:ea typeface="+mn-ea"/>
                <a:cs typeface="+mn-cs"/>
              </a:rPr>
              <a:t>emissions</a:t>
            </a:r>
            <a:r>
              <a:rPr lang="it-IT" sz="1200" b="1" i="0" kern="1200" dirty="0">
                <a:solidFill>
                  <a:schemeClr val="tx1"/>
                </a:solidFill>
                <a:effectLst/>
                <a:latin typeface="+mn-lt"/>
                <a:ea typeface="+mn-ea"/>
                <a:cs typeface="+mn-cs"/>
              </a:rPr>
              <a:t> are from </a:t>
            </a:r>
            <a:r>
              <a:rPr lang="it-IT" sz="1200" b="1" i="0" kern="1200" dirty="0" err="1">
                <a:solidFill>
                  <a:schemeClr val="tx1"/>
                </a:solidFill>
                <a:effectLst/>
                <a:latin typeface="+mn-lt"/>
                <a:ea typeface="+mn-ea"/>
                <a:cs typeface="+mn-cs"/>
              </a:rPr>
              <a:t>Agriculture</a:t>
            </a:r>
            <a:endParaRPr lang="it-IT" dirty="0"/>
          </a:p>
        </p:txBody>
      </p:sp>
      <p:sp>
        <p:nvSpPr>
          <p:cNvPr id="4" name="Segnaposto numero diapositiva 3"/>
          <p:cNvSpPr>
            <a:spLocks noGrp="1"/>
          </p:cNvSpPr>
          <p:nvPr>
            <p:ph type="sldNum" sz="quarter" idx="10"/>
          </p:nvPr>
        </p:nvSpPr>
        <p:spPr/>
        <p:txBody>
          <a:bodyPr/>
          <a:lstStyle/>
          <a:p>
            <a:fld id="{A4AB1941-F2D9-4577-9EB7-1ECA1C9C9FDF}" type="slidenum">
              <a:rPr lang="it-IT" smtClean="0"/>
              <a:t>11</a:t>
            </a:fld>
            <a:endParaRPr lang="it-IT"/>
          </a:p>
        </p:txBody>
      </p:sp>
    </p:spTree>
    <p:extLst>
      <p:ext uri="{BB962C8B-B14F-4D97-AF65-F5344CB8AC3E}">
        <p14:creationId xmlns:p14="http://schemas.microsoft.com/office/powerpoint/2010/main" val="1845753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174523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888"/>
            <a:ext cx="12193911" cy="6912769"/>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201" y="5708389"/>
            <a:ext cx="2906980" cy="116849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104900"/>
            <a:ext cx="12192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9" y="332656"/>
            <a:ext cx="2112433" cy="1100138"/>
          </a:xfrm>
          <a:prstGeom prst="rect">
            <a:avLst/>
          </a:prstGeom>
          <a:noFill/>
          <a:ln w="9525">
            <a:noFill/>
            <a:miter lim="800000"/>
            <a:headEnd/>
            <a:tailEnd/>
          </a:ln>
        </p:spPr>
      </p:pic>
      <p:sp>
        <p:nvSpPr>
          <p:cNvPr id="6" name="Rectangle 5"/>
          <p:cNvSpPr/>
          <p:nvPr userDrawn="1"/>
        </p:nvSpPr>
        <p:spPr>
          <a:xfrm>
            <a:off x="5640003"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342892" fontAlgn="auto">
              <a:spcBef>
                <a:spcPts val="0"/>
              </a:spcBef>
              <a:spcAft>
                <a:spcPts val="0"/>
              </a:spcAft>
              <a:defRPr/>
            </a:pPr>
            <a:endParaRPr lang="en-US" sz="1350" b="0"/>
          </a:p>
        </p:txBody>
      </p:sp>
      <p:sp>
        <p:nvSpPr>
          <p:cNvPr id="13" name="Title 12"/>
          <p:cNvSpPr>
            <a:spLocks noGrp="1"/>
          </p:cNvSpPr>
          <p:nvPr>
            <p:ph type="title"/>
          </p:nvPr>
        </p:nvSpPr>
        <p:spPr>
          <a:xfrm>
            <a:off x="609741" y="2708920"/>
            <a:ext cx="4910195"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0040627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Rectangle 3"/>
          <p:cNvSpPr/>
          <p:nvPr userDrawn="1"/>
        </p:nvSpPr>
        <p:spPr bwMode="auto">
          <a:xfrm>
            <a:off x="0" y="4"/>
            <a:ext cx="12285699" cy="685799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29029" tIns="14514" rIns="29029" bIns="14514" numCol="1" rtlCol="0" anchor="ctr" anchorCtr="0" compatLnSpc="1">
            <a:prstTxWarp prst="textNoShape">
              <a:avLst/>
            </a:prstTxWarp>
          </a:bodyPr>
          <a:lstStyle/>
          <a:p>
            <a:pPr marL="1008" marR="0" indent="0" algn="l" defTabSz="290300" rtl="0" eaLnBrk="1" fontAlgn="base" latinLnBrk="0" hangingPunct="1">
              <a:lnSpc>
                <a:spcPct val="100000"/>
              </a:lnSpc>
              <a:spcBef>
                <a:spcPct val="0"/>
              </a:spcBef>
              <a:spcAft>
                <a:spcPct val="0"/>
              </a:spcAft>
              <a:buClrTx/>
              <a:buSzTx/>
              <a:buFontTx/>
              <a:buNone/>
              <a:tabLst/>
            </a:pPr>
            <a:endParaRPr kumimoji="0" lang="en-GB" sz="381" b="0" i="0" u="none" strike="noStrike" cap="none" normalizeH="0" baseline="0">
              <a:ln>
                <a:noFill/>
              </a:ln>
              <a:solidFill>
                <a:srgbClr val="0F5494"/>
              </a:solidFill>
              <a:effectLst/>
              <a:latin typeface="Verdana" pitchFamily="34" charset="0"/>
            </a:endParaRPr>
          </a:p>
        </p:txBody>
      </p:sp>
    </p:spTree>
    <p:extLst>
      <p:ext uri="{BB962C8B-B14F-4D97-AF65-F5344CB8AC3E}">
        <p14:creationId xmlns:p14="http://schemas.microsoft.com/office/powerpoint/2010/main" val="172167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Contenuto 2">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9051" y="188914"/>
            <a:ext cx="12172949" cy="719137"/>
          </a:xfrm>
        </p:spPr>
        <p:txBody>
          <a:bodyPr>
            <a:normAutofit/>
          </a:bodyPr>
          <a:lstStyle>
            <a:lvl1pPr marL="288000" algn="l">
              <a:defRPr sz="2800">
                <a:solidFill>
                  <a:srgbClr val="1A60A6"/>
                </a:solidFill>
              </a:defRPr>
            </a:lvl1pPr>
          </a:lstStyle>
          <a:p>
            <a:r>
              <a:rPr lang="it-IT" dirty="0"/>
              <a:t>Slide </a:t>
            </a:r>
            <a:r>
              <a:rPr lang="it-IT" dirty="0" err="1"/>
              <a:t>title</a:t>
            </a:r>
            <a:endParaRPr lang="it-IT" dirty="0"/>
          </a:p>
        </p:txBody>
      </p:sp>
      <p:sp>
        <p:nvSpPr>
          <p:cNvPr id="3" name="Segnaposto contenuto 2"/>
          <p:cNvSpPr>
            <a:spLocks noGrp="1"/>
          </p:cNvSpPr>
          <p:nvPr>
            <p:ph sz="half" idx="1"/>
          </p:nvPr>
        </p:nvSpPr>
        <p:spPr>
          <a:xfrm>
            <a:off x="609600" y="1600201"/>
            <a:ext cx="5384800" cy="4525963"/>
          </a:xfrm>
        </p:spPr>
        <p:txBody>
          <a:bodyPr/>
          <a:lstStyle>
            <a:lvl1pPr>
              <a:defRPr sz="2200"/>
            </a:lvl1pPr>
            <a:lvl2pPr>
              <a:defRPr sz="1800"/>
            </a:lvl2pPr>
            <a:lvl3pPr>
              <a:defRPr sz="1400"/>
            </a:lvl3pPr>
            <a:lvl4pPr>
              <a:defRPr sz="1200"/>
            </a:lvl4pPr>
            <a:lvl5pPr>
              <a:defRPr sz="10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6197600" y="1600201"/>
            <a:ext cx="5384800" cy="4525963"/>
          </a:xfrm>
        </p:spPr>
        <p:txBody>
          <a:bodyPr/>
          <a:lstStyle>
            <a:lvl1pPr>
              <a:defRPr sz="2200"/>
            </a:lvl1pPr>
            <a:lvl2pPr>
              <a:defRPr sz="1800"/>
            </a:lvl2pPr>
            <a:lvl3pPr>
              <a:defRPr sz="1400"/>
            </a:lvl3pPr>
            <a:lvl4pPr>
              <a:defRPr sz="1200"/>
            </a:lvl4pPr>
            <a:lvl5pPr>
              <a:defRPr sz="10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8" name="Immagine 6" descr="logo cmc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90818" y="6308726"/>
            <a:ext cx="47413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ttore 1 8"/>
          <p:cNvCxnSpPr/>
          <p:nvPr userDrawn="1"/>
        </p:nvCxnSpPr>
        <p:spPr>
          <a:xfrm>
            <a:off x="0" y="6524625"/>
            <a:ext cx="10991851" cy="0"/>
          </a:xfrm>
          <a:prstGeom prst="line">
            <a:avLst/>
          </a:prstGeom>
          <a:ln w="25400" cmpd="sng">
            <a:solidFill>
              <a:srgbClr val="1A60A6"/>
            </a:solidFill>
            <a:round/>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flipV="1">
            <a:off x="0" y="922818"/>
            <a:ext cx="12192000" cy="0"/>
          </a:xfrm>
          <a:prstGeom prst="line">
            <a:avLst/>
          </a:prstGeom>
          <a:ln w="25400" cmpd="sng">
            <a:solidFill>
              <a:srgbClr val="1A60A6"/>
            </a:solidFill>
            <a:round/>
          </a:ln>
          <a:effectLst/>
        </p:spPr>
        <p:style>
          <a:lnRef idx="2">
            <a:schemeClr val="accent1"/>
          </a:lnRef>
          <a:fillRef idx="0">
            <a:schemeClr val="accent1"/>
          </a:fillRef>
          <a:effectRef idx="1">
            <a:schemeClr val="accent1"/>
          </a:effectRef>
          <a:fontRef idx="minor">
            <a:schemeClr val="tx1"/>
          </a:fontRef>
        </p:style>
      </p:cxnSp>
      <p:sp>
        <p:nvSpPr>
          <p:cNvPr id="11" name="Rettangolo 10"/>
          <p:cNvSpPr/>
          <p:nvPr userDrawn="1"/>
        </p:nvSpPr>
        <p:spPr>
          <a:xfrm>
            <a:off x="0" y="1"/>
            <a:ext cx="12192000" cy="188913"/>
          </a:xfrm>
          <a:prstGeom prst="rect">
            <a:avLst/>
          </a:prstGeom>
          <a:solidFill>
            <a:srgbClr val="1A60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p>
        </p:txBody>
      </p:sp>
    </p:spTree>
    <p:extLst>
      <p:ext uri="{BB962C8B-B14F-4D97-AF65-F5344CB8AC3E}">
        <p14:creationId xmlns:p14="http://schemas.microsoft.com/office/powerpoint/2010/main" val="1344336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2" r:id="rId2"/>
    <p:sldLayoutId id="2147483754" r:id="rId3"/>
    <p:sldLayoutId id="2147483755" r:id="rId4"/>
    <p:sldLayoutId id="2147483756" r:id="rId5"/>
  </p:sldLayoutIdLst>
  <p:hf sldNum="0"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agriculture/future-cap_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tinyurl.com/EU-agriculture-brochure" TargetMode="External"/><Relationship Id="rId4" Type="http://schemas.openxmlformats.org/officeDocument/2006/relationships/hyperlink" Target="https://tinyurl.com/EUsubmiss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623392" y="1742874"/>
            <a:ext cx="4320480" cy="3600400"/>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sz="2700" cap="small" dirty="0">
                <a:solidFill>
                  <a:srgbClr val="002060"/>
                </a:solidFill>
              </a:rPr>
              <a:t>Improved nutrient use and manure management towards sustainable and resilient agricultural systems</a:t>
            </a:r>
            <a:br>
              <a:rPr lang="en-US" sz="2700" cap="small" dirty="0">
                <a:solidFill>
                  <a:srgbClr val="002060"/>
                </a:solidFill>
              </a:rPr>
            </a:br>
            <a:br>
              <a:rPr lang="en-US" dirty="0">
                <a:solidFill>
                  <a:schemeClr val="tx2"/>
                </a:solidFill>
              </a:rPr>
            </a:br>
            <a:r>
              <a:rPr lang="en-US" dirty="0">
                <a:solidFill>
                  <a:schemeClr val="tx2"/>
                </a:solidFill>
              </a:rPr>
              <a:t>The EU Approach</a:t>
            </a:r>
            <a:br>
              <a:rPr lang="en-US" sz="1500" dirty="0">
                <a:solidFill>
                  <a:schemeClr val="tx2"/>
                </a:solidFill>
              </a:rPr>
            </a:br>
            <a:endParaRPr lang="en-GB" sz="1350" dirty="0">
              <a:solidFill>
                <a:schemeClr val="tx2"/>
              </a:solidFill>
              <a:highlight>
                <a:srgbClr val="FFFF00"/>
              </a:highlight>
            </a:endParaRPr>
          </a:p>
        </p:txBody>
      </p:sp>
      <p:sp>
        <p:nvSpPr>
          <p:cNvPr id="6" name="Rectangle 5"/>
          <p:cNvSpPr/>
          <p:nvPr/>
        </p:nvSpPr>
        <p:spPr>
          <a:xfrm>
            <a:off x="2959540" y="5480904"/>
            <a:ext cx="1538790" cy="3000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gn="ctr" defTabSz="342892" fontAlgn="auto">
              <a:spcBef>
                <a:spcPts val="0"/>
              </a:spcBef>
              <a:spcAft>
                <a:spcPts val="0"/>
              </a:spcAft>
            </a:pPr>
            <a:endParaRPr lang="en-GB" sz="1350" b="0" dirty="0"/>
          </a:p>
        </p:txBody>
      </p:sp>
      <p:sp>
        <p:nvSpPr>
          <p:cNvPr id="5" name="TextBox 4"/>
          <p:cNvSpPr txBox="1"/>
          <p:nvPr/>
        </p:nvSpPr>
        <p:spPr>
          <a:xfrm>
            <a:off x="2959540" y="5583902"/>
            <a:ext cx="1596908" cy="334715"/>
          </a:xfrm>
          <a:prstGeom prst="rect">
            <a:avLst/>
          </a:prstGeom>
          <a:noFill/>
        </p:spPr>
        <p:txBody>
          <a:bodyPr wrap="square" lIns="26678" tIns="13339" rIns="26678" bIns="13339" rtlCol="0" anchor="t">
            <a:spAutoFit/>
          </a:bodyPr>
          <a:lstStyle/>
          <a:p>
            <a:r>
              <a:rPr lang="en-GB" sz="3000" baseline="30000" dirty="0">
                <a:solidFill>
                  <a:schemeClr val="bg1"/>
                </a:solidFill>
                <a:latin typeface="EC Square Sans Cond Pro" panose="020B0506040000020004" pitchFamily="34" charset="0"/>
              </a:rPr>
              <a:t>#</a:t>
            </a:r>
            <a:r>
              <a:rPr lang="en-GB" sz="3000" baseline="30000" dirty="0" err="1">
                <a:solidFill>
                  <a:schemeClr val="bg1"/>
                </a:solidFill>
                <a:latin typeface="EC Square Sans Cond Pro" panose="020B0506040000020004" pitchFamily="34" charset="0"/>
              </a:rPr>
              <a:t>FutureofCAP</a:t>
            </a:r>
            <a:endParaRPr lang="en-GB" sz="3000" baseline="30000" dirty="0">
              <a:solidFill>
                <a:schemeClr val="bg1"/>
              </a:solidFill>
              <a:latin typeface="EC Square Sans Cond Pro" panose="020B0506040000020004" pitchFamily="34" charset="0"/>
            </a:endParaRPr>
          </a:p>
        </p:txBody>
      </p:sp>
    </p:spTree>
    <p:extLst>
      <p:ext uri="{BB962C8B-B14F-4D97-AF65-F5344CB8AC3E}">
        <p14:creationId xmlns:p14="http://schemas.microsoft.com/office/powerpoint/2010/main" val="74284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Assessment</a:t>
            </a:r>
            <a:endParaRPr lang="it-IT" dirty="0"/>
          </a:p>
        </p:txBody>
      </p:sp>
      <p:pic>
        <p:nvPicPr>
          <p:cNvPr id="5" name="Picture 7"/>
          <p:cNvPicPr>
            <a:picLocks noChangeAspect="1"/>
          </p:cNvPicPr>
          <p:nvPr/>
        </p:nvPicPr>
        <p:blipFill rotWithShape="1">
          <a:blip r:embed="rId3">
            <a:extLst>
              <a:ext uri="{28A0092B-C50C-407E-A947-70E740481C1C}">
                <a14:useLocalDpi xmlns:a14="http://schemas.microsoft.com/office/drawing/2010/main" val="0"/>
              </a:ext>
            </a:extLst>
          </a:blip>
          <a:srcRect b="1600"/>
          <a:stretch/>
        </p:blipFill>
        <p:spPr>
          <a:xfrm>
            <a:off x="3570725" y="495008"/>
            <a:ext cx="7588283" cy="6187502"/>
          </a:xfrm>
          <a:prstGeom prst="rect">
            <a:avLst/>
          </a:prstGeom>
        </p:spPr>
      </p:pic>
      <p:pic>
        <p:nvPicPr>
          <p:cNvPr id="15"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45733" t="34330" r="33536" b="9937"/>
          <a:stretch/>
        </p:blipFill>
        <p:spPr bwMode="auto">
          <a:xfrm>
            <a:off x="138835" y="1125202"/>
            <a:ext cx="3258237" cy="49271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8763" t="48706" r="71358" b="26297"/>
          <a:stretch/>
        </p:blipFill>
        <p:spPr bwMode="auto">
          <a:xfrm>
            <a:off x="730103" y="2600324"/>
            <a:ext cx="1806620" cy="257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56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45733" t="34330" r="33536" b="9937"/>
          <a:stretch/>
        </p:blipFill>
        <p:spPr bwMode="auto">
          <a:xfrm>
            <a:off x="65138" y="3953854"/>
            <a:ext cx="1795528" cy="27152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96392" y="943580"/>
            <a:ext cx="1194558" cy="369332"/>
          </a:xfrm>
          <a:prstGeom prst="rect">
            <a:avLst/>
          </a:prstGeom>
          <a:noFill/>
        </p:spPr>
        <p:txBody>
          <a:bodyPr wrap="none" rtlCol="0">
            <a:spAutoFit/>
          </a:bodyPr>
          <a:lstStyle/>
          <a:p>
            <a:r>
              <a:rPr lang="it-IT" sz="1800" b="1" dirty="0" err="1">
                <a:solidFill>
                  <a:srgbClr val="1A60A6"/>
                </a:solidFill>
              </a:rPr>
              <a:t>Context</a:t>
            </a:r>
            <a:endParaRPr lang="it-IT" sz="1800" b="1" dirty="0">
              <a:solidFill>
                <a:srgbClr val="1A60A6"/>
              </a:solidFill>
            </a:endParaRPr>
          </a:p>
        </p:txBody>
      </p:sp>
      <p:sp>
        <p:nvSpPr>
          <p:cNvPr id="17" name="Titolo 1"/>
          <p:cNvSpPr>
            <a:spLocks noGrp="1"/>
          </p:cNvSpPr>
          <p:nvPr>
            <p:ph type="title"/>
          </p:nvPr>
        </p:nvSpPr>
        <p:spPr/>
        <p:txBody>
          <a:bodyPr/>
          <a:lstStyle/>
          <a:p>
            <a:r>
              <a:rPr lang="it-IT" dirty="0"/>
              <a:t>AGRICULTURE MANAGEMENT</a:t>
            </a:r>
          </a:p>
        </p:txBody>
      </p:sp>
      <p:pic>
        <p:nvPicPr>
          <p:cNvPr id="9" name="Picture 7"/>
          <p:cNvPicPr>
            <a:picLocks noChangeAspect="1"/>
          </p:cNvPicPr>
          <p:nvPr/>
        </p:nvPicPr>
        <p:blipFill rotWithShape="1">
          <a:blip r:embed="rId5"/>
          <a:srcRect l="-460" r="460" b="70891"/>
          <a:stretch/>
        </p:blipFill>
        <p:spPr>
          <a:xfrm>
            <a:off x="-4016" y="1881151"/>
            <a:ext cx="10605596" cy="2558204"/>
          </a:xfrm>
          <a:prstGeom prst="rect">
            <a:avLst/>
          </a:prstGeom>
          <a:solidFill>
            <a:schemeClr val="bg1"/>
          </a:solidFill>
        </p:spPr>
      </p:pic>
      <p:sp>
        <p:nvSpPr>
          <p:cNvPr id="19" name="CasellaDiTesto 18"/>
          <p:cNvSpPr txBox="1"/>
          <p:nvPr/>
        </p:nvSpPr>
        <p:spPr>
          <a:xfrm>
            <a:off x="1489745" y="986411"/>
            <a:ext cx="10296522" cy="646331"/>
          </a:xfrm>
          <a:prstGeom prst="rect">
            <a:avLst/>
          </a:prstGeom>
          <a:solidFill>
            <a:schemeClr val="accent1">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sz="1800" dirty="0"/>
              <a:t>11% of global </a:t>
            </a:r>
            <a:r>
              <a:rPr lang="it-IT" sz="1800" dirty="0" err="1"/>
              <a:t>emissions</a:t>
            </a:r>
            <a:r>
              <a:rPr lang="it-IT" sz="1800" dirty="0"/>
              <a:t>: CH</a:t>
            </a:r>
            <a:r>
              <a:rPr lang="it-IT" sz="1800" baseline="-25000" dirty="0"/>
              <a:t>4</a:t>
            </a:r>
            <a:r>
              <a:rPr lang="it-IT" sz="1800" dirty="0"/>
              <a:t> (</a:t>
            </a:r>
            <a:r>
              <a:rPr lang="it-IT" sz="1800" dirty="0" err="1"/>
              <a:t>enteric</a:t>
            </a:r>
            <a:r>
              <a:rPr lang="it-IT" sz="1800" dirty="0"/>
              <a:t> </a:t>
            </a:r>
            <a:r>
              <a:rPr lang="it-IT" sz="1800" dirty="0" err="1"/>
              <a:t>fermentation</a:t>
            </a:r>
            <a:r>
              <a:rPr lang="it-IT" sz="1800" dirty="0"/>
              <a:t>); N</a:t>
            </a:r>
            <a:r>
              <a:rPr lang="it-IT" sz="1800" baseline="-25000" dirty="0"/>
              <a:t>2</a:t>
            </a:r>
            <a:r>
              <a:rPr lang="it-IT" sz="1800" dirty="0"/>
              <a:t>O (</a:t>
            </a:r>
            <a:r>
              <a:rPr lang="it-IT" sz="1800" dirty="0" err="1"/>
              <a:t>fertilizer</a:t>
            </a:r>
            <a:r>
              <a:rPr lang="it-IT" sz="1800" dirty="0"/>
              <a:t>)</a:t>
            </a:r>
          </a:p>
          <a:p>
            <a:r>
              <a:rPr lang="it-IT" sz="1800" dirty="0"/>
              <a:t>CO</a:t>
            </a:r>
            <a:r>
              <a:rPr lang="it-IT" sz="1800" baseline="-25000" dirty="0"/>
              <a:t>2</a:t>
            </a:r>
            <a:r>
              <a:rPr lang="it-IT" sz="1800" dirty="0"/>
              <a:t> </a:t>
            </a:r>
            <a:r>
              <a:rPr lang="it-IT" sz="1800" dirty="0" err="1"/>
              <a:t>emissions</a:t>
            </a:r>
            <a:r>
              <a:rPr lang="it-IT" sz="1800" dirty="0"/>
              <a:t> from </a:t>
            </a:r>
            <a:r>
              <a:rPr lang="it-IT" sz="1800" dirty="0" err="1"/>
              <a:t>soil</a:t>
            </a:r>
            <a:r>
              <a:rPr lang="it-IT" sz="1800" dirty="0"/>
              <a:t> </a:t>
            </a:r>
            <a:r>
              <a:rPr lang="it-IT" sz="1800" dirty="0" err="1"/>
              <a:t>disturbances</a:t>
            </a:r>
            <a:endParaRPr lang="it-IT" sz="1800" dirty="0"/>
          </a:p>
        </p:txBody>
      </p:sp>
      <p:sp>
        <p:nvSpPr>
          <p:cNvPr id="4" name="Rettangolo 3"/>
          <p:cNvSpPr/>
          <p:nvPr/>
        </p:nvSpPr>
        <p:spPr>
          <a:xfrm>
            <a:off x="1900421" y="4463388"/>
            <a:ext cx="10518521" cy="2308324"/>
          </a:xfrm>
          <a:prstGeom prst="rect">
            <a:avLst/>
          </a:prstGeom>
        </p:spPr>
        <p:txBody>
          <a:bodyPr wrap="square">
            <a:spAutoFit/>
          </a:bodyPr>
          <a:lstStyle/>
          <a:p>
            <a:r>
              <a:rPr lang="en-US" sz="1600" b="1" dirty="0">
                <a:solidFill>
                  <a:schemeClr val="tx2"/>
                </a:solidFill>
              </a:rPr>
              <a:t>Improved cropland management </a:t>
            </a:r>
            <a:r>
              <a:rPr lang="en-US" sz="1600" b="1" dirty="0">
                <a:solidFill>
                  <a:schemeClr val="tx2"/>
                </a:solidFill>
                <a:latin typeface="TimesNewRomanPSMT"/>
              </a:rPr>
              <a:t>(</a:t>
            </a:r>
            <a:r>
              <a:rPr lang="it-IT" sz="1600" dirty="0">
                <a:solidFill>
                  <a:schemeClr val="tx2"/>
                </a:solidFill>
              </a:rPr>
              <a:t>1.4-2.3 GtCO2e </a:t>
            </a:r>
            <a:r>
              <a:rPr lang="it-IT" sz="1600" dirty="0" err="1">
                <a:solidFill>
                  <a:schemeClr val="tx2"/>
                </a:solidFill>
              </a:rPr>
              <a:t>year</a:t>
            </a:r>
            <a:r>
              <a:rPr lang="it-IT" sz="1600" dirty="0">
                <a:solidFill>
                  <a:schemeClr val="tx2"/>
                </a:solidFill>
              </a:rPr>
              <a:t>)</a:t>
            </a:r>
            <a:endParaRPr lang="en-US" sz="1600" b="1" dirty="0">
              <a:solidFill>
                <a:schemeClr val="tx2"/>
              </a:solidFill>
              <a:latin typeface="TimesNewRomanPSMT"/>
            </a:endParaRPr>
          </a:p>
          <a:p>
            <a:r>
              <a:rPr lang="en-US" sz="1600" dirty="0">
                <a:solidFill>
                  <a:schemeClr val="tx2"/>
                </a:solidFill>
              </a:rPr>
              <a:t>a) </a:t>
            </a:r>
            <a:r>
              <a:rPr lang="en-US" sz="1600" i="1" dirty="0">
                <a:solidFill>
                  <a:schemeClr val="tx2"/>
                </a:solidFill>
              </a:rPr>
              <a:t>management of the crop</a:t>
            </a:r>
            <a:r>
              <a:rPr lang="en-US" sz="1600" dirty="0">
                <a:solidFill>
                  <a:schemeClr val="tx2"/>
                </a:solidFill>
              </a:rPr>
              <a:t> (crop rotation, use of cover crops, perennial cropping systems</a:t>
            </a:r>
            <a:r>
              <a:rPr lang="it-IT" sz="1600" dirty="0">
                <a:solidFill>
                  <a:schemeClr val="tx2"/>
                </a:solidFill>
              </a:rPr>
              <a:t>)</a:t>
            </a:r>
            <a:endParaRPr lang="en-US" sz="1600" dirty="0">
              <a:solidFill>
                <a:schemeClr val="tx2"/>
              </a:solidFill>
            </a:endParaRPr>
          </a:p>
          <a:p>
            <a:r>
              <a:rPr lang="en-US" sz="1600" dirty="0">
                <a:solidFill>
                  <a:schemeClr val="tx2"/>
                </a:solidFill>
              </a:rPr>
              <a:t>b) </a:t>
            </a:r>
            <a:r>
              <a:rPr lang="en-US" sz="1600" i="1" dirty="0">
                <a:solidFill>
                  <a:schemeClr val="tx2"/>
                </a:solidFill>
              </a:rPr>
              <a:t>nutrient management</a:t>
            </a:r>
            <a:r>
              <a:rPr lang="en-US" sz="1600" dirty="0">
                <a:solidFill>
                  <a:schemeClr val="tx2"/>
                </a:solidFill>
              </a:rPr>
              <a:t>: including optimized </a:t>
            </a:r>
            <a:r>
              <a:rPr lang="it-IT" sz="1600" dirty="0" err="1">
                <a:solidFill>
                  <a:schemeClr val="tx2"/>
                </a:solidFill>
              </a:rPr>
              <a:t>fertiliser</a:t>
            </a:r>
            <a:r>
              <a:rPr lang="it-IT" sz="1600" dirty="0">
                <a:solidFill>
                  <a:schemeClr val="tx2"/>
                </a:solidFill>
              </a:rPr>
              <a:t> </a:t>
            </a:r>
            <a:r>
              <a:rPr lang="it-IT" sz="1600" dirty="0" err="1">
                <a:solidFill>
                  <a:schemeClr val="tx2"/>
                </a:solidFill>
              </a:rPr>
              <a:t>application</a:t>
            </a:r>
            <a:r>
              <a:rPr lang="it-IT" sz="1600" dirty="0">
                <a:solidFill>
                  <a:schemeClr val="tx2"/>
                </a:solidFill>
              </a:rPr>
              <a:t> rate, </a:t>
            </a:r>
            <a:r>
              <a:rPr lang="it-IT" sz="1600" dirty="0" err="1">
                <a:solidFill>
                  <a:schemeClr val="tx2"/>
                </a:solidFill>
              </a:rPr>
              <a:t>fertiliser</a:t>
            </a:r>
            <a:r>
              <a:rPr lang="it-IT" sz="1600" dirty="0">
                <a:solidFill>
                  <a:schemeClr val="tx2"/>
                </a:solidFill>
              </a:rPr>
              <a:t> </a:t>
            </a:r>
            <a:r>
              <a:rPr lang="it-IT" sz="1600" dirty="0" err="1">
                <a:solidFill>
                  <a:schemeClr val="tx2"/>
                </a:solidFill>
              </a:rPr>
              <a:t>type</a:t>
            </a:r>
            <a:r>
              <a:rPr lang="it-IT" sz="1600" dirty="0">
                <a:solidFill>
                  <a:schemeClr val="tx2"/>
                </a:solidFill>
              </a:rPr>
              <a:t> </a:t>
            </a:r>
          </a:p>
          <a:p>
            <a:r>
              <a:rPr lang="en-US" sz="1600" dirty="0">
                <a:solidFill>
                  <a:schemeClr val="tx2"/>
                </a:solidFill>
              </a:rPr>
              <a:t>c) </a:t>
            </a:r>
            <a:r>
              <a:rPr lang="en-US" sz="1600" i="1" dirty="0">
                <a:solidFill>
                  <a:schemeClr val="tx2"/>
                </a:solidFill>
              </a:rPr>
              <a:t>reduced tillage intensity and residue retention</a:t>
            </a:r>
            <a:endParaRPr lang="en-US" sz="1600" dirty="0">
              <a:solidFill>
                <a:schemeClr val="tx2"/>
              </a:solidFill>
            </a:endParaRPr>
          </a:p>
          <a:p>
            <a:r>
              <a:rPr lang="en-US" sz="1600" dirty="0">
                <a:solidFill>
                  <a:schemeClr val="tx2"/>
                </a:solidFill>
              </a:rPr>
              <a:t>d) </a:t>
            </a:r>
            <a:r>
              <a:rPr lang="en-US" sz="1600" i="1" dirty="0">
                <a:solidFill>
                  <a:schemeClr val="tx2"/>
                </a:solidFill>
              </a:rPr>
              <a:t>improved water management</a:t>
            </a:r>
          </a:p>
          <a:p>
            <a:r>
              <a:rPr lang="it-IT" sz="1600" dirty="0">
                <a:solidFill>
                  <a:schemeClr val="tx2"/>
                </a:solidFill>
              </a:rPr>
              <a:t> e) </a:t>
            </a:r>
            <a:r>
              <a:rPr lang="it-IT" sz="1600" i="1" dirty="0" err="1">
                <a:solidFill>
                  <a:schemeClr val="tx2"/>
                </a:solidFill>
              </a:rPr>
              <a:t>improved</a:t>
            </a:r>
            <a:r>
              <a:rPr lang="it-IT" sz="1600" i="1" dirty="0">
                <a:solidFill>
                  <a:schemeClr val="tx2"/>
                </a:solidFill>
              </a:rPr>
              <a:t> </a:t>
            </a:r>
            <a:r>
              <a:rPr lang="it-IT" sz="1600" i="1" dirty="0" err="1">
                <a:solidFill>
                  <a:schemeClr val="tx2"/>
                </a:solidFill>
              </a:rPr>
              <a:t>rice</a:t>
            </a:r>
            <a:r>
              <a:rPr lang="it-IT" sz="1600" i="1" dirty="0">
                <a:solidFill>
                  <a:schemeClr val="tx2"/>
                </a:solidFill>
              </a:rPr>
              <a:t> management</a:t>
            </a:r>
            <a:r>
              <a:rPr lang="it-IT" sz="1600" dirty="0">
                <a:solidFill>
                  <a:schemeClr val="tx2"/>
                </a:solidFill>
              </a:rPr>
              <a:t>: </a:t>
            </a:r>
            <a:r>
              <a:rPr lang="it-IT" sz="1600" dirty="0" err="1">
                <a:solidFill>
                  <a:schemeClr val="tx2"/>
                </a:solidFill>
              </a:rPr>
              <a:t>including</a:t>
            </a:r>
            <a:r>
              <a:rPr lang="it-IT" sz="1600" dirty="0">
                <a:solidFill>
                  <a:schemeClr val="tx2"/>
                </a:solidFill>
              </a:rPr>
              <a:t> </a:t>
            </a:r>
            <a:r>
              <a:rPr lang="en-US" sz="1600" dirty="0">
                <a:solidFill>
                  <a:schemeClr val="tx2"/>
                </a:solidFill>
              </a:rPr>
              <a:t>water management such as mid-season drainage </a:t>
            </a:r>
          </a:p>
          <a:p>
            <a:r>
              <a:rPr lang="it-IT" sz="1600" dirty="0">
                <a:solidFill>
                  <a:schemeClr val="tx2"/>
                </a:solidFill>
              </a:rPr>
              <a:t>f) </a:t>
            </a:r>
            <a:r>
              <a:rPr lang="it-IT" sz="1600" i="1" dirty="0" err="1">
                <a:solidFill>
                  <a:schemeClr val="tx2"/>
                </a:solidFill>
              </a:rPr>
              <a:t>biochar</a:t>
            </a:r>
            <a:r>
              <a:rPr lang="it-IT" sz="1600" i="1" dirty="0">
                <a:solidFill>
                  <a:schemeClr val="tx2"/>
                </a:solidFill>
              </a:rPr>
              <a:t> </a:t>
            </a:r>
            <a:r>
              <a:rPr lang="it-IT" sz="1600" i="1" dirty="0" err="1">
                <a:solidFill>
                  <a:schemeClr val="tx2"/>
                </a:solidFill>
              </a:rPr>
              <a:t>application</a:t>
            </a:r>
            <a:r>
              <a:rPr lang="it-IT" sz="1600" dirty="0">
                <a:solidFill>
                  <a:schemeClr val="tx2"/>
                </a:solidFill>
              </a:rPr>
              <a:t>.</a:t>
            </a:r>
          </a:p>
        </p:txBody>
      </p:sp>
      <p:sp>
        <p:nvSpPr>
          <p:cNvPr id="5" name="Rettangolo 4"/>
          <p:cNvSpPr/>
          <p:nvPr/>
        </p:nvSpPr>
        <p:spPr>
          <a:xfrm>
            <a:off x="10563030" y="2156074"/>
            <a:ext cx="1450521" cy="923330"/>
          </a:xfrm>
          <a:prstGeom prst="rect">
            <a:avLst/>
          </a:prstGeom>
        </p:spPr>
        <p:txBody>
          <a:bodyPr wrap="square">
            <a:spAutoFit/>
          </a:bodyPr>
          <a:lstStyle/>
          <a:p>
            <a:r>
              <a:rPr lang="it-IT" sz="1800" dirty="0">
                <a:solidFill>
                  <a:srgbClr val="C00000"/>
                </a:solidFill>
              </a:rPr>
              <a:t>&gt;13</a:t>
            </a:r>
            <a:endParaRPr lang="nb-NO" sz="1800" dirty="0">
              <a:solidFill>
                <a:srgbClr val="C00000"/>
              </a:solidFill>
            </a:endParaRPr>
          </a:p>
          <a:p>
            <a:r>
              <a:rPr lang="nb-NO" sz="1800" dirty="0">
                <a:solidFill>
                  <a:srgbClr val="C00000"/>
                </a:solidFill>
              </a:rPr>
              <a:t>0.1 - 5.7</a:t>
            </a:r>
          </a:p>
          <a:p>
            <a:r>
              <a:rPr lang="it-IT" sz="1800" dirty="0">
                <a:solidFill>
                  <a:srgbClr val="C00000"/>
                </a:solidFill>
              </a:rPr>
              <a:t>1.4 - 2.3</a:t>
            </a:r>
          </a:p>
        </p:txBody>
      </p:sp>
      <p:cxnSp>
        <p:nvCxnSpPr>
          <p:cNvPr id="31" name="Connettore 1 30"/>
          <p:cNvCxnSpPr/>
          <p:nvPr/>
        </p:nvCxnSpPr>
        <p:spPr>
          <a:xfrm flipV="1">
            <a:off x="9368519" y="2466424"/>
            <a:ext cx="3234267" cy="16933"/>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flipV="1">
            <a:off x="9368513" y="2728895"/>
            <a:ext cx="3234267" cy="16933"/>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flipV="1">
            <a:off x="9368115" y="3014003"/>
            <a:ext cx="2823885" cy="1"/>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ttangolo 40"/>
          <p:cNvSpPr/>
          <p:nvPr/>
        </p:nvSpPr>
        <p:spPr>
          <a:xfrm>
            <a:off x="10633387" y="1583494"/>
            <a:ext cx="1354858" cy="646331"/>
          </a:xfrm>
          <a:prstGeom prst="rect">
            <a:avLst/>
          </a:prstGeom>
        </p:spPr>
        <p:txBody>
          <a:bodyPr wrap="none">
            <a:spAutoFit/>
          </a:bodyPr>
          <a:lstStyle/>
          <a:p>
            <a:r>
              <a:rPr lang="it-IT" sz="1800" b="1" dirty="0" err="1">
                <a:solidFill>
                  <a:srgbClr val="C00000"/>
                </a:solidFill>
              </a:rPr>
              <a:t>Potential</a:t>
            </a:r>
            <a:endParaRPr lang="it-IT" sz="1800" b="1" dirty="0">
              <a:solidFill>
                <a:srgbClr val="C00000"/>
              </a:solidFill>
            </a:endParaRPr>
          </a:p>
          <a:p>
            <a:r>
              <a:rPr lang="nb-NO" sz="1800" dirty="0">
                <a:solidFill>
                  <a:srgbClr val="C00000"/>
                </a:solidFill>
                <a:latin typeface="TimesNewRomanPSMT"/>
              </a:rPr>
              <a:t>GtCO2 yr</a:t>
            </a:r>
            <a:r>
              <a:rPr lang="nb-NO" sz="1800" baseline="30000" dirty="0">
                <a:solidFill>
                  <a:srgbClr val="C00000"/>
                </a:solidFill>
                <a:latin typeface="TimesNewRomanPSMT"/>
              </a:rPr>
              <a:t>-1</a:t>
            </a:r>
            <a:endParaRPr lang="it-IT" sz="1800" b="1" baseline="30000" dirty="0">
              <a:solidFill>
                <a:srgbClr val="C00000"/>
              </a:solidFill>
            </a:endParaRPr>
          </a:p>
        </p:txBody>
      </p:sp>
    </p:spTree>
    <p:extLst>
      <p:ext uri="{BB962C8B-B14F-4D97-AF65-F5344CB8AC3E}">
        <p14:creationId xmlns:p14="http://schemas.microsoft.com/office/powerpoint/2010/main" val="250134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1639" y="692696"/>
            <a:ext cx="11233248" cy="923330"/>
          </a:xfrm>
          <a:prstGeom prst="rect">
            <a:avLst/>
          </a:prstGeom>
          <a:noFill/>
        </p:spPr>
        <p:txBody>
          <a:bodyPr wrap="square" rtlCol="0">
            <a:spAutoFit/>
          </a:bodyPr>
          <a:lstStyle/>
          <a:p>
            <a:r>
              <a:rPr lang="fr-BE" sz="5400" b="0" dirty="0" err="1">
                <a:solidFill>
                  <a:srgbClr val="0F5494"/>
                </a:solidFill>
              </a:rPr>
              <a:t>Thank</a:t>
            </a:r>
            <a:r>
              <a:rPr lang="fr-BE" sz="5400" b="0" dirty="0">
                <a:solidFill>
                  <a:srgbClr val="0F5494"/>
                </a:solidFill>
              </a:rPr>
              <a:t> </a:t>
            </a:r>
            <a:r>
              <a:rPr lang="fr-BE" sz="5400" b="0" dirty="0" err="1">
                <a:solidFill>
                  <a:srgbClr val="0F5494"/>
                </a:solidFill>
              </a:rPr>
              <a:t>you</a:t>
            </a:r>
            <a:r>
              <a:rPr lang="fr-BE" sz="5400" b="0" dirty="0">
                <a:solidFill>
                  <a:srgbClr val="0F5494"/>
                </a:solidFill>
              </a:rPr>
              <a:t> for </a:t>
            </a:r>
            <a:r>
              <a:rPr lang="fr-BE" sz="5400" b="0" dirty="0" err="1">
                <a:solidFill>
                  <a:srgbClr val="0F5494"/>
                </a:solidFill>
              </a:rPr>
              <a:t>your</a:t>
            </a:r>
            <a:r>
              <a:rPr lang="fr-BE" sz="5400" b="0" dirty="0">
                <a:solidFill>
                  <a:srgbClr val="0F5494"/>
                </a:solidFill>
              </a:rPr>
              <a:t> attention!</a:t>
            </a:r>
            <a:endParaRPr lang="en-GB" sz="5400" b="0" dirty="0" err="1">
              <a:solidFill>
                <a:srgbClr val="0F5494"/>
              </a:solidFill>
            </a:endParaRPr>
          </a:p>
        </p:txBody>
      </p:sp>
      <p:sp>
        <p:nvSpPr>
          <p:cNvPr id="4" name="Rectangle 3"/>
          <p:cNvSpPr/>
          <p:nvPr/>
        </p:nvSpPr>
        <p:spPr>
          <a:xfrm>
            <a:off x="2063552" y="2132856"/>
            <a:ext cx="8640960" cy="1569660"/>
          </a:xfrm>
          <a:prstGeom prst="rect">
            <a:avLst/>
          </a:prstGeom>
        </p:spPr>
        <p:txBody>
          <a:bodyPr wrap="square">
            <a:spAutoFit/>
          </a:bodyPr>
          <a:lstStyle/>
          <a:p>
            <a:pPr lvl="0" algn="ctr" eaLnBrk="0" hangingPunct="0">
              <a:spcBef>
                <a:spcPct val="20000"/>
              </a:spcBef>
              <a:buClr>
                <a:srgbClr val="0F5494"/>
              </a:buClr>
              <a:buSzPct val="120000"/>
            </a:pPr>
            <a:r>
              <a:rPr lang="en-GB" sz="2400" kern="0" dirty="0">
                <a:solidFill>
                  <a:srgbClr val="3366CC"/>
                </a:solidFill>
                <a:latin typeface="Verdana"/>
              </a:rPr>
              <a:t>Further information will be available at:</a:t>
            </a:r>
            <a:endParaRPr lang="en-GB" sz="2400" b="0" kern="0" dirty="0">
              <a:solidFill>
                <a:srgbClr val="3366CC"/>
              </a:solidFill>
              <a:latin typeface="Verdana"/>
            </a:endParaRPr>
          </a:p>
          <a:p>
            <a:pPr lvl="0" algn="ctr" eaLnBrk="0" hangingPunct="0">
              <a:spcBef>
                <a:spcPts val="0"/>
              </a:spcBef>
              <a:buClr>
                <a:srgbClr val="0F5494"/>
              </a:buClr>
              <a:buSzPct val="120000"/>
            </a:pPr>
            <a:r>
              <a:rPr lang="en-GB" sz="2400" b="0" u="sng" kern="0" dirty="0">
                <a:solidFill>
                  <a:srgbClr val="3366CC"/>
                </a:solidFill>
                <a:latin typeface="Verdana"/>
                <a:hlinkClick r:id="rId3"/>
              </a:rPr>
              <a:t>https://ec.europa.eu/agriculture/future-cap_en</a:t>
            </a:r>
            <a:endParaRPr lang="en-GB" sz="2400" b="0" u="sng" kern="0" dirty="0">
              <a:solidFill>
                <a:srgbClr val="3366CC"/>
              </a:solidFill>
              <a:latin typeface="Verdana"/>
            </a:endParaRPr>
          </a:p>
          <a:p>
            <a:pPr lvl="0" algn="ctr" eaLnBrk="0" hangingPunct="0">
              <a:spcBef>
                <a:spcPts val="0"/>
              </a:spcBef>
              <a:buClr>
                <a:srgbClr val="0F5494"/>
              </a:buClr>
              <a:buSzPct val="120000"/>
            </a:pPr>
            <a:r>
              <a:rPr lang="en-GB" sz="2400" b="0" kern="0" dirty="0">
                <a:solidFill>
                  <a:srgbClr val="3366CC"/>
                </a:solidFill>
                <a:latin typeface="Verdana"/>
                <a:hlinkClick r:id="rId4"/>
              </a:rPr>
              <a:t>https://tinyurl.com/EUsubmission</a:t>
            </a:r>
            <a:endParaRPr lang="en-GB" sz="2400" b="0" kern="0" dirty="0">
              <a:solidFill>
                <a:srgbClr val="3366CC"/>
              </a:solidFill>
              <a:latin typeface="Verdana"/>
            </a:endParaRPr>
          </a:p>
          <a:p>
            <a:pPr lvl="0" algn="ctr" eaLnBrk="0" hangingPunct="0">
              <a:spcBef>
                <a:spcPts val="0"/>
              </a:spcBef>
              <a:buClr>
                <a:srgbClr val="0F5494"/>
              </a:buClr>
              <a:buSzPct val="120000"/>
            </a:pPr>
            <a:r>
              <a:rPr lang="en-GB" sz="2400" b="0" kern="0" dirty="0">
                <a:solidFill>
                  <a:srgbClr val="3366CC"/>
                </a:solidFill>
                <a:latin typeface="Verdana"/>
                <a:hlinkClick r:id="rId5"/>
              </a:rPr>
              <a:t>https://tinyurl.com/EU-agriculture-brochure</a:t>
            </a:r>
            <a:r>
              <a:rPr lang="en-GB" sz="2400" b="0" kern="0" dirty="0">
                <a:solidFill>
                  <a:srgbClr val="3366CC"/>
                </a:solidFill>
                <a:latin typeface="Verdana"/>
              </a:rPr>
              <a:t> </a:t>
            </a:r>
          </a:p>
        </p:txBody>
      </p:sp>
    </p:spTree>
    <p:extLst>
      <p:ext uri="{BB962C8B-B14F-4D97-AF65-F5344CB8AC3E}">
        <p14:creationId xmlns:p14="http://schemas.microsoft.com/office/powerpoint/2010/main" val="148829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91344" y="116632"/>
            <a:ext cx="11367514" cy="5968739"/>
            <a:chOff x="117974" y="18357"/>
            <a:chExt cx="11367514" cy="5968739"/>
          </a:xfrm>
        </p:grpSpPr>
        <p:pic>
          <p:nvPicPr>
            <p:cNvPr id="10" name="Picture 2" descr="U:\02. External Communication\02.06 MEDIA_PRESS_DIGITAL-WEB\Graphic stuff\Cab jobs\Future of Food and Farming\export\Future of Food and Farmingv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7480" y="18357"/>
              <a:ext cx="9099053" cy="54268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7974" y="5164588"/>
              <a:ext cx="1679508" cy="379656"/>
            </a:xfrm>
            <a:prstGeom prst="rect">
              <a:avLst/>
            </a:prstGeom>
            <a:noFill/>
          </p:spPr>
          <p:txBody>
            <a:bodyPr wrap="square" rtlCol="0">
              <a:spAutoFit/>
            </a:bodyPr>
            <a:lstStyle/>
            <a:p>
              <a:pPr algn="ctr"/>
              <a:r>
                <a:rPr lang="en-GB" sz="1867" i="1" kern="0" dirty="0">
                  <a:solidFill>
                    <a:srgbClr val="0070C0"/>
                  </a:solidFill>
                  <a:latin typeface="+mn-lt"/>
                </a:rPr>
                <a:t>The CAP</a:t>
              </a:r>
            </a:p>
          </p:txBody>
        </p:sp>
        <p:sp>
          <p:nvSpPr>
            <p:cNvPr id="12" name="TextBox 11"/>
            <p:cNvSpPr txBox="1"/>
            <p:nvPr/>
          </p:nvSpPr>
          <p:spPr>
            <a:xfrm>
              <a:off x="1762632" y="4869160"/>
              <a:ext cx="2304256" cy="912814"/>
            </a:xfrm>
            <a:prstGeom prst="rect">
              <a:avLst/>
            </a:prstGeom>
            <a:solidFill>
              <a:srgbClr val="CCEC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114297" algn="ctr"/>
              <a:r>
                <a:rPr lang="en-GB" sz="1333" b="0" i="1" kern="0" dirty="0">
                  <a:solidFill>
                    <a:srgbClr val="0F5494"/>
                  </a:solidFill>
                </a:rPr>
                <a:t>Is a common policy framework at EU level allowing for adaptation to local conditions</a:t>
              </a:r>
            </a:p>
          </p:txBody>
        </p:sp>
        <p:sp>
          <p:nvSpPr>
            <p:cNvPr id="13" name="TextBox 12"/>
            <p:cNvSpPr txBox="1"/>
            <p:nvPr/>
          </p:nvSpPr>
          <p:spPr>
            <a:xfrm>
              <a:off x="4066888" y="4869161"/>
              <a:ext cx="2304256" cy="1117935"/>
            </a:xfrm>
            <a:prstGeom prst="rect">
              <a:avLst/>
            </a:prstGeom>
            <a:solidFill>
              <a:srgbClr val="CCEC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114297" algn="ctr"/>
              <a:r>
                <a:rPr lang="en-GB" sz="1333" b="0" i="1" kern="0" dirty="0">
                  <a:solidFill>
                    <a:srgbClr val="0F5494"/>
                  </a:solidFill>
                </a:rPr>
                <a:t>Provides support for farm income and competitiveness, while fostering a sustainable agriculture</a:t>
              </a:r>
            </a:p>
          </p:txBody>
        </p:sp>
        <p:sp>
          <p:nvSpPr>
            <p:cNvPr id="14" name="TextBox 13"/>
            <p:cNvSpPr txBox="1"/>
            <p:nvPr/>
          </p:nvSpPr>
          <p:spPr>
            <a:xfrm>
              <a:off x="6378221" y="4987270"/>
              <a:ext cx="2304256" cy="912814"/>
            </a:xfrm>
            <a:prstGeom prst="rect">
              <a:avLst/>
            </a:prstGeom>
            <a:solidFill>
              <a:srgbClr val="CCECFF"/>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marL="114297" algn="ctr"/>
              <a:r>
                <a:rPr lang="en-GB" sz="1333" b="0" i="1" kern="0" dirty="0">
                  <a:solidFill>
                    <a:srgbClr val="0F5494"/>
                  </a:solidFill>
                </a:rPr>
                <a:t>Supports the development of rural areas throughout the EU</a:t>
              </a:r>
            </a:p>
            <a:p>
              <a:pPr marL="114297" algn="ctr"/>
              <a:endParaRPr lang="en-GB" sz="1333" b="0" i="1" kern="0" dirty="0">
                <a:solidFill>
                  <a:srgbClr val="0F5494"/>
                </a:solidFill>
              </a:endParaRPr>
            </a:p>
          </p:txBody>
        </p:sp>
        <p:sp>
          <p:nvSpPr>
            <p:cNvPr id="15" name="TextBox 14"/>
            <p:cNvSpPr txBox="1"/>
            <p:nvPr/>
          </p:nvSpPr>
          <p:spPr>
            <a:xfrm>
              <a:off x="8682477" y="4872256"/>
              <a:ext cx="2214056" cy="912814"/>
            </a:xfrm>
            <a:prstGeom prst="rect">
              <a:avLst/>
            </a:prstGeom>
            <a:solidFill>
              <a:srgbClr val="CCEC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114297" algn="ctr"/>
              <a:r>
                <a:rPr lang="en-GB" sz="1333" b="0" i="1" kern="0" dirty="0">
                  <a:solidFill>
                    <a:srgbClr val="0F5494"/>
                  </a:solidFill>
                </a:rPr>
                <a:t>Enables the functioning of the single market and to speak with one voice internationally</a:t>
              </a:r>
            </a:p>
          </p:txBody>
        </p:sp>
        <p:sp>
          <p:nvSpPr>
            <p:cNvPr id="16" name="TextBox 15"/>
            <p:cNvSpPr txBox="1"/>
            <p:nvPr/>
          </p:nvSpPr>
          <p:spPr>
            <a:xfrm>
              <a:off x="181621" y="2756925"/>
              <a:ext cx="1822345" cy="666977"/>
            </a:xfrm>
            <a:prstGeom prst="rect">
              <a:avLst/>
            </a:prstGeom>
            <a:noFill/>
          </p:spPr>
          <p:txBody>
            <a:bodyPr wrap="square" rtlCol="0">
              <a:spAutoFit/>
            </a:bodyPr>
            <a:lstStyle/>
            <a:p>
              <a:pPr algn="ctr"/>
              <a:r>
                <a:rPr lang="en-GB" sz="1867" i="1" kern="0" dirty="0">
                  <a:solidFill>
                    <a:srgbClr val="0070C0"/>
                  </a:solidFill>
                  <a:latin typeface="+mn-lt"/>
                </a:rPr>
                <a:t>EU Agriculture</a:t>
              </a:r>
            </a:p>
          </p:txBody>
        </p:sp>
        <p:sp>
          <p:nvSpPr>
            <p:cNvPr id="17" name="TextBox 16"/>
            <p:cNvSpPr txBox="1"/>
            <p:nvPr/>
          </p:nvSpPr>
          <p:spPr>
            <a:xfrm>
              <a:off x="3192496" y="1604797"/>
              <a:ext cx="2231429" cy="576065"/>
            </a:xfrm>
            <a:prstGeom prst="rect">
              <a:avLst/>
            </a:prstGeom>
            <a:noFill/>
          </p:spPr>
          <p:txBody>
            <a:bodyPr wrap="square" lIns="0" tIns="0" rIns="0" bIns="0" rtlCol="0">
              <a:noAutofit/>
            </a:bodyPr>
            <a:lstStyle/>
            <a:p>
              <a:pPr>
                <a:lnSpc>
                  <a:spcPts val="2133"/>
                </a:lnSpc>
              </a:pPr>
              <a:r>
                <a:rPr lang="en-GB" sz="1400" kern="0" cap="all" dirty="0">
                  <a:solidFill>
                    <a:schemeClr val="tx1">
                      <a:lumMod val="95000"/>
                      <a:lumOff val="5000"/>
                    </a:schemeClr>
                  </a:solidFill>
                  <a:latin typeface="EC Square Sans Pro" panose="020B0506040000020004" pitchFamily="34" charset="0"/>
                </a:rPr>
                <a:t>Climate &amp; clean energy </a:t>
              </a:r>
              <a:br>
                <a:rPr lang="en-GB" sz="1400" kern="0" cap="all" dirty="0">
                  <a:solidFill>
                    <a:schemeClr val="tx1">
                      <a:lumMod val="95000"/>
                      <a:lumOff val="5000"/>
                    </a:schemeClr>
                  </a:solidFill>
                  <a:latin typeface="EC Square Sans Pro" panose="020B0506040000020004" pitchFamily="34" charset="0"/>
                </a:rPr>
              </a:br>
              <a:r>
                <a:rPr lang="en-GB" sz="1400" b="0" kern="0" cap="all" dirty="0">
                  <a:solidFill>
                    <a:schemeClr val="tx1">
                      <a:lumMod val="95000"/>
                      <a:lumOff val="5000"/>
                    </a:schemeClr>
                  </a:solidFill>
                  <a:latin typeface="EC Square Sans Pro" panose="020B0506040000020004" pitchFamily="34" charset="0"/>
                </a:rPr>
                <a:t>and</a:t>
              </a:r>
              <a:r>
                <a:rPr lang="en-GB" sz="1400" kern="0" cap="all" dirty="0">
                  <a:solidFill>
                    <a:schemeClr val="tx1">
                      <a:lumMod val="95000"/>
                      <a:lumOff val="5000"/>
                    </a:schemeClr>
                  </a:solidFill>
                  <a:latin typeface="EC Square Sans Pro" panose="020B0506040000020004" pitchFamily="34" charset="0"/>
                </a:rPr>
                <a:t> environment</a:t>
              </a:r>
            </a:p>
          </p:txBody>
        </p:sp>
        <p:sp>
          <p:nvSpPr>
            <p:cNvPr id="18" name="TextBox 17"/>
            <p:cNvSpPr txBox="1"/>
            <p:nvPr/>
          </p:nvSpPr>
          <p:spPr>
            <a:xfrm>
              <a:off x="2831638" y="2426173"/>
              <a:ext cx="1854189" cy="618785"/>
            </a:xfrm>
            <a:prstGeom prst="rect">
              <a:avLst/>
            </a:prstGeom>
            <a:noFill/>
          </p:spPr>
          <p:txBody>
            <a:bodyPr wrap="square" lIns="0" tIns="0" rIns="0" bIns="0" rtlCol="0">
              <a:noAutofit/>
            </a:bodyPr>
            <a:lstStyle/>
            <a:p>
              <a:pPr>
                <a:lnSpc>
                  <a:spcPts val="2133"/>
                </a:lnSpc>
              </a:pPr>
              <a:r>
                <a:rPr lang="en-GB" sz="1400" kern="0" cap="all" dirty="0">
                  <a:solidFill>
                    <a:schemeClr val="tx1">
                      <a:lumMod val="95000"/>
                      <a:lumOff val="5000"/>
                    </a:schemeClr>
                  </a:solidFill>
                  <a:latin typeface="EC Square Sans Pro" panose="020B0506040000020004" pitchFamily="34" charset="0"/>
                </a:rPr>
                <a:t>Steward</a:t>
              </a:r>
            </a:p>
            <a:p>
              <a:pPr>
                <a:lnSpc>
                  <a:spcPts val="2133"/>
                </a:lnSpc>
              </a:pPr>
              <a:r>
                <a:rPr lang="en-GB" sz="1400" b="0" kern="0" cap="all" dirty="0">
                  <a:solidFill>
                    <a:schemeClr val="tx1">
                      <a:lumMod val="95000"/>
                      <a:lumOff val="5000"/>
                    </a:schemeClr>
                  </a:solidFill>
                  <a:latin typeface="EC Square Sans Pro" panose="020B0506040000020004" pitchFamily="34" charset="0"/>
                </a:rPr>
                <a:t>48 % of </a:t>
              </a:r>
              <a:r>
                <a:rPr lang="en-GB" sz="1400" b="0" kern="0" cap="all" dirty="0" err="1">
                  <a:solidFill>
                    <a:schemeClr val="tx1">
                      <a:lumMod val="95000"/>
                      <a:lumOff val="5000"/>
                    </a:schemeClr>
                  </a:solidFill>
                  <a:latin typeface="EC Square Sans Pro" panose="020B0506040000020004" pitchFamily="34" charset="0"/>
                </a:rPr>
                <a:t>eu</a:t>
              </a:r>
              <a:r>
                <a:rPr lang="en-GB" sz="1400" b="0" kern="0" cap="all" dirty="0">
                  <a:solidFill>
                    <a:schemeClr val="tx1">
                      <a:lumMod val="95000"/>
                      <a:lumOff val="5000"/>
                    </a:schemeClr>
                  </a:solidFill>
                  <a:latin typeface="EC Square Sans Pro" panose="020B0506040000020004" pitchFamily="34" charset="0"/>
                </a:rPr>
                <a:t> land</a:t>
              </a:r>
            </a:p>
          </p:txBody>
        </p:sp>
        <p:sp>
          <p:nvSpPr>
            <p:cNvPr id="19" name="TextBox 18"/>
            <p:cNvSpPr txBox="1"/>
            <p:nvPr/>
          </p:nvSpPr>
          <p:spPr>
            <a:xfrm>
              <a:off x="3061978" y="3145035"/>
              <a:ext cx="1401841" cy="668008"/>
            </a:xfrm>
            <a:prstGeom prst="rect">
              <a:avLst/>
            </a:prstGeom>
            <a:noFill/>
          </p:spPr>
          <p:txBody>
            <a:bodyPr wrap="square" lIns="0" tIns="0" rIns="0" bIns="0" rtlCol="0">
              <a:noAutofit/>
            </a:bodyPr>
            <a:lstStyle/>
            <a:p>
              <a:pPr>
                <a:lnSpc>
                  <a:spcPts val="2133"/>
                </a:lnSpc>
              </a:pPr>
              <a:r>
                <a:rPr lang="en-GB" sz="1400" kern="0" cap="all" dirty="0">
                  <a:solidFill>
                    <a:schemeClr val="tx1">
                      <a:lumMod val="95000"/>
                      <a:lumOff val="5000"/>
                    </a:schemeClr>
                  </a:solidFill>
                  <a:latin typeface="EC Square Sans Pro" panose="020B0506040000020004" pitchFamily="34" charset="0"/>
                </a:rPr>
                <a:t>bio &amp; circular</a:t>
              </a:r>
              <a:br>
                <a:rPr lang="en-GB" sz="1400" kern="0" cap="all" dirty="0">
                  <a:solidFill>
                    <a:schemeClr val="tx1">
                      <a:lumMod val="95000"/>
                      <a:lumOff val="5000"/>
                    </a:schemeClr>
                  </a:solidFill>
                  <a:latin typeface="EC Square Sans Pro" panose="020B0506040000020004" pitchFamily="34" charset="0"/>
                </a:rPr>
              </a:br>
              <a:r>
                <a:rPr lang="en-GB" sz="1400" b="0" kern="0" cap="all" dirty="0">
                  <a:solidFill>
                    <a:schemeClr val="tx1">
                      <a:lumMod val="95000"/>
                      <a:lumOff val="5000"/>
                    </a:schemeClr>
                  </a:solidFill>
                  <a:latin typeface="EC Square Sans Pro" panose="020B0506040000020004" pitchFamily="34" charset="0"/>
                </a:rPr>
                <a:t>economy </a:t>
              </a:r>
            </a:p>
          </p:txBody>
        </p:sp>
        <p:sp>
          <p:nvSpPr>
            <p:cNvPr id="20" name="TextBox 19"/>
            <p:cNvSpPr txBox="1"/>
            <p:nvPr/>
          </p:nvSpPr>
          <p:spPr>
            <a:xfrm>
              <a:off x="8976321" y="3044958"/>
              <a:ext cx="1378177" cy="334004"/>
            </a:xfrm>
            <a:prstGeom prst="rect">
              <a:avLst/>
            </a:prstGeom>
            <a:noFill/>
          </p:spPr>
          <p:txBody>
            <a:bodyPr wrap="square" lIns="0" tIns="0" rIns="0" bIns="0" rtlCol="0">
              <a:noAutofit/>
            </a:bodyPr>
            <a:lstStyle/>
            <a:p>
              <a:pPr>
                <a:lnSpc>
                  <a:spcPts val="2133"/>
                </a:lnSpc>
              </a:pPr>
              <a:r>
                <a:rPr lang="en-GB" sz="1400" kern="0" cap="all" dirty="0">
                  <a:solidFill>
                    <a:schemeClr val="tx1">
                      <a:lumMod val="95000"/>
                      <a:lumOff val="5000"/>
                    </a:schemeClr>
                  </a:solidFill>
                  <a:latin typeface="EC Square Sans Pro" panose="020B0506040000020004" pitchFamily="34" charset="0"/>
                </a:rPr>
                <a:t>single market</a:t>
              </a:r>
            </a:p>
          </p:txBody>
        </p:sp>
        <p:sp>
          <p:nvSpPr>
            <p:cNvPr id="21" name="TextBox 20"/>
            <p:cNvSpPr txBox="1"/>
            <p:nvPr/>
          </p:nvSpPr>
          <p:spPr>
            <a:xfrm>
              <a:off x="8976321" y="2329941"/>
              <a:ext cx="2509167" cy="811027"/>
            </a:xfrm>
            <a:prstGeom prst="rect">
              <a:avLst/>
            </a:prstGeom>
            <a:noFill/>
          </p:spPr>
          <p:txBody>
            <a:bodyPr wrap="square" lIns="0" tIns="0" rIns="0" bIns="0" rtlCol="0">
              <a:noAutofit/>
            </a:bodyPr>
            <a:lstStyle/>
            <a:p>
              <a:pPr>
                <a:lnSpc>
                  <a:spcPts val="2133"/>
                </a:lnSpc>
              </a:pPr>
              <a:r>
                <a:rPr lang="en-GB" sz="1400" kern="0" cap="all" dirty="0">
                  <a:solidFill>
                    <a:schemeClr val="tx1">
                      <a:lumMod val="95000"/>
                      <a:lumOff val="5000"/>
                    </a:schemeClr>
                  </a:solidFill>
                  <a:latin typeface="EC Square Sans Pro" panose="020B0506040000020004" pitchFamily="34" charset="0"/>
                </a:rPr>
                <a:t>Food security</a:t>
              </a:r>
            </a:p>
            <a:p>
              <a:pPr>
                <a:lnSpc>
                  <a:spcPts val="2133"/>
                </a:lnSpc>
              </a:pPr>
              <a:r>
                <a:rPr lang="en-GB" sz="1400" b="0" kern="0" cap="all" dirty="0">
                  <a:solidFill>
                    <a:schemeClr val="tx1">
                      <a:lumMod val="95000"/>
                      <a:lumOff val="5000"/>
                    </a:schemeClr>
                  </a:solidFill>
                  <a:latin typeface="EC Square Sans Pro" panose="020B0506040000020004" pitchFamily="34" charset="0"/>
                </a:rPr>
                <a:t>for 500 million consumers </a:t>
              </a:r>
            </a:p>
          </p:txBody>
        </p:sp>
        <p:sp>
          <p:nvSpPr>
            <p:cNvPr id="22" name="TextBox 21"/>
            <p:cNvSpPr txBox="1"/>
            <p:nvPr/>
          </p:nvSpPr>
          <p:spPr>
            <a:xfrm>
              <a:off x="8562291" y="3717033"/>
              <a:ext cx="1854189" cy="538609"/>
            </a:xfrm>
            <a:prstGeom prst="rect">
              <a:avLst/>
            </a:prstGeom>
            <a:noFill/>
          </p:spPr>
          <p:txBody>
            <a:bodyPr wrap="square" lIns="0" tIns="0" rIns="0" bIns="0" rtlCol="0">
              <a:spAutoFit/>
            </a:bodyPr>
            <a:lstStyle/>
            <a:p>
              <a:pPr>
                <a:lnSpc>
                  <a:spcPts val="2133"/>
                </a:lnSpc>
              </a:pPr>
              <a:r>
                <a:rPr lang="en-GB" sz="1400" b="0" kern="0" cap="all" dirty="0" err="1">
                  <a:solidFill>
                    <a:schemeClr val="tx1">
                      <a:lumMod val="95000"/>
                      <a:lumOff val="5000"/>
                    </a:schemeClr>
                  </a:solidFill>
                  <a:latin typeface="EC Square Sans Pro" panose="020B0506040000020004" pitchFamily="34" charset="0"/>
                </a:rPr>
                <a:t>eu</a:t>
              </a:r>
              <a:r>
                <a:rPr lang="en-GB" sz="1400" b="0" kern="0" cap="all" dirty="0">
                  <a:solidFill>
                    <a:schemeClr val="tx1">
                      <a:lumMod val="95000"/>
                      <a:lumOff val="5000"/>
                    </a:schemeClr>
                  </a:solidFill>
                  <a:latin typeface="EC Square Sans Pro" panose="020B0506040000020004" pitchFamily="34" charset="0"/>
                </a:rPr>
                <a:t> AGRI-FOOD exports </a:t>
              </a:r>
              <a:r>
                <a:rPr lang="en-GB" sz="1400" kern="0" cap="all" dirty="0">
                  <a:solidFill>
                    <a:schemeClr val="tx1">
                      <a:lumMod val="95000"/>
                      <a:lumOff val="5000"/>
                    </a:schemeClr>
                  </a:solidFill>
                  <a:latin typeface="EC Square Sans Pro" panose="020B0506040000020004" pitchFamily="34" charset="0"/>
                </a:rPr>
                <a:t>€ 131 </a:t>
              </a:r>
              <a:r>
                <a:rPr lang="en-GB" sz="1400" kern="0" cap="all" dirty="0" err="1">
                  <a:solidFill>
                    <a:schemeClr val="tx1">
                      <a:lumMod val="95000"/>
                      <a:lumOff val="5000"/>
                    </a:schemeClr>
                  </a:solidFill>
                  <a:latin typeface="EC Square Sans Pro" panose="020B0506040000020004" pitchFamily="34" charset="0"/>
                </a:rPr>
                <a:t>bn</a:t>
              </a:r>
              <a:endParaRPr lang="en-GB" sz="1400" kern="0" cap="all" dirty="0">
                <a:solidFill>
                  <a:schemeClr val="tx1">
                    <a:lumMod val="95000"/>
                    <a:lumOff val="5000"/>
                  </a:schemeClr>
                </a:solidFill>
                <a:latin typeface="EC Square Sans Pro" panose="020B0506040000020004" pitchFamily="34" charset="0"/>
              </a:endParaRPr>
            </a:p>
          </p:txBody>
        </p:sp>
        <p:sp>
          <p:nvSpPr>
            <p:cNvPr id="23" name="TextBox 22"/>
            <p:cNvSpPr txBox="1"/>
            <p:nvPr/>
          </p:nvSpPr>
          <p:spPr>
            <a:xfrm>
              <a:off x="8784300" y="1758000"/>
              <a:ext cx="1546889" cy="518872"/>
            </a:xfrm>
            <a:prstGeom prst="rect">
              <a:avLst/>
            </a:prstGeom>
            <a:noFill/>
          </p:spPr>
          <p:txBody>
            <a:bodyPr wrap="square" lIns="0" tIns="0" rIns="0" bIns="0" rtlCol="0">
              <a:noAutofit/>
            </a:bodyPr>
            <a:lstStyle/>
            <a:p>
              <a:pPr>
                <a:lnSpc>
                  <a:spcPts val="2133"/>
                </a:lnSpc>
              </a:pPr>
              <a:r>
                <a:rPr lang="en-GB" sz="1333" kern="0" cap="all" dirty="0">
                  <a:solidFill>
                    <a:schemeClr val="tx1">
                      <a:lumMod val="95000"/>
                      <a:lumOff val="5000"/>
                    </a:schemeClr>
                  </a:solidFill>
                  <a:latin typeface="EC Square Sans Pro" panose="020B0506040000020004" pitchFamily="34" charset="0"/>
                </a:rPr>
                <a:t>44 million jobs</a:t>
              </a:r>
            </a:p>
            <a:p>
              <a:pPr>
                <a:lnSpc>
                  <a:spcPts val="2133"/>
                </a:lnSpc>
              </a:pPr>
              <a:r>
                <a:rPr lang="en-GB" sz="1400" b="0" kern="0" cap="all" dirty="0">
                  <a:solidFill>
                    <a:schemeClr val="tx1">
                      <a:lumMod val="95000"/>
                      <a:lumOff val="5000"/>
                    </a:schemeClr>
                  </a:solidFill>
                  <a:latin typeface="EC Square Sans Pro" panose="020B0506040000020004" pitchFamily="34" charset="0"/>
                </a:rPr>
                <a:t>in the food chain</a:t>
              </a:r>
            </a:p>
          </p:txBody>
        </p:sp>
      </p:grpSp>
      <p:sp>
        <p:nvSpPr>
          <p:cNvPr id="24" name="Title 3"/>
          <p:cNvSpPr txBox="1">
            <a:spLocks/>
          </p:cNvSpPr>
          <p:nvPr/>
        </p:nvSpPr>
        <p:spPr>
          <a:xfrm>
            <a:off x="4017723" y="670246"/>
            <a:ext cx="4608513" cy="633255"/>
          </a:xfrm>
          <a:prstGeom prst="rect">
            <a:avLst/>
          </a:prstGeom>
        </p:spPr>
        <p:txBody>
          <a:bodyPr/>
          <a:lstStyle>
            <a:defPPr>
              <a:defRPr lang="en-GB"/>
            </a:defPPr>
            <a:lvl1pPr marL="358775" indent="-358775" algn="ctr" eaLnBrk="1" hangingPunct="1">
              <a:defRPr sz="3200" b="0" kern="0">
                <a:solidFill>
                  <a:srgbClr val="628065"/>
                </a:solidFill>
                <a:latin typeface="EC Square Sans Cond Pro Medium" panose="020B0606000000020004" pitchFamily="34" charset="0"/>
                <a:ea typeface="+mj-ea"/>
                <a:cs typeface="Arial" panose="020B0604020202020204" pitchFamily="34" charset="0"/>
              </a:defRPr>
            </a:lvl1pPr>
            <a:lvl2pPr marL="358775" indent="-358775" eaLnBrk="1" hangingPunct="1">
              <a:defRPr sz="3000">
                <a:solidFill>
                  <a:srgbClr val="0F5494"/>
                </a:solidFill>
              </a:defRPr>
            </a:lvl2pPr>
            <a:lvl3pPr marL="358775" indent="-358775" eaLnBrk="1" hangingPunct="1">
              <a:defRPr sz="3000">
                <a:solidFill>
                  <a:srgbClr val="0F5494"/>
                </a:solidFill>
              </a:defRPr>
            </a:lvl3pPr>
            <a:lvl4pPr marL="358775" indent="-358775" eaLnBrk="1" hangingPunct="1">
              <a:defRPr sz="3000">
                <a:solidFill>
                  <a:srgbClr val="0F5494"/>
                </a:solidFill>
              </a:defRPr>
            </a:lvl4pPr>
            <a:lvl5pPr marL="358775" indent="-358775" eaLnBrk="1" hangingPunct="1">
              <a:defRPr sz="3000">
                <a:solidFill>
                  <a:srgbClr val="0F5494"/>
                </a:solidFill>
              </a:defRPr>
            </a:lvl5pPr>
            <a:lvl6pPr marL="815975" fontAlgn="base">
              <a:spcBef>
                <a:spcPct val="0"/>
              </a:spcBef>
              <a:spcAft>
                <a:spcPct val="0"/>
              </a:spcAft>
              <a:defRPr sz="3000">
                <a:solidFill>
                  <a:srgbClr val="0F5494"/>
                </a:solidFill>
              </a:defRPr>
            </a:lvl6pPr>
            <a:lvl7pPr marL="1273175" fontAlgn="base">
              <a:spcBef>
                <a:spcPct val="0"/>
              </a:spcBef>
              <a:spcAft>
                <a:spcPct val="0"/>
              </a:spcAft>
              <a:defRPr sz="3000">
                <a:solidFill>
                  <a:srgbClr val="0F5494"/>
                </a:solidFill>
              </a:defRPr>
            </a:lvl7pPr>
            <a:lvl8pPr marL="1730375" fontAlgn="base">
              <a:spcBef>
                <a:spcPct val="0"/>
              </a:spcBef>
              <a:spcAft>
                <a:spcPct val="0"/>
              </a:spcAft>
              <a:defRPr sz="3000">
                <a:solidFill>
                  <a:srgbClr val="0F5494"/>
                </a:solidFill>
              </a:defRPr>
            </a:lvl8pPr>
            <a:lvl9pPr marL="2187575" fontAlgn="base">
              <a:spcBef>
                <a:spcPct val="0"/>
              </a:spcBef>
              <a:spcAft>
                <a:spcPct val="0"/>
              </a:spcAft>
              <a:defRPr sz="3000">
                <a:solidFill>
                  <a:srgbClr val="0F5494"/>
                </a:solidFill>
              </a:defRPr>
            </a:lvl9pPr>
          </a:lstStyle>
          <a:p>
            <a:r>
              <a:rPr lang="en-GB" dirty="0"/>
              <a:t>The EU Agriculture Policy</a:t>
            </a:r>
          </a:p>
        </p:txBody>
      </p:sp>
    </p:spTree>
    <p:extLst>
      <p:ext uri="{BB962C8B-B14F-4D97-AF65-F5344CB8AC3E}">
        <p14:creationId xmlns:p14="http://schemas.microsoft.com/office/powerpoint/2010/main" val="218191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7" t="4617" r="-398" b="5221"/>
          <a:stretch/>
        </p:blipFill>
        <p:spPr>
          <a:xfrm>
            <a:off x="263352" y="-70362"/>
            <a:ext cx="11809312" cy="6957392"/>
          </a:xfrm>
          <a:prstGeom prst="rect">
            <a:avLst/>
          </a:prstGeom>
        </p:spPr>
      </p:pic>
      <p:grpSp>
        <p:nvGrpSpPr>
          <p:cNvPr id="10" name="Group 9"/>
          <p:cNvGrpSpPr/>
          <p:nvPr/>
        </p:nvGrpSpPr>
        <p:grpSpPr>
          <a:xfrm>
            <a:off x="822432" y="2708920"/>
            <a:ext cx="3977424" cy="1512168"/>
            <a:chOff x="822432" y="2708920"/>
            <a:chExt cx="3977424" cy="1512168"/>
          </a:xfrm>
        </p:grpSpPr>
        <p:sp>
          <p:nvSpPr>
            <p:cNvPr id="4" name="Title 12">
              <a:extLst>
                <a:ext uri="{FF2B5EF4-FFF2-40B4-BE49-F238E27FC236}">
                  <a16:creationId xmlns:a16="http://schemas.microsoft.com/office/drawing/2014/main" id="{1B4688EA-FCE0-473C-AB41-080506D006C7}"/>
                </a:ext>
              </a:extLst>
            </p:cNvPr>
            <p:cNvSpPr txBox="1">
              <a:spLocks/>
            </p:cNvSpPr>
            <p:nvPr/>
          </p:nvSpPr>
          <p:spPr>
            <a:xfrm>
              <a:off x="822432" y="3002967"/>
              <a:ext cx="3977424" cy="1002097"/>
            </a:xfrm>
            <a:prstGeom prst="rect">
              <a:avLst/>
            </a:prstGeom>
          </p:spPr>
          <p:txBody>
            <a:bodyPr anchor="t"/>
            <a:lstStyle>
              <a:lvl1pPr marL="0" indent="0" algn="l" rtl="0" eaLnBrk="1" fontAlgn="base" hangingPunct="1">
                <a:spcBef>
                  <a:spcPct val="0"/>
                </a:spcBef>
                <a:spcAft>
                  <a:spcPct val="0"/>
                </a:spcAft>
                <a:defRPr sz="2250" b="1" baseline="0">
                  <a:solidFill>
                    <a:schemeClr val="accent6"/>
                  </a:solidFill>
                  <a:latin typeface="Arial" panose="020B0604020202020204" pitchFamily="34" charset="0"/>
                  <a:ea typeface="+mj-ea"/>
                  <a:cs typeface="Arial" panose="020B0604020202020204" pitchFamily="34" charset="0"/>
                </a:defRPr>
              </a:lvl1pPr>
              <a:lvl2pPr marL="269075" indent="-269075" algn="l" rtl="0" eaLnBrk="1" fontAlgn="base" hangingPunct="1">
                <a:spcBef>
                  <a:spcPct val="0"/>
                </a:spcBef>
                <a:spcAft>
                  <a:spcPct val="0"/>
                </a:spcAft>
                <a:defRPr sz="2250" b="1">
                  <a:solidFill>
                    <a:srgbClr val="0F5494"/>
                  </a:solidFill>
                  <a:latin typeface="Verdana" pitchFamily="34" charset="0"/>
                </a:defRPr>
              </a:lvl2pPr>
              <a:lvl3pPr marL="269075" indent="-269075" algn="l" rtl="0" eaLnBrk="1" fontAlgn="base" hangingPunct="1">
                <a:spcBef>
                  <a:spcPct val="0"/>
                </a:spcBef>
                <a:spcAft>
                  <a:spcPct val="0"/>
                </a:spcAft>
                <a:defRPr sz="2250" b="1">
                  <a:solidFill>
                    <a:srgbClr val="0F5494"/>
                  </a:solidFill>
                  <a:latin typeface="Verdana" pitchFamily="34" charset="0"/>
                </a:defRPr>
              </a:lvl3pPr>
              <a:lvl4pPr marL="269075" indent="-269075" algn="l" rtl="0" eaLnBrk="1" fontAlgn="base" hangingPunct="1">
                <a:spcBef>
                  <a:spcPct val="0"/>
                </a:spcBef>
                <a:spcAft>
                  <a:spcPct val="0"/>
                </a:spcAft>
                <a:defRPr sz="2250" b="1">
                  <a:solidFill>
                    <a:srgbClr val="0F5494"/>
                  </a:solidFill>
                  <a:latin typeface="Verdana" pitchFamily="34" charset="0"/>
                </a:defRPr>
              </a:lvl4pPr>
              <a:lvl5pPr marL="269075" indent="-269075" algn="l" rtl="0" eaLnBrk="1" fontAlgn="base" hangingPunct="1">
                <a:spcBef>
                  <a:spcPct val="0"/>
                </a:spcBef>
                <a:spcAft>
                  <a:spcPct val="0"/>
                </a:spcAft>
                <a:defRPr sz="2250" b="1">
                  <a:solidFill>
                    <a:srgbClr val="0F5494"/>
                  </a:solidFill>
                  <a:latin typeface="Verdana" pitchFamily="34" charset="0"/>
                </a:defRPr>
              </a:lvl5pPr>
              <a:lvl6pPr marL="611966" algn="l" rtl="0" eaLnBrk="1" fontAlgn="base" hangingPunct="1">
                <a:spcBef>
                  <a:spcPct val="0"/>
                </a:spcBef>
                <a:spcAft>
                  <a:spcPct val="0"/>
                </a:spcAft>
                <a:defRPr sz="2250" b="1">
                  <a:solidFill>
                    <a:srgbClr val="0F5494"/>
                  </a:solidFill>
                  <a:latin typeface="Verdana" pitchFamily="34" charset="0"/>
                </a:defRPr>
              </a:lvl6pPr>
              <a:lvl7pPr marL="954857" algn="l" rtl="0" eaLnBrk="1" fontAlgn="base" hangingPunct="1">
                <a:spcBef>
                  <a:spcPct val="0"/>
                </a:spcBef>
                <a:spcAft>
                  <a:spcPct val="0"/>
                </a:spcAft>
                <a:defRPr sz="2250" b="1">
                  <a:solidFill>
                    <a:srgbClr val="0F5494"/>
                  </a:solidFill>
                  <a:latin typeface="Verdana" pitchFamily="34" charset="0"/>
                </a:defRPr>
              </a:lvl7pPr>
              <a:lvl8pPr marL="1297748" algn="l" rtl="0" eaLnBrk="1" fontAlgn="base" hangingPunct="1">
                <a:spcBef>
                  <a:spcPct val="0"/>
                </a:spcBef>
                <a:spcAft>
                  <a:spcPct val="0"/>
                </a:spcAft>
                <a:defRPr sz="2250" b="1">
                  <a:solidFill>
                    <a:srgbClr val="0F5494"/>
                  </a:solidFill>
                  <a:latin typeface="Verdana" pitchFamily="34" charset="0"/>
                </a:defRPr>
              </a:lvl8pPr>
              <a:lvl9pPr marL="1640640" algn="l" rtl="0" eaLnBrk="1" fontAlgn="base" hangingPunct="1">
                <a:spcBef>
                  <a:spcPct val="0"/>
                </a:spcBef>
                <a:spcAft>
                  <a:spcPct val="0"/>
                </a:spcAft>
                <a:defRPr sz="2250" b="1">
                  <a:solidFill>
                    <a:srgbClr val="0F5494"/>
                  </a:solidFill>
                  <a:latin typeface="Verdana" pitchFamily="34" charset="0"/>
                </a:defRPr>
              </a:lvl9pPr>
            </a:lstStyle>
            <a:p>
              <a:pPr algn="ctr"/>
              <a:r>
                <a:rPr lang="en-US" sz="2800" kern="0" dirty="0">
                  <a:solidFill>
                    <a:schemeClr val="tx2"/>
                  </a:solidFill>
                </a:rPr>
                <a:t>Innovation &amp;</a:t>
              </a:r>
            </a:p>
            <a:p>
              <a:pPr algn="ctr"/>
              <a:r>
                <a:rPr lang="en-US" sz="2800" kern="0" dirty="0">
                  <a:solidFill>
                    <a:schemeClr val="tx2"/>
                  </a:solidFill>
                </a:rPr>
                <a:t>Modernization</a:t>
              </a:r>
              <a:endParaRPr lang="en-US" sz="2800" kern="0" dirty="0">
                <a:solidFill>
                  <a:schemeClr val="tx2"/>
                </a:solidFill>
                <a:highlight>
                  <a:srgbClr val="FFFF00"/>
                </a:highlight>
              </a:endParaRPr>
            </a:p>
          </p:txBody>
        </p:sp>
        <p:sp>
          <p:nvSpPr>
            <p:cNvPr id="3" name="Rectangle 2"/>
            <p:cNvSpPr/>
            <p:nvPr/>
          </p:nvSpPr>
          <p:spPr>
            <a:xfrm>
              <a:off x="983432" y="2708920"/>
              <a:ext cx="3528392" cy="151216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grpSp>
        <p:nvGrpSpPr>
          <p:cNvPr id="9" name="Group 8"/>
          <p:cNvGrpSpPr/>
          <p:nvPr/>
        </p:nvGrpSpPr>
        <p:grpSpPr>
          <a:xfrm>
            <a:off x="1559496" y="0"/>
            <a:ext cx="10441160" cy="4210135"/>
            <a:chOff x="1559496" y="0"/>
            <a:chExt cx="10441160" cy="4210135"/>
          </a:xfrm>
        </p:grpSpPr>
        <p:sp>
          <p:nvSpPr>
            <p:cNvPr id="6" name="Rectangle 5"/>
            <p:cNvSpPr/>
            <p:nvPr/>
          </p:nvSpPr>
          <p:spPr>
            <a:xfrm>
              <a:off x="7896200" y="2697967"/>
              <a:ext cx="4104456" cy="151216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7" name="Rectangle 6"/>
            <p:cNvSpPr/>
            <p:nvPr/>
          </p:nvSpPr>
          <p:spPr>
            <a:xfrm>
              <a:off x="7464152" y="1052736"/>
              <a:ext cx="4104456" cy="151216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8" name="Rectangle 7"/>
            <p:cNvSpPr/>
            <p:nvPr/>
          </p:nvSpPr>
          <p:spPr>
            <a:xfrm>
              <a:off x="1559496" y="0"/>
              <a:ext cx="4104456" cy="151216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spTree>
    <p:extLst>
      <p:ext uri="{BB962C8B-B14F-4D97-AF65-F5344CB8AC3E}">
        <p14:creationId xmlns:p14="http://schemas.microsoft.com/office/powerpoint/2010/main" val="196689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004" t="8482" r="281" b="489"/>
          <a:stretch/>
        </p:blipFill>
        <p:spPr>
          <a:xfrm>
            <a:off x="0" y="9733"/>
            <a:ext cx="12158372" cy="63991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8368" y="5465274"/>
            <a:ext cx="2906980" cy="1168492"/>
          </a:xfrm>
          <a:prstGeom prst="rect">
            <a:avLst/>
          </a:prstGeom>
        </p:spPr>
      </p:pic>
      <p:grpSp>
        <p:nvGrpSpPr>
          <p:cNvPr id="9" name="Group 8"/>
          <p:cNvGrpSpPr>
            <a:grpSpLocks noChangeAspect="1"/>
          </p:cNvGrpSpPr>
          <p:nvPr/>
        </p:nvGrpSpPr>
        <p:grpSpPr>
          <a:xfrm>
            <a:off x="3863752" y="620689"/>
            <a:ext cx="8213259" cy="5580290"/>
            <a:chOff x="869160" y="540159"/>
            <a:chExt cx="10977340" cy="6594900"/>
          </a:xfrm>
        </p:grpSpPr>
        <p:sp>
          <p:nvSpPr>
            <p:cNvPr id="10" name="Rectangle 9"/>
            <p:cNvSpPr/>
            <p:nvPr/>
          </p:nvSpPr>
          <p:spPr>
            <a:xfrm>
              <a:off x="1083479" y="3956873"/>
              <a:ext cx="10036719" cy="1794085"/>
            </a:xfrm>
            <a:prstGeom prst="rect">
              <a:avLst/>
            </a:prstGeom>
            <a:solidFill>
              <a:schemeClr val="bg1">
                <a:lumMod val="95000"/>
              </a:schemeClr>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2400" b="0">
                <a:latin typeface="EC Square Sans Cond Pro" panose="020B0506040000020004" pitchFamily="34" charset="0"/>
              </a:endParaRPr>
            </a:p>
          </p:txBody>
        </p:sp>
        <p:sp>
          <p:nvSpPr>
            <p:cNvPr id="11" name="TextBox 10"/>
            <p:cNvSpPr txBox="1"/>
            <p:nvPr/>
          </p:nvSpPr>
          <p:spPr>
            <a:xfrm>
              <a:off x="1149844" y="5421077"/>
              <a:ext cx="810285" cy="349652"/>
            </a:xfrm>
            <a:prstGeom prst="rect">
              <a:avLst/>
            </a:prstGeom>
            <a:noFill/>
          </p:spPr>
          <p:txBody>
            <a:bodyPr wrap="none" rtlCol="0">
              <a:spAutoFit/>
            </a:bodyPr>
            <a:lstStyle/>
            <a:p>
              <a:r>
                <a:rPr lang="it-IT" sz="1100" b="0" dirty="0">
                  <a:solidFill>
                    <a:schemeClr val="bg2"/>
                  </a:solidFill>
                  <a:latin typeface="EC Square Sans Cond Pro" panose="020B0506040000020004" pitchFamily="34" charset="0"/>
                </a:rPr>
                <a:t>Baseline</a:t>
              </a:r>
              <a:endParaRPr lang="en-GB" sz="1100" b="0" dirty="0" err="1">
                <a:solidFill>
                  <a:schemeClr val="bg2"/>
                </a:solidFill>
                <a:latin typeface="EC Square Sans Cond Pro" panose="020B0506040000020004" pitchFamily="34" charset="0"/>
              </a:endParaRPr>
            </a:p>
          </p:txBody>
        </p:sp>
        <p:sp>
          <p:nvSpPr>
            <p:cNvPr id="12" name="Double Bracket 11"/>
            <p:cNvSpPr/>
            <p:nvPr/>
          </p:nvSpPr>
          <p:spPr bwMode="auto">
            <a:xfrm>
              <a:off x="869160" y="1810658"/>
              <a:ext cx="10490323" cy="4066613"/>
            </a:xfrm>
            <a:prstGeom prst="bracketPair">
              <a:avLst>
                <a:gd name="adj" fmla="val 2343"/>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6000" b="1" i="0" u="none" strike="noStrike" cap="none" normalizeH="0" baseline="0">
                <a:ln>
                  <a:noFill/>
                </a:ln>
                <a:solidFill>
                  <a:srgbClr val="FFD624"/>
                </a:solidFill>
                <a:effectLst/>
                <a:latin typeface="Verdana" pitchFamily="34" charset="0"/>
              </a:endParaRPr>
            </a:p>
          </p:txBody>
        </p:sp>
        <p:cxnSp>
          <p:nvCxnSpPr>
            <p:cNvPr id="13" name="Elbow Connector 12"/>
            <p:cNvCxnSpPr/>
            <p:nvPr/>
          </p:nvCxnSpPr>
          <p:spPr bwMode="auto">
            <a:xfrm rot="16200000" flipH="1">
              <a:off x="4525713" y="5054080"/>
              <a:ext cx="914401" cy="918012"/>
            </a:xfrm>
            <a:prstGeom prst="bentConnector4">
              <a:avLst>
                <a:gd name="adj1" fmla="val -25000"/>
                <a:gd name="adj2" fmla="val -130643"/>
              </a:avLst>
            </a:prstGeom>
            <a:noFill/>
            <a:ln w="9525" cap="flat" cmpd="sng" algn="ctr">
              <a:noFill/>
              <a:prstDash val="solid"/>
              <a:round/>
              <a:headEnd type="none" w="med" len="med"/>
              <a:tailEnd type="triangle"/>
            </a:ln>
            <a:effectLst/>
          </p:spPr>
        </p:cxnSp>
        <p:sp>
          <p:nvSpPr>
            <p:cNvPr id="14" name="Rectangle 13"/>
            <p:cNvSpPr/>
            <p:nvPr/>
          </p:nvSpPr>
          <p:spPr>
            <a:xfrm>
              <a:off x="1083478" y="1724383"/>
              <a:ext cx="4768705" cy="2344151"/>
            </a:xfrm>
            <a:prstGeom prst="rect">
              <a:avLst/>
            </a:prstGeom>
            <a:solidFill>
              <a:schemeClr val="bg1">
                <a:lumMod val="95000"/>
              </a:schemeClr>
            </a:solidFill>
            <a:ln w="6350">
              <a:solidFill>
                <a:schemeClr val="bg1">
                  <a:lumMod val="50000"/>
                </a:schemeClr>
              </a:solidFill>
            </a:ln>
            <a:effectLst>
              <a:outerShdw blurRad="50800" dist="63500" dir="2700000" algn="tl" rotWithShape="0">
                <a:prstClr val="black">
                  <a:alpha val="4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2000" b="0">
                <a:latin typeface="EC Square Sans Cond Pro" panose="020B0506040000020004" pitchFamily="34" charset="0"/>
              </a:endParaRPr>
            </a:p>
          </p:txBody>
        </p:sp>
        <p:sp>
          <p:nvSpPr>
            <p:cNvPr id="15" name="Rectangle 14"/>
            <p:cNvSpPr/>
            <p:nvPr/>
          </p:nvSpPr>
          <p:spPr>
            <a:xfrm>
              <a:off x="5982483" y="1725244"/>
              <a:ext cx="5137714" cy="2333530"/>
            </a:xfrm>
            <a:prstGeom prst="rect">
              <a:avLst/>
            </a:prstGeom>
            <a:solidFill>
              <a:schemeClr val="bg1">
                <a:lumMod val="95000"/>
              </a:schemeClr>
            </a:solidFill>
            <a:ln w="6350">
              <a:solidFill>
                <a:schemeClr val="bg1">
                  <a:lumMod val="50000"/>
                </a:schemeClr>
              </a:solidFill>
            </a:ln>
            <a:effectLst>
              <a:outerShdw blurRad="50800" dist="63500" dir="2700000" algn="tl" rotWithShape="0">
                <a:prstClr val="black">
                  <a:alpha val="4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2000" b="0">
                <a:latin typeface="EC Square Sans Cond Pro" panose="020B0506040000020004" pitchFamily="34" charset="0"/>
              </a:endParaRPr>
            </a:p>
          </p:txBody>
        </p:sp>
        <p:sp>
          <p:nvSpPr>
            <p:cNvPr id="16" name="TextBox 15"/>
            <p:cNvSpPr txBox="1"/>
            <p:nvPr/>
          </p:nvSpPr>
          <p:spPr>
            <a:xfrm rot="16200000">
              <a:off x="720002" y="4745009"/>
              <a:ext cx="1106745" cy="370220"/>
            </a:xfrm>
            <a:prstGeom prst="rect">
              <a:avLst/>
            </a:prstGeom>
            <a:noFill/>
          </p:spPr>
          <p:txBody>
            <a:bodyPr wrap="none" rtlCol="0">
              <a:spAutoFit/>
            </a:bodyPr>
            <a:lstStyle/>
            <a:p>
              <a:r>
                <a:rPr lang="it-IT" sz="1200" b="0" u="sng" dirty="0" err="1">
                  <a:solidFill>
                    <a:srgbClr val="002060"/>
                  </a:solidFill>
                  <a:latin typeface="EC Square Sans Cond Pro" panose="020B0506040000020004" pitchFamily="34" charset="0"/>
                </a:rPr>
                <a:t>Conditionality</a:t>
              </a:r>
              <a:endParaRPr lang="en-GB" sz="1100" b="0" u="sng" dirty="0" err="1">
                <a:solidFill>
                  <a:srgbClr val="002060"/>
                </a:solidFill>
                <a:latin typeface="EC Square Sans Cond Pro" panose="020B0506040000020004" pitchFamily="34" charset="0"/>
              </a:endParaRPr>
            </a:p>
          </p:txBody>
        </p:sp>
        <p:sp>
          <p:nvSpPr>
            <p:cNvPr id="17" name="TextBox 16"/>
            <p:cNvSpPr txBox="1"/>
            <p:nvPr/>
          </p:nvSpPr>
          <p:spPr>
            <a:xfrm rot="16200000">
              <a:off x="723640" y="3349464"/>
              <a:ext cx="1070749" cy="370220"/>
            </a:xfrm>
            <a:prstGeom prst="rect">
              <a:avLst/>
            </a:prstGeom>
            <a:noFill/>
          </p:spPr>
          <p:txBody>
            <a:bodyPr wrap="none" rtlCol="0">
              <a:spAutoFit/>
            </a:bodyPr>
            <a:lstStyle/>
            <a:p>
              <a:r>
                <a:rPr lang="it-IT" sz="1200" b="0" u="sng" dirty="0">
                  <a:solidFill>
                    <a:srgbClr val="002060"/>
                  </a:solidFill>
                  <a:latin typeface="EC Square Sans Cond Pro" panose="020B0506040000020004" pitchFamily="34" charset="0"/>
                </a:rPr>
                <a:t>Eco-</a:t>
              </a:r>
              <a:r>
                <a:rPr lang="it-IT" sz="1200" b="0" u="sng" dirty="0" err="1">
                  <a:solidFill>
                    <a:srgbClr val="002060"/>
                  </a:solidFill>
                  <a:latin typeface="EC Square Sans Cond Pro" panose="020B0506040000020004" pitchFamily="34" charset="0"/>
                </a:rPr>
                <a:t>schemes</a:t>
              </a:r>
              <a:endParaRPr lang="en-GB" sz="1200" b="0" u="sng" dirty="0" err="1">
                <a:solidFill>
                  <a:srgbClr val="002060"/>
                </a:solidFill>
                <a:latin typeface="EC Square Sans Cond Pro" panose="020B0506040000020004" pitchFamily="34" charset="0"/>
              </a:endParaRPr>
            </a:p>
          </p:txBody>
        </p:sp>
        <p:sp>
          <p:nvSpPr>
            <p:cNvPr id="18" name="TextBox 17"/>
            <p:cNvSpPr txBox="1"/>
            <p:nvPr/>
          </p:nvSpPr>
          <p:spPr>
            <a:xfrm rot="16200000">
              <a:off x="5681087" y="3346603"/>
              <a:ext cx="1041637" cy="349652"/>
            </a:xfrm>
            <a:prstGeom prst="rect">
              <a:avLst/>
            </a:prstGeom>
            <a:noFill/>
          </p:spPr>
          <p:txBody>
            <a:bodyPr wrap="square" rtlCol="0">
              <a:spAutoFit/>
            </a:bodyPr>
            <a:lstStyle/>
            <a:p>
              <a:r>
                <a:rPr lang="it-IT" sz="1100" b="0" u="sng" dirty="0">
                  <a:solidFill>
                    <a:srgbClr val="002060"/>
                  </a:solidFill>
                  <a:latin typeface="EC Square Sans Cond Pro" panose="020B0506040000020004" pitchFamily="34" charset="0"/>
                </a:rPr>
                <a:t>CAP Pillar II</a:t>
              </a:r>
              <a:endParaRPr lang="en-GB" sz="1100" b="0" u="sng" dirty="0" err="1">
                <a:solidFill>
                  <a:srgbClr val="002060"/>
                </a:solidFill>
                <a:latin typeface="EC Square Sans Cond Pro" panose="020B0506040000020004" pitchFamily="34" charset="0"/>
              </a:endParaRPr>
            </a:p>
          </p:txBody>
        </p:sp>
        <p:sp>
          <p:nvSpPr>
            <p:cNvPr id="19" name="Rectangle 18"/>
            <p:cNvSpPr/>
            <p:nvPr/>
          </p:nvSpPr>
          <p:spPr>
            <a:xfrm>
              <a:off x="1039359" y="540159"/>
              <a:ext cx="10807141" cy="9180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defTabSz="457200" fontAlgn="auto">
                <a:spcBef>
                  <a:spcPts val="0"/>
                </a:spcBef>
                <a:spcAft>
                  <a:spcPts val="0"/>
                </a:spcAft>
              </a:pPr>
              <a:r>
                <a:rPr lang="en-US" sz="2000" b="0" dirty="0">
                  <a:solidFill>
                    <a:srgbClr val="0F5494"/>
                  </a:solidFill>
                  <a:latin typeface="EC Square Sans Cond Pro" panose="020B0506040000020004" pitchFamily="34" charset="0"/>
                </a:rPr>
                <a:t>Green architecture for reduction of emission of N2O from agricultural lands</a:t>
              </a:r>
            </a:p>
            <a:p>
              <a:pPr algn="just" defTabSz="457200" fontAlgn="auto">
                <a:spcBef>
                  <a:spcPts val="0"/>
                </a:spcBef>
                <a:spcAft>
                  <a:spcPts val="0"/>
                </a:spcAft>
              </a:pPr>
              <a:r>
                <a:rPr lang="it-IT" sz="1400" b="0" dirty="0" err="1">
                  <a:solidFill>
                    <a:srgbClr val="0F5494"/>
                  </a:solidFill>
                  <a:latin typeface="EC Square Sans Cond Pro" panose="020B0506040000020004" pitchFamily="34" charset="0"/>
                </a:rPr>
                <a:t>Designed</a:t>
              </a:r>
              <a:r>
                <a:rPr lang="it-IT" sz="1400" b="0" dirty="0">
                  <a:solidFill>
                    <a:srgbClr val="0F5494"/>
                  </a:solidFill>
                  <a:latin typeface="EC Square Sans Cond Pro" panose="020B0506040000020004" pitchFamily="34" charset="0"/>
                </a:rPr>
                <a:t> for </a:t>
              </a:r>
              <a:r>
                <a:rPr lang="en-US" sz="1400" b="0" dirty="0">
                  <a:solidFill>
                    <a:srgbClr val="0F5494"/>
                  </a:solidFill>
                  <a:latin typeface="EC Square Sans Cond Pro" panose="020B0506040000020004" pitchFamily="34" charset="0"/>
                </a:rPr>
                <a:t>answering to the specific need of reducing N2O emissions </a:t>
              </a:r>
              <a:r>
                <a:rPr lang="it-IT" sz="1400" b="0" dirty="0">
                  <a:solidFill>
                    <a:srgbClr val="0F5494"/>
                  </a:solidFill>
                  <a:latin typeface="EC Square Sans Cond Pro" panose="020B0506040000020004" pitchFamily="34" charset="0"/>
                </a:rPr>
                <a:t>to the </a:t>
              </a:r>
              <a:r>
                <a:rPr lang="it-IT" sz="1400" b="0" dirty="0" err="1">
                  <a:solidFill>
                    <a:srgbClr val="0F5494"/>
                  </a:solidFill>
                  <a:latin typeface="EC Square Sans Cond Pro" panose="020B0506040000020004" pitchFamily="34" charset="0"/>
                </a:rPr>
                <a:t>atmosphere</a:t>
              </a:r>
              <a:r>
                <a:rPr lang="en-US" sz="1400" b="0" dirty="0">
                  <a:solidFill>
                    <a:srgbClr val="0F5494"/>
                  </a:solidFill>
                  <a:latin typeface="EC Square Sans Cond Pro" panose="020B0506040000020004" pitchFamily="34" charset="0"/>
                </a:rPr>
                <a:t>, </a:t>
              </a:r>
              <a:r>
                <a:rPr lang="en-US" sz="1400" b="0" dirty="0" err="1">
                  <a:solidFill>
                    <a:srgbClr val="0F5494"/>
                  </a:solidFill>
                  <a:latin typeface="EC Square Sans Cond Pro" panose="020B0506040000020004" pitchFamily="34" charset="0"/>
                </a:rPr>
                <a:t>throught</a:t>
              </a:r>
              <a:r>
                <a:rPr lang="en-US" sz="1400" b="0" dirty="0">
                  <a:solidFill>
                    <a:srgbClr val="0F5494"/>
                  </a:solidFill>
                  <a:latin typeface="EC Square Sans Cond Pro" panose="020B0506040000020004" pitchFamily="34" charset="0"/>
                </a:rPr>
                <a:t> </a:t>
              </a:r>
              <a:r>
                <a:rPr lang="it-IT" sz="1400" b="0" dirty="0" err="1">
                  <a:solidFill>
                    <a:srgbClr val="0F5494"/>
                  </a:solidFill>
                  <a:latin typeface="EC Square Sans Cond Pro" panose="020B0506040000020004" pitchFamily="34" charset="0"/>
                </a:rPr>
                <a:t>reducing</a:t>
              </a:r>
              <a:r>
                <a:rPr lang="it-IT" sz="1400" b="0" dirty="0">
                  <a:solidFill>
                    <a:srgbClr val="0F5494"/>
                  </a:solidFill>
                  <a:latin typeface="EC Square Sans Cond Pro" panose="020B0506040000020004" pitchFamily="34" charset="0"/>
                </a:rPr>
                <a:t> the </a:t>
              </a:r>
              <a:r>
                <a:rPr lang="it-IT" sz="1400" b="0" dirty="0" err="1">
                  <a:solidFill>
                    <a:srgbClr val="0F5494"/>
                  </a:solidFill>
                  <a:latin typeface="EC Square Sans Cond Pro" panose="020B0506040000020004" pitchFamily="34" charset="0"/>
                </a:rPr>
                <a:t>nitrification</a:t>
              </a:r>
              <a:r>
                <a:rPr lang="it-IT" sz="1400" b="0" dirty="0">
                  <a:solidFill>
                    <a:srgbClr val="0F5494"/>
                  </a:solidFill>
                  <a:latin typeface="EC Square Sans Cond Pro" panose="020B0506040000020004" pitchFamily="34" charset="0"/>
                </a:rPr>
                <a:t> </a:t>
              </a:r>
              <a:r>
                <a:rPr lang="it-IT" sz="1400" b="0" dirty="0" err="1">
                  <a:solidFill>
                    <a:srgbClr val="0F5494"/>
                  </a:solidFill>
                  <a:latin typeface="EC Square Sans Cond Pro" panose="020B0506040000020004" pitchFamily="34" charset="0"/>
                </a:rPr>
                <a:t>process</a:t>
              </a:r>
              <a:r>
                <a:rPr lang="it-IT" sz="1400" b="0" dirty="0">
                  <a:solidFill>
                    <a:srgbClr val="0F5494"/>
                  </a:solidFill>
                  <a:latin typeface="EC Square Sans Cond Pro" panose="020B0506040000020004" pitchFamily="34" charset="0"/>
                </a:rPr>
                <a:t> of </a:t>
              </a:r>
              <a:r>
                <a:rPr lang="it-IT" sz="1400" b="0" dirty="0" err="1">
                  <a:solidFill>
                    <a:srgbClr val="0F5494"/>
                  </a:solidFill>
                  <a:latin typeface="EC Square Sans Cond Pro" panose="020B0506040000020004" pitchFamily="34" charset="0"/>
                </a:rPr>
                <a:t>nitrogen</a:t>
              </a:r>
              <a:r>
                <a:rPr lang="it-IT" sz="1400" b="0" dirty="0">
                  <a:solidFill>
                    <a:srgbClr val="0F5494"/>
                  </a:solidFill>
                  <a:latin typeface="EC Square Sans Cond Pro" panose="020B0506040000020004" pitchFamily="34" charset="0"/>
                </a:rPr>
                <a:t> in </a:t>
              </a:r>
              <a:r>
                <a:rPr lang="it-IT" sz="1400" b="0" dirty="0" err="1">
                  <a:solidFill>
                    <a:srgbClr val="0F5494"/>
                  </a:solidFill>
                  <a:latin typeface="EC Square Sans Cond Pro" panose="020B0506040000020004" pitchFamily="34" charset="0"/>
                </a:rPr>
                <a:t>excess</a:t>
              </a:r>
              <a:r>
                <a:rPr lang="it-IT" sz="1400" b="0" dirty="0">
                  <a:solidFill>
                    <a:srgbClr val="0F5494"/>
                  </a:solidFill>
                  <a:latin typeface="EC Square Sans Cond Pro" panose="020B0506040000020004" pitchFamily="34" charset="0"/>
                </a:rPr>
                <a:t> due to </a:t>
              </a:r>
              <a:r>
                <a:rPr lang="it-IT" sz="1400" b="0" dirty="0" err="1">
                  <a:solidFill>
                    <a:srgbClr val="0F5494"/>
                  </a:solidFill>
                  <a:latin typeface="EC Square Sans Cond Pro" panose="020B0506040000020004" pitchFamily="34" charset="0"/>
                </a:rPr>
                <a:t>fertilization</a:t>
              </a:r>
              <a:r>
                <a:rPr lang="it-IT" sz="1400" b="0" dirty="0">
                  <a:solidFill>
                    <a:srgbClr val="0F5494"/>
                  </a:solidFill>
                  <a:latin typeface="EC Square Sans Cond Pro" panose="020B0506040000020004" pitchFamily="34" charset="0"/>
                </a:rPr>
                <a:t>. </a:t>
              </a:r>
            </a:p>
          </p:txBody>
        </p:sp>
        <p:sp>
          <p:nvSpPr>
            <p:cNvPr id="20" name="Rectangle 19"/>
            <p:cNvSpPr/>
            <p:nvPr/>
          </p:nvSpPr>
          <p:spPr>
            <a:xfrm>
              <a:off x="3563922" y="6480333"/>
              <a:ext cx="5004558" cy="654726"/>
            </a:xfrm>
            <a:prstGeom prst="rect">
              <a:avLst/>
            </a:prstGeom>
            <a:solidFill>
              <a:schemeClr val="bg1"/>
            </a:solidFill>
          </p:spPr>
          <p:txBody>
            <a:bodyPr wrap="square">
              <a:spAutoFit/>
            </a:bodyPr>
            <a:lstStyle/>
            <a:p>
              <a:pPr algn="ctr"/>
              <a:r>
                <a:rPr lang="en-US" sz="1000" dirty="0">
                  <a:solidFill>
                    <a:schemeClr val="bg2"/>
                  </a:solidFill>
                </a:rPr>
                <a:t>CAP specific objective: </a:t>
              </a:r>
            </a:p>
            <a:p>
              <a:pPr algn="ctr"/>
              <a:r>
                <a:rPr lang="en-US" sz="1000" dirty="0">
                  <a:solidFill>
                    <a:schemeClr val="bg2"/>
                  </a:solidFill>
                </a:rPr>
                <a:t>Contribute to climate change MITIGATION and adaptation, as well as sustainable energy</a:t>
              </a:r>
            </a:p>
          </p:txBody>
        </p:sp>
        <p:sp>
          <p:nvSpPr>
            <p:cNvPr id="21" name="Rectangle 20"/>
            <p:cNvSpPr/>
            <p:nvPr/>
          </p:nvSpPr>
          <p:spPr>
            <a:xfrm>
              <a:off x="1433841" y="2948365"/>
              <a:ext cx="4337835" cy="400110"/>
            </a:xfrm>
            <a:prstGeom prst="rect">
              <a:avLst/>
            </a:prstGeom>
            <a:noFill/>
            <a:ln>
              <a:solidFill>
                <a:schemeClr val="bg1">
                  <a:lumMod val="50000"/>
                </a:schemeClr>
              </a:solidFill>
            </a:ln>
          </p:spPr>
          <p:txBody>
            <a:bodyPr wrap="square" rtlCol="0">
              <a:spAutoFit/>
            </a:bodyPr>
            <a:lstStyle/>
            <a:p>
              <a:r>
                <a:rPr lang="en-US" sz="1600" b="0" dirty="0">
                  <a:solidFill>
                    <a:srgbClr val="0F5494"/>
                  </a:solidFill>
                  <a:latin typeface="EC Square Sans Cond Pro" panose="020B0506040000020004" pitchFamily="34" charset="0"/>
                </a:rPr>
                <a:t>Catch crops beyond the sensitive period</a:t>
              </a:r>
            </a:p>
          </p:txBody>
        </p:sp>
        <p:sp>
          <p:nvSpPr>
            <p:cNvPr id="22" name="Rectangle 21"/>
            <p:cNvSpPr/>
            <p:nvPr/>
          </p:nvSpPr>
          <p:spPr>
            <a:xfrm>
              <a:off x="1433841" y="2497470"/>
              <a:ext cx="4337835" cy="400110"/>
            </a:xfrm>
            <a:prstGeom prst="rect">
              <a:avLst/>
            </a:prstGeom>
            <a:noFill/>
            <a:ln>
              <a:solidFill>
                <a:schemeClr val="bg1">
                  <a:lumMod val="50000"/>
                </a:schemeClr>
              </a:solidFill>
            </a:ln>
          </p:spPr>
          <p:txBody>
            <a:bodyPr wrap="square" rtlCol="0">
              <a:spAutoFit/>
            </a:bodyPr>
            <a:lstStyle/>
            <a:p>
              <a:r>
                <a:rPr lang="en-US" sz="1600" b="0" dirty="0">
                  <a:solidFill>
                    <a:srgbClr val="0F5494"/>
                  </a:solidFill>
                  <a:latin typeface="EC Square Sans Cond Pro" panose="020B0506040000020004" pitchFamily="34" charset="0"/>
                </a:rPr>
                <a:t>Perennial cover in orchards</a:t>
              </a:r>
            </a:p>
          </p:txBody>
        </p:sp>
        <p:sp>
          <p:nvSpPr>
            <p:cNvPr id="23" name="Rectangle 22"/>
            <p:cNvSpPr/>
            <p:nvPr/>
          </p:nvSpPr>
          <p:spPr>
            <a:xfrm>
              <a:off x="1433841" y="3393975"/>
              <a:ext cx="4337835" cy="400110"/>
            </a:xfrm>
            <a:prstGeom prst="rect">
              <a:avLst/>
            </a:prstGeom>
            <a:noFill/>
            <a:ln>
              <a:solidFill>
                <a:schemeClr val="bg1">
                  <a:lumMod val="50000"/>
                </a:schemeClr>
              </a:solidFill>
            </a:ln>
          </p:spPr>
          <p:txBody>
            <a:bodyPr wrap="square" rtlCol="0">
              <a:spAutoFit/>
            </a:bodyPr>
            <a:lstStyle/>
            <a:p>
              <a:r>
                <a:rPr lang="en-US" sz="1600" b="0" dirty="0">
                  <a:solidFill>
                    <a:srgbClr val="0F5494"/>
                  </a:solidFill>
                  <a:latin typeface="EC Square Sans Cond Pro" panose="020B0506040000020004" pitchFamily="34" charset="0"/>
                </a:rPr>
                <a:t>Maintenance of organic farming</a:t>
              </a:r>
            </a:p>
          </p:txBody>
        </p:sp>
        <p:sp>
          <p:nvSpPr>
            <p:cNvPr id="24" name="TextBox 23"/>
            <p:cNvSpPr txBox="1"/>
            <p:nvPr/>
          </p:nvSpPr>
          <p:spPr>
            <a:xfrm>
              <a:off x="6447933" y="2777915"/>
              <a:ext cx="4461458" cy="575897"/>
            </a:xfrm>
            <a:prstGeom prst="rect">
              <a:avLst/>
            </a:prstGeom>
            <a:noFill/>
            <a:ln>
              <a:solidFill>
                <a:schemeClr val="bg1">
                  <a:lumMod val="50000"/>
                </a:schemeClr>
              </a:solidFill>
            </a:ln>
          </p:spPr>
          <p:txBody>
            <a:bodyPr wrap="square" rtlCol="0">
              <a:spAutoFit/>
            </a:bodyPr>
            <a:lstStyle/>
            <a:p>
              <a:r>
                <a:rPr lang="en-US" sz="1100" b="0" dirty="0">
                  <a:solidFill>
                    <a:srgbClr val="0F5494"/>
                  </a:solidFill>
                  <a:latin typeface="EC Square Sans Cond Pro" panose="020B0506040000020004" pitchFamily="34" charset="0"/>
                </a:rPr>
                <a:t>Investments for precision fertilization facilities and tools (hardware, software, services and data)</a:t>
              </a:r>
              <a:endParaRPr lang="en-GB" sz="1100" b="0" dirty="0" err="1">
                <a:solidFill>
                  <a:srgbClr val="0F5494"/>
                </a:solidFill>
                <a:latin typeface="EC Square Sans Cond Pro" panose="020B0506040000020004" pitchFamily="34" charset="0"/>
              </a:endParaRPr>
            </a:p>
          </p:txBody>
        </p:sp>
        <p:sp>
          <p:nvSpPr>
            <p:cNvPr id="25" name="Rectangle 24"/>
            <p:cNvSpPr/>
            <p:nvPr/>
          </p:nvSpPr>
          <p:spPr>
            <a:xfrm>
              <a:off x="6447931" y="2327269"/>
              <a:ext cx="4461459" cy="349652"/>
            </a:xfrm>
            <a:prstGeom prst="rect">
              <a:avLst/>
            </a:prstGeom>
            <a:noFill/>
            <a:ln>
              <a:solidFill>
                <a:schemeClr val="bg1">
                  <a:lumMod val="50000"/>
                </a:schemeClr>
              </a:solidFill>
            </a:ln>
          </p:spPr>
          <p:txBody>
            <a:bodyPr wrap="square" rtlCol="0">
              <a:spAutoFit/>
            </a:bodyPr>
            <a:lstStyle/>
            <a:p>
              <a:r>
                <a:rPr lang="en-GB" sz="1100" b="0" dirty="0">
                  <a:solidFill>
                    <a:srgbClr val="0F5494"/>
                  </a:solidFill>
                  <a:latin typeface="EC Square Sans Cond Pro" panose="020B0506040000020004" pitchFamily="34" charset="0"/>
                </a:rPr>
                <a:t>Support for training, for the application of precision farming</a:t>
              </a:r>
            </a:p>
          </p:txBody>
        </p:sp>
        <p:sp>
          <p:nvSpPr>
            <p:cNvPr id="26" name="Rectangle 25"/>
            <p:cNvSpPr/>
            <p:nvPr/>
          </p:nvSpPr>
          <p:spPr>
            <a:xfrm>
              <a:off x="6447931" y="3445359"/>
              <a:ext cx="4461459" cy="575897"/>
            </a:xfrm>
            <a:prstGeom prst="rect">
              <a:avLst/>
            </a:prstGeom>
            <a:noFill/>
            <a:ln>
              <a:solidFill>
                <a:schemeClr val="bg1">
                  <a:lumMod val="50000"/>
                </a:schemeClr>
              </a:solidFill>
            </a:ln>
          </p:spPr>
          <p:txBody>
            <a:bodyPr wrap="square" rtlCol="0">
              <a:spAutoFit/>
            </a:bodyPr>
            <a:lstStyle/>
            <a:p>
              <a:r>
                <a:rPr lang="it-IT" sz="1100" b="0" dirty="0" err="1">
                  <a:solidFill>
                    <a:srgbClr val="0F5494"/>
                  </a:solidFill>
                  <a:latin typeface="EC Square Sans Cond Pro" panose="020B0506040000020004" pitchFamily="34" charset="0"/>
                </a:rPr>
                <a:t>Cost</a:t>
              </a:r>
              <a:r>
                <a:rPr lang="it-IT" sz="1100" b="0" dirty="0">
                  <a:solidFill>
                    <a:srgbClr val="0F5494"/>
                  </a:solidFill>
                  <a:latin typeface="EC Square Sans Cond Pro" panose="020B0506040000020004" pitchFamily="34" charset="0"/>
                </a:rPr>
                <a:t> for </a:t>
              </a:r>
              <a:r>
                <a:rPr lang="it-IT" sz="1100" b="0" dirty="0" err="1">
                  <a:solidFill>
                    <a:srgbClr val="0F5494"/>
                  </a:solidFill>
                  <a:latin typeface="EC Square Sans Cond Pro" panose="020B0506040000020004" pitchFamily="34" charset="0"/>
                </a:rPr>
                <a:t>soil</a:t>
              </a:r>
              <a:r>
                <a:rPr lang="it-IT" sz="1100" b="0" dirty="0">
                  <a:solidFill>
                    <a:srgbClr val="0F5494"/>
                  </a:solidFill>
                  <a:latin typeface="EC Square Sans Cond Pro" panose="020B0506040000020004" pitchFamily="34" charset="0"/>
                </a:rPr>
                <a:t> </a:t>
              </a:r>
              <a:r>
                <a:rPr lang="it-IT" sz="1100" b="0" dirty="0" err="1">
                  <a:solidFill>
                    <a:srgbClr val="0F5494"/>
                  </a:solidFill>
                  <a:latin typeface="EC Square Sans Cond Pro" panose="020B0506040000020004" pitchFamily="34" charset="0"/>
                </a:rPr>
                <a:t>sampling</a:t>
              </a:r>
              <a:r>
                <a:rPr lang="it-IT" sz="1100" b="0" dirty="0">
                  <a:solidFill>
                    <a:srgbClr val="0F5494"/>
                  </a:solidFill>
                  <a:latin typeface="EC Square Sans Cond Pro" panose="020B0506040000020004" pitchFamily="34" charset="0"/>
                </a:rPr>
                <a:t> </a:t>
              </a:r>
              <a:r>
                <a:rPr lang="it-IT" sz="1100" b="0" dirty="0" err="1">
                  <a:solidFill>
                    <a:srgbClr val="0F5494"/>
                  </a:solidFill>
                  <a:latin typeface="EC Square Sans Cond Pro" panose="020B0506040000020004" pitchFamily="34" charset="0"/>
                </a:rPr>
                <a:t>at</a:t>
              </a:r>
              <a:r>
                <a:rPr lang="it-IT" sz="1100" b="0" dirty="0">
                  <a:solidFill>
                    <a:srgbClr val="0F5494"/>
                  </a:solidFill>
                  <a:latin typeface="EC Square Sans Cond Pro" panose="020B0506040000020004" pitchFamily="34" charset="0"/>
                </a:rPr>
                <a:t> sub </a:t>
              </a:r>
              <a:r>
                <a:rPr lang="it-IT" sz="1100" b="0" dirty="0" err="1">
                  <a:solidFill>
                    <a:srgbClr val="0F5494"/>
                  </a:solidFill>
                  <a:latin typeface="EC Square Sans Cond Pro" panose="020B0506040000020004" pitchFamily="34" charset="0"/>
                </a:rPr>
                <a:t>parcel</a:t>
              </a:r>
              <a:r>
                <a:rPr lang="it-IT" sz="1100" b="0" dirty="0">
                  <a:solidFill>
                    <a:srgbClr val="0F5494"/>
                  </a:solidFill>
                  <a:latin typeface="EC Square Sans Cond Pro" panose="020B0506040000020004" pitchFamily="34" charset="0"/>
                </a:rPr>
                <a:t> </a:t>
              </a:r>
              <a:r>
                <a:rPr lang="it-IT" sz="1100" b="0" dirty="0" err="1">
                  <a:solidFill>
                    <a:srgbClr val="0F5494"/>
                  </a:solidFill>
                  <a:latin typeface="EC Square Sans Cond Pro" panose="020B0506040000020004" pitchFamily="34" charset="0"/>
                </a:rPr>
                <a:t>level</a:t>
              </a:r>
              <a:r>
                <a:rPr lang="it-IT" sz="1100" b="0" dirty="0">
                  <a:solidFill>
                    <a:srgbClr val="0F5494"/>
                  </a:solidFill>
                  <a:latin typeface="EC Square Sans Cond Pro" panose="020B0506040000020004" pitchFamily="34" charset="0"/>
                </a:rPr>
                <a:t> to </a:t>
              </a:r>
              <a:r>
                <a:rPr lang="it-IT" sz="1100" b="0" dirty="0" err="1">
                  <a:solidFill>
                    <a:srgbClr val="0F5494"/>
                  </a:solidFill>
                  <a:latin typeface="EC Square Sans Cond Pro" panose="020B0506040000020004" pitchFamily="34" charset="0"/>
                </a:rPr>
                <a:t>feed</a:t>
              </a:r>
              <a:r>
                <a:rPr lang="it-IT" sz="1100" b="0" dirty="0">
                  <a:solidFill>
                    <a:srgbClr val="0F5494"/>
                  </a:solidFill>
                  <a:latin typeface="EC Square Sans Cond Pro" panose="020B0506040000020004" pitchFamily="34" charset="0"/>
                </a:rPr>
                <a:t> Farm </a:t>
              </a:r>
              <a:r>
                <a:rPr lang="it-IT" sz="1100" b="0" dirty="0" err="1">
                  <a:solidFill>
                    <a:srgbClr val="0F5494"/>
                  </a:solidFill>
                  <a:latin typeface="EC Square Sans Cond Pro" panose="020B0506040000020004" pitchFamily="34" charset="0"/>
                </a:rPr>
                <a:t>Sustainability</a:t>
              </a:r>
              <a:r>
                <a:rPr lang="it-IT" sz="1100" b="0" dirty="0">
                  <a:solidFill>
                    <a:srgbClr val="0F5494"/>
                  </a:solidFill>
                  <a:latin typeface="EC Square Sans Cond Pro" panose="020B0506040000020004" pitchFamily="34" charset="0"/>
                </a:rPr>
                <a:t> </a:t>
              </a:r>
              <a:r>
                <a:rPr lang="it-IT" sz="1100" b="0" dirty="0" err="1">
                  <a:solidFill>
                    <a:srgbClr val="0F5494"/>
                  </a:solidFill>
                  <a:latin typeface="EC Square Sans Cond Pro" panose="020B0506040000020004" pitchFamily="34" charset="0"/>
                </a:rPr>
                <a:t>Toll</a:t>
              </a:r>
              <a:r>
                <a:rPr lang="it-IT" sz="1100" b="0" dirty="0">
                  <a:solidFill>
                    <a:srgbClr val="0F5494"/>
                  </a:solidFill>
                  <a:latin typeface="EC Square Sans Cond Pro" panose="020B0506040000020004" pitchFamily="34" charset="0"/>
                </a:rPr>
                <a:t> (GAEC5)</a:t>
              </a:r>
              <a:endParaRPr lang="en-GB" sz="1100" b="0" dirty="0">
                <a:solidFill>
                  <a:srgbClr val="0F5494"/>
                </a:solidFill>
                <a:latin typeface="EC Square Sans Cond Pro" panose="020B0506040000020004" pitchFamily="34" charset="0"/>
              </a:endParaRPr>
            </a:p>
          </p:txBody>
        </p:sp>
        <p:sp>
          <p:nvSpPr>
            <p:cNvPr id="27" name="TextBox 26"/>
            <p:cNvSpPr txBox="1"/>
            <p:nvPr/>
          </p:nvSpPr>
          <p:spPr>
            <a:xfrm>
              <a:off x="8705180" y="1722294"/>
              <a:ext cx="2567611" cy="349652"/>
            </a:xfrm>
            <a:prstGeom prst="rect">
              <a:avLst/>
            </a:prstGeom>
            <a:noFill/>
          </p:spPr>
          <p:txBody>
            <a:bodyPr wrap="square" rtlCol="0">
              <a:spAutoFit/>
            </a:bodyPr>
            <a:lstStyle/>
            <a:p>
              <a:pPr algn="ctr"/>
              <a:r>
                <a:rPr lang="it-IT" sz="1100" b="0" dirty="0" err="1">
                  <a:solidFill>
                    <a:schemeClr val="bg2">
                      <a:lumMod val="75000"/>
                    </a:schemeClr>
                  </a:solidFill>
                  <a:latin typeface="EC Square Sans Cond Pro" panose="020B0506040000020004" pitchFamily="34" charset="0"/>
                </a:rPr>
                <a:t>Result-based</a:t>
              </a:r>
              <a:r>
                <a:rPr lang="it-IT" sz="1100" b="0" dirty="0">
                  <a:solidFill>
                    <a:schemeClr val="bg2">
                      <a:lumMod val="75000"/>
                    </a:schemeClr>
                  </a:solidFill>
                  <a:latin typeface="EC Square Sans Cond Pro" panose="020B0506040000020004" pitchFamily="34" charset="0"/>
                </a:rPr>
                <a:t> N2O </a:t>
              </a:r>
              <a:r>
                <a:rPr lang="it-IT" sz="1100" b="0" dirty="0" err="1">
                  <a:solidFill>
                    <a:schemeClr val="bg2">
                      <a:lumMod val="75000"/>
                    </a:schemeClr>
                  </a:solidFill>
                  <a:latin typeface="EC Square Sans Cond Pro" panose="020B0506040000020004" pitchFamily="34" charset="0"/>
                </a:rPr>
                <a:t>schemes</a:t>
              </a:r>
              <a:endParaRPr lang="en-GB" sz="1100" b="0" dirty="0">
                <a:solidFill>
                  <a:schemeClr val="bg2">
                    <a:lumMod val="75000"/>
                  </a:schemeClr>
                </a:solidFill>
                <a:latin typeface="EC Square Sans Cond Pro" panose="020B0506040000020004" pitchFamily="34" charset="0"/>
              </a:endParaRPr>
            </a:p>
          </p:txBody>
        </p:sp>
        <p:cxnSp>
          <p:nvCxnSpPr>
            <p:cNvPr id="28" name="Straight Arrow Connector 27"/>
            <p:cNvCxnSpPr>
              <a:stCxn id="10" idx="2"/>
              <a:endCxn id="20" idx="0"/>
            </p:cNvCxnSpPr>
            <p:nvPr/>
          </p:nvCxnSpPr>
          <p:spPr bwMode="auto">
            <a:xfrm flipH="1">
              <a:off x="6066201" y="5750958"/>
              <a:ext cx="35639" cy="729375"/>
            </a:xfrm>
            <a:prstGeom prst="straightConnector1">
              <a:avLst/>
            </a:prstGeom>
            <a:ln w="38100">
              <a:solidFill>
                <a:schemeClr val="tx2"/>
              </a:solidFill>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29" name="TextBox 28"/>
            <p:cNvSpPr txBox="1"/>
            <p:nvPr/>
          </p:nvSpPr>
          <p:spPr>
            <a:xfrm>
              <a:off x="1921368" y="4411945"/>
              <a:ext cx="9198829" cy="1273078"/>
            </a:xfrm>
            <a:prstGeom prst="rect">
              <a:avLst/>
            </a:prstGeom>
            <a:solidFill>
              <a:schemeClr val="bg1">
                <a:lumMod val="95000"/>
              </a:schemeClr>
            </a:solidFill>
            <a:ln>
              <a:noFill/>
            </a:ln>
          </p:spPr>
          <p:txBody>
            <a:bodyPr wrap="square" rtlCol="0">
              <a:spAutoFit/>
            </a:bodyPr>
            <a:lstStyle>
              <a:defPPr>
                <a:defRPr lang="en-GB"/>
              </a:defPPr>
              <a:lvl1pPr>
                <a:defRPr sz="1050" b="0">
                  <a:solidFill>
                    <a:srgbClr val="0F5494"/>
                  </a:solidFill>
                </a:defRPr>
              </a:lvl1pPr>
            </a:lstStyle>
            <a:p>
              <a:r>
                <a:rPr lang="en-US" sz="1600" dirty="0">
                  <a:latin typeface="EC Square Sans Cond Pro" panose="020B0506040000020004" pitchFamily="34" charset="0"/>
                </a:rPr>
                <a:t>Co-benefits for N2O reduction:</a:t>
              </a:r>
            </a:p>
            <a:p>
              <a:r>
                <a:rPr lang="en-US" sz="1600" dirty="0">
                  <a:latin typeface="EC Square Sans Cond Pro" panose="020B0506040000020004" pitchFamily="34" charset="0"/>
                </a:rPr>
                <a:t>SMR2: Nitrate Directive</a:t>
              </a:r>
              <a:endParaRPr lang="en-GB" sz="1600" dirty="0">
                <a:latin typeface="EC Square Sans Cond Pro" panose="020B0506040000020004" pitchFamily="34" charset="0"/>
              </a:endParaRPr>
            </a:p>
            <a:p>
              <a:r>
                <a:rPr lang="en-US" sz="1600" u="sng" dirty="0">
                  <a:solidFill>
                    <a:srgbClr val="FF0000"/>
                  </a:solidFill>
                  <a:latin typeface="EC Square Sans Cond Pro" panose="020B0506040000020004" pitchFamily="34" charset="0"/>
                </a:rPr>
                <a:t>GAEC 5: Use of Farm Sustainability Tool for Nutrients. Refer to minimum requirements</a:t>
              </a:r>
              <a:r>
                <a:rPr lang="en-US" sz="1600" dirty="0">
                  <a:latin typeface="EC Square Sans Cond Pro" panose="020B0506040000020004" pitchFamily="34" charset="0"/>
                </a:rPr>
                <a:t>.</a:t>
              </a:r>
              <a:endParaRPr lang="en-GB" sz="1600" dirty="0">
                <a:latin typeface="EC Square Sans Cond Pro" panose="020B0506040000020004" pitchFamily="34" charset="0"/>
              </a:endParaRPr>
            </a:p>
            <a:p>
              <a:r>
                <a:rPr lang="en-US" sz="1600" dirty="0">
                  <a:latin typeface="EC Square Sans Cond Pro" panose="020B0506040000020004" pitchFamily="34" charset="0"/>
                </a:rPr>
                <a:t>GAEC 7: No bare soil in most sensitive period(s). Define soil cover and sensitive period.</a:t>
              </a:r>
              <a:endParaRPr lang="en-GB" sz="1600" dirty="0">
                <a:latin typeface="EC Square Sans Cond Pro" panose="020B0506040000020004" pitchFamily="34" charset="0"/>
              </a:endParaRPr>
            </a:p>
          </p:txBody>
        </p:sp>
        <p:sp>
          <p:nvSpPr>
            <p:cNvPr id="30" name="Rectangle 29"/>
            <p:cNvSpPr/>
            <p:nvPr/>
          </p:nvSpPr>
          <p:spPr>
            <a:xfrm>
              <a:off x="1433841" y="1772246"/>
              <a:ext cx="4337835" cy="691099"/>
            </a:xfrm>
            <a:prstGeom prst="rect">
              <a:avLst/>
            </a:prstGeom>
            <a:noFill/>
            <a:ln>
              <a:solidFill>
                <a:schemeClr val="bg1">
                  <a:lumMod val="50000"/>
                </a:schemeClr>
              </a:solidFill>
            </a:ln>
          </p:spPr>
          <p:txBody>
            <a:bodyPr wrap="square" rtlCol="0">
              <a:spAutoFit/>
            </a:bodyPr>
            <a:lstStyle/>
            <a:p>
              <a:r>
                <a:rPr lang="en-US" sz="1600" b="0" dirty="0">
                  <a:solidFill>
                    <a:srgbClr val="0F5494"/>
                  </a:solidFill>
                  <a:latin typeface="EC Square Sans Cond Pro" panose="020B0506040000020004" pitchFamily="34" charset="0"/>
                </a:rPr>
                <a:t>Maintenance of leguminous in cropping systems</a:t>
              </a:r>
            </a:p>
          </p:txBody>
        </p:sp>
        <p:sp>
          <p:nvSpPr>
            <p:cNvPr id="31" name="Rectangle 30"/>
            <p:cNvSpPr/>
            <p:nvPr/>
          </p:nvSpPr>
          <p:spPr>
            <a:xfrm>
              <a:off x="6444889" y="1806488"/>
              <a:ext cx="2384167" cy="349652"/>
            </a:xfrm>
            <a:prstGeom prst="rect">
              <a:avLst/>
            </a:prstGeom>
            <a:noFill/>
            <a:ln>
              <a:solidFill>
                <a:schemeClr val="bg1">
                  <a:lumMod val="50000"/>
                </a:schemeClr>
              </a:solidFill>
            </a:ln>
          </p:spPr>
          <p:txBody>
            <a:bodyPr wrap="square" rtlCol="0">
              <a:spAutoFit/>
            </a:bodyPr>
            <a:lstStyle/>
            <a:p>
              <a:r>
                <a:rPr lang="en-GB" sz="1100" b="0" dirty="0">
                  <a:solidFill>
                    <a:srgbClr val="0F5494"/>
                  </a:solidFill>
                  <a:latin typeface="EC Square Sans Cond Pro" panose="020B0506040000020004" pitchFamily="34" charset="0"/>
                </a:rPr>
                <a:t>Conversion to organic farming</a:t>
              </a:r>
            </a:p>
          </p:txBody>
        </p:sp>
      </p:grpSp>
    </p:spTree>
    <p:extLst>
      <p:ext uri="{BB962C8B-B14F-4D97-AF65-F5344CB8AC3E}">
        <p14:creationId xmlns:p14="http://schemas.microsoft.com/office/powerpoint/2010/main" val="275137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27"/>
          <p:cNvSpPr/>
          <p:nvPr/>
        </p:nvSpPr>
        <p:spPr>
          <a:xfrm>
            <a:off x="15967" y="6509601"/>
            <a:ext cx="2985418" cy="341606"/>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457200" fontAlgn="auto">
              <a:spcBef>
                <a:spcPts val="0"/>
              </a:spcBef>
              <a:spcAft>
                <a:spcPts val="0"/>
              </a:spcAft>
            </a:pPr>
            <a:r>
              <a:rPr lang="en-IE" sz="1200" b="1" dirty="0">
                <a:solidFill>
                  <a:schemeClr val="bg2">
                    <a:lumMod val="50000"/>
                  </a:schemeClr>
                </a:solidFill>
              </a:rPr>
              <a:t>Examples of the demo version from  the Feasibility study.</a:t>
            </a:r>
            <a:endParaRPr lang="fr-BE" sz="1200" b="1" dirty="0">
              <a:solidFill>
                <a:schemeClr val="bg2">
                  <a:lumMod val="50000"/>
                </a:schemeClr>
              </a:solidFill>
            </a:endParaRPr>
          </a:p>
        </p:txBody>
      </p:sp>
      <p:grpSp>
        <p:nvGrpSpPr>
          <p:cNvPr id="6" name="Group 5"/>
          <p:cNvGrpSpPr/>
          <p:nvPr/>
        </p:nvGrpSpPr>
        <p:grpSpPr>
          <a:xfrm>
            <a:off x="324207" y="476672"/>
            <a:ext cx="2455229" cy="5516552"/>
            <a:chOff x="453504" y="1484784"/>
            <a:chExt cx="2294988" cy="5156512"/>
          </a:xfrm>
        </p:grpSpPr>
        <p:grpSp>
          <p:nvGrpSpPr>
            <p:cNvPr id="2" name="Group 1"/>
            <p:cNvGrpSpPr/>
            <p:nvPr/>
          </p:nvGrpSpPr>
          <p:grpSpPr>
            <a:xfrm>
              <a:off x="453504" y="1484784"/>
              <a:ext cx="2294988" cy="5156512"/>
              <a:chOff x="453504" y="1484784"/>
              <a:chExt cx="2294988" cy="5156512"/>
            </a:xfrm>
          </p:grpSpPr>
          <p:sp>
            <p:nvSpPr>
              <p:cNvPr id="12" name="Rounded Rectangle 11"/>
              <p:cNvSpPr/>
              <p:nvPr/>
            </p:nvSpPr>
            <p:spPr>
              <a:xfrm>
                <a:off x="453504" y="1715641"/>
                <a:ext cx="2110345" cy="4925655"/>
              </a:xfrm>
              <a:prstGeom prst="roundRect">
                <a:avLst/>
              </a:prstGeom>
              <a:solidFill>
                <a:schemeClr val="bg1">
                  <a:lumMod val="9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457200" fontAlgn="auto">
                  <a:spcBef>
                    <a:spcPts val="0"/>
                  </a:spcBef>
                  <a:spcAft>
                    <a:spcPts val="0"/>
                  </a:spcAft>
                </a:pPr>
                <a:r>
                  <a:rPr lang="en-IE" sz="1600" b="0" dirty="0">
                    <a:solidFill>
                      <a:schemeClr val="tx2"/>
                    </a:solidFill>
                  </a:rPr>
                  <a:t>Access to the APP or </a:t>
                </a:r>
                <a:r>
                  <a:rPr lang="en-IE" sz="1600" dirty="0">
                    <a:solidFill>
                      <a:schemeClr val="tx2"/>
                    </a:solidFill>
                  </a:rPr>
                  <a:t>web browser using</a:t>
                </a:r>
                <a:r>
                  <a:rPr lang="en-IE" sz="1600" b="0" dirty="0">
                    <a:solidFill>
                      <a:schemeClr val="tx2"/>
                    </a:solidFill>
                  </a:rPr>
                  <a:t> </a:t>
                </a:r>
                <a:r>
                  <a:rPr lang="en-IE" sz="1600" b="1" dirty="0">
                    <a:solidFill>
                      <a:schemeClr val="tx2"/>
                    </a:solidFill>
                  </a:rPr>
                  <a:t>unique identification</a:t>
                </a: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en-IE" sz="1600" b="1" dirty="0">
                  <a:solidFill>
                    <a:schemeClr val="tx2"/>
                  </a:solidFill>
                </a:endParaRPr>
              </a:p>
              <a:p>
                <a:pPr algn="ctr" defTabSz="457200" fontAlgn="auto">
                  <a:spcBef>
                    <a:spcPts val="0"/>
                  </a:spcBef>
                  <a:spcAft>
                    <a:spcPts val="0"/>
                  </a:spcAft>
                </a:pPr>
                <a:endParaRPr lang="fr-BE" sz="1600" b="0" dirty="0">
                  <a:solidFill>
                    <a:schemeClr val="tx2"/>
                  </a:solidFill>
                </a:endParaRPr>
              </a:p>
            </p:txBody>
          </p:sp>
          <p:sp>
            <p:nvSpPr>
              <p:cNvPr id="103" name="Oval 102"/>
              <p:cNvSpPr/>
              <p:nvPr/>
            </p:nvSpPr>
            <p:spPr>
              <a:xfrm>
                <a:off x="2281767" y="1484784"/>
                <a:ext cx="466725" cy="466725"/>
              </a:xfrm>
              <a:prstGeom prst="ellipse">
                <a:avLst/>
              </a:prstGeom>
              <a:solidFill>
                <a:schemeClr val="bg1"/>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2400" b="1" dirty="0">
                    <a:solidFill>
                      <a:schemeClr val="bg2"/>
                    </a:solidFill>
                  </a:rPr>
                  <a:t>1</a:t>
                </a:r>
                <a:endParaRPr lang="fr-BE" sz="2400" b="1" dirty="0">
                  <a:solidFill>
                    <a:schemeClr val="bg2"/>
                  </a:solidFill>
                </a:endParaRPr>
              </a:p>
            </p:txBody>
          </p:sp>
        </p:grpSp>
        <p:grpSp>
          <p:nvGrpSpPr>
            <p:cNvPr id="18" name="Group 17"/>
            <p:cNvGrpSpPr/>
            <p:nvPr/>
          </p:nvGrpSpPr>
          <p:grpSpPr>
            <a:xfrm>
              <a:off x="524682" y="2926408"/>
              <a:ext cx="1967988" cy="3493178"/>
              <a:chOff x="113483" y="2450420"/>
              <a:chExt cx="1967988" cy="3493178"/>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83" y="2450420"/>
                <a:ext cx="1967988" cy="3493178"/>
              </a:xfrm>
              <a:prstGeom prst="rect">
                <a:avLst/>
              </a:prstGeom>
              <a:ln w="28575">
                <a:solidFill>
                  <a:srgbClr val="FF0000"/>
                </a:solidFill>
              </a:ln>
            </p:spPr>
          </p:pic>
          <p:sp>
            <p:nvSpPr>
              <p:cNvPr id="17" name="Rectangle 16"/>
              <p:cNvSpPr/>
              <p:nvPr/>
            </p:nvSpPr>
            <p:spPr>
              <a:xfrm>
                <a:off x="276225" y="2489200"/>
                <a:ext cx="317500" cy="53975"/>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grpSp>
      <p:grpSp>
        <p:nvGrpSpPr>
          <p:cNvPr id="19" name="Group 18"/>
          <p:cNvGrpSpPr/>
          <p:nvPr/>
        </p:nvGrpSpPr>
        <p:grpSpPr>
          <a:xfrm>
            <a:off x="2664621" y="476672"/>
            <a:ext cx="2347063" cy="5516552"/>
            <a:chOff x="2393675" y="1008796"/>
            <a:chExt cx="2193881" cy="5156512"/>
          </a:xfrm>
        </p:grpSpPr>
        <p:grpSp>
          <p:nvGrpSpPr>
            <p:cNvPr id="13" name="Group 12"/>
            <p:cNvGrpSpPr/>
            <p:nvPr/>
          </p:nvGrpSpPr>
          <p:grpSpPr>
            <a:xfrm>
              <a:off x="2393675" y="1008796"/>
              <a:ext cx="2193881" cy="5156512"/>
              <a:chOff x="2393675" y="1008796"/>
              <a:chExt cx="2193881" cy="5156512"/>
            </a:xfrm>
          </p:grpSpPr>
          <p:sp>
            <p:nvSpPr>
              <p:cNvPr id="34" name="Rounded Rectangle 33"/>
              <p:cNvSpPr/>
              <p:nvPr/>
            </p:nvSpPr>
            <p:spPr>
              <a:xfrm>
                <a:off x="2393675" y="1218707"/>
                <a:ext cx="2110345" cy="4946601"/>
              </a:xfrm>
              <a:prstGeom prst="roundRect">
                <a:avLst/>
              </a:prstGeom>
              <a:solidFill>
                <a:schemeClr val="bg1">
                  <a:lumMod val="9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defTabSz="457200" fontAlgn="auto">
                  <a:spcBef>
                    <a:spcPts val="0"/>
                  </a:spcBef>
                  <a:spcAft>
                    <a:spcPts val="0"/>
                  </a:spcAft>
                </a:pPr>
                <a:r>
                  <a:rPr lang="en-IE" sz="1600" b="1" dirty="0">
                    <a:solidFill>
                      <a:schemeClr val="tx2"/>
                    </a:solidFill>
                  </a:rPr>
                  <a:t>Confirmation of the parcels based on the LPIS limits</a:t>
                </a: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p:txBody>
          </p:sp>
          <p:sp>
            <p:nvSpPr>
              <p:cNvPr id="105" name="Oval 104"/>
              <p:cNvSpPr/>
              <p:nvPr/>
            </p:nvSpPr>
            <p:spPr>
              <a:xfrm>
                <a:off x="4120831" y="1008796"/>
                <a:ext cx="466725" cy="466725"/>
              </a:xfrm>
              <a:prstGeom prst="ellipse">
                <a:avLst/>
              </a:prstGeom>
              <a:solidFill>
                <a:schemeClr val="bg1"/>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2400" b="1" dirty="0">
                    <a:solidFill>
                      <a:schemeClr val="bg2"/>
                    </a:solidFill>
                  </a:rPr>
                  <a:t>2</a:t>
                </a:r>
                <a:endParaRPr lang="fr-BE" sz="2400" b="1" dirty="0">
                  <a:solidFill>
                    <a:schemeClr val="bg2"/>
                  </a:solidFill>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2" b="-230"/>
              <a:stretch/>
            </p:blipFill>
            <p:spPr>
              <a:xfrm>
                <a:off x="2476259" y="2450420"/>
                <a:ext cx="1967988" cy="3501289"/>
              </a:xfrm>
              <a:prstGeom prst="rect">
                <a:avLst/>
              </a:prstGeom>
              <a:ln w="28575">
                <a:solidFill>
                  <a:srgbClr val="FF0000"/>
                </a:solidFill>
              </a:ln>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76259" y="4418719"/>
                <a:ext cx="1967988" cy="1524882"/>
              </a:xfrm>
              <a:prstGeom prst="rect">
                <a:avLst/>
              </a:prstGeom>
              <a:ln w="28575">
                <a:solidFill>
                  <a:srgbClr val="FF0000"/>
                </a:solidFill>
              </a:ln>
            </p:spPr>
          </p:pic>
        </p:grpSp>
        <p:sp>
          <p:nvSpPr>
            <p:cNvPr id="48" name="Rectangle 47"/>
            <p:cNvSpPr/>
            <p:nvPr/>
          </p:nvSpPr>
          <p:spPr>
            <a:xfrm>
              <a:off x="2613254" y="2484754"/>
              <a:ext cx="317500" cy="53975"/>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grpSp>
        <p:nvGrpSpPr>
          <p:cNvPr id="20" name="Group 19"/>
          <p:cNvGrpSpPr/>
          <p:nvPr/>
        </p:nvGrpSpPr>
        <p:grpSpPr>
          <a:xfrm>
            <a:off x="4999238" y="476672"/>
            <a:ext cx="2388710" cy="5516553"/>
            <a:chOff x="4741239" y="1008796"/>
            <a:chExt cx="2232810" cy="5156513"/>
          </a:xfrm>
        </p:grpSpPr>
        <p:grpSp>
          <p:nvGrpSpPr>
            <p:cNvPr id="14" name="Group 13"/>
            <p:cNvGrpSpPr/>
            <p:nvPr/>
          </p:nvGrpSpPr>
          <p:grpSpPr>
            <a:xfrm>
              <a:off x="4741239" y="1008796"/>
              <a:ext cx="2232810" cy="5156513"/>
              <a:chOff x="4741239" y="1008796"/>
              <a:chExt cx="2232810" cy="5156513"/>
            </a:xfrm>
          </p:grpSpPr>
          <p:sp>
            <p:nvSpPr>
              <p:cNvPr id="36" name="Rounded Rectangle 35"/>
              <p:cNvSpPr/>
              <p:nvPr/>
            </p:nvSpPr>
            <p:spPr>
              <a:xfrm>
                <a:off x="4741239" y="1218707"/>
                <a:ext cx="2110345" cy="4946602"/>
              </a:xfrm>
              <a:prstGeom prst="roundRect">
                <a:avLst/>
              </a:prstGeom>
              <a:solidFill>
                <a:schemeClr val="bg1">
                  <a:lumMod val="9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defTabSz="457200" fontAlgn="auto">
                  <a:spcBef>
                    <a:spcPts val="0"/>
                  </a:spcBef>
                  <a:spcAft>
                    <a:spcPts val="0"/>
                  </a:spcAft>
                </a:pPr>
                <a:r>
                  <a:rPr lang="en-IE" sz="1600" b="1" dirty="0">
                    <a:solidFill>
                      <a:schemeClr val="tx2"/>
                    </a:solidFill>
                  </a:rPr>
                  <a:t>Integration of data sources:</a:t>
                </a:r>
              </a:p>
              <a:p>
                <a:pPr defTabSz="457200" fontAlgn="auto">
                  <a:spcBef>
                    <a:spcPts val="0"/>
                  </a:spcBef>
                  <a:spcAft>
                    <a:spcPts val="0"/>
                  </a:spcAft>
                </a:pPr>
                <a:r>
                  <a:rPr lang="en-IE" sz="1400" b="0" dirty="0">
                    <a:solidFill>
                      <a:schemeClr val="tx2"/>
                    </a:solidFill>
                  </a:rPr>
                  <a:t>Soil data, Natura2000</a:t>
                </a:r>
                <a:endParaRPr lang="en-IE" sz="1600" b="0" dirty="0">
                  <a:solidFill>
                    <a:schemeClr val="tx2"/>
                  </a:solidFill>
                </a:endParaRPr>
              </a:p>
              <a:p>
                <a:pPr defTabSz="457200" fontAlgn="auto">
                  <a:spcBef>
                    <a:spcPts val="0"/>
                  </a:spcBef>
                  <a:spcAft>
                    <a:spcPts val="0"/>
                  </a:spcAft>
                </a:pPr>
                <a:endParaRPr lang="en-IE" sz="1600" dirty="0">
                  <a:solidFill>
                    <a:schemeClr val="tx2"/>
                  </a:solidFill>
                </a:endParaRPr>
              </a:p>
              <a:p>
                <a:pPr defTabSz="457200" fontAlgn="auto">
                  <a:spcBef>
                    <a:spcPts val="0"/>
                  </a:spcBef>
                  <a:spcAft>
                    <a:spcPts val="0"/>
                  </a:spcAft>
                </a:pPr>
                <a:endParaRPr lang="en-IE" sz="14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a:p>
                <a:pPr algn="ctr" defTabSz="457200" fontAlgn="auto">
                  <a:spcBef>
                    <a:spcPts val="0"/>
                  </a:spcBef>
                  <a:spcAft>
                    <a:spcPts val="0"/>
                  </a:spcAft>
                </a:pPr>
                <a:endParaRPr lang="en-IE" sz="1600" dirty="0">
                  <a:solidFill>
                    <a:schemeClr val="tx2"/>
                  </a:solidFill>
                </a:endParaRPr>
              </a:p>
            </p:txBody>
          </p:sp>
          <p:sp>
            <p:nvSpPr>
              <p:cNvPr id="106" name="Oval 105"/>
              <p:cNvSpPr/>
              <p:nvPr/>
            </p:nvSpPr>
            <p:spPr>
              <a:xfrm>
                <a:off x="6507324" y="1008796"/>
                <a:ext cx="466725" cy="466725"/>
              </a:xfrm>
              <a:prstGeom prst="ellipse">
                <a:avLst/>
              </a:prstGeom>
              <a:solidFill>
                <a:schemeClr val="bg1"/>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2400" b="1" dirty="0">
                    <a:solidFill>
                      <a:schemeClr val="bg2"/>
                    </a:solidFill>
                  </a:rPr>
                  <a:t>3</a:t>
                </a:r>
                <a:endParaRPr lang="fr-BE" sz="2400" b="1" dirty="0">
                  <a:solidFill>
                    <a:schemeClr val="bg2"/>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0444" y="2450420"/>
                <a:ext cx="1967988" cy="3493178"/>
              </a:xfrm>
              <a:prstGeom prst="rect">
                <a:avLst/>
              </a:prstGeom>
              <a:ln w="28575">
                <a:solidFill>
                  <a:srgbClr val="FF0000"/>
                </a:solidFill>
              </a:ln>
            </p:spPr>
          </p:pic>
        </p:grpSp>
        <p:sp>
          <p:nvSpPr>
            <p:cNvPr id="51" name="Rectangle 50"/>
            <p:cNvSpPr/>
            <p:nvPr/>
          </p:nvSpPr>
          <p:spPr>
            <a:xfrm>
              <a:off x="4973483" y="2487613"/>
              <a:ext cx="317500" cy="53975"/>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grpSp>
        <p:nvGrpSpPr>
          <p:cNvPr id="21" name="Group 20"/>
          <p:cNvGrpSpPr/>
          <p:nvPr/>
        </p:nvGrpSpPr>
        <p:grpSpPr>
          <a:xfrm>
            <a:off x="7315940" y="526823"/>
            <a:ext cx="2384585" cy="5466402"/>
            <a:chOff x="7088803" y="1055674"/>
            <a:chExt cx="2228954" cy="5109635"/>
          </a:xfrm>
        </p:grpSpPr>
        <p:grpSp>
          <p:nvGrpSpPr>
            <p:cNvPr id="15" name="Group 14"/>
            <p:cNvGrpSpPr/>
            <p:nvPr/>
          </p:nvGrpSpPr>
          <p:grpSpPr>
            <a:xfrm>
              <a:off x="7088803" y="1055674"/>
              <a:ext cx="2228954" cy="5109635"/>
              <a:chOff x="7088803" y="1055674"/>
              <a:chExt cx="2228954" cy="5109635"/>
            </a:xfrm>
          </p:grpSpPr>
          <p:sp>
            <p:nvSpPr>
              <p:cNvPr id="67" name="Rounded Rectangle 66"/>
              <p:cNvSpPr/>
              <p:nvPr/>
            </p:nvSpPr>
            <p:spPr>
              <a:xfrm>
                <a:off x="7088803" y="1218707"/>
                <a:ext cx="2110345" cy="4946602"/>
              </a:xfrm>
              <a:prstGeom prst="roundRect">
                <a:avLst/>
              </a:prstGeom>
              <a:solidFill>
                <a:schemeClr val="bg1">
                  <a:lumMod val="9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defTabSz="457200" fontAlgn="auto">
                  <a:spcBef>
                    <a:spcPts val="0"/>
                  </a:spcBef>
                  <a:spcAft>
                    <a:spcPts val="0"/>
                  </a:spcAft>
                </a:pPr>
                <a:r>
                  <a:rPr lang="en-IE" sz="1600" b="1" dirty="0">
                    <a:solidFill>
                      <a:schemeClr val="tx2"/>
                    </a:solidFill>
                  </a:rPr>
                  <a:t>Data entry and confirmation</a:t>
                </a:r>
              </a:p>
              <a:p>
                <a:pPr defTabSz="457200" fontAlgn="auto">
                  <a:spcBef>
                    <a:spcPts val="0"/>
                  </a:spcBef>
                  <a:spcAft>
                    <a:spcPts val="0"/>
                  </a:spcAft>
                </a:pPr>
                <a:r>
                  <a:rPr lang="en-IE" sz="1600" b="0" dirty="0">
                    <a:solidFill>
                      <a:schemeClr val="tx2"/>
                    </a:solidFill>
                  </a:rPr>
                  <a:t>(Crop and expected yield)</a:t>
                </a: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p:txBody>
          </p:sp>
          <p:sp>
            <p:nvSpPr>
              <p:cNvPr id="111" name="Oval 110"/>
              <p:cNvSpPr/>
              <p:nvPr/>
            </p:nvSpPr>
            <p:spPr>
              <a:xfrm>
                <a:off x="8851032" y="1055674"/>
                <a:ext cx="466725" cy="466725"/>
              </a:xfrm>
              <a:prstGeom prst="ellipse">
                <a:avLst/>
              </a:prstGeom>
              <a:solidFill>
                <a:schemeClr val="bg1"/>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2400" b="1" dirty="0">
                    <a:solidFill>
                      <a:schemeClr val="bg2"/>
                    </a:solidFill>
                  </a:rPr>
                  <a:t>4</a:t>
                </a:r>
                <a:endParaRPr lang="fr-BE" sz="2400" b="1" dirty="0">
                  <a:solidFill>
                    <a:schemeClr val="bg2"/>
                  </a:solidFill>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660" y="2450421"/>
                <a:ext cx="1967987" cy="3493178"/>
              </a:xfrm>
              <a:prstGeom prst="rect">
                <a:avLst/>
              </a:prstGeom>
              <a:ln w="28575">
                <a:solidFill>
                  <a:srgbClr val="FF0000"/>
                </a:solidFill>
              </a:ln>
            </p:spPr>
          </p:pic>
        </p:grpSp>
        <p:sp>
          <p:nvSpPr>
            <p:cNvPr id="52" name="Rectangle 51"/>
            <p:cNvSpPr/>
            <p:nvPr/>
          </p:nvSpPr>
          <p:spPr>
            <a:xfrm>
              <a:off x="7330786" y="2487613"/>
              <a:ext cx="317500" cy="53975"/>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grpSp>
        <p:nvGrpSpPr>
          <p:cNvPr id="22" name="Group 21"/>
          <p:cNvGrpSpPr/>
          <p:nvPr/>
        </p:nvGrpSpPr>
        <p:grpSpPr>
          <a:xfrm>
            <a:off x="9620196" y="526823"/>
            <a:ext cx="2380460" cy="5466402"/>
            <a:chOff x="9436367" y="1055674"/>
            <a:chExt cx="2225098" cy="5109635"/>
          </a:xfrm>
        </p:grpSpPr>
        <p:grpSp>
          <p:nvGrpSpPr>
            <p:cNvPr id="16" name="Group 15"/>
            <p:cNvGrpSpPr/>
            <p:nvPr/>
          </p:nvGrpSpPr>
          <p:grpSpPr>
            <a:xfrm>
              <a:off x="9436367" y="1055674"/>
              <a:ext cx="2225098" cy="5109635"/>
              <a:chOff x="9436367" y="1055674"/>
              <a:chExt cx="2225098" cy="5109635"/>
            </a:xfrm>
          </p:grpSpPr>
          <p:sp>
            <p:nvSpPr>
              <p:cNvPr id="77" name="Rounded Rectangle 76"/>
              <p:cNvSpPr/>
              <p:nvPr/>
            </p:nvSpPr>
            <p:spPr>
              <a:xfrm>
                <a:off x="9436367" y="1218706"/>
                <a:ext cx="2110345" cy="4946603"/>
              </a:xfrm>
              <a:prstGeom prst="roundRect">
                <a:avLst/>
              </a:prstGeom>
              <a:solidFill>
                <a:schemeClr val="bg1">
                  <a:lumMod val="9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defTabSz="457200" fontAlgn="auto">
                  <a:spcBef>
                    <a:spcPts val="0"/>
                  </a:spcBef>
                  <a:spcAft>
                    <a:spcPts val="0"/>
                  </a:spcAft>
                </a:pPr>
                <a:r>
                  <a:rPr lang="en-IE" sz="1600" b="1" dirty="0">
                    <a:solidFill>
                      <a:schemeClr val="tx2"/>
                    </a:solidFill>
                  </a:rPr>
                  <a:t>Nutrients Management Plan </a:t>
                </a:r>
                <a:r>
                  <a:rPr lang="en-IE" sz="1600" b="0" dirty="0">
                    <a:solidFill>
                      <a:schemeClr val="tx2"/>
                    </a:solidFill>
                  </a:rPr>
                  <a:t>(Field/Farm scale)</a:t>
                </a: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b="1" dirty="0">
                  <a:solidFill>
                    <a:schemeClr val="tx2"/>
                  </a:solidFill>
                </a:endParaRPr>
              </a:p>
              <a:p>
                <a:pPr defTabSz="457200" fontAlgn="auto">
                  <a:spcBef>
                    <a:spcPts val="0"/>
                  </a:spcBef>
                  <a:spcAft>
                    <a:spcPts val="0"/>
                  </a:spcAft>
                </a:pPr>
                <a:endParaRPr lang="en-IE" sz="1600" dirty="0">
                  <a:solidFill>
                    <a:schemeClr val="tx2"/>
                  </a:solidFill>
                </a:endParaRPr>
              </a:p>
            </p:txBody>
          </p:sp>
          <p:sp>
            <p:nvSpPr>
              <p:cNvPr id="112" name="Oval 111"/>
              <p:cNvSpPr/>
              <p:nvPr/>
            </p:nvSpPr>
            <p:spPr>
              <a:xfrm>
                <a:off x="11194740" y="1055674"/>
                <a:ext cx="466725" cy="466725"/>
              </a:xfrm>
              <a:prstGeom prst="ellipse">
                <a:avLst/>
              </a:prstGeom>
              <a:solidFill>
                <a:schemeClr val="bg1"/>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2400" b="1" dirty="0">
                    <a:solidFill>
                      <a:schemeClr val="bg2"/>
                    </a:solidFill>
                  </a:rPr>
                  <a:t>5</a:t>
                </a:r>
                <a:endParaRPr lang="fr-BE" sz="2400" b="1" dirty="0">
                  <a:solidFill>
                    <a:schemeClr val="bg2"/>
                  </a:solidFill>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14770" y="2450420"/>
                <a:ext cx="1967988" cy="3493178"/>
              </a:xfrm>
              <a:prstGeom prst="rect">
                <a:avLst/>
              </a:prstGeom>
              <a:ln w="28575">
                <a:solidFill>
                  <a:srgbClr val="FF0000"/>
                </a:solidFill>
              </a:ln>
            </p:spPr>
          </p:pic>
        </p:grpSp>
        <p:sp>
          <p:nvSpPr>
            <p:cNvPr id="54" name="Rectangle 53"/>
            <p:cNvSpPr/>
            <p:nvPr/>
          </p:nvSpPr>
          <p:spPr>
            <a:xfrm>
              <a:off x="9682739" y="2487613"/>
              <a:ext cx="317500" cy="53975"/>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sp>
        <p:nvSpPr>
          <p:cNvPr id="38" name="Title 12">
            <a:extLst>
              <a:ext uri="{FF2B5EF4-FFF2-40B4-BE49-F238E27FC236}">
                <a16:creationId xmlns:a16="http://schemas.microsoft.com/office/drawing/2014/main" id="{6EE262CE-C4F7-476E-ACDB-B72CB3AA4B20}"/>
              </a:ext>
            </a:extLst>
          </p:cNvPr>
          <p:cNvSpPr txBox="1">
            <a:spLocks/>
          </p:cNvSpPr>
          <p:nvPr/>
        </p:nvSpPr>
        <p:spPr>
          <a:xfrm>
            <a:off x="1588347" y="-19828"/>
            <a:ext cx="9010642" cy="784532"/>
          </a:xfrm>
          <a:prstGeom prst="rect">
            <a:avLst/>
          </a:prstGeom>
        </p:spPr>
        <p:txBody>
          <a:bodyPr anchor="t"/>
          <a:lstStyle>
            <a:lvl1pPr marL="0" indent="0" algn="l" rtl="0" eaLnBrk="1" fontAlgn="base" hangingPunct="1">
              <a:spcBef>
                <a:spcPct val="0"/>
              </a:spcBef>
              <a:spcAft>
                <a:spcPct val="0"/>
              </a:spcAft>
              <a:defRPr sz="2250" b="1" baseline="0">
                <a:solidFill>
                  <a:schemeClr val="accent6"/>
                </a:solidFill>
                <a:latin typeface="Arial" panose="020B0604020202020204" pitchFamily="34" charset="0"/>
                <a:ea typeface="+mj-ea"/>
                <a:cs typeface="Arial" panose="020B0604020202020204" pitchFamily="34" charset="0"/>
              </a:defRPr>
            </a:lvl1pPr>
            <a:lvl2pPr marL="269075" indent="-269075" algn="l" rtl="0" eaLnBrk="1" fontAlgn="base" hangingPunct="1">
              <a:spcBef>
                <a:spcPct val="0"/>
              </a:spcBef>
              <a:spcAft>
                <a:spcPct val="0"/>
              </a:spcAft>
              <a:defRPr sz="2250" b="1">
                <a:solidFill>
                  <a:srgbClr val="0F5494"/>
                </a:solidFill>
                <a:latin typeface="Verdana" pitchFamily="34" charset="0"/>
              </a:defRPr>
            </a:lvl2pPr>
            <a:lvl3pPr marL="269075" indent="-269075" algn="l" rtl="0" eaLnBrk="1" fontAlgn="base" hangingPunct="1">
              <a:spcBef>
                <a:spcPct val="0"/>
              </a:spcBef>
              <a:spcAft>
                <a:spcPct val="0"/>
              </a:spcAft>
              <a:defRPr sz="2250" b="1">
                <a:solidFill>
                  <a:srgbClr val="0F5494"/>
                </a:solidFill>
                <a:latin typeface="Verdana" pitchFamily="34" charset="0"/>
              </a:defRPr>
            </a:lvl3pPr>
            <a:lvl4pPr marL="269075" indent="-269075" algn="l" rtl="0" eaLnBrk="1" fontAlgn="base" hangingPunct="1">
              <a:spcBef>
                <a:spcPct val="0"/>
              </a:spcBef>
              <a:spcAft>
                <a:spcPct val="0"/>
              </a:spcAft>
              <a:defRPr sz="2250" b="1">
                <a:solidFill>
                  <a:srgbClr val="0F5494"/>
                </a:solidFill>
                <a:latin typeface="Verdana" pitchFamily="34" charset="0"/>
              </a:defRPr>
            </a:lvl4pPr>
            <a:lvl5pPr marL="269075" indent="-269075" algn="l" rtl="0" eaLnBrk="1" fontAlgn="base" hangingPunct="1">
              <a:spcBef>
                <a:spcPct val="0"/>
              </a:spcBef>
              <a:spcAft>
                <a:spcPct val="0"/>
              </a:spcAft>
              <a:defRPr sz="2250" b="1">
                <a:solidFill>
                  <a:srgbClr val="0F5494"/>
                </a:solidFill>
                <a:latin typeface="Verdana" pitchFamily="34" charset="0"/>
              </a:defRPr>
            </a:lvl5pPr>
            <a:lvl6pPr marL="611966" algn="l" rtl="0" eaLnBrk="1" fontAlgn="base" hangingPunct="1">
              <a:spcBef>
                <a:spcPct val="0"/>
              </a:spcBef>
              <a:spcAft>
                <a:spcPct val="0"/>
              </a:spcAft>
              <a:defRPr sz="2250" b="1">
                <a:solidFill>
                  <a:srgbClr val="0F5494"/>
                </a:solidFill>
                <a:latin typeface="Verdana" pitchFamily="34" charset="0"/>
              </a:defRPr>
            </a:lvl6pPr>
            <a:lvl7pPr marL="954857" algn="l" rtl="0" eaLnBrk="1" fontAlgn="base" hangingPunct="1">
              <a:spcBef>
                <a:spcPct val="0"/>
              </a:spcBef>
              <a:spcAft>
                <a:spcPct val="0"/>
              </a:spcAft>
              <a:defRPr sz="2250" b="1">
                <a:solidFill>
                  <a:srgbClr val="0F5494"/>
                </a:solidFill>
                <a:latin typeface="Verdana" pitchFamily="34" charset="0"/>
              </a:defRPr>
            </a:lvl7pPr>
            <a:lvl8pPr marL="1297748" algn="l" rtl="0" eaLnBrk="1" fontAlgn="base" hangingPunct="1">
              <a:spcBef>
                <a:spcPct val="0"/>
              </a:spcBef>
              <a:spcAft>
                <a:spcPct val="0"/>
              </a:spcAft>
              <a:defRPr sz="2250" b="1">
                <a:solidFill>
                  <a:srgbClr val="0F5494"/>
                </a:solidFill>
                <a:latin typeface="Verdana" pitchFamily="34" charset="0"/>
              </a:defRPr>
            </a:lvl8pPr>
            <a:lvl9pPr marL="1640640" algn="l" rtl="0" eaLnBrk="1" fontAlgn="base" hangingPunct="1">
              <a:spcBef>
                <a:spcPct val="0"/>
              </a:spcBef>
              <a:spcAft>
                <a:spcPct val="0"/>
              </a:spcAft>
              <a:defRPr sz="2250" b="1">
                <a:solidFill>
                  <a:srgbClr val="0F5494"/>
                </a:solidFill>
                <a:latin typeface="Verdana" pitchFamily="34" charset="0"/>
              </a:defRPr>
            </a:lvl9pPr>
          </a:lstStyle>
          <a:p>
            <a:pPr algn="ctr"/>
            <a:r>
              <a:rPr lang="en-US" sz="2100" kern="0" dirty="0">
                <a:solidFill>
                  <a:schemeClr val="tx2"/>
                </a:solidFill>
              </a:rPr>
              <a:t>Farm Sustainability Tool for Nutrients </a:t>
            </a:r>
            <a:r>
              <a:rPr lang="en-150" sz="2100" kern="0" dirty="0">
                <a:solidFill>
                  <a:schemeClr val="tx2"/>
                </a:solidFill>
              </a:rPr>
              <a:t>–</a:t>
            </a:r>
            <a:r>
              <a:rPr lang="en-US" sz="2100" kern="0" dirty="0">
                <a:solidFill>
                  <a:schemeClr val="tx2"/>
                </a:solidFill>
              </a:rPr>
              <a:t> FaST</a:t>
            </a:r>
          </a:p>
          <a:p>
            <a:pPr algn="ctr"/>
            <a:r>
              <a:rPr lang="en-US" sz="2000" b="0" i="1" kern="0" dirty="0">
                <a:solidFill>
                  <a:schemeClr val="tx2">
                    <a:lumMod val="60000"/>
                    <a:lumOff val="40000"/>
                  </a:schemeClr>
                </a:solidFill>
              </a:rPr>
              <a:t>Example</a:t>
            </a:r>
            <a:endParaRPr lang="en-GB" sz="1350" kern="0" dirty="0">
              <a:solidFill>
                <a:schemeClr val="tx2"/>
              </a:solidFill>
              <a:highlight>
                <a:srgbClr val="FFFF00"/>
              </a:highlight>
            </a:endParaRPr>
          </a:p>
        </p:txBody>
      </p:sp>
    </p:spTree>
    <p:extLst>
      <p:ext uri="{BB962C8B-B14F-4D97-AF65-F5344CB8AC3E}">
        <p14:creationId xmlns:p14="http://schemas.microsoft.com/office/powerpoint/2010/main" val="160462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H="1" flipV="1">
            <a:off x="3359696" y="7785484"/>
            <a:ext cx="7632848" cy="3600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58" name="Title 12">
            <a:extLst>
              <a:ext uri="{FF2B5EF4-FFF2-40B4-BE49-F238E27FC236}">
                <a16:creationId xmlns:a16="http://schemas.microsoft.com/office/drawing/2014/main" id="{6EE262CE-C4F7-476E-ACDB-B72CB3AA4B20}"/>
              </a:ext>
            </a:extLst>
          </p:cNvPr>
          <p:cNvSpPr txBox="1">
            <a:spLocks/>
          </p:cNvSpPr>
          <p:nvPr/>
        </p:nvSpPr>
        <p:spPr>
          <a:xfrm>
            <a:off x="1487488" y="-99392"/>
            <a:ext cx="9010642" cy="496500"/>
          </a:xfrm>
          <a:prstGeom prst="rect">
            <a:avLst/>
          </a:prstGeom>
        </p:spPr>
        <p:txBody>
          <a:bodyPr anchor="t"/>
          <a:lstStyle>
            <a:lvl1pPr marL="0" indent="0" algn="l" rtl="0" eaLnBrk="1" fontAlgn="base" hangingPunct="1">
              <a:spcBef>
                <a:spcPct val="0"/>
              </a:spcBef>
              <a:spcAft>
                <a:spcPct val="0"/>
              </a:spcAft>
              <a:defRPr sz="2250" b="1" baseline="0">
                <a:solidFill>
                  <a:schemeClr val="accent6"/>
                </a:solidFill>
                <a:latin typeface="Arial" panose="020B0604020202020204" pitchFamily="34" charset="0"/>
                <a:ea typeface="+mj-ea"/>
                <a:cs typeface="Arial" panose="020B0604020202020204" pitchFamily="34" charset="0"/>
              </a:defRPr>
            </a:lvl1pPr>
            <a:lvl2pPr marL="269075" indent="-269075" algn="l" rtl="0" eaLnBrk="1" fontAlgn="base" hangingPunct="1">
              <a:spcBef>
                <a:spcPct val="0"/>
              </a:spcBef>
              <a:spcAft>
                <a:spcPct val="0"/>
              </a:spcAft>
              <a:defRPr sz="2250" b="1">
                <a:solidFill>
                  <a:srgbClr val="0F5494"/>
                </a:solidFill>
                <a:latin typeface="Verdana" pitchFamily="34" charset="0"/>
              </a:defRPr>
            </a:lvl2pPr>
            <a:lvl3pPr marL="269075" indent="-269075" algn="l" rtl="0" eaLnBrk="1" fontAlgn="base" hangingPunct="1">
              <a:spcBef>
                <a:spcPct val="0"/>
              </a:spcBef>
              <a:spcAft>
                <a:spcPct val="0"/>
              </a:spcAft>
              <a:defRPr sz="2250" b="1">
                <a:solidFill>
                  <a:srgbClr val="0F5494"/>
                </a:solidFill>
                <a:latin typeface="Verdana" pitchFamily="34" charset="0"/>
              </a:defRPr>
            </a:lvl3pPr>
            <a:lvl4pPr marL="269075" indent="-269075" algn="l" rtl="0" eaLnBrk="1" fontAlgn="base" hangingPunct="1">
              <a:spcBef>
                <a:spcPct val="0"/>
              </a:spcBef>
              <a:spcAft>
                <a:spcPct val="0"/>
              </a:spcAft>
              <a:defRPr sz="2250" b="1">
                <a:solidFill>
                  <a:srgbClr val="0F5494"/>
                </a:solidFill>
                <a:latin typeface="Verdana" pitchFamily="34" charset="0"/>
              </a:defRPr>
            </a:lvl4pPr>
            <a:lvl5pPr marL="269075" indent="-269075" algn="l" rtl="0" eaLnBrk="1" fontAlgn="base" hangingPunct="1">
              <a:spcBef>
                <a:spcPct val="0"/>
              </a:spcBef>
              <a:spcAft>
                <a:spcPct val="0"/>
              </a:spcAft>
              <a:defRPr sz="2250" b="1">
                <a:solidFill>
                  <a:srgbClr val="0F5494"/>
                </a:solidFill>
                <a:latin typeface="Verdana" pitchFamily="34" charset="0"/>
              </a:defRPr>
            </a:lvl5pPr>
            <a:lvl6pPr marL="611966" algn="l" rtl="0" eaLnBrk="1" fontAlgn="base" hangingPunct="1">
              <a:spcBef>
                <a:spcPct val="0"/>
              </a:spcBef>
              <a:spcAft>
                <a:spcPct val="0"/>
              </a:spcAft>
              <a:defRPr sz="2250" b="1">
                <a:solidFill>
                  <a:srgbClr val="0F5494"/>
                </a:solidFill>
                <a:latin typeface="Verdana" pitchFamily="34" charset="0"/>
              </a:defRPr>
            </a:lvl6pPr>
            <a:lvl7pPr marL="954857" algn="l" rtl="0" eaLnBrk="1" fontAlgn="base" hangingPunct="1">
              <a:spcBef>
                <a:spcPct val="0"/>
              </a:spcBef>
              <a:spcAft>
                <a:spcPct val="0"/>
              </a:spcAft>
              <a:defRPr sz="2250" b="1">
                <a:solidFill>
                  <a:srgbClr val="0F5494"/>
                </a:solidFill>
                <a:latin typeface="Verdana" pitchFamily="34" charset="0"/>
              </a:defRPr>
            </a:lvl7pPr>
            <a:lvl8pPr marL="1297748" algn="l" rtl="0" eaLnBrk="1" fontAlgn="base" hangingPunct="1">
              <a:spcBef>
                <a:spcPct val="0"/>
              </a:spcBef>
              <a:spcAft>
                <a:spcPct val="0"/>
              </a:spcAft>
              <a:defRPr sz="2250" b="1">
                <a:solidFill>
                  <a:srgbClr val="0F5494"/>
                </a:solidFill>
                <a:latin typeface="Verdana" pitchFamily="34" charset="0"/>
              </a:defRPr>
            </a:lvl8pPr>
            <a:lvl9pPr marL="1640640" algn="l" rtl="0" eaLnBrk="1" fontAlgn="base" hangingPunct="1">
              <a:spcBef>
                <a:spcPct val="0"/>
              </a:spcBef>
              <a:spcAft>
                <a:spcPct val="0"/>
              </a:spcAft>
              <a:defRPr sz="2250" b="1">
                <a:solidFill>
                  <a:srgbClr val="0F5494"/>
                </a:solidFill>
                <a:latin typeface="Verdana" pitchFamily="34" charset="0"/>
              </a:defRPr>
            </a:lvl9pPr>
          </a:lstStyle>
          <a:p>
            <a:pPr algn="ctr"/>
            <a:r>
              <a:rPr lang="en-US" sz="2100" kern="0" dirty="0">
                <a:solidFill>
                  <a:schemeClr val="tx2"/>
                </a:solidFill>
              </a:rPr>
              <a:t>Farm Sustainability Tool for Nutrients </a:t>
            </a:r>
            <a:r>
              <a:rPr lang="en-150" sz="2100" kern="0" dirty="0">
                <a:solidFill>
                  <a:schemeClr val="tx2"/>
                </a:solidFill>
              </a:rPr>
              <a:t>–</a:t>
            </a:r>
            <a:r>
              <a:rPr lang="en-US" sz="2100" kern="0" dirty="0">
                <a:solidFill>
                  <a:schemeClr val="tx2"/>
                </a:solidFill>
              </a:rPr>
              <a:t> </a:t>
            </a:r>
            <a:r>
              <a:rPr lang="en-US" sz="2100" kern="0" dirty="0" err="1">
                <a:solidFill>
                  <a:schemeClr val="tx2"/>
                </a:solidFill>
              </a:rPr>
              <a:t>FaST</a:t>
            </a:r>
            <a:r>
              <a:rPr lang="en-US" sz="2100" kern="0" dirty="0">
                <a:solidFill>
                  <a:schemeClr val="tx2"/>
                </a:solidFill>
              </a:rPr>
              <a:t>: Benefits</a:t>
            </a:r>
            <a:br>
              <a:rPr lang="en-US" sz="1500" kern="0" dirty="0">
                <a:solidFill>
                  <a:schemeClr val="tx2"/>
                </a:solidFill>
              </a:rPr>
            </a:br>
            <a:endParaRPr lang="en-GB" sz="1350" kern="0" dirty="0">
              <a:solidFill>
                <a:schemeClr val="tx2"/>
              </a:solidFill>
              <a:highlight>
                <a:srgbClr val="FFFF00"/>
              </a:highlight>
            </a:endParaRPr>
          </a:p>
        </p:txBody>
      </p:sp>
      <p:sp>
        <p:nvSpPr>
          <p:cNvPr id="2" name="Rectangle 1"/>
          <p:cNvSpPr/>
          <p:nvPr/>
        </p:nvSpPr>
        <p:spPr>
          <a:xfrm>
            <a:off x="873088" y="778053"/>
            <a:ext cx="10767528" cy="4955203"/>
          </a:xfrm>
          <a:prstGeom prst="rect">
            <a:avLst/>
          </a:prstGeom>
        </p:spPr>
        <p:txBody>
          <a:bodyPr wrap="square">
            <a:spAutoFit/>
          </a:bodyPr>
          <a:lstStyle/>
          <a:p>
            <a:pPr marL="457200" indent="-457200" algn="just" defTabSz="457200" fontAlgn="auto">
              <a:spcBef>
                <a:spcPts val="0"/>
              </a:spcBef>
              <a:spcAft>
                <a:spcPts val="0"/>
              </a:spcAft>
              <a:buFont typeface="Wingdings" panose="05000000000000000000" pitchFamily="2" charset="2"/>
              <a:buChar char="Ø"/>
            </a:pPr>
            <a:r>
              <a:rPr lang="en-IE" sz="2800" b="0" dirty="0">
                <a:solidFill>
                  <a:schemeClr val="tx2"/>
                </a:solidFill>
              </a:rPr>
              <a:t>Agronomic, environmental and climatic benefits</a:t>
            </a:r>
          </a:p>
          <a:p>
            <a:pPr marL="914400" lvl="1" indent="-457200" algn="just" defTabSz="457200" fontAlgn="auto">
              <a:spcBef>
                <a:spcPts val="0"/>
              </a:spcBef>
              <a:spcAft>
                <a:spcPts val="0"/>
              </a:spcAft>
              <a:buFont typeface="Arial" panose="020B0604020202020204" pitchFamily="34" charset="0"/>
              <a:buChar char="•"/>
            </a:pPr>
            <a:r>
              <a:rPr lang="en-IE" sz="2400" b="0" dirty="0">
                <a:solidFill>
                  <a:schemeClr val="tx2"/>
                </a:solidFill>
              </a:rPr>
              <a:t>Optimization in the use of nutrients</a:t>
            </a:r>
          </a:p>
          <a:p>
            <a:pPr marL="914400" lvl="1" indent="-457200" algn="just" defTabSz="457200" fontAlgn="auto">
              <a:spcBef>
                <a:spcPts val="0"/>
              </a:spcBef>
              <a:spcAft>
                <a:spcPts val="0"/>
              </a:spcAft>
              <a:buFont typeface="Arial" panose="020B0604020202020204" pitchFamily="34" charset="0"/>
              <a:buChar char="•"/>
            </a:pPr>
            <a:r>
              <a:rPr lang="en-IE" sz="2400" b="0" dirty="0">
                <a:solidFill>
                  <a:schemeClr val="tx2"/>
                </a:solidFill>
              </a:rPr>
              <a:t>Valorisation of sources of nutrients</a:t>
            </a:r>
          </a:p>
          <a:p>
            <a:pPr marL="914400" lvl="1" indent="-457200" algn="just" defTabSz="457200" fontAlgn="auto">
              <a:spcBef>
                <a:spcPts val="0"/>
              </a:spcBef>
              <a:spcAft>
                <a:spcPts val="0"/>
              </a:spcAft>
              <a:buFont typeface="Arial" panose="020B0604020202020204" pitchFamily="34" charset="0"/>
              <a:buChar char="•"/>
            </a:pPr>
            <a:r>
              <a:rPr lang="en-IE" sz="2400" b="0" dirty="0">
                <a:solidFill>
                  <a:schemeClr val="tx2"/>
                </a:solidFill>
              </a:rPr>
              <a:t>Legal limits &amp; requirements (simplification)</a:t>
            </a:r>
          </a:p>
          <a:p>
            <a:pPr marL="914400" lvl="1" indent="-457200" algn="just" defTabSz="457200" fontAlgn="auto">
              <a:spcBef>
                <a:spcPts val="0"/>
              </a:spcBef>
              <a:spcAft>
                <a:spcPts val="0"/>
              </a:spcAft>
              <a:buFont typeface="Wingdings" panose="05000000000000000000" pitchFamily="2" charset="2"/>
              <a:buChar char="Ø"/>
            </a:pPr>
            <a:endParaRPr lang="en-IE" sz="2800" b="0" dirty="0">
              <a:solidFill>
                <a:schemeClr val="tx2"/>
              </a:solidFill>
            </a:endParaRPr>
          </a:p>
          <a:p>
            <a:pPr lvl="1" indent="-457200" algn="just" defTabSz="457200" fontAlgn="auto">
              <a:spcBef>
                <a:spcPts val="0"/>
              </a:spcBef>
              <a:spcAft>
                <a:spcPts val="0"/>
              </a:spcAft>
              <a:buFont typeface="Wingdings" panose="05000000000000000000" pitchFamily="2" charset="2"/>
              <a:buChar char="Ø"/>
            </a:pPr>
            <a:r>
              <a:rPr lang="en-IE" sz="2800" b="0" dirty="0">
                <a:solidFill>
                  <a:schemeClr val="tx2"/>
                </a:solidFill>
              </a:rPr>
              <a:t>Digitalization, modernisation &amp; digital skills</a:t>
            </a:r>
          </a:p>
          <a:p>
            <a:pPr marL="914400" lvl="1" indent="-457200" algn="just" defTabSz="457200" fontAlgn="auto">
              <a:spcBef>
                <a:spcPts val="0"/>
              </a:spcBef>
              <a:spcAft>
                <a:spcPts val="0"/>
              </a:spcAft>
              <a:buFont typeface="Arial" panose="020B0604020202020204" pitchFamily="34" charset="0"/>
              <a:buChar char="•"/>
            </a:pPr>
            <a:r>
              <a:rPr lang="en-IE" sz="2400" b="0" dirty="0">
                <a:solidFill>
                  <a:schemeClr val="tx2"/>
                </a:solidFill>
              </a:rPr>
              <a:t>Electronic tool in the hands of the Farmer</a:t>
            </a:r>
          </a:p>
          <a:p>
            <a:pPr marL="914400" lvl="1" indent="-457200" algn="just" defTabSz="457200" fontAlgn="auto">
              <a:spcBef>
                <a:spcPts val="0"/>
              </a:spcBef>
              <a:spcAft>
                <a:spcPts val="0"/>
              </a:spcAft>
              <a:buFont typeface="Arial" panose="020B0604020202020204" pitchFamily="34" charset="0"/>
              <a:buChar char="•"/>
            </a:pPr>
            <a:r>
              <a:rPr lang="en-IE" sz="2400" b="0" dirty="0">
                <a:solidFill>
                  <a:schemeClr val="tx2"/>
                </a:solidFill>
              </a:rPr>
              <a:t>Support other initiatives for a more modern CAP</a:t>
            </a:r>
          </a:p>
          <a:p>
            <a:pPr marL="92075" lvl="1" indent="-457200" algn="just" defTabSz="457200" fontAlgn="auto">
              <a:spcBef>
                <a:spcPts val="0"/>
              </a:spcBef>
              <a:spcAft>
                <a:spcPts val="0"/>
              </a:spcAft>
              <a:buFont typeface="Wingdings" panose="05000000000000000000" pitchFamily="2" charset="2"/>
              <a:buChar char="Ø"/>
            </a:pPr>
            <a:endParaRPr lang="en-IE" sz="2800" b="0" dirty="0">
              <a:solidFill>
                <a:schemeClr val="tx2"/>
              </a:solidFill>
            </a:endParaRPr>
          </a:p>
          <a:p>
            <a:pPr marL="92075" lvl="1" indent="-457200" algn="just" defTabSz="457200" fontAlgn="auto">
              <a:spcBef>
                <a:spcPts val="0"/>
              </a:spcBef>
              <a:spcAft>
                <a:spcPts val="0"/>
              </a:spcAft>
              <a:buFont typeface="Wingdings" panose="05000000000000000000" pitchFamily="2" charset="2"/>
              <a:buChar char="Ø"/>
            </a:pPr>
            <a:r>
              <a:rPr lang="en-IE" sz="2800" b="0" dirty="0">
                <a:solidFill>
                  <a:schemeClr val="tx2"/>
                </a:solidFill>
              </a:rPr>
              <a:t>Level-Playing-Field</a:t>
            </a:r>
            <a:endParaRPr lang="fr-BE" sz="2800" b="0" dirty="0">
              <a:solidFill>
                <a:schemeClr val="tx2"/>
              </a:solidFill>
            </a:endParaRPr>
          </a:p>
          <a:p>
            <a:pPr marL="914400" lvl="1" indent="-457200" algn="just" defTabSz="457200" fontAlgn="auto">
              <a:spcBef>
                <a:spcPts val="0"/>
              </a:spcBef>
              <a:spcAft>
                <a:spcPts val="0"/>
              </a:spcAft>
              <a:buFont typeface="Arial" panose="020B0604020202020204" pitchFamily="34" charset="0"/>
              <a:buChar char="•"/>
            </a:pPr>
            <a:r>
              <a:rPr lang="en-IE" sz="2400" b="0" dirty="0">
                <a:solidFill>
                  <a:schemeClr val="tx2"/>
                </a:solidFill>
              </a:rPr>
              <a:t>Data and knowledge based advice</a:t>
            </a:r>
          </a:p>
          <a:p>
            <a:pPr marL="914400" lvl="1" indent="-457200" algn="just" defTabSz="457200" fontAlgn="auto">
              <a:spcBef>
                <a:spcPts val="0"/>
              </a:spcBef>
              <a:spcAft>
                <a:spcPts val="0"/>
              </a:spcAft>
              <a:buFont typeface="Arial" panose="020B0604020202020204" pitchFamily="34" charset="0"/>
              <a:buChar char="•"/>
            </a:pPr>
            <a:r>
              <a:rPr lang="en-IE" sz="2400" b="0" dirty="0">
                <a:solidFill>
                  <a:schemeClr val="tx2"/>
                </a:solidFill>
              </a:rPr>
              <a:t>Data and information access</a:t>
            </a:r>
            <a:endParaRPr lang="fr-BE" sz="2400" b="0" dirty="0">
              <a:solidFill>
                <a:schemeClr val="tx2"/>
              </a:solidFill>
            </a:endParaRPr>
          </a:p>
        </p:txBody>
      </p:sp>
    </p:spTree>
    <p:extLst>
      <p:ext uri="{BB962C8B-B14F-4D97-AF65-F5344CB8AC3E}">
        <p14:creationId xmlns:p14="http://schemas.microsoft.com/office/powerpoint/2010/main" val="349030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056" y="836712"/>
            <a:ext cx="11017224" cy="4616648"/>
          </a:xfrm>
          <a:prstGeom prst="rect">
            <a:avLst/>
          </a:prstGeom>
        </p:spPr>
        <p:txBody>
          <a:bodyPr wrap="square">
            <a:spAutoFit/>
          </a:bodyPr>
          <a:lstStyle/>
          <a:p>
            <a:pPr marL="342900" indent="-342900" algn="just" fontAlgn="auto">
              <a:lnSpc>
                <a:spcPct val="115000"/>
              </a:lnSpc>
              <a:spcBef>
                <a:spcPts val="0"/>
              </a:spcBef>
              <a:spcAft>
                <a:spcPts val="600"/>
              </a:spcAft>
              <a:buFont typeface="Symbol" panose="05050102010706020507" pitchFamily="18" charset="2"/>
              <a:buChar char=""/>
            </a:pPr>
            <a:r>
              <a:rPr lang="en-IE" sz="2000" b="0" dirty="0">
                <a:solidFill>
                  <a:srgbClr val="002060"/>
                </a:solidFill>
                <a:latin typeface="+mn-lt"/>
              </a:rPr>
              <a:t>To reach the necessary scale for a meaningful impact (GAEC</a:t>
            </a:r>
            <a:r>
              <a:rPr lang="en-150" sz="2000" b="0" dirty="0">
                <a:solidFill>
                  <a:srgbClr val="002060"/>
                </a:solidFill>
                <a:latin typeface="+mn-lt"/>
                <a:sym typeface="Wingdings" panose="05000000000000000000" pitchFamily="2" charset="2"/>
              </a:rPr>
              <a:t></a:t>
            </a:r>
            <a:r>
              <a:rPr lang="en-IE" sz="2000" b="0" dirty="0">
                <a:solidFill>
                  <a:srgbClr val="002060"/>
                </a:solidFill>
                <a:latin typeface="+mn-lt"/>
                <a:sym typeface="Wingdings" panose="05000000000000000000" pitchFamily="2" charset="2"/>
              </a:rPr>
              <a:t>First Pillar)</a:t>
            </a:r>
            <a:endParaRPr lang="en-IE" sz="2000" b="0" dirty="0">
              <a:solidFill>
                <a:srgbClr val="002060"/>
              </a:solidFill>
              <a:latin typeface="+mn-lt"/>
            </a:endParaRPr>
          </a:p>
          <a:p>
            <a:pPr marL="342900" indent="-342900" algn="just" fontAlgn="auto">
              <a:lnSpc>
                <a:spcPct val="115000"/>
              </a:lnSpc>
              <a:spcBef>
                <a:spcPts val="0"/>
              </a:spcBef>
              <a:spcAft>
                <a:spcPts val="600"/>
              </a:spcAft>
              <a:buFont typeface="Symbol" panose="05050102010706020507" pitchFamily="18" charset="2"/>
              <a:buChar char=""/>
            </a:pPr>
            <a:r>
              <a:rPr lang="en-IE" sz="2000" b="0" dirty="0">
                <a:solidFill>
                  <a:srgbClr val="002060"/>
                </a:solidFill>
                <a:latin typeface="+mn-lt"/>
              </a:rPr>
              <a:t>Benefits:</a:t>
            </a:r>
          </a:p>
          <a:p>
            <a:pPr marL="800100" lvl="1" indent="-342900" algn="just" fontAlgn="auto">
              <a:lnSpc>
                <a:spcPct val="115000"/>
              </a:lnSpc>
              <a:spcBef>
                <a:spcPts val="0"/>
              </a:spcBef>
              <a:spcAft>
                <a:spcPts val="600"/>
              </a:spcAft>
              <a:buFont typeface="Wingdings" panose="05000000000000000000" pitchFamily="2" charset="2"/>
              <a:buChar char="Ø"/>
            </a:pPr>
            <a:r>
              <a:rPr lang="en-IE" sz="2000" b="0" dirty="0">
                <a:solidFill>
                  <a:srgbClr val="002060"/>
                </a:solidFill>
                <a:latin typeface="+mn-lt"/>
              </a:rPr>
              <a:t>agricultural, economic, environmental and climate change mitigation</a:t>
            </a:r>
          </a:p>
          <a:p>
            <a:pPr marL="800100" lvl="1" indent="-342900" algn="just" fontAlgn="auto">
              <a:lnSpc>
                <a:spcPct val="115000"/>
              </a:lnSpc>
              <a:spcBef>
                <a:spcPts val="0"/>
              </a:spcBef>
              <a:spcAft>
                <a:spcPts val="600"/>
              </a:spcAft>
              <a:buFont typeface="Wingdings" panose="05000000000000000000" pitchFamily="2" charset="2"/>
              <a:buChar char="Ø"/>
            </a:pPr>
            <a:r>
              <a:rPr lang="en-IE" sz="2000" b="0" dirty="0">
                <a:solidFill>
                  <a:srgbClr val="002060"/>
                </a:solidFill>
                <a:latin typeface="+mn-lt"/>
              </a:rPr>
              <a:t>provides a real level-playing field for all farmers across EU</a:t>
            </a:r>
          </a:p>
          <a:p>
            <a:pPr marL="800100" lvl="1" indent="-342900" algn="just" fontAlgn="auto">
              <a:lnSpc>
                <a:spcPct val="115000"/>
              </a:lnSpc>
              <a:spcBef>
                <a:spcPts val="0"/>
              </a:spcBef>
              <a:spcAft>
                <a:spcPts val="600"/>
              </a:spcAft>
              <a:buFont typeface="Wingdings" panose="05000000000000000000" pitchFamily="2" charset="2"/>
              <a:buChar char="Ø"/>
            </a:pPr>
            <a:r>
              <a:rPr lang="en-IE" sz="2000" b="0" dirty="0">
                <a:solidFill>
                  <a:srgbClr val="002060"/>
                </a:solidFill>
                <a:latin typeface="+mn-lt"/>
              </a:rPr>
              <a:t>accessibility to data &amp; knowledge-based advice </a:t>
            </a:r>
          </a:p>
          <a:p>
            <a:pPr marL="800100" lvl="1" indent="-342900" algn="just" fontAlgn="auto">
              <a:lnSpc>
                <a:spcPct val="115000"/>
              </a:lnSpc>
              <a:spcBef>
                <a:spcPts val="0"/>
              </a:spcBef>
              <a:spcAft>
                <a:spcPts val="600"/>
              </a:spcAft>
              <a:buFont typeface="Wingdings" panose="05000000000000000000" pitchFamily="2" charset="2"/>
              <a:buChar char="Ø"/>
            </a:pPr>
            <a:r>
              <a:rPr lang="en-IE" sz="2000" b="0" dirty="0">
                <a:solidFill>
                  <a:srgbClr val="002060"/>
                </a:solidFill>
                <a:latin typeface="+mn-lt"/>
              </a:rPr>
              <a:t>digitalization </a:t>
            </a:r>
          </a:p>
          <a:p>
            <a:pPr marL="342900" indent="-342900" algn="just" fontAlgn="auto">
              <a:lnSpc>
                <a:spcPct val="115000"/>
              </a:lnSpc>
              <a:spcBef>
                <a:spcPts val="0"/>
              </a:spcBef>
              <a:spcAft>
                <a:spcPts val="600"/>
              </a:spcAft>
              <a:buFont typeface="Symbol" panose="05050102010706020507" pitchFamily="18" charset="2"/>
              <a:buChar char=""/>
            </a:pPr>
            <a:r>
              <a:rPr lang="en-US" sz="2000" b="0" dirty="0">
                <a:solidFill>
                  <a:srgbClr val="002060"/>
                </a:solidFill>
                <a:latin typeface="+mn-lt"/>
              </a:rPr>
              <a:t>Able to integrate further modules/apps/widgets/services (opening and reuse principles).</a:t>
            </a:r>
            <a:endParaRPr lang="it-IT" sz="2000" b="0" dirty="0">
              <a:solidFill>
                <a:srgbClr val="002060"/>
              </a:solidFill>
              <a:latin typeface="+mn-lt"/>
            </a:endParaRPr>
          </a:p>
          <a:p>
            <a:pPr marL="342900" indent="-342900" algn="just" fontAlgn="auto">
              <a:lnSpc>
                <a:spcPct val="115000"/>
              </a:lnSpc>
              <a:spcBef>
                <a:spcPts val="0"/>
              </a:spcBef>
              <a:spcAft>
                <a:spcPts val="600"/>
              </a:spcAft>
              <a:buFont typeface="Symbol" panose="05050102010706020507" pitchFamily="18" charset="2"/>
              <a:buChar char=""/>
            </a:pPr>
            <a:r>
              <a:rPr lang="en-IE" sz="2000" b="0" dirty="0">
                <a:solidFill>
                  <a:srgbClr val="002060"/>
                </a:solidFill>
                <a:latin typeface="+mn-lt"/>
              </a:rPr>
              <a:t>Certain level of technical detail will be necessary:</a:t>
            </a:r>
          </a:p>
          <a:p>
            <a:pPr marL="800100" lvl="1" indent="-342900" algn="just" fontAlgn="auto">
              <a:spcBef>
                <a:spcPts val="0"/>
              </a:spcBef>
              <a:spcAft>
                <a:spcPts val="600"/>
              </a:spcAft>
              <a:buFont typeface="Wingdings" panose="05000000000000000000" pitchFamily="2" charset="2"/>
              <a:buChar char="Ø"/>
            </a:pPr>
            <a:r>
              <a:rPr lang="en-IE" sz="2000" b="0" dirty="0">
                <a:solidFill>
                  <a:srgbClr val="002060"/>
                </a:solidFill>
                <a:latin typeface="+mn-lt"/>
              </a:rPr>
              <a:t>facilitates the implementation and roll-out of the FaST</a:t>
            </a:r>
          </a:p>
          <a:p>
            <a:pPr marL="800100" lvl="1" indent="-342900" algn="just" fontAlgn="auto">
              <a:spcBef>
                <a:spcPts val="0"/>
              </a:spcBef>
              <a:spcAft>
                <a:spcPts val="600"/>
              </a:spcAft>
              <a:buFont typeface="Wingdings" panose="05000000000000000000" pitchFamily="2" charset="2"/>
              <a:buChar char="Ø"/>
            </a:pPr>
            <a:r>
              <a:rPr lang="en-IE" sz="2000" b="0" dirty="0">
                <a:solidFill>
                  <a:srgbClr val="002060"/>
                </a:solidFill>
                <a:latin typeface="+mn-lt"/>
              </a:rPr>
              <a:t>ensures a real level-playing field for all farmers across EU</a:t>
            </a:r>
          </a:p>
          <a:p>
            <a:pPr marL="800100" lvl="1" indent="-342900" algn="just" fontAlgn="auto">
              <a:spcBef>
                <a:spcPts val="0"/>
              </a:spcBef>
              <a:spcAft>
                <a:spcPts val="600"/>
              </a:spcAft>
              <a:buFont typeface="Wingdings" panose="05000000000000000000" pitchFamily="2" charset="2"/>
              <a:buChar char="Ø"/>
            </a:pPr>
            <a:r>
              <a:rPr lang="en-IE" sz="2000" b="0" dirty="0">
                <a:solidFill>
                  <a:srgbClr val="002060"/>
                </a:solidFill>
                <a:latin typeface="+mn-lt"/>
              </a:rPr>
              <a:t>the elements proposed are really minimum</a:t>
            </a:r>
            <a:endParaRPr lang="fr-BE" sz="2000" b="0" dirty="0">
              <a:solidFill>
                <a:srgbClr val="002060"/>
              </a:solidFill>
              <a:latin typeface="+mn-lt"/>
            </a:endParaRPr>
          </a:p>
        </p:txBody>
      </p:sp>
      <p:sp>
        <p:nvSpPr>
          <p:cNvPr id="3" name="Title 12"/>
          <p:cNvSpPr txBox="1">
            <a:spLocks/>
          </p:cNvSpPr>
          <p:nvPr/>
        </p:nvSpPr>
        <p:spPr>
          <a:xfrm>
            <a:off x="1588347" y="-27384"/>
            <a:ext cx="9010642" cy="648072"/>
          </a:xfrm>
          <a:prstGeom prst="rect">
            <a:avLst/>
          </a:prstGeom>
        </p:spPr>
        <p:txBody>
          <a:bodyPr anchor="t"/>
          <a:lstStyle>
            <a:lvl1pPr marL="0" indent="0" algn="l" rtl="0" eaLnBrk="1" fontAlgn="base" hangingPunct="1">
              <a:spcBef>
                <a:spcPct val="0"/>
              </a:spcBef>
              <a:spcAft>
                <a:spcPct val="0"/>
              </a:spcAft>
              <a:defRPr sz="2250" b="1" baseline="0">
                <a:solidFill>
                  <a:schemeClr val="accent6"/>
                </a:solidFill>
                <a:latin typeface="Arial" panose="020B0604020202020204" pitchFamily="34" charset="0"/>
                <a:ea typeface="+mj-ea"/>
                <a:cs typeface="Arial" panose="020B0604020202020204" pitchFamily="34" charset="0"/>
              </a:defRPr>
            </a:lvl1pPr>
            <a:lvl2pPr marL="269075" indent="-269075" algn="l" rtl="0" eaLnBrk="1" fontAlgn="base" hangingPunct="1">
              <a:spcBef>
                <a:spcPct val="0"/>
              </a:spcBef>
              <a:spcAft>
                <a:spcPct val="0"/>
              </a:spcAft>
              <a:defRPr sz="2250" b="1">
                <a:solidFill>
                  <a:srgbClr val="0F5494"/>
                </a:solidFill>
                <a:latin typeface="Verdana" pitchFamily="34" charset="0"/>
              </a:defRPr>
            </a:lvl2pPr>
            <a:lvl3pPr marL="269075" indent="-269075" algn="l" rtl="0" eaLnBrk="1" fontAlgn="base" hangingPunct="1">
              <a:spcBef>
                <a:spcPct val="0"/>
              </a:spcBef>
              <a:spcAft>
                <a:spcPct val="0"/>
              </a:spcAft>
              <a:defRPr sz="2250" b="1">
                <a:solidFill>
                  <a:srgbClr val="0F5494"/>
                </a:solidFill>
                <a:latin typeface="Verdana" pitchFamily="34" charset="0"/>
              </a:defRPr>
            </a:lvl3pPr>
            <a:lvl4pPr marL="269075" indent="-269075" algn="l" rtl="0" eaLnBrk="1" fontAlgn="base" hangingPunct="1">
              <a:spcBef>
                <a:spcPct val="0"/>
              </a:spcBef>
              <a:spcAft>
                <a:spcPct val="0"/>
              </a:spcAft>
              <a:defRPr sz="2250" b="1">
                <a:solidFill>
                  <a:srgbClr val="0F5494"/>
                </a:solidFill>
                <a:latin typeface="Verdana" pitchFamily="34" charset="0"/>
              </a:defRPr>
            </a:lvl4pPr>
            <a:lvl5pPr marL="269075" indent="-269075" algn="l" rtl="0" eaLnBrk="1" fontAlgn="base" hangingPunct="1">
              <a:spcBef>
                <a:spcPct val="0"/>
              </a:spcBef>
              <a:spcAft>
                <a:spcPct val="0"/>
              </a:spcAft>
              <a:defRPr sz="2250" b="1">
                <a:solidFill>
                  <a:srgbClr val="0F5494"/>
                </a:solidFill>
                <a:latin typeface="Verdana" pitchFamily="34" charset="0"/>
              </a:defRPr>
            </a:lvl5pPr>
            <a:lvl6pPr marL="611966" algn="l" rtl="0" eaLnBrk="1" fontAlgn="base" hangingPunct="1">
              <a:spcBef>
                <a:spcPct val="0"/>
              </a:spcBef>
              <a:spcAft>
                <a:spcPct val="0"/>
              </a:spcAft>
              <a:defRPr sz="2250" b="1">
                <a:solidFill>
                  <a:srgbClr val="0F5494"/>
                </a:solidFill>
                <a:latin typeface="Verdana" pitchFamily="34" charset="0"/>
              </a:defRPr>
            </a:lvl6pPr>
            <a:lvl7pPr marL="954857" algn="l" rtl="0" eaLnBrk="1" fontAlgn="base" hangingPunct="1">
              <a:spcBef>
                <a:spcPct val="0"/>
              </a:spcBef>
              <a:spcAft>
                <a:spcPct val="0"/>
              </a:spcAft>
              <a:defRPr sz="2250" b="1">
                <a:solidFill>
                  <a:srgbClr val="0F5494"/>
                </a:solidFill>
                <a:latin typeface="Verdana" pitchFamily="34" charset="0"/>
              </a:defRPr>
            </a:lvl7pPr>
            <a:lvl8pPr marL="1297748" algn="l" rtl="0" eaLnBrk="1" fontAlgn="base" hangingPunct="1">
              <a:spcBef>
                <a:spcPct val="0"/>
              </a:spcBef>
              <a:spcAft>
                <a:spcPct val="0"/>
              </a:spcAft>
              <a:defRPr sz="2250" b="1">
                <a:solidFill>
                  <a:srgbClr val="0F5494"/>
                </a:solidFill>
                <a:latin typeface="Verdana" pitchFamily="34" charset="0"/>
              </a:defRPr>
            </a:lvl8pPr>
            <a:lvl9pPr marL="1640640" algn="l" rtl="0" eaLnBrk="1" fontAlgn="base" hangingPunct="1">
              <a:spcBef>
                <a:spcPct val="0"/>
              </a:spcBef>
              <a:spcAft>
                <a:spcPct val="0"/>
              </a:spcAft>
              <a:defRPr sz="2250" b="1">
                <a:solidFill>
                  <a:srgbClr val="0F5494"/>
                </a:solidFill>
                <a:latin typeface="Verdana" pitchFamily="34" charset="0"/>
              </a:defRPr>
            </a:lvl9pPr>
          </a:lstStyle>
          <a:p>
            <a:pPr algn="ctr"/>
            <a:r>
              <a:rPr lang="en-US" sz="2100" kern="0" dirty="0">
                <a:solidFill>
                  <a:schemeClr val="tx2"/>
                </a:solidFill>
              </a:rPr>
              <a:t>Farm Sustainability Tool for Nutrients </a:t>
            </a:r>
            <a:r>
              <a:rPr lang="en-150" sz="2100" kern="0" dirty="0">
                <a:solidFill>
                  <a:schemeClr val="tx2"/>
                </a:solidFill>
              </a:rPr>
              <a:t>–</a:t>
            </a:r>
            <a:r>
              <a:rPr lang="en-US" sz="2100" kern="0" dirty="0">
                <a:solidFill>
                  <a:schemeClr val="tx2"/>
                </a:solidFill>
              </a:rPr>
              <a:t> FaST</a:t>
            </a:r>
          </a:p>
          <a:p>
            <a:pPr algn="ctr"/>
            <a:r>
              <a:rPr lang="en-US" sz="2000" b="0" i="1" kern="0" dirty="0">
                <a:solidFill>
                  <a:schemeClr val="tx2">
                    <a:lumMod val="60000"/>
                    <a:lumOff val="40000"/>
                  </a:schemeClr>
                </a:solidFill>
              </a:rPr>
              <a:t>Summary</a:t>
            </a:r>
            <a:br>
              <a:rPr lang="en-US" sz="2100" kern="0" dirty="0">
                <a:solidFill>
                  <a:schemeClr val="tx2"/>
                </a:solidFill>
              </a:rPr>
            </a:br>
            <a:br>
              <a:rPr lang="en-US" sz="1500" kern="0" dirty="0">
                <a:solidFill>
                  <a:schemeClr val="tx2"/>
                </a:solidFill>
              </a:rPr>
            </a:br>
            <a:r>
              <a:rPr lang="en-US" sz="1500" kern="0" dirty="0">
                <a:solidFill>
                  <a:schemeClr val="tx2"/>
                </a:solidFill>
              </a:rPr>
              <a:t>l</a:t>
            </a:r>
            <a:br>
              <a:rPr lang="en-US" sz="1500" kern="0" dirty="0">
                <a:solidFill>
                  <a:schemeClr val="tx2"/>
                </a:solidFill>
              </a:rPr>
            </a:br>
            <a:endParaRPr lang="en-GB" sz="1350" kern="0" dirty="0">
              <a:solidFill>
                <a:schemeClr val="tx2"/>
              </a:solidFill>
              <a:highlight>
                <a:srgbClr val="FFFF00"/>
              </a:highlight>
            </a:endParaRPr>
          </a:p>
        </p:txBody>
      </p:sp>
    </p:spTree>
    <p:extLst>
      <p:ext uri="{BB962C8B-B14F-4D97-AF65-F5344CB8AC3E}">
        <p14:creationId xmlns:p14="http://schemas.microsoft.com/office/powerpoint/2010/main" val="270456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9902679" y="6605129"/>
            <a:ext cx="628650" cy="238125"/>
          </a:xfr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ctr">
              <a:defRPr/>
            </a:pPr>
            <a:fld id="{162F75E0-46C5-4EFF-B2A9-BEF261B68ED4}" type="slidenum">
              <a:rPr lang="en-GB" altLang="en-US" sz="1000" smtClean="0">
                <a:solidFill>
                  <a:srgbClr val="73625D">
                    <a:lumMod val="75000"/>
                  </a:srgbClr>
                </a:solidFill>
                <a:latin typeface="EC Square Sans Pro" panose="020B0506040000020004" pitchFamily="34" charset="0"/>
              </a:rPr>
              <a:pPr algn="ctr">
                <a:defRPr/>
              </a:pPr>
              <a:t>8</a:t>
            </a:fld>
            <a:endParaRPr lang="en-GB" altLang="en-US" sz="1000">
              <a:solidFill>
                <a:srgbClr val="73625D">
                  <a:lumMod val="75000"/>
                </a:srgbClr>
              </a:solidFill>
              <a:latin typeface="EC Square Sans Pro" panose="020B0506040000020004" pitchFamily="34" charset="0"/>
            </a:endParaRPr>
          </a:p>
        </p:txBody>
      </p:sp>
      <p:sp>
        <p:nvSpPr>
          <p:cNvPr id="3" name="Title 1"/>
          <p:cNvSpPr txBox="1">
            <a:spLocks/>
          </p:cNvSpPr>
          <p:nvPr/>
        </p:nvSpPr>
        <p:spPr>
          <a:xfrm>
            <a:off x="2251017" y="836713"/>
            <a:ext cx="7956377" cy="936625"/>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b="0" kern="0" dirty="0">
                <a:solidFill>
                  <a:srgbClr val="628065"/>
                </a:solidFill>
                <a:latin typeface="EC Square Sans Cond Pro Medium" panose="020B0606000000020004" pitchFamily="34" charset="0"/>
                <a:cs typeface="Arial" panose="020B0604020202020204" pitchFamily="34" charset="0"/>
              </a:rPr>
              <a:t>A Green Deal for Europe - General </a:t>
            </a:r>
          </a:p>
        </p:txBody>
      </p:sp>
      <p:sp>
        <p:nvSpPr>
          <p:cNvPr id="4" name="TextBox 3"/>
          <p:cNvSpPr txBox="1"/>
          <p:nvPr/>
        </p:nvSpPr>
        <p:spPr>
          <a:xfrm>
            <a:off x="2297324" y="1916832"/>
            <a:ext cx="7776864" cy="3046988"/>
          </a:xfrm>
          <a:prstGeom prst="rect">
            <a:avLst/>
          </a:prstGeom>
          <a:noFill/>
        </p:spPr>
        <p:txBody>
          <a:bodyPr wrap="square" rtlCol="0">
            <a:spAutoFit/>
          </a:bodyPr>
          <a:lstStyle/>
          <a:p>
            <a:pPr lvl="2" indent="-457200">
              <a:buFont typeface="Arial" panose="020B0604020202020204" pitchFamily="34" charset="0"/>
              <a:buChar char="•"/>
            </a:pPr>
            <a:r>
              <a:rPr lang="en-GB" sz="2400" b="0" dirty="0">
                <a:solidFill>
                  <a:srgbClr val="000000"/>
                </a:solidFill>
                <a:latin typeface="Calibri" panose="020F0502020204030204" pitchFamily="34" charset="0"/>
                <a:ea typeface="Calibri" panose="020F0502020204030204" pitchFamily="34" charset="0"/>
                <a:cs typeface="Open Sans"/>
              </a:rPr>
              <a:t>Europe will strive becoming the world’s first climate neutral continent</a:t>
            </a:r>
          </a:p>
          <a:p>
            <a:pPr lvl="2" indent="-457200">
              <a:buFont typeface="Arial" panose="020B0604020202020204" pitchFamily="34" charset="0"/>
              <a:buChar char="•"/>
            </a:pPr>
            <a:r>
              <a:rPr lang="en-GB" sz="2400" b="0" dirty="0">
                <a:solidFill>
                  <a:srgbClr val="000000"/>
                </a:solidFill>
                <a:latin typeface="Calibri" panose="020F0502020204030204" pitchFamily="34" charset="0"/>
                <a:ea typeface="Calibri" panose="020F0502020204030204" pitchFamily="34" charset="0"/>
                <a:cs typeface="Open Sans"/>
              </a:rPr>
              <a:t>More ambitious climate target for 2030</a:t>
            </a:r>
          </a:p>
          <a:p>
            <a:pPr lvl="2" indent="-457200">
              <a:buFont typeface="Arial" panose="020B0604020202020204" pitchFamily="34" charset="0"/>
              <a:buChar char="•"/>
            </a:pPr>
            <a:r>
              <a:rPr lang="en-GB" sz="2400" b="0" dirty="0">
                <a:solidFill>
                  <a:srgbClr val="000000"/>
                </a:solidFill>
                <a:latin typeface="Calibri" panose="020F0502020204030204" pitchFamily="34" charset="0"/>
                <a:ea typeface="Calibri" panose="020F0502020204030204" pitchFamily="34" charset="0"/>
                <a:cs typeface="Open Sans"/>
              </a:rPr>
              <a:t>Sustainable Europe Investment Plan (1 trillion €/10y)</a:t>
            </a:r>
          </a:p>
          <a:p>
            <a:pPr lvl="2" indent="-457200">
              <a:buFont typeface="Arial" panose="020B0604020202020204" pitchFamily="34" charset="0"/>
              <a:buChar char="•"/>
            </a:pPr>
            <a:r>
              <a:rPr lang="en-GB" sz="2400" b="0" dirty="0">
                <a:solidFill>
                  <a:srgbClr val="000000"/>
                </a:solidFill>
                <a:latin typeface="Calibri" panose="020F0502020204030204" pitchFamily="34" charset="0"/>
                <a:ea typeface="Calibri" panose="020F0502020204030204" pitchFamily="34" charset="0"/>
                <a:cs typeface="Open Sans"/>
              </a:rPr>
              <a:t>European Climate Pact (including </a:t>
            </a:r>
            <a:r>
              <a:rPr lang="en-US" sz="2400" b="0" dirty="0">
                <a:solidFill>
                  <a:srgbClr val="000000"/>
                </a:solidFill>
                <a:latin typeface="Calibri" panose="020F0502020204030204" pitchFamily="34" charset="0"/>
                <a:ea typeface="Calibri" panose="020F0502020204030204" pitchFamily="34" charset="0"/>
                <a:cs typeface="Open Sans"/>
              </a:rPr>
              <a:t>regions, local communities, civil society, industry and schools)</a:t>
            </a:r>
            <a:endParaRPr lang="en-GB" sz="2400" b="0" dirty="0">
              <a:solidFill>
                <a:srgbClr val="000000"/>
              </a:solidFill>
              <a:latin typeface="Calibri" panose="020F0502020204030204" pitchFamily="34" charset="0"/>
              <a:ea typeface="Calibri" panose="020F0502020204030204" pitchFamily="34" charset="0"/>
              <a:cs typeface="Open Sans"/>
            </a:endParaRPr>
          </a:p>
          <a:p>
            <a:pPr lvl="2" indent="-457200">
              <a:buFont typeface="Arial" panose="020B0604020202020204" pitchFamily="34" charset="0"/>
              <a:buChar char="•"/>
            </a:pPr>
            <a:r>
              <a:rPr lang="en-GB" sz="2400" b="0" dirty="0">
                <a:solidFill>
                  <a:srgbClr val="000000"/>
                </a:solidFill>
                <a:latin typeface="Calibri" panose="020F0502020204030204" pitchFamily="34" charset="0"/>
                <a:ea typeface="Calibri" panose="020F0502020204030204" pitchFamily="34" charset="0"/>
                <a:cs typeface="Open Sans"/>
              </a:rPr>
              <a:t>Biodiversity Strategy for 2030</a:t>
            </a:r>
          </a:p>
          <a:p>
            <a:pPr lvl="2" indent="-457200">
              <a:buFont typeface="Arial" panose="020B0604020202020204" pitchFamily="34" charset="0"/>
              <a:buChar char="•"/>
            </a:pPr>
            <a:r>
              <a:rPr lang="en-GB" sz="2400" b="0" dirty="0">
                <a:solidFill>
                  <a:srgbClr val="000000"/>
                </a:solidFill>
                <a:latin typeface="Calibri" panose="020F0502020204030204" pitchFamily="34" charset="0"/>
                <a:ea typeface="Calibri" panose="020F0502020204030204" pitchFamily="34" charset="0"/>
                <a:cs typeface="Open Sans"/>
              </a:rPr>
              <a:t>New Circular Economy Action Plan</a:t>
            </a:r>
          </a:p>
        </p:txBody>
      </p:sp>
    </p:spTree>
    <p:extLst>
      <p:ext uri="{BB962C8B-B14F-4D97-AF65-F5344CB8AC3E}">
        <p14:creationId xmlns:p14="http://schemas.microsoft.com/office/powerpoint/2010/main" val="171992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9902679" y="6605129"/>
            <a:ext cx="628650" cy="238125"/>
          </a:xfr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ctr">
              <a:defRPr/>
            </a:pPr>
            <a:fld id="{162F75E0-46C5-4EFF-B2A9-BEF261B68ED4}" type="slidenum">
              <a:rPr lang="en-GB" altLang="en-US" sz="1000" smtClean="0">
                <a:solidFill>
                  <a:srgbClr val="73625D">
                    <a:lumMod val="75000"/>
                  </a:srgbClr>
                </a:solidFill>
                <a:latin typeface="EC Square Sans Pro" panose="020B0506040000020004" pitchFamily="34" charset="0"/>
              </a:rPr>
              <a:pPr algn="ctr">
                <a:defRPr/>
              </a:pPr>
              <a:t>9</a:t>
            </a:fld>
            <a:endParaRPr lang="en-GB" altLang="en-US" sz="1000">
              <a:solidFill>
                <a:srgbClr val="73625D">
                  <a:lumMod val="75000"/>
                </a:srgbClr>
              </a:solidFill>
              <a:latin typeface="EC Square Sans Pro" panose="020B0506040000020004" pitchFamily="34" charset="0"/>
            </a:endParaRPr>
          </a:p>
        </p:txBody>
      </p:sp>
      <p:sp>
        <p:nvSpPr>
          <p:cNvPr id="3" name="Title 1"/>
          <p:cNvSpPr txBox="1">
            <a:spLocks/>
          </p:cNvSpPr>
          <p:nvPr/>
        </p:nvSpPr>
        <p:spPr>
          <a:xfrm>
            <a:off x="2135561" y="331877"/>
            <a:ext cx="7956377" cy="648852"/>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b="0" kern="0" dirty="0">
                <a:solidFill>
                  <a:srgbClr val="628065"/>
                </a:solidFill>
                <a:latin typeface="EC Square Sans Cond Pro Medium" panose="020B0606000000020004" pitchFamily="34" charset="0"/>
                <a:cs typeface="Arial" panose="020B0604020202020204" pitchFamily="34" charset="0"/>
              </a:rPr>
              <a:t>A Green Deal for Europe - Agriculture </a:t>
            </a:r>
          </a:p>
        </p:txBody>
      </p:sp>
      <p:sp>
        <p:nvSpPr>
          <p:cNvPr id="4" name="TextBox 3"/>
          <p:cNvSpPr txBox="1"/>
          <p:nvPr/>
        </p:nvSpPr>
        <p:spPr>
          <a:xfrm>
            <a:off x="767408" y="1301943"/>
            <a:ext cx="6246947" cy="4401205"/>
          </a:xfrm>
          <a:prstGeom prst="rect">
            <a:avLst/>
          </a:prstGeom>
          <a:noFill/>
        </p:spPr>
        <p:txBody>
          <a:bodyPr wrap="square" rtlCol="0">
            <a:spAutoFit/>
          </a:bodyPr>
          <a:lstStyle/>
          <a:p>
            <a:pPr marL="457200" lvl="2"/>
            <a:r>
              <a:rPr lang="en-GB" sz="2800" b="0" dirty="0">
                <a:solidFill>
                  <a:srgbClr val="000000"/>
                </a:solidFill>
                <a:latin typeface="Calibri" panose="020F0502020204030204" pitchFamily="34" charset="0"/>
                <a:ea typeface="Calibri" panose="020F0502020204030204" pitchFamily="34" charset="0"/>
                <a:cs typeface="Open Sans"/>
              </a:rPr>
              <a:t>The Farm to Fork Strategy:</a:t>
            </a:r>
          </a:p>
          <a:p>
            <a:pPr marL="457200" lvl="2"/>
            <a:endParaRPr lang="en-GB" sz="2800" b="0" dirty="0">
              <a:solidFill>
                <a:srgbClr val="000000"/>
              </a:solidFill>
              <a:latin typeface="Calibri" panose="020F0502020204030204" pitchFamily="34" charset="0"/>
              <a:ea typeface="Calibri" panose="020F0502020204030204" pitchFamily="34" charset="0"/>
              <a:cs typeface="Open Sans"/>
            </a:endParaRPr>
          </a:p>
          <a:p>
            <a:pPr lvl="2" indent="-457200">
              <a:buFont typeface="Arial" panose="020B0604020202020204" pitchFamily="34" charset="0"/>
              <a:buChar char="•"/>
            </a:pPr>
            <a:r>
              <a:rPr lang="en-GB" sz="2800" b="0" dirty="0">
                <a:solidFill>
                  <a:srgbClr val="000000"/>
                </a:solidFill>
                <a:latin typeface="Calibri" panose="020F0502020204030204" pitchFamily="34" charset="0"/>
                <a:ea typeface="Calibri" panose="020F0502020204030204" pitchFamily="34" charset="0"/>
                <a:cs typeface="Open Sans"/>
              </a:rPr>
              <a:t>Covering the whole value chain</a:t>
            </a:r>
          </a:p>
          <a:p>
            <a:pPr lvl="2" indent="-457200">
              <a:buFont typeface="Arial" panose="020B0604020202020204" pitchFamily="34" charset="0"/>
              <a:buChar char="•"/>
            </a:pPr>
            <a:r>
              <a:rPr lang="en-GB" sz="2800" b="0" dirty="0">
                <a:solidFill>
                  <a:srgbClr val="000000"/>
                </a:solidFill>
                <a:latin typeface="Calibri" panose="020F0502020204030204" pitchFamily="34" charset="0"/>
                <a:ea typeface="Calibri" panose="020F0502020204030204" pitchFamily="34" charset="0"/>
                <a:cs typeface="Open Sans"/>
              </a:rPr>
              <a:t>Ensuring a decent living for farmers</a:t>
            </a:r>
          </a:p>
          <a:p>
            <a:pPr lvl="2" indent="-457200">
              <a:buFont typeface="Arial" panose="020B0604020202020204" pitchFamily="34" charset="0"/>
              <a:buChar char="•"/>
            </a:pPr>
            <a:r>
              <a:rPr lang="en-GB" sz="2800" b="0" dirty="0">
                <a:solidFill>
                  <a:srgbClr val="000000"/>
                </a:solidFill>
                <a:latin typeface="Calibri" panose="020F0502020204030204" pitchFamily="34" charset="0"/>
                <a:ea typeface="Calibri" panose="020F0502020204030204" pitchFamily="34" charset="0"/>
                <a:cs typeface="Open Sans"/>
              </a:rPr>
              <a:t>Providing Europeans with nutritious, affordable and safe food</a:t>
            </a:r>
          </a:p>
          <a:p>
            <a:pPr lvl="2" indent="-457200">
              <a:buFont typeface="Arial" panose="020B0604020202020204" pitchFamily="34" charset="0"/>
              <a:buChar char="•"/>
            </a:pPr>
            <a:r>
              <a:rPr lang="en-GB" sz="2800" b="0" dirty="0">
                <a:solidFill>
                  <a:srgbClr val="000000"/>
                </a:solidFill>
                <a:latin typeface="Calibri" panose="020F0502020204030204" pitchFamily="34" charset="0"/>
                <a:ea typeface="Calibri" panose="020F0502020204030204" pitchFamily="34" charset="0"/>
                <a:cs typeface="Open Sans"/>
              </a:rPr>
              <a:t>Preserving rural areas and investing in their future</a:t>
            </a:r>
          </a:p>
          <a:p>
            <a:pPr lvl="2" indent="-457200">
              <a:buFont typeface="Arial" panose="020B0604020202020204" pitchFamily="34" charset="0"/>
              <a:buChar char="•"/>
            </a:pPr>
            <a:r>
              <a:rPr lang="fr-BE" sz="2800" b="0" dirty="0">
                <a:solidFill>
                  <a:srgbClr val="000000"/>
                </a:solidFill>
                <a:latin typeface="Calibri" panose="020F0502020204030204" pitchFamily="34" charset="0"/>
                <a:ea typeface="Calibri" panose="020F0502020204030204" pitchFamily="34" charset="0"/>
                <a:cs typeface="Open Sans"/>
              </a:rPr>
              <a:t>Action plan </a:t>
            </a:r>
            <a:r>
              <a:rPr lang="fr-BE" sz="2800" b="0" dirty="0" err="1">
                <a:solidFill>
                  <a:srgbClr val="000000"/>
                </a:solidFill>
                <a:latin typeface="Calibri" panose="020F0502020204030204" pitchFamily="34" charset="0"/>
                <a:ea typeface="Calibri" panose="020F0502020204030204" pitchFamily="34" charset="0"/>
                <a:cs typeface="Open Sans"/>
              </a:rPr>
              <a:t>under</a:t>
            </a:r>
            <a:r>
              <a:rPr lang="fr-BE" sz="2800" b="0" dirty="0">
                <a:solidFill>
                  <a:srgbClr val="000000"/>
                </a:solidFill>
                <a:latin typeface="Calibri" panose="020F0502020204030204" pitchFamily="34" charset="0"/>
                <a:ea typeface="Calibri" panose="020F0502020204030204" pitchFamily="34" charset="0"/>
                <a:cs typeface="Open Sans"/>
              </a:rPr>
              <a:t> </a:t>
            </a:r>
            <a:r>
              <a:rPr lang="fr-BE" sz="2800" b="0" dirty="0" err="1">
                <a:solidFill>
                  <a:srgbClr val="000000"/>
                </a:solidFill>
                <a:latin typeface="Calibri" panose="020F0502020204030204" pitchFamily="34" charset="0"/>
                <a:ea typeface="Calibri" panose="020F0502020204030204" pitchFamily="34" charset="0"/>
                <a:cs typeface="Open Sans"/>
              </a:rPr>
              <a:t>development</a:t>
            </a:r>
            <a:endParaRPr lang="en-US" sz="2800" b="0" dirty="0">
              <a:solidFill>
                <a:srgbClr val="000000"/>
              </a:solidFill>
              <a:latin typeface="Calibri" panose="020F0502020204030204" pitchFamily="34" charset="0"/>
              <a:ea typeface="Calibri" panose="020F0502020204030204" pitchFamily="34" charset="0"/>
              <a:cs typeface="Open Sans"/>
            </a:endParaRPr>
          </a:p>
          <a:p>
            <a:pPr marL="457200" lvl="2"/>
            <a:endParaRPr lang="en-US" sz="2800" b="0" dirty="0">
              <a:solidFill>
                <a:srgbClr val="000000"/>
              </a:solidFill>
              <a:latin typeface="Calibri" panose="020F0502020204030204" pitchFamily="34" charset="0"/>
              <a:ea typeface="+mj-ea"/>
              <a:cs typeface="EC Square Sans Pro"/>
            </a:endParaRPr>
          </a:p>
        </p:txBody>
      </p:sp>
      <p:pic>
        <p:nvPicPr>
          <p:cNvPr id="5" name="Picture 4"/>
          <p:cNvPicPr>
            <a:picLocks noChangeAspect="1"/>
          </p:cNvPicPr>
          <p:nvPr/>
        </p:nvPicPr>
        <p:blipFill>
          <a:blip r:embed="rId2"/>
          <a:stretch>
            <a:fillRect/>
          </a:stretch>
        </p:blipFill>
        <p:spPr>
          <a:xfrm>
            <a:off x="7536160" y="2276872"/>
            <a:ext cx="2857500" cy="2019300"/>
          </a:xfrm>
          <a:prstGeom prst="rect">
            <a:avLst/>
          </a:prstGeom>
        </p:spPr>
      </p:pic>
    </p:spTree>
    <p:extLst>
      <p:ext uri="{BB962C8B-B14F-4D97-AF65-F5344CB8AC3E}">
        <p14:creationId xmlns:p14="http://schemas.microsoft.com/office/powerpoint/2010/main" val="1414900905"/>
      </p:ext>
    </p:extLst>
  </p:cSld>
  <p:clrMapOvr>
    <a:masterClrMapping/>
  </p:clrMapOvr>
</p:sld>
</file>

<file path=ppt/theme/theme1.xml><?xml version="1.0" encoding="utf-8"?>
<a:theme xmlns:a="http://schemas.openxmlformats.org/drawingml/2006/main" name="Blank">
  <a:themeElements>
    <a:clrScheme name="MFF Colour Scheme - Sector 5">
      <a:dk1>
        <a:srgbClr val="BBB831"/>
      </a:dk1>
      <a:lt1>
        <a:srgbClr val="FFFFFF"/>
      </a:lt1>
      <a:dk2>
        <a:srgbClr val="0E4194"/>
      </a:dk2>
      <a:lt2>
        <a:srgbClr val="333333"/>
      </a:lt2>
      <a:accent1>
        <a:srgbClr val="F5AB26"/>
      </a:accent1>
      <a:accent2>
        <a:srgbClr val="66B142"/>
      </a:accent2>
      <a:accent3>
        <a:srgbClr val="D0D962"/>
      </a:accent3>
      <a:accent4>
        <a:srgbClr val="4E4956"/>
      </a:accent4>
      <a:accent5>
        <a:srgbClr val="73625D"/>
      </a:accent5>
      <a:accent6>
        <a:srgbClr val="BAA60B"/>
      </a:accent6>
      <a:hlink>
        <a:srgbClr val="0E4194"/>
      </a:hlink>
      <a:folHlink>
        <a:srgbClr val="BBB831"/>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FCCC Powerpoint Presentation" ma:contentTypeID="0x01010039B8B36D1000D743A50BEFF069B09C100063DC6F8912AF9B4FAEF5FFD750CA4BC6" ma:contentTypeVersion="1" ma:contentTypeDescription="Creates a new UNFCCC presentation" ma:contentTypeScope="" ma:versionID="35596aa15fa91fd541f42c49040f762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8D1D97-8EB8-4793-83B6-2BECA40736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0CD75ED-6C35-4386-BA1A-B8C82831CA9D}">
  <ds:schemaRefs>
    <ds:schemaRef ds:uri="http://schemas.microsoft.com/sharepoint/v3/contenttype/forms"/>
  </ds:schemaRefs>
</ds:datastoreItem>
</file>

<file path=customXml/itemProps3.xml><?xml version="1.0" encoding="utf-8"?>
<ds:datastoreItem xmlns:ds="http://schemas.openxmlformats.org/officeDocument/2006/customXml" ds:itemID="{60A4D0B7-1989-4B29-8EC5-312C47B1A86C}">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3478</TotalTime>
  <Words>1611</Words>
  <Application>Microsoft Office PowerPoint</Application>
  <PresentationFormat>Widescreen</PresentationFormat>
  <Paragraphs>296</Paragraphs>
  <Slides>12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EC Square Sans Cond Pro</vt:lpstr>
      <vt:lpstr>EC Square Sans Cond Pro Medium</vt:lpstr>
      <vt:lpstr>EC Square Sans Pro</vt:lpstr>
      <vt:lpstr>Symbol</vt:lpstr>
      <vt:lpstr>TimesNewRomanPSMT</vt:lpstr>
      <vt:lpstr>Verdana</vt:lpstr>
      <vt:lpstr>Wingdings</vt:lpstr>
      <vt:lpstr>Blank</vt:lpstr>
      <vt:lpstr>Improved nutrient use and manure management towards sustainable and resilient agricultural systems  The EU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vt:lpstr>
      <vt:lpstr>AGRICULTURE MANAGEMENT</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(COMM-EXT)</dc:creator>
  <cp:lastModifiedBy>Alexandra Halpern</cp:lastModifiedBy>
  <cp:revision>1088</cp:revision>
  <cp:lastPrinted>2019-09-11T15:28:06Z</cp:lastPrinted>
  <dcterms:created xsi:type="dcterms:W3CDTF">2018-03-19T13:44:15Z</dcterms:created>
  <dcterms:modified xsi:type="dcterms:W3CDTF">2019-12-03T10:05:29Z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0x01010039B8B36D1000D743A50BEFF069B09C100063DC6F8912AF9B4FAEF5FFD750CA4BC6</vt:lpwstr>
  </property>
</Properties>
</file>