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</p:sldMasterIdLst>
  <p:notesMasterIdLst>
    <p:notesMasterId r:id="rId17"/>
  </p:notesMasterIdLst>
  <p:handoutMasterIdLst>
    <p:handoutMasterId r:id="rId18"/>
  </p:handoutMasterIdLst>
  <p:sldIdLst>
    <p:sldId id="256" r:id="rId4"/>
    <p:sldId id="397" r:id="rId5"/>
    <p:sldId id="389" r:id="rId6"/>
    <p:sldId id="400" r:id="rId7"/>
    <p:sldId id="354" r:id="rId8"/>
    <p:sldId id="391" r:id="rId9"/>
    <p:sldId id="392" r:id="rId10"/>
    <p:sldId id="399" r:id="rId11"/>
    <p:sldId id="382" r:id="rId12"/>
    <p:sldId id="341" r:id="rId13"/>
    <p:sldId id="350" r:id="rId14"/>
    <p:sldId id="396" r:id="rId15"/>
    <p:sldId id="398" r:id="rId16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41"/>
    <a:srgbClr val="AC75D5"/>
    <a:srgbClr val="777777"/>
    <a:srgbClr val="F6EFE6"/>
    <a:srgbClr val="1960AB"/>
    <a:srgbClr val="1970AB"/>
    <a:srgbClr val="4D4D4D"/>
    <a:srgbClr val="5F5F5F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990" autoAdjust="0"/>
  </p:normalViewPr>
  <p:slideViewPr>
    <p:cSldViewPr>
      <p:cViewPr varScale="1">
        <p:scale>
          <a:sx n="42" d="100"/>
          <a:sy n="42" d="100"/>
        </p:scale>
        <p:origin x="103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53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FF00"/>
                </a:solidFill>
              </a:rPr>
              <a:t>By</a:t>
            </a:r>
            <a:r>
              <a:rPr lang="en-US" baseline="0">
                <a:solidFill>
                  <a:srgbClr val="FFFF00"/>
                </a:solidFill>
              </a:rPr>
              <a:t> gender</a:t>
            </a:r>
            <a:endParaRPr lang="en-US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41806259366094095"/>
          <c:y val="0.29050310890283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565543168490085"/>
          <c:y val="0.3720377700113689"/>
          <c:w val="0.1067773706504509"/>
          <c:h val="0.32940720311030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12154-B2A2-4CE5-9EC3-314026303CFD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FFA1FECA-FEFB-4F4B-A63C-C0777BF3BC22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b="1" dirty="0"/>
            <a:t>22 core/ internally </a:t>
          </a:r>
        </a:p>
      </dgm:t>
    </dgm:pt>
    <dgm:pt modelId="{7E1A0E69-89D8-44C7-97E9-C3FDDC570529}" type="parTrans" cxnId="{63593832-53EB-46BA-A7B2-FE218E2EB86A}">
      <dgm:prSet/>
      <dgm:spPr/>
      <dgm:t>
        <a:bodyPr/>
        <a:lstStyle/>
        <a:p>
          <a:endParaRPr lang="en-US" b="1"/>
        </a:p>
      </dgm:t>
    </dgm:pt>
    <dgm:pt modelId="{52078EE1-AF6F-4F99-B20B-83AAF88ACF83}" type="sibTrans" cxnId="{63593832-53EB-46BA-A7B2-FE218E2EB86A}">
      <dgm:prSet/>
      <dgm:spPr/>
      <dgm:t>
        <a:bodyPr/>
        <a:lstStyle/>
        <a:p>
          <a:endParaRPr lang="en-US" b="1"/>
        </a:p>
      </dgm:t>
    </dgm:pt>
    <dgm:pt modelId="{C240A7D7-E8CE-4906-A81C-557BD9C51A3B}">
      <dgm:prSet phldrT="[Text]" custT="1"/>
      <dgm:spPr>
        <a:solidFill>
          <a:srgbClr val="FF8541"/>
        </a:solidFill>
      </dgm:spPr>
      <dgm:t>
        <a:bodyPr/>
        <a:lstStyle/>
        <a:p>
          <a:r>
            <a:rPr lang="en-US" sz="2000" b="1" dirty="0"/>
            <a:t>22 supplementary resources  </a:t>
          </a:r>
        </a:p>
      </dgm:t>
    </dgm:pt>
    <dgm:pt modelId="{866AE090-5504-498F-8705-BDAB24FC1374}" type="parTrans" cxnId="{38A499C0-89DC-4F09-9684-F8DCAF705A24}">
      <dgm:prSet/>
      <dgm:spPr/>
      <dgm:t>
        <a:bodyPr/>
        <a:lstStyle/>
        <a:p>
          <a:endParaRPr lang="en-US" b="1"/>
        </a:p>
      </dgm:t>
    </dgm:pt>
    <dgm:pt modelId="{0CC46C84-F83A-4F04-91D8-03FBC0B2DDD2}" type="sibTrans" cxnId="{38A499C0-89DC-4F09-9684-F8DCAF705A24}">
      <dgm:prSet/>
      <dgm:spPr/>
      <dgm:t>
        <a:bodyPr/>
        <a:lstStyle/>
        <a:p>
          <a:endParaRPr lang="en-US" b="1"/>
        </a:p>
      </dgm:t>
    </dgm:pt>
    <dgm:pt modelId="{6C2B59A8-B137-4B58-AF5B-62E56036D943}" type="pres">
      <dgm:prSet presAssocID="{D6612154-B2A2-4CE5-9EC3-314026303CFD}" presName="Name0" presStyleCnt="0">
        <dgm:presLayoutVars>
          <dgm:dir/>
          <dgm:resizeHandles val="exact"/>
        </dgm:presLayoutVars>
      </dgm:prSet>
      <dgm:spPr/>
    </dgm:pt>
    <dgm:pt modelId="{23608D1F-0EF8-4F51-8206-D4C155035E37}" type="pres">
      <dgm:prSet presAssocID="{FFA1FECA-FEFB-4F4B-A63C-C0777BF3BC22}" presName="parTxOnly" presStyleLbl="node1" presStyleIdx="0" presStyleCnt="2">
        <dgm:presLayoutVars>
          <dgm:bulletEnabled val="1"/>
        </dgm:presLayoutVars>
      </dgm:prSet>
      <dgm:spPr/>
    </dgm:pt>
    <dgm:pt modelId="{B16A5475-00FC-4AD4-8AA1-6BBD300111BA}" type="pres">
      <dgm:prSet presAssocID="{52078EE1-AF6F-4F99-B20B-83AAF88ACF83}" presName="parSpace" presStyleCnt="0"/>
      <dgm:spPr/>
    </dgm:pt>
    <dgm:pt modelId="{ECF3F1AA-2BA2-416B-8C71-40111289A4AE}" type="pres">
      <dgm:prSet presAssocID="{C240A7D7-E8CE-4906-A81C-557BD9C51A3B}" presName="parTxOnly" presStyleLbl="node1" presStyleIdx="1" presStyleCnt="2" custLinFactNeighborX="3910" custLinFactNeighborY="-1816">
        <dgm:presLayoutVars>
          <dgm:bulletEnabled val="1"/>
        </dgm:presLayoutVars>
      </dgm:prSet>
      <dgm:spPr/>
    </dgm:pt>
  </dgm:ptLst>
  <dgm:cxnLst>
    <dgm:cxn modelId="{63593832-53EB-46BA-A7B2-FE218E2EB86A}" srcId="{D6612154-B2A2-4CE5-9EC3-314026303CFD}" destId="{FFA1FECA-FEFB-4F4B-A63C-C0777BF3BC22}" srcOrd="0" destOrd="0" parTransId="{7E1A0E69-89D8-44C7-97E9-C3FDDC570529}" sibTransId="{52078EE1-AF6F-4F99-B20B-83AAF88ACF83}"/>
    <dgm:cxn modelId="{FDB6CF73-C336-44E9-A230-957D5F55D08C}" type="presOf" srcId="{FFA1FECA-FEFB-4F4B-A63C-C0777BF3BC22}" destId="{23608D1F-0EF8-4F51-8206-D4C155035E37}" srcOrd="0" destOrd="0" presId="urn:microsoft.com/office/officeart/2005/8/layout/hChevron3"/>
    <dgm:cxn modelId="{38A499C0-89DC-4F09-9684-F8DCAF705A24}" srcId="{D6612154-B2A2-4CE5-9EC3-314026303CFD}" destId="{C240A7D7-E8CE-4906-A81C-557BD9C51A3B}" srcOrd="1" destOrd="0" parTransId="{866AE090-5504-498F-8705-BDAB24FC1374}" sibTransId="{0CC46C84-F83A-4F04-91D8-03FBC0B2DDD2}"/>
    <dgm:cxn modelId="{4F888BE9-73BD-42A4-BADC-52306D801EE5}" type="presOf" srcId="{C240A7D7-E8CE-4906-A81C-557BD9C51A3B}" destId="{ECF3F1AA-2BA2-416B-8C71-40111289A4AE}" srcOrd="0" destOrd="0" presId="urn:microsoft.com/office/officeart/2005/8/layout/hChevron3"/>
    <dgm:cxn modelId="{B9DC5DED-FE06-45D5-9D90-64859BA3F185}" type="presOf" srcId="{D6612154-B2A2-4CE5-9EC3-314026303CFD}" destId="{6C2B59A8-B137-4B58-AF5B-62E56036D943}" srcOrd="0" destOrd="0" presId="urn:microsoft.com/office/officeart/2005/8/layout/hChevron3"/>
    <dgm:cxn modelId="{85C477EC-CC67-497D-991E-99448218CDA9}" type="presParOf" srcId="{6C2B59A8-B137-4B58-AF5B-62E56036D943}" destId="{23608D1F-0EF8-4F51-8206-D4C155035E37}" srcOrd="0" destOrd="0" presId="urn:microsoft.com/office/officeart/2005/8/layout/hChevron3"/>
    <dgm:cxn modelId="{962DA66E-C018-4B89-9181-D5021F70C141}" type="presParOf" srcId="{6C2B59A8-B137-4B58-AF5B-62E56036D943}" destId="{B16A5475-00FC-4AD4-8AA1-6BBD300111BA}" srcOrd="1" destOrd="0" presId="urn:microsoft.com/office/officeart/2005/8/layout/hChevron3"/>
    <dgm:cxn modelId="{88DA8E75-2A77-4754-B6BC-20F36FB8F816}" type="presParOf" srcId="{6C2B59A8-B137-4B58-AF5B-62E56036D943}" destId="{ECF3F1AA-2BA2-416B-8C71-40111289A4AE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08D1F-0EF8-4F51-8206-D4C155035E37}">
      <dsp:nvSpPr>
        <dsp:cNvPr id="0" name=""/>
        <dsp:cNvSpPr/>
      </dsp:nvSpPr>
      <dsp:spPr>
        <a:xfrm>
          <a:off x="4762" y="779661"/>
          <a:ext cx="3381374" cy="1352549"/>
        </a:xfrm>
        <a:prstGeom prst="homePlat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22 core/ internally </a:t>
          </a:r>
        </a:p>
      </dsp:txBody>
      <dsp:txXfrm>
        <a:off x="4762" y="779661"/>
        <a:ext cx="3043237" cy="1352549"/>
      </dsp:txXfrm>
    </dsp:sp>
    <dsp:sp modelId="{ECF3F1AA-2BA2-416B-8C71-40111289A4AE}">
      <dsp:nvSpPr>
        <dsp:cNvPr id="0" name=""/>
        <dsp:cNvSpPr/>
      </dsp:nvSpPr>
      <dsp:spPr>
        <a:xfrm>
          <a:off x="2714625" y="755098"/>
          <a:ext cx="3381374" cy="1352549"/>
        </a:xfrm>
        <a:prstGeom prst="chevron">
          <a:avLst/>
        </a:prstGeom>
        <a:solidFill>
          <a:srgbClr val="FF85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22 supplementary resources  </a:t>
          </a:r>
        </a:p>
      </dsp:txBody>
      <dsp:txXfrm>
        <a:off x="3390900" y="755098"/>
        <a:ext cx="2028825" cy="135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7" y="9252294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6387"/>
            <a:ext cx="4983444" cy="44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8" y="149044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5" y="9223781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ERTs:</a:t>
            </a:r>
            <a:r>
              <a:rPr lang="en-US" baseline="0" dirty="0"/>
              <a:t> </a:t>
            </a:r>
          </a:p>
          <a:p>
            <a:pPr lvl="1"/>
            <a:r>
              <a:rPr lang="en-US" baseline="0" dirty="0"/>
              <a:t>AI/ NAI </a:t>
            </a:r>
          </a:p>
          <a:p>
            <a:pPr lvl="1"/>
            <a:r>
              <a:rPr lang="en-US" baseline="0" dirty="0"/>
              <a:t>Gender </a:t>
            </a:r>
          </a:p>
          <a:p>
            <a:pPr lvl="1"/>
            <a:r>
              <a:rPr lang="en-US" baseline="0" dirty="0"/>
              <a:t>Experience/non experience  (60/40) –Language – English</a:t>
            </a:r>
          </a:p>
          <a:p>
            <a:pPr lvl="1"/>
            <a:r>
              <a:rPr lang="en-US" baseline="0" dirty="0"/>
              <a:t>Regional balance  - SIDS and Africa – little in the available and willing </a:t>
            </a:r>
            <a:endParaRPr lang="en-US" dirty="0"/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/>
              <a:t>Q for LRs  - what is the best ratio of new experts?  More experienced/ less new? Increased from 20% to 40% new BR2/BR3</a:t>
            </a:r>
          </a:p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5227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 points:</a:t>
            </a:r>
            <a:r>
              <a:rPr lang="de-DE" baseline="0" dirty="0"/>
              <a:t> .</a:t>
            </a:r>
          </a:p>
          <a:p>
            <a:r>
              <a:rPr lang="de-DE" baseline="0" dirty="0"/>
              <a:t>1. Delay submissions, </a:t>
            </a:r>
          </a:p>
          <a:p>
            <a:r>
              <a:rPr lang="de-DE" dirty="0"/>
              <a:t>2. Need</a:t>
            </a:r>
            <a:r>
              <a:rPr lang="de-DE" baseline="0" dirty="0"/>
              <a:t> for supplementary funding for 22 </a:t>
            </a:r>
          </a:p>
          <a:p>
            <a:r>
              <a:rPr lang="de-DE" dirty="0"/>
              <a:t>3. Balanced ERTs</a:t>
            </a:r>
          </a:p>
          <a:p>
            <a:r>
              <a:rPr lang="de-DE" dirty="0"/>
              <a:t>More</a:t>
            </a:r>
            <a:r>
              <a:rPr lang="de-DE" baseline="0" dirty="0"/>
              <a:t> experts are needed </a:t>
            </a:r>
            <a:r>
              <a:rPr lang="de-DE" dirty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12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9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52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In 1995,  23</a:t>
            </a:r>
            <a:r>
              <a:rPr lang="en-US" sz="1000" b="1" baseline="0" dirty="0"/>
              <a:t> years ago NC reviews were launched </a:t>
            </a:r>
            <a:r>
              <a:rPr lang="en-US" sz="1000" baseline="0" dirty="0"/>
              <a:t>and conducted by experts who were eager to support the process. </a:t>
            </a:r>
          </a:p>
          <a:p>
            <a:pPr marL="0" indent="0">
              <a:buNone/>
            </a:pPr>
            <a:r>
              <a:rPr lang="en-US" sz="1000" baseline="0" dirty="0"/>
              <a:t> </a:t>
            </a:r>
            <a:r>
              <a:rPr lang="en-US" sz="1000" dirty="0"/>
              <a:t>In this room we have 4 people who participate in</a:t>
            </a:r>
            <a:r>
              <a:rPr lang="en-US" sz="1000" baseline="0" dirty="0"/>
              <a:t> NC1 reviews  after 20 years are still in the process. </a:t>
            </a:r>
          </a:p>
          <a:p>
            <a:pPr marL="0" indent="0">
              <a:buNone/>
            </a:pPr>
            <a:r>
              <a:rPr lang="en-US" sz="1000" baseline="0" dirty="0"/>
              <a:t>Could you guess,  WHO are those people?  </a:t>
            </a:r>
          </a:p>
          <a:p>
            <a:pPr lvl="1"/>
            <a:r>
              <a:rPr lang="en-US" sz="1000" baseline="0" dirty="0"/>
              <a:t>1995, </a:t>
            </a:r>
            <a:r>
              <a:rPr lang="en-US" sz="1000" b="1" baseline="0" dirty="0"/>
              <a:t>Naoki (Matsuo) </a:t>
            </a:r>
            <a:r>
              <a:rPr lang="en-US" sz="1000" baseline="0" dirty="0"/>
              <a:t>reviewed NC1 of CAN </a:t>
            </a:r>
          </a:p>
          <a:p>
            <a:pPr lvl="1"/>
            <a:r>
              <a:rPr lang="en-US" sz="1000" baseline="0" dirty="0"/>
              <a:t>1995</a:t>
            </a:r>
            <a:r>
              <a:rPr lang="en-US" sz="1000" b="1" baseline="0" dirty="0"/>
              <a:t> Katia </a:t>
            </a:r>
            <a:r>
              <a:rPr lang="en-US" sz="1000" baseline="0" dirty="0"/>
              <a:t>– NC1 of Sweden and 1996, NC1 review of Norway </a:t>
            </a:r>
          </a:p>
          <a:p>
            <a:pPr lvl="1"/>
            <a:r>
              <a:rPr lang="en-US" sz="1000" baseline="0" dirty="0"/>
              <a:t>1997, </a:t>
            </a:r>
            <a:r>
              <a:rPr lang="en-US" sz="1000" b="1" baseline="0" dirty="0"/>
              <a:t>Mahendra</a:t>
            </a:r>
            <a:r>
              <a:rPr lang="en-US" sz="1000" baseline="0" dirty="0"/>
              <a:t> (Kumar) reviewed NC1 of Hungary </a:t>
            </a:r>
          </a:p>
          <a:p>
            <a:pPr lvl="1"/>
            <a:r>
              <a:rPr lang="en-US" sz="1000" dirty="0"/>
              <a:t>1996 </a:t>
            </a:r>
            <a:r>
              <a:rPr lang="en-US" sz="1000" b="1" dirty="0"/>
              <a:t>Roberto</a:t>
            </a:r>
            <a:r>
              <a:rPr lang="en-US" sz="1000" baseline="0" dirty="0"/>
              <a:t> – NC1 of Spain and in </a:t>
            </a:r>
            <a:r>
              <a:rPr lang="en-US" sz="1000" dirty="0"/>
              <a:t>1997,</a:t>
            </a:r>
            <a:r>
              <a:rPr lang="en-US" sz="1000" baseline="0" dirty="0"/>
              <a:t> – NC1 of Russian Federation</a:t>
            </a:r>
          </a:p>
          <a:p>
            <a:pPr lvl="1"/>
            <a:r>
              <a:rPr lang="en-US" sz="1000" baseline="0" dirty="0"/>
              <a:t>Also 3 other expert are continue to serve as reviewers since 1996 – </a:t>
            </a:r>
            <a:r>
              <a:rPr lang="en-US" sz="1000" b="1" baseline="0" dirty="0" err="1"/>
              <a:t>Wute</a:t>
            </a:r>
            <a:r>
              <a:rPr lang="en-US" sz="1000" baseline="0" dirty="0"/>
              <a:t> (Thailand), </a:t>
            </a:r>
            <a:r>
              <a:rPr lang="en-US" sz="1000" b="1" i="0" baseline="0" dirty="0"/>
              <a:t>Christo</a:t>
            </a:r>
            <a:r>
              <a:rPr lang="en-US" sz="1000" baseline="0" dirty="0"/>
              <a:t> (Bulgaria) and</a:t>
            </a:r>
            <a:r>
              <a:rPr lang="en-US" sz="1000" b="1" baseline="0" dirty="0"/>
              <a:t> Leonidas </a:t>
            </a:r>
            <a:r>
              <a:rPr lang="en-US" sz="1000" baseline="0" dirty="0"/>
              <a:t>(Argentina). </a:t>
            </a:r>
          </a:p>
          <a:p>
            <a:pPr marL="271463" lvl="0" indent="-273050"/>
            <a:r>
              <a:rPr lang="en-US" sz="1000" b="1" dirty="0"/>
              <a:t>In 2001 reviews</a:t>
            </a:r>
            <a:r>
              <a:rPr lang="en-US" sz="1000" b="1" baseline="0" dirty="0"/>
              <a:t> of first GHG inventory were initiated</a:t>
            </a:r>
            <a:r>
              <a:rPr lang="en-US" sz="1000" baseline="0" dirty="0"/>
              <a:t> (2000 GHG inventory submission)  and </a:t>
            </a:r>
            <a:r>
              <a:rPr lang="en-US" sz="1000" b="1" baseline="0" dirty="0"/>
              <a:t>7 experts are still in the process</a:t>
            </a:r>
            <a:r>
              <a:rPr lang="en-US" sz="1000" baseline="0" dirty="0"/>
              <a:t>. </a:t>
            </a:r>
            <a:r>
              <a:rPr lang="en-US" sz="1000" dirty="0"/>
              <a:t>  </a:t>
            </a:r>
          </a:p>
          <a:p>
            <a:pPr marL="444500" lvl="1" indent="-171450"/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Ole </a:t>
            </a:r>
            <a:r>
              <a:rPr lang="en-US" sz="1000" b="1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Kennev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reviewed GHG inventory of the UK; </a:t>
            </a:r>
          </a:p>
          <a:p>
            <a:pPr marL="546100" lvl="1" indent="-273050"/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Javier 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Hanna (Bolivia), </a:t>
            </a:r>
            <a:r>
              <a:rPr lang="en-US" sz="10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Ms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Hongming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Dong (China), Mr.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Michael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Gytarsky (Russian Federation), and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Roberto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- GHG of NZ </a:t>
            </a:r>
          </a:p>
          <a:p>
            <a:pPr marL="546100" lvl="1" indent="-273050"/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Ms.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Sirin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tornthep Towprayoon (Thailand) was a reviewer in CRs </a:t>
            </a:r>
          </a:p>
          <a:p>
            <a:pPr marL="546100" lvl="1" indent="-273050"/>
            <a:r>
              <a:rPr lang="en-US" sz="10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Ms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Natalya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Parasyuk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(Ukraine), GHG review of AUS </a:t>
            </a:r>
          </a:p>
          <a:p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 2007</a:t>
            </a:r>
            <a:r>
              <a:rPr lang="en-US" sz="10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-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Initial</a:t>
            </a:r>
            <a:r>
              <a:rPr lang="en-US" sz="10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reviews in</a:t>
            </a:r>
            <a:r>
              <a:rPr lang="en-US" sz="10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2007 – 2009 and true up period review  (compliance cases 2007-2016) </a:t>
            </a:r>
          </a:p>
          <a:p>
            <a:r>
              <a:rPr lang="en-US" sz="10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 2011 - Technical Assessment of forest management reference level </a:t>
            </a:r>
          </a:p>
          <a:p>
            <a:r>
              <a:rPr lang="en-US" sz="10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2014 – IAR launched, 2015  - ICA launched</a:t>
            </a:r>
          </a:p>
          <a:p>
            <a:r>
              <a:rPr lang="en-US" sz="10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Paris rulebook expected in 2018 </a:t>
            </a:r>
          </a:p>
          <a:p>
            <a:pPr marL="0" indent="0">
              <a:buNone/>
            </a:pPr>
            <a:endParaRPr lang="en-US" sz="1000" b="1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7057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review batches and 3</a:t>
            </a:r>
            <a:r>
              <a:rPr lang="en-US" baseline="0" dirty="0"/>
              <a:t> MA sessions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MRV system matured, enhanced - &gt; the growth of pool of experts has not grew so fast.  Overlapping Competition between the processes. 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 younger sister  – BUR – more attention. </a:t>
            </a:r>
            <a:endParaRPr lang="en-US" sz="12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208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0623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64%</a:t>
            </a:r>
            <a:r>
              <a:rPr lang="en-US" baseline="0" dirty="0"/>
              <a:t> was on time,  15 Parties where late in BR3 submission. </a:t>
            </a:r>
          </a:p>
          <a:p>
            <a:r>
              <a:rPr lang="en-US" baseline="0" dirty="0"/>
              <a:t>BR CTF3 – only a few queries: learned, CTF advanced/user friendly/more guidance.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62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Identified</a:t>
            </a:r>
            <a:r>
              <a:rPr lang="en-US" baseline="0" dirty="0"/>
              <a:t> 2 possible reasons: </a:t>
            </a:r>
          </a:p>
          <a:p>
            <a:pPr marL="0" indent="0">
              <a:buNone/>
            </a:pPr>
            <a:r>
              <a:rPr lang="en-US" baseline="0" dirty="0"/>
              <a:t>1:  “ Resistant to take training courses”  -&gt; how to encourage “new experts” to take courses/exams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44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 No interest / no reach </a:t>
            </a:r>
          </a:p>
          <a:p>
            <a:pPr marL="0" indent="0">
              <a:buNone/>
            </a:pPr>
            <a:r>
              <a:rPr lang="en-US" dirty="0"/>
              <a:t>Q: How</a:t>
            </a:r>
            <a:r>
              <a:rPr lang="en-US" baseline="0" dirty="0"/>
              <a:t> to update the list of experts 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7899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09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Many experts who are willing and qualified to participate on BR3/NC7 review have multiple expertise.  largest pools for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PaMs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Projections, less for V&amp;A and FTC.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Consider more nominations (and the capacity building) of NAI experts in projections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PaMs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This unequal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distrubution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should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 be considered while balancing the ERTs.  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5384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207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  <p:sldLayoutId id="2147483686" r:id="rId13"/>
  </p:sldLayoutIdLst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1835696" y="6167217"/>
            <a:ext cx="6524527" cy="345279"/>
          </a:xfrm>
        </p:spPr>
        <p:txBody>
          <a:bodyPr/>
          <a:lstStyle/>
          <a:p>
            <a:r>
              <a:rPr lang="de-DE" dirty="0"/>
              <a:t>Ruta Bubniene,  Team Lead, International Assessment and Review Unit </a:t>
            </a:r>
          </a:p>
          <a:p>
            <a:r>
              <a:rPr lang="de-DE" dirty="0"/>
              <a:t>Mitigation Data Analysis programme, UNFCCC secretariat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1" y="1985879"/>
            <a:ext cx="7881937" cy="1204912"/>
          </a:xfrm>
        </p:spPr>
        <p:txBody>
          <a:bodyPr anchor="t"/>
          <a:lstStyle/>
          <a:p>
            <a:r>
              <a:rPr lang="en-US" b="1" dirty="0"/>
              <a:t>Approach to the reviews of </a:t>
            </a:r>
            <a:br>
              <a:rPr lang="en-US" b="1" dirty="0"/>
            </a:br>
            <a:r>
              <a:rPr lang="en-US" b="1" dirty="0"/>
              <a:t>the Third Biennial Reports and Seventh National Communications 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645024"/>
            <a:ext cx="7881938" cy="758825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BRs and NCs lead reviewers meeting</a:t>
            </a:r>
          </a:p>
          <a:p>
            <a:r>
              <a:rPr lang="en-GB" dirty="0"/>
              <a:t>28 February – 1 March, 2018 </a:t>
            </a:r>
          </a:p>
          <a:p>
            <a:r>
              <a:rPr lang="en-GB" dirty="0"/>
              <a:t> 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8"/>
    </mc:Choice>
    <mc:Fallback xmlns="">
      <p:transition spd="slow" advTm="74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1" y="309563"/>
            <a:ext cx="8396734" cy="456315"/>
          </a:xfrm>
        </p:spPr>
        <p:txBody>
          <a:bodyPr/>
          <a:lstStyle/>
          <a:p>
            <a:pPr lvl="0"/>
            <a:r>
              <a:rPr lang="en-IE" sz="1800" b="1" dirty="0"/>
              <a:t>ERT composition: balance during 1</a:t>
            </a:r>
            <a:r>
              <a:rPr lang="en-IE" sz="1800" b="1" baseline="30000" dirty="0"/>
              <a:t>st</a:t>
            </a:r>
            <a:r>
              <a:rPr lang="en-IE" sz="1800" b="1" dirty="0"/>
              <a:t>half 2018, 106 experts  </a:t>
            </a:r>
            <a:endParaRPr lang="en-US" sz="1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980728"/>
            <a:ext cx="4255377" cy="2572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928" y="968535"/>
            <a:ext cx="4310246" cy="258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1" y="3565656"/>
            <a:ext cx="3986750" cy="2398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164" y="3537191"/>
            <a:ext cx="4302610" cy="2427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5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800" b="1" dirty="0">
                <a:solidFill>
                  <a:srgbClr val="4B93DC"/>
                </a:solidFill>
                <a:latin typeface="Arial" charset="0"/>
              </a:rPr>
              <a:t>Conclusions  -  points for consideration by LRs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0" y="1052736"/>
            <a:ext cx="7825247" cy="501675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Encourage Parties to submit on time, as delay of submission hampers the preparation of reviews </a:t>
            </a:r>
          </a:p>
          <a:p>
            <a:pPr lvl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</a:t>
            </a:r>
          </a:p>
          <a:p>
            <a:pPr marL="285750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Encourage Parties to provide supplementary funding for BR/NC reviews, as  22  BR3/NC7 reviews are subject to availability of supplementary resources. </a:t>
            </a:r>
          </a:p>
          <a:p>
            <a:pPr marL="285750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that the ERTs for the upcoming reviews are set in a balanced way taking the available and willing to participate experts. </a:t>
            </a:r>
          </a:p>
          <a:p>
            <a:pPr lvl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IE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 the need to </a:t>
            </a:r>
            <a:r>
              <a:rPr lang="en-IE" sz="2000" b="1" dirty="0">
                <a:solidFill>
                  <a:schemeClr val="bg1">
                    <a:lumMod val="50000"/>
                  </a:schemeClr>
                </a:solidFill>
              </a:rPr>
              <a:t>increase a pool of qualified experts, as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only ¼ of pool of experts in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RoE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nominated for BR/NC reviews is qualified and willing to participate in the reviews. </a:t>
            </a:r>
          </a:p>
          <a:p>
            <a:pPr lvl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61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800" b="1" dirty="0">
                <a:solidFill>
                  <a:srgbClr val="4B93DC"/>
                </a:solidFill>
                <a:latin typeface="Arial" charset="0"/>
              </a:rPr>
              <a:t>Conclusions  -  points for consideration by LRs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514" y="1150459"/>
            <a:ext cx="78252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ways to increase the pool of these experts could be:  </a:t>
            </a:r>
          </a:p>
          <a:p>
            <a:pPr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lvl="1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encourage National Focal Points to: </a:t>
            </a:r>
          </a:p>
          <a:p>
            <a:pPr marL="742950" lvl="3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nominate experts who are involved in national reporting; monitoring, so that the respective government could benefit from the expertise gained and capacities build to the experts during the reviews; </a:t>
            </a:r>
          </a:p>
          <a:p>
            <a:pPr marL="742950" lvl="3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update the list of experts, leaving only those able to participate in reviews; </a:t>
            </a:r>
          </a:p>
          <a:p>
            <a:pPr marL="285750" lvl="1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encourage experts who are nominated to the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RoE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</a:p>
          <a:p>
            <a:pPr marL="742950" lvl="3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participate in the training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programme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(September 2018); </a:t>
            </a:r>
          </a:p>
          <a:p>
            <a:pPr marL="742950" lvl="3" indent="-28575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update their contact details on the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RoE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70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440"/>
            <a:ext cx="9144000" cy="5151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386" y="2781888"/>
            <a:ext cx="7825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b="1" dirty="0">
                <a:solidFill>
                  <a:schemeClr val="tx2"/>
                </a:solidFill>
              </a:rPr>
              <a:t>Thank you very much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40597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" b="5731"/>
          <a:stretch/>
        </p:blipFill>
        <p:spPr>
          <a:xfrm>
            <a:off x="31706" y="1772841"/>
            <a:ext cx="9144596" cy="515205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611560" y="309563"/>
            <a:ext cx="7869238" cy="314325"/>
          </a:xfrm>
        </p:spPr>
        <p:txBody>
          <a:bodyPr/>
          <a:lstStyle/>
          <a:p>
            <a:r>
              <a:rPr lang="en-US" sz="1800" b="1" dirty="0"/>
              <a:t>Building trust through MRV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600820" y="917286"/>
            <a:ext cx="8350940" cy="541474"/>
          </a:xfrm>
        </p:spPr>
        <p:txBody>
          <a:bodyPr/>
          <a:lstStyle/>
          <a:p>
            <a:r>
              <a:rPr lang="en-US" sz="1600" b="1" dirty="0"/>
              <a:t>Lead reviewers drive the implementation of MRV which improves climate change information, builds institutional arrangements and creates forum for global knowledge sharing</a:t>
            </a:r>
            <a:r>
              <a:rPr lang="en-US" dirty="0"/>
              <a:t>.</a:t>
            </a:r>
          </a:p>
        </p:txBody>
      </p:sp>
      <p:grpSp>
        <p:nvGrpSpPr>
          <p:cNvPr id="18" name="Gruppieren 17"/>
          <p:cNvGrpSpPr/>
          <p:nvPr/>
        </p:nvGrpSpPr>
        <p:grpSpPr bwMode="gray">
          <a:xfrm>
            <a:off x="405053" y="3490876"/>
            <a:ext cx="8331768" cy="175122"/>
            <a:chOff x="324000" y="3511490"/>
            <a:chExt cx="11541600" cy="233465"/>
          </a:xfrm>
        </p:grpSpPr>
        <p:sp>
          <p:nvSpPr>
            <p:cNvPr id="19" name="Rechteck 18"/>
            <p:cNvSpPr/>
            <p:nvPr/>
          </p:nvSpPr>
          <p:spPr bwMode="gray">
            <a:xfrm>
              <a:off x="8180972" y="3511491"/>
              <a:ext cx="3684627" cy="233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grpSp>
          <p:nvGrpSpPr>
            <p:cNvPr id="20" name="Gruppieren 19"/>
            <p:cNvGrpSpPr/>
            <p:nvPr/>
          </p:nvGrpSpPr>
          <p:grpSpPr bwMode="gray">
            <a:xfrm>
              <a:off x="324000" y="3511490"/>
              <a:ext cx="11541600" cy="233465"/>
              <a:chOff x="710122" y="3511490"/>
              <a:chExt cx="10796081" cy="233465"/>
            </a:xfrm>
          </p:grpSpPr>
          <p:grpSp>
            <p:nvGrpSpPr>
              <p:cNvPr id="21" name="Gruppieren 20"/>
              <p:cNvGrpSpPr/>
              <p:nvPr/>
            </p:nvGrpSpPr>
            <p:grpSpPr bwMode="gray">
              <a:xfrm flipV="1">
                <a:off x="710122" y="3511490"/>
                <a:ext cx="7197387" cy="233465"/>
                <a:chOff x="1653703" y="-505838"/>
                <a:chExt cx="11206266" cy="272375"/>
              </a:xfrm>
            </p:grpSpPr>
            <p:grpSp>
              <p:nvGrpSpPr>
                <p:cNvPr id="78" name="Gruppieren 77"/>
                <p:cNvGrpSpPr/>
                <p:nvPr/>
              </p:nvGrpSpPr>
              <p:grpSpPr bwMode="gray">
                <a:xfrm>
                  <a:off x="4455269" y="-505838"/>
                  <a:ext cx="1400783" cy="272374"/>
                  <a:chOff x="4455268" y="-505838"/>
                  <a:chExt cx="1400783" cy="272374"/>
                </a:xfrm>
              </p:grpSpPr>
              <p:cxnSp>
                <p:nvCxnSpPr>
                  <p:cNvPr id="189" name="Gerader Verbinder 329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Gerader Verbinder 330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Gerader Verbinder 331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Gerader Verbinder 332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Gerader Verbinder 333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Gerader Verbinder 334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Gerader Verbinder 335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Gerader Verbinder 336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Gerader Verbinder 337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Gerader Verbinder 338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Gerader Verbinder 339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Gerader Verbinder 340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Gerader Verbinder 341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pieren 78"/>
                <p:cNvGrpSpPr/>
                <p:nvPr/>
              </p:nvGrpSpPr>
              <p:grpSpPr bwMode="gray">
                <a:xfrm>
                  <a:off x="5856052" y="-505838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76" name="Gerader Verbinder 316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Gerader Verbinder 317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Gerader Verbinder 318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Gerader Verbinder 319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Gerader Verbinder 320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Gerader Verbinder 321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Gerader Verbinder 322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Gerader Verbinder 323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Gerader Verbinder 324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Gerader Verbinder 325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Gerader Verbinder 326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Gerader Verbinder 327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Gerader Verbinder 328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pieren 79"/>
                <p:cNvGrpSpPr/>
                <p:nvPr/>
              </p:nvGrpSpPr>
              <p:grpSpPr bwMode="gray">
                <a:xfrm>
                  <a:off x="7256834" y="-505838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63" name="Gerader Verbinder 303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Gerader Verbinder 304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Gerader Verbinder 305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Gerader Verbinder 306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Gerader Verbinder 307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Gerader Verbinder 308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Gerader Verbinder 309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310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Gerader Verbinder 311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Gerader Verbinder 312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Gerader Verbinder 313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Gerader Verbinder 314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Gerader Verbinder 315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pieren 80"/>
                <p:cNvGrpSpPr/>
                <p:nvPr/>
              </p:nvGrpSpPr>
              <p:grpSpPr bwMode="gray">
                <a:xfrm>
                  <a:off x="8657620" y="-505838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50" name="Gerader Verbinder 290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Gerader Verbinder 291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Gerader Verbinder 292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Gerader Verbinder 293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Gerader Verbinder 294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Gerader Verbinder 295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Gerader Verbinder 296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Gerader Verbinder 297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Gerader Verbinder 298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Gerader Verbinder 299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Gerader Verbinder 300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Gerader Verbinder 301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Gerader Verbinder 302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pieren 81"/>
                <p:cNvGrpSpPr/>
                <p:nvPr/>
              </p:nvGrpSpPr>
              <p:grpSpPr bwMode="gray">
                <a:xfrm>
                  <a:off x="10058402" y="-505838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37" name="Gerader Verbinder 277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Gerader Verbinder 278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Gerader Verbinder 279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Gerader Verbinder 280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Gerader Verbinder 281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Gerader Verbinder 282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Gerader Verbinder 283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Gerader Verbinder 284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Gerader Verbinder 285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Gerader Verbinder 286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Gerader Verbinder 287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Gerader Verbinder 288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Gerader Verbinder 289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uppieren 82"/>
                <p:cNvGrpSpPr/>
                <p:nvPr/>
              </p:nvGrpSpPr>
              <p:grpSpPr bwMode="gray">
                <a:xfrm>
                  <a:off x="11459185" y="-505838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24" name="Gerader Verbinder 264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Gerader Verbinder 265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Gerader Verbinder 266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Gerader Verbinder 267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Gerader Verbinder 268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rader Verbinder 269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rader Verbinder 270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Gerader Verbinder 271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Gerader Verbinder 272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Gerader Verbinder 273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Gerader Verbinder 274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Gerader Verbinder 275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r Verbinder 276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uppieren 83"/>
                <p:cNvGrpSpPr/>
                <p:nvPr/>
              </p:nvGrpSpPr>
              <p:grpSpPr bwMode="gray">
                <a:xfrm>
                  <a:off x="1653703" y="-505837"/>
                  <a:ext cx="1400784" cy="272374"/>
                  <a:chOff x="4455268" y="-505838"/>
                  <a:chExt cx="1400783" cy="272374"/>
                </a:xfrm>
              </p:grpSpPr>
              <p:cxnSp>
                <p:nvCxnSpPr>
                  <p:cNvPr id="111" name="Gerader Verbinder 251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Gerader Verbinder 252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Gerader Verbinder 253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Gerader Verbinder 254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Gerader Verbinder 255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Gerader Verbinder 256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Gerader Verbinder 257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Gerader Verbinder 258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Gerader Verbinder 259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Gerader Verbinder 260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Gerader Verbinder 261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Gerader Verbinder 262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Gerader Verbinder 263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pieren 84"/>
                <p:cNvGrpSpPr/>
                <p:nvPr/>
              </p:nvGrpSpPr>
              <p:grpSpPr bwMode="gray">
                <a:xfrm>
                  <a:off x="3054485" y="-505838"/>
                  <a:ext cx="1400783" cy="272374"/>
                  <a:chOff x="4455268" y="-505838"/>
                  <a:chExt cx="1400783" cy="272374"/>
                </a:xfrm>
              </p:grpSpPr>
              <p:cxnSp>
                <p:nvCxnSpPr>
                  <p:cNvPr id="86" name="Gerader Verbinder 238"/>
                  <p:cNvCxnSpPr/>
                  <p:nvPr/>
                </p:nvCxnSpPr>
                <p:spPr bwMode="gray">
                  <a:xfrm>
                    <a:off x="4455268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Gerader Verbinder 239"/>
                  <p:cNvCxnSpPr/>
                  <p:nvPr/>
                </p:nvCxnSpPr>
                <p:spPr bwMode="gray">
                  <a:xfrm>
                    <a:off x="457200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r Verbinder 240"/>
                  <p:cNvCxnSpPr/>
                  <p:nvPr/>
                </p:nvCxnSpPr>
                <p:spPr bwMode="gray">
                  <a:xfrm>
                    <a:off x="468873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rader Verbinder 241"/>
                  <p:cNvCxnSpPr/>
                  <p:nvPr/>
                </p:nvCxnSpPr>
                <p:spPr bwMode="gray">
                  <a:xfrm>
                    <a:off x="480546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r Verbinder 242"/>
                  <p:cNvCxnSpPr/>
                  <p:nvPr/>
                </p:nvCxnSpPr>
                <p:spPr bwMode="gray">
                  <a:xfrm>
                    <a:off x="492219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Gerader Verbinder 243"/>
                  <p:cNvCxnSpPr/>
                  <p:nvPr/>
                </p:nvCxnSpPr>
                <p:spPr bwMode="gray">
                  <a:xfrm>
                    <a:off x="503892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Gerader Verbinder 244"/>
                  <p:cNvCxnSpPr/>
                  <p:nvPr/>
                </p:nvCxnSpPr>
                <p:spPr bwMode="gray">
                  <a:xfrm>
                    <a:off x="515566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Gerader Verbinder 245"/>
                  <p:cNvCxnSpPr/>
                  <p:nvPr/>
                </p:nvCxnSpPr>
                <p:spPr bwMode="gray">
                  <a:xfrm>
                    <a:off x="5272392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Gerader Verbinder 246"/>
                  <p:cNvCxnSpPr/>
                  <p:nvPr/>
                </p:nvCxnSpPr>
                <p:spPr bwMode="gray">
                  <a:xfrm>
                    <a:off x="5389124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Gerader Verbinder 247"/>
                  <p:cNvCxnSpPr/>
                  <p:nvPr/>
                </p:nvCxnSpPr>
                <p:spPr bwMode="gray">
                  <a:xfrm>
                    <a:off x="5505856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Gerader Verbinder 248"/>
                  <p:cNvCxnSpPr/>
                  <p:nvPr/>
                </p:nvCxnSpPr>
                <p:spPr bwMode="gray">
                  <a:xfrm>
                    <a:off x="5622588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rader Verbinder 249"/>
                  <p:cNvCxnSpPr/>
                  <p:nvPr/>
                </p:nvCxnSpPr>
                <p:spPr bwMode="gray">
                  <a:xfrm>
                    <a:off x="5739320" y="-505838"/>
                    <a:ext cx="0" cy="155642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Gerader Verbinder 250"/>
                  <p:cNvCxnSpPr/>
                  <p:nvPr/>
                </p:nvCxnSpPr>
                <p:spPr bwMode="gray">
                  <a:xfrm>
                    <a:off x="5856051" y="-505838"/>
                    <a:ext cx="0" cy="272374"/>
                  </a:xfrm>
                  <a:prstGeom prst="line">
                    <a:avLst/>
                  </a:prstGeom>
                  <a:ln w="12700">
                    <a:solidFill>
                      <a:srgbClr val="45667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uppieren 21"/>
              <p:cNvGrpSpPr/>
              <p:nvPr/>
            </p:nvGrpSpPr>
            <p:grpSpPr bwMode="gray">
              <a:xfrm flipV="1">
                <a:off x="9706855" y="3511491"/>
                <a:ext cx="899673" cy="233464"/>
                <a:chOff x="4455268" y="-505838"/>
                <a:chExt cx="1400783" cy="272374"/>
              </a:xfrm>
            </p:grpSpPr>
            <p:cxnSp>
              <p:nvCxnSpPr>
                <p:cNvPr id="65" name="Gerader Verbinder 442"/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443"/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444"/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445"/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446"/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447"/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448"/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449"/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450"/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451"/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452"/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453"/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454"/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uppieren 22"/>
              <p:cNvGrpSpPr/>
              <p:nvPr/>
            </p:nvGrpSpPr>
            <p:grpSpPr bwMode="gray">
              <a:xfrm flipV="1">
                <a:off x="10606529" y="3511491"/>
                <a:ext cx="899674" cy="233464"/>
                <a:chOff x="4455268" y="-505838"/>
                <a:chExt cx="1400783" cy="272374"/>
              </a:xfrm>
            </p:grpSpPr>
            <p:cxnSp>
              <p:nvCxnSpPr>
                <p:cNvPr id="52" name="Gerader Verbinder 429"/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430"/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431"/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432"/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433"/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434"/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435"/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436"/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437"/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438"/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439"/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440"/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441"/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uppieren 23"/>
              <p:cNvGrpSpPr/>
              <p:nvPr/>
            </p:nvGrpSpPr>
            <p:grpSpPr bwMode="gray">
              <a:xfrm flipV="1">
                <a:off x="7907509" y="3511490"/>
                <a:ext cx="899674" cy="233464"/>
                <a:chOff x="4455268" y="-505838"/>
                <a:chExt cx="1400783" cy="272374"/>
              </a:xfrm>
            </p:grpSpPr>
            <p:cxnSp>
              <p:nvCxnSpPr>
                <p:cNvPr id="39" name="Gerader Verbinder 364"/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65"/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66"/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67"/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368"/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r Verbinder 369"/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370"/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371"/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r Verbinder 372"/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373"/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374"/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375"/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376"/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pieren 24"/>
              <p:cNvGrpSpPr/>
              <p:nvPr/>
            </p:nvGrpSpPr>
            <p:grpSpPr bwMode="gray">
              <a:xfrm flipV="1">
                <a:off x="8807182" y="3511491"/>
                <a:ext cx="899673" cy="233464"/>
                <a:chOff x="4455268" y="-505838"/>
                <a:chExt cx="1400783" cy="272374"/>
              </a:xfrm>
            </p:grpSpPr>
            <p:cxnSp>
              <p:nvCxnSpPr>
                <p:cNvPr id="26" name="Gerader Verbinder 351"/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352"/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r Verbinder 353"/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354"/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355"/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56"/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57"/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58"/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59"/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60"/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61"/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2"/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63"/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ln w="12700">
                  <a:solidFill>
                    <a:srgbClr val="4566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3" name="Gruppieren 202"/>
          <p:cNvGrpSpPr/>
          <p:nvPr/>
        </p:nvGrpSpPr>
        <p:grpSpPr bwMode="gray">
          <a:xfrm>
            <a:off x="414607" y="2105824"/>
            <a:ext cx="1097340" cy="1385874"/>
            <a:chOff x="821621" y="1488081"/>
            <a:chExt cx="1462929" cy="1847591"/>
          </a:xfrm>
        </p:grpSpPr>
        <p:cxnSp>
          <p:nvCxnSpPr>
            <p:cNvPr id="205" name="Gerader Verbinder 457"/>
            <p:cNvCxnSpPr/>
            <p:nvPr/>
          </p:nvCxnSpPr>
          <p:spPr bwMode="gray">
            <a:xfrm flipV="1">
              <a:off x="821621" y="1557338"/>
              <a:ext cx="0" cy="1778334"/>
            </a:xfrm>
            <a:prstGeom prst="line">
              <a:avLst/>
            </a:prstGeom>
            <a:ln w="12700">
              <a:solidFill>
                <a:srgbClr val="C0C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953688" y="1488081"/>
              <a:ext cx="1330862" cy="65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noProof="1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1992</a:t>
              </a:r>
              <a:br>
                <a:rPr lang="en-US" b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Convention  </a:t>
              </a:r>
            </a:p>
          </p:txBody>
        </p:sp>
      </p:grpSp>
      <p:grpSp>
        <p:nvGrpSpPr>
          <p:cNvPr id="208" name="Gruppieren 207"/>
          <p:cNvGrpSpPr/>
          <p:nvPr/>
        </p:nvGrpSpPr>
        <p:grpSpPr bwMode="gray">
          <a:xfrm>
            <a:off x="2583551" y="2289316"/>
            <a:ext cx="1264192" cy="1069679"/>
            <a:chOff x="821621" y="1909619"/>
            <a:chExt cx="1685370" cy="1426053"/>
          </a:xfrm>
        </p:grpSpPr>
        <p:cxnSp>
          <p:nvCxnSpPr>
            <p:cNvPr id="210" name="Gerader Verbinder 225"/>
            <p:cNvCxnSpPr/>
            <p:nvPr/>
          </p:nvCxnSpPr>
          <p:spPr bwMode="gray">
            <a:xfrm flipV="1">
              <a:off x="821621" y="1972828"/>
              <a:ext cx="0" cy="1362844"/>
            </a:xfrm>
            <a:prstGeom prst="line">
              <a:avLst/>
            </a:prstGeom>
            <a:ln w="12700">
              <a:solidFill>
                <a:srgbClr val="C0C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953688" y="1909619"/>
              <a:ext cx="1553303" cy="984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sz="1600" noProof="1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2005</a:t>
              </a:r>
              <a:br>
                <a:rPr lang="en-US" sz="1600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Marakesh Accords  </a:t>
              </a:r>
            </a:p>
          </p:txBody>
        </p:sp>
      </p:grpSp>
      <p:grpSp>
        <p:nvGrpSpPr>
          <p:cNvPr id="218" name="Gruppieren 217"/>
          <p:cNvGrpSpPr/>
          <p:nvPr/>
        </p:nvGrpSpPr>
        <p:grpSpPr bwMode="gray">
          <a:xfrm>
            <a:off x="4744516" y="2338578"/>
            <a:ext cx="1224280" cy="857182"/>
            <a:chOff x="821621" y="2192911"/>
            <a:chExt cx="1632161" cy="1142761"/>
          </a:xfrm>
        </p:grpSpPr>
        <p:cxnSp>
          <p:nvCxnSpPr>
            <p:cNvPr id="220" name="Gerader Verbinder 385"/>
            <p:cNvCxnSpPr/>
            <p:nvPr/>
          </p:nvCxnSpPr>
          <p:spPr bwMode="gray">
            <a:xfrm flipV="1">
              <a:off x="821621" y="2257241"/>
              <a:ext cx="0" cy="1078431"/>
            </a:xfrm>
            <a:prstGeom prst="line">
              <a:avLst/>
            </a:prstGeom>
            <a:ln w="12700">
              <a:solidFill>
                <a:srgbClr val="C0C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900479" y="2192911"/>
              <a:ext cx="1553303" cy="98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sz="1600" noProof="1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2014</a:t>
              </a:r>
              <a:br>
                <a:rPr lang="en-US" sz="1600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Cancun Agreement</a:t>
              </a:r>
            </a:p>
          </p:txBody>
        </p:sp>
      </p:grpSp>
      <p:grpSp>
        <p:nvGrpSpPr>
          <p:cNvPr id="222" name="Gruppieren 221"/>
          <p:cNvGrpSpPr/>
          <p:nvPr/>
        </p:nvGrpSpPr>
        <p:grpSpPr bwMode="gray">
          <a:xfrm>
            <a:off x="1274883" y="2145130"/>
            <a:ext cx="1122884" cy="1380717"/>
            <a:chOff x="2383756" y="1494956"/>
            <a:chExt cx="1496984" cy="1840716"/>
          </a:xfrm>
        </p:grpSpPr>
        <p:grpSp>
          <p:nvGrpSpPr>
            <p:cNvPr id="223" name="Gruppieren 222"/>
            <p:cNvGrpSpPr/>
            <p:nvPr/>
          </p:nvGrpSpPr>
          <p:grpSpPr bwMode="gray">
            <a:xfrm>
              <a:off x="2383756" y="1494956"/>
              <a:ext cx="1488995" cy="1840716"/>
              <a:chOff x="821621" y="1494956"/>
              <a:chExt cx="1488995" cy="1840716"/>
            </a:xfrm>
          </p:grpSpPr>
          <p:cxnSp>
            <p:nvCxnSpPr>
              <p:cNvPr id="226" name="Gerader Verbinder 461"/>
              <p:cNvCxnSpPr/>
              <p:nvPr/>
            </p:nvCxnSpPr>
            <p:spPr bwMode="gray">
              <a:xfrm flipV="1">
                <a:off x="821621" y="1557338"/>
                <a:ext cx="0" cy="1778334"/>
              </a:xfrm>
              <a:prstGeom prst="line">
                <a:avLst/>
              </a:prstGeom>
              <a:ln w="12700">
                <a:solidFill>
                  <a:srgbClr val="C0C0C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953688" y="1494956"/>
                <a:ext cx="1356928" cy="328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1997</a:t>
                </a:r>
                <a:endParaRPr lang="en-US" sz="1600" noProof="1">
                  <a:solidFill>
                    <a:srgbClr val="808080"/>
                  </a:solidFill>
                  <a:latin typeface="Bebas Neue" panose="020B0506020202020201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5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507833" y="2093211"/>
              <a:ext cx="1372907" cy="65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Kyoto Protocol</a:t>
              </a:r>
            </a:p>
          </p:txBody>
        </p:sp>
      </p:grpSp>
      <p:grpSp>
        <p:nvGrpSpPr>
          <p:cNvPr id="230" name="Gruppieren 229"/>
          <p:cNvGrpSpPr/>
          <p:nvPr/>
        </p:nvGrpSpPr>
        <p:grpSpPr bwMode="gray">
          <a:xfrm>
            <a:off x="6010526" y="1998046"/>
            <a:ext cx="1116891" cy="1380717"/>
            <a:chOff x="8048906" y="1494956"/>
            <a:chExt cx="1488995" cy="1840716"/>
          </a:xfrm>
        </p:grpSpPr>
        <p:grpSp>
          <p:nvGrpSpPr>
            <p:cNvPr id="231" name="Gruppieren 230"/>
            <p:cNvGrpSpPr/>
            <p:nvPr/>
          </p:nvGrpSpPr>
          <p:grpSpPr bwMode="gray">
            <a:xfrm>
              <a:off x="8048906" y="1494956"/>
              <a:ext cx="1488995" cy="1840716"/>
              <a:chOff x="821621" y="1494956"/>
              <a:chExt cx="1488995" cy="1840716"/>
            </a:xfrm>
          </p:grpSpPr>
          <p:cxnSp>
            <p:nvCxnSpPr>
              <p:cNvPr id="233" name="Gerader Verbinder 394"/>
              <p:cNvCxnSpPr/>
              <p:nvPr/>
            </p:nvCxnSpPr>
            <p:spPr bwMode="gray">
              <a:xfrm flipV="1">
                <a:off x="821621" y="1557338"/>
                <a:ext cx="0" cy="1778334"/>
              </a:xfrm>
              <a:prstGeom prst="line">
                <a:avLst/>
              </a:prstGeom>
              <a:ln w="12700">
                <a:solidFill>
                  <a:srgbClr val="C0C0C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953688" y="1494956"/>
                <a:ext cx="1356928" cy="328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2015</a:t>
                </a:r>
                <a:endParaRPr lang="en-US" sz="1600" noProof="1">
                  <a:solidFill>
                    <a:srgbClr val="808080"/>
                  </a:solidFill>
                  <a:latin typeface="Bebas Neue" panose="020B0506020202020201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32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8143006" y="1864780"/>
              <a:ext cx="1372907" cy="65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Paris Agreement</a:t>
              </a:r>
            </a:p>
          </p:txBody>
        </p:sp>
      </p:grpSp>
      <p:grpSp>
        <p:nvGrpSpPr>
          <p:cNvPr id="236" name="Gruppieren 235"/>
          <p:cNvGrpSpPr/>
          <p:nvPr/>
        </p:nvGrpSpPr>
        <p:grpSpPr bwMode="gray">
          <a:xfrm>
            <a:off x="8051113" y="2155564"/>
            <a:ext cx="1127332" cy="1203431"/>
            <a:chOff x="10135087" y="1731306"/>
            <a:chExt cx="1502914" cy="1604366"/>
          </a:xfrm>
        </p:grpSpPr>
        <p:grpSp>
          <p:nvGrpSpPr>
            <p:cNvPr id="238" name="Gruppieren 237"/>
            <p:cNvGrpSpPr/>
            <p:nvPr/>
          </p:nvGrpSpPr>
          <p:grpSpPr bwMode="gray">
            <a:xfrm>
              <a:off x="10135087" y="1731306"/>
              <a:ext cx="1462929" cy="1604366"/>
              <a:chOff x="821621" y="1731306"/>
              <a:chExt cx="1462929" cy="1604366"/>
            </a:xfrm>
          </p:grpSpPr>
          <p:cxnSp>
            <p:nvCxnSpPr>
              <p:cNvPr id="240" name="Gerader Verbinder 488"/>
              <p:cNvCxnSpPr/>
              <p:nvPr/>
            </p:nvCxnSpPr>
            <p:spPr bwMode="gray">
              <a:xfrm flipV="1">
                <a:off x="821621" y="1802733"/>
                <a:ext cx="0" cy="1532939"/>
              </a:xfrm>
              <a:prstGeom prst="line">
                <a:avLst/>
              </a:prstGeom>
              <a:ln w="12700">
                <a:solidFill>
                  <a:srgbClr val="C0C0C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953688" y="1731306"/>
                <a:ext cx="1330862" cy="482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2018</a:t>
                </a:r>
                <a:br>
                  <a:rPr lang="en-US" sz="1800" noProof="1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n-US" sz="750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39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10265094" y="2177121"/>
              <a:ext cx="1372907" cy="114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COP 24 </a:t>
              </a:r>
            </a:p>
            <a:p>
              <a:pPr>
                <a:spcBef>
                  <a:spcPct val="50000"/>
                </a:spcBef>
              </a:pP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Paris Rulebook </a:t>
              </a:r>
            </a:p>
          </p:txBody>
        </p:sp>
      </p:grpSp>
      <p:grpSp>
        <p:nvGrpSpPr>
          <p:cNvPr id="248" name="Gruppieren 247"/>
          <p:cNvGrpSpPr/>
          <p:nvPr/>
        </p:nvGrpSpPr>
        <p:grpSpPr bwMode="gray">
          <a:xfrm>
            <a:off x="7103772" y="3795295"/>
            <a:ext cx="1112217" cy="1815673"/>
            <a:chOff x="10078590" y="3337277"/>
            <a:chExt cx="1482763" cy="2420582"/>
          </a:xfrm>
        </p:grpSpPr>
        <p:cxnSp>
          <p:nvCxnSpPr>
            <p:cNvPr id="250" name="Gerader Verbinder 377"/>
            <p:cNvCxnSpPr/>
            <p:nvPr/>
          </p:nvCxnSpPr>
          <p:spPr bwMode="gray">
            <a:xfrm>
              <a:off x="11519889" y="3979525"/>
              <a:ext cx="0" cy="1778334"/>
            </a:xfrm>
            <a:prstGeom prst="line">
              <a:avLst/>
            </a:prstGeom>
            <a:ln w="12700">
              <a:solidFill>
                <a:srgbClr val="C0C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10078590" y="3337277"/>
              <a:ext cx="1482763" cy="164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 anchorCtr="0">
              <a:spAutoFit/>
            </a:bodyPr>
            <a:lstStyle/>
            <a:p>
              <a:pPr lvl="0" algn="r">
                <a:spcBef>
                  <a:spcPct val="50000"/>
                </a:spcBef>
              </a:pPr>
              <a:r>
                <a:rPr lang="en-US" sz="1600" b="1" noProof="1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2016-2018 </a:t>
              </a:r>
              <a:br>
                <a:rPr lang="en-US" sz="1600" b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Negotiations on MPG for reviews and FMCP </a:t>
              </a:r>
              <a:r>
                <a:rPr lang="en-US" sz="788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261" y="3045251"/>
            <a:ext cx="379751" cy="379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000" y="3038911"/>
            <a:ext cx="314237" cy="31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876" y="3071236"/>
            <a:ext cx="375916" cy="375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6" y="3396996"/>
            <a:ext cx="64008" cy="64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087" y="2889890"/>
            <a:ext cx="355411" cy="255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00" y="2639545"/>
            <a:ext cx="766446" cy="3168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43337" y="3762030"/>
            <a:ext cx="1185827" cy="1952359"/>
            <a:chOff x="1043337" y="3762030"/>
            <a:chExt cx="1185827" cy="1952359"/>
          </a:xfrm>
        </p:grpSpPr>
        <p:grpSp>
          <p:nvGrpSpPr>
            <p:cNvPr id="243" name="Gruppieren 242"/>
            <p:cNvGrpSpPr/>
            <p:nvPr/>
          </p:nvGrpSpPr>
          <p:grpSpPr bwMode="gray">
            <a:xfrm>
              <a:off x="1043337" y="3762030"/>
              <a:ext cx="1068517" cy="1375212"/>
              <a:chOff x="821621" y="1502294"/>
              <a:chExt cx="1424504" cy="1833378"/>
            </a:xfrm>
          </p:grpSpPr>
          <p:cxnSp>
            <p:nvCxnSpPr>
              <p:cNvPr id="245" name="Gerader Verbinder 495"/>
              <p:cNvCxnSpPr/>
              <p:nvPr/>
            </p:nvCxnSpPr>
            <p:spPr bwMode="gray">
              <a:xfrm>
                <a:off x="821621" y="1557338"/>
                <a:ext cx="0" cy="1778334"/>
              </a:xfrm>
              <a:prstGeom prst="line">
                <a:avLst/>
              </a:prstGeom>
              <a:ln w="12700">
                <a:solidFill>
                  <a:srgbClr val="C0C0C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915263" y="1502294"/>
                <a:ext cx="1330862" cy="1313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b" anchorCtr="0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1995</a:t>
                </a:r>
                <a:r>
                  <a:rPr lang="en-US" sz="1600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 </a:t>
                </a:r>
                <a:br>
                  <a:rPr lang="en-US" sz="1600" noProof="1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1600" b="1" noProof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" pitchFamily="34" charset="0"/>
                  </a:rPr>
                  <a:t>Reviews of AI NCs launched 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9583" y="4908709"/>
              <a:ext cx="1119581" cy="80568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95138" y="3873268"/>
            <a:ext cx="1183015" cy="1881874"/>
            <a:chOff x="2295138" y="3873268"/>
            <a:chExt cx="1183015" cy="1881874"/>
          </a:xfrm>
        </p:grpSpPr>
        <p:grpSp>
          <p:nvGrpSpPr>
            <p:cNvPr id="213" name="Gruppieren 212"/>
            <p:cNvGrpSpPr/>
            <p:nvPr/>
          </p:nvGrpSpPr>
          <p:grpSpPr bwMode="gray">
            <a:xfrm>
              <a:off x="2295138" y="4421218"/>
              <a:ext cx="1068478" cy="1333924"/>
              <a:chOff x="737869" y="1448018"/>
              <a:chExt cx="1424451" cy="1778334"/>
            </a:xfrm>
          </p:grpSpPr>
          <p:cxnSp>
            <p:nvCxnSpPr>
              <p:cNvPr id="215" name="Gerader Verbinder 511"/>
              <p:cNvCxnSpPr/>
              <p:nvPr/>
            </p:nvCxnSpPr>
            <p:spPr bwMode="gray">
              <a:xfrm>
                <a:off x="737869" y="1448018"/>
                <a:ext cx="0" cy="1778334"/>
              </a:xfrm>
              <a:prstGeom prst="line">
                <a:avLst/>
              </a:prstGeom>
              <a:ln w="12700">
                <a:solidFill>
                  <a:srgbClr val="C0C0C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831458" y="1538654"/>
                <a:ext cx="1330862" cy="164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b" anchorCtr="0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rPr>
                  <a:t>2001</a:t>
                </a:r>
                <a:br>
                  <a:rPr lang="en-US" sz="1600" b="1" noProof="1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1600" b="1" noProof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" pitchFamily="34" charset="0"/>
                  </a:rPr>
                  <a:t>Reviews of GHG inventory launched </a:t>
                </a: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1438" y="3873268"/>
              <a:ext cx="1176715" cy="46653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3497640" y="3780972"/>
            <a:ext cx="2023547" cy="1676733"/>
            <a:chOff x="3497640" y="3780972"/>
            <a:chExt cx="2023547" cy="1676733"/>
          </a:xfrm>
        </p:grpSpPr>
        <p:grpSp>
          <p:nvGrpSpPr>
            <p:cNvPr id="259" name="Gruppieren 258"/>
            <p:cNvGrpSpPr/>
            <p:nvPr/>
          </p:nvGrpSpPr>
          <p:grpSpPr bwMode="gray">
            <a:xfrm>
              <a:off x="4461447" y="3780972"/>
              <a:ext cx="1059740" cy="1467659"/>
              <a:chOff x="7160896" y="3811976"/>
              <a:chExt cx="1412803" cy="1956624"/>
            </a:xfrm>
          </p:grpSpPr>
          <p:grpSp>
            <p:nvGrpSpPr>
              <p:cNvPr id="261" name="Gruppieren 260"/>
              <p:cNvGrpSpPr/>
              <p:nvPr/>
            </p:nvGrpSpPr>
            <p:grpSpPr bwMode="gray">
              <a:xfrm>
                <a:off x="7160896" y="3811976"/>
                <a:ext cx="1385207" cy="1778334"/>
                <a:chOff x="854129" y="1389789"/>
                <a:chExt cx="1385207" cy="1778334"/>
              </a:xfrm>
            </p:grpSpPr>
            <p:cxnSp>
              <p:nvCxnSpPr>
                <p:cNvPr id="263" name="Gerader Verbinder 428"/>
                <p:cNvCxnSpPr/>
                <p:nvPr/>
              </p:nvCxnSpPr>
              <p:spPr bwMode="gray">
                <a:xfrm>
                  <a:off x="854129" y="1389789"/>
                  <a:ext cx="0" cy="1778334"/>
                </a:xfrm>
                <a:prstGeom prst="line">
                  <a:avLst/>
                </a:prstGeom>
                <a:ln w="12700">
                  <a:solidFill>
                    <a:srgbClr val="C0C0C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Text Box 57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908475" y="2000524"/>
                  <a:ext cx="1330861" cy="328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r>
                    <a:rPr lang="en-US" sz="1600" b="1" noProof="1">
                      <a:solidFill>
                        <a:srgbClr val="000000"/>
                      </a:solidFill>
                      <a:latin typeface="Bebas Neue" panose="020B0506020202020201" pitchFamily="34" charset="0"/>
                      <a:cs typeface="Calibri" pitchFamily="34" charset="0"/>
                    </a:rPr>
                    <a:t>2014-2016</a:t>
                  </a:r>
                </a:p>
              </p:txBody>
            </p:sp>
          </p:grpSp>
          <p:sp>
            <p:nvSpPr>
              <p:cNvPr id="262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7200792" y="4783843"/>
                <a:ext cx="1372907" cy="984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lang="en-US" sz="1600" b="1" noProof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" pitchFamily="34" charset="0"/>
                  </a:rPr>
                  <a:t>True up period review of KP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97640" y="3822864"/>
              <a:ext cx="1052032" cy="1634841"/>
              <a:chOff x="3497640" y="3822864"/>
              <a:chExt cx="1052032" cy="1634841"/>
            </a:xfrm>
          </p:grpSpPr>
          <p:grpSp>
            <p:nvGrpSpPr>
              <p:cNvPr id="254" name="Gruppieren 253"/>
              <p:cNvGrpSpPr/>
              <p:nvPr/>
            </p:nvGrpSpPr>
            <p:grpSpPr bwMode="gray">
              <a:xfrm>
                <a:off x="3497640" y="3822864"/>
                <a:ext cx="1052032" cy="1634841"/>
                <a:chOff x="525505" y="995348"/>
                <a:chExt cx="1402527" cy="2179504"/>
              </a:xfrm>
            </p:grpSpPr>
            <p:cxnSp>
              <p:nvCxnSpPr>
                <p:cNvPr id="256" name="Gerader Verbinder 420"/>
                <p:cNvCxnSpPr/>
                <p:nvPr/>
              </p:nvCxnSpPr>
              <p:spPr bwMode="gray">
                <a:xfrm>
                  <a:off x="525505" y="1396518"/>
                  <a:ext cx="0" cy="1778334"/>
                </a:xfrm>
                <a:prstGeom prst="line">
                  <a:avLst/>
                </a:prstGeom>
                <a:ln w="12700">
                  <a:solidFill>
                    <a:srgbClr val="C0C0C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Text Box 57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597170" y="995348"/>
                  <a:ext cx="1330862" cy="13130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r>
                    <a:rPr lang="en-US" sz="1600" b="1" noProof="1">
                      <a:solidFill>
                        <a:srgbClr val="000000"/>
                      </a:solidFill>
                      <a:latin typeface="Bebas Neue" panose="020B0506020202020201" pitchFamily="34" charset="0"/>
                      <a:cs typeface="Calibri" pitchFamily="34" charset="0"/>
                    </a:rPr>
                    <a:t>2007-2009</a:t>
                  </a:r>
                  <a:br>
                    <a:rPr lang="en-US" sz="1600" b="1" noProof="1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1600" b="1" noProof="1">
                      <a:solidFill>
                        <a:srgbClr val="000000"/>
                      </a:solidFill>
                      <a:latin typeface="Calibri Light" panose="020F0302020204030204" pitchFamily="34" charset="0"/>
                      <a:cs typeface="Calibri" pitchFamily="34" charset="0"/>
                    </a:rPr>
                    <a:t>Initial reviews  of KP</a:t>
                  </a:r>
                </a:p>
              </p:txBody>
            </p:sp>
          </p:grpSp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9436" y="4849641"/>
                <a:ext cx="741483" cy="414771"/>
              </a:xfrm>
              <a:prstGeom prst="rect">
                <a:avLst/>
              </a:prstGeom>
            </p:spPr>
          </p:pic>
        </p:grpSp>
      </p:grpSp>
      <p:grpSp>
        <p:nvGrpSpPr>
          <p:cNvPr id="276" name="Gruppieren 265"/>
          <p:cNvGrpSpPr/>
          <p:nvPr/>
        </p:nvGrpSpPr>
        <p:grpSpPr bwMode="gray">
          <a:xfrm>
            <a:off x="4320645" y="5234035"/>
            <a:ext cx="1605558" cy="1531827"/>
            <a:chOff x="8602514" y="3665525"/>
            <a:chExt cx="1182418" cy="2042171"/>
          </a:xfrm>
        </p:grpSpPr>
        <p:cxnSp>
          <p:nvCxnSpPr>
            <p:cNvPr id="277" name="Gerader Verbinder 476"/>
            <p:cNvCxnSpPr/>
            <p:nvPr/>
          </p:nvCxnSpPr>
          <p:spPr bwMode="gray">
            <a:xfrm>
              <a:off x="8602514" y="3929362"/>
              <a:ext cx="0" cy="1778334"/>
            </a:xfrm>
            <a:prstGeom prst="line">
              <a:avLst/>
            </a:prstGeom>
            <a:ln w="12700">
              <a:solidFill>
                <a:srgbClr val="C0C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8624178" y="3665525"/>
              <a:ext cx="1160754" cy="131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 anchorCtr="0">
              <a:spAutoFit/>
            </a:bodyPr>
            <a:lstStyle/>
            <a:p>
              <a:pPr lvl="0"/>
              <a:r>
                <a:rPr lang="en-US" sz="1600" b="1" noProof="1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2011  </a:t>
              </a:r>
              <a:br>
                <a:rPr lang="en-US" sz="1600" b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IE" sz="1600" b="1" noProof="1">
                  <a:solidFill>
                    <a:srgbClr val="000000"/>
                  </a:solidFill>
                  <a:latin typeface="Calibri Light" panose="020F0302020204030204" pitchFamily="34" charset="0"/>
                  <a:cs typeface="Calibri" pitchFamily="34" charset="0"/>
                </a:rPr>
                <a:t>TA of forest mang. Refer. level  launched </a:t>
              </a:r>
              <a:endParaRPr lang="en-US" sz="1600" b="1" noProof="1">
                <a:solidFill>
                  <a:srgbClr val="000000"/>
                </a:solidFill>
                <a:latin typeface="Calibri Light" panose="020F0302020204030204" pitchFamily="34" charset="0"/>
                <a:cs typeface="Calibri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422709" y="3650762"/>
            <a:ext cx="2004986" cy="2541053"/>
            <a:chOff x="5422709" y="3650762"/>
            <a:chExt cx="2004986" cy="2541053"/>
          </a:xfrm>
        </p:grpSpPr>
        <p:grpSp>
          <p:nvGrpSpPr>
            <p:cNvPr id="228" name="Group 227"/>
            <p:cNvGrpSpPr/>
            <p:nvPr/>
          </p:nvGrpSpPr>
          <p:grpSpPr>
            <a:xfrm>
              <a:off x="5422709" y="3650762"/>
              <a:ext cx="1937028" cy="2541053"/>
              <a:chOff x="5422709" y="3650762"/>
              <a:chExt cx="1937028" cy="2541053"/>
            </a:xfrm>
          </p:grpSpPr>
          <p:grpSp>
            <p:nvGrpSpPr>
              <p:cNvPr id="266" name="Gruppieren 265"/>
              <p:cNvGrpSpPr/>
              <p:nvPr/>
            </p:nvGrpSpPr>
            <p:grpSpPr bwMode="gray">
              <a:xfrm>
                <a:off x="5422709" y="3650762"/>
                <a:ext cx="1028342" cy="1446611"/>
                <a:chOff x="8605847" y="3864001"/>
                <a:chExt cx="1370944" cy="1928563"/>
              </a:xfrm>
            </p:grpSpPr>
            <p:cxnSp>
              <p:nvCxnSpPr>
                <p:cNvPr id="268" name="Gerader Verbinder 476"/>
                <p:cNvCxnSpPr/>
                <p:nvPr/>
              </p:nvCxnSpPr>
              <p:spPr bwMode="gray">
                <a:xfrm>
                  <a:off x="8605847" y="4014230"/>
                  <a:ext cx="0" cy="1778334"/>
                </a:xfrm>
                <a:prstGeom prst="line">
                  <a:avLst/>
                </a:prstGeom>
                <a:ln w="12700">
                  <a:solidFill>
                    <a:srgbClr val="C0C0C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Text Box 57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8816037" y="3864001"/>
                  <a:ext cx="1160754" cy="1918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endParaRPr lang="en-US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endParaRPr>
                </a:p>
                <a:p>
                  <a:pPr lvl="0">
                    <a:spcBef>
                      <a:spcPct val="50000"/>
                    </a:spcBef>
                  </a:pPr>
                  <a:endParaRPr lang="en-US" noProof="1">
                    <a:solidFill>
                      <a:srgbClr val="000000"/>
                    </a:solidFill>
                    <a:latin typeface="Bebas Neue" panose="020B0506020202020201" pitchFamily="34" charset="0"/>
                    <a:cs typeface="Calibri" pitchFamily="34" charset="0"/>
                  </a:endParaRPr>
                </a:p>
                <a:p>
                  <a:pPr lvl="0">
                    <a:spcBef>
                      <a:spcPct val="50000"/>
                    </a:spcBef>
                  </a:pPr>
                  <a:r>
                    <a:rPr lang="en-US" sz="1600" b="1" noProof="1">
                      <a:solidFill>
                        <a:srgbClr val="000000"/>
                      </a:solidFill>
                      <a:latin typeface="Bebas Neue" panose="020B0506020202020201" pitchFamily="34" charset="0"/>
                      <a:cs typeface="Calibri" pitchFamily="34" charset="0"/>
                    </a:rPr>
                    <a:t>2014</a:t>
                  </a:r>
                  <a:br>
                    <a:rPr lang="en-US" sz="1600" b="1" noProof="1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1600" b="1" noProof="1">
                      <a:solidFill>
                        <a:srgbClr val="000000"/>
                      </a:solidFill>
                      <a:latin typeface="Calibri Light" panose="020F0302020204030204" pitchFamily="34" charset="0"/>
                      <a:cs typeface="Calibri" pitchFamily="34" charset="0"/>
                    </a:rPr>
                    <a:t>IAR launched</a:t>
                  </a:r>
                </a:p>
              </p:txBody>
            </p:sp>
          </p:grpSp>
          <p:grpSp>
            <p:nvGrpSpPr>
              <p:cNvPr id="273" name="Gruppieren 265"/>
              <p:cNvGrpSpPr/>
              <p:nvPr/>
            </p:nvGrpSpPr>
            <p:grpSpPr bwMode="gray">
              <a:xfrm>
                <a:off x="6415326" y="4603659"/>
                <a:ext cx="944411" cy="1588156"/>
                <a:chOff x="8547241" y="3541039"/>
                <a:chExt cx="1259051" cy="2117266"/>
              </a:xfrm>
            </p:grpSpPr>
            <p:cxnSp>
              <p:nvCxnSpPr>
                <p:cNvPr id="274" name="Gerader Verbinder 476"/>
                <p:cNvCxnSpPr/>
                <p:nvPr/>
              </p:nvCxnSpPr>
              <p:spPr bwMode="gray">
                <a:xfrm>
                  <a:off x="8547241" y="3879971"/>
                  <a:ext cx="0" cy="1778334"/>
                </a:xfrm>
                <a:prstGeom prst="line">
                  <a:avLst/>
                </a:prstGeom>
                <a:ln w="12700">
                  <a:solidFill>
                    <a:srgbClr val="C0C0C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Text Box 57" descr="© INSCALE GmbH, 26.05.2010&#10;http://www.presentationload.com/"/>
                <p:cNvSpPr txBox="1">
                  <a:spLocks noChangeArrowheads="1"/>
                </p:cNvSpPr>
                <p:nvPr/>
              </p:nvSpPr>
              <p:spPr bwMode="gray">
                <a:xfrm>
                  <a:off x="8645538" y="3541039"/>
                  <a:ext cx="1160754" cy="984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anchor="b" anchorCtr="0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r>
                    <a:rPr lang="en-US" sz="1600" b="1" noProof="1">
                      <a:solidFill>
                        <a:srgbClr val="000000"/>
                      </a:solidFill>
                      <a:latin typeface="Bebas Neue" panose="020B0506020202020201" pitchFamily="34" charset="0"/>
                      <a:cs typeface="Calibri" pitchFamily="34" charset="0"/>
                    </a:rPr>
                    <a:t>2015</a:t>
                  </a:r>
                  <a:br>
                    <a:rPr lang="en-US" sz="1600" b="1" noProof="1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1600" b="1" noProof="1">
                      <a:solidFill>
                        <a:srgbClr val="000000"/>
                      </a:solidFill>
                      <a:latin typeface="Calibri Light" panose="020F0302020204030204" pitchFamily="34" charset="0"/>
                      <a:cs typeface="Calibri" pitchFamily="34" charset="0"/>
                    </a:rPr>
                    <a:t>ICA launched</a:t>
                  </a:r>
                </a:p>
              </p:txBody>
            </p:sp>
          </p:grpSp>
        </p:grpSp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98732" y="3757904"/>
              <a:ext cx="843806" cy="500417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58657" y="5434417"/>
              <a:ext cx="969038" cy="482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1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387240" y="222375"/>
            <a:ext cx="7869238" cy="314325"/>
          </a:xfrm>
        </p:spPr>
        <p:txBody>
          <a:bodyPr/>
          <a:lstStyle/>
          <a:p>
            <a:r>
              <a:rPr lang="en-IE" sz="1800" b="1" dirty="0"/>
              <a:t>Third IAR cycle 2018-2019 (2021): milestones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39734" y="745427"/>
            <a:ext cx="8350940" cy="541474"/>
          </a:xfrm>
        </p:spPr>
        <p:txBody>
          <a:bodyPr/>
          <a:lstStyle/>
          <a:p>
            <a:pPr lvl="0"/>
            <a:r>
              <a:rPr lang="en-US" sz="1600" b="1" dirty="0"/>
              <a:t>The secretariat stands ready to coordinate 44 reviews from March 2018-March 2019 and conduct 3 rounds of MA.  Yet 22 of reviews are subject to availability of supplementary resources. </a:t>
            </a:r>
          </a:p>
          <a:p>
            <a:endParaRPr lang="en-US" dirty="0"/>
          </a:p>
        </p:txBody>
      </p:sp>
      <p:grpSp>
        <p:nvGrpSpPr>
          <p:cNvPr id="20" name="Gruppieren 19"/>
          <p:cNvGrpSpPr/>
          <p:nvPr/>
        </p:nvGrpSpPr>
        <p:grpSpPr bwMode="gray">
          <a:xfrm>
            <a:off x="216114" y="3316251"/>
            <a:ext cx="8333128" cy="947573"/>
            <a:chOff x="323849" y="3217577"/>
            <a:chExt cx="8657442" cy="947573"/>
          </a:xfrm>
          <a:effectLst/>
        </p:grpSpPr>
        <p:sp>
          <p:nvSpPr>
            <p:cNvPr id="21" name="Abgerundetes Rechteck 20"/>
            <p:cNvSpPr/>
            <p:nvPr/>
          </p:nvSpPr>
          <p:spPr bwMode="gray">
            <a:xfrm>
              <a:off x="325333" y="3217577"/>
              <a:ext cx="8655958" cy="902360"/>
            </a:xfrm>
            <a:prstGeom prst="roundRect">
              <a:avLst>
                <a:gd name="adj" fmla="val 18138"/>
              </a:avLst>
            </a:prstGeom>
            <a:solidFill>
              <a:srgbClr val="FFFFFF"/>
            </a:solidFill>
            <a:ln w="1270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1">
                <a:solidFill>
                  <a:srgbClr val="F8F8F8"/>
                </a:solidFill>
              </a:endParaRPr>
            </a:p>
          </p:txBody>
        </p:sp>
        <p:sp>
          <p:nvSpPr>
            <p:cNvPr id="22" name="Abgerundetes Rechteck 21"/>
            <p:cNvSpPr/>
            <p:nvPr/>
          </p:nvSpPr>
          <p:spPr bwMode="gray">
            <a:xfrm>
              <a:off x="323849" y="3217577"/>
              <a:ext cx="8657442" cy="902360"/>
            </a:xfrm>
            <a:prstGeom prst="roundRect">
              <a:avLst>
                <a:gd name="adj" fmla="val 18138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</a:ln>
            <a:effectLst>
              <a:innerShdw blurRad="152400">
                <a:prstClr val="black">
                  <a:alpha val="2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1">
                <a:solidFill>
                  <a:srgbClr val="F8F8F8"/>
                </a:solidFill>
              </a:endParaRPr>
            </a:p>
          </p:txBody>
        </p:sp>
        <p:cxnSp>
          <p:nvCxnSpPr>
            <p:cNvPr id="23" name="Gerade Verbindung 100"/>
            <p:cNvCxnSpPr/>
            <p:nvPr/>
          </p:nvCxnSpPr>
          <p:spPr bwMode="gray">
            <a:xfrm rot="16200000" flipH="1">
              <a:off x="1453067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102"/>
            <p:cNvCxnSpPr/>
            <p:nvPr/>
          </p:nvCxnSpPr>
          <p:spPr bwMode="gray">
            <a:xfrm rot="16200000" flipH="1">
              <a:off x="3514309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103"/>
            <p:cNvCxnSpPr/>
            <p:nvPr/>
          </p:nvCxnSpPr>
          <p:spPr bwMode="gray">
            <a:xfrm rot="16200000" flipH="1">
              <a:off x="4544930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104"/>
            <p:cNvCxnSpPr/>
            <p:nvPr/>
          </p:nvCxnSpPr>
          <p:spPr bwMode="gray">
            <a:xfrm rot="16200000" flipH="1">
              <a:off x="5575551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105"/>
            <p:cNvCxnSpPr/>
            <p:nvPr/>
          </p:nvCxnSpPr>
          <p:spPr bwMode="gray">
            <a:xfrm rot="16200000" flipH="1">
              <a:off x="6606172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Gerade Verbindung 106"/>
            <p:cNvCxnSpPr/>
            <p:nvPr/>
          </p:nvCxnSpPr>
          <p:spPr bwMode="gray">
            <a:xfrm rot="16200000" flipH="1">
              <a:off x="7636792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107"/>
            <p:cNvCxnSpPr/>
            <p:nvPr/>
          </p:nvCxnSpPr>
          <p:spPr bwMode="gray">
            <a:xfrm rot="16200000" flipH="1">
              <a:off x="8667417" y="3679032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hteck 30"/>
            <p:cNvSpPr/>
            <p:nvPr/>
          </p:nvSpPr>
          <p:spPr bwMode="gray">
            <a:xfrm>
              <a:off x="483101" y="3606324"/>
              <a:ext cx="8245982" cy="999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Gerade Verbindung 110"/>
            <p:cNvCxnSpPr/>
            <p:nvPr/>
          </p:nvCxnSpPr>
          <p:spPr bwMode="gray">
            <a:xfrm rot="5400000">
              <a:off x="422446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feld 34"/>
            <p:cNvSpPr txBox="1"/>
            <p:nvPr/>
          </p:nvSpPr>
          <p:spPr bwMode="gray">
            <a:xfrm>
              <a:off x="3623269" y="3292559"/>
              <a:ext cx="1085919" cy="30716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noProof="1">
                  <a:solidFill>
                    <a:schemeClr val="tx2"/>
                  </a:solidFill>
                  <a:latin typeface="Bebas Neue" panose="020B0506020202020201" pitchFamily="34" charset="0"/>
                </a:rPr>
                <a:t>Dec 2018  </a:t>
              </a:r>
            </a:p>
          </p:txBody>
        </p:sp>
        <p:sp>
          <p:nvSpPr>
            <p:cNvPr id="36" name="Textfeld 35"/>
            <p:cNvSpPr txBox="1"/>
            <p:nvPr/>
          </p:nvSpPr>
          <p:spPr bwMode="gray">
            <a:xfrm>
              <a:off x="2232563" y="3837583"/>
              <a:ext cx="1108896" cy="32756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noProof="1">
                  <a:solidFill>
                    <a:srgbClr val="000000"/>
                  </a:solidFill>
                  <a:latin typeface="Bebas Neue" panose="020B0506020202020201" pitchFamily="34" charset="0"/>
                </a:rPr>
                <a:t>2018 MAY-JUNE  </a:t>
              </a:r>
            </a:p>
          </p:txBody>
        </p:sp>
        <p:cxnSp>
          <p:nvCxnSpPr>
            <p:cNvPr id="43" name="Gerade Verbindung 101"/>
            <p:cNvCxnSpPr/>
            <p:nvPr/>
          </p:nvCxnSpPr>
          <p:spPr bwMode="gray">
            <a:xfrm rot="16200000" flipH="1">
              <a:off x="2483688" y="3679031"/>
              <a:ext cx="198177" cy="0"/>
            </a:xfrm>
            <a:prstGeom prst="line">
              <a:avLst/>
            </a:prstGeom>
            <a:solidFill>
              <a:srgbClr val="DDDDDD"/>
            </a:solidFill>
            <a:ln w="1905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feld 33"/>
            <p:cNvSpPr txBox="1"/>
            <p:nvPr/>
          </p:nvSpPr>
          <p:spPr bwMode="gray">
            <a:xfrm>
              <a:off x="610458" y="3850549"/>
              <a:ext cx="1256254" cy="2357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noProof="1">
                  <a:solidFill>
                    <a:srgbClr val="000000"/>
                  </a:solidFill>
                  <a:latin typeface="Bebas Neue" panose="020B0506020202020201" pitchFamily="34" charset="0"/>
                </a:rPr>
                <a:t>2018 Mar--APR </a:t>
              </a:r>
              <a:endParaRPr lang="en-US" sz="1050" noProof="1">
                <a:solidFill>
                  <a:srgbClr val="000000"/>
                </a:solidFill>
                <a:latin typeface="Bebas Neue" panose="020B0506020202020201" pitchFamily="34" charset="0"/>
              </a:endParaRPr>
            </a:p>
          </p:txBody>
        </p:sp>
      </p:grpSp>
      <p:grpSp>
        <p:nvGrpSpPr>
          <p:cNvPr id="66" name="Gruppieren 65"/>
          <p:cNvGrpSpPr/>
          <p:nvPr/>
        </p:nvGrpSpPr>
        <p:grpSpPr bwMode="gray">
          <a:xfrm>
            <a:off x="4382678" y="2052204"/>
            <a:ext cx="144000" cy="1642584"/>
            <a:chOff x="2522705" y="2113399"/>
            <a:chExt cx="144000" cy="1642584"/>
          </a:xfrm>
        </p:grpSpPr>
        <p:sp>
          <p:nvSpPr>
            <p:cNvPr id="67" name="Ellipse 66"/>
            <p:cNvSpPr/>
            <p:nvPr/>
          </p:nvSpPr>
          <p:spPr bwMode="gray">
            <a:xfrm>
              <a:off x="2522705" y="3611983"/>
              <a:ext cx="144000" cy="144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</a:endParaRPr>
            </a:p>
          </p:txBody>
        </p:sp>
        <p:cxnSp>
          <p:nvCxnSpPr>
            <p:cNvPr id="68" name="Gerade Verbindung 154"/>
            <p:cNvCxnSpPr/>
            <p:nvPr/>
          </p:nvCxnSpPr>
          <p:spPr bwMode="gray">
            <a:xfrm flipV="1">
              <a:off x="2595104" y="2113399"/>
              <a:ext cx="0" cy="1497269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feld 35"/>
          <p:cNvSpPr txBox="1"/>
          <p:nvPr/>
        </p:nvSpPr>
        <p:spPr bwMode="gray">
          <a:xfrm>
            <a:off x="3290681" y="3923542"/>
            <a:ext cx="1138205" cy="2639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noProof="1">
                <a:solidFill>
                  <a:srgbClr val="000000"/>
                </a:solidFill>
                <a:latin typeface="Bebas Neue" panose="020B0506020202020201" pitchFamily="34" charset="0"/>
              </a:rPr>
              <a:t>2018  AUG-SEP  </a:t>
            </a:r>
          </a:p>
        </p:txBody>
      </p:sp>
      <p:sp>
        <p:nvSpPr>
          <p:cNvPr id="81" name="Textfeld 34"/>
          <p:cNvSpPr txBox="1"/>
          <p:nvPr/>
        </p:nvSpPr>
        <p:spPr bwMode="gray">
          <a:xfrm>
            <a:off x="5356246" y="3399848"/>
            <a:ext cx="1045240" cy="3071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noProof="1">
                <a:solidFill>
                  <a:schemeClr val="tx2"/>
                </a:solidFill>
                <a:latin typeface="Bebas Neue" panose="020B0506020202020201" pitchFamily="34" charset="0"/>
              </a:rPr>
              <a:t>June 2019  </a:t>
            </a:r>
          </a:p>
        </p:txBody>
      </p:sp>
      <p:sp>
        <p:nvSpPr>
          <p:cNvPr id="82" name="Textfeld 34"/>
          <p:cNvSpPr txBox="1"/>
          <p:nvPr/>
        </p:nvSpPr>
        <p:spPr bwMode="gray">
          <a:xfrm>
            <a:off x="7270498" y="3368541"/>
            <a:ext cx="1045240" cy="3071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noProof="1">
                <a:solidFill>
                  <a:schemeClr val="tx2"/>
                </a:solidFill>
                <a:latin typeface="Bebas Neue" panose="020B0506020202020201" pitchFamily="34" charset="0"/>
              </a:rPr>
              <a:t>Dec 2019  </a:t>
            </a:r>
          </a:p>
        </p:txBody>
      </p:sp>
      <p:cxnSp>
        <p:nvCxnSpPr>
          <p:cNvPr id="45" name="Gerade Verbindung 139"/>
          <p:cNvCxnSpPr/>
          <p:nvPr/>
        </p:nvCxnSpPr>
        <p:spPr bwMode="gray">
          <a:xfrm flipV="1">
            <a:off x="2134192" y="4030638"/>
            <a:ext cx="0" cy="2358456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Ellipse 45"/>
          <p:cNvSpPr/>
          <p:nvPr/>
        </p:nvSpPr>
        <p:spPr bwMode="gray">
          <a:xfrm>
            <a:off x="2066307" y="3886637"/>
            <a:ext cx="144000" cy="144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99407" y="1557222"/>
            <a:ext cx="4231507" cy="4612892"/>
            <a:chOff x="2099407" y="1557222"/>
            <a:chExt cx="4231507" cy="461289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1907" y="1640895"/>
              <a:ext cx="1507602" cy="83160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4766453" y="1557222"/>
              <a:ext cx="1564461" cy="2199467"/>
              <a:chOff x="4766453" y="1557222"/>
              <a:chExt cx="1564461" cy="2199467"/>
            </a:xfrm>
          </p:grpSpPr>
          <p:sp>
            <p:nvSpPr>
              <p:cNvPr id="58" name="Ellipse 57"/>
              <p:cNvSpPr/>
              <p:nvPr/>
            </p:nvSpPr>
            <p:spPr bwMode="gray">
              <a:xfrm>
                <a:off x="6186914" y="3612689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9" name="Gerade Verbindung 129"/>
              <p:cNvCxnSpPr/>
              <p:nvPr/>
            </p:nvCxnSpPr>
            <p:spPr bwMode="gray">
              <a:xfrm flipV="1">
                <a:off x="6263973" y="1557222"/>
                <a:ext cx="0" cy="2055467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4766453" y="2165574"/>
                <a:ext cx="1453056" cy="760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72000" rIns="72000" bIns="72000">
                <a:spAutoFit/>
              </a:bodyPr>
              <a:lstStyle/>
              <a:p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 MA3.2, SBI 50</a:t>
                </a:r>
              </a:p>
              <a:p>
                <a:pPr algn="r"/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14 Parties</a:t>
                </a:r>
                <a:r>
                  <a:rPr lang="en-US" sz="1600" noProof="1">
                    <a:solidFill>
                      <a:srgbClr val="808080"/>
                    </a:solidFill>
                    <a:latin typeface="Calibri Light" panose="020F0302020204030204" pitchFamily="34" charset="0"/>
                    <a:cs typeface="Calibri" pitchFamily="34" charset="0"/>
                  </a:rPr>
                  <a:t>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099407" y="4844009"/>
              <a:ext cx="2611814" cy="1326105"/>
              <a:chOff x="2099407" y="4844009"/>
              <a:chExt cx="2611814" cy="1326105"/>
            </a:xfrm>
          </p:grpSpPr>
          <p:sp>
            <p:nvSpPr>
              <p:cNvPr id="47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2099407" y="4844009"/>
                <a:ext cx="1453056" cy="668626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72000" rIns="72000" bIns="72000" anchor="b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Batch 2.1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11 ICR </a:t>
                </a:r>
                <a:endParaRPr lang="en-US" sz="1200" noProof="1">
                  <a:solidFill>
                    <a:srgbClr val="808080"/>
                  </a:solidFill>
                  <a:latin typeface="Bebas Neue" panose="020B0506020202020201" charset="0"/>
                  <a:cs typeface="Calibri" pitchFamily="34" charset="0"/>
                </a:endParaRPr>
              </a:p>
            </p:txBody>
          </p:sp>
          <p:sp>
            <p:nvSpPr>
              <p:cNvPr id="71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3258165" y="4855157"/>
                <a:ext cx="1453056" cy="1314957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72000" rIns="72000" bIns="72000" anchor="b" anchorCtr="0">
                <a:spAutoFit/>
              </a:bodyPr>
              <a:lstStyle/>
              <a:p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Batch 2.2</a:t>
                </a:r>
              </a:p>
              <a:p>
                <a:r>
                  <a:rPr lang="en-US" sz="12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 3  ICR </a:t>
                </a:r>
              </a:p>
              <a:p>
                <a:r>
                  <a:rPr lang="en-US" sz="12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(Subject to supplementary funding)  </a:t>
                </a:r>
              </a:p>
            </p:txBody>
          </p:sp>
        </p:grpSp>
      </p:grpSp>
      <p:cxnSp>
        <p:nvCxnSpPr>
          <p:cNvPr id="72" name="Gerade Verbindung 139"/>
          <p:cNvCxnSpPr/>
          <p:nvPr/>
        </p:nvCxnSpPr>
        <p:spPr bwMode="gray">
          <a:xfrm flipV="1">
            <a:off x="3266608" y="3987207"/>
            <a:ext cx="0" cy="2374669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Ellipse 72"/>
          <p:cNvSpPr/>
          <p:nvPr/>
        </p:nvSpPr>
        <p:spPr bwMode="gray">
          <a:xfrm>
            <a:off x="3198723" y="3843205"/>
            <a:ext cx="144000" cy="144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43154" y="1610233"/>
            <a:ext cx="3245712" cy="5005702"/>
            <a:chOff x="4943154" y="1610233"/>
            <a:chExt cx="3245712" cy="5005702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892" y="1627909"/>
              <a:ext cx="1507602" cy="831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8541"/>
              </a:solidFill>
            </a:ln>
          </p:spPr>
        </p:pic>
        <p:grpSp>
          <p:nvGrpSpPr>
            <p:cNvPr id="48" name="Gruppieren 47"/>
            <p:cNvGrpSpPr/>
            <p:nvPr/>
          </p:nvGrpSpPr>
          <p:grpSpPr bwMode="gray">
            <a:xfrm>
              <a:off x="6659757" y="1610233"/>
              <a:ext cx="1529109" cy="2200783"/>
              <a:chOff x="5331081" y="1555200"/>
              <a:chExt cx="1529109" cy="2200783"/>
            </a:xfrm>
          </p:grpSpPr>
          <p:sp>
            <p:nvSpPr>
              <p:cNvPr id="51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5331081" y="2209072"/>
                <a:ext cx="1453056" cy="688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0" rIns="72000" bIns="72000">
                <a:spAutoFit/>
              </a:bodyPr>
              <a:lstStyle/>
              <a:p>
                <a:pPr algn="r"/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 MA3.3, SBI 51 </a:t>
                </a:r>
              </a:p>
              <a:p>
                <a:pPr algn="r"/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15 Parties</a:t>
                </a:r>
                <a:r>
                  <a:rPr lang="en-US" sz="1600" noProof="1">
                    <a:solidFill>
                      <a:srgbClr val="808080"/>
                    </a:solidFill>
                    <a:latin typeface="Calibri Light" panose="020F0302020204030204" pitchFamily="34" charset="0"/>
                    <a:cs typeface="Calibri" pitchFamily="34" charset="0"/>
                  </a:rPr>
                  <a:t> </a:t>
                </a:r>
              </a:p>
            </p:txBody>
          </p:sp>
          <p:sp>
            <p:nvSpPr>
              <p:cNvPr id="49" name="Ellipse 48"/>
              <p:cNvSpPr/>
              <p:nvPr/>
            </p:nvSpPr>
            <p:spPr bwMode="gray">
              <a:xfrm>
                <a:off x="6716190" y="3611983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charset="0"/>
                </a:endParaRPr>
              </a:p>
            </p:txBody>
          </p:sp>
          <p:cxnSp>
            <p:nvCxnSpPr>
              <p:cNvPr id="50" name="Gerade Verbindung 154"/>
              <p:cNvCxnSpPr/>
              <p:nvPr/>
            </p:nvCxnSpPr>
            <p:spPr bwMode="gray">
              <a:xfrm flipV="1">
                <a:off x="6788589" y="1555200"/>
                <a:ext cx="0" cy="2055469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4943154" y="5300978"/>
              <a:ext cx="1453056" cy="1314957"/>
            </a:xfrm>
            <a:prstGeom prst="rect">
              <a:avLst/>
            </a:prstGeom>
            <a:solidFill>
              <a:srgbClr val="FF854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72000" rIns="72000" bIns="72000" anchor="b" anchorCtr="0">
              <a:spAutoFit/>
            </a:bodyPr>
            <a:lstStyle/>
            <a:p>
              <a:r>
                <a:rPr lang="en-US" sz="1600" b="1" noProof="1">
                  <a:solidFill>
                    <a:srgbClr val="000000"/>
                  </a:solidFill>
                  <a:latin typeface="Bebas Neue" panose="020B0506020202020201" charset="0"/>
                  <a:cs typeface="Calibri" pitchFamily="34" charset="0"/>
                </a:rPr>
                <a:t>Batch 3</a:t>
              </a:r>
            </a:p>
            <a:p>
              <a:r>
                <a:rPr lang="en-US" sz="1200" b="1" noProof="1">
                  <a:solidFill>
                    <a:srgbClr val="000000"/>
                  </a:solidFill>
                  <a:latin typeface="Bebas Neue" panose="020B0506020202020201" charset="0"/>
                  <a:cs typeface="Calibri" pitchFamily="34" charset="0"/>
                </a:rPr>
                <a:t> 15  ICR </a:t>
              </a:r>
            </a:p>
            <a:p>
              <a:r>
                <a:rPr lang="en-US" sz="1200" b="1" noProof="1">
                  <a:solidFill>
                    <a:srgbClr val="000000"/>
                  </a:solidFill>
                  <a:latin typeface="Bebas Neue" panose="020B0506020202020201" charset="0"/>
                  <a:cs typeface="Calibri" pitchFamily="34" charset="0"/>
                </a:rPr>
                <a:t>(Subject to supplementary funding)  </a:t>
              </a:r>
            </a:p>
          </p:txBody>
        </p:sp>
      </p:grpSp>
      <p:cxnSp>
        <p:nvCxnSpPr>
          <p:cNvPr id="75" name="Gerade Verbindung 139"/>
          <p:cNvCxnSpPr/>
          <p:nvPr/>
        </p:nvCxnSpPr>
        <p:spPr bwMode="gray">
          <a:xfrm flipV="1">
            <a:off x="4943154" y="3970945"/>
            <a:ext cx="0" cy="2374669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Ellipse 72"/>
          <p:cNvSpPr/>
          <p:nvPr/>
        </p:nvSpPr>
        <p:spPr bwMode="gray">
          <a:xfrm>
            <a:off x="4875269" y="3826943"/>
            <a:ext cx="144000" cy="144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6489" y="1622366"/>
            <a:ext cx="3826051" cy="4495547"/>
            <a:chOff x="576489" y="1622366"/>
            <a:chExt cx="3826051" cy="4495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712" y="1622366"/>
              <a:ext cx="1507602" cy="831600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FFC000"/>
              </a:solidFill>
            </a:ln>
          </p:spPr>
        </p:pic>
        <p:grpSp>
          <p:nvGrpSpPr>
            <p:cNvPr id="83" name="Gruppieren 82"/>
            <p:cNvGrpSpPr/>
            <p:nvPr/>
          </p:nvGrpSpPr>
          <p:grpSpPr bwMode="gray">
            <a:xfrm>
              <a:off x="576489" y="3789522"/>
              <a:ext cx="1445859" cy="2328391"/>
              <a:chOff x="1265953" y="3610667"/>
              <a:chExt cx="1549226" cy="2578266"/>
            </a:xfrm>
          </p:grpSpPr>
          <p:cxnSp>
            <p:nvCxnSpPr>
              <p:cNvPr id="84" name="Gerade Verbindung 139"/>
              <p:cNvCxnSpPr/>
              <p:nvPr/>
            </p:nvCxnSpPr>
            <p:spPr bwMode="gray">
              <a:xfrm flipV="1">
                <a:off x="1332861" y="3830479"/>
                <a:ext cx="0" cy="2358454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 Box 57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1362123" y="4339463"/>
                <a:ext cx="1453056" cy="944864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72000" rIns="72000" bIns="72000" anchor="b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Batch 1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 b="1" noProof="1">
                    <a:solidFill>
                      <a:srgbClr val="000000"/>
                    </a:solidFill>
                    <a:latin typeface="Bebas Neue" panose="020B0506020202020201" charset="0"/>
                    <a:cs typeface="Calibri" pitchFamily="34" charset="0"/>
                  </a:rPr>
                  <a:t>15 (6 CR and 9 ICR)  </a:t>
                </a:r>
              </a:p>
            </p:txBody>
          </p:sp>
          <p:sp>
            <p:nvSpPr>
              <p:cNvPr id="86" name="Ellipse 85"/>
              <p:cNvSpPr/>
              <p:nvPr/>
            </p:nvSpPr>
            <p:spPr bwMode="gray">
              <a:xfrm>
                <a:off x="1265953" y="3610667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charset="0"/>
                </a:endParaRPr>
              </a:p>
            </p:txBody>
          </p:sp>
        </p:grpSp>
        <p:sp>
          <p:nvSpPr>
            <p:cNvPr id="88" name="Text Box 5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949484" y="2136325"/>
              <a:ext cx="1453056" cy="76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72000" rIns="72000" bIns="72000" anchor="b" anchorCtr="0">
              <a:spAutoFit/>
            </a:bodyPr>
            <a:lstStyle/>
            <a:p>
              <a:pPr algn="r"/>
              <a:r>
                <a:rPr lang="en-US" sz="1600" b="1" noProof="1">
                  <a:solidFill>
                    <a:srgbClr val="000000"/>
                  </a:solidFill>
                  <a:latin typeface="Bebas Neue" panose="020B0506020202020201" charset="0"/>
                  <a:cs typeface="Calibri" pitchFamily="34" charset="0"/>
                </a:rPr>
                <a:t> MA3.1, sBI 49</a:t>
              </a:r>
            </a:p>
            <a:p>
              <a:pPr algn="r"/>
              <a:r>
                <a:rPr lang="en-US" sz="1600" b="1" noProof="1">
                  <a:solidFill>
                    <a:srgbClr val="000000"/>
                  </a:solidFill>
                  <a:latin typeface="Bebas Neue" panose="020B0506020202020201" charset="0"/>
                  <a:cs typeface="Calibri" pitchFamily="34" charset="0"/>
                </a:rPr>
                <a:t>15 Parties </a:t>
              </a:r>
              <a:endParaRPr lang="en-US" sz="1600" noProof="1">
                <a:solidFill>
                  <a:srgbClr val="808080"/>
                </a:solidFill>
                <a:latin typeface="Bebas Neue" panose="020B0506020202020201" charset="0"/>
                <a:cs typeface="Calibri" pitchFamily="34" charset="0"/>
              </a:endParaRPr>
            </a:p>
          </p:txBody>
        </p:sp>
      </p:grpSp>
      <p:sp>
        <p:nvSpPr>
          <p:cNvPr id="94" name="Textfeld 35"/>
          <p:cNvSpPr txBox="1"/>
          <p:nvPr/>
        </p:nvSpPr>
        <p:spPr bwMode="gray">
          <a:xfrm>
            <a:off x="4976092" y="3906381"/>
            <a:ext cx="1694087" cy="3001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noProof="1">
                <a:solidFill>
                  <a:srgbClr val="000000"/>
                </a:solidFill>
                <a:latin typeface="Bebas Neue" panose="020B0506020202020201" pitchFamily="34" charset="0"/>
              </a:rPr>
              <a:t>2018  Nov – 2019 Mar  </a:t>
            </a:r>
          </a:p>
        </p:txBody>
      </p:sp>
    </p:spTree>
    <p:extLst>
      <p:ext uri="{BB962C8B-B14F-4D97-AF65-F5344CB8AC3E}">
        <p14:creationId xmlns:p14="http://schemas.microsoft.com/office/powerpoint/2010/main" val="2353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1800" b="1" dirty="0"/>
              <a:t>BR3/NC7 reviews relay heavily on supplementary resources 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5188" y="980728"/>
            <a:ext cx="7867650" cy="4327525"/>
          </a:xfrm>
        </p:spPr>
        <p:txBody>
          <a:bodyPr/>
          <a:lstStyle/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IAR team is able to coordinate 22 BR3/NC7 reviews during the biennium review cycle (March 2018 – March 2019)  from the core UNFCCC secretariat budget.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remaining reviews,  could be conducted only upon receipt of the supplementary funding.  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For the remaining reviews, the review coordinators from other units/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programmes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are involved (subject of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pioritization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of tasks) and consultants (subject to supplementary funding.  This implies larger coordination efforts to ensure consistency; and longer learning curve of new review coordinators to ensure quality.</a:t>
            </a:r>
          </a:p>
          <a:p>
            <a:pPr marL="0" indent="0">
              <a:buNone/>
            </a:pPr>
            <a:endParaRPr lang="en-US" dirty="0"/>
          </a:p>
          <a:p>
            <a:pPr marL="271462" lvl="1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5657315"/>
              </p:ext>
            </p:extLst>
          </p:nvPr>
        </p:nvGraphicFramePr>
        <p:xfrm>
          <a:off x="1521619" y="466725"/>
          <a:ext cx="6096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3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527149"/>
          </a:xfrm>
        </p:spPr>
        <p:txBody>
          <a:bodyPr/>
          <a:lstStyle/>
          <a:p>
            <a:pPr lvl="0"/>
            <a:r>
              <a:rPr lang="en-IE" sz="1800" b="1" dirty="0"/>
              <a:t>Challenges in timely submission remain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89" y="980728"/>
            <a:ext cx="7867650" cy="432752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About 60% of BR3/NC7 was submitted by 1 Jan 2018. Delay in submission hampers the preparation for reviews, especially for the organization of the CRs, when several Parties are reviewed during the same week in the 1</a:t>
            </a:r>
            <a:r>
              <a:rPr lang="en-US" sz="1600" b="1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half of 2018.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4" y="2060848"/>
            <a:ext cx="7352123" cy="35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"/>
    </mc:Choice>
    <mc:Fallback xmlns="">
      <p:transition spd="slow" advTm="9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471656"/>
          </a:xfrm>
        </p:spPr>
        <p:txBody>
          <a:bodyPr/>
          <a:lstStyle/>
          <a:p>
            <a:pPr lvl="0"/>
            <a:r>
              <a:rPr lang="en-IE" sz="1800" b="1" dirty="0"/>
              <a:t>Challenges in sustaining the pool of experts   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7704" y="1556792"/>
            <a:ext cx="7056784" cy="437610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02945" y="3472448"/>
            <a:ext cx="3009518" cy="170874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Half of all experts are non-experienced experts who  </a:t>
            </a:r>
            <a:r>
              <a:rPr lang="en-US" sz="1800" dirty="0">
                <a:solidFill>
                  <a:srgbClr val="FF0000"/>
                </a:solidFill>
              </a:rPr>
              <a:t>have not enrolled in the BR/NC training </a:t>
            </a:r>
            <a:r>
              <a:rPr lang="en-US" sz="1800" dirty="0" err="1">
                <a:solidFill>
                  <a:srgbClr val="FF0000"/>
                </a:solidFill>
              </a:rPr>
              <a:t>programme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and thus are not eligible for review; </a:t>
            </a:r>
          </a:p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2830" y="818691"/>
            <a:ext cx="861117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400">
                <a:solidFill>
                  <a:schemeClr val="tx1"/>
                </a:solidFill>
                <a:latin typeface="+mn-lt"/>
              </a:defRPr>
            </a:lvl2pPr>
            <a:lvl3pPr marL="900113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69988" indent="-2682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4382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18954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3526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8098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2670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Only ¼ of pool of experts in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RoE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nominated for BR/NC reviews is qualified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and willing to participate in the reviews. </a:t>
            </a:r>
          </a:p>
          <a:p>
            <a:pPr marL="0" indent="0">
              <a:buFontTx/>
              <a:buNone/>
            </a:pPr>
            <a:r>
              <a:rPr lang="en-US" sz="1600" kern="0" dirty="0"/>
              <a:t> </a:t>
            </a:r>
          </a:p>
          <a:p>
            <a:pPr marL="0" indent="0">
              <a:buFontTx/>
              <a:buNone/>
            </a:pPr>
            <a:endParaRPr lang="en-US" sz="1600" kern="0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9" name="Lightning Bolt 8"/>
          <p:cNvSpPr/>
          <p:nvPr/>
        </p:nvSpPr>
        <p:spPr bwMode="auto">
          <a:xfrm>
            <a:off x="2398679" y="2806354"/>
            <a:ext cx="1008112" cy="576064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19672" y="1730588"/>
            <a:ext cx="7390462" cy="43936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030" y="3029218"/>
            <a:ext cx="2769284" cy="1887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1/5</a:t>
            </a:r>
            <a:r>
              <a:rPr lang="en-US" sz="1800" baseline="30000" dirty="0"/>
              <a:t>th</a:t>
            </a:r>
            <a:r>
              <a:rPr lang="en-US" sz="1800" dirty="0"/>
              <a:t> of BR/NC experts pool is “silent”, has not responded to the survey, either because of </a:t>
            </a:r>
            <a:r>
              <a:rPr lang="en-US" sz="1800" dirty="0">
                <a:solidFill>
                  <a:srgbClr val="FF0000"/>
                </a:solidFill>
              </a:rPr>
              <a:t>no interest </a:t>
            </a:r>
            <a:r>
              <a:rPr lang="en-US" sz="1800" dirty="0"/>
              <a:t>or due to </a:t>
            </a:r>
            <a:r>
              <a:rPr lang="en-US" sz="1800" dirty="0">
                <a:solidFill>
                  <a:srgbClr val="FF0000"/>
                </a:solidFill>
              </a:rPr>
              <a:t>incorrect contact details</a:t>
            </a:r>
            <a:r>
              <a:rPr lang="en-US" sz="1800" dirty="0"/>
              <a:t>. 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1800" b="1" dirty="0"/>
              <a:t>Challenges in sustaining the pool of experts   </a:t>
            </a:r>
            <a:endParaRPr lang="en-US" sz="1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4208" y="938500"/>
            <a:ext cx="86111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400">
                <a:solidFill>
                  <a:schemeClr val="tx1"/>
                </a:solidFill>
                <a:latin typeface="+mn-lt"/>
              </a:defRPr>
            </a:lvl2pPr>
            <a:lvl3pPr marL="900113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69988" indent="-2682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4382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18954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3526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8098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267075" indent="-2667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Only ¼ of pool of experts in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RoE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nominated for BR/NC reviews is qualified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and willing to participate in the reviews, as: </a:t>
            </a:r>
          </a:p>
          <a:p>
            <a:pPr marL="0" indent="0">
              <a:buFontTx/>
              <a:buNone/>
            </a:pPr>
            <a:r>
              <a:rPr lang="en-US" sz="1600" kern="0" dirty="0"/>
              <a:t> 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658" y="2736584"/>
            <a:ext cx="101812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8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8136904" cy="792089"/>
          </a:xfrm>
        </p:spPr>
        <p:txBody>
          <a:bodyPr/>
          <a:lstStyle/>
          <a:p>
            <a:pPr lvl="0"/>
            <a:r>
              <a:rPr lang="en-IE" sz="1800" b="1" dirty="0"/>
              <a:t>The number of experts should be increased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9685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In total supply (218)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meets the demand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for BR3/NC7 cycle (190)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To ensure sustainability of the pool the number should be increased, in particular taking into account: </a:t>
            </a:r>
          </a:p>
          <a:p>
            <a:pPr marL="269875" lvl="1" indent="-269875"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competing review process where the same experts are involved (BURs, GHG); </a:t>
            </a:r>
          </a:p>
          <a:p>
            <a:pPr marL="269875" lvl="1" indent="-269875"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level of  turnover of experienced experts; </a:t>
            </a:r>
          </a:p>
          <a:p>
            <a:pPr marL="269875" lvl="1" indent="-269875"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optimal ratio of non-experienced/experienced experts in an ERT (40/60);</a:t>
            </a:r>
          </a:p>
          <a:p>
            <a:pPr marL="269875" lvl="1" indent="-269875"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decline rate due to the clashing priorities. </a:t>
            </a:r>
          </a:p>
          <a:p>
            <a:pPr marL="269875" lvl="1" indent="-269875">
              <a:buChar char="•"/>
            </a:pPr>
            <a:endParaRPr lang="en-US" sz="1600" b="1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651" y="980728"/>
            <a:ext cx="5411596" cy="2957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7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62875"/>
            <a:ext cx="8041456" cy="576743"/>
          </a:xfrm>
        </p:spPr>
        <p:txBody>
          <a:bodyPr/>
          <a:lstStyle/>
          <a:p>
            <a:pPr lvl="0"/>
            <a:r>
              <a:rPr lang="en-US" sz="1800" b="1" dirty="0"/>
              <a:t>ERT composition: unequal distribution among the review expertise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0" y="980728"/>
            <a:ext cx="7867650" cy="4327525"/>
          </a:xfrm>
        </p:spPr>
        <p:txBody>
          <a:bodyPr/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Many experts who are willing and qualified to participate on BR3/NC7 review have multiple expertise.  </a:t>
            </a:r>
          </a:p>
          <a:p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PaMs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and Projections experts come mostly from AI experts, while FTC and V&amp;A experts come mostly from NAI.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077" y="6167217"/>
            <a:ext cx="579170" cy="676715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4683048" y="2609788"/>
          <a:ext cx="4617720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14" y="2204865"/>
            <a:ext cx="6858086" cy="3821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5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5|0.5|0.6|0.9|0.9|0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5|0.5|0.6|0.9|0.9|0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5|0.5|0.6|0.9|0.9|0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5|0.5|0.6|0.9|0.9|0.8|1.4"/>
</p:tagLst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1317</Words>
  <Application>Microsoft Office PowerPoint</Application>
  <PresentationFormat>On-screen Show (4:3)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Bebas Neue</vt:lpstr>
      <vt:lpstr>Calibri</vt:lpstr>
      <vt:lpstr>Calibri Light</vt:lpstr>
      <vt:lpstr>Wingdings</vt:lpstr>
      <vt:lpstr> UNFCCC PowerPoint</vt:lpstr>
      <vt:lpstr>UNFCCC quote</vt:lpstr>
      <vt:lpstr>UNFCCC_Master 70pt title</vt:lpstr>
      <vt:lpstr>Approach to the reviews of  the Third Biennial Reports and Seventh National Communications </vt:lpstr>
      <vt:lpstr>Building trust through MRV </vt:lpstr>
      <vt:lpstr>Third IAR cycle 2018-2019 (2021): milestones </vt:lpstr>
      <vt:lpstr>BR3/NC7 reviews relay heavily on supplementary resources </vt:lpstr>
      <vt:lpstr>Challenges in timely submission remain </vt:lpstr>
      <vt:lpstr>Challenges in sustaining the pool of experts   </vt:lpstr>
      <vt:lpstr>Challenges in sustaining the pool of experts   </vt:lpstr>
      <vt:lpstr>The number of experts should be increased</vt:lpstr>
      <vt:lpstr>ERT composition: unequal distribution among the review expertise  </vt:lpstr>
      <vt:lpstr>ERT composition: balance during 1sthalf 2018, 106 experts  </vt:lpstr>
      <vt:lpstr>Conclusions  -  points for consideration by LRs </vt:lpstr>
      <vt:lpstr>Conclusions  -  points for consideration by LRs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2013-09-19T09:02:03Z</dcterms:created>
  <dcterms:modified xsi:type="dcterms:W3CDTF">2018-02-27T23:13:00Z</dcterms:modified>
</cp:coreProperties>
</file>