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AB6B"/>
    <a:srgbClr val="183646"/>
    <a:srgbClr val="37A6CA"/>
    <a:srgbClr val="494686"/>
    <a:srgbClr val="FFB635"/>
    <a:srgbClr val="2F8DAB"/>
    <a:srgbClr val="96C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3778A-2C7B-498E-B810-6C2065A9D736}" v="278" dt="2023-12-05T07:43:31.174"/>
    <p1510:client id="{3AE1D8F3-FCB5-DF76-A747-ECB95203225F}" v="3" dt="2023-12-05T06:09:33.298"/>
    <p1510:client id="{6A918597-B2EB-8262-8703-C81D098D4E98}" v="9" dt="2023-12-05T07:01:29.352"/>
    <p1510:client id="{8DE5DFA7-8DBC-D4D5-3369-D45D8B53C371}" v="65" dt="2023-12-05T06:16:36.713"/>
    <p1510:client id="{A1C927BC-8517-EB45-9407-F7E50F7498C6}" v="257" dt="2023-12-05T07:44:12.864"/>
    <p1510:client id="{F4392595-B3C2-D888-8460-B11EDCB903B1}" v="2" dt="2023-12-05T06:58:27.0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C3CF4-52BA-4D79-848F-63537E4613A7}">
      <dsp:nvSpPr>
        <dsp:cNvPr id="0" name=""/>
        <dsp:cNvSpPr/>
      </dsp:nvSpPr>
      <dsp:spPr>
        <a:xfrm>
          <a:off x="1387" y="817128"/>
          <a:ext cx="632156" cy="6321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3D92C-3440-4BAB-A32A-18F9DEFE76E9}">
      <dsp:nvSpPr>
        <dsp:cNvPr id="0" name=""/>
        <dsp:cNvSpPr/>
      </dsp:nvSpPr>
      <dsp:spPr>
        <a:xfrm>
          <a:off x="64603" y="880344"/>
          <a:ext cx="505725" cy="505725"/>
        </a:xfrm>
        <a:prstGeom prst="pie">
          <a:avLst>
            <a:gd name="adj1" fmla="val 14400000"/>
            <a:gd name="adj2" fmla="val 162000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42FA06-AE92-47F6-AC80-0C9DDCCEA2EB}">
      <dsp:nvSpPr>
        <dsp:cNvPr id="0" name=""/>
        <dsp:cNvSpPr/>
      </dsp:nvSpPr>
      <dsp:spPr>
        <a:xfrm rot="16200000">
          <a:off x="-725592" y="2239481"/>
          <a:ext cx="1833254" cy="3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Discover</a:t>
          </a:r>
        </a:p>
      </dsp:txBody>
      <dsp:txXfrm>
        <a:off x="-725592" y="2239481"/>
        <a:ext cx="1833254" cy="379294"/>
      </dsp:txXfrm>
    </dsp:sp>
    <dsp:sp modelId="{B7753CE2-3082-42AD-8EDE-30024BDC36B3}">
      <dsp:nvSpPr>
        <dsp:cNvPr id="0" name=""/>
        <dsp:cNvSpPr/>
      </dsp:nvSpPr>
      <dsp:spPr>
        <a:xfrm>
          <a:off x="443897" y="817128"/>
          <a:ext cx="1264313" cy="252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Identification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Mandate</a:t>
          </a:r>
        </a:p>
      </dsp:txBody>
      <dsp:txXfrm>
        <a:off x="443897" y="817128"/>
        <a:ext cx="1264313" cy="2528627"/>
      </dsp:txXfrm>
    </dsp:sp>
    <dsp:sp modelId="{2985E5B2-505B-44C1-A4A0-9C259A94DD4C}">
      <dsp:nvSpPr>
        <dsp:cNvPr id="0" name=""/>
        <dsp:cNvSpPr/>
      </dsp:nvSpPr>
      <dsp:spPr>
        <a:xfrm>
          <a:off x="2011849" y="817128"/>
          <a:ext cx="632156" cy="6321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16887-38A5-4E6E-A803-3B6B299B8989}">
      <dsp:nvSpPr>
        <dsp:cNvPr id="0" name=""/>
        <dsp:cNvSpPr/>
      </dsp:nvSpPr>
      <dsp:spPr>
        <a:xfrm>
          <a:off x="2075065" y="880344"/>
          <a:ext cx="505725" cy="505725"/>
        </a:xfrm>
        <a:prstGeom prst="pie">
          <a:avLst>
            <a:gd name="adj1" fmla="val 12600000"/>
            <a:gd name="adj2" fmla="val 16200000"/>
          </a:avLst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95D5D-161A-4373-9206-D1A86489E8EA}">
      <dsp:nvSpPr>
        <dsp:cNvPr id="0" name=""/>
        <dsp:cNvSpPr/>
      </dsp:nvSpPr>
      <dsp:spPr>
        <a:xfrm rot="16200000">
          <a:off x="1284869" y="2239481"/>
          <a:ext cx="1833254" cy="3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Develop</a:t>
          </a:r>
        </a:p>
      </dsp:txBody>
      <dsp:txXfrm>
        <a:off x="1284869" y="2239481"/>
        <a:ext cx="1833254" cy="379294"/>
      </dsp:txXfrm>
    </dsp:sp>
    <dsp:sp modelId="{6B6F4333-0BEB-4F27-82DA-27CF6A151B06}">
      <dsp:nvSpPr>
        <dsp:cNvPr id="0" name=""/>
        <dsp:cNvSpPr/>
      </dsp:nvSpPr>
      <dsp:spPr>
        <a:xfrm>
          <a:off x="2454359" y="817128"/>
          <a:ext cx="1264313" cy="252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Options &amp; Assessment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Concept Design</a:t>
          </a:r>
        </a:p>
      </dsp:txBody>
      <dsp:txXfrm>
        <a:off x="2454359" y="817128"/>
        <a:ext cx="1264313" cy="2528627"/>
      </dsp:txXfrm>
    </dsp:sp>
    <dsp:sp modelId="{61FD7D23-41C2-4AC4-9B5C-9340550C169C}">
      <dsp:nvSpPr>
        <dsp:cNvPr id="0" name=""/>
        <dsp:cNvSpPr/>
      </dsp:nvSpPr>
      <dsp:spPr>
        <a:xfrm>
          <a:off x="4022312" y="817128"/>
          <a:ext cx="632156" cy="6321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E4607-D047-42B3-81C8-B591D18BD333}">
      <dsp:nvSpPr>
        <dsp:cNvPr id="0" name=""/>
        <dsp:cNvSpPr/>
      </dsp:nvSpPr>
      <dsp:spPr>
        <a:xfrm>
          <a:off x="4085527" y="880344"/>
          <a:ext cx="505725" cy="505725"/>
        </a:xfrm>
        <a:prstGeom prst="pie">
          <a:avLst>
            <a:gd name="adj1" fmla="val 10800000"/>
            <a:gd name="adj2" fmla="val 16200000"/>
          </a:avLst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EEEE5-2E25-4758-B98A-29A6846964D5}">
      <dsp:nvSpPr>
        <dsp:cNvPr id="0" name=""/>
        <dsp:cNvSpPr/>
      </dsp:nvSpPr>
      <dsp:spPr>
        <a:xfrm rot="16200000">
          <a:off x="3295331" y="2239481"/>
          <a:ext cx="1833254" cy="3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Define</a:t>
          </a:r>
        </a:p>
      </dsp:txBody>
      <dsp:txXfrm>
        <a:off x="3295331" y="2239481"/>
        <a:ext cx="1833254" cy="379294"/>
      </dsp:txXfrm>
    </dsp:sp>
    <dsp:sp modelId="{7DAF2E02-B073-415A-94BD-B000ED787AE3}">
      <dsp:nvSpPr>
        <dsp:cNvPr id="0" name=""/>
        <dsp:cNvSpPr/>
      </dsp:nvSpPr>
      <dsp:spPr>
        <a:xfrm>
          <a:off x="4464821" y="817128"/>
          <a:ext cx="1264313" cy="252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Frontend Engineering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Contracting/ Procurement</a:t>
          </a:r>
        </a:p>
      </dsp:txBody>
      <dsp:txXfrm>
        <a:off x="4464821" y="817128"/>
        <a:ext cx="1264313" cy="2528627"/>
      </dsp:txXfrm>
    </dsp:sp>
    <dsp:sp modelId="{64CBCB9F-DF4E-4D93-8AA2-A9AE3342CFF3}">
      <dsp:nvSpPr>
        <dsp:cNvPr id="0" name=""/>
        <dsp:cNvSpPr/>
      </dsp:nvSpPr>
      <dsp:spPr>
        <a:xfrm>
          <a:off x="6032774" y="817128"/>
          <a:ext cx="632156" cy="6321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67D4D-09CD-439F-855E-88F8F66AE602}">
      <dsp:nvSpPr>
        <dsp:cNvPr id="0" name=""/>
        <dsp:cNvSpPr/>
      </dsp:nvSpPr>
      <dsp:spPr>
        <a:xfrm>
          <a:off x="6095990" y="880344"/>
          <a:ext cx="505725" cy="505725"/>
        </a:xfrm>
        <a:prstGeom prst="pie">
          <a:avLst>
            <a:gd name="adj1" fmla="val 9000000"/>
            <a:gd name="adj2" fmla="val 16200000"/>
          </a:avLst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45B09-6B09-4790-AAAD-BD9C265A8AF0}">
      <dsp:nvSpPr>
        <dsp:cNvPr id="0" name=""/>
        <dsp:cNvSpPr/>
      </dsp:nvSpPr>
      <dsp:spPr>
        <a:xfrm rot="16200000">
          <a:off x="5305793" y="2239481"/>
          <a:ext cx="1833254" cy="3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Deliver</a:t>
          </a:r>
        </a:p>
      </dsp:txBody>
      <dsp:txXfrm>
        <a:off x="5305793" y="2239481"/>
        <a:ext cx="1833254" cy="379294"/>
      </dsp:txXfrm>
    </dsp:sp>
    <dsp:sp modelId="{5D4EA7BE-FD29-419C-BDA1-8C09353C9CAA}">
      <dsp:nvSpPr>
        <dsp:cNvPr id="0" name=""/>
        <dsp:cNvSpPr/>
      </dsp:nvSpPr>
      <dsp:spPr>
        <a:xfrm>
          <a:off x="6475284" y="817128"/>
          <a:ext cx="1264313" cy="252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Detailed Engineering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Construction/ Installation</a:t>
          </a:r>
        </a:p>
      </dsp:txBody>
      <dsp:txXfrm>
        <a:off x="6475284" y="817128"/>
        <a:ext cx="1264313" cy="2528627"/>
      </dsp:txXfrm>
    </dsp:sp>
    <dsp:sp modelId="{28ED22BD-FFD1-4185-89D8-3774F9C3933A}">
      <dsp:nvSpPr>
        <dsp:cNvPr id="0" name=""/>
        <dsp:cNvSpPr/>
      </dsp:nvSpPr>
      <dsp:spPr>
        <a:xfrm>
          <a:off x="8043236" y="817128"/>
          <a:ext cx="632156" cy="6321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46E4B-E975-4DE9-845F-3E73CFF85EEC}">
      <dsp:nvSpPr>
        <dsp:cNvPr id="0" name=""/>
        <dsp:cNvSpPr/>
      </dsp:nvSpPr>
      <dsp:spPr>
        <a:xfrm>
          <a:off x="8106452" y="880344"/>
          <a:ext cx="505725" cy="505725"/>
        </a:xfrm>
        <a:prstGeom prst="pie">
          <a:avLst>
            <a:gd name="adj1" fmla="val 7200000"/>
            <a:gd name="adj2" fmla="val 16200000"/>
          </a:avLst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0EB9F-F5FB-4D6B-BACA-09A4F848AE0A}">
      <dsp:nvSpPr>
        <dsp:cNvPr id="0" name=""/>
        <dsp:cNvSpPr/>
      </dsp:nvSpPr>
      <dsp:spPr>
        <a:xfrm rot="16200000">
          <a:off x="7316256" y="2239481"/>
          <a:ext cx="1833254" cy="3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Deploy</a:t>
          </a:r>
        </a:p>
      </dsp:txBody>
      <dsp:txXfrm>
        <a:off x="7316256" y="2239481"/>
        <a:ext cx="1833254" cy="379294"/>
      </dsp:txXfrm>
    </dsp:sp>
    <dsp:sp modelId="{58D15723-5BB4-4708-BC9E-CE35BF326EEF}">
      <dsp:nvSpPr>
        <dsp:cNvPr id="0" name=""/>
        <dsp:cNvSpPr/>
      </dsp:nvSpPr>
      <dsp:spPr>
        <a:xfrm>
          <a:off x="8485746" y="817128"/>
          <a:ext cx="1264313" cy="252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Operation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Maintenance</a:t>
          </a:r>
        </a:p>
      </dsp:txBody>
      <dsp:txXfrm>
        <a:off x="8485746" y="817128"/>
        <a:ext cx="1264313" cy="2528627"/>
      </dsp:txXfrm>
    </dsp:sp>
    <dsp:sp modelId="{53CFDD68-D120-4950-9287-A1ED3DE4DFBB}">
      <dsp:nvSpPr>
        <dsp:cNvPr id="0" name=""/>
        <dsp:cNvSpPr/>
      </dsp:nvSpPr>
      <dsp:spPr>
        <a:xfrm>
          <a:off x="10053698" y="817128"/>
          <a:ext cx="632156" cy="632156"/>
        </a:xfrm>
        <a:prstGeom prst="chord">
          <a:avLst>
            <a:gd name="adj1" fmla="val 4800000"/>
            <a:gd name="adj2" fmla="val 16800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EF787-A8D9-4237-96A5-207C1218259D}">
      <dsp:nvSpPr>
        <dsp:cNvPr id="0" name=""/>
        <dsp:cNvSpPr/>
      </dsp:nvSpPr>
      <dsp:spPr>
        <a:xfrm>
          <a:off x="10116914" y="880344"/>
          <a:ext cx="505725" cy="505725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2A4A6-B086-4A2A-AB29-9EA050C2DE92}">
      <dsp:nvSpPr>
        <dsp:cNvPr id="0" name=""/>
        <dsp:cNvSpPr/>
      </dsp:nvSpPr>
      <dsp:spPr>
        <a:xfrm rot="16200000">
          <a:off x="9326718" y="2239481"/>
          <a:ext cx="1833254" cy="3792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Decommission</a:t>
          </a:r>
        </a:p>
      </dsp:txBody>
      <dsp:txXfrm>
        <a:off x="9326718" y="2239481"/>
        <a:ext cx="1833254" cy="379294"/>
      </dsp:txXfrm>
    </dsp:sp>
    <dsp:sp modelId="{3D0767C7-69AB-4CCF-8D34-F87737936998}">
      <dsp:nvSpPr>
        <dsp:cNvPr id="0" name=""/>
        <dsp:cNvSpPr/>
      </dsp:nvSpPr>
      <dsp:spPr>
        <a:xfrm>
          <a:off x="10496208" y="817128"/>
          <a:ext cx="1264313" cy="2528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Recovery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kern="1200"/>
            <a:t>Reuse/ Recycle</a:t>
          </a:r>
        </a:p>
      </dsp:txBody>
      <dsp:txXfrm>
        <a:off x="10496208" y="817128"/>
        <a:ext cx="1264313" cy="2528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605A1A-0436-61DE-F41F-389C8D0B29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F6FBC-9D39-7DF1-9771-A775BEEF60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FBE04-4F31-684F-AC15-D1D9B014C09D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2547A-82C1-FB6C-DC68-3B516EFA4E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40E9E0-BB41-13D3-1811-ADDFC44812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1B7A1-07EB-6A46-8B5E-D2719A584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36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9F0ED-18EE-48DE-8ACF-C88A313F5BE4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5D1F50-C541-478F-BFF0-2ECD4EF5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79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30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5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1">
            <a:extLst>
              <a:ext uri="{FF2B5EF4-FFF2-40B4-BE49-F238E27FC236}">
                <a16:creationId xmlns:a16="http://schemas.microsoft.com/office/drawing/2014/main" id="{FA70C869-BA85-DD98-299F-1ECA41494C9B}"/>
              </a:ext>
            </a:extLst>
          </p:cNvPr>
          <p:cNvSpPr/>
          <p:nvPr/>
        </p:nvSpPr>
        <p:spPr>
          <a:xfrm>
            <a:off x="1296785" y="1413193"/>
            <a:ext cx="1757530" cy="5444808"/>
          </a:xfrm>
          <a:prstGeom prst="round2SameRect">
            <a:avLst>
              <a:gd name="adj1" fmla="val 854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10854E7-0833-8C07-3CB7-47DDB3A2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1372" y="5625697"/>
            <a:ext cx="1207686" cy="59516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661C319-E457-B2AE-4CCC-7BF6A260F623}"/>
              </a:ext>
            </a:extLst>
          </p:cNvPr>
          <p:cNvGrpSpPr/>
          <p:nvPr/>
        </p:nvGrpSpPr>
        <p:grpSpPr>
          <a:xfrm>
            <a:off x="3509634" y="2090172"/>
            <a:ext cx="9406774" cy="2677656"/>
            <a:chOff x="3857106" y="2410691"/>
            <a:chExt cx="9406774" cy="26776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A19CBF-D4B4-0992-43B2-4068FE904FCF}"/>
                </a:ext>
              </a:extLst>
            </p:cNvPr>
            <p:cNvSpPr txBox="1"/>
            <p:nvPr/>
          </p:nvSpPr>
          <p:spPr>
            <a:xfrm>
              <a:off x="3857106" y="2410691"/>
              <a:ext cx="3595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  <a:effectLst/>
                  <a:latin typeface="Helvetica" pitchFamily="2" charset="0"/>
                </a:rPr>
                <a:t>Private Finance Capacities Day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B229F8-58BD-EB90-836C-D5831BE9E325}"/>
                </a:ext>
              </a:extLst>
            </p:cNvPr>
            <p:cNvSpPr txBox="1"/>
            <p:nvPr/>
          </p:nvSpPr>
          <p:spPr>
            <a:xfrm>
              <a:off x="3857106" y="2780023"/>
              <a:ext cx="940677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spc="-150">
                  <a:solidFill>
                    <a:srgbClr val="FFFFFF"/>
                  </a:solidFill>
                  <a:effectLst/>
                  <a:latin typeface="Helvetica Light" panose="020B0403020202020204" pitchFamily="34" charset="0"/>
                </a:rPr>
                <a:t>Unlocking Finance for a </a:t>
              </a:r>
              <a:br>
                <a:rPr lang="en-US" sz="4800" spc="-150">
                  <a:solidFill>
                    <a:srgbClr val="FFFFFF"/>
                  </a:solidFill>
                  <a:effectLst/>
                  <a:latin typeface="Helvetica Light" panose="020B0403020202020204" pitchFamily="34" charset="0"/>
                </a:rPr>
              </a:br>
              <a:r>
                <a:rPr lang="en-US" sz="4800" spc="-150">
                  <a:solidFill>
                    <a:srgbClr val="FFFFFF"/>
                  </a:solidFill>
                  <a:effectLst/>
                  <a:latin typeface="Helvetica Light" panose="020B0403020202020204" pitchFamily="34" charset="0"/>
                </a:rPr>
                <a:t>Just and Equitable </a:t>
              </a:r>
              <a:br>
                <a:rPr lang="en-US" sz="4800" spc="-150">
                  <a:solidFill>
                    <a:srgbClr val="FFFFFF"/>
                  </a:solidFill>
                  <a:effectLst/>
                  <a:latin typeface="Helvetica Light" panose="020B0403020202020204" pitchFamily="34" charset="0"/>
                </a:rPr>
              </a:br>
              <a:r>
                <a:rPr lang="en-US" sz="4800" spc="-150">
                  <a:solidFill>
                    <a:srgbClr val="FFFFFF"/>
                  </a:solidFill>
                  <a:effectLst/>
                  <a:latin typeface="Helvetica Light" panose="020B0403020202020204" pitchFamily="34" charset="0"/>
                </a:rPr>
                <a:t>Energy Transition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B4D0E1A-CD36-9218-F275-894A6D257B18}"/>
              </a:ext>
            </a:extLst>
          </p:cNvPr>
          <p:cNvGrpSpPr/>
          <p:nvPr/>
        </p:nvGrpSpPr>
        <p:grpSpPr>
          <a:xfrm>
            <a:off x="3559173" y="4898459"/>
            <a:ext cx="4653848" cy="596607"/>
            <a:chOff x="3857106" y="5394960"/>
            <a:chExt cx="4653848" cy="5966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1C229D-56BE-775C-457F-4F71E868A0DE}"/>
                </a:ext>
              </a:extLst>
            </p:cNvPr>
            <p:cNvSpPr txBox="1"/>
            <p:nvPr/>
          </p:nvSpPr>
          <p:spPr>
            <a:xfrm>
              <a:off x="3857106" y="5622235"/>
              <a:ext cx="46538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effectLst/>
                  <a:latin typeface="Helvetica" pitchFamily="2" charset="0"/>
                </a:rPr>
                <a:t>COP 28   6 December 2024 Dubai, UAE</a:t>
              </a:r>
              <a:endParaRPr lang="en-US">
                <a:solidFill>
                  <a:schemeClr val="bg1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36DEAB3-7FBD-106B-1D5F-EAD76E8AC163}"/>
                </a:ext>
              </a:extLst>
            </p:cNvPr>
            <p:cNvCxnSpPr>
              <a:cxnSpLocks/>
            </p:cNvCxnSpPr>
            <p:nvPr/>
          </p:nvCxnSpPr>
          <p:spPr>
            <a:xfrm>
              <a:off x="3940233" y="5394960"/>
              <a:ext cx="3820506" cy="0"/>
            </a:xfrm>
            <a:prstGeom prst="line">
              <a:avLst/>
            </a:prstGeom>
            <a:ln w="12700">
              <a:solidFill>
                <a:srgbClr val="31AB6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2" descr="UAE unveils a striking logo to deliver COP28 message to the world">
            <a:extLst>
              <a:ext uri="{FF2B5EF4-FFF2-40B4-BE49-F238E27FC236}">
                <a16:creationId xmlns:a16="http://schemas.microsoft.com/office/drawing/2014/main" id="{CB003E18-7B0F-36E2-1797-CA76B4BB6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84" y="2090172"/>
            <a:ext cx="1757531" cy="117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51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EBE57BD-55A2-75B4-61D7-18F88EFAF942}"/>
              </a:ext>
            </a:extLst>
          </p:cNvPr>
          <p:cNvGrpSpPr/>
          <p:nvPr/>
        </p:nvGrpSpPr>
        <p:grpSpPr>
          <a:xfrm>
            <a:off x="751227" y="318632"/>
            <a:ext cx="9674551" cy="400109"/>
            <a:chOff x="751227" y="392542"/>
            <a:chExt cx="9865973" cy="28919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A0BB97-E92B-B62D-EBF8-EC53FAA38BF9}"/>
                </a:ext>
              </a:extLst>
            </p:cNvPr>
            <p:cNvSpPr txBox="1"/>
            <p:nvPr/>
          </p:nvSpPr>
          <p:spPr>
            <a:xfrm>
              <a:off x="751227" y="392542"/>
              <a:ext cx="7960822" cy="2891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>
                  <a:solidFill>
                    <a:srgbClr val="31AB6B"/>
                  </a:solidFill>
                  <a:latin typeface="Helvetica"/>
                  <a:cs typeface="Helvetica"/>
                </a:rPr>
                <a:t>Unlocking Finance for a Just and Equitable Energy Transition </a:t>
              </a:r>
              <a:endParaRPr lang="en-US" sz="2000" b="1">
                <a:solidFill>
                  <a:srgbClr val="31AB6B"/>
                </a:solidFill>
                <a:effectLst/>
                <a:latin typeface="Helvetica" pitchFamily="2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2ABC6E3-844F-D5F1-6CC2-7A352E6F56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4673" y="579646"/>
              <a:ext cx="2082527" cy="0"/>
            </a:xfrm>
            <a:prstGeom prst="line">
              <a:avLst/>
            </a:prstGeom>
            <a:ln w="12700">
              <a:solidFill>
                <a:srgbClr val="37A6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7F1B0DB-70F7-4831-58B2-26E869F5DD33}"/>
              </a:ext>
            </a:extLst>
          </p:cNvPr>
          <p:cNvGrpSpPr/>
          <p:nvPr/>
        </p:nvGrpSpPr>
        <p:grpSpPr>
          <a:xfrm>
            <a:off x="4386623" y="3891380"/>
            <a:ext cx="2599973" cy="2524987"/>
            <a:chOff x="751227" y="1164422"/>
            <a:chExt cx="2599973" cy="252498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0D9A5EE-9D93-67F7-ECFC-981B449B3ED7}"/>
                </a:ext>
              </a:extLst>
            </p:cNvPr>
            <p:cNvGrpSpPr/>
            <p:nvPr/>
          </p:nvGrpSpPr>
          <p:grpSpPr>
            <a:xfrm>
              <a:off x="751227" y="2728017"/>
              <a:ext cx="2599973" cy="961392"/>
              <a:chOff x="621882" y="5575953"/>
              <a:chExt cx="2599973" cy="961392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E23DE48-AD0F-5DF2-8F30-A2DCCEBADE15}"/>
                  </a:ext>
                </a:extLst>
              </p:cNvPr>
              <p:cNvSpPr txBox="1"/>
              <p:nvPr/>
            </p:nvSpPr>
            <p:spPr>
              <a:xfrm>
                <a:off x="621882" y="5575953"/>
                <a:ext cx="2599973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Helvetica" pitchFamily="2" charset="0"/>
                  </a:rPr>
                  <a:t>Jens Jaeger</a:t>
                </a:r>
              </a:p>
              <a:p>
                <a:r>
                  <a:rPr lang="en-US" sz="1400">
                    <a:solidFill>
                      <a:schemeClr val="bg1"/>
                    </a:solidFill>
                    <a:latin typeface="Helvetica" pitchFamily="2" charset="0"/>
                  </a:rPr>
                  <a:t>Director of Policy &amp; Business Development</a:t>
                </a:r>
                <a:endParaRPr lang="en-US" sz="140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E6597C-0117-1FA8-80B6-1277E52D7437}"/>
                  </a:ext>
                </a:extLst>
              </p:cNvPr>
              <p:cNvSpPr txBox="1"/>
              <p:nvPr/>
            </p:nvSpPr>
            <p:spPr>
              <a:xfrm>
                <a:off x="621882" y="6291124"/>
                <a:ext cx="259574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>
                    <a:solidFill>
                      <a:schemeClr val="bg1"/>
                    </a:solidFill>
                    <a:latin typeface="Helvetica" pitchFamily="2" charset="0"/>
                  </a:rPr>
                  <a:t>Alliance for Rural Electrification</a:t>
                </a:r>
                <a:endParaRPr lang="en-US" sz="100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p:txBody>
          </p:sp>
        </p:grpSp>
        <p:pic>
          <p:nvPicPr>
            <p:cNvPr id="20" name="Picture 19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D7BC0730-29B3-331D-70F8-E99D26963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2" t="7071" r="-332" b="36679"/>
            <a:stretch/>
          </p:blipFill>
          <p:spPr>
            <a:xfrm>
              <a:off x="811200" y="1164422"/>
              <a:ext cx="2540000" cy="1428750"/>
            </a:xfrm>
            <a:prstGeom prst="roundRect">
              <a:avLst>
                <a:gd name="adj" fmla="val 6274"/>
              </a:avLst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A9A2510-7748-DA24-C1D2-56CEA7730E67}"/>
              </a:ext>
            </a:extLst>
          </p:cNvPr>
          <p:cNvGrpSpPr/>
          <p:nvPr/>
        </p:nvGrpSpPr>
        <p:grpSpPr>
          <a:xfrm>
            <a:off x="8012539" y="3892389"/>
            <a:ext cx="2611122" cy="2419711"/>
            <a:chOff x="7671282" y="1166439"/>
            <a:chExt cx="2611122" cy="2419711"/>
          </a:xfrm>
        </p:grpSpPr>
        <p:pic>
          <p:nvPicPr>
            <p:cNvPr id="14" name="Picture 13" descr="A person in a suit and tie&#10;&#10;Description automatically generated">
              <a:extLst>
                <a:ext uri="{FF2B5EF4-FFF2-40B4-BE49-F238E27FC236}">
                  <a16:creationId xmlns:a16="http://schemas.microsoft.com/office/drawing/2014/main" id="{8BF8F06D-FA2A-3CEF-3BDE-D29BEAE21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171" b="39579"/>
            <a:stretch/>
          </p:blipFill>
          <p:spPr>
            <a:xfrm>
              <a:off x="7746013" y="1166439"/>
              <a:ext cx="2536391" cy="1426720"/>
            </a:xfrm>
            <a:prstGeom prst="roundRect">
              <a:avLst>
                <a:gd name="adj" fmla="val 2249"/>
              </a:avLst>
            </a:prstGeom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B244CBC-DE9D-90E9-F8E6-EE49703755EB}"/>
                </a:ext>
              </a:extLst>
            </p:cNvPr>
            <p:cNvGrpSpPr/>
            <p:nvPr/>
          </p:nvGrpSpPr>
          <p:grpSpPr>
            <a:xfrm>
              <a:off x="7671282" y="2728017"/>
              <a:ext cx="2611122" cy="858133"/>
              <a:chOff x="7671282" y="2728017"/>
              <a:chExt cx="2611122" cy="858133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46881D5-1959-7B97-AB24-D2BC47A8DCA2}"/>
                  </a:ext>
                </a:extLst>
              </p:cNvPr>
              <p:cNvSpPr txBox="1"/>
              <p:nvPr/>
            </p:nvSpPr>
            <p:spPr>
              <a:xfrm>
                <a:off x="7675507" y="2728017"/>
                <a:ext cx="26068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Helvetica" pitchFamily="2" charset="0"/>
                  </a:rPr>
                  <a:t>Chris </a:t>
                </a:r>
                <a:r>
                  <a:rPr lang="en-US" sz="1400" b="1" err="1">
                    <a:solidFill>
                      <a:schemeClr val="bg1"/>
                    </a:solidFill>
                    <a:latin typeface="Helvetica" pitchFamily="2" charset="0"/>
                  </a:rPr>
                  <a:t>Chukwunta</a:t>
                </a:r>
                <a:endParaRPr lang="en-US" sz="1400" b="1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US" sz="1400">
                    <a:solidFill>
                      <a:schemeClr val="bg1"/>
                    </a:solidFill>
                    <a:latin typeface="Helvetica" pitchFamily="2" charset="0"/>
                  </a:rPr>
                  <a:t>Vice President</a:t>
                </a:r>
                <a:endParaRPr lang="en-US" sz="140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3464B19-33A4-3E68-B3A4-F7081F068654}"/>
                  </a:ext>
                </a:extLst>
              </p:cNvPr>
              <p:cNvSpPr txBox="1"/>
              <p:nvPr/>
            </p:nvSpPr>
            <p:spPr>
              <a:xfrm>
                <a:off x="7671282" y="3186040"/>
                <a:ext cx="25957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>
                    <a:solidFill>
                      <a:schemeClr val="bg1"/>
                    </a:solidFill>
                    <a:latin typeface="Helvetica" pitchFamily="2" charset="0"/>
                  </a:rPr>
                  <a:t>International Renewable Energy Systems Inc.</a:t>
                </a:r>
                <a:endParaRPr lang="en-US" sz="100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5A636B-FABA-A3BF-A4BA-DAB5BA154C0C}"/>
              </a:ext>
            </a:extLst>
          </p:cNvPr>
          <p:cNvGrpSpPr/>
          <p:nvPr/>
        </p:nvGrpSpPr>
        <p:grpSpPr>
          <a:xfrm>
            <a:off x="7913533" y="1123250"/>
            <a:ext cx="3313284" cy="2298811"/>
            <a:chOff x="4361680" y="1123251"/>
            <a:chExt cx="3313284" cy="2298811"/>
          </a:xfrm>
        </p:grpSpPr>
        <p:pic>
          <p:nvPicPr>
            <p:cNvPr id="22" name="Picture 21" descr="A person with long black hair smiling&#10;&#10;Description automatically generated">
              <a:extLst>
                <a:ext uri="{FF2B5EF4-FFF2-40B4-BE49-F238E27FC236}">
                  <a16:creationId xmlns:a16="http://schemas.microsoft.com/office/drawing/2014/main" id="{259032D1-0C32-24D8-AB22-0032571DA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1" t="12366" r="95" b="31771"/>
            <a:stretch/>
          </p:blipFill>
          <p:spPr>
            <a:xfrm>
              <a:off x="4473208" y="1123251"/>
              <a:ext cx="2540000" cy="1428750"/>
            </a:xfrm>
            <a:prstGeom prst="roundRect">
              <a:avLst>
                <a:gd name="adj" fmla="val 3157"/>
              </a:avLst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DDF5344-5A4B-5DAF-795D-89FC0E3665A0}"/>
                </a:ext>
              </a:extLst>
            </p:cNvPr>
            <p:cNvGrpSpPr/>
            <p:nvPr/>
          </p:nvGrpSpPr>
          <p:grpSpPr>
            <a:xfrm>
              <a:off x="4361680" y="2674735"/>
              <a:ext cx="3313284" cy="747327"/>
              <a:chOff x="570327" y="5575953"/>
              <a:chExt cx="3313284" cy="747327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EE25C22-A69E-22A0-74B8-93C8F50097DB}"/>
                  </a:ext>
                </a:extLst>
              </p:cNvPr>
              <p:cNvSpPr txBox="1"/>
              <p:nvPr/>
            </p:nvSpPr>
            <p:spPr>
              <a:xfrm>
                <a:off x="570327" y="5575953"/>
                <a:ext cx="33132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Helvetica" pitchFamily="2" charset="0"/>
                  </a:rPr>
                  <a:t>Luiza </a:t>
                </a:r>
                <a:r>
                  <a:rPr lang="en-US" sz="1400" b="1" err="1">
                    <a:solidFill>
                      <a:schemeClr val="bg1"/>
                    </a:solidFill>
                    <a:latin typeface="Helvetica" pitchFamily="2" charset="0"/>
                  </a:rPr>
                  <a:t>Demoro</a:t>
                </a:r>
                <a:endParaRPr lang="en-US" sz="1400" b="1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US" sz="1400">
                    <a:solidFill>
                      <a:schemeClr val="bg1"/>
                    </a:solidFill>
                    <a:latin typeface="Helvetica" pitchFamily="2" charset="0"/>
                  </a:rPr>
                  <a:t>Global Head of Energy Transitions</a:t>
                </a:r>
                <a:endParaRPr lang="en-US" sz="140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18BA659-9F65-9B5F-94ED-00F7CB9F0118}"/>
                  </a:ext>
                </a:extLst>
              </p:cNvPr>
              <p:cNvSpPr txBox="1"/>
              <p:nvPr/>
            </p:nvSpPr>
            <p:spPr>
              <a:xfrm>
                <a:off x="570327" y="6077059"/>
                <a:ext cx="265152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>
                    <a:solidFill>
                      <a:schemeClr val="bg1"/>
                    </a:solidFill>
                    <a:latin typeface="Helvetica" pitchFamily="2" charset="0"/>
                  </a:rPr>
                  <a:t>Bloomberg New Energy Finance</a:t>
                </a:r>
                <a:endParaRPr lang="en-US" sz="100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p:txBody>
          </p:sp>
        </p:grp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04D8BD64-40FC-E3A3-BE1E-8EC176839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3959" y="318632"/>
            <a:ext cx="1055783" cy="5232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6FBB9F-EF6D-AF5D-901E-736EA9660090}"/>
              </a:ext>
            </a:extLst>
          </p:cNvPr>
          <p:cNvSpPr txBox="1"/>
          <p:nvPr/>
        </p:nvSpPr>
        <p:spPr>
          <a:xfrm>
            <a:off x="816478" y="3154882"/>
            <a:ext cx="2651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Helvetica" pitchFamily="2" charset="0"/>
              </a:rPr>
              <a:t>Genii Earth</a:t>
            </a:r>
            <a:endParaRPr lang="en-US" sz="100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69A58E-FEDC-368A-6938-5A172B94C7E6}"/>
              </a:ext>
            </a:extLst>
          </p:cNvPr>
          <p:cNvSpPr txBox="1"/>
          <p:nvPr/>
        </p:nvSpPr>
        <p:spPr>
          <a:xfrm>
            <a:off x="816479" y="2674735"/>
            <a:ext cx="331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Helvetica" pitchFamily="2" charset="0"/>
              </a:rPr>
              <a:t>Billy Afghan</a:t>
            </a:r>
          </a:p>
          <a:p>
            <a:r>
              <a:rPr lang="en-US" sz="1400">
                <a:solidFill>
                  <a:schemeClr val="bg1"/>
                </a:solidFill>
                <a:latin typeface="Helvetica" pitchFamily="2" charset="0"/>
              </a:rPr>
              <a:t>Chief Executive Officer</a:t>
            </a:r>
            <a:endParaRPr lang="en-US" sz="140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A05E33F-A93F-C03D-C1D3-13C3EE3C7082}"/>
              </a:ext>
            </a:extLst>
          </p:cNvPr>
          <p:cNvSpPr/>
          <p:nvPr/>
        </p:nvSpPr>
        <p:spPr>
          <a:xfrm>
            <a:off x="865697" y="1123250"/>
            <a:ext cx="2553091" cy="1505529"/>
          </a:xfrm>
          <a:prstGeom prst="roundRect">
            <a:avLst>
              <a:gd name="adj" fmla="val 91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DA7FC4F-930B-2DAC-DDA5-4EDFDB055DEE}"/>
              </a:ext>
            </a:extLst>
          </p:cNvPr>
          <p:cNvGrpSpPr/>
          <p:nvPr/>
        </p:nvGrpSpPr>
        <p:grpSpPr>
          <a:xfrm>
            <a:off x="4278467" y="1089228"/>
            <a:ext cx="3313285" cy="2444079"/>
            <a:chOff x="4278467" y="1089228"/>
            <a:chExt cx="3313285" cy="24440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AF4BDB6-74A7-18D0-A1C4-56462A566C4B}"/>
                </a:ext>
              </a:extLst>
            </p:cNvPr>
            <p:cNvGrpSpPr/>
            <p:nvPr/>
          </p:nvGrpSpPr>
          <p:grpSpPr>
            <a:xfrm>
              <a:off x="4278467" y="2640409"/>
              <a:ext cx="3313285" cy="892898"/>
              <a:chOff x="4302894" y="2775271"/>
              <a:chExt cx="2599974" cy="892898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D5AEA1C-BA75-BE50-74A3-B1ED137A4049}"/>
                  </a:ext>
                </a:extLst>
              </p:cNvPr>
              <p:cNvSpPr txBox="1"/>
              <p:nvPr/>
            </p:nvSpPr>
            <p:spPr>
              <a:xfrm>
                <a:off x="4302894" y="2775271"/>
                <a:ext cx="25999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chemeClr val="bg1"/>
                    </a:solidFill>
                    <a:latin typeface="Helvetica" pitchFamily="2" charset="0"/>
                  </a:rPr>
                  <a:t>Victor </a:t>
                </a:r>
                <a:r>
                  <a:rPr lang="en-US" sz="1400" b="1" err="1">
                    <a:solidFill>
                      <a:schemeClr val="bg1"/>
                    </a:solidFill>
                    <a:latin typeface="Helvetica" pitchFamily="2" charset="0"/>
                  </a:rPr>
                  <a:t>Kitange</a:t>
                </a:r>
                <a:endParaRPr lang="en-US" sz="1400" b="1">
                  <a:solidFill>
                    <a:schemeClr val="bg1"/>
                  </a:solidFill>
                  <a:latin typeface="Helvetica" pitchFamily="2" charset="0"/>
                </a:endParaRPr>
              </a:p>
              <a:p>
                <a:r>
                  <a:rPr lang="en-US" sz="1400">
                    <a:solidFill>
                      <a:schemeClr val="bg1"/>
                    </a:solidFill>
                    <a:latin typeface="Helvetica" pitchFamily="2" charset="0"/>
                  </a:rPr>
                  <a:t>Economic Advisor – Natural Resources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66A88E-FAE4-6023-DDDF-1E97377DC384}"/>
                  </a:ext>
                </a:extLst>
              </p:cNvPr>
              <p:cNvSpPr txBox="1"/>
              <p:nvPr/>
            </p:nvSpPr>
            <p:spPr>
              <a:xfrm>
                <a:off x="4302895" y="3268059"/>
                <a:ext cx="25999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>
                    <a:solidFill>
                      <a:schemeClr val="bg1"/>
                    </a:solidFill>
                    <a:latin typeface="Helvetica" pitchFamily="2" charset="0"/>
                  </a:rPr>
                  <a:t>Trade, Oceans and Natural Resources Commonwealth Secretariat</a:t>
                </a:r>
                <a:endParaRPr lang="en-US" sz="1000">
                  <a:solidFill>
                    <a:schemeClr val="bg1"/>
                  </a:solidFill>
                  <a:effectLst/>
                  <a:latin typeface="Helvetica" pitchFamily="2" charset="0"/>
                </a:endParaRPr>
              </a:p>
            </p:txBody>
          </p:sp>
        </p:grp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F9B7556A-D331-68F1-097B-DE8D8AF89535}"/>
                </a:ext>
              </a:extLst>
            </p:cNvPr>
            <p:cNvSpPr/>
            <p:nvPr/>
          </p:nvSpPr>
          <p:spPr>
            <a:xfrm>
              <a:off x="4340090" y="1089228"/>
              <a:ext cx="2553091" cy="1496794"/>
            </a:xfrm>
            <a:prstGeom prst="roundRect">
              <a:avLst>
                <a:gd name="adj" fmla="val 8262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E3DBA51-A23E-FB20-A82C-AA77BF836D20}"/>
              </a:ext>
            </a:extLst>
          </p:cNvPr>
          <p:cNvSpPr/>
          <p:nvPr/>
        </p:nvSpPr>
        <p:spPr>
          <a:xfrm>
            <a:off x="914916" y="3847169"/>
            <a:ext cx="2553091" cy="1517159"/>
          </a:xfrm>
          <a:prstGeom prst="roundRect">
            <a:avLst>
              <a:gd name="adj" fmla="val 9479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03EE5D-EDE7-C32E-6A3A-9719DE11105B}"/>
              </a:ext>
            </a:extLst>
          </p:cNvPr>
          <p:cNvSpPr txBox="1"/>
          <p:nvPr/>
        </p:nvSpPr>
        <p:spPr>
          <a:xfrm>
            <a:off x="914916" y="5911755"/>
            <a:ext cx="26515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Helvetica" pitchFamily="2" charset="0"/>
              </a:rPr>
              <a:t>Universal Energy Facility - </a:t>
            </a:r>
            <a:r>
              <a:rPr lang="en-US" sz="1000" b="1" err="1">
                <a:solidFill>
                  <a:schemeClr val="bg1"/>
                </a:solidFill>
                <a:latin typeface="Helvetica" pitchFamily="2" charset="0"/>
              </a:rPr>
              <a:t>SEforAll</a:t>
            </a:r>
            <a:endParaRPr lang="en-US" sz="100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BCDE0-980E-695D-02D7-5AEBB1BC1D8F}"/>
              </a:ext>
            </a:extLst>
          </p:cNvPr>
          <p:cNvSpPr txBox="1"/>
          <p:nvPr/>
        </p:nvSpPr>
        <p:spPr>
          <a:xfrm>
            <a:off x="914916" y="5437987"/>
            <a:ext cx="3313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Helvetica" pitchFamily="2" charset="0"/>
              </a:rPr>
              <a:t>Anita </a:t>
            </a:r>
            <a:r>
              <a:rPr lang="en-US" sz="1400" b="1" err="1">
                <a:solidFill>
                  <a:schemeClr val="bg1"/>
                </a:solidFill>
                <a:latin typeface="Helvetica" pitchFamily="2" charset="0"/>
              </a:rPr>
              <a:t>Otubu</a:t>
            </a:r>
            <a:endParaRPr lang="en-US" sz="1400" b="1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400">
                <a:solidFill>
                  <a:schemeClr val="bg1"/>
                </a:solidFill>
                <a:latin typeface="Helvetica" pitchFamily="2" charset="0"/>
              </a:rPr>
              <a:t>Senior Director</a:t>
            </a:r>
            <a:endParaRPr lang="en-US" sz="140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4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27381" y="1926540"/>
            <a:ext cx="8311820" cy="1470025"/>
          </a:xfrm>
        </p:spPr>
        <p:txBody>
          <a:bodyPr/>
          <a:lstStyle/>
          <a:p>
            <a:r>
              <a:rPr lang="en-US"/>
              <a:t>Pathways to net zero and the state of the transition in emerging markets </a:t>
            </a:r>
          </a:p>
        </p:txBody>
      </p:sp>
      <p:sp>
        <p:nvSpPr>
          <p:cNvPr id="33" name="Date Placeholder 32"/>
          <p:cNvSpPr>
            <a:spLocks noGrp="1"/>
          </p:cNvSpPr>
          <p:nvPr>
            <p:ph type="dt" sz="half" idx="12"/>
          </p:nvPr>
        </p:nvSpPr>
        <p:spPr>
          <a:xfrm>
            <a:off x="527380" y="5556346"/>
            <a:ext cx="2400000" cy="360026"/>
          </a:xfrm>
        </p:spPr>
        <p:txBody>
          <a:bodyPr/>
          <a:lstStyle/>
          <a:p>
            <a:r>
              <a:rPr lang="en-GB"/>
              <a:t>December 6, 2023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111C72-88B9-F189-9A61-9F9E489AEA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Luiza Demoro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59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301" y="524123"/>
            <a:ext cx="11679700" cy="1080675"/>
          </a:xfrm>
        </p:spPr>
        <p:txBody>
          <a:bodyPr/>
          <a:lstStyle/>
          <a:p>
            <a:r>
              <a:rPr lang="en-GB"/>
              <a:t>Bloomberg NetZero Pathfinders Framework</a:t>
            </a:r>
            <a:br>
              <a:rPr lang="en-GB"/>
            </a:br>
            <a:endParaRPr lang="en-GB" b="0">
              <a:solidFill>
                <a:schemeClr val="accent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5400000">
            <a:off x="2425995" y="3039219"/>
            <a:ext cx="48000" cy="139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endParaRPr lang="en-GB" sz="1252">
              <a:solidFill>
                <a:prstClr val="white"/>
              </a:solidFill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21395" y="1835419"/>
            <a:ext cx="65200" cy="34603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endParaRPr lang="en-GB" sz="1252">
              <a:solidFill>
                <a:prstClr val="white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301" y="1650423"/>
            <a:ext cx="2509887" cy="552716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51998">
              <a:spcBef>
                <a:spcPts val="313"/>
              </a:spcBef>
            </a:pPr>
            <a:r>
              <a:rPr lang="en-GB" sz="4800" b="1">
                <a:solidFill>
                  <a:srgbClr val="43BEAD"/>
                </a:solidFill>
                <a:latin typeface="Arial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2301" y="2749139"/>
            <a:ext cx="2511359" cy="74684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51998">
              <a:spcBef>
                <a:spcPts val="313"/>
              </a:spcBef>
            </a:pPr>
            <a:r>
              <a:rPr lang="en-GB" sz="4800" b="1">
                <a:solidFill>
                  <a:srgbClr val="43BEAD"/>
                </a:solidFill>
                <a:latin typeface="Arial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2301" y="4064574"/>
            <a:ext cx="2509887" cy="67208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51998">
              <a:spcBef>
                <a:spcPts val="313"/>
              </a:spcBef>
            </a:pPr>
            <a:r>
              <a:rPr lang="en-GB" sz="4800" b="1">
                <a:solidFill>
                  <a:srgbClr val="43BEAD"/>
                </a:solidFill>
                <a:latin typeface="Arial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9977" y="1735837"/>
            <a:ext cx="1957732" cy="410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1051998">
              <a:spcBef>
                <a:spcPts val="313"/>
              </a:spcBef>
            </a:pPr>
            <a:r>
              <a:rPr lang="en-GB" sz="1333">
                <a:solidFill>
                  <a:srgbClr val="43BEAD"/>
                </a:solidFill>
                <a:latin typeface="Arial"/>
              </a:rPr>
              <a:t>Accelerate deployment of </a:t>
            </a:r>
            <a:r>
              <a:rPr lang="en-GB" sz="1333" b="1">
                <a:solidFill>
                  <a:srgbClr val="43BEAD"/>
                </a:solidFill>
                <a:latin typeface="Arial"/>
              </a:rPr>
              <a:t>mature</a:t>
            </a:r>
            <a:r>
              <a:rPr lang="en-GB" sz="1333">
                <a:solidFill>
                  <a:srgbClr val="43BEAD"/>
                </a:solidFill>
                <a:latin typeface="Arial"/>
              </a:rPr>
              <a:t> climate solutions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9976" y="2917377"/>
            <a:ext cx="1896200" cy="410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1051998">
              <a:spcBef>
                <a:spcPts val="313"/>
              </a:spcBef>
            </a:pPr>
            <a:r>
              <a:rPr lang="en-GB" sz="1333">
                <a:solidFill>
                  <a:srgbClr val="43BEAD"/>
                </a:solidFill>
                <a:latin typeface="Arial"/>
              </a:rPr>
              <a:t>Support the development of </a:t>
            </a:r>
            <a:r>
              <a:rPr lang="en-GB" sz="1333" b="1">
                <a:solidFill>
                  <a:srgbClr val="43BEAD"/>
                </a:solidFill>
                <a:latin typeface="Arial"/>
              </a:rPr>
              <a:t>new</a:t>
            </a:r>
            <a:r>
              <a:rPr lang="en-GB" sz="1333">
                <a:solidFill>
                  <a:srgbClr val="43BEAD"/>
                </a:solidFill>
                <a:latin typeface="Arial"/>
              </a:rPr>
              <a:t> climate solutions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9976" y="4121110"/>
            <a:ext cx="1896200" cy="615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1051998">
              <a:spcBef>
                <a:spcPts val="313"/>
              </a:spcBef>
            </a:pPr>
            <a:r>
              <a:rPr lang="en-GB" sz="1333">
                <a:solidFill>
                  <a:srgbClr val="43BEAD"/>
                </a:solidFill>
                <a:latin typeface="Arial"/>
              </a:rPr>
              <a:t>Manage the </a:t>
            </a:r>
            <a:r>
              <a:rPr lang="en-GB" sz="1333" b="1">
                <a:solidFill>
                  <a:srgbClr val="43BEAD"/>
                </a:solidFill>
                <a:latin typeface="Arial"/>
              </a:rPr>
              <a:t>transition</a:t>
            </a:r>
            <a:r>
              <a:rPr lang="en-GB" sz="1333">
                <a:solidFill>
                  <a:srgbClr val="43BEAD"/>
                </a:solidFill>
                <a:latin typeface="Arial"/>
              </a:rPr>
              <a:t> or </a:t>
            </a:r>
            <a:r>
              <a:rPr lang="en-GB" sz="1333" b="1">
                <a:solidFill>
                  <a:srgbClr val="43BEAD"/>
                </a:solidFill>
                <a:latin typeface="Arial"/>
              </a:rPr>
              <a:t>phase-out</a:t>
            </a:r>
            <a:r>
              <a:rPr lang="en-GB" sz="1333">
                <a:solidFill>
                  <a:srgbClr val="43BEAD"/>
                </a:solidFill>
                <a:latin typeface="Arial"/>
              </a:rPr>
              <a:t> of carbon-intensive activities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59464" y="1892830"/>
            <a:ext cx="1920000" cy="37653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051998">
              <a:spcBef>
                <a:spcPts val="313"/>
              </a:spcBef>
            </a:pPr>
            <a:r>
              <a:rPr lang="en-GB" sz="1252" b="1">
                <a:solidFill>
                  <a:srgbClr val="19B24E"/>
                </a:solidFill>
                <a:latin typeface="Arial"/>
              </a:rPr>
              <a:t>Government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12300" y="5298828"/>
            <a:ext cx="4725229" cy="59285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51998">
              <a:spcBef>
                <a:spcPts val="313"/>
              </a:spcBef>
            </a:pPr>
            <a:r>
              <a:rPr lang="en-GB" sz="4800" b="1">
                <a:solidFill>
                  <a:srgbClr val="43BEAD"/>
                </a:solidFill>
                <a:latin typeface="Arial"/>
              </a:rPr>
              <a:t>4</a:t>
            </a:r>
            <a:endParaRPr lang="en-GB" sz="2400">
              <a:solidFill>
                <a:srgbClr val="43BEAD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9976" y="5309724"/>
            <a:ext cx="1803728" cy="615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defTabSz="1051998">
              <a:spcBef>
                <a:spcPts val="313"/>
              </a:spcBef>
            </a:pPr>
            <a:r>
              <a:rPr lang="en-GB" sz="1333">
                <a:solidFill>
                  <a:srgbClr val="43BEAD"/>
                </a:solidFill>
                <a:latin typeface="Arial"/>
              </a:rPr>
              <a:t>Create appropriate climate-transition </a:t>
            </a:r>
            <a:r>
              <a:rPr lang="en-GB" sz="1333" b="1">
                <a:solidFill>
                  <a:srgbClr val="43BEAD"/>
                </a:solidFill>
                <a:latin typeface="Arial"/>
              </a:rPr>
              <a:t>governance</a:t>
            </a:r>
            <a:r>
              <a:rPr lang="en-GB" sz="1333">
                <a:solidFill>
                  <a:srgbClr val="43BEAD"/>
                </a:solidFill>
                <a:latin typeface="Arial"/>
              </a:rPr>
              <a:t> structures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59464" y="3609696"/>
            <a:ext cx="1920000" cy="532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Cities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59464" y="2242712"/>
            <a:ext cx="1920000" cy="532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National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59464" y="2925645"/>
            <a:ext cx="1920000" cy="532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Regions | States Provinces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359464" y="4293746"/>
            <a:ext cx="1920000" cy="532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Regulators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359464" y="4973996"/>
            <a:ext cx="1920000" cy="532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International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478832" y="1896535"/>
            <a:ext cx="1920000" cy="37653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051998">
              <a:spcBef>
                <a:spcPts val="313"/>
              </a:spcBef>
            </a:pPr>
            <a:r>
              <a:rPr lang="en-GB" sz="1252" b="1">
                <a:solidFill>
                  <a:prstClr val="black"/>
                </a:solidFill>
                <a:latin typeface="Arial"/>
              </a:rPr>
              <a:t>Sectors | Industries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543507" y="1896535"/>
            <a:ext cx="1920000" cy="37653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051998">
              <a:spcBef>
                <a:spcPts val="313"/>
              </a:spcBef>
            </a:pPr>
            <a:r>
              <a:rPr lang="en-GB" sz="1252" b="1">
                <a:solidFill>
                  <a:prstClr val="black"/>
                </a:solidFill>
                <a:latin typeface="Arial"/>
              </a:rPr>
              <a:t>Finance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655741" y="1896535"/>
            <a:ext cx="1920000" cy="376532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051998">
              <a:spcBef>
                <a:spcPts val="313"/>
              </a:spcBef>
            </a:pPr>
            <a:r>
              <a:rPr lang="en-GB" sz="1252" b="1">
                <a:solidFill>
                  <a:prstClr val="black"/>
                </a:solidFill>
                <a:latin typeface="Arial"/>
              </a:rPr>
              <a:t>Civil society</a:t>
            </a:r>
          </a:p>
        </p:txBody>
      </p:sp>
      <p:sp>
        <p:nvSpPr>
          <p:cNvPr id="43" name="Rectangle 42"/>
          <p:cNvSpPr/>
          <p:nvPr/>
        </p:nvSpPr>
        <p:spPr>
          <a:xfrm>
            <a:off x="5478832" y="3604300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Transport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478832" y="2237316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Energy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478832" y="2920249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Materials and Buildings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478832" y="4288350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Agriculture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543507" y="3604300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Banks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7543507" y="2237316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Institutional investors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543507" y="2920249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Asset managers</a:t>
            </a:r>
          </a:p>
        </p:txBody>
      </p:sp>
      <p:sp>
        <p:nvSpPr>
          <p:cNvPr id="51" name="Rectangle 50"/>
          <p:cNvSpPr/>
          <p:nvPr/>
        </p:nvSpPr>
        <p:spPr>
          <a:xfrm>
            <a:off x="7543463" y="4977701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Public and development banks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543463" y="4296384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Rating agencies, Index providers, Insurances</a:t>
            </a:r>
          </a:p>
        </p:txBody>
      </p:sp>
      <p:sp>
        <p:nvSpPr>
          <p:cNvPr id="53" name="Rectangle 52"/>
          <p:cNvSpPr/>
          <p:nvPr/>
        </p:nvSpPr>
        <p:spPr>
          <a:xfrm>
            <a:off x="9655741" y="3604300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Welfare | Inclusion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655741" y="2237316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Education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655741" y="2920249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Acceptance | Culture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655741" y="4288350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Ownership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5375581" y="2229245"/>
            <a:ext cx="0" cy="340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7465631" y="2203847"/>
            <a:ext cx="0" cy="340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9559517" y="2203847"/>
            <a:ext cx="0" cy="34080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215680" y="1807477"/>
            <a:ext cx="8448939" cy="392578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endParaRPr lang="en-GB" sz="1252">
              <a:solidFill>
                <a:srgbClr val="7654A3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1979" y="1450630"/>
            <a:ext cx="27229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1998">
              <a:spcBef>
                <a:spcPts val="313"/>
              </a:spcBef>
            </a:pPr>
            <a:r>
              <a:rPr lang="en-GB" sz="1400" b="1">
                <a:solidFill>
                  <a:srgbClr val="00AEE5"/>
                </a:solidFill>
                <a:latin typeface="Arial"/>
              </a:rPr>
              <a:t>Stakeholders of the race to zero</a:t>
            </a:r>
          </a:p>
        </p:txBody>
      </p:sp>
      <p:sp>
        <p:nvSpPr>
          <p:cNvPr id="60" name="Rectangle 59"/>
          <p:cNvSpPr/>
          <p:nvPr/>
        </p:nvSpPr>
        <p:spPr>
          <a:xfrm>
            <a:off x="9655741" y="4974970"/>
            <a:ext cx="1920000" cy="53270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1998">
              <a:spcBef>
                <a:spcPts val="313"/>
              </a:spcBef>
            </a:pPr>
            <a:r>
              <a:rPr lang="en-GB" sz="1252">
                <a:solidFill>
                  <a:prstClr val="black"/>
                </a:solidFill>
                <a:latin typeface="Arial"/>
              </a:rPr>
              <a:t>Philanthropy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91392" y="1353995"/>
            <a:ext cx="284052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051998">
              <a:spcBef>
                <a:spcPts val="313"/>
              </a:spcBef>
            </a:pPr>
            <a:r>
              <a:rPr lang="en-GB" sz="1400" b="1">
                <a:solidFill>
                  <a:srgbClr val="43BEAD"/>
                </a:solidFill>
                <a:latin typeface="Arial"/>
              </a:rPr>
              <a:t>Four pillars of net-zero strategies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9AECD93A-ABFA-4D11-BB8A-B52F0D16C4A2}"/>
              </a:ext>
            </a:extLst>
          </p:cNvPr>
          <p:cNvSpPr txBox="1">
            <a:spLocks/>
          </p:cNvSpPr>
          <p:nvPr/>
        </p:nvSpPr>
        <p:spPr>
          <a:xfrm>
            <a:off x="408341" y="5925278"/>
            <a:ext cx="11167400" cy="396140"/>
          </a:xfrm>
          <a:prstGeom prst="rect">
            <a:avLst/>
          </a:prstGeom>
        </p:spPr>
        <p:txBody>
          <a:bodyPr/>
          <a:lstStyle>
            <a:lvl1pPr marL="180000" indent="-180000" algn="l" defTabSz="685804" rtl="0" eaLnBrk="1" latinLnBrk="0" hangingPunct="1">
              <a:spcBef>
                <a:spcPts val="600"/>
              </a:spcBef>
              <a:buClr>
                <a:srgbClr val="00B0F0"/>
              </a:buClr>
              <a:buSzPct val="90000"/>
              <a:buFont typeface="Arial" panose="020B0604020202020204" pitchFamily="34" charset="0"/>
              <a:buChar char="●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80000" algn="l" defTabSz="685804" rtl="0" eaLnBrk="1" latinLnBrk="0" hangingPunct="1">
              <a:spcBef>
                <a:spcPts val="300"/>
              </a:spcBef>
              <a:buClr>
                <a:srgbClr val="00B0F0"/>
              </a:buClr>
              <a:buSzPct val="100000"/>
              <a:buFont typeface="Arial" panose="020B0604020202020204" pitchFamily="34" charset="0"/>
              <a:buChar char="–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000" algn="l" defTabSz="685804" rtl="0" eaLnBrk="1" latinLnBrk="0" hangingPunct="1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685804" rtl="0" eaLnBrk="1" latinLnBrk="0" hangingPunct="1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–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0000" algn="l" defTabSz="685804" rtl="0" eaLnBrk="1" latinLnBrk="0" hangingPunct="1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180000" algn="l" defTabSz="685804" rtl="0" eaLnBrk="1" latinLnBrk="0" hangingPunct="1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–"/>
              <a:defRPr lang="en-US" sz="12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60000" indent="-180000" algn="l" defTabSz="685804" rtl="0" eaLnBrk="1" latinLnBrk="0" hangingPunct="1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lang="en-US" sz="12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40000" indent="-180000" algn="l" defTabSz="685804" rtl="0" eaLnBrk="1" latinLnBrk="0" hangingPunct="1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–"/>
              <a:defRPr lang="en-US" sz="12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20000" indent="-180000" algn="l" defTabSz="685804" rtl="0" eaLnBrk="1" latinLnBrk="0" hangingPunct="1">
              <a:spcBef>
                <a:spcPts val="3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lang="en-US" sz="12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82">
              <a:spcBef>
                <a:spcPts val="800"/>
              </a:spcBef>
              <a:buNone/>
            </a:pPr>
            <a:r>
              <a:rPr lang="en-GB" i="1">
                <a:solidFill>
                  <a:prstClr val="black"/>
                </a:solidFill>
                <a:latin typeface="Arial"/>
              </a:rPr>
              <a:t>Source: </a:t>
            </a:r>
            <a:r>
              <a:rPr lang="en-GB" i="1" err="1">
                <a:solidFill>
                  <a:prstClr val="black"/>
                </a:solidFill>
                <a:latin typeface="Arial"/>
              </a:rPr>
              <a:t>BloombergNEF</a:t>
            </a:r>
            <a:r>
              <a:rPr lang="en-GB" i="1">
                <a:solidFill>
                  <a:prstClr val="black"/>
                </a:solidFill>
                <a:latin typeface="Arial"/>
              </a:rPr>
              <a:t>, </a:t>
            </a:r>
            <a:r>
              <a:rPr lang="en-GB" i="1">
                <a:solidFill>
                  <a:prstClr val="black"/>
                </a:solidFill>
                <a:latin typeface="Arial"/>
                <a:hlinkClick r:id="rId3"/>
              </a:rPr>
              <a:t>Bloomberg NetZero Pathfinders</a:t>
            </a:r>
            <a:r>
              <a:rPr lang="en-GB" i="1">
                <a:solidFill>
                  <a:prstClr val="black"/>
                </a:solidFill>
                <a:latin typeface="Arial"/>
              </a:rPr>
              <a:t>.</a:t>
            </a:r>
            <a:endParaRPr lang="en-GB" sz="1600" i="1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D3E17-EA9A-485F-FC8E-8D0EA821E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112" y="6235279"/>
            <a:ext cx="1221480" cy="5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2301" y="548681"/>
            <a:ext cx="8079977" cy="920113"/>
          </a:xfrm>
        </p:spPr>
        <p:txBody>
          <a:bodyPr>
            <a:normAutofit fontScale="90000"/>
          </a:bodyPr>
          <a:lstStyle/>
          <a:p>
            <a:r>
              <a:rPr lang="en-GB"/>
              <a:t>Climate challenges and solutions</a:t>
            </a:r>
            <a:br>
              <a:rPr lang="en-GB"/>
            </a:br>
            <a:r>
              <a:rPr lang="en-US" sz="2400">
                <a:solidFill>
                  <a:schemeClr val="accent1"/>
                </a:solidFill>
              </a:rPr>
              <a:t>1. Accelerate deployment of mature climate solutions</a:t>
            </a:r>
            <a:br>
              <a:rPr lang="en-US" sz="3733"/>
            </a:br>
            <a:endParaRPr lang="en-US" sz="3733"/>
          </a:p>
        </p:txBody>
      </p:sp>
      <p:sp>
        <p:nvSpPr>
          <p:cNvPr id="73" name="ctsSectionHeader">
            <a:extLst>
              <a:ext uri="{FF2B5EF4-FFF2-40B4-BE49-F238E27FC236}">
                <a16:creationId xmlns:a16="http://schemas.microsoft.com/office/drawing/2014/main" id="{A8E57639-EE47-4391-A75B-9262F8B0013A}"/>
              </a:ext>
            </a:extLst>
          </p:cNvPr>
          <p:cNvSpPr txBox="1"/>
          <p:nvPr/>
        </p:nvSpPr>
        <p:spPr>
          <a:xfrm>
            <a:off x="512301" y="323719"/>
            <a:ext cx="7308041" cy="153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97" b="1"/>
              <a:t>Policy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9AB0CC-4317-4A41-AB2F-E200F8D45D5B}"/>
              </a:ext>
            </a:extLst>
          </p:cNvPr>
          <p:cNvGrpSpPr/>
          <p:nvPr/>
        </p:nvGrpSpPr>
        <p:grpSpPr>
          <a:xfrm>
            <a:off x="757768" y="1411818"/>
            <a:ext cx="10659534" cy="4635057"/>
            <a:chOff x="568325" y="1058863"/>
            <a:chExt cx="7994651" cy="347629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A36583-CE3D-4264-8B0A-6357F66E8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950" y="1762125"/>
              <a:ext cx="1231900" cy="649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93B6FE-23BB-4F57-A412-A2311502C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588" y="1830388"/>
              <a:ext cx="990656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Speed deployment </a:t>
              </a:r>
              <a:endParaRPr lang="en-US" altLang="en-US" sz="24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555AB7-AA3E-497F-8865-F7468A0D5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3288" y="1963738"/>
              <a:ext cx="106880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of EVs and charging </a:t>
              </a:r>
              <a:endParaRPr lang="en-US" altLang="en-US" sz="24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957663-EDD5-4CF1-AD1C-29A12E64C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7738" y="2101851"/>
              <a:ext cx="87163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infrastructure for </a:t>
              </a:r>
              <a:endParaRPr lang="en-US" altLang="en-US" sz="2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DED511-8159-4B0A-8679-283640673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4888" y="2238376"/>
              <a:ext cx="71654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road transport</a:t>
              </a:r>
              <a:endParaRPr lang="en-US" altLang="en-US" sz="2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5ABDF-43DD-407C-918B-1B776BC51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950" y="2465389"/>
              <a:ext cx="1231900" cy="64928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66390D-256A-4CE8-B103-4DDC879E1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6788" y="2565338"/>
              <a:ext cx="77425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Boost walking, </a:t>
              </a:r>
              <a:endParaRPr lang="en-US" altLang="en-US" sz="24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3D1DE7-F82D-4B0E-95C4-09A53C88E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1913" y="2699484"/>
              <a:ext cx="99185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micro mobility and  </a:t>
              </a:r>
              <a:endParaRPr lang="en-US" altLang="en-US" sz="24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348F87-598B-491B-B00C-5C0DFFF4F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025" y="2848547"/>
              <a:ext cx="103514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public transportation</a:t>
              </a:r>
              <a:endParaRPr lang="en-US" altLang="en-US" sz="2400"/>
            </a:p>
          </p:txBody>
        </p:sp>
        <p:sp>
          <p:nvSpPr>
            <p:cNvPr id="20" name="Rectangle 20">
              <a:extLst>
                <a:ext uri="{FF2B5EF4-FFF2-40B4-BE49-F238E27FC236}">
                  <a16:creationId xmlns:a16="http://schemas.microsoft.com/office/drawing/2014/main" id="{837B411B-0A70-4B18-B22A-1C80C8493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" y="1759661"/>
              <a:ext cx="1233488" cy="6492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69B206F0-8D76-4DB4-B7AA-5F875684E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613" y="1897063"/>
              <a:ext cx="1017105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Speed construction </a:t>
              </a:r>
              <a:endParaRPr lang="en-US" altLang="en-US" sz="2400"/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1C9D82AF-632E-41FE-92F6-88B3B3F90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263" y="2033588"/>
              <a:ext cx="78026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of clean power </a:t>
              </a:r>
              <a:endParaRPr lang="en-US" altLang="en-US" sz="2400"/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955039A7-D9E5-48AE-9857-1C68E3213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163" y="2173288"/>
              <a:ext cx="306575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plants</a:t>
              </a:r>
              <a:endParaRPr lang="en-US" altLang="en-US" sz="2400"/>
            </a:p>
          </p:txBody>
        </p:sp>
        <p:sp>
          <p:nvSpPr>
            <p:cNvPr id="24" name="Rectangle 24">
              <a:extLst>
                <a:ext uri="{FF2B5EF4-FFF2-40B4-BE49-F238E27FC236}">
                  <a16:creationId xmlns:a16="http://schemas.microsoft.com/office/drawing/2014/main" id="{D6B8A116-8E38-4182-A5FB-61082AEDC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" y="2465389"/>
              <a:ext cx="1233488" cy="6492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9AA55F91-A91C-41A8-960C-B42FD6397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63" y="2535238"/>
              <a:ext cx="97743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Accelerate buildout</a:t>
              </a:r>
              <a:endParaRPr lang="en-US" altLang="en-US" sz="2400"/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A10090E1-A30B-49B1-9B0A-E494E5CE9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3" y="2668588"/>
              <a:ext cx="90289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of current energy </a:t>
              </a:r>
              <a:endParaRPr lang="en-US" altLang="en-US" sz="2400"/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4836FCCB-53DC-496C-BBBC-C65364E61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063" y="2808288"/>
              <a:ext cx="41597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storage </a:t>
              </a:r>
              <a:endParaRPr lang="en-US" altLang="en-US" sz="2400"/>
            </a:p>
          </p:txBody>
        </p:sp>
        <p:sp>
          <p:nvSpPr>
            <p:cNvPr id="30" name="Rectangle 30">
              <a:extLst>
                <a:ext uri="{FF2B5EF4-FFF2-40B4-BE49-F238E27FC236}">
                  <a16:creationId xmlns:a16="http://schemas.microsoft.com/office/drawing/2014/main" id="{5326E030-4FDC-4C25-ADA4-160D16ACD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1063" y="2943226"/>
              <a:ext cx="64440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technologies</a:t>
              </a:r>
              <a:endParaRPr lang="en-US" altLang="en-US" sz="2400"/>
            </a:p>
          </p:txBody>
        </p:sp>
        <p:sp>
          <p:nvSpPr>
            <p:cNvPr id="31" name="Rectangle 31">
              <a:extLst>
                <a:ext uri="{FF2B5EF4-FFF2-40B4-BE49-F238E27FC236}">
                  <a16:creationId xmlns:a16="http://schemas.microsoft.com/office/drawing/2014/main" id="{DB5EF816-FEB1-4C93-8BBF-CE720EB8A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" y="3173957"/>
              <a:ext cx="1233488" cy="6540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36" name="Rectangle 32">
              <a:extLst>
                <a:ext uri="{FF2B5EF4-FFF2-40B4-BE49-F238E27FC236}">
                  <a16:creationId xmlns:a16="http://schemas.microsoft.com/office/drawing/2014/main" id="{5A274A3D-15FA-4C7D-8006-E21DB64D0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213" y="3240088"/>
              <a:ext cx="81272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Proliferate heat </a:t>
              </a:r>
              <a:endParaRPr lang="en-US" altLang="en-US" sz="2400"/>
            </a:p>
          </p:txBody>
        </p:sp>
        <p:sp>
          <p:nvSpPr>
            <p:cNvPr id="14337" name="Rectangle 33">
              <a:extLst>
                <a:ext uri="{FF2B5EF4-FFF2-40B4-BE49-F238E27FC236}">
                  <a16:creationId xmlns:a16="http://schemas.microsoft.com/office/drawing/2014/main" id="{43041ECB-3301-4EF7-9BC9-48DE26550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113" y="3373438"/>
              <a:ext cx="89567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pumps and other </a:t>
              </a:r>
              <a:endParaRPr lang="en-US" altLang="en-US" sz="2400"/>
            </a:p>
          </p:txBody>
        </p:sp>
        <p:sp>
          <p:nvSpPr>
            <p:cNvPr id="14338" name="Rectangle 34">
              <a:extLst>
                <a:ext uri="{FF2B5EF4-FFF2-40B4-BE49-F238E27FC236}">
                  <a16:creationId xmlns:a16="http://schemas.microsoft.com/office/drawing/2014/main" id="{C7DBBA87-582F-45B4-A83F-5DB142635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63" y="3513138"/>
              <a:ext cx="98344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clean technologies </a:t>
              </a:r>
              <a:endParaRPr lang="en-US" altLang="en-US" sz="2400"/>
            </a:p>
          </p:txBody>
        </p:sp>
        <p:sp>
          <p:nvSpPr>
            <p:cNvPr id="14339" name="Rectangle 35">
              <a:extLst>
                <a:ext uri="{FF2B5EF4-FFF2-40B4-BE49-F238E27FC236}">
                  <a16:creationId xmlns:a16="http://schemas.microsoft.com/office/drawing/2014/main" id="{C4FD6226-08AE-42F1-B6B0-5525E178FA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813" y="3648076"/>
              <a:ext cx="58068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to buildings</a:t>
              </a:r>
              <a:endParaRPr lang="en-US" altLang="en-US" sz="2400"/>
            </a:p>
          </p:txBody>
        </p:sp>
        <p:sp>
          <p:nvSpPr>
            <p:cNvPr id="14340" name="Rectangle 36">
              <a:extLst>
                <a:ext uri="{FF2B5EF4-FFF2-40B4-BE49-F238E27FC236}">
                  <a16:creationId xmlns:a16="http://schemas.microsoft.com/office/drawing/2014/main" id="{FDA5AA9A-51DD-4DF3-A825-B1EDBD2B8F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" y="3885868"/>
              <a:ext cx="1233488" cy="64928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41" name="Rectangle 37">
              <a:extLst>
                <a:ext uri="{FF2B5EF4-FFF2-40B4-BE49-F238E27FC236}">
                  <a16:creationId xmlns:a16="http://schemas.microsoft.com/office/drawing/2014/main" id="{590F77E1-3D4B-44F9-9028-A01DD662CB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663" y="3940176"/>
              <a:ext cx="97776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Promote efficiency </a:t>
              </a:r>
              <a:endParaRPr lang="en-US" altLang="en-US" sz="2400"/>
            </a:p>
          </p:txBody>
        </p:sp>
        <p:sp>
          <p:nvSpPr>
            <p:cNvPr id="14343" name="Rectangle 38">
              <a:extLst>
                <a:ext uri="{FF2B5EF4-FFF2-40B4-BE49-F238E27FC236}">
                  <a16:creationId xmlns:a16="http://schemas.microsoft.com/office/drawing/2014/main" id="{BC0C59BD-01AE-456C-A5BD-3123580B88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363" y="4073526"/>
              <a:ext cx="96180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retrofits for homes </a:t>
              </a:r>
              <a:endParaRPr lang="en-US" altLang="en-US" sz="2400"/>
            </a:p>
          </p:txBody>
        </p:sp>
        <p:sp>
          <p:nvSpPr>
            <p:cNvPr id="14344" name="Rectangle 39">
              <a:extLst>
                <a:ext uri="{FF2B5EF4-FFF2-40B4-BE49-F238E27FC236}">
                  <a16:creationId xmlns:a16="http://schemas.microsoft.com/office/drawing/2014/main" id="{330BDAB7-7EC8-445B-A2AF-25BEFD38A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863" y="4213226"/>
              <a:ext cx="84398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and commercial </a:t>
              </a:r>
              <a:endParaRPr lang="en-US" altLang="en-US" sz="2400"/>
            </a:p>
          </p:txBody>
        </p:sp>
        <p:sp>
          <p:nvSpPr>
            <p:cNvPr id="14345" name="Rectangle 40">
              <a:extLst>
                <a:ext uri="{FF2B5EF4-FFF2-40B4-BE49-F238E27FC236}">
                  <a16:creationId xmlns:a16="http://schemas.microsoft.com/office/drawing/2014/main" id="{6BEC502E-FC54-4824-B0AB-88E861B10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6313" y="4344988"/>
              <a:ext cx="452047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buildings</a:t>
              </a:r>
              <a:endParaRPr lang="en-US" altLang="en-US" sz="2400"/>
            </a:p>
          </p:txBody>
        </p:sp>
        <p:sp>
          <p:nvSpPr>
            <p:cNvPr id="14348" name="Rectangle 44">
              <a:extLst>
                <a:ext uri="{FF2B5EF4-FFF2-40B4-BE49-F238E27FC236}">
                  <a16:creationId xmlns:a16="http://schemas.microsoft.com/office/drawing/2014/main" id="{DDAD032B-AB22-4F57-B40B-2CC7F2D93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50" y="1758951"/>
              <a:ext cx="1227138" cy="6492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49" name="Rectangle 45">
              <a:extLst>
                <a:ext uri="{FF2B5EF4-FFF2-40B4-BE49-F238E27FC236}">
                  <a16:creationId xmlns:a16="http://schemas.microsoft.com/office/drawing/2014/main" id="{FD5FBFCA-5A95-4B64-B47F-41A471DA2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513" y="1830388"/>
              <a:ext cx="569867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Implement </a:t>
              </a:r>
              <a:endParaRPr lang="en-US" altLang="en-US" sz="2400"/>
            </a:p>
          </p:txBody>
        </p:sp>
        <p:sp>
          <p:nvSpPr>
            <p:cNvPr id="14350" name="Rectangle 46">
              <a:extLst>
                <a:ext uri="{FF2B5EF4-FFF2-40B4-BE49-F238E27FC236}">
                  <a16:creationId xmlns:a16="http://schemas.microsoft.com/office/drawing/2014/main" id="{6EE9A5EA-4E1E-4865-A85B-A0255AC3E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7763" y="1963738"/>
              <a:ext cx="613148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sustainable </a:t>
              </a:r>
              <a:endParaRPr lang="en-US" altLang="en-US" sz="2400"/>
            </a:p>
          </p:txBody>
        </p:sp>
        <p:sp>
          <p:nvSpPr>
            <p:cNvPr id="14351" name="Rectangle 47">
              <a:extLst>
                <a:ext uri="{FF2B5EF4-FFF2-40B4-BE49-F238E27FC236}">
                  <a16:creationId xmlns:a16="http://schemas.microsoft.com/office/drawing/2014/main" id="{2C739F3D-ED2D-4FCE-9DA9-EC14FE5F49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663" y="2101851"/>
              <a:ext cx="703318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management </a:t>
              </a:r>
              <a:endParaRPr lang="en-US" altLang="en-US" sz="2400"/>
            </a:p>
          </p:txBody>
        </p:sp>
        <p:sp>
          <p:nvSpPr>
            <p:cNvPr id="14352" name="Rectangle 48">
              <a:extLst>
                <a:ext uri="{FF2B5EF4-FFF2-40B4-BE49-F238E27FC236}">
                  <a16:creationId xmlns:a16="http://schemas.microsoft.com/office/drawing/2014/main" id="{4075EC95-5851-453A-8AAF-D594F22BB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3" y="2238376"/>
              <a:ext cx="423193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systems</a:t>
              </a:r>
              <a:endParaRPr lang="en-US" altLang="en-US" sz="2400"/>
            </a:p>
          </p:txBody>
        </p:sp>
        <p:sp>
          <p:nvSpPr>
            <p:cNvPr id="14353" name="Rectangle 49">
              <a:extLst>
                <a:ext uri="{FF2B5EF4-FFF2-40B4-BE49-F238E27FC236}">
                  <a16:creationId xmlns:a16="http://schemas.microsoft.com/office/drawing/2014/main" id="{0BA93CBF-A240-4137-BBD9-2285A1837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50" y="2465389"/>
              <a:ext cx="1227138" cy="6492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55" name="Rectangle 50">
              <a:extLst>
                <a:ext uri="{FF2B5EF4-FFF2-40B4-BE49-F238E27FC236}">
                  <a16:creationId xmlns:a16="http://schemas.microsoft.com/office/drawing/2014/main" id="{023DABCA-7F76-4029-8A48-05CF99E47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0463" y="2603501"/>
              <a:ext cx="587902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Encourage </a:t>
              </a:r>
              <a:endParaRPr lang="en-US" altLang="en-US" sz="2400"/>
            </a:p>
          </p:txBody>
        </p:sp>
        <p:sp>
          <p:nvSpPr>
            <p:cNvPr id="14356" name="Rectangle 51">
              <a:extLst>
                <a:ext uri="{FF2B5EF4-FFF2-40B4-BE49-F238E27FC236}">
                  <a16:creationId xmlns:a16="http://schemas.microsoft.com/office/drawing/2014/main" id="{6DB53FA7-4368-4E45-BF42-5123E78A2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2738438"/>
              <a:ext cx="869229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sustainable food </a:t>
              </a:r>
              <a:endParaRPr lang="en-US" altLang="en-US" sz="2400"/>
            </a:p>
          </p:txBody>
        </p:sp>
        <p:sp>
          <p:nvSpPr>
            <p:cNvPr id="14357" name="Rectangle 52">
              <a:extLst>
                <a:ext uri="{FF2B5EF4-FFF2-40B4-BE49-F238E27FC236}">
                  <a16:creationId xmlns:a16="http://schemas.microsoft.com/office/drawing/2014/main" id="{6F6B9B2A-7224-40BA-ABDD-F5F576091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2878138"/>
              <a:ext cx="651621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consumption</a:t>
              </a:r>
              <a:endParaRPr lang="en-US" altLang="en-US" sz="2400"/>
            </a:p>
          </p:txBody>
        </p:sp>
        <p:sp>
          <p:nvSpPr>
            <p:cNvPr id="14358" name="Rectangle 53">
              <a:extLst>
                <a:ext uri="{FF2B5EF4-FFF2-40B4-BE49-F238E27FC236}">
                  <a16:creationId xmlns:a16="http://schemas.microsoft.com/office/drawing/2014/main" id="{156C114E-31A8-465D-8963-E486017BE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50" y="3171826"/>
              <a:ext cx="1227138" cy="6540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59" name="Rectangle 54">
              <a:extLst>
                <a:ext uri="{FF2B5EF4-FFF2-40B4-BE49-F238E27FC236}">
                  <a16:creationId xmlns:a16="http://schemas.microsoft.com/office/drawing/2014/main" id="{B75B4F34-C66C-4EE8-B250-E652222EA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063" y="3240088"/>
              <a:ext cx="889667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Support targeted </a:t>
              </a:r>
              <a:endParaRPr lang="en-US" altLang="en-US" sz="2400"/>
            </a:p>
          </p:txBody>
        </p:sp>
        <p:sp>
          <p:nvSpPr>
            <p:cNvPr id="14360" name="Rectangle 55">
              <a:extLst>
                <a:ext uri="{FF2B5EF4-FFF2-40B4-BE49-F238E27FC236}">
                  <a16:creationId xmlns:a16="http://schemas.microsoft.com/office/drawing/2014/main" id="{67709A22-D132-4E22-9041-459081554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913" y="3373438"/>
              <a:ext cx="1003881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fertilizer usage and </a:t>
              </a:r>
              <a:endParaRPr lang="en-US" altLang="en-US" sz="2400"/>
            </a:p>
          </p:txBody>
        </p:sp>
        <p:sp>
          <p:nvSpPr>
            <p:cNvPr id="14361" name="Rectangle 56">
              <a:extLst>
                <a:ext uri="{FF2B5EF4-FFF2-40B4-BE49-F238E27FC236}">
                  <a16:creationId xmlns:a16="http://schemas.microsoft.com/office/drawing/2014/main" id="{1F4E230C-6B92-4EF9-B0DD-4DD15E62D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8701" y="3506788"/>
              <a:ext cx="518171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use of low</a:t>
              </a:r>
              <a:endParaRPr lang="en-US" altLang="en-US" sz="2400"/>
            </a:p>
          </p:txBody>
        </p:sp>
        <p:sp>
          <p:nvSpPr>
            <p:cNvPr id="14363" name="Rectangle 58">
              <a:extLst>
                <a:ext uri="{FF2B5EF4-FFF2-40B4-BE49-F238E27FC236}">
                  <a16:creationId xmlns:a16="http://schemas.microsoft.com/office/drawing/2014/main" id="{07283B6D-499A-4A8C-AE48-86C927B97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4888" y="3502891"/>
              <a:ext cx="421991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-carbon </a:t>
              </a:r>
              <a:endParaRPr lang="en-US" altLang="en-US" sz="2400"/>
            </a:p>
          </p:txBody>
        </p:sp>
        <p:sp>
          <p:nvSpPr>
            <p:cNvPr id="14364" name="Rectangle 59">
              <a:extLst>
                <a:ext uri="{FF2B5EF4-FFF2-40B4-BE49-F238E27FC236}">
                  <a16:creationId xmlns:a16="http://schemas.microsoft.com/office/drawing/2014/main" id="{E052E318-024C-47CD-9EEA-4C59E1AEF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7613" y="3648076"/>
              <a:ext cx="441227" cy="1385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products</a:t>
              </a:r>
              <a:endParaRPr lang="en-US" altLang="en-US" sz="2400"/>
            </a:p>
          </p:txBody>
        </p:sp>
        <p:sp>
          <p:nvSpPr>
            <p:cNvPr id="14367" name="Rectangle 63">
              <a:extLst>
                <a:ext uri="{FF2B5EF4-FFF2-40B4-BE49-F238E27FC236}">
                  <a16:creationId xmlns:a16="http://schemas.microsoft.com/office/drawing/2014/main" id="{69AF9B71-5C11-46BB-A989-A7B2558E0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940" y="1758951"/>
              <a:ext cx="1231900" cy="6492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68" name="Rectangle 64">
              <a:extLst>
                <a:ext uri="{FF2B5EF4-FFF2-40B4-BE49-F238E27FC236}">
                  <a16:creationId xmlns:a16="http://schemas.microsoft.com/office/drawing/2014/main" id="{29E0AEB9-88E4-4F3B-9D36-CE501A18A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950" y="1830388"/>
              <a:ext cx="87043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Embed goal of a </a:t>
              </a:r>
              <a:endParaRPr lang="en-US" altLang="en-US" sz="2400"/>
            </a:p>
          </p:txBody>
        </p:sp>
        <p:sp>
          <p:nvSpPr>
            <p:cNvPr id="14369" name="Rectangle 65">
              <a:extLst>
                <a:ext uri="{FF2B5EF4-FFF2-40B4-BE49-F238E27FC236}">
                  <a16:creationId xmlns:a16="http://schemas.microsoft.com/office/drawing/2014/main" id="{73709B83-3403-4CCD-AE2A-73382D7F3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8350" y="1963738"/>
              <a:ext cx="106933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‘circular economy’ in </a:t>
              </a:r>
              <a:endParaRPr lang="en-US" altLang="en-US" sz="2400"/>
            </a:p>
          </p:txBody>
        </p:sp>
        <p:sp>
          <p:nvSpPr>
            <p:cNvPr id="14370" name="Rectangle 66">
              <a:extLst>
                <a:ext uri="{FF2B5EF4-FFF2-40B4-BE49-F238E27FC236}">
                  <a16:creationId xmlns:a16="http://schemas.microsoft.com/office/drawing/2014/main" id="{AF17F3DB-CD35-4BF0-A9D1-2939C2046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750" y="2101851"/>
              <a:ext cx="75982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all appropriate </a:t>
              </a:r>
              <a:endParaRPr lang="en-US" altLang="en-US" sz="2400"/>
            </a:p>
          </p:txBody>
        </p:sp>
        <p:sp>
          <p:nvSpPr>
            <p:cNvPr id="14371" name="Rectangle 67">
              <a:extLst>
                <a:ext uri="{FF2B5EF4-FFF2-40B4-BE49-F238E27FC236}">
                  <a16:creationId xmlns:a16="http://schemas.microsoft.com/office/drawing/2014/main" id="{32057AD5-205C-4172-BE28-CD69FA339A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6300" y="2238376"/>
              <a:ext cx="42078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decision</a:t>
              </a:r>
              <a:endParaRPr lang="en-US" altLang="en-US" sz="2400"/>
            </a:p>
          </p:txBody>
        </p:sp>
        <p:sp>
          <p:nvSpPr>
            <p:cNvPr id="14372" name="Rectangle 68">
              <a:extLst>
                <a:ext uri="{FF2B5EF4-FFF2-40B4-BE49-F238E27FC236}">
                  <a16:creationId xmlns:a16="http://schemas.microsoft.com/office/drawing/2014/main" id="{838C4D3C-7DB5-4A39-A9F0-05E05A987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5400" y="2238376"/>
              <a:ext cx="3847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-</a:t>
              </a:r>
              <a:endParaRPr lang="en-US" altLang="en-US" sz="2400"/>
            </a:p>
          </p:txBody>
        </p:sp>
        <p:sp>
          <p:nvSpPr>
            <p:cNvPr id="14373" name="Rectangle 69">
              <a:extLst>
                <a:ext uri="{FF2B5EF4-FFF2-40B4-BE49-F238E27FC236}">
                  <a16:creationId xmlns:a16="http://schemas.microsoft.com/office/drawing/2014/main" id="{966F3B68-A709-4D27-BDB4-E028B2CB2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3500" y="2238376"/>
              <a:ext cx="37029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making</a:t>
              </a:r>
              <a:endParaRPr lang="en-US" altLang="en-US" sz="2400"/>
            </a:p>
          </p:txBody>
        </p:sp>
        <p:sp>
          <p:nvSpPr>
            <p:cNvPr id="14374" name="Rectangle 70">
              <a:extLst>
                <a:ext uri="{FF2B5EF4-FFF2-40B4-BE49-F238E27FC236}">
                  <a16:creationId xmlns:a16="http://schemas.microsoft.com/office/drawing/2014/main" id="{9394061C-0E1E-45EF-81EA-4C2BD3061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940" y="2465389"/>
              <a:ext cx="1231900" cy="64928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75" name="Rectangle 71">
              <a:extLst>
                <a:ext uri="{FF2B5EF4-FFF2-40B4-BE49-F238E27FC236}">
                  <a16:creationId xmlns:a16="http://schemas.microsoft.com/office/drawing/2014/main" id="{05713835-4338-4177-9DC8-71F180785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6150" y="2535238"/>
              <a:ext cx="71053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Speed use of </a:t>
              </a:r>
              <a:endParaRPr lang="en-US" altLang="en-US" sz="2400"/>
            </a:p>
          </p:txBody>
        </p:sp>
        <p:sp>
          <p:nvSpPr>
            <p:cNvPr id="14376" name="Rectangle 72">
              <a:extLst>
                <a:ext uri="{FF2B5EF4-FFF2-40B4-BE49-F238E27FC236}">
                  <a16:creationId xmlns:a16="http://schemas.microsoft.com/office/drawing/2014/main" id="{B6111BF1-DD59-4ECD-89E3-F66ED2C23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8850" y="2668588"/>
              <a:ext cx="69009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bioplastics in </a:t>
              </a:r>
              <a:endParaRPr lang="en-US" altLang="en-US" sz="2400"/>
            </a:p>
          </p:txBody>
        </p:sp>
        <p:sp>
          <p:nvSpPr>
            <p:cNvPr id="14377" name="Rectangle 73">
              <a:extLst>
                <a:ext uri="{FF2B5EF4-FFF2-40B4-BE49-F238E27FC236}">
                  <a16:creationId xmlns:a16="http://schemas.microsoft.com/office/drawing/2014/main" id="{A2E0EDD4-6816-4BBC-8613-B597AE839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750" y="2808288"/>
              <a:ext cx="761026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consumer and </a:t>
              </a:r>
              <a:endParaRPr lang="en-US" altLang="en-US" sz="2400"/>
            </a:p>
          </p:txBody>
        </p:sp>
        <p:sp>
          <p:nvSpPr>
            <p:cNvPr id="14379" name="Rectangle 74">
              <a:extLst>
                <a:ext uri="{FF2B5EF4-FFF2-40B4-BE49-F238E27FC236}">
                  <a16:creationId xmlns:a16="http://schemas.microsoft.com/office/drawing/2014/main" id="{D60AAAE4-85C1-4FE6-9156-66BD3F66BD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5500" y="2943226"/>
              <a:ext cx="926937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business products</a:t>
              </a:r>
              <a:endParaRPr lang="en-US" altLang="en-US" sz="2400"/>
            </a:p>
          </p:txBody>
        </p:sp>
        <p:sp>
          <p:nvSpPr>
            <p:cNvPr id="14380" name="Rectangle 75">
              <a:extLst>
                <a:ext uri="{FF2B5EF4-FFF2-40B4-BE49-F238E27FC236}">
                  <a16:creationId xmlns:a16="http://schemas.microsoft.com/office/drawing/2014/main" id="{A8480F0E-219B-4D9D-BE9A-723FA73EE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940" y="3171826"/>
              <a:ext cx="1231900" cy="6540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81" name="Rectangle 76">
              <a:extLst>
                <a:ext uri="{FF2B5EF4-FFF2-40B4-BE49-F238E27FC236}">
                  <a16:creationId xmlns:a16="http://schemas.microsoft.com/office/drawing/2014/main" id="{9D10F4E3-671D-45B3-B85B-E5040F21E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9800" y="3240088"/>
              <a:ext cx="72255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Establish and </a:t>
              </a:r>
              <a:endParaRPr lang="en-US" altLang="en-US" sz="2400"/>
            </a:p>
          </p:txBody>
        </p:sp>
        <p:sp>
          <p:nvSpPr>
            <p:cNvPr id="14382" name="Rectangle 77">
              <a:extLst>
                <a:ext uri="{FF2B5EF4-FFF2-40B4-BE49-F238E27FC236}">
                  <a16:creationId xmlns:a16="http://schemas.microsoft.com/office/drawing/2014/main" id="{E3291289-1596-4C4D-A68C-B517490BD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0900" y="3373438"/>
              <a:ext cx="90770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enforce industrial </a:t>
              </a:r>
              <a:endParaRPr lang="en-US" altLang="en-US" sz="2400"/>
            </a:p>
          </p:txBody>
        </p:sp>
        <p:sp>
          <p:nvSpPr>
            <p:cNvPr id="14383" name="Rectangle 78">
              <a:extLst>
                <a:ext uri="{FF2B5EF4-FFF2-40B4-BE49-F238E27FC236}">
                  <a16:creationId xmlns:a16="http://schemas.microsoft.com/office/drawing/2014/main" id="{A85E6FD0-EB59-4903-97F1-C256CF146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250" y="3513138"/>
              <a:ext cx="89361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energy efficiency </a:t>
              </a:r>
              <a:endParaRPr lang="en-US" altLang="en-US" sz="2400"/>
            </a:p>
          </p:txBody>
        </p:sp>
        <p:sp>
          <p:nvSpPr>
            <p:cNvPr id="14384" name="Rectangle 79">
              <a:extLst>
                <a:ext uri="{FF2B5EF4-FFF2-40B4-BE49-F238E27FC236}">
                  <a16:creationId xmlns:a16="http://schemas.microsoft.com/office/drawing/2014/main" id="{949222F3-CC22-4274-BD15-50AA6F6F4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5050" y="3648076"/>
              <a:ext cx="504946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standards</a:t>
              </a:r>
              <a:endParaRPr lang="en-US" altLang="en-US" sz="2400"/>
            </a:p>
          </p:txBody>
        </p:sp>
        <p:sp>
          <p:nvSpPr>
            <p:cNvPr id="14387" name="Rectangle 83">
              <a:extLst>
                <a:ext uri="{FF2B5EF4-FFF2-40B4-BE49-F238E27FC236}">
                  <a16:creationId xmlns:a16="http://schemas.microsoft.com/office/drawing/2014/main" id="{35FB7EBF-2C4B-4291-B024-A04800061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938" y="1765300"/>
              <a:ext cx="1225550" cy="649288"/>
            </a:xfrm>
            <a:prstGeom prst="rect">
              <a:avLst/>
            </a:prstGeom>
            <a:solidFill>
              <a:srgbClr val="EF5B9D">
                <a:alpha val="25098"/>
              </a:srgb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88" name="Rectangle 84">
              <a:extLst>
                <a:ext uri="{FF2B5EF4-FFF2-40B4-BE49-F238E27FC236}">
                  <a16:creationId xmlns:a16="http://schemas.microsoft.com/office/drawing/2014/main" id="{69EC6CE3-2545-4818-A915-110A67B915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5850" y="1830388"/>
              <a:ext cx="894476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Replicate proven </a:t>
              </a:r>
              <a:endParaRPr lang="en-US" altLang="en-US" sz="2400"/>
            </a:p>
          </p:txBody>
        </p:sp>
        <p:sp>
          <p:nvSpPr>
            <p:cNvPr id="14389" name="Rectangle 85">
              <a:extLst>
                <a:ext uri="{FF2B5EF4-FFF2-40B4-BE49-F238E27FC236}">
                  <a16:creationId xmlns:a16="http://schemas.microsoft.com/office/drawing/2014/main" id="{1D5292B0-3CBC-4A5E-85FE-281781F423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4100" y="1963738"/>
              <a:ext cx="96661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private investment </a:t>
              </a:r>
              <a:endParaRPr lang="en-US" altLang="en-US" sz="2400"/>
            </a:p>
          </p:txBody>
        </p:sp>
        <p:sp>
          <p:nvSpPr>
            <p:cNvPr id="14390" name="Rectangle 86">
              <a:extLst>
                <a:ext uri="{FF2B5EF4-FFF2-40B4-BE49-F238E27FC236}">
                  <a16:creationId xmlns:a16="http://schemas.microsoft.com/office/drawing/2014/main" id="{1061363F-E8D9-40AC-880C-7B02B7C7A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2101851"/>
              <a:ext cx="818735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models in more </a:t>
              </a:r>
              <a:endParaRPr lang="en-US" altLang="en-US" sz="2400"/>
            </a:p>
          </p:txBody>
        </p:sp>
        <p:sp>
          <p:nvSpPr>
            <p:cNvPr id="14391" name="Rectangle 87">
              <a:extLst>
                <a:ext uri="{FF2B5EF4-FFF2-40B4-BE49-F238E27FC236}">
                  <a16:creationId xmlns:a16="http://schemas.microsoft.com/office/drawing/2014/main" id="{93C49831-881C-4851-ADCB-9F8327792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600" y="2238376"/>
              <a:ext cx="80070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mature markets</a:t>
              </a:r>
              <a:endParaRPr lang="en-US" altLang="en-US" sz="2400"/>
            </a:p>
          </p:txBody>
        </p:sp>
        <p:sp>
          <p:nvSpPr>
            <p:cNvPr id="14392" name="Rectangle 88">
              <a:extLst>
                <a:ext uri="{FF2B5EF4-FFF2-40B4-BE49-F238E27FC236}">
                  <a16:creationId xmlns:a16="http://schemas.microsoft.com/office/drawing/2014/main" id="{5A919AE3-AE45-44E1-8B83-E345DC14E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938" y="2465389"/>
              <a:ext cx="1225550" cy="649288"/>
            </a:xfrm>
            <a:prstGeom prst="rect">
              <a:avLst/>
            </a:prstGeom>
            <a:solidFill>
              <a:srgbClr val="EF5B9D">
                <a:alpha val="25098"/>
              </a:srgb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4393" name="Rectangle 89">
              <a:extLst>
                <a:ext uri="{FF2B5EF4-FFF2-40B4-BE49-F238E27FC236}">
                  <a16:creationId xmlns:a16="http://schemas.microsoft.com/office/drawing/2014/main" id="{BF833634-2A29-442E-A974-8F4D36529B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9500" y="2603501"/>
              <a:ext cx="90770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Accelerate public </a:t>
              </a:r>
              <a:endParaRPr lang="en-US" altLang="en-US" sz="2400"/>
            </a:p>
          </p:txBody>
        </p:sp>
        <p:sp>
          <p:nvSpPr>
            <p:cNvPr id="14394" name="Rectangle 90">
              <a:extLst>
                <a:ext uri="{FF2B5EF4-FFF2-40B4-BE49-F238E27FC236}">
                  <a16:creationId xmlns:a16="http://schemas.microsoft.com/office/drawing/2014/main" id="{97C968CC-7342-4FAE-84FF-741549B12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0450" y="2738438"/>
              <a:ext cx="947375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investment in less </a:t>
              </a:r>
              <a:endParaRPr lang="en-US" altLang="en-US" sz="2400"/>
            </a:p>
          </p:txBody>
        </p:sp>
        <p:sp>
          <p:nvSpPr>
            <p:cNvPr id="14395" name="Rectangle 91">
              <a:extLst>
                <a:ext uri="{FF2B5EF4-FFF2-40B4-BE49-F238E27FC236}">
                  <a16:creationId xmlns:a16="http://schemas.microsoft.com/office/drawing/2014/main" id="{94B46872-D095-409F-8EB1-4D327D983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600" y="2878138"/>
              <a:ext cx="80070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mature markets</a:t>
              </a:r>
              <a:endParaRPr lang="en-US" altLang="en-US" sz="2400"/>
            </a:p>
          </p:txBody>
        </p:sp>
        <p:sp>
          <p:nvSpPr>
            <p:cNvPr id="14399" name="Rectangle 95">
              <a:extLst>
                <a:ext uri="{FF2B5EF4-FFF2-40B4-BE49-F238E27FC236}">
                  <a16:creationId xmlns:a16="http://schemas.microsoft.com/office/drawing/2014/main" id="{B2BABEA2-0660-4543-AF81-A98C763D7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138" y="1765301"/>
              <a:ext cx="1227138" cy="649288"/>
            </a:xfrm>
            <a:prstGeom prst="rect">
              <a:avLst/>
            </a:prstGeom>
            <a:solidFill>
              <a:srgbClr val="FFC91D">
                <a:alpha val="25098"/>
              </a:srgb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Rectangle 96">
              <a:extLst>
                <a:ext uri="{FF2B5EF4-FFF2-40B4-BE49-F238E27FC236}">
                  <a16:creationId xmlns:a16="http://schemas.microsoft.com/office/drawing/2014/main" id="{65BE0C4B-AB1E-4F03-B9C0-E323A469B9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5550" y="1830388"/>
              <a:ext cx="767037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Support public </a:t>
              </a:r>
              <a:endParaRPr lang="en-US" altLang="en-US" sz="2400"/>
            </a:p>
          </p:txBody>
        </p:sp>
        <p:sp>
          <p:nvSpPr>
            <p:cNvPr id="65" name="Rectangle 97">
              <a:extLst>
                <a:ext uri="{FF2B5EF4-FFF2-40B4-BE49-F238E27FC236}">
                  <a16:creationId xmlns:a16="http://schemas.microsoft.com/office/drawing/2014/main" id="{248490A4-4A4A-4D81-8508-698FD1DEBB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7450" y="1963738"/>
              <a:ext cx="843981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acceptance and </a:t>
              </a:r>
              <a:endParaRPr lang="en-US" altLang="en-US" sz="2400"/>
            </a:p>
          </p:txBody>
        </p:sp>
        <p:sp>
          <p:nvSpPr>
            <p:cNvPr id="66" name="Rectangle 98">
              <a:extLst>
                <a:ext uri="{FF2B5EF4-FFF2-40B4-BE49-F238E27FC236}">
                  <a16:creationId xmlns:a16="http://schemas.microsoft.com/office/drawing/2014/main" id="{EBDC5D21-2A6B-49A4-B263-01CD4BF21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2050" y="2101851"/>
              <a:ext cx="888465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understanding of </a:t>
              </a:r>
              <a:endParaRPr lang="en-US" altLang="en-US" sz="2400"/>
            </a:p>
          </p:txBody>
        </p:sp>
        <p:sp>
          <p:nvSpPr>
            <p:cNvPr id="67" name="Rectangle 99">
              <a:extLst>
                <a:ext uri="{FF2B5EF4-FFF2-40B4-BE49-F238E27FC236}">
                  <a16:creationId xmlns:a16="http://schemas.microsoft.com/office/drawing/2014/main" id="{D345C9DE-9CE4-4831-B946-BC557FFDA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3000" y="2238376"/>
              <a:ext cx="894476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clean alternatives</a:t>
              </a:r>
              <a:endParaRPr lang="en-US" altLang="en-US" sz="2400"/>
            </a:p>
          </p:txBody>
        </p:sp>
        <p:sp>
          <p:nvSpPr>
            <p:cNvPr id="68" name="Rectangle 100">
              <a:extLst>
                <a:ext uri="{FF2B5EF4-FFF2-40B4-BE49-F238E27FC236}">
                  <a16:creationId xmlns:a16="http://schemas.microsoft.com/office/drawing/2014/main" id="{682567F7-56F4-4C34-8FED-9DF5481C02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3138" y="2465389"/>
              <a:ext cx="1227138" cy="649288"/>
            </a:xfrm>
            <a:prstGeom prst="rect">
              <a:avLst/>
            </a:prstGeom>
            <a:solidFill>
              <a:srgbClr val="FFC91D">
                <a:alpha val="25098"/>
              </a:srgb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101">
              <a:extLst>
                <a:ext uri="{FF2B5EF4-FFF2-40B4-BE49-F238E27FC236}">
                  <a16:creationId xmlns:a16="http://schemas.microsoft.com/office/drawing/2014/main" id="{A4DA3968-A7D0-4C32-8787-B3AB684AB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5400" y="2603501"/>
              <a:ext cx="620363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Make clean </a:t>
              </a:r>
              <a:endParaRPr lang="en-US" altLang="en-US" sz="2400"/>
            </a:p>
          </p:txBody>
        </p:sp>
        <p:sp>
          <p:nvSpPr>
            <p:cNvPr id="70" name="Rectangle 102">
              <a:extLst>
                <a:ext uri="{FF2B5EF4-FFF2-40B4-BE49-F238E27FC236}">
                  <a16:creationId xmlns:a16="http://schemas.microsoft.com/office/drawing/2014/main" id="{D23F465F-0029-400D-9D3E-CF7DA1A0C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2050" y="2738438"/>
              <a:ext cx="889667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solutions easy to </a:t>
              </a:r>
              <a:endParaRPr lang="en-US" altLang="en-US" sz="2400"/>
            </a:p>
          </p:txBody>
        </p:sp>
        <p:sp>
          <p:nvSpPr>
            <p:cNvPr id="71" name="Rectangle 103">
              <a:extLst>
                <a:ext uri="{FF2B5EF4-FFF2-40B4-BE49-F238E27FC236}">
                  <a16:creationId xmlns:a16="http://schemas.microsoft.com/office/drawing/2014/main" id="{1EF6450A-A8EF-4D36-827A-3C945B782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938" y="2878138"/>
              <a:ext cx="370294" cy="13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choose</a:t>
              </a:r>
              <a:endParaRPr lang="en-US" altLang="en-US" sz="2400"/>
            </a:p>
          </p:txBody>
        </p:sp>
        <p:sp>
          <p:nvSpPr>
            <p:cNvPr id="72" name="Rectangle 104">
              <a:extLst>
                <a:ext uri="{FF2B5EF4-FFF2-40B4-BE49-F238E27FC236}">
                  <a16:creationId xmlns:a16="http://schemas.microsoft.com/office/drawing/2014/main" id="{14DDB104-48CC-4505-9E94-A2837E79F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950" y="1416051"/>
              <a:ext cx="1238250" cy="285750"/>
            </a:xfrm>
            <a:prstGeom prst="rect">
              <a:avLst/>
            </a:prstGeom>
            <a:solidFill>
              <a:srgbClr val="76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Rectangle 105">
              <a:extLst>
                <a:ext uri="{FF2B5EF4-FFF2-40B4-BE49-F238E27FC236}">
                  <a16:creationId xmlns:a16="http://schemas.microsoft.com/office/drawing/2014/main" id="{CECEBFEA-00CA-4F0F-AD7D-74F3AB0A9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6488" y="1479551"/>
              <a:ext cx="53226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Transport</a:t>
              </a:r>
              <a:endParaRPr lang="en-US" altLang="en-US" sz="2400"/>
            </a:p>
          </p:txBody>
        </p:sp>
        <p:sp>
          <p:nvSpPr>
            <p:cNvPr id="75" name="Rectangle 106">
              <a:extLst>
                <a:ext uri="{FF2B5EF4-FFF2-40B4-BE49-F238E27FC236}">
                  <a16:creationId xmlns:a16="http://schemas.microsoft.com/office/drawing/2014/main" id="{3A95A443-EC83-429D-9430-1562FDFCF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" y="1416051"/>
              <a:ext cx="1246188" cy="285750"/>
            </a:xfrm>
            <a:prstGeom prst="rect">
              <a:avLst/>
            </a:prstGeom>
            <a:solidFill>
              <a:srgbClr val="00A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6" name="Rectangle 107">
              <a:extLst>
                <a:ext uri="{FF2B5EF4-FFF2-40B4-BE49-F238E27FC236}">
                  <a16:creationId xmlns:a16="http://schemas.microsoft.com/office/drawing/2014/main" id="{7B966DA0-80C8-4761-83A2-8FACFCDA0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744" y="1501273"/>
              <a:ext cx="114454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Power and Buildings</a:t>
              </a:r>
              <a:endParaRPr lang="en-US" altLang="en-US" sz="2400"/>
            </a:p>
          </p:txBody>
        </p:sp>
        <p:sp>
          <p:nvSpPr>
            <p:cNvPr id="77" name="Rectangle 108">
              <a:extLst>
                <a:ext uri="{FF2B5EF4-FFF2-40B4-BE49-F238E27FC236}">
                  <a16:creationId xmlns:a16="http://schemas.microsoft.com/office/drawing/2014/main" id="{E66D5CAA-4734-4033-8037-2532773C3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9150" y="1416051"/>
              <a:ext cx="1246188" cy="285750"/>
            </a:xfrm>
            <a:prstGeom prst="rect">
              <a:avLst/>
            </a:prstGeom>
            <a:solidFill>
              <a:srgbClr val="19B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8" name="Rectangle 109">
              <a:extLst>
                <a:ext uri="{FF2B5EF4-FFF2-40B4-BE49-F238E27FC236}">
                  <a16:creationId xmlns:a16="http://schemas.microsoft.com/office/drawing/2014/main" id="{F1B5C121-54E0-41C0-BEB0-EE168CBAE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3937" y="1421109"/>
              <a:ext cx="90805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1200" b="1">
                  <a:solidFill>
                    <a:srgbClr val="FFFFFF"/>
                  </a:solidFill>
                </a:rPr>
                <a:t>Agriculture and Nature</a:t>
              </a:r>
              <a:endParaRPr lang="en-US" altLang="en-US" sz="2400"/>
            </a:p>
          </p:txBody>
        </p:sp>
        <p:sp>
          <p:nvSpPr>
            <p:cNvPr id="79" name="Rectangle 110">
              <a:extLst>
                <a:ext uri="{FF2B5EF4-FFF2-40B4-BE49-F238E27FC236}">
                  <a16:creationId xmlns:a16="http://schemas.microsoft.com/office/drawing/2014/main" id="{CC437AD4-5262-4505-9E4C-D6F3B33E7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2940" y="1416051"/>
              <a:ext cx="1246188" cy="285750"/>
            </a:xfrm>
            <a:prstGeom prst="rect">
              <a:avLst/>
            </a:prstGeom>
            <a:solidFill>
              <a:srgbClr val="ED3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0" name="Rectangle 111">
              <a:extLst>
                <a:ext uri="{FF2B5EF4-FFF2-40B4-BE49-F238E27FC236}">
                  <a16:creationId xmlns:a16="http://schemas.microsoft.com/office/drawing/2014/main" id="{32B09DD2-9C84-4750-A8D0-062B277DF0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7797" y="1421109"/>
              <a:ext cx="94773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1200" b="1">
                  <a:solidFill>
                    <a:srgbClr val="FFFFFF"/>
                  </a:solidFill>
                </a:rPr>
                <a:t>Materials and Industry </a:t>
              </a:r>
              <a:endParaRPr lang="en-US" altLang="en-US" sz="2400"/>
            </a:p>
          </p:txBody>
        </p:sp>
        <p:sp>
          <p:nvSpPr>
            <p:cNvPr id="82" name="Rectangle 113">
              <a:extLst>
                <a:ext uri="{FF2B5EF4-FFF2-40B4-BE49-F238E27FC236}">
                  <a16:creationId xmlns:a16="http://schemas.microsoft.com/office/drawing/2014/main" id="{6DE93D65-574A-43C7-8B1B-C0841C2B3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6938" y="1058863"/>
              <a:ext cx="1244600" cy="649288"/>
            </a:xfrm>
            <a:prstGeom prst="rect">
              <a:avLst/>
            </a:prstGeom>
            <a:solidFill>
              <a:srgbClr val="EF5B9D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3" name="Rectangle 114">
              <a:extLst>
                <a:ext uri="{FF2B5EF4-FFF2-40B4-BE49-F238E27FC236}">
                  <a16:creationId xmlns:a16="http://schemas.microsoft.com/office/drawing/2014/main" id="{508E53E7-FC5F-4BF1-9AA2-16EF4075E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4925" y="1323976"/>
              <a:ext cx="43641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Finance</a:t>
              </a:r>
              <a:endParaRPr lang="en-US" altLang="en-US" sz="2400"/>
            </a:p>
          </p:txBody>
        </p:sp>
        <p:sp>
          <p:nvSpPr>
            <p:cNvPr id="84" name="Rectangle 115">
              <a:extLst>
                <a:ext uri="{FF2B5EF4-FFF2-40B4-BE49-F238E27FC236}">
                  <a16:creationId xmlns:a16="http://schemas.microsoft.com/office/drawing/2014/main" id="{65C502D2-5A1E-42A2-9745-AFFF5109E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6788" y="1058863"/>
              <a:ext cx="1246188" cy="649288"/>
            </a:xfrm>
            <a:prstGeom prst="rect">
              <a:avLst/>
            </a:prstGeom>
            <a:solidFill>
              <a:srgbClr val="FFC91D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5" name="Rectangle 116">
              <a:extLst>
                <a:ext uri="{FF2B5EF4-FFF2-40B4-BE49-F238E27FC236}">
                  <a16:creationId xmlns:a16="http://schemas.microsoft.com/office/drawing/2014/main" id="{5E3CF07F-1857-451B-A166-8AD1EE0CB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7775" y="1323976"/>
              <a:ext cx="686486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Civil Society</a:t>
              </a:r>
              <a:endParaRPr lang="en-US" altLang="en-US" sz="2400"/>
            </a:p>
          </p:txBody>
        </p:sp>
        <p:sp>
          <p:nvSpPr>
            <p:cNvPr id="86" name="Rectangle 117">
              <a:extLst>
                <a:ext uri="{FF2B5EF4-FFF2-40B4-BE49-F238E27FC236}">
                  <a16:creationId xmlns:a16="http://schemas.microsoft.com/office/drawing/2014/main" id="{6912F207-2F10-4288-98F9-8BD76FAD4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8325" y="1058863"/>
              <a:ext cx="5294313" cy="306388"/>
            </a:xfrm>
            <a:prstGeom prst="rect">
              <a:avLst/>
            </a:prstGeom>
            <a:solidFill>
              <a:srgbClr val="005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87" name="Rectangle 118">
              <a:extLst>
                <a:ext uri="{FF2B5EF4-FFF2-40B4-BE49-F238E27FC236}">
                  <a16:creationId xmlns:a16="http://schemas.microsoft.com/office/drawing/2014/main" id="{A707B873-182D-48A9-9C24-3B066E9F0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2200" y="1149351"/>
              <a:ext cx="172643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Emitting sectors and industries</a:t>
              </a:r>
              <a:endParaRPr lang="en-US" altLang="en-US"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7EED356-C9E5-A8FC-60AD-679DED1E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112" y="6235279"/>
            <a:ext cx="1221480" cy="5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5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2301" y="548681"/>
            <a:ext cx="8079977" cy="920113"/>
          </a:xfrm>
        </p:spPr>
        <p:txBody>
          <a:bodyPr>
            <a:normAutofit fontScale="90000"/>
          </a:bodyPr>
          <a:lstStyle/>
          <a:p>
            <a:r>
              <a:rPr lang="en-GB"/>
              <a:t>Climate challenges and solutions</a:t>
            </a:r>
            <a:br>
              <a:rPr lang="en-GB"/>
            </a:br>
            <a:r>
              <a:rPr lang="en-US" sz="2400">
                <a:solidFill>
                  <a:schemeClr val="accent1"/>
                </a:solidFill>
              </a:rPr>
              <a:t>2. Support development of new climate solutions</a:t>
            </a:r>
            <a:br>
              <a:rPr lang="en-US" sz="3733"/>
            </a:br>
            <a:endParaRPr lang="en-US" sz="373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9B4C135-080B-469E-BBB8-40CE831D4187}"/>
              </a:ext>
            </a:extLst>
          </p:cNvPr>
          <p:cNvGrpSpPr/>
          <p:nvPr/>
        </p:nvGrpSpPr>
        <p:grpSpPr>
          <a:xfrm>
            <a:off x="606724" y="1580772"/>
            <a:ext cx="10689167" cy="4468629"/>
            <a:chOff x="450082" y="1182156"/>
            <a:chExt cx="8016875" cy="3351472"/>
          </a:xfrm>
        </p:grpSpPr>
        <p:sp>
          <p:nvSpPr>
            <p:cNvPr id="15383" name="Rectangle 84">
              <a:extLst>
                <a:ext uri="{FF2B5EF4-FFF2-40B4-BE49-F238E27FC236}">
                  <a16:creationId xmlns:a16="http://schemas.microsoft.com/office/drawing/2014/main" id="{52F8D7B0-346C-4E70-9F38-EB62CBFDD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556" y="3917678"/>
              <a:ext cx="1265238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07A790FE-CAE0-4B12-ADE3-4337C692F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6108" y="1884909"/>
              <a:ext cx="1265238" cy="61753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289EE136-AC98-4079-ACAC-00B5C16458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879" y="1920364"/>
              <a:ext cx="1088630" cy="415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1200">
                  <a:solidFill>
                    <a:srgbClr val="000000"/>
                  </a:solidFill>
                </a:rPr>
                <a:t>Trial low-emitting agriculture machinery and vehicles</a:t>
              </a:r>
              <a:endParaRPr lang="en-US" altLang="en-US" sz="2400"/>
            </a:p>
          </p:txBody>
        </p:sp>
        <p:sp>
          <p:nvSpPr>
            <p:cNvPr id="26" name="Rectangle 30">
              <a:extLst>
                <a:ext uri="{FF2B5EF4-FFF2-40B4-BE49-F238E27FC236}">
                  <a16:creationId xmlns:a16="http://schemas.microsoft.com/office/drawing/2014/main" id="{EA4A3C21-8BEF-4B0A-AE2C-CA73BD86A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82" y="2562262"/>
              <a:ext cx="1265238" cy="62388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Rectangle 31">
              <a:extLst>
                <a:ext uri="{FF2B5EF4-FFF2-40B4-BE49-F238E27FC236}">
                  <a16:creationId xmlns:a16="http://schemas.microsoft.com/office/drawing/2014/main" id="{A94DF067-6CF7-479C-A1AB-41F324DF6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5769" y="2666779"/>
              <a:ext cx="914915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Support research </a:t>
              </a:r>
              <a:endParaRPr lang="en-US" altLang="en-US" sz="2400"/>
            </a:p>
          </p:txBody>
        </p:sp>
        <p:sp>
          <p:nvSpPr>
            <p:cNvPr id="28" name="Rectangle 32">
              <a:extLst>
                <a:ext uri="{FF2B5EF4-FFF2-40B4-BE49-F238E27FC236}">
                  <a16:creationId xmlns:a16="http://schemas.microsoft.com/office/drawing/2014/main" id="{3046F6ED-0E25-42DD-B0F7-907FB2B56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0607" y="2809345"/>
              <a:ext cx="104235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and development of </a:t>
              </a:r>
              <a:endParaRPr lang="en-US" altLang="en-US" sz="2400"/>
            </a:p>
          </p:txBody>
        </p:sp>
        <p:sp>
          <p:nvSpPr>
            <p:cNvPr id="29" name="Rectangle 33">
              <a:extLst>
                <a:ext uri="{FF2B5EF4-FFF2-40B4-BE49-F238E27FC236}">
                  <a16:creationId xmlns:a16="http://schemas.microsoft.com/office/drawing/2014/main" id="{34C1ED42-1820-4887-971B-66DD431D6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9449" y="2942694"/>
              <a:ext cx="97142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alternative proteins</a:t>
              </a:r>
              <a:endParaRPr lang="en-US" altLang="en-US" sz="2400"/>
            </a:p>
          </p:txBody>
        </p:sp>
        <p:sp>
          <p:nvSpPr>
            <p:cNvPr id="30" name="Rectangle 34">
              <a:extLst>
                <a:ext uri="{FF2B5EF4-FFF2-40B4-BE49-F238E27FC236}">
                  <a16:creationId xmlns:a16="http://schemas.microsoft.com/office/drawing/2014/main" id="{0ED2BEA0-132D-4B3D-B348-CABE695A4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82" y="3245966"/>
              <a:ext cx="1265238" cy="6159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5">
              <a:extLst>
                <a:ext uri="{FF2B5EF4-FFF2-40B4-BE49-F238E27FC236}">
                  <a16:creationId xmlns:a16="http://schemas.microsoft.com/office/drawing/2014/main" id="{0FBB7E07-2739-41FB-A675-4A024375C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707" y="3293591"/>
              <a:ext cx="96540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Back technologies </a:t>
              </a:r>
              <a:endParaRPr lang="en-US" altLang="en-US" sz="2400"/>
            </a:p>
          </p:txBody>
        </p:sp>
        <p:sp>
          <p:nvSpPr>
            <p:cNvPr id="32" name="Rectangle 36">
              <a:extLst>
                <a:ext uri="{FF2B5EF4-FFF2-40B4-BE49-F238E27FC236}">
                  <a16:creationId xmlns:a16="http://schemas.microsoft.com/office/drawing/2014/main" id="{3BC7305D-48DE-4259-955C-EA3591FC6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5057" y="3426941"/>
              <a:ext cx="95458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that cut emissions </a:t>
              </a:r>
              <a:endParaRPr lang="en-US" altLang="en-US" sz="2400"/>
            </a:p>
          </p:txBody>
        </p:sp>
        <p:sp>
          <p:nvSpPr>
            <p:cNvPr id="33" name="Rectangle 37">
              <a:extLst>
                <a:ext uri="{FF2B5EF4-FFF2-40B4-BE49-F238E27FC236}">
                  <a16:creationId xmlns:a16="http://schemas.microsoft.com/office/drawing/2014/main" id="{C169099F-A09E-40EC-891D-96731F13C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707" y="3568228"/>
              <a:ext cx="96060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from livestock and </a:t>
              </a:r>
              <a:endParaRPr lang="en-US" altLang="en-US" sz="2400"/>
            </a:p>
          </p:txBody>
        </p:sp>
        <p:sp>
          <p:nvSpPr>
            <p:cNvPr id="34" name="Rectangle 38">
              <a:extLst>
                <a:ext uri="{FF2B5EF4-FFF2-40B4-BE49-F238E27FC236}">
                  <a16:creationId xmlns:a16="http://schemas.microsoft.com/office/drawing/2014/main" id="{73B4F35B-5861-463F-BEFB-59AB68BF9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807" y="3701578"/>
              <a:ext cx="84999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crops production</a:t>
              </a:r>
              <a:endParaRPr lang="en-US" altLang="en-US" sz="2400"/>
            </a:p>
          </p:txBody>
        </p:sp>
        <p:sp>
          <p:nvSpPr>
            <p:cNvPr id="35" name="Rectangle 39">
              <a:extLst>
                <a:ext uri="{FF2B5EF4-FFF2-40B4-BE49-F238E27FC236}">
                  <a16:creationId xmlns:a16="http://schemas.microsoft.com/office/drawing/2014/main" id="{2FAF4A28-C116-4C78-9DC1-6E335E697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0364" y="1889275"/>
              <a:ext cx="1265238" cy="623888"/>
            </a:xfrm>
            <a:prstGeom prst="rect">
              <a:avLst/>
            </a:prstGeom>
            <a:solidFill>
              <a:srgbClr val="EF5B9D">
                <a:alpha val="25098"/>
              </a:srgb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Rectangle 40">
              <a:extLst>
                <a:ext uri="{FF2B5EF4-FFF2-40B4-BE49-F238E27FC236}">
                  <a16:creationId xmlns:a16="http://schemas.microsoft.com/office/drawing/2014/main" id="{99DC7299-BD64-4DE7-AC4B-1DC511C6BE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6807" y="1995686"/>
              <a:ext cx="1080825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Leverage finance for </a:t>
              </a:r>
              <a:endParaRPr lang="en-US" altLang="en-US" sz="2400"/>
            </a:p>
          </p:txBody>
        </p:sp>
        <p:sp>
          <p:nvSpPr>
            <p:cNvPr id="37" name="Rectangle 41">
              <a:extLst>
                <a:ext uri="{FF2B5EF4-FFF2-40B4-BE49-F238E27FC236}">
                  <a16:creationId xmlns:a16="http://schemas.microsoft.com/office/drawing/2014/main" id="{55FC7C87-76CF-41D0-842A-91035D9AE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257" y="2129036"/>
              <a:ext cx="95218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less profitable low-</a:t>
              </a:r>
              <a:endParaRPr lang="en-US" altLang="en-US" sz="2400"/>
            </a:p>
          </p:txBody>
        </p:sp>
        <p:sp>
          <p:nvSpPr>
            <p:cNvPr id="39" name="Rectangle 43">
              <a:extLst>
                <a:ext uri="{FF2B5EF4-FFF2-40B4-BE49-F238E27FC236}">
                  <a16:creationId xmlns:a16="http://schemas.microsoft.com/office/drawing/2014/main" id="{811AC2B5-6597-486A-81E8-0DE62908C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8407" y="2268736"/>
              <a:ext cx="83676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carbon solutions</a:t>
              </a:r>
              <a:endParaRPr lang="en-US" altLang="en-US" sz="2400"/>
            </a:p>
          </p:txBody>
        </p:sp>
        <p:sp>
          <p:nvSpPr>
            <p:cNvPr id="40" name="Rectangle 44">
              <a:extLst>
                <a:ext uri="{FF2B5EF4-FFF2-40B4-BE49-F238E27FC236}">
                  <a16:creationId xmlns:a16="http://schemas.microsoft.com/office/drawing/2014/main" id="{69FEBB50-2F6D-4777-BCF3-CE070CF30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0364" y="2562262"/>
              <a:ext cx="1265238" cy="626061"/>
            </a:xfrm>
            <a:prstGeom prst="rect">
              <a:avLst/>
            </a:prstGeom>
            <a:solidFill>
              <a:srgbClr val="EF5B9D">
                <a:alpha val="25098"/>
              </a:srgb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Rectangle 45">
              <a:extLst>
                <a:ext uri="{FF2B5EF4-FFF2-40B4-BE49-F238E27FC236}">
                  <a16:creationId xmlns:a16="http://schemas.microsoft.com/office/drawing/2014/main" id="{9F22B55D-C102-4493-9514-966D04CF6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7607" y="2643758"/>
              <a:ext cx="97863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Accelerate finance </a:t>
              </a:r>
              <a:endParaRPr lang="en-US" altLang="en-US" sz="2400"/>
            </a:p>
          </p:txBody>
        </p:sp>
        <p:sp>
          <p:nvSpPr>
            <p:cNvPr id="42" name="Rectangle 46">
              <a:extLst>
                <a:ext uri="{FF2B5EF4-FFF2-40B4-BE49-F238E27FC236}">
                  <a16:creationId xmlns:a16="http://schemas.microsoft.com/office/drawing/2014/main" id="{3C358B78-744C-432E-BB41-419A99305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8407" y="2780283"/>
              <a:ext cx="87043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for research and </a:t>
              </a:r>
              <a:endParaRPr lang="en-US" altLang="en-US" sz="2400"/>
            </a:p>
          </p:txBody>
        </p:sp>
        <p:sp>
          <p:nvSpPr>
            <p:cNvPr id="43" name="Rectangle 47">
              <a:extLst>
                <a:ext uri="{FF2B5EF4-FFF2-40B4-BE49-F238E27FC236}">
                  <a16:creationId xmlns:a16="http://schemas.microsoft.com/office/drawing/2014/main" id="{B286C410-CE21-4913-AC74-6ABA8B679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307" y="2903434"/>
              <a:ext cx="65763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development</a:t>
              </a:r>
              <a:endParaRPr lang="en-US" altLang="en-US" sz="2400"/>
            </a:p>
          </p:txBody>
        </p:sp>
        <p:sp>
          <p:nvSpPr>
            <p:cNvPr id="44" name="Rectangle 48">
              <a:extLst>
                <a:ext uri="{FF2B5EF4-FFF2-40B4-BE49-F238E27FC236}">
                  <a16:creationId xmlns:a16="http://schemas.microsoft.com/office/drawing/2014/main" id="{C92BDB30-AB29-440F-B737-DB0A7C8E6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2357" y="1889058"/>
              <a:ext cx="1244600" cy="617538"/>
            </a:xfrm>
            <a:prstGeom prst="rect">
              <a:avLst/>
            </a:prstGeom>
            <a:solidFill>
              <a:srgbClr val="FFC91D">
                <a:alpha val="25098"/>
              </a:srgb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49">
              <a:extLst>
                <a:ext uri="{FF2B5EF4-FFF2-40B4-BE49-F238E27FC236}">
                  <a16:creationId xmlns:a16="http://schemas.microsoft.com/office/drawing/2014/main" id="{93A9A053-EC06-43C0-B344-1B2343EB4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9498" y="1998131"/>
              <a:ext cx="953387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Stimulate appetite </a:t>
              </a:r>
              <a:endParaRPr lang="en-US" altLang="en-US" sz="2400"/>
            </a:p>
          </p:txBody>
        </p:sp>
        <p:sp>
          <p:nvSpPr>
            <p:cNvPr id="46" name="Rectangle 50">
              <a:extLst>
                <a:ext uri="{FF2B5EF4-FFF2-40B4-BE49-F238E27FC236}">
                  <a16:creationId xmlns:a16="http://schemas.microsoft.com/office/drawing/2014/main" id="{56C5DBD0-57A4-4FE8-B87E-B986784D8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2129" y="2134880"/>
              <a:ext cx="111109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1200">
                  <a:solidFill>
                    <a:srgbClr val="000000"/>
                  </a:solidFill>
                </a:rPr>
                <a:t>for new low-carbon alternatives</a:t>
              </a:r>
              <a:endParaRPr lang="en-US" altLang="en-US" sz="2400"/>
            </a:p>
          </p:txBody>
        </p:sp>
        <p:sp>
          <p:nvSpPr>
            <p:cNvPr id="50" name="Freeform 54">
              <a:extLst>
                <a:ext uri="{FF2B5EF4-FFF2-40B4-BE49-F238E27FC236}">
                  <a16:creationId xmlns:a16="http://schemas.microsoft.com/office/drawing/2014/main" id="{69E6803C-1688-4CDD-B882-DAD5F0A52A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082" y="1866830"/>
              <a:ext cx="3994150" cy="295275"/>
            </a:xfrm>
            <a:custGeom>
              <a:avLst/>
              <a:gdLst>
                <a:gd name="T0" fmla="*/ 24 w 10056"/>
                <a:gd name="T1" fmla="*/ 372 h 744"/>
                <a:gd name="T2" fmla="*/ 0 w 10056"/>
                <a:gd name="T3" fmla="*/ 60 h 744"/>
                <a:gd name="T4" fmla="*/ 156 w 10056"/>
                <a:gd name="T5" fmla="*/ 0 h 744"/>
                <a:gd name="T6" fmla="*/ 612 w 10056"/>
                <a:gd name="T7" fmla="*/ 24 h 744"/>
                <a:gd name="T8" fmla="*/ 924 w 10056"/>
                <a:gd name="T9" fmla="*/ 0 h 744"/>
                <a:gd name="T10" fmla="*/ 1212 w 10056"/>
                <a:gd name="T11" fmla="*/ 24 h 744"/>
                <a:gd name="T12" fmla="*/ 1668 w 10056"/>
                <a:gd name="T13" fmla="*/ 0 h 744"/>
                <a:gd name="T14" fmla="*/ 1884 w 10056"/>
                <a:gd name="T15" fmla="*/ 0 h 744"/>
                <a:gd name="T16" fmla="*/ 2340 w 10056"/>
                <a:gd name="T17" fmla="*/ 24 h 744"/>
                <a:gd name="T18" fmla="*/ 2652 w 10056"/>
                <a:gd name="T19" fmla="*/ 0 h 744"/>
                <a:gd name="T20" fmla="*/ 2940 w 10056"/>
                <a:gd name="T21" fmla="*/ 24 h 744"/>
                <a:gd name="T22" fmla="*/ 3396 w 10056"/>
                <a:gd name="T23" fmla="*/ 0 h 744"/>
                <a:gd name="T24" fmla="*/ 3612 w 10056"/>
                <a:gd name="T25" fmla="*/ 0 h 744"/>
                <a:gd name="T26" fmla="*/ 4068 w 10056"/>
                <a:gd name="T27" fmla="*/ 24 h 744"/>
                <a:gd name="T28" fmla="*/ 4380 w 10056"/>
                <a:gd name="T29" fmla="*/ 0 h 744"/>
                <a:gd name="T30" fmla="*/ 4668 w 10056"/>
                <a:gd name="T31" fmla="*/ 24 h 744"/>
                <a:gd name="T32" fmla="*/ 5124 w 10056"/>
                <a:gd name="T33" fmla="*/ 0 h 744"/>
                <a:gd name="T34" fmla="*/ 5340 w 10056"/>
                <a:gd name="T35" fmla="*/ 0 h 744"/>
                <a:gd name="T36" fmla="*/ 5796 w 10056"/>
                <a:gd name="T37" fmla="*/ 24 h 744"/>
                <a:gd name="T38" fmla="*/ 6108 w 10056"/>
                <a:gd name="T39" fmla="*/ 0 h 744"/>
                <a:gd name="T40" fmla="*/ 6396 w 10056"/>
                <a:gd name="T41" fmla="*/ 24 h 744"/>
                <a:gd name="T42" fmla="*/ 6852 w 10056"/>
                <a:gd name="T43" fmla="*/ 0 h 744"/>
                <a:gd name="T44" fmla="*/ 7068 w 10056"/>
                <a:gd name="T45" fmla="*/ 0 h 744"/>
                <a:gd name="T46" fmla="*/ 7524 w 10056"/>
                <a:gd name="T47" fmla="*/ 24 h 744"/>
                <a:gd name="T48" fmla="*/ 7836 w 10056"/>
                <a:gd name="T49" fmla="*/ 0 h 744"/>
                <a:gd name="T50" fmla="*/ 8124 w 10056"/>
                <a:gd name="T51" fmla="*/ 24 h 744"/>
                <a:gd name="T52" fmla="*/ 8580 w 10056"/>
                <a:gd name="T53" fmla="*/ 0 h 744"/>
                <a:gd name="T54" fmla="*/ 8796 w 10056"/>
                <a:gd name="T55" fmla="*/ 0 h 744"/>
                <a:gd name="T56" fmla="*/ 9252 w 10056"/>
                <a:gd name="T57" fmla="*/ 24 h 744"/>
                <a:gd name="T58" fmla="*/ 9564 w 10056"/>
                <a:gd name="T59" fmla="*/ 0 h 744"/>
                <a:gd name="T60" fmla="*/ 9852 w 10056"/>
                <a:gd name="T61" fmla="*/ 24 h 744"/>
                <a:gd name="T62" fmla="*/ 10056 w 10056"/>
                <a:gd name="T63" fmla="*/ 276 h 744"/>
                <a:gd name="T64" fmla="*/ 10056 w 10056"/>
                <a:gd name="T65" fmla="*/ 492 h 744"/>
                <a:gd name="T66" fmla="*/ 9996 w 10056"/>
                <a:gd name="T67" fmla="*/ 720 h 744"/>
                <a:gd name="T68" fmla="*/ 9540 w 10056"/>
                <a:gd name="T69" fmla="*/ 744 h 744"/>
                <a:gd name="T70" fmla="*/ 9324 w 10056"/>
                <a:gd name="T71" fmla="*/ 744 h 744"/>
                <a:gd name="T72" fmla="*/ 8868 w 10056"/>
                <a:gd name="T73" fmla="*/ 720 h 744"/>
                <a:gd name="T74" fmla="*/ 8556 w 10056"/>
                <a:gd name="T75" fmla="*/ 744 h 744"/>
                <a:gd name="T76" fmla="*/ 8268 w 10056"/>
                <a:gd name="T77" fmla="*/ 720 h 744"/>
                <a:gd name="T78" fmla="*/ 7812 w 10056"/>
                <a:gd name="T79" fmla="*/ 744 h 744"/>
                <a:gd name="T80" fmla="*/ 7596 w 10056"/>
                <a:gd name="T81" fmla="*/ 744 h 744"/>
                <a:gd name="T82" fmla="*/ 7140 w 10056"/>
                <a:gd name="T83" fmla="*/ 720 h 744"/>
                <a:gd name="T84" fmla="*/ 6828 w 10056"/>
                <a:gd name="T85" fmla="*/ 744 h 744"/>
                <a:gd name="T86" fmla="*/ 6540 w 10056"/>
                <a:gd name="T87" fmla="*/ 720 h 744"/>
                <a:gd name="T88" fmla="*/ 6084 w 10056"/>
                <a:gd name="T89" fmla="*/ 744 h 744"/>
                <a:gd name="T90" fmla="*/ 5868 w 10056"/>
                <a:gd name="T91" fmla="*/ 744 h 744"/>
                <a:gd name="T92" fmla="*/ 5412 w 10056"/>
                <a:gd name="T93" fmla="*/ 720 h 744"/>
                <a:gd name="T94" fmla="*/ 5100 w 10056"/>
                <a:gd name="T95" fmla="*/ 744 h 744"/>
                <a:gd name="T96" fmla="*/ 4812 w 10056"/>
                <a:gd name="T97" fmla="*/ 720 h 744"/>
                <a:gd name="T98" fmla="*/ 4356 w 10056"/>
                <a:gd name="T99" fmla="*/ 744 h 744"/>
                <a:gd name="T100" fmla="*/ 4140 w 10056"/>
                <a:gd name="T101" fmla="*/ 744 h 744"/>
                <a:gd name="T102" fmla="*/ 3684 w 10056"/>
                <a:gd name="T103" fmla="*/ 720 h 744"/>
                <a:gd name="T104" fmla="*/ 3372 w 10056"/>
                <a:gd name="T105" fmla="*/ 744 h 744"/>
                <a:gd name="T106" fmla="*/ 3084 w 10056"/>
                <a:gd name="T107" fmla="*/ 720 h 744"/>
                <a:gd name="T108" fmla="*/ 2628 w 10056"/>
                <a:gd name="T109" fmla="*/ 744 h 744"/>
                <a:gd name="T110" fmla="*/ 2412 w 10056"/>
                <a:gd name="T111" fmla="*/ 744 h 744"/>
                <a:gd name="T112" fmla="*/ 1956 w 10056"/>
                <a:gd name="T113" fmla="*/ 720 h 744"/>
                <a:gd name="T114" fmla="*/ 1644 w 10056"/>
                <a:gd name="T115" fmla="*/ 744 h 744"/>
                <a:gd name="T116" fmla="*/ 1356 w 10056"/>
                <a:gd name="T117" fmla="*/ 720 h 744"/>
                <a:gd name="T118" fmla="*/ 900 w 10056"/>
                <a:gd name="T119" fmla="*/ 744 h 744"/>
                <a:gd name="T120" fmla="*/ 684 w 10056"/>
                <a:gd name="T121" fmla="*/ 744 h 744"/>
                <a:gd name="T122" fmla="*/ 228 w 10056"/>
                <a:gd name="T123" fmla="*/ 72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6" h="744">
                  <a:moveTo>
                    <a:pt x="0" y="732"/>
                  </a:moveTo>
                  <a:lnTo>
                    <a:pt x="0" y="660"/>
                  </a:lnTo>
                  <a:lnTo>
                    <a:pt x="24" y="660"/>
                  </a:lnTo>
                  <a:lnTo>
                    <a:pt x="24" y="732"/>
                  </a:lnTo>
                  <a:lnTo>
                    <a:pt x="0" y="732"/>
                  </a:lnTo>
                  <a:close/>
                  <a:moveTo>
                    <a:pt x="0" y="636"/>
                  </a:moveTo>
                  <a:lnTo>
                    <a:pt x="0" y="564"/>
                  </a:lnTo>
                  <a:lnTo>
                    <a:pt x="24" y="564"/>
                  </a:lnTo>
                  <a:lnTo>
                    <a:pt x="24" y="636"/>
                  </a:lnTo>
                  <a:lnTo>
                    <a:pt x="0" y="636"/>
                  </a:lnTo>
                  <a:close/>
                  <a:moveTo>
                    <a:pt x="0" y="540"/>
                  </a:moveTo>
                  <a:lnTo>
                    <a:pt x="0" y="468"/>
                  </a:lnTo>
                  <a:lnTo>
                    <a:pt x="24" y="468"/>
                  </a:lnTo>
                  <a:lnTo>
                    <a:pt x="24" y="540"/>
                  </a:lnTo>
                  <a:lnTo>
                    <a:pt x="0" y="540"/>
                  </a:lnTo>
                  <a:close/>
                  <a:moveTo>
                    <a:pt x="0" y="444"/>
                  </a:moveTo>
                  <a:lnTo>
                    <a:pt x="0" y="372"/>
                  </a:lnTo>
                  <a:lnTo>
                    <a:pt x="24" y="372"/>
                  </a:lnTo>
                  <a:lnTo>
                    <a:pt x="24" y="444"/>
                  </a:lnTo>
                  <a:lnTo>
                    <a:pt x="0" y="444"/>
                  </a:lnTo>
                  <a:close/>
                  <a:moveTo>
                    <a:pt x="0" y="348"/>
                  </a:moveTo>
                  <a:lnTo>
                    <a:pt x="0" y="276"/>
                  </a:lnTo>
                  <a:lnTo>
                    <a:pt x="24" y="276"/>
                  </a:lnTo>
                  <a:lnTo>
                    <a:pt x="24" y="348"/>
                  </a:lnTo>
                  <a:lnTo>
                    <a:pt x="0" y="348"/>
                  </a:lnTo>
                  <a:close/>
                  <a:moveTo>
                    <a:pt x="0" y="252"/>
                  </a:moveTo>
                  <a:lnTo>
                    <a:pt x="0" y="180"/>
                  </a:lnTo>
                  <a:lnTo>
                    <a:pt x="24" y="180"/>
                  </a:lnTo>
                  <a:lnTo>
                    <a:pt x="24" y="252"/>
                  </a:lnTo>
                  <a:lnTo>
                    <a:pt x="0" y="252"/>
                  </a:lnTo>
                  <a:close/>
                  <a:moveTo>
                    <a:pt x="0" y="156"/>
                  </a:moveTo>
                  <a:lnTo>
                    <a:pt x="0" y="84"/>
                  </a:lnTo>
                  <a:lnTo>
                    <a:pt x="24" y="84"/>
                  </a:lnTo>
                  <a:lnTo>
                    <a:pt x="24" y="156"/>
                  </a:lnTo>
                  <a:lnTo>
                    <a:pt x="0" y="156"/>
                  </a:lnTo>
                  <a:close/>
                  <a:moveTo>
                    <a:pt x="0" y="60"/>
                  </a:moveTo>
                  <a:lnTo>
                    <a:pt x="0" y="12"/>
                  </a:lnTo>
                  <a:cubicBezTo>
                    <a:pt x="0" y="6"/>
                    <a:pt x="6" y="0"/>
                    <a:pt x="12" y="0"/>
                  </a:cubicBezTo>
                  <a:lnTo>
                    <a:pt x="36" y="0"/>
                  </a:lnTo>
                  <a:lnTo>
                    <a:pt x="36" y="24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24" y="60"/>
                  </a:lnTo>
                  <a:lnTo>
                    <a:pt x="0" y="60"/>
                  </a:lnTo>
                  <a:close/>
                  <a:moveTo>
                    <a:pt x="60" y="0"/>
                  </a:moveTo>
                  <a:lnTo>
                    <a:pt x="132" y="0"/>
                  </a:lnTo>
                  <a:lnTo>
                    <a:pt x="132" y="24"/>
                  </a:lnTo>
                  <a:lnTo>
                    <a:pt x="60" y="24"/>
                  </a:lnTo>
                  <a:lnTo>
                    <a:pt x="60" y="0"/>
                  </a:lnTo>
                  <a:close/>
                  <a:moveTo>
                    <a:pt x="156" y="0"/>
                  </a:moveTo>
                  <a:lnTo>
                    <a:pt x="228" y="0"/>
                  </a:lnTo>
                  <a:lnTo>
                    <a:pt x="228" y="24"/>
                  </a:lnTo>
                  <a:lnTo>
                    <a:pt x="156" y="24"/>
                  </a:lnTo>
                  <a:lnTo>
                    <a:pt x="156" y="0"/>
                  </a:lnTo>
                  <a:close/>
                  <a:moveTo>
                    <a:pt x="252" y="0"/>
                  </a:moveTo>
                  <a:lnTo>
                    <a:pt x="324" y="0"/>
                  </a:lnTo>
                  <a:lnTo>
                    <a:pt x="324" y="24"/>
                  </a:lnTo>
                  <a:lnTo>
                    <a:pt x="252" y="24"/>
                  </a:lnTo>
                  <a:lnTo>
                    <a:pt x="252" y="0"/>
                  </a:lnTo>
                  <a:close/>
                  <a:moveTo>
                    <a:pt x="348" y="0"/>
                  </a:moveTo>
                  <a:lnTo>
                    <a:pt x="420" y="0"/>
                  </a:lnTo>
                  <a:lnTo>
                    <a:pt x="420" y="24"/>
                  </a:lnTo>
                  <a:lnTo>
                    <a:pt x="348" y="24"/>
                  </a:lnTo>
                  <a:lnTo>
                    <a:pt x="348" y="0"/>
                  </a:lnTo>
                  <a:close/>
                  <a:moveTo>
                    <a:pt x="444" y="0"/>
                  </a:moveTo>
                  <a:lnTo>
                    <a:pt x="516" y="0"/>
                  </a:lnTo>
                  <a:lnTo>
                    <a:pt x="516" y="24"/>
                  </a:lnTo>
                  <a:lnTo>
                    <a:pt x="444" y="24"/>
                  </a:lnTo>
                  <a:lnTo>
                    <a:pt x="444" y="0"/>
                  </a:lnTo>
                  <a:close/>
                  <a:moveTo>
                    <a:pt x="540" y="0"/>
                  </a:moveTo>
                  <a:lnTo>
                    <a:pt x="612" y="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40" y="0"/>
                  </a:lnTo>
                  <a:close/>
                  <a:moveTo>
                    <a:pt x="636" y="0"/>
                  </a:moveTo>
                  <a:lnTo>
                    <a:pt x="708" y="0"/>
                  </a:lnTo>
                  <a:lnTo>
                    <a:pt x="708" y="24"/>
                  </a:lnTo>
                  <a:lnTo>
                    <a:pt x="636" y="24"/>
                  </a:lnTo>
                  <a:lnTo>
                    <a:pt x="636" y="0"/>
                  </a:lnTo>
                  <a:close/>
                  <a:moveTo>
                    <a:pt x="732" y="0"/>
                  </a:moveTo>
                  <a:lnTo>
                    <a:pt x="804" y="0"/>
                  </a:lnTo>
                  <a:lnTo>
                    <a:pt x="804" y="24"/>
                  </a:lnTo>
                  <a:lnTo>
                    <a:pt x="732" y="24"/>
                  </a:lnTo>
                  <a:lnTo>
                    <a:pt x="732" y="0"/>
                  </a:lnTo>
                  <a:close/>
                  <a:moveTo>
                    <a:pt x="828" y="0"/>
                  </a:moveTo>
                  <a:lnTo>
                    <a:pt x="900" y="0"/>
                  </a:lnTo>
                  <a:lnTo>
                    <a:pt x="900" y="24"/>
                  </a:lnTo>
                  <a:lnTo>
                    <a:pt x="828" y="24"/>
                  </a:lnTo>
                  <a:lnTo>
                    <a:pt x="828" y="0"/>
                  </a:lnTo>
                  <a:close/>
                  <a:moveTo>
                    <a:pt x="924" y="0"/>
                  </a:moveTo>
                  <a:lnTo>
                    <a:pt x="996" y="0"/>
                  </a:lnTo>
                  <a:lnTo>
                    <a:pt x="996" y="24"/>
                  </a:lnTo>
                  <a:lnTo>
                    <a:pt x="924" y="24"/>
                  </a:lnTo>
                  <a:lnTo>
                    <a:pt x="924" y="0"/>
                  </a:lnTo>
                  <a:close/>
                  <a:moveTo>
                    <a:pt x="1020" y="0"/>
                  </a:moveTo>
                  <a:lnTo>
                    <a:pt x="1092" y="0"/>
                  </a:lnTo>
                  <a:lnTo>
                    <a:pt x="1092" y="24"/>
                  </a:lnTo>
                  <a:lnTo>
                    <a:pt x="1020" y="24"/>
                  </a:lnTo>
                  <a:lnTo>
                    <a:pt x="1020" y="0"/>
                  </a:lnTo>
                  <a:close/>
                  <a:moveTo>
                    <a:pt x="1116" y="0"/>
                  </a:moveTo>
                  <a:lnTo>
                    <a:pt x="1188" y="0"/>
                  </a:lnTo>
                  <a:lnTo>
                    <a:pt x="1188" y="24"/>
                  </a:lnTo>
                  <a:lnTo>
                    <a:pt x="1116" y="24"/>
                  </a:lnTo>
                  <a:lnTo>
                    <a:pt x="1116" y="0"/>
                  </a:lnTo>
                  <a:close/>
                  <a:moveTo>
                    <a:pt x="1212" y="0"/>
                  </a:moveTo>
                  <a:lnTo>
                    <a:pt x="1284" y="0"/>
                  </a:lnTo>
                  <a:lnTo>
                    <a:pt x="1284" y="24"/>
                  </a:lnTo>
                  <a:lnTo>
                    <a:pt x="1212" y="24"/>
                  </a:lnTo>
                  <a:lnTo>
                    <a:pt x="1212" y="0"/>
                  </a:lnTo>
                  <a:close/>
                  <a:moveTo>
                    <a:pt x="1308" y="0"/>
                  </a:moveTo>
                  <a:lnTo>
                    <a:pt x="1380" y="0"/>
                  </a:lnTo>
                  <a:lnTo>
                    <a:pt x="1380" y="24"/>
                  </a:lnTo>
                  <a:lnTo>
                    <a:pt x="1308" y="24"/>
                  </a:lnTo>
                  <a:lnTo>
                    <a:pt x="1308" y="0"/>
                  </a:lnTo>
                  <a:close/>
                  <a:moveTo>
                    <a:pt x="1404" y="0"/>
                  </a:moveTo>
                  <a:lnTo>
                    <a:pt x="1476" y="0"/>
                  </a:lnTo>
                  <a:lnTo>
                    <a:pt x="1476" y="24"/>
                  </a:lnTo>
                  <a:lnTo>
                    <a:pt x="1404" y="24"/>
                  </a:lnTo>
                  <a:lnTo>
                    <a:pt x="1404" y="0"/>
                  </a:lnTo>
                  <a:close/>
                  <a:moveTo>
                    <a:pt x="1500" y="0"/>
                  </a:moveTo>
                  <a:lnTo>
                    <a:pt x="1572" y="0"/>
                  </a:lnTo>
                  <a:lnTo>
                    <a:pt x="1572" y="24"/>
                  </a:lnTo>
                  <a:lnTo>
                    <a:pt x="1500" y="24"/>
                  </a:lnTo>
                  <a:lnTo>
                    <a:pt x="1500" y="0"/>
                  </a:lnTo>
                  <a:close/>
                  <a:moveTo>
                    <a:pt x="1596" y="0"/>
                  </a:moveTo>
                  <a:lnTo>
                    <a:pt x="1668" y="0"/>
                  </a:lnTo>
                  <a:lnTo>
                    <a:pt x="1668" y="24"/>
                  </a:lnTo>
                  <a:lnTo>
                    <a:pt x="1596" y="24"/>
                  </a:lnTo>
                  <a:lnTo>
                    <a:pt x="1596" y="0"/>
                  </a:lnTo>
                  <a:close/>
                  <a:moveTo>
                    <a:pt x="1692" y="0"/>
                  </a:moveTo>
                  <a:lnTo>
                    <a:pt x="1764" y="0"/>
                  </a:lnTo>
                  <a:lnTo>
                    <a:pt x="1764" y="24"/>
                  </a:lnTo>
                  <a:lnTo>
                    <a:pt x="1692" y="24"/>
                  </a:lnTo>
                  <a:lnTo>
                    <a:pt x="1692" y="0"/>
                  </a:lnTo>
                  <a:close/>
                  <a:moveTo>
                    <a:pt x="1788" y="0"/>
                  </a:moveTo>
                  <a:lnTo>
                    <a:pt x="1860" y="0"/>
                  </a:lnTo>
                  <a:lnTo>
                    <a:pt x="1860" y="24"/>
                  </a:lnTo>
                  <a:lnTo>
                    <a:pt x="1788" y="24"/>
                  </a:lnTo>
                  <a:lnTo>
                    <a:pt x="1788" y="0"/>
                  </a:lnTo>
                  <a:close/>
                  <a:moveTo>
                    <a:pt x="1884" y="0"/>
                  </a:moveTo>
                  <a:lnTo>
                    <a:pt x="1956" y="0"/>
                  </a:lnTo>
                  <a:lnTo>
                    <a:pt x="1956" y="24"/>
                  </a:lnTo>
                  <a:lnTo>
                    <a:pt x="1884" y="24"/>
                  </a:lnTo>
                  <a:lnTo>
                    <a:pt x="1884" y="0"/>
                  </a:lnTo>
                  <a:close/>
                  <a:moveTo>
                    <a:pt x="1980" y="0"/>
                  </a:moveTo>
                  <a:lnTo>
                    <a:pt x="2052" y="0"/>
                  </a:lnTo>
                  <a:lnTo>
                    <a:pt x="2052" y="24"/>
                  </a:lnTo>
                  <a:lnTo>
                    <a:pt x="1980" y="24"/>
                  </a:lnTo>
                  <a:lnTo>
                    <a:pt x="1980" y="0"/>
                  </a:lnTo>
                  <a:close/>
                  <a:moveTo>
                    <a:pt x="2076" y="0"/>
                  </a:moveTo>
                  <a:lnTo>
                    <a:pt x="2148" y="0"/>
                  </a:lnTo>
                  <a:lnTo>
                    <a:pt x="2148" y="24"/>
                  </a:lnTo>
                  <a:lnTo>
                    <a:pt x="2076" y="24"/>
                  </a:lnTo>
                  <a:lnTo>
                    <a:pt x="2076" y="0"/>
                  </a:lnTo>
                  <a:close/>
                  <a:moveTo>
                    <a:pt x="2172" y="0"/>
                  </a:moveTo>
                  <a:lnTo>
                    <a:pt x="2244" y="0"/>
                  </a:lnTo>
                  <a:lnTo>
                    <a:pt x="2244" y="24"/>
                  </a:lnTo>
                  <a:lnTo>
                    <a:pt x="2172" y="24"/>
                  </a:lnTo>
                  <a:lnTo>
                    <a:pt x="2172" y="0"/>
                  </a:lnTo>
                  <a:close/>
                  <a:moveTo>
                    <a:pt x="2268" y="0"/>
                  </a:moveTo>
                  <a:lnTo>
                    <a:pt x="2340" y="0"/>
                  </a:lnTo>
                  <a:lnTo>
                    <a:pt x="2340" y="24"/>
                  </a:lnTo>
                  <a:lnTo>
                    <a:pt x="2268" y="24"/>
                  </a:lnTo>
                  <a:lnTo>
                    <a:pt x="2268" y="0"/>
                  </a:lnTo>
                  <a:close/>
                  <a:moveTo>
                    <a:pt x="2364" y="0"/>
                  </a:moveTo>
                  <a:lnTo>
                    <a:pt x="2436" y="0"/>
                  </a:lnTo>
                  <a:lnTo>
                    <a:pt x="2436" y="24"/>
                  </a:lnTo>
                  <a:lnTo>
                    <a:pt x="2364" y="24"/>
                  </a:lnTo>
                  <a:lnTo>
                    <a:pt x="2364" y="0"/>
                  </a:lnTo>
                  <a:close/>
                  <a:moveTo>
                    <a:pt x="2460" y="0"/>
                  </a:moveTo>
                  <a:lnTo>
                    <a:pt x="2532" y="0"/>
                  </a:lnTo>
                  <a:lnTo>
                    <a:pt x="2532" y="24"/>
                  </a:lnTo>
                  <a:lnTo>
                    <a:pt x="2460" y="24"/>
                  </a:lnTo>
                  <a:lnTo>
                    <a:pt x="2460" y="0"/>
                  </a:lnTo>
                  <a:close/>
                  <a:moveTo>
                    <a:pt x="2556" y="0"/>
                  </a:moveTo>
                  <a:lnTo>
                    <a:pt x="2628" y="0"/>
                  </a:lnTo>
                  <a:lnTo>
                    <a:pt x="2628" y="24"/>
                  </a:lnTo>
                  <a:lnTo>
                    <a:pt x="2556" y="24"/>
                  </a:lnTo>
                  <a:lnTo>
                    <a:pt x="2556" y="0"/>
                  </a:lnTo>
                  <a:close/>
                  <a:moveTo>
                    <a:pt x="2652" y="0"/>
                  </a:moveTo>
                  <a:lnTo>
                    <a:pt x="2724" y="0"/>
                  </a:lnTo>
                  <a:lnTo>
                    <a:pt x="2724" y="24"/>
                  </a:lnTo>
                  <a:lnTo>
                    <a:pt x="2652" y="24"/>
                  </a:lnTo>
                  <a:lnTo>
                    <a:pt x="2652" y="0"/>
                  </a:lnTo>
                  <a:close/>
                  <a:moveTo>
                    <a:pt x="2748" y="0"/>
                  </a:moveTo>
                  <a:lnTo>
                    <a:pt x="2820" y="0"/>
                  </a:lnTo>
                  <a:lnTo>
                    <a:pt x="2820" y="24"/>
                  </a:lnTo>
                  <a:lnTo>
                    <a:pt x="2748" y="24"/>
                  </a:lnTo>
                  <a:lnTo>
                    <a:pt x="2748" y="0"/>
                  </a:lnTo>
                  <a:close/>
                  <a:moveTo>
                    <a:pt x="2844" y="0"/>
                  </a:moveTo>
                  <a:lnTo>
                    <a:pt x="2916" y="0"/>
                  </a:lnTo>
                  <a:lnTo>
                    <a:pt x="2916" y="24"/>
                  </a:lnTo>
                  <a:lnTo>
                    <a:pt x="2844" y="24"/>
                  </a:lnTo>
                  <a:lnTo>
                    <a:pt x="2844" y="0"/>
                  </a:lnTo>
                  <a:close/>
                  <a:moveTo>
                    <a:pt x="2940" y="0"/>
                  </a:moveTo>
                  <a:lnTo>
                    <a:pt x="3012" y="0"/>
                  </a:lnTo>
                  <a:lnTo>
                    <a:pt x="3012" y="24"/>
                  </a:lnTo>
                  <a:lnTo>
                    <a:pt x="2940" y="24"/>
                  </a:lnTo>
                  <a:lnTo>
                    <a:pt x="2940" y="0"/>
                  </a:lnTo>
                  <a:close/>
                  <a:moveTo>
                    <a:pt x="3036" y="0"/>
                  </a:moveTo>
                  <a:lnTo>
                    <a:pt x="3108" y="0"/>
                  </a:lnTo>
                  <a:lnTo>
                    <a:pt x="3108" y="24"/>
                  </a:lnTo>
                  <a:lnTo>
                    <a:pt x="3036" y="24"/>
                  </a:lnTo>
                  <a:lnTo>
                    <a:pt x="3036" y="0"/>
                  </a:lnTo>
                  <a:close/>
                  <a:moveTo>
                    <a:pt x="3132" y="0"/>
                  </a:moveTo>
                  <a:lnTo>
                    <a:pt x="3204" y="0"/>
                  </a:lnTo>
                  <a:lnTo>
                    <a:pt x="3204" y="24"/>
                  </a:lnTo>
                  <a:lnTo>
                    <a:pt x="3132" y="24"/>
                  </a:lnTo>
                  <a:lnTo>
                    <a:pt x="3132" y="0"/>
                  </a:lnTo>
                  <a:close/>
                  <a:moveTo>
                    <a:pt x="3228" y="0"/>
                  </a:moveTo>
                  <a:lnTo>
                    <a:pt x="3300" y="0"/>
                  </a:lnTo>
                  <a:lnTo>
                    <a:pt x="3300" y="24"/>
                  </a:lnTo>
                  <a:lnTo>
                    <a:pt x="3228" y="24"/>
                  </a:lnTo>
                  <a:lnTo>
                    <a:pt x="3228" y="0"/>
                  </a:lnTo>
                  <a:close/>
                  <a:moveTo>
                    <a:pt x="3324" y="0"/>
                  </a:moveTo>
                  <a:lnTo>
                    <a:pt x="3396" y="0"/>
                  </a:lnTo>
                  <a:lnTo>
                    <a:pt x="3396" y="24"/>
                  </a:lnTo>
                  <a:lnTo>
                    <a:pt x="3324" y="24"/>
                  </a:lnTo>
                  <a:lnTo>
                    <a:pt x="3324" y="0"/>
                  </a:lnTo>
                  <a:close/>
                  <a:moveTo>
                    <a:pt x="3420" y="0"/>
                  </a:moveTo>
                  <a:lnTo>
                    <a:pt x="3492" y="0"/>
                  </a:lnTo>
                  <a:lnTo>
                    <a:pt x="3492" y="24"/>
                  </a:lnTo>
                  <a:lnTo>
                    <a:pt x="3420" y="24"/>
                  </a:lnTo>
                  <a:lnTo>
                    <a:pt x="3420" y="0"/>
                  </a:lnTo>
                  <a:close/>
                  <a:moveTo>
                    <a:pt x="3516" y="0"/>
                  </a:moveTo>
                  <a:lnTo>
                    <a:pt x="3588" y="0"/>
                  </a:lnTo>
                  <a:lnTo>
                    <a:pt x="3588" y="24"/>
                  </a:lnTo>
                  <a:lnTo>
                    <a:pt x="3516" y="24"/>
                  </a:lnTo>
                  <a:lnTo>
                    <a:pt x="3516" y="0"/>
                  </a:lnTo>
                  <a:close/>
                  <a:moveTo>
                    <a:pt x="3612" y="0"/>
                  </a:moveTo>
                  <a:lnTo>
                    <a:pt x="3684" y="0"/>
                  </a:lnTo>
                  <a:lnTo>
                    <a:pt x="3684" y="24"/>
                  </a:lnTo>
                  <a:lnTo>
                    <a:pt x="3612" y="24"/>
                  </a:lnTo>
                  <a:lnTo>
                    <a:pt x="3612" y="0"/>
                  </a:lnTo>
                  <a:close/>
                  <a:moveTo>
                    <a:pt x="3708" y="0"/>
                  </a:moveTo>
                  <a:lnTo>
                    <a:pt x="3780" y="0"/>
                  </a:lnTo>
                  <a:lnTo>
                    <a:pt x="3780" y="24"/>
                  </a:lnTo>
                  <a:lnTo>
                    <a:pt x="3708" y="24"/>
                  </a:lnTo>
                  <a:lnTo>
                    <a:pt x="3708" y="0"/>
                  </a:lnTo>
                  <a:close/>
                  <a:moveTo>
                    <a:pt x="3804" y="0"/>
                  </a:moveTo>
                  <a:lnTo>
                    <a:pt x="3876" y="0"/>
                  </a:lnTo>
                  <a:lnTo>
                    <a:pt x="3876" y="24"/>
                  </a:lnTo>
                  <a:lnTo>
                    <a:pt x="3804" y="24"/>
                  </a:lnTo>
                  <a:lnTo>
                    <a:pt x="3804" y="0"/>
                  </a:lnTo>
                  <a:close/>
                  <a:moveTo>
                    <a:pt x="3900" y="0"/>
                  </a:moveTo>
                  <a:lnTo>
                    <a:pt x="3972" y="0"/>
                  </a:lnTo>
                  <a:lnTo>
                    <a:pt x="3972" y="24"/>
                  </a:lnTo>
                  <a:lnTo>
                    <a:pt x="3900" y="24"/>
                  </a:lnTo>
                  <a:lnTo>
                    <a:pt x="3900" y="0"/>
                  </a:lnTo>
                  <a:close/>
                  <a:moveTo>
                    <a:pt x="3996" y="0"/>
                  </a:moveTo>
                  <a:lnTo>
                    <a:pt x="4068" y="0"/>
                  </a:lnTo>
                  <a:lnTo>
                    <a:pt x="4068" y="24"/>
                  </a:lnTo>
                  <a:lnTo>
                    <a:pt x="3996" y="24"/>
                  </a:lnTo>
                  <a:lnTo>
                    <a:pt x="3996" y="0"/>
                  </a:lnTo>
                  <a:close/>
                  <a:moveTo>
                    <a:pt x="4092" y="0"/>
                  </a:moveTo>
                  <a:lnTo>
                    <a:pt x="4164" y="0"/>
                  </a:lnTo>
                  <a:lnTo>
                    <a:pt x="4164" y="24"/>
                  </a:lnTo>
                  <a:lnTo>
                    <a:pt x="4092" y="24"/>
                  </a:lnTo>
                  <a:lnTo>
                    <a:pt x="4092" y="0"/>
                  </a:lnTo>
                  <a:close/>
                  <a:moveTo>
                    <a:pt x="4188" y="0"/>
                  </a:moveTo>
                  <a:lnTo>
                    <a:pt x="4260" y="0"/>
                  </a:lnTo>
                  <a:lnTo>
                    <a:pt x="4260" y="24"/>
                  </a:lnTo>
                  <a:lnTo>
                    <a:pt x="4188" y="24"/>
                  </a:lnTo>
                  <a:lnTo>
                    <a:pt x="4188" y="0"/>
                  </a:lnTo>
                  <a:close/>
                  <a:moveTo>
                    <a:pt x="4284" y="0"/>
                  </a:moveTo>
                  <a:lnTo>
                    <a:pt x="4356" y="0"/>
                  </a:lnTo>
                  <a:lnTo>
                    <a:pt x="4356" y="24"/>
                  </a:lnTo>
                  <a:lnTo>
                    <a:pt x="4284" y="24"/>
                  </a:lnTo>
                  <a:lnTo>
                    <a:pt x="4284" y="0"/>
                  </a:lnTo>
                  <a:close/>
                  <a:moveTo>
                    <a:pt x="4380" y="0"/>
                  </a:moveTo>
                  <a:lnTo>
                    <a:pt x="4452" y="0"/>
                  </a:lnTo>
                  <a:lnTo>
                    <a:pt x="4452" y="24"/>
                  </a:lnTo>
                  <a:lnTo>
                    <a:pt x="4380" y="24"/>
                  </a:lnTo>
                  <a:lnTo>
                    <a:pt x="4380" y="0"/>
                  </a:lnTo>
                  <a:close/>
                  <a:moveTo>
                    <a:pt x="4476" y="0"/>
                  </a:moveTo>
                  <a:lnTo>
                    <a:pt x="4548" y="0"/>
                  </a:lnTo>
                  <a:lnTo>
                    <a:pt x="4548" y="24"/>
                  </a:lnTo>
                  <a:lnTo>
                    <a:pt x="4476" y="24"/>
                  </a:lnTo>
                  <a:lnTo>
                    <a:pt x="4476" y="0"/>
                  </a:lnTo>
                  <a:close/>
                  <a:moveTo>
                    <a:pt x="4572" y="0"/>
                  </a:moveTo>
                  <a:lnTo>
                    <a:pt x="4644" y="0"/>
                  </a:lnTo>
                  <a:lnTo>
                    <a:pt x="4644" y="24"/>
                  </a:lnTo>
                  <a:lnTo>
                    <a:pt x="4572" y="24"/>
                  </a:lnTo>
                  <a:lnTo>
                    <a:pt x="4572" y="0"/>
                  </a:lnTo>
                  <a:close/>
                  <a:moveTo>
                    <a:pt x="4668" y="0"/>
                  </a:moveTo>
                  <a:lnTo>
                    <a:pt x="4740" y="0"/>
                  </a:lnTo>
                  <a:lnTo>
                    <a:pt x="4740" y="24"/>
                  </a:lnTo>
                  <a:lnTo>
                    <a:pt x="4668" y="24"/>
                  </a:lnTo>
                  <a:lnTo>
                    <a:pt x="4668" y="0"/>
                  </a:lnTo>
                  <a:close/>
                  <a:moveTo>
                    <a:pt x="4764" y="0"/>
                  </a:moveTo>
                  <a:lnTo>
                    <a:pt x="4836" y="0"/>
                  </a:lnTo>
                  <a:lnTo>
                    <a:pt x="4836" y="24"/>
                  </a:lnTo>
                  <a:lnTo>
                    <a:pt x="4764" y="24"/>
                  </a:lnTo>
                  <a:lnTo>
                    <a:pt x="4764" y="0"/>
                  </a:lnTo>
                  <a:close/>
                  <a:moveTo>
                    <a:pt x="4860" y="0"/>
                  </a:moveTo>
                  <a:lnTo>
                    <a:pt x="4932" y="0"/>
                  </a:lnTo>
                  <a:lnTo>
                    <a:pt x="4932" y="24"/>
                  </a:lnTo>
                  <a:lnTo>
                    <a:pt x="4860" y="24"/>
                  </a:lnTo>
                  <a:lnTo>
                    <a:pt x="4860" y="0"/>
                  </a:lnTo>
                  <a:close/>
                  <a:moveTo>
                    <a:pt x="4956" y="0"/>
                  </a:moveTo>
                  <a:lnTo>
                    <a:pt x="5028" y="0"/>
                  </a:lnTo>
                  <a:lnTo>
                    <a:pt x="5028" y="24"/>
                  </a:lnTo>
                  <a:lnTo>
                    <a:pt x="4956" y="24"/>
                  </a:lnTo>
                  <a:lnTo>
                    <a:pt x="4956" y="0"/>
                  </a:lnTo>
                  <a:close/>
                  <a:moveTo>
                    <a:pt x="5052" y="0"/>
                  </a:moveTo>
                  <a:lnTo>
                    <a:pt x="5124" y="0"/>
                  </a:lnTo>
                  <a:lnTo>
                    <a:pt x="5124" y="24"/>
                  </a:lnTo>
                  <a:lnTo>
                    <a:pt x="5052" y="24"/>
                  </a:lnTo>
                  <a:lnTo>
                    <a:pt x="5052" y="0"/>
                  </a:lnTo>
                  <a:close/>
                  <a:moveTo>
                    <a:pt x="5148" y="0"/>
                  </a:moveTo>
                  <a:lnTo>
                    <a:pt x="5220" y="0"/>
                  </a:lnTo>
                  <a:lnTo>
                    <a:pt x="5220" y="24"/>
                  </a:lnTo>
                  <a:lnTo>
                    <a:pt x="5148" y="24"/>
                  </a:lnTo>
                  <a:lnTo>
                    <a:pt x="5148" y="0"/>
                  </a:lnTo>
                  <a:close/>
                  <a:moveTo>
                    <a:pt x="5244" y="0"/>
                  </a:moveTo>
                  <a:lnTo>
                    <a:pt x="5316" y="0"/>
                  </a:lnTo>
                  <a:lnTo>
                    <a:pt x="5316" y="24"/>
                  </a:lnTo>
                  <a:lnTo>
                    <a:pt x="5244" y="24"/>
                  </a:lnTo>
                  <a:lnTo>
                    <a:pt x="5244" y="0"/>
                  </a:lnTo>
                  <a:close/>
                  <a:moveTo>
                    <a:pt x="5340" y="0"/>
                  </a:moveTo>
                  <a:lnTo>
                    <a:pt x="5412" y="0"/>
                  </a:lnTo>
                  <a:lnTo>
                    <a:pt x="5412" y="24"/>
                  </a:lnTo>
                  <a:lnTo>
                    <a:pt x="5340" y="24"/>
                  </a:lnTo>
                  <a:lnTo>
                    <a:pt x="5340" y="0"/>
                  </a:lnTo>
                  <a:close/>
                  <a:moveTo>
                    <a:pt x="5436" y="0"/>
                  </a:moveTo>
                  <a:lnTo>
                    <a:pt x="5508" y="0"/>
                  </a:lnTo>
                  <a:lnTo>
                    <a:pt x="5508" y="24"/>
                  </a:lnTo>
                  <a:lnTo>
                    <a:pt x="5436" y="24"/>
                  </a:lnTo>
                  <a:lnTo>
                    <a:pt x="5436" y="0"/>
                  </a:lnTo>
                  <a:close/>
                  <a:moveTo>
                    <a:pt x="5532" y="0"/>
                  </a:moveTo>
                  <a:lnTo>
                    <a:pt x="5604" y="0"/>
                  </a:lnTo>
                  <a:lnTo>
                    <a:pt x="5604" y="24"/>
                  </a:lnTo>
                  <a:lnTo>
                    <a:pt x="5532" y="24"/>
                  </a:lnTo>
                  <a:lnTo>
                    <a:pt x="5532" y="0"/>
                  </a:lnTo>
                  <a:close/>
                  <a:moveTo>
                    <a:pt x="5628" y="0"/>
                  </a:moveTo>
                  <a:lnTo>
                    <a:pt x="5700" y="0"/>
                  </a:lnTo>
                  <a:lnTo>
                    <a:pt x="5700" y="24"/>
                  </a:lnTo>
                  <a:lnTo>
                    <a:pt x="5628" y="24"/>
                  </a:lnTo>
                  <a:lnTo>
                    <a:pt x="5628" y="0"/>
                  </a:lnTo>
                  <a:close/>
                  <a:moveTo>
                    <a:pt x="5724" y="0"/>
                  </a:moveTo>
                  <a:lnTo>
                    <a:pt x="5796" y="0"/>
                  </a:lnTo>
                  <a:lnTo>
                    <a:pt x="5796" y="24"/>
                  </a:lnTo>
                  <a:lnTo>
                    <a:pt x="5724" y="24"/>
                  </a:lnTo>
                  <a:lnTo>
                    <a:pt x="5724" y="0"/>
                  </a:lnTo>
                  <a:close/>
                  <a:moveTo>
                    <a:pt x="5820" y="0"/>
                  </a:moveTo>
                  <a:lnTo>
                    <a:pt x="5892" y="0"/>
                  </a:lnTo>
                  <a:lnTo>
                    <a:pt x="5892" y="24"/>
                  </a:lnTo>
                  <a:lnTo>
                    <a:pt x="5820" y="24"/>
                  </a:lnTo>
                  <a:lnTo>
                    <a:pt x="5820" y="0"/>
                  </a:lnTo>
                  <a:close/>
                  <a:moveTo>
                    <a:pt x="5916" y="0"/>
                  </a:moveTo>
                  <a:lnTo>
                    <a:pt x="5988" y="0"/>
                  </a:lnTo>
                  <a:lnTo>
                    <a:pt x="5988" y="24"/>
                  </a:lnTo>
                  <a:lnTo>
                    <a:pt x="5916" y="24"/>
                  </a:lnTo>
                  <a:lnTo>
                    <a:pt x="5916" y="0"/>
                  </a:lnTo>
                  <a:close/>
                  <a:moveTo>
                    <a:pt x="6012" y="0"/>
                  </a:moveTo>
                  <a:lnTo>
                    <a:pt x="6084" y="0"/>
                  </a:lnTo>
                  <a:lnTo>
                    <a:pt x="6084" y="24"/>
                  </a:lnTo>
                  <a:lnTo>
                    <a:pt x="6012" y="24"/>
                  </a:lnTo>
                  <a:lnTo>
                    <a:pt x="6012" y="0"/>
                  </a:lnTo>
                  <a:close/>
                  <a:moveTo>
                    <a:pt x="6108" y="0"/>
                  </a:moveTo>
                  <a:lnTo>
                    <a:pt x="6180" y="0"/>
                  </a:lnTo>
                  <a:lnTo>
                    <a:pt x="6180" y="24"/>
                  </a:lnTo>
                  <a:lnTo>
                    <a:pt x="6108" y="24"/>
                  </a:lnTo>
                  <a:lnTo>
                    <a:pt x="6108" y="0"/>
                  </a:lnTo>
                  <a:close/>
                  <a:moveTo>
                    <a:pt x="6204" y="0"/>
                  </a:moveTo>
                  <a:lnTo>
                    <a:pt x="6276" y="0"/>
                  </a:lnTo>
                  <a:lnTo>
                    <a:pt x="6276" y="24"/>
                  </a:lnTo>
                  <a:lnTo>
                    <a:pt x="6204" y="24"/>
                  </a:lnTo>
                  <a:lnTo>
                    <a:pt x="6204" y="0"/>
                  </a:lnTo>
                  <a:close/>
                  <a:moveTo>
                    <a:pt x="6300" y="0"/>
                  </a:moveTo>
                  <a:lnTo>
                    <a:pt x="6372" y="0"/>
                  </a:lnTo>
                  <a:lnTo>
                    <a:pt x="6372" y="24"/>
                  </a:lnTo>
                  <a:lnTo>
                    <a:pt x="6300" y="24"/>
                  </a:lnTo>
                  <a:lnTo>
                    <a:pt x="6300" y="0"/>
                  </a:lnTo>
                  <a:close/>
                  <a:moveTo>
                    <a:pt x="6396" y="0"/>
                  </a:moveTo>
                  <a:lnTo>
                    <a:pt x="6468" y="0"/>
                  </a:lnTo>
                  <a:lnTo>
                    <a:pt x="6468" y="24"/>
                  </a:lnTo>
                  <a:lnTo>
                    <a:pt x="6396" y="24"/>
                  </a:lnTo>
                  <a:lnTo>
                    <a:pt x="6396" y="0"/>
                  </a:lnTo>
                  <a:close/>
                  <a:moveTo>
                    <a:pt x="6492" y="0"/>
                  </a:moveTo>
                  <a:lnTo>
                    <a:pt x="6564" y="0"/>
                  </a:lnTo>
                  <a:lnTo>
                    <a:pt x="6564" y="24"/>
                  </a:lnTo>
                  <a:lnTo>
                    <a:pt x="6492" y="24"/>
                  </a:lnTo>
                  <a:lnTo>
                    <a:pt x="6492" y="0"/>
                  </a:lnTo>
                  <a:close/>
                  <a:moveTo>
                    <a:pt x="6588" y="0"/>
                  </a:moveTo>
                  <a:lnTo>
                    <a:pt x="6660" y="0"/>
                  </a:lnTo>
                  <a:lnTo>
                    <a:pt x="6660" y="24"/>
                  </a:lnTo>
                  <a:lnTo>
                    <a:pt x="6588" y="24"/>
                  </a:lnTo>
                  <a:lnTo>
                    <a:pt x="6588" y="0"/>
                  </a:lnTo>
                  <a:close/>
                  <a:moveTo>
                    <a:pt x="6684" y="0"/>
                  </a:moveTo>
                  <a:lnTo>
                    <a:pt x="6756" y="0"/>
                  </a:lnTo>
                  <a:lnTo>
                    <a:pt x="6756" y="24"/>
                  </a:lnTo>
                  <a:lnTo>
                    <a:pt x="6684" y="24"/>
                  </a:lnTo>
                  <a:lnTo>
                    <a:pt x="6684" y="0"/>
                  </a:lnTo>
                  <a:close/>
                  <a:moveTo>
                    <a:pt x="6780" y="0"/>
                  </a:moveTo>
                  <a:lnTo>
                    <a:pt x="6852" y="0"/>
                  </a:lnTo>
                  <a:lnTo>
                    <a:pt x="6852" y="24"/>
                  </a:lnTo>
                  <a:lnTo>
                    <a:pt x="6780" y="24"/>
                  </a:lnTo>
                  <a:lnTo>
                    <a:pt x="6780" y="0"/>
                  </a:lnTo>
                  <a:close/>
                  <a:moveTo>
                    <a:pt x="6876" y="0"/>
                  </a:moveTo>
                  <a:lnTo>
                    <a:pt x="6948" y="0"/>
                  </a:lnTo>
                  <a:lnTo>
                    <a:pt x="6948" y="24"/>
                  </a:lnTo>
                  <a:lnTo>
                    <a:pt x="6876" y="24"/>
                  </a:lnTo>
                  <a:lnTo>
                    <a:pt x="6876" y="0"/>
                  </a:lnTo>
                  <a:close/>
                  <a:moveTo>
                    <a:pt x="6972" y="0"/>
                  </a:moveTo>
                  <a:lnTo>
                    <a:pt x="7044" y="0"/>
                  </a:lnTo>
                  <a:lnTo>
                    <a:pt x="7044" y="24"/>
                  </a:lnTo>
                  <a:lnTo>
                    <a:pt x="6972" y="24"/>
                  </a:lnTo>
                  <a:lnTo>
                    <a:pt x="6972" y="0"/>
                  </a:lnTo>
                  <a:close/>
                  <a:moveTo>
                    <a:pt x="7068" y="0"/>
                  </a:moveTo>
                  <a:lnTo>
                    <a:pt x="7140" y="0"/>
                  </a:lnTo>
                  <a:lnTo>
                    <a:pt x="7140" y="24"/>
                  </a:lnTo>
                  <a:lnTo>
                    <a:pt x="7068" y="24"/>
                  </a:lnTo>
                  <a:lnTo>
                    <a:pt x="7068" y="0"/>
                  </a:lnTo>
                  <a:close/>
                  <a:moveTo>
                    <a:pt x="7164" y="0"/>
                  </a:moveTo>
                  <a:lnTo>
                    <a:pt x="7236" y="0"/>
                  </a:lnTo>
                  <a:lnTo>
                    <a:pt x="7236" y="24"/>
                  </a:lnTo>
                  <a:lnTo>
                    <a:pt x="7164" y="24"/>
                  </a:lnTo>
                  <a:lnTo>
                    <a:pt x="7164" y="0"/>
                  </a:lnTo>
                  <a:close/>
                  <a:moveTo>
                    <a:pt x="7260" y="0"/>
                  </a:moveTo>
                  <a:lnTo>
                    <a:pt x="7332" y="0"/>
                  </a:lnTo>
                  <a:lnTo>
                    <a:pt x="7332" y="24"/>
                  </a:lnTo>
                  <a:lnTo>
                    <a:pt x="7260" y="24"/>
                  </a:lnTo>
                  <a:lnTo>
                    <a:pt x="7260" y="0"/>
                  </a:lnTo>
                  <a:close/>
                  <a:moveTo>
                    <a:pt x="7356" y="0"/>
                  </a:moveTo>
                  <a:lnTo>
                    <a:pt x="7428" y="0"/>
                  </a:lnTo>
                  <a:lnTo>
                    <a:pt x="7428" y="24"/>
                  </a:lnTo>
                  <a:lnTo>
                    <a:pt x="7356" y="24"/>
                  </a:lnTo>
                  <a:lnTo>
                    <a:pt x="7356" y="0"/>
                  </a:lnTo>
                  <a:close/>
                  <a:moveTo>
                    <a:pt x="7452" y="0"/>
                  </a:moveTo>
                  <a:lnTo>
                    <a:pt x="7524" y="0"/>
                  </a:lnTo>
                  <a:lnTo>
                    <a:pt x="7524" y="24"/>
                  </a:lnTo>
                  <a:lnTo>
                    <a:pt x="7452" y="24"/>
                  </a:lnTo>
                  <a:lnTo>
                    <a:pt x="7452" y="0"/>
                  </a:lnTo>
                  <a:close/>
                  <a:moveTo>
                    <a:pt x="7548" y="0"/>
                  </a:moveTo>
                  <a:lnTo>
                    <a:pt x="7620" y="0"/>
                  </a:lnTo>
                  <a:lnTo>
                    <a:pt x="7620" y="24"/>
                  </a:lnTo>
                  <a:lnTo>
                    <a:pt x="7548" y="24"/>
                  </a:lnTo>
                  <a:lnTo>
                    <a:pt x="7548" y="0"/>
                  </a:lnTo>
                  <a:close/>
                  <a:moveTo>
                    <a:pt x="7644" y="0"/>
                  </a:moveTo>
                  <a:lnTo>
                    <a:pt x="7716" y="0"/>
                  </a:lnTo>
                  <a:lnTo>
                    <a:pt x="7716" y="24"/>
                  </a:lnTo>
                  <a:lnTo>
                    <a:pt x="7644" y="24"/>
                  </a:lnTo>
                  <a:lnTo>
                    <a:pt x="7644" y="0"/>
                  </a:lnTo>
                  <a:close/>
                  <a:moveTo>
                    <a:pt x="7740" y="0"/>
                  </a:moveTo>
                  <a:lnTo>
                    <a:pt x="7812" y="0"/>
                  </a:lnTo>
                  <a:lnTo>
                    <a:pt x="7812" y="24"/>
                  </a:lnTo>
                  <a:lnTo>
                    <a:pt x="7740" y="24"/>
                  </a:lnTo>
                  <a:lnTo>
                    <a:pt x="7740" y="0"/>
                  </a:lnTo>
                  <a:close/>
                  <a:moveTo>
                    <a:pt x="7836" y="0"/>
                  </a:moveTo>
                  <a:lnTo>
                    <a:pt x="7908" y="0"/>
                  </a:lnTo>
                  <a:lnTo>
                    <a:pt x="7908" y="24"/>
                  </a:lnTo>
                  <a:lnTo>
                    <a:pt x="7836" y="24"/>
                  </a:lnTo>
                  <a:lnTo>
                    <a:pt x="7836" y="0"/>
                  </a:lnTo>
                  <a:close/>
                  <a:moveTo>
                    <a:pt x="7932" y="0"/>
                  </a:moveTo>
                  <a:lnTo>
                    <a:pt x="8004" y="0"/>
                  </a:lnTo>
                  <a:lnTo>
                    <a:pt x="8004" y="24"/>
                  </a:lnTo>
                  <a:lnTo>
                    <a:pt x="7932" y="24"/>
                  </a:lnTo>
                  <a:lnTo>
                    <a:pt x="7932" y="0"/>
                  </a:lnTo>
                  <a:close/>
                  <a:moveTo>
                    <a:pt x="8028" y="0"/>
                  </a:moveTo>
                  <a:lnTo>
                    <a:pt x="8100" y="0"/>
                  </a:lnTo>
                  <a:lnTo>
                    <a:pt x="8100" y="24"/>
                  </a:lnTo>
                  <a:lnTo>
                    <a:pt x="8028" y="24"/>
                  </a:lnTo>
                  <a:lnTo>
                    <a:pt x="8028" y="0"/>
                  </a:lnTo>
                  <a:close/>
                  <a:moveTo>
                    <a:pt x="8124" y="0"/>
                  </a:moveTo>
                  <a:lnTo>
                    <a:pt x="8196" y="0"/>
                  </a:lnTo>
                  <a:lnTo>
                    <a:pt x="8196" y="24"/>
                  </a:lnTo>
                  <a:lnTo>
                    <a:pt x="8124" y="24"/>
                  </a:lnTo>
                  <a:lnTo>
                    <a:pt x="8124" y="0"/>
                  </a:lnTo>
                  <a:close/>
                  <a:moveTo>
                    <a:pt x="8220" y="0"/>
                  </a:moveTo>
                  <a:lnTo>
                    <a:pt x="8292" y="0"/>
                  </a:lnTo>
                  <a:lnTo>
                    <a:pt x="8292" y="24"/>
                  </a:lnTo>
                  <a:lnTo>
                    <a:pt x="8220" y="24"/>
                  </a:lnTo>
                  <a:lnTo>
                    <a:pt x="8220" y="0"/>
                  </a:lnTo>
                  <a:close/>
                  <a:moveTo>
                    <a:pt x="8316" y="0"/>
                  </a:moveTo>
                  <a:lnTo>
                    <a:pt x="8388" y="0"/>
                  </a:lnTo>
                  <a:lnTo>
                    <a:pt x="8388" y="24"/>
                  </a:lnTo>
                  <a:lnTo>
                    <a:pt x="8316" y="24"/>
                  </a:lnTo>
                  <a:lnTo>
                    <a:pt x="8316" y="0"/>
                  </a:lnTo>
                  <a:close/>
                  <a:moveTo>
                    <a:pt x="8412" y="0"/>
                  </a:moveTo>
                  <a:lnTo>
                    <a:pt x="8484" y="0"/>
                  </a:lnTo>
                  <a:lnTo>
                    <a:pt x="8484" y="24"/>
                  </a:lnTo>
                  <a:lnTo>
                    <a:pt x="8412" y="24"/>
                  </a:lnTo>
                  <a:lnTo>
                    <a:pt x="8412" y="0"/>
                  </a:lnTo>
                  <a:close/>
                  <a:moveTo>
                    <a:pt x="8508" y="0"/>
                  </a:moveTo>
                  <a:lnTo>
                    <a:pt x="8580" y="0"/>
                  </a:lnTo>
                  <a:lnTo>
                    <a:pt x="8580" y="24"/>
                  </a:lnTo>
                  <a:lnTo>
                    <a:pt x="8508" y="24"/>
                  </a:lnTo>
                  <a:lnTo>
                    <a:pt x="8508" y="0"/>
                  </a:lnTo>
                  <a:close/>
                  <a:moveTo>
                    <a:pt x="8604" y="0"/>
                  </a:moveTo>
                  <a:lnTo>
                    <a:pt x="8676" y="0"/>
                  </a:lnTo>
                  <a:lnTo>
                    <a:pt x="8676" y="24"/>
                  </a:lnTo>
                  <a:lnTo>
                    <a:pt x="8604" y="24"/>
                  </a:lnTo>
                  <a:lnTo>
                    <a:pt x="8604" y="0"/>
                  </a:lnTo>
                  <a:close/>
                  <a:moveTo>
                    <a:pt x="8700" y="0"/>
                  </a:moveTo>
                  <a:lnTo>
                    <a:pt x="8772" y="0"/>
                  </a:lnTo>
                  <a:lnTo>
                    <a:pt x="8772" y="24"/>
                  </a:lnTo>
                  <a:lnTo>
                    <a:pt x="8700" y="24"/>
                  </a:lnTo>
                  <a:lnTo>
                    <a:pt x="8700" y="0"/>
                  </a:lnTo>
                  <a:close/>
                  <a:moveTo>
                    <a:pt x="8796" y="0"/>
                  </a:moveTo>
                  <a:lnTo>
                    <a:pt x="8868" y="0"/>
                  </a:lnTo>
                  <a:lnTo>
                    <a:pt x="8868" y="24"/>
                  </a:lnTo>
                  <a:lnTo>
                    <a:pt x="8796" y="24"/>
                  </a:lnTo>
                  <a:lnTo>
                    <a:pt x="8796" y="0"/>
                  </a:lnTo>
                  <a:close/>
                  <a:moveTo>
                    <a:pt x="8892" y="0"/>
                  </a:moveTo>
                  <a:lnTo>
                    <a:pt x="8964" y="0"/>
                  </a:lnTo>
                  <a:lnTo>
                    <a:pt x="8964" y="24"/>
                  </a:lnTo>
                  <a:lnTo>
                    <a:pt x="8892" y="24"/>
                  </a:lnTo>
                  <a:lnTo>
                    <a:pt x="8892" y="0"/>
                  </a:lnTo>
                  <a:close/>
                  <a:moveTo>
                    <a:pt x="8988" y="0"/>
                  </a:moveTo>
                  <a:lnTo>
                    <a:pt x="9060" y="0"/>
                  </a:lnTo>
                  <a:lnTo>
                    <a:pt x="9060" y="24"/>
                  </a:lnTo>
                  <a:lnTo>
                    <a:pt x="8988" y="24"/>
                  </a:lnTo>
                  <a:lnTo>
                    <a:pt x="8988" y="0"/>
                  </a:lnTo>
                  <a:close/>
                  <a:moveTo>
                    <a:pt x="9084" y="0"/>
                  </a:moveTo>
                  <a:lnTo>
                    <a:pt x="9156" y="0"/>
                  </a:lnTo>
                  <a:lnTo>
                    <a:pt x="9156" y="24"/>
                  </a:lnTo>
                  <a:lnTo>
                    <a:pt x="9084" y="24"/>
                  </a:lnTo>
                  <a:lnTo>
                    <a:pt x="9084" y="0"/>
                  </a:lnTo>
                  <a:close/>
                  <a:moveTo>
                    <a:pt x="9180" y="0"/>
                  </a:moveTo>
                  <a:lnTo>
                    <a:pt x="9252" y="0"/>
                  </a:lnTo>
                  <a:lnTo>
                    <a:pt x="9252" y="24"/>
                  </a:lnTo>
                  <a:lnTo>
                    <a:pt x="9180" y="24"/>
                  </a:lnTo>
                  <a:lnTo>
                    <a:pt x="9180" y="0"/>
                  </a:lnTo>
                  <a:close/>
                  <a:moveTo>
                    <a:pt x="9276" y="0"/>
                  </a:moveTo>
                  <a:lnTo>
                    <a:pt x="9348" y="0"/>
                  </a:lnTo>
                  <a:lnTo>
                    <a:pt x="9348" y="24"/>
                  </a:lnTo>
                  <a:lnTo>
                    <a:pt x="9276" y="24"/>
                  </a:lnTo>
                  <a:lnTo>
                    <a:pt x="9276" y="0"/>
                  </a:lnTo>
                  <a:close/>
                  <a:moveTo>
                    <a:pt x="9372" y="0"/>
                  </a:moveTo>
                  <a:lnTo>
                    <a:pt x="9444" y="0"/>
                  </a:lnTo>
                  <a:lnTo>
                    <a:pt x="9444" y="24"/>
                  </a:lnTo>
                  <a:lnTo>
                    <a:pt x="9372" y="24"/>
                  </a:lnTo>
                  <a:lnTo>
                    <a:pt x="9372" y="0"/>
                  </a:lnTo>
                  <a:close/>
                  <a:moveTo>
                    <a:pt x="9468" y="0"/>
                  </a:moveTo>
                  <a:lnTo>
                    <a:pt x="9540" y="0"/>
                  </a:lnTo>
                  <a:lnTo>
                    <a:pt x="9540" y="24"/>
                  </a:lnTo>
                  <a:lnTo>
                    <a:pt x="9468" y="24"/>
                  </a:lnTo>
                  <a:lnTo>
                    <a:pt x="9468" y="0"/>
                  </a:lnTo>
                  <a:close/>
                  <a:moveTo>
                    <a:pt x="9564" y="0"/>
                  </a:moveTo>
                  <a:lnTo>
                    <a:pt x="9636" y="0"/>
                  </a:lnTo>
                  <a:lnTo>
                    <a:pt x="9636" y="24"/>
                  </a:lnTo>
                  <a:lnTo>
                    <a:pt x="9564" y="24"/>
                  </a:lnTo>
                  <a:lnTo>
                    <a:pt x="9564" y="0"/>
                  </a:lnTo>
                  <a:close/>
                  <a:moveTo>
                    <a:pt x="9660" y="0"/>
                  </a:moveTo>
                  <a:lnTo>
                    <a:pt x="9732" y="0"/>
                  </a:lnTo>
                  <a:lnTo>
                    <a:pt x="9732" y="24"/>
                  </a:lnTo>
                  <a:lnTo>
                    <a:pt x="9660" y="24"/>
                  </a:lnTo>
                  <a:lnTo>
                    <a:pt x="9660" y="0"/>
                  </a:lnTo>
                  <a:close/>
                  <a:moveTo>
                    <a:pt x="9756" y="0"/>
                  </a:moveTo>
                  <a:lnTo>
                    <a:pt x="9828" y="0"/>
                  </a:lnTo>
                  <a:lnTo>
                    <a:pt x="9828" y="24"/>
                  </a:lnTo>
                  <a:lnTo>
                    <a:pt x="9756" y="24"/>
                  </a:lnTo>
                  <a:lnTo>
                    <a:pt x="9756" y="0"/>
                  </a:lnTo>
                  <a:close/>
                  <a:moveTo>
                    <a:pt x="9852" y="0"/>
                  </a:moveTo>
                  <a:lnTo>
                    <a:pt x="9924" y="0"/>
                  </a:lnTo>
                  <a:lnTo>
                    <a:pt x="9924" y="24"/>
                  </a:lnTo>
                  <a:lnTo>
                    <a:pt x="9852" y="24"/>
                  </a:lnTo>
                  <a:lnTo>
                    <a:pt x="9852" y="0"/>
                  </a:lnTo>
                  <a:close/>
                  <a:moveTo>
                    <a:pt x="9948" y="0"/>
                  </a:moveTo>
                  <a:lnTo>
                    <a:pt x="10020" y="0"/>
                  </a:lnTo>
                  <a:lnTo>
                    <a:pt x="10020" y="24"/>
                  </a:lnTo>
                  <a:lnTo>
                    <a:pt x="9948" y="24"/>
                  </a:lnTo>
                  <a:lnTo>
                    <a:pt x="9948" y="0"/>
                  </a:lnTo>
                  <a:close/>
                  <a:moveTo>
                    <a:pt x="10056" y="12"/>
                  </a:moveTo>
                  <a:lnTo>
                    <a:pt x="10056" y="84"/>
                  </a:lnTo>
                  <a:lnTo>
                    <a:pt x="10032" y="84"/>
                  </a:lnTo>
                  <a:lnTo>
                    <a:pt x="10032" y="12"/>
                  </a:lnTo>
                  <a:lnTo>
                    <a:pt x="10056" y="12"/>
                  </a:lnTo>
                  <a:close/>
                  <a:moveTo>
                    <a:pt x="10056" y="108"/>
                  </a:moveTo>
                  <a:lnTo>
                    <a:pt x="10056" y="180"/>
                  </a:lnTo>
                  <a:lnTo>
                    <a:pt x="10032" y="180"/>
                  </a:lnTo>
                  <a:lnTo>
                    <a:pt x="10032" y="108"/>
                  </a:lnTo>
                  <a:lnTo>
                    <a:pt x="10056" y="108"/>
                  </a:lnTo>
                  <a:close/>
                  <a:moveTo>
                    <a:pt x="10056" y="204"/>
                  </a:moveTo>
                  <a:lnTo>
                    <a:pt x="10056" y="276"/>
                  </a:lnTo>
                  <a:lnTo>
                    <a:pt x="10032" y="276"/>
                  </a:lnTo>
                  <a:lnTo>
                    <a:pt x="10032" y="204"/>
                  </a:lnTo>
                  <a:lnTo>
                    <a:pt x="10056" y="204"/>
                  </a:lnTo>
                  <a:close/>
                  <a:moveTo>
                    <a:pt x="10056" y="300"/>
                  </a:moveTo>
                  <a:lnTo>
                    <a:pt x="10056" y="372"/>
                  </a:lnTo>
                  <a:lnTo>
                    <a:pt x="10032" y="372"/>
                  </a:lnTo>
                  <a:lnTo>
                    <a:pt x="10032" y="300"/>
                  </a:lnTo>
                  <a:lnTo>
                    <a:pt x="10056" y="300"/>
                  </a:lnTo>
                  <a:close/>
                  <a:moveTo>
                    <a:pt x="10056" y="396"/>
                  </a:moveTo>
                  <a:lnTo>
                    <a:pt x="10056" y="468"/>
                  </a:lnTo>
                  <a:lnTo>
                    <a:pt x="10032" y="468"/>
                  </a:lnTo>
                  <a:lnTo>
                    <a:pt x="10032" y="396"/>
                  </a:lnTo>
                  <a:lnTo>
                    <a:pt x="10056" y="396"/>
                  </a:lnTo>
                  <a:close/>
                  <a:moveTo>
                    <a:pt x="10056" y="492"/>
                  </a:moveTo>
                  <a:lnTo>
                    <a:pt x="10056" y="564"/>
                  </a:lnTo>
                  <a:lnTo>
                    <a:pt x="10032" y="564"/>
                  </a:lnTo>
                  <a:lnTo>
                    <a:pt x="10032" y="492"/>
                  </a:lnTo>
                  <a:lnTo>
                    <a:pt x="10056" y="492"/>
                  </a:lnTo>
                  <a:close/>
                  <a:moveTo>
                    <a:pt x="10056" y="588"/>
                  </a:moveTo>
                  <a:lnTo>
                    <a:pt x="10056" y="660"/>
                  </a:lnTo>
                  <a:lnTo>
                    <a:pt x="10032" y="660"/>
                  </a:lnTo>
                  <a:lnTo>
                    <a:pt x="10032" y="588"/>
                  </a:lnTo>
                  <a:lnTo>
                    <a:pt x="10056" y="588"/>
                  </a:lnTo>
                  <a:close/>
                  <a:moveTo>
                    <a:pt x="10056" y="684"/>
                  </a:moveTo>
                  <a:lnTo>
                    <a:pt x="10056" y="732"/>
                  </a:lnTo>
                  <a:cubicBezTo>
                    <a:pt x="10056" y="739"/>
                    <a:pt x="10051" y="744"/>
                    <a:pt x="10044" y="744"/>
                  </a:cubicBezTo>
                  <a:lnTo>
                    <a:pt x="10020" y="744"/>
                  </a:lnTo>
                  <a:lnTo>
                    <a:pt x="10020" y="720"/>
                  </a:lnTo>
                  <a:lnTo>
                    <a:pt x="10044" y="720"/>
                  </a:lnTo>
                  <a:lnTo>
                    <a:pt x="10032" y="732"/>
                  </a:lnTo>
                  <a:lnTo>
                    <a:pt x="10032" y="684"/>
                  </a:lnTo>
                  <a:lnTo>
                    <a:pt x="10056" y="684"/>
                  </a:lnTo>
                  <a:close/>
                  <a:moveTo>
                    <a:pt x="9996" y="744"/>
                  </a:moveTo>
                  <a:lnTo>
                    <a:pt x="9924" y="744"/>
                  </a:lnTo>
                  <a:lnTo>
                    <a:pt x="9924" y="720"/>
                  </a:lnTo>
                  <a:lnTo>
                    <a:pt x="9996" y="720"/>
                  </a:lnTo>
                  <a:lnTo>
                    <a:pt x="9996" y="744"/>
                  </a:lnTo>
                  <a:close/>
                  <a:moveTo>
                    <a:pt x="9900" y="744"/>
                  </a:moveTo>
                  <a:lnTo>
                    <a:pt x="9828" y="744"/>
                  </a:lnTo>
                  <a:lnTo>
                    <a:pt x="9828" y="720"/>
                  </a:lnTo>
                  <a:lnTo>
                    <a:pt x="9900" y="720"/>
                  </a:lnTo>
                  <a:lnTo>
                    <a:pt x="9900" y="744"/>
                  </a:lnTo>
                  <a:close/>
                  <a:moveTo>
                    <a:pt x="9804" y="744"/>
                  </a:moveTo>
                  <a:lnTo>
                    <a:pt x="9732" y="744"/>
                  </a:lnTo>
                  <a:lnTo>
                    <a:pt x="9732" y="720"/>
                  </a:lnTo>
                  <a:lnTo>
                    <a:pt x="9804" y="720"/>
                  </a:lnTo>
                  <a:lnTo>
                    <a:pt x="9804" y="744"/>
                  </a:lnTo>
                  <a:close/>
                  <a:moveTo>
                    <a:pt x="9708" y="744"/>
                  </a:moveTo>
                  <a:lnTo>
                    <a:pt x="9636" y="744"/>
                  </a:lnTo>
                  <a:lnTo>
                    <a:pt x="9636" y="720"/>
                  </a:lnTo>
                  <a:lnTo>
                    <a:pt x="9708" y="720"/>
                  </a:lnTo>
                  <a:lnTo>
                    <a:pt x="9708" y="744"/>
                  </a:lnTo>
                  <a:close/>
                  <a:moveTo>
                    <a:pt x="9612" y="744"/>
                  </a:moveTo>
                  <a:lnTo>
                    <a:pt x="9540" y="744"/>
                  </a:lnTo>
                  <a:lnTo>
                    <a:pt x="9540" y="720"/>
                  </a:lnTo>
                  <a:lnTo>
                    <a:pt x="9612" y="720"/>
                  </a:lnTo>
                  <a:lnTo>
                    <a:pt x="9612" y="744"/>
                  </a:lnTo>
                  <a:close/>
                  <a:moveTo>
                    <a:pt x="9516" y="744"/>
                  </a:moveTo>
                  <a:lnTo>
                    <a:pt x="9444" y="744"/>
                  </a:lnTo>
                  <a:lnTo>
                    <a:pt x="9444" y="720"/>
                  </a:lnTo>
                  <a:lnTo>
                    <a:pt x="9516" y="720"/>
                  </a:lnTo>
                  <a:lnTo>
                    <a:pt x="9516" y="744"/>
                  </a:lnTo>
                  <a:close/>
                  <a:moveTo>
                    <a:pt x="9420" y="744"/>
                  </a:moveTo>
                  <a:lnTo>
                    <a:pt x="9348" y="744"/>
                  </a:lnTo>
                  <a:lnTo>
                    <a:pt x="9348" y="720"/>
                  </a:lnTo>
                  <a:lnTo>
                    <a:pt x="9420" y="720"/>
                  </a:lnTo>
                  <a:lnTo>
                    <a:pt x="9420" y="744"/>
                  </a:lnTo>
                  <a:close/>
                  <a:moveTo>
                    <a:pt x="9324" y="744"/>
                  </a:moveTo>
                  <a:lnTo>
                    <a:pt x="9252" y="744"/>
                  </a:lnTo>
                  <a:lnTo>
                    <a:pt x="9252" y="720"/>
                  </a:lnTo>
                  <a:lnTo>
                    <a:pt x="9324" y="720"/>
                  </a:lnTo>
                  <a:lnTo>
                    <a:pt x="9324" y="744"/>
                  </a:lnTo>
                  <a:close/>
                  <a:moveTo>
                    <a:pt x="9228" y="744"/>
                  </a:moveTo>
                  <a:lnTo>
                    <a:pt x="9156" y="744"/>
                  </a:lnTo>
                  <a:lnTo>
                    <a:pt x="9156" y="720"/>
                  </a:lnTo>
                  <a:lnTo>
                    <a:pt x="9228" y="720"/>
                  </a:lnTo>
                  <a:lnTo>
                    <a:pt x="9228" y="744"/>
                  </a:lnTo>
                  <a:close/>
                  <a:moveTo>
                    <a:pt x="9132" y="744"/>
                  </a:moveTo>
                  <a:lnTo>
                    <a:pt x="9060" y="744"/>
                  </a:lnTo>
                  <a:lnTo>
                    <a:pt x="9060" y="720"/>
                  </a:lnTo>
                  <a:lnTo>
                    <a:pt x="9132" y="720"/>
                  </a:lnTo>
                  <a:lnTo>
                    <a:pt x="9132" y="744"/>
                  </a:lnTo>
                  <a:close/>
                  <a:moveTo>
                    <a:pt x="9036" y="744"/>
                  </a:moveTo>
                  <a:lnTo>
                    <a:pt x="8964" y="744"/>
                  </a:lnTo>
                  <a:lnTo>
                    <a:pt x="8964" y="720"/>
                  </a:lnTo>
                  <a:lnTo>
                    <a:pt x="9036" y="720"/>
                  </a:lnTo>
                  <a:lnTo>
                    <a:pt x="9036" y="744"/>
                  </a:lnTo>
                  <a:close/>
                  <a:moveTo>
                    <a:pt x="8940" y="744"/>
                  </a:moveTo>
                  <a:lnTo>
                    <a:pt x="8868" y="744"/>
                  </a:lnTo>
                  <a:lnTo>
                    <a:pt x="8868" y="720"/>
                  </a:lnTo>
                  <a:lnTo>
                    <a:pt x="8940" y="720"/>
                  </a:lnTo>
                  <a:lnTo>
                    <a:pt x="8940" y="744"/>
                  </a:lnTo>
                  <a:close/>
                  <a:moveTo>
                    <a:pt x="8844" y="744"/>
                  </a:moveTo>
                  <a:lnTo>
                    <a:pt x="8772" y="744"/>
                  </a:lnTo>
                  <a:lnTo>
                    <a:pt x="8772" y="720"/>
                  </a:lnTo>
                  <a:lnTo>
                    <a:pt x="8844" y="720"/>
                  </a:lnTo>
                  <a:lnTo>
                    <a:pt x="8844" y="744"/>
                  </a:lnTo>
                  <a:close/>
                  <a:moveTo>
                    <a:pt x="8748" y="744"/>
                  </a:moveTo>
                  <a:lnTo>
                    <a:pt x="8676" y="744"/>
                  </a:lnTo>
                  <a:lnTo>
                    <a:pt x="8676" y="720"/>
                  </a:lnTo>
                  <a:lnTo>
                    <a:pt x="8748" y="720"/>
                  </a:lnTo>
                  <a:lnTo>
                    <a:pt x="8748" y="744"/>
                  </a:lnTo>
                  <a:close/>
                  <a:moveTo>
                    <a:pt x="8652" y="744"/>
                  </a:moveTo>
                  <a:lnTo>
                    <a:pt x="8580" y="744"/>
                  </a:lnTo>
                  <a:lnTo>
                    <a:pt x="8580" y="720"/>
                  </a:lnTo>
                  <a:lnTo>
                    <a:pt x="8652" y="720"/>
                  </a:lnTo>
                  <a:lnTo>
                    <a:pt x="8652" y="744"/>
                  </a:lnTo>
                  <a:close/>
                  <a:moveTo>
                    <a:pt x="8556" y="744"/>
                  </a:moveTo>
                  <a:lnTo>
                    <a:pt x="8484" y="744"/>
                  </a:lnTo>
                  <a:lnTo>
                    <a:pt x="8484" y="720"/>
                  </a:lnTo>
                  <a:lnTo>
                    <a:pt x="8556" y="720"/>
                  </a:lnTo>
                  <a:lnTo>
                    <a:pt x="8556" y="744"/>
                  </a:lnTo>
                  <a:close/>
                  <a:moveTo>
                    <a:pt x="8460" y="744"/>
                  </a:moveTo>
                  <a:lnTo>
                    <a:pt x="8388" y="744"/>
                  </a:lnTo>
                  <a:lnTo>
                    <a:pt x="8388" y="720"/>
                  </a:lnTo>
                  <a:lnTo>
                    <a:pt x="8460" y="720"/>
                  </a:lnTo>
                  <a:lnTo>
                    <a:pt x="8460" y="744"/>
                  </a:lnTo>
                  <a:close/>
                  <a:moveTo>
                    <a:pt x="8364" y="744"/>
                  </a:moveTo>
                  <a:lnTo>
                    <a:pt x="8292" y="744"/>
                  </a:lnTo>
                  <a:lnTo>
                    <a:pt x="8292" y="720"/>
                  </a:lnTo>
                  <a:lnTo>
                    <a:pt x="8364" y="720"/>
                  </a:lnTo>
                  <a:lnTo>
                    <a:pt x="8364" y="744"/>
                  </a:lnTo>
                  <a:close/>
                  <a:moveTo>
                    <a:pt x="8268" y="744"/>
                  </a:moveTo>
                  <a:lnTo>
                    <a:pt x="8196" y="744"/>
                  </a:lnTo>
                  <a:lnTo>
                    <a:pt x="8196" y="720"/>
                  </a:lnTo>
                  <a:lnTo>
                    <a:pt x="8268" y="720"/>
                  </a:lnTo>
                  <a:lnTo>
                    <a:pt x="8268" y="744"/>
                  </a:lnTo>
                  <a:close/>
                  <a:moveTo>
                    <a:pt x="8172" y="744"/>
                  </a:moveTo>
                  <a:lnTo>
                    <a:pt x="8100" y="744"/>
                  </a:lnTo>
                  <a:lnTo>
                    <a:pt x="8100" y="720"/>
                  </a:lnTo>
                  <a:lnTo>
                    <a:pt x="8172" y="720"/>
                  </a:lnTo>
                  <a:lnTo>
                    <a:pt x="8172" y="744"/>
                  </a:lnTo>
                  <a:close/>
                  <a:moveTo>
                    <a:pt x="8076" y="744"/>
                  </a:moveTo>
                  <a:lnTo>
                    <a:pt x="8004" y="744"/>
                  </a:lnTo>
                  <a:lnTo>
                    <a:pt x="8004" y="720"/>
                  </a:lnTo>
                  <a:lnTo>
                    <a:pt x="8076" y="720"/>
                  </a:lnTo>
                  <a:lnTo>
                    <a:pt x="8076" y="744"/>
                  </a:lnTo>
                  <a:close/>
                  <a:moveTo>
                    <a:pt x="7980" y="744"/>
                  </a:moveTo>
                  <a:lnTo>
                    <a:pt x="7908" y="744"/>
                  </a:lnTo>
                  <a:lnTo>
                    <a:pt x="7908" y="720"/>
                  </a:lnTo>
                  <a:lnTo>
                    <a:pt x="7980" y="720"/>
                  </a:lnTo>
                  <a:lnTo>
                    <a:pt x="7980" y="744"/>
                  </a:lnTo>
                  <a:close/>
                  <a:moveTo>
                    <a:pt x="7884" y="744"/>
                  </a:moveTo>
                  <a:lnTo>
                    <a:pt x="7812" y="744"/>
                  </a:lnTo>
                  <a:lnTo>
                    <a:pt x="7812" y="720"/>
                  </a:lnTo>
                  <a:lnTo>
                    <a:pt x="7884" y="720"/>
                  </a:lnTo>
                  <a:lnTo>
                    <a:pt x="7884" y="744"/>
                  </a:lnTo>
                  <a:close/>
                  <a:moveTo>
                    <a:pt x="7788" y="744"/>
                  </a:moveTo>
                  <a:lnTo>
                    <a:pt x="7716" y="744"/>
                  </a:lnTo>
                  <a:lnTo>
                    <a:pt x="7716" y="720"/>
                  </a:lnTo>
                  <a:lnTo>
                    <a:pt x="7788" y="720"/>
                  </a:lnTo>
                  <a:lnTo>
                    <a:pt x="7788" y="744"/>
                  </a:lnTo>
                  <a:close/>
                  <a:moveTo>
                    <a:pt x="7692" y="744"/>
                  </a:moveTo>
                  <a:lnTo>
                    <a:pt x="7620" y="744"/>
                  </a:lnTo>
                  <a:lnTo>
                    <a:pt x="7620" y="720"/>
                  </a:lnTo>
                  <a:lnTo>
                    <a:pt x="7692" y="720"/>
                  </a:lnTo>
                  <a:lnTo>
                    <a:pt x="7692" y="744"/>
                  </a:lnTo>
                  <a:close/>
                  <a:moveTo>
                    <a:pt x="7596" y="744"/>
                  </a:moveTo>
                  <a:lnTo>
                    <a:pt x="7524" y="744"/>
                  </a:lnTo>
                  <a:lnTo>
                    <a:pt x="7524" y="720"/>
                  </a:lnTo>
                  <a:lnTo>
                    <a:pt x="7596" y="720"/>
                  </a:lnTo>
                  <a:lnTo>
                    <a:pt x="7596" y="744"/>
                  </a:lnTo>
                  <a:close/>
                  <a:moveTo>
                    <a:pt x="7500" y="744"/>
                  </a:moveTo>
                  <a:lnTo>
                    <a:pt x="7428" y="744"/>
                  </a:lnTo>
                  <a:lnTo>
                    <a:pt x="7428" y="720"/>
                  </a:lnTo>
                  <a:lnTo>
                    <a:pt x="7500" y="720"/>
                  </a:lnTo>
                  <a:lnTo>
                    <a:pt x="7500" y="744"/>
                  </a:lnTo>
                  <a:close/>
                  <a:moveTo>
                    <a:pt x="7404" y="744"/>
                  </a:moveTo>
                  <a:lnTo>
                    <a:pt x="7332" y="744"/>
                  </a:lnTo>
                  <a:lnTo>
                    <a:pt x="7332" y="720"/>
                  </a:lnTo>
                  <a:lnTo>
                    <a:pt x="7404" y="720"/>
                  </a:lnTo>
                  <a:lnTo>
                    <a:pt x="7404" y="744"/>
                  </a:lnTo>
                  <a:close/>
                  <a:moveTo>
                    <a:pt x="7308" y="744"/>
                  </a:moveTo>
                  <a:lnTo>
                    <a:pt x="7236" y="744"/>
                  </a:lnTo>
                  <a:lnTo>
                    <a:pt x="7236" y="720"/>
                  </a:lnTo>
                  <a:lnTo>
                    <a:pt x="7308" y="720"/>
                  </a:lnTo>
                  <a:lnTo>
                    <a:pt x="7308" y="744"/>
                  </a:lnTo>
                  <a:close/>
                  <a:moveTo>
                    <a:pt x="7212" y="744"/>
                  </a:moveTo>
                  <a:lnTo>
                    <a:pt x="7140" y="744"/>
                  </a:lnTo>
                  <a:lnTo>
                    <a:pt x="7140" y="720"/>
                  </a:lnTo>
                  <a:lnTo>
                    <a:pt x="7212" y="720"/>
                  </a:lnTo>
                  <a:lnTo>
                    <a:pt x="7212" y="744"/>
                  </a:lnTo>
                  <a:close/>
                  <a:moveTo>
                    <a:pt x="7116" y="744"/>
                  </a:moveTo>
                  <a:lnTo>
                    <a:pt x="7044" y="744"/>
                  </a:lnTo>
                  <a:lnTo>
                    <a:pt x="7044" y="720"/>
                  </a:lnTo>
                  <a:lnTo>
                    <a:pt x="7116" y="720"/>
                  </a:lnTo>
                  <a:lnTo>
                    <a:pt x="7116" y="744"/>
                  </a:lnTo>
                  <a:close/>
                  <a:moveTo>
                    <a:pt x="7020" y="744"/>
                  </a:moveTo>
                  <a:lnTo>
                    <a:pt x="6948" y="744"/>
                  </a:lnTo>
                  <a:lnTo>
                    <a:pt x="6948" y="720"/>
                  </a:lnTo>
                  <a:lnTo>
                    <a:pt x="7020" y="720"/>
                  </a:lnTo>
                  <a:lnTo>
                    <a:pt x="7020" y="744"/>
                  </a:lnTo>
                  <a:close/>
                  <a:moveTo>
                    <a:pt x="6924" y="744"/>
                  </a:moveTo>
                  <a:lnTo>
                    <a:pt x="6852" y="744"/>
                  </a:lnTo>
                  <a:lnTo>
                    <a:pt x="6852" y="720"/>
                  </a:lnTo>
                  <a:lnTo>
                    <a:pt x="6924" y="720"/>
                  </a:lnTo>
                  <a:lnTo>
                    <a:pt x="6924" y="744"/>
                  </a:lnTo>
                  <a:close/>
                  <a:moveTo>
                    <a:pt x="6828" y="744"/>
                  </a:moveTo>
                  <a:lnTo>
                    <a:pt x="6756" y="744"/>
                  </a:lnTo>
                  <a:lnTo>
                    <a:pt x="6756" y="720"/>
                  </a:lnTo>
                  <a:lnTo>
                    <a:pt x="6828" y="720"/>
                  </a:lnTo>
                  <a:lnTo>
                    <a:pt x="6828" y="744"/>
                  </a:lnTo>
                  <a:close/>
                  <a:moveTo>
                    <a:pt x="6732" y="744"/>
                  </a:moveTo>
                  <a:lnTo>
                    <a:pt x="6660" y="744"/>
                  </a:lnTo>
                  <a:lnTo>
                    <a:pt x="6660" y="720"/>
                  </a:lnTo>
                  <a:lnTo>
                    <a:pt x="6732" y="720"/>
                  </a:lnTo>
                  <a:lnTo>
                    <a:pt x="6732" y="744"/>
                  </a:lnTo>
                  <a:close/>
                  <a:moveTo>
                    <a:pt x="6636" y="744"/>
                  </a:moveTo>
                  <a:lnTo>
                    <a:pt x="6564" y="744"/>
                  </a:lnTo>
                  <a:lnTo>
                    <a:pt x="6564" y="720"/>
                  </a:lnTo>
                  <a:lnTo>
                    <a:pt x="6636" y="720"/>
                  </a:lnTo>
                  <a:lnTo>
                    <a:pt x="6636" y="744"/>
                  </a:lnTo>
                  <a:close/>
                  <a:moveTo>
                    <a:pt x="6540" y="744"/>
                  </a:moveTo>
                  <a:lnTo>
                    <a:pt x="6468" y="744"/>
                  </a:lnTo>
                  <a:lnTo>
                    <a:pt x="6468" y="720"/>
                  </a:lnTo>
                  <a:lnTo>
                    <a:pt x="6540" y="720"/>
                  </a:lnTo>
                  <a:lnTo>
                    <a:pt x="6540" y="744"/>
                  </a:lnTo>
                  <a:close/>
                  <a:moveTo>
                    <a:pt x="6444" y="744"/>
                  </a:moveTo>
                  <a:lnTo>
                    <a:pt x="6372" y="744"/>
                  </a:lnTo>
                  <a:lnTo>
                    <a:pt x="6372" y="720"/>
                  </a:lnTo>
                  <a:lnTo>
                    <a:pt x="6444" y="720"/>
                  </a:lnTo>
                  <a:lnTo>
                    <a:pt x="6444" y="744"/>
                  </a:lnTo>
                  <a:close/>
                  <a:moveTo>
                    <a:pt x="6348" y="744"/>
                  </a:moveTo>
                  <a:lnTo>
                    <a:pt x="6276" y="744"/>
                  </a:lnTo>
                  <a:lnTo>
                    <a:pt x="6276" y="720"/>
                  </a:lnTo>
                  <a:lnTo>
                    <a:pt x="6348" y="720"/>
                  </a:lnTo>
                  <a:lnTo>
                    <a:pt x="6348" y="744"/>
                  </a:lnTo>
                  <a:close/>
                  <a:moveTo>
                    <a:pt x="6252" y="744"/>
                  </a:moveTo>
                  <a:lnTo>
                    <a:pt x="6180" y="744"/>
                  </a:lnTo>
                  <a:lnTo>
                    <a:pt x="6180" y="720"/>
                  </a:lnTo>
                  <a:lnTo>
                    <a:pt x="6252" y="720"/>
                  </a:lnTo>
                  <a:lnTo>
                    <a:pt x="6252" y="744"/>
                  </a:lnTo>
                  <a:close/>
                  <a:moveTo>
                    <a:pt x="6156" y="744"/>
                  </a:moveTo>
                  <a:lnTo>
                    <a:pt x="6084" y="744"/>
                  </a:lnTo>
                  <a:lnTo>
                    <a:pt x="6084" y="720"/>
                  </a:lnTo>
                  <a:lnTo>
                    <a:pt x="6156" y="720"/>
                  </a:lnTo>
                  <a:lnTo>
                    <a:pt x="6156" y="744"/>
                  </a:lnTo>
                  <a:close/>
                  <a:moveTo>
                    <a:pt x="6060" y="744"/>
                  </a:moveTo>
                  <a:lnTo>
                    <a:pt x="5988" y="744"/>
                  </a:lnTo>
                  <a:lnTo>
                    <a:pt x="5988" y="720"/>
                  </a:lnTo>
                  <a:lnTo>
                    <a:pt x="6060" y="720"/>
                  </a:lnTo>
                  <a:lnTo>
                    <a:pt x="6060" y="744"/>
                  </a:lnTo>
                  <a:close/>
                  <a:moveTo>
                    <a:pt x="5964" y="744"/>
                  </a:moveTo>
                  <a:lnTo>
                    <a:pt x="5892" y="744"/>
                  </a:lnTo>
                  <a:lnTo>
                    <a:pt x="5892" y="720"/>
                  </a:lnTo>
                  <a:lnTo>
                    <a:pt x="5964" y="720"/>
                  </a:lnTo>
                  <a:lnTo>
                    <a:pt x="5964" y="744"/>
                  </a:lnTo>
                  <a:close/>
                  <a:moveTo>
                    <a:pt x="5868" y="744"/>
                  </a:moveTo>
                  <a:lnTo>
                    <a:pt x="5796" y="744"/>
                  </a:lnTo>
                  <a:lnTo>
                    <a:pt x="5796" y="720"/>
                  </a:lnTo>
                  <a:lnTo>
                    <a:pt x="5868" y="720"/>
                  </a:lnTo>
                  <a:lnTo>
                    <a:pt x="5868" y="744"/>
                  </a:lnTo>
                  <a:close/>
                  <a:moveTo>
                    <a:pt x="5772" y="744"/>
                  </a:moveTo>
                  <a:lnTo>
                    <a:pt x="5700" y="744"/>
                  </a:lnTo>
                  <a:lnTo>
                    <a:pt x="5700" y="720"/>
                  </a:lnTo>
                  <a:lnTo>
                    <a:pt x="5772" y="720"/>
                  </a:lnTo>
                  <a:lnTo>
                    <a:pt x="5772" y="744"/>
                  </a:lnTo>
                  <a:close/>
                  <a:moveTo>
                    <a:pt x="5676" y="744"/>
                  </a:moveTo>
                  <a:lnTo>
                    <a:pt x="5604" y="744"/>
                  </a:lnTo>
                  <a:lnTo>
                    <a:pt x="5604" y="720"/>
                  </a:lnTo>
                  <a:lnTo>
                    <a:pt x="5676" y="720"/>
                  </a:lnTo>
                  <a:lnTo>
                    <a:pt x="5676" y="744"/>
                  </a:lnTo>
                  <a:close/>
                  <a:moveTo>
                    <a:pt x="5580" y="744"/>
                  </a:moveTo>
                  <a:lnTo>
                    <a:pt x="5508" y="744"/>
                  </a:lnTo>
                  <a:lnTo>
                    <a:pt x="5508" y="720"/>
                  </a:lnTo>
                  <a:lnTo>
                    <a:pt x="5580" y="720"/>
                  </a:lnTo>
                  <a:lnTo>
                    <a:pt x="5580" y="744"/>
                  </a:lnTo>
                  <a:close/>
                  <a:moveTo>
                    <a:pt x="5484" y="744"/>
                  </a:moveTo>
                  <a:lnTo>
                    <a:pt x="5412" y="744"/>
                  </a:lnTo>
                  <a:lnTo>
                    <a:pt x="5412" y="720"/>
                  </a:lnTo>
                  <a:lnTo>
                    <a:pt x="5484" y="720"/>
                  </a:lnTo>
                  <a:lnTo>
                    <a:pt x="5484" y="744"/>
                  </a:lnTo>
                  <a:close/>
                  <a:moveTo>
                    <a:pt x="5388" y="744"/>
                  </a:moveTo>
                  <a:lnTo>
                    <a:pt x="5316" y="744"/>
                  </a:lnTo>
                  <a:lnTo>
                    <a:pt x="5316" y="720"/>
                  </a:lnTo>
                  <a:lnTo>
                    <a:pt x="5388" y="720"/>
                  </a:lnTo>
                  <a:lnTo>
                    <a:pt x="5388" y="744"/>
                  </a:lnTo>
                  <a:close/>
                  <a:moveTo>
                    <a:pt x="5292" y="744"/>
                  </a:moveTo>
                  <a:lnTo>
                    <a:pt x="5220" y="744"/>
                  </a:lnTo>
                  <a:lnTo>
                    <a:pt x="5220" y="720"/>
                  </a:lnTo>
                  <a:lnTo>
                    <a:pt x="5292" y="720"/>
                  </a:lnTo>
                  <a:lnTo>
                    <a:pt x="5292" y="744"/>
                  </a:lnTo>
                  <a:close/>
                  <a:moveTo>
                    <a:pt x="5196" y="744"/>
                  </a:moveTo>
                  <a:lnTo>
                    <a:pt x="5124" y="744"/>
                  </a:lnTo>
                  <a:lnTo>
                    <a:pt x="5124" y="720"/>
                  </a:lnTo>
                  <a:lnTo>
                    <a:pt x="5196" y="720"/>
                  </a:lnTo>
                  <a:lnTo>
                    <a:pt x="5196" y="744"/>
                  </a:lnTo>
                  <a:close/>
                  <a:moveTo>
                    <a:pt x="5100" y="744"/>
                  </a:moveTo>
                  <a:lnTo>
                    <a:pt x="5028" y="744"/>
                  </a:lnTo>
                  <a:lnTo>
                    <a:pt x="5028" y="720"/>
                  </a:lnTo>
                  <a:lnTo>
                    <a:pt x="5100" y="720"/>
                  </a:lnTo>
                  <a:lnTo>
                    <a:pt x="5100" y="744"/>
                  </a:lnTo>
                  <a:close/>
                  <a:moveTo>
                    <a:pt x="5004" y="744"/>
                  </a:moveTo>
                  <a:lnTo>
                    <a:pt x="4932" y="744"/>
                  </a:lnTo>
                  <a:lnTo>
                    <a:pt x="4932" y="720"/>
                  </a:lnTo>
                  <a:lnTo>
                    <a:pt x="5004" y="720"/>
                  </a:lnTo>
                  <a:lnTo>
                    <a:pt x="5004" y="744"/>
                  </a:lnTo>
                  <a:close/>
                  <a:moveTo>
                    <a:pt x="4908" y="744"/>
                  </a:moveTo>
                  <a:lnTo>
                    <a:pt x="4836" y="744"/>
                  </a:lnTo>
                  <a:lnTo>
                    <a:pt x="4836" y="720"/>
                  </a:lnTo>
                  <a:lnTo>
                    <a:pt x="4908" y="720"/>
                  </a:lnTo>
                  <a:lnTo>
                    <a:pt x="4908" y="744"/>
                  </a:lnTo>
                  <a:close/>
                  <a:moveTo>
                    <a:pt x="4812" y="744"/>
                  </a:moveTo>
                  <a:lnTo>
                    <a:pt x="4740" y="744"/>
                  </a:lnTo>
                  <a:lnTo>
                    <a:pt x="4740" y="720"/>
                  </a:lnTo>
                  <a:lnTo>
                    <a:pt x="4812" y="720"/>
                  </a:lnTo>
                  <a:lnTo>
                    <a:pt x="4812" y="744"/>
                  </a:lnTo>
                  <a:close/>
                  <a:moveTo>
                    <a:pt x="4716" y="744"/>
                  </a:moveTo>
                  <a:lnTo>
                    <a:pt x="4644" y="744"/>
                  </a:lnTo>
                  <a:lnTo>
                    <a:pt x="4644" y="720"/>
                  </a:lnTo>
                  <a:lnTo>
                    <a:pt x="4716" y="720"/>
                  </a:lnTo>
                  <a:lnTo>
                    <a:pt x="4716" y="744"/>
                  </a:lnTo>
                  <a:close/>
                  <a:moveTo>
                    <a:pt x="4620" y="744"/>
                  </a:moveTo>
                  <a:lnTo>
                    <a:pt x="4548" y="744"/>
                  </a:lnTo>
                  <a:lnTo>
                    <a:pt x="4548" y="720"/>
                  </a:lnTo>
                  <a:lnTo>
                    <a:pt x="4620" y="720"/>
                  </a:lnTo>
                  <a:lnTo>
                    <a:pt x="4620" y="744"/>
                  </a:lnTo>
                  <a:close/>
                  <a:moveTo>
                    <a:pt x="4524" y="744"/>
                  </a:moveTo>
                  <a:lnTo>
                    <a:pt x="4452" y="744"/>
                  </a:lnTo>
                  <a:lnTo>
                    <a:pt x="4452" y="720"/>
                  </a:lnTo>
                  <a:lnTo>
                    <a:pt x="4524" y="720"/>
                  </a:lnTo>
                  <a:lnTo>
                    <a:pt x="4524" y="744"/>
                  </a:lnTo>
                  <a:close/>
                  <a:moveTo>
                    <a:pt x="4428" y="744"/>
                  </a:moveTo>
                  <a:lnTo>
                    <a:pt x="4356" y="744"/>
                  </a:lnTo>
                  <a:lnTo>
                    <a:pt x="4356" y="720"/>
                  </a:lnTo>
                  <a:lnTo>
                    <a:pt x="4428" y="720"/>
                  </a:lnTo>
                  <a:lnTo>
                    <a:pt x="4428" y="744"/>
                  </a:lnTo>
                  <a:close/>
                  <a:moveTo>
                    <a:pt x="4332" y="744"/>
                  </a:moveTo>
                  <a:lnTo>
                    <a:pt x="4260" y="744"/>
                  </a:lnTo>
                  <a:lnTo>
                    <a:pt x="4260" y="720"/>
                  </a:lnTo>
                  <a:lnTo>
                    <a:pt x="4332" y="720"/>
                  </a:lnTo>
                  <a:lnTo>
                    <a:pt x="4332" y="744"/>
                  </a:lnTo>
                  <a:close/>
                  <a:moveTo>
                    <a:pt x="4236" y="744"/>
                  </a:moveTo>
                  <a:lnTo>
                    <a:pt x="4164" y="744"/>
                  </a:lnTo>
                  <a:lnTo>
                    <a:pt x="4164" y="720"/>
                  </a:lnTo>
                  <a:lnTo>
                    <a:pt x="4236" y="720"/>
                  </a:lnTo>
                  <a:lnTo>
                    <a:pt x="4236" y="744"/>
                  </a:lnTo>
                  <a:close/>
                  <a:moveTo>
                    <a:pt x="4140" y="744"/>
                  </a:moveTo>
                  <a:lnTo>
                    <a:pt x="4068" y="744"/>
                  </a:lnTo>
                  <a:lnTo>
                    <a:pt x="4068" y="720"/>
                  </a:lnTo>
                  <a:lnTo>
                    <a:pt x="4140" y="720"/>
                  </a:lnTo>
                  <a:lnTo>
                    <a:pt x="4140" y="744"/>
                  </a:lnTo>
                  <a:close/>
                  <a:moveTo>
                    <a:pt x="4044" y="744"/>
                  </a:moveTo>
                  <a:lnTo>
                    <a:pt x="3972" y="744"/>
                  </a:lnTo>
                  <a:lnTo>
                    <a:pt x="3972" y="720"/>
                  </a:lnTo>
                  <a:lnTo>
                    <a:pt x="4044" y="720"/>
                  </a:lnTo>
                  <a:lnTo>
                    <a:pt x="4044" y="744"/>
                  </a:lnTo>
                  <a:close/>
                  <a:moveTo>
                    <a:pt x="3948" y="744"/>
                  </a:moveTo>
                  <a:lnTo>
                    <a:pt x="3876" y="744"/>
                  </a:lnTo>
                  <a:lnTo>
                    <a:pt x="3876" y="720"/>
                  </a:lnTo>
                  <a:lnTo>
                    <a:pt x="3948" y="720"/>
                  </a:lnTo>
                  <a:lnTo>
                    <a:pt x="3948" y="744"/>
                  </a:lnTo>
                  <a:close/>
                  <a:moveTo>
                    <a:pt x="3852" y="744"/>
                  </a:moveTo>
                  <a:lnTo>
                    <a:pt x="3780" y="744"/>
                  </a:lnTo>
                  <a:lnTo>
                    <a:pt x="3780" y="720"/>
                  </a:lnTo>
                  <a:lnTo>
                    <a:pt x="3852" y="720"/>
                  </a:lnTo>
                  <a:lnTo>
                    <a:pt x="3852" y="744"/>
                  </a:lnTo>
                  <a:close/>
                  <a:moveTo>
                    <a:pt x="3756" y="744"/>
                  </a:moveTo>
                  <a:lnTo>
                    <a:pt x="3684" y="744"/>
                  </a:lnTo>
                  <a:lnTo>
                    <a:pt x="3684" y="720"/>
                  </a:lnTo>
                  <a:lnTo>
                    <a:pt x="3756" y="720"/>
                  </a:lnTo>
                  <a:lnTo>
                    <a:pt x="3756" y="744"/>
                  </a:lnTo>
                  <a:close/>
                  <a:moveTo>
                    <a:pt x="3660" y="744"/>
                  </a:moveTo>
                  <a:lnTo>
                    <a:pt x="3588" y="744"/>
                  </a:lnTo>
                  <a:lnTo>
                    <a:pt x="3588" y="720"/>
                  </a:lnTo>
                  <a:lnTo>
                    <a:pt x="3660" y="720"/>
                  </a:lnTo>
                  <a:lnTo>
                    <a:pt x="3660" y="744"/>
                  </a:lnTo>
                  <a:close/>
                  <a:moveTo>
                    <a:pt x="3564" y="744"/>
                  </a:moveTo>
                  <a:lnTo>
                    <a:pt x="3492" y="744"/>
                  </a:lnTo>
                  <a:lnTo>
                    <a:pt x="3492" y="720"/>
                  </a:lnTo>
                  <a:lnTo>
                    <a:pt x="3564" y="720"/>
                  </a:lnTo>
                  <a:lnTo>
                    <a:pt x="3564" y="744"/>
                  </a:lnTo>
                  <a:close/>
                  <a:moveTo>
                    <a:pt x="3468" y="744"/>
                  </a:moveTo>
                  <a:lnTo>
                    <a:pt x="3396" y="744"/>
                  </a:lnTo>
                  <a:lnTo>
                    <a:pt x="3396" y="720"/>
                  </a:lnTo>
                  <a:lnTo>
                    <a:pt x="3468" y="720"/>
                  </a:lnTo>
                  <a:lnTo>
                    <a:pt x="3468" y="744"/>
                  </a:lnTo>
                  <a:close/>
                  <a:moveTo>
                    <a:pt x="3372" y="744"/>
                  </a:moveTo>
                  <a:lnTo>
                    <a:pt x="3300" y="744"/>
                  </a:lnTo>
                  <a:lnTo>
                    <a:pt x="3300" y="720"/>
                  </a:lnTo>
                  <a:lnTo>
                    <a:pt x="3372" y="720"/>
                  </a:lnTo>
                  <a:lnTo>
                    <a:pt x="3372" y="744"/>
                  </a:lnTo>
                  <a:close/>
                  <a:moveTo>
                    <a:pt x="3276" y="744"/>
                  </a:moveTo>
                  <a:lnTo>
                    <a:pt x="3204" y="744"/>
                  </a:lnTo>
                  <a:lnTo>
                    <a:pt x="3204" y="720"/>
                  </a:lnTo>
                  <a:lnTo>
                    <a:pt x="3276" y="720"/>
                  </a:lnTo>
                  <a:lnTo>
                    <a:pt x="3276" y="744"/>
                  </a:lnTo>
                  <a:close/>
                  <a:moveTo>
                    <a:pt x="3180" y="744"/>
                  </a:moveTo>
                  <a:lnTo>
                    <a:pt x="3108" y="744"/>
                  </a:lnTo>
                  <a:lnTo>
                    <a:pt x="3108" y="720"/>
                  </a:lnTo>
                  <a:lnTo>
                    <a:pt x="3180" y="720"/>
                  </a:lnTo>
                  <a:lnTo>
                    <a:pt x="3180" y="744"/>
                  </a:lnTo>
                  <a:close/>
                  <a:moveTo>
                    <a:pt x="3084" y="744"/>
                  </a:moveTo>
                  <a:lnTo>
                    <a:pt x="3012" y="744"/>
                  </a:lnTo>
                  <a:lnTo>
                    <a:pt x="3012" y="720"/>
                  </a:lnTo>
                  <a:lnTo>
                    <a:pt x="3084" y="720"/>
                  </a:lnTo>
                  <a:lnTo>
                    <a:pt x="3084" y="744"/>
                  </a:lnTo>
                  <a:close/>
                  <a:moveTo>
                    <a:pt x="2988" y="744"/>
                  </a:moveTo>
                  <a:lnTo>
                    <a:pt x="2916" y="744"/>
                  </a:lnTo>
                  <a:lnTo>
                    <a:pt x="2916" y="720"/>
                  </a:lnTo>
                  <a:lnTo>
                    <a:pt x="2988" y="720"/>
                  </a:lnTo>
                  <a:lnTo>
                    <a:pt x="2988" y="744"/>
                  </a:lnTo>
                  <a:close/>
                  <a:moveTo>
                    <a:pt x="2892" y="744"/>
                  </a:moveTo>
                  <a:lnTo>
                    <a:pt x="2820" y="744"/>
                  </a:lnTo>
                  <a:lnTo>
                    <a:pt x="2820" y="720"/>
                  </a:lnTo>
                  <a:lnTo>
                    <a:pt x="2892" y="720"/>
                  </a:lnTo>
                  <a:lnTo>
                    <a:pt x="2892" y="744"/>
                  </a:lnTo>
                  <a:close/>
                  <a:moveTo>
                    <a:pt x="2796" y="744"/>
                  </a:moveTo>
                  <a:lnTo>
                    <a:pt x="2724" y="744"/>
                  </a:lnTo>
                  <a:lnTo>
                    <a:pt x="2724" y="720"/>
                  </a:lnTo>
                  <a:lnTo>
                    <a:pt x="2796" y="720"/>
                  </a:lnTo>
                  <a:lnTo>
                    <a:pt x="2796" y="744"/>
                  </a:lnTo>
                  <a:close/>
                  <a:moveTo>
                    <a:pt x="2700" y="744"/>
                  </a:moveTo>
                  <a:lnTo>
                    <a:pt x="2628" y="744"/>
                  </a:lnTo>
                  <a:lnTo>
                    <a:pt x="2628" y="720"/>
                  </a:lnTo>
                  <a:lnTo>
                    <a:pt x="2700" y="720"/>
                  </a:lnTo>
                  <a:lnTo>
                    <a:pt x="2700" y="744"/>
                  </a:lnTo>
                  <a:close/>
                  <a:moveTo>
                    <a:pt x="2604" y="744"/>
                  </a:moveTo>
                  <a:lnTo>
                    <a:pt x="2532" y="744"/>
                  </a:lnTo>
                  <a:lnTo>
                    <a:pt x="2532" y="720"/>
                  </a:lnTo>
                  <a:lnTo>
                    <a:pt x="2604" y="720"/>
                  </a:lnTo>
                  <a:lnTo>
                    <a:pt x="2604" y="744"/>
                  </a:lnTo>
                  <a:close/>
                  <a:moveTo>
                    <a:pt x="2508" y="744"/>
                  </a:moveTo>
                  <a:lnTo>
                    <a:pt x="2436" y="744"/>
                  </a:lnTo>
                  <a:lnTo>
                    <a:pt x="2436" y="720"/>
                  </a:lnTo>
                  <a:lnTo>
                    <a:pt x="2508" y="720"/>
                  </a:lnTo>
                  <a:lnTo>
                    <a:pt x="2508" y="744"/>
                  </a:lnTo>
                  <a:close/>
                  <a:moveTo>
                    <a:pt x="2412" y="744"/>
                  </a:moveTo>
                  <a:lnTo>
                    <a:pt x="2340" y="744"/>
                  </a:lnTo>
                  <a:lnTo>
                    <a:pt x="2340" y="720"/>
                  </a:lnTo>
                  <a:lnTo>
                    <a:pt x="2412" y="720"/>
                  </a:lnTo>
                  <a:lnTo>
                    <a:pt x="2412" y="744"/>
                  </a:lnTo>
                  <a:close/>
                  <a:moveTo>
                    <a:pt x="2316" y="744"/>
                  </a:moveTo>
                  <a:lnTo>
                    <a:pt x="2244" y="744"/>
                  </a:lnTo>
                  <a:lnTo>
                    <a:pt x="2244" y="720"/>
                  </a:lnTo>
                  <a:lnTo>
                    <a:pt x="2316" y="720"/>
                  </a:lnTo>
                  <a:lnTo>
                    <a:pt x="2316" y="744"/>
                  </a:lnTo>
                  <a:close/>
                  <a:moveTo>
                    <a:pt x="2220" y="744"/>
                  </a:moveTo>
                  <a:lnTo>
                    <a:pt x="2148" y="744"/>
                  </a:lnTo>
                  <a:lnTo>
                    <a:pt x="2148" y="720"/>
                  </a:lnTo>
                  <a:lnTo>
                    <a:pt x="2220" y="720"/>
                  </a:lnTo>
                  <a:lnTo>
                    <a:pt x="2220" y="744"/>
                  </a:lnTo>
                  <a:close/>
                  <a:moveTo>
                    <a:pt x="2124" y="744"/>
                  </a:moveTo>
                  <a:lnTo>
                    <a:pt x="2052" y="744"/>
                  </a:lnTo>
                  <a:lnTo>
                    <a:pt x="2052" y="720"/>
                  </a:lnTo>
                  <a:lnTo>
                    <a:pt x="2124" y="720"/>
                  </a:lnTo>
                  <a:lnTo>
                    <a:pt x="2124" y="744"/>
                  </a:lnTo>
                  <a:close/>
                  <a:moveTo>
                    <a:pt x="2028" y="744"/>
                  </a:moveTo>
                  <a:lnTo>
                    <a:pt x="1956" y="744"/>
                  </a:lnTo>
                  <a:lnTo>
                    <a:pt x="1956" y="720"/>
                  </a:lnTo>
                  <a:lnTo>
                    <a:pt x="2028" y="720"/>
                  </a:lnTo>
                  <a:lnTo>
                    <a:pt x="2028" y="744"/>
                  </a:lnTo>
                  <a:close/>
                  <a:moveTo>
                    <a:pt x="1932" y="744"/>
                  </a:moveTo>
                  <a:lnTo>
                    <a:pt x="1860" y="744"/>
                  </a:lnTo>
                  <a:lnTo>
                    <a:pt x="1860" y="720"/>
                  </a:lnTo>
                  <a:lnTo>
                    <a:pt x="1932" y="720"/>
                  </a:lnTo>
                  <a:lnTo>
                    <a:pt x="1932" y="744"/>
                  </a:lnTo>
                  <a:close/>
                  <a:moveTo>
                    <a:pt x="1836" y="744"/>
                  </a:moveTo>
                  <a:lnTo>
                    <a:pt x="1764" y="744"/>
                  </a:lnTo>
                  <a:lnTo>
                    <a:pt x="1764" y="720"/>
                  </a:lnTo>
                  <a:lnTo>
                    <a:pt x="1836" y="720"/>
                  </a:lnTo>
                  <a:lnTo>
                    <a:pt x="1836" y="744"/>
                  </a:lnTo>
                  <a:close/>
                  <a:moveTo>
                    <a:pt x="1740" y="744"/>
                  </a:moveTo>
                  <a:lnTo>
                    <a:pt x="1668" y="744"/>
                  </a:lnTo>
                  <a:lnTo>
                    <a:pt x="1668" y="720"/>
                  </a:lnTo>
                  <a:lnTo>
                    <a:pt x="1740" y="720"/>
                  </a:lnTo>
                  <a:lnTo>
                    <a:pt x="1740" y="744"/>
                  </a:lnTo>
                  <a:close/>
                  <a:moveTo>
                    <a:pt x="1644" y="744"/>
                  </a:moveTo>
                  <a:lnTo>
                    <a:pt x="1572" y="744"/>
                  </a:lnTo>
                  <a:lnTo>
                    <a:pt x="1572" y="720"/>
                  </a:lnTo>
                  <a:lnTo>
                    <a:pt x="1644" y="720"/>
                  </a:lnTo>
                  <a:lnTo>
                    <a:pt x="1644" y="744"/>
                  </a:lnTo>
                  <a:close/>
                  <a:moveTo>
                    <a:pt x="1548" y="744"/>
                  </a:moveTo>
                  <a:lnTo>
                    <a:pt x="1476" y="744"/>
                  </a:lnTo>
                  <a:lnTo>
                    <a:pt x="1476" y="720"/>
                  </a:lnTo>
                  <a:lnTo>
                    <a:pt x="1548" y="720"/>
                  </a:lnTo>
                  <a:lnTo>
                    <a:pt x="1548" y="744"/>
                  </a:lnTo>
                  <a:close/>
                  <a:moveTo>
                    <a:pt x="1452" y="744"/>
                  </a:moveTo>
                  <a:lnTo>
                    <a:pt x="1380" y="744"/>
                  </a:lnTo>
                  <a:lnTo>
                    <a:pt x="1380" y="720"/>
                  </a:lnTo>
                  <a:lnTo>
                    <a:pt x="1452" y="720"/>
                  </a:lnTo>
                  <a:lnTo>
                    <a:pt x="1452" y="744"/>
                  </a:lnTo>
                  <a:close/>
                  <a:moveTo>
                    <a:pt x="1356" y="744"/>
                  </a:moveTo>
                  <a:lnTo>
                    <a:pt x="1284" y="744"/>
                  </a:lnTo>
                  <a:lnTo>
                    <a:pt x="1284" y="720"/>
                  </a:lnTo>
                  <a:lnTo>
                    <a:pt x="1356" y="720"/>
                  </a:lnTo>
                  <a:lnTo>
                    <a:pt x="1356" y="744"/>
                  </a:lnTo>
                  <a:close/>
                  <a:moveTo>
                    <a:pt x="1260" y="744"/>
                  </a:moveTo>
                  <a:lnTo>
                    <a:pt x="1188" y="744"/>
                  </a:lnTo>
                  <a:lnTo>
                    <a:pt x="1188" y="720"/>
                  </a:lnTo>
                  <a:lnTo>
                    <a:pt x="1260" y="720"/>
                  </a:lnTo>
                  <a:lnTo>
                    <a:pt x="1260" y="744"/>
                  </a:lnTo>
                  <a:close/>
                  <a:moveTo>
                    <a:pt x="1164" y="744"/>
                  </a:moveTo>
                  <a:lnTo>
                    <a:pt x="1092" y="744"/>
                  </a:lnTo>
                  <a:lnTo>
                    <a:pt x="1092" y="720"/>
                  </a:lnTo>
                  <a:lnTo>
                    <a:pt x="1164" y="720"/>
                  </a:lnTo>
                  <a:lnTo>
                    <a:pt x="1164" y="744"/>
                  </a:lnTo>
                  <a:close/>
                  <a:moveTo>
                    <a:pt x="1068" y="744"/>
                  </a:moveTo>
                  <a:lnTo>
                    <a:pt x="996" y="744"/>
                  </a:lnTo>
                  <a:lnTo>
                    <a:pt x="996" y="720"/>
                  </a:lnTo>
                  <a:lnTo>
                    <a:pt x="1068" y="720"/>
                  </a:lnTo>
                  <a:lnTo>
                    <a:pt x="1068" y="744"/>
                  </a:lnTo>
                  <a:close/>
                  <a:moveTo>
                    <a:pt x="972" y="744"/>
                  </a:moveTo>
                  <a:lnTo>
                    <a:pt x="900" y="744"/>
                  </a:lnTo>
                  <a:lnTo>
                    <a:pt x="900" y="720"/>
                  </a:lnTo>
                  <a:lnTo>
                    <a:pt x="972" y="720"/>
                  </a:lnTo>
                  <a:lnTo>
                    <a:pt x="972" y="744"/>
                  </a:lnTo>
                  <a:close/>
                  <a:moveTo>
                    <a:pt x="876" y="744"/>
                  </a:moveTo>
                  <a:lnTo>
                    <a:pt x="804" y="744"/>
                  </a:lnTo>
                  <a:lnTo>
                    <a:pt x="804" y="720"/>
                  </a:lnTo>
                  <a:lnTo>
                    <a:pt x="876" y="720"/>
                  </a:lnTo>
                  <a:lnTo>
                    <a:pt x="876" y="744"/>
                  </a:lnTo>
                  <a:close/>
                  <a:moveTo>
                    <a:pt x="780" y="744"/>
                  </a:moveTo>
                  <a:lnTo>
                    <a:pt x="708" y="744"/>
                  </a:lnTo>
                  <a:lnTo>
                    <a:pt x="708" y="720"/>
                  </a:lnTo>
                  <a:lnTo>
                    <a:pt x="780" y="720"/>
                  </a:lnTo>
                  <a:lnTo>
                    <a:pt x="780" y="744"/>
                  </a:lnTo>
                  <a:close/>
                  <a:moveTo>
                    <a:pt x="684" y="744"/>
                  </a:moveTo>
                  <a:lnTo>
                    <a:pt x="612" y="744"/>
                  </a:lnTo>
                  <a:lnTo>
                    <a:pt x="612" y="720"/>
                  </a:lnTo>
                  <a:lnTo>
                    <a:pt x="684" y="720"/>
                  </a:lnTo>
                  <a:lnTo>
                    <a:pt x="684" y="744"/>
                  </a:lnTo>
                  <a:close/>
                  <a:moveTo>
                    <a:pt x="588" y="744"/>
                  </a:moveTo>
                  <a:lnTo>
                    <a:pt x="516" y="744"/>
                  </a:lnTo>
                  <a:lnTo>
                    <a:pt x="516" y="720"/>
                  </a:lnTo>
                  <a:lnTo>
                    <a:pt x="588" y="720"/>
                  </a:lnTo>
                  <a:lnTo>
                    <a:pt x="588" y="744"/>
                  </a:lnTo>
                  <a:close/>
                  <a:moveTo>
                    <a:pt x="492" y="744"/>
                  </a:moveTo>
                  <a:lnTo>
                    <a:pt x="420" y="744"/>
                  </a:lnTo>
                  <a:lnTo>
                    <a:pt x="420" y="720"/>
                  </a:lnTo>
                  <a:lnTo>
                    <a:pt x="492" y="720"/>
                  </a:lnTo>
                  <a:lnTo>
                    <a:pt x="492" y="744"/>
                  </a:lnTo>
                  <a:close/>
                  <a:moveTo>
                    <a:pt x="396" y="744"/>
                  </a:moveTo>
                  <a:lnTo>
                    <a:pt x="324" y="744"/>
                  </a:lnTo>
                  <a:lnTo>
                    <a:pt x="324" y="720"/>
                  </a:lnTo>
                  <a:lnTo>
                    <a:pt x="396" y="720"/>
                  </a:lnTo>
                  <a:lnTo>
                    <a:pt x="396" y="744"/>
                  </a:lnTo>
                  <a:close/>
                  <a:moveTo>
                    <a:pt x="300" y="744"/>
                  </a:moveTo>
                  <a:lnTo>
                    <a:pt x="228" y="744"/>
                  </a:lnTo>
                  <a:lnTo>
                    <a:pt x="228" y="720"/>
                  </a:lnTo>
                  <a:lnTo>
                    <a:pt x="300" y="720"/>
                  </a:lnTo>
                  <a:lnTo>
                    <a:pt x="300" y="744"/>
                  </a:lnTo>
                  <a:close/>
                  <a:moveTo>
                    <a:pt x="204" y="744"/>
                  </a:moveTo>
                  <a:lnTo>
                    <a:pt x="132" y="744"/>
                  </a:lnTo>
                  <a:lnTo>
                    <a:pt x="132" y="720"/>
                  </a:lnTo>
                  <a:lnTo>
                    <a:pt x="204" y="720"/>
                  </a:lnTo>
                  <a:lnTo>
                    <a:pt x="204" y="744"/>
                  </a:lnTo>
                  <a:close/>
                  <a:moveTo>
                    <a:pt x="108" y="744"/>
                  </a:moveTo>
                  <a:lnTo>
                    <a:pt x="36" y="744"/>
                  </a:lnTo>
                  <a:lnTo>
                    <a:pt x="36" y="720"/>
                  </a:lnTo>
                  <a:lnTo>
                    <a:pt x="108" y="720"/>
                  </a:lnTo>
                  <a:lnTo>
                    <a:pt x="108" y="744"/>
                  </a:lnTo>
                  <a:close/>
                </a:path>
              </a:pathLst>
            </a:custGeom>
            <a:solidFill>
              <a:srgbClr val="808080"/>
            </a:solidFill>
            <a:ln w="1588" cap="flat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55">
              <a:extLst>
                <a:ext uri="{FF2B5EF4-FFF2-40B4-BE49-F238E27FC236}">
                  <a16:creationId xmlns:a16="http://schemas.microsoft.com/office/drawing/2014/main" id="{130B5678-C8E4-4D78-9CDE-067360428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543" y="1953912"/>
              <a:ext cx="226263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Support deployment of low-carbon hydrogen</a:t>
              </a:r>
              <a:endParaRPr lang="en-US" altLang="en-US" sz="2400"/>
            </a:p>
          </p:txBody>
        </p:sp>
        <p:sp>
          <p:nvSpPr>
            <p:cNvPr id="54" name="Freeform 58">
              <a:extLst>
                <a:ext uri="{FF2B5EF4-FFF2-40B4-BE49-F238E27FC236}">
                  <a16:creationId xmlns:a16="http://schemas.microsoft.com/office/drawing/2014/main" id="{1B7F50EF-D459-4025-ADE9-02ED46DA95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082" y="2208373"/>
              <a:ext cx="3994150" cy="295275"/>
            </a:xfrm>
            <a:custGeom>
              <a:avLst/>
              <a:gdLst>
                <a:gd name="T0" fmla="*/ 24 w 10056"/>
                <a:gd name="T1" fmla="*/ 372 h 744"/>
                <a:gd name="T2" fmla="*/ 0 w 10056"/>
                <a:gd name="T3" fmla="*/ 60 h 744"/>
                <a:gd name="T4" fmla="*/ 156 w 10056"/>
                <a:gd name="T5" fmla="*/ 0 h 744"/>
                <a:gd name="T6" fmla="*/ 612 w 10056"/>
                <a:gd name="T7" fmla="*/ 24 h 744"/>
                <a:gd name="T8" fmla="*/ 924 w 10056"/>
                <a:gd name="T9" fmla="*/ 0 h 744"/>
                <a:gd name="T10" fmla="*/ 1212 w 10056"/>
                <a:gd name="T11" fmla="*/ 24 h 744"/>
                <a:gd name="T12" fmla="*/ 1668 w 10056"/>
                <a:gd name="T13" fmla="*/ 0 h 744"/>
                <a:gd name="T14" fmla="*/ 1884 w 10056"/>
                <a:gd name="T15" fmla="*/ 0 h 744"/>
                <a:gd name="T16" fmla="*/ 2340 w 10056"/>
                <a:gd name="T17" fmla="*/ 24 h 744"/>
                <a:gd name="T18" fmla="*/ 2652 w 10056"/>
                <a:gd name="T19" fmla="*/ 0 h 744"/>
                <a:gd name="T20" fmla="*/ 2940 w 10056"/>
                <a:gd name="T21" fmla="*/ 24 h 744"/>
                <a:gd name="T22" fmla="*/ 3396 w 10056"/>
                <a:gd name="T23" fmla="*/ 0 h 744"/>
                <a:gd name="T24" fmla="*/ 3612 w 10056"/>
                <a:gd name="T25" fmla="*/ 0 h 744"/>
                <a:gd name="T26" fmla="*/ 4068 w 10056"/>
                <a:gd name="T27" fmla="*/ 24 h 744"/>
                <a:gd name="T28" fmla="*/ 4380 w 10056"/>
                <a:gd name="T29" fmla="*/ 0 h 744"/>
                <a:gd name="T30" fmla="*/ 4668 w 10056"/>
                <a:gd name="T31" fmla="*/ 24 h 744"/>
                <a:gd name="T32" fmla="*/ 5124 w 10056"/>
                <a:gd name="T33" fmla="*/ 0 h 744"/>
                <a:gd name="T34" fmla="*/ 5340 w 10056"/>
                <a:gd name="T35" fmla="*/ 0 h 744"/>
                <a:gd name="T36" fmla="*/ 5796 w 10056"/>
                <a:gd name="T37" fmla="*/ 24 h 744"/>
                <a:gd name="T38" fmla="*/ 6108 w 10056"/>
                <a:gd name="T39" fmla="*/ 0 h 744"/>
                <a:gd name="T40" fmla="*/ 6396 w 10056"/>
                <a:gd name="T41" fmla="*/ 24 h 744"/>
                <a:gd name="T42" fmla="*/ 6852 w 10056"/>
                <a:gd name="T43" fmla="*/ 0 h 744"/>
                <a:gd name="T44" fmla="*/ 7068 w 10056"/>
                <a:gd name="T45" fmla="*/ 0 h 744"/>
                <a:gd name="T46" fmla="*/ 7524 w 10056"/>
                <a:gd name="T47" fmla="*/ 24 h 744"/>
                <a:gd name="T48" fmla="*/ 7836 w 10056"/>
                <a:gd name="T49" fmla="*/ 0 h 744"/>
                <a:gd name="T50" fmla="*/ 8124 w 10056"/>
                <a:gd name="T51" fmla="*/ 24 h 744"/>
                <a:gd name="T52" fmla="*/ 8580 w 10056"/>
                <a:gd name="T53" fmla="*/ 0 h 744"/>
                <a:gd name="T54" fmla="*/ 8796 w 10056"/>
                <a:gd name="T55" fmla="*/ 0 h 744"/>
                <a:gd name="T56" fmla="*/ 9252 w 10056"/>
                <a:gd name="T57" fmla="*/ 24 h 744"/>
                <a:gd name="T58" fmla="*/ 9564 w 10056"/>
                <a:gd name="T59" fmla="*/ 0 h 744"/>
                <a:gd name="T60" fmla="*/ 9852 w 10056"/>
                <a:gd name="T61" fmla="*/ 24 h 744"/>
                <a:gd name="T62" fmla="*/ 10056 w 10056"/>
                <a:gd name="T63" fmla="*/ 276 h 744"/>
                <a:gd name="T64" fmla="*/ 10056 w 10056"/>
                <a:gd name="T65" fmla="*/ 492 h 744"/>
                <a:gd name="T66" fmla="*/ 9996 w 10056"/>
                <a:gd name="T67" fmla="*/ 720 h 744"/>
                <a:gd name="T68" fmla="*/ 9540 w 10056"/>
                <a:gd name="T69" fmla="*/ 744 h 744"/>
                <a:gd name="T70" fmla="*/ 9324 w 10056"/>
                <a:gd name="T71" fmla="*/ 744 h 744"/>
                <a:gd name="T72" fmla="*/ 8868 w 10056"/>
                <a:gd name="T73" fmla="*/ 720 h 744"/>
                <a:gd name="T74" fmla="*/ 8556 w 10056"/>
                <a:gd name="T75" fmla="*/ 744 h 744"/>
                <a:gd name="T76" fmla="*/ 8268 w 10056"/>
                <a:gd name="T77" fmla="*/ 720 h 744"/>
                <a:gd name="T78" fmla="*/ 7812 w 10056"/>
                <a:gd name="T79" fmla="*/ 744 h 744"/>
                <a:gd name="T80" fmla="*/ 7596 w 10056"/>
                <a:gd name="T81" fmla="*/ 744 h 744"/>
                <a:gd name="T82" fmla="*/ 7140 w 10056"/>
                <a:gd name="T83" fmla="*/ 720 h 744"/>
                <a:gd name="T84" fmla="*/ 6828 w 10056"/>
                <a:gd name="T85" fmla="*/ 744 h 744"/>
                <a:gd name="T86" fmla="*/ 6540 w 10056"/>
                <a:gd name="T87" fmla="*/ 720 h 744"/>
                <a:gd name="T88" fmla="*/ 6084 w 10056"/>
                <a:gd name="T89" fmla="*/ 744 h 744"/>
                <a:gd name="T90" fmla="*/ 5868 w 10056"/>
                <a:gd name="T91" fmla="*/ 744 h 744"/>
                <a:gd name="T92" fmla="*/ 5412 w 10056"/>
                <a:gd name="T93" fmla="*/ 720 h 744"/>
                <a:gd name="T94" fmla="*/ 5100 w 10056"/>
                <a:gd name="T95" fmla="*/ 744 h 744"/>
                <a:gd name="T96" fmla="*/ 4812 w 10056"/>
                <a:gd name="T97" fmla="*/ 720 h 744"/>
                <a:gd name="T98" fmla="*/ 4356 w 10056"/>
                <a:gd name="T99" fmla="*/ 744 h 744"/>
                <a:gd name="T100" fmla="*/ 4140 w 10056"/>
                <a:gd name="T101" fmla="*/ 744 h 744"/>
                <a:gd name="T102" fmla="*/ 3684 w 10056"/>
                <a:gd name="T103" fmla="*/ 720 h 744"/>
                <a:gd name="T104" fmla="*/ 3372 w 10056"/>
                <a:gd name="T105" fmla="*/ 744 h 744"/>
                <a:gd name="T106" fmla="*/ 3084 w 10056"/>
                <a:gd name="T107" fmla="*/ 720 h 744"/>
                <a:gd name="T108" fmla="*/ 2628 w 10056"/>
                <a:gd name="T109" fmla="*/ 744 h 744"/>
                <a:gd name="T110" fmla="*/ 2412 w 10056"/>
                <a:gd name="T111" fmla="*/ 744 h 744"/>
                <a:gd name="T112" fmla="*/ 1956 w 10056"/>
                <a:gd name="T113" fmla="*/ 720 h 744"/>
                <a:gd name="T114" fmla="*/ 1644 w 10056"/>
                <a:gd name="T115" fmla="*/ 744 h 744"/>
                <a:gd name="T116" fmla="*/ 1356 w 10056"/>
                <a:gd name="T117" fmla="*/ 720 h 744"/>
                <a:gd name="T118" fmla="*/ 900 w 10056"/>
                <a:gd name="T119" fmla="*/ 744 h 744"/>
                <a:gd name="T120" fmla="*/ 684 w 10056"/>
                <a:gd name="T121" fmla="*/ 744 h 744"/>
                <a:gd name="T122" fmla="*/ 228 w 10056"/>
                <a:gd name="T123" fmla="*/ 72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56" h="744">
                  <a:moveTo>
                    <a:pt x="0" y="732"/>
                  </a:moveTo>
                  <a:lnTo>
                    <a:pt x="0" y="660"/>
                  </a:lnTo>
                  <a:lnTo>
                    <a:pt x="24" y="660"/>
                  </a:lnTo>
                  <a:lnTo>
                    <a:pt x="24" y="732"/>
                  </a:lnTo>
                  <a:lnTo>
                    <a:pt x="0" y="732"/>
                  </a:lnTo>
                  <a:close/>
                  <a:moveTo>
                    <a:pt x="0" y="636"/>
                  </a:moveTo>
                  <a:lnTo>
                    <a:pt x="0" y="564"/>
                  </a:lnTo>
                  <a:lnTo>
                    <a:pt x="24" y="564"/>
                  </a:lnTo>
                  <a:lnTo>
                    <a:pt x="24" y="636"/>
                  </a:lnTo>
                  <a:lnTo>
                    <a:pt x="0" y="636"/>
                  </a:lnTo>
                  <a:close/>
                  <a:moveTo>
                    <a:pt x="0" y="540"/>
                  </a:moveTo>
                  <a:lnTo>
                    <a:pt x="0" y="468"/>
                  </a:lnTo>
                  <a:lnTo>
                    <a:pt x="24" y="468"/>
                  </a:lnTo>
                  <a:lnTo>
                    <a:pt x="24" y="540"/>
                  </a:lnTo>
                  <a:lnTo>
                    <a:pt x="0" y="540"/>
                  </a:lnTo>
                  <a:close/>
                  <a:moveTo>
                    <a:pt x="0" y="444"/>
                  </a:moveTo>
                  <a:lnTo>
                    <a:pt x="0" y="372"/>
                  </a:lnTo>
                  <a:lnTo>
                    <a:pt x="24" y="372"/>
                  </a:lnTo>
                  <a:lnTo>
                    <a:pt x="24" y="444"/>
                  </a:lnTo>
                  <a:lnTo>
                    <a:pt x="0" y="444"/>
                  </a:lnTo>
                  <a:close/>
                  <a:moveTo>
                    <a:pt x="0" y="348"/>
                  </a:moveTo>
                  <a:lnTo>
                    <a:pt x="0" y="276"/>
                  </a:lnTo>
                  <a:lnTo>
                    <a:pt x="24" y="276"/>
                  </a:lnTo>
                  <a:lnTo>
                    <a:pt x="24" y="348"/>
                  </a:lnTo>
                  <a:lnTo>
                    <a:pt x="0" y="348"/>
                  </a:lnTo>
                  <a:close/>
                  <a:moveTo>
                    <a:pt x="0" y="252"/>
                  </a:moveTo>
                  <a:lnTo>
                    <a:pt x="0" y="180"/>
                  </a:lnTo>
                  <a:lnTo>
                    <a:pt x="24" y="180"/>
                  </a:lnTo>
                  <a:lnTo>
                    <a:pt x="24" y="252"/>
                  </a:lnTo>
                  <a:lnTo>
                    <a:pt x="0" y="252"/>
                  </a:lnTo>
                  <a:close/>
                  <a:moveTo>
                    <a:pt x="0" y="156"/>
                  </a:moveTo>
                  <a:lnTo>
                    <a:pt x="0" y="84"/>
                  </a:lnTo>
                  <a:lnTo>
                    <a:pt x="24" y="84"/>
                  </a:lnTo>
                  <a:lnTo>
                    <a:pt x="24" y="156"/>
                  </a:lnTo>
                  <a:lnTo>
                    <a:pt x="0" y="156"/>
                  </a:lnTo>
                  <a:close/>
                  <a:moveTo>
                    <a:pt x="0" y="60"/>
                  </a:moveTo>
                  <a:lnTo>
                    <a:pt x="0" y="12"/>
                  </a:lnTo>
                  <a:cubicBezTo>
                    <a:pt x="0" y="6"/>
                    <a:pt x="6" y="0"/>
                    <a:pt x="12" y="0"/>
                  </a:cubicBezTo>
                  <a:lnTo>
                    <a:pt x="36" y="0"/>
                  </a:lnTo>
                  <a:lnTo>
                    <a:pt x="36" y="24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24" y="60"/>
                  </a:lnTo>
                  <a:lnTo>
                    <a:pt x="0" y="60"/>
                  </a:lnTo>
                  <a:close/>
                  <a:moveTo>
                    <a:pt x="60" y="0"/>
                  </a:moveTo>
                  <a:lnTo>
                    <a:pt x="132" y="0"/>
                  </a:lnTo>
                  <a:lnTo>
                    <a:pt x="132" y="24"/>
                  </a:lnTo>
                  <a:lnTo>
                    <a:pt x="60" y="24"/>
                  </a:lnTo>
                  <a:lnTo>
                    <a:pt x="60" y="0"/>
                  </a:lnTo>
                  <a:close/>
                  <a:moveTo>
                    <a:pt x="156" y="0"/>
                  </a:moveTo>
                  <a:lnTo>
                    <a:pt x="228" y="0"/>
                  </a:lnTo>
                  <a:lnTo>
                    <a:pt x="228" y="24"/>
                  </a:lnTo>
                  <a:lnTo>
                    <a:pt x="156" y="24"/>
                  </a:lnTo>
                  <a:lnTo>
                    <a:pt x="156" y="0"/>
                  </a:lnTo>
                  <a:close/>
                  <a:moveTo>
                    <a:pt x="252" y="0"/>
                  </a:moveTo>
                  <a:lnTo>
                    <a:pt x="324" y="0"/>
                  </a:lnTo>
                  <a:lnTo>
                    <a:pt x="324" y="24"/>
                  </a:lnTo>
                  <a:lnTo>
                    <a:pt x="252" y="24"/>
                  </a:lnTo>
                  <a:lnTo>
                    <a:pt x="252" y="0"/>
                  </a:lnTo>
                  <a:close/>
                  <a:moveTo>
                    <a:pt x="348" y="0"/>
                  </a:moveTo>
                  <a:lnTo>
                    <a:pt x="420" y="0"/>
                  </a:lnTo>
                  <a:lnTo>
                    <a:pt x="420" y="24"/>
                  </a:lnTo>
                  <a:lnTo>
                    <a:pt x="348" y="24"/>
                  </a:lnTo>
                  <a:lnTo>
                    <a:pt x="348" y="0"/>
                  </a:lnTo>
                  <a:close/>
                  <a:moveTo>
                    <a:pt x="444" y="0"/>
                  </a:moveTo>
                  <a:lnTo>
                    <a:pt x="516" y="0"/>
                  </a:lnTo>
                  <a:lnTo>
                    <a:pt x="516" y="24"/>
                  </a:lnTo>
                  <a:lnTo>
                    <a:pt x="444" y="24"/>
                  </a:lnTo>
                  <a:lnTo>
                    <a:pt x="444" y="0"/>
                  </a:lnTo>
                  <a:close/>
                  <a:moveTo>
                    <a:pt x="540" y="0"/>
                  </a:moveTo>
                  <a:lnTo>
                    <a:pt x="612" y="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40" y="0"/>
                  </a:lnTo>
                  <a:close/>
                  <a:moveTo>
                    <a:pt x="636" y="0"/>
                  </a:moveTo>
                  <a:lnTo>
                    <a:pt x="708" y="0"/>
                  </a:lnTo>
                  <a:lnTo>
                    <a:pt x="708" y="24"/>
                  </a:lnTo>
                  <a:lnTo>
                    <a:pt x="636" y="24"/>
                  </a:lnTo>
                  <a:lnTo>
                    <a:pt x="636" y="0"/>
                  </a:lnTo>
                  <a:close/>
                  <a:moveTo>
                    <a:pt x="732" y="0"/>
                  </a:moveTo>
                  <a:lnTo>
                    <a:pt x="804" y="0"/>
                  </a:lnTo>
                  <a:lnTo>
                    <a:pt x="804" y="24"/>
                  </a:lnTo>
                  <a:lnTo>
                    <a:pt x="732" y="24"/>
                  </a:lnTo>
                  <a:lnTo>
                    <a:pt x="732" y="0"/>
                  </a:lnTo>
                  <a:close/>
                  <a:moveTo>
                    <a:pt x="828" y="0"/>
                  </a:moveTo>
                  <a:lnTo>
                    <a:pt x="900" y="0"/>
                  </a:lnTo>
                  <a:lnTo>
                    <a:pt x="900" y="24"/>
                  </a:lnTo>
                  <a:lnTo>
                    <a:pt x="828" y="24"/>
                  </a:lnTo>
                  <a:lnTo>
                    <a:pt x="828" y="0"/>
                  </a:lnTo>
                  <a:close/>
                  <a:moveTo>
                    <a:pt x="924" y="0"/>
                  </a:moveTo>
                  <a:lnTo>
                    <a:pt x="996" y="0"/>
                  </a:lnTo>
                  <a:lnTo>
                    <a:pt x="996" y="24"/>
                  </a:lnTo>
                  <a:lnTo>
                    <a:pt x="924" y="24"/>
                  </a:lnTo>
                  <a:lnTo>
                    <a:pt x="924" y="0"/>
                  </a:lnTo>
                  <a:close/>
                  <a:moveTo>
                    <a:pt x="1020" y="0"/>
                  </a:moveTo>
                  <a:lnTo>
                    <a:pt x="1092" y="0"/>
                  </a:lnTo>
                  <a:lnTo>
                    <a:pt x="1092" y="24"/>
                  </a:lnTo>
                  <a:lnTo>
                    <a:pt x="1020" y="24"/>
                  </a:lnTo>
                  <a:lnTo>
                    <a:pt x="1020" y="0"/>
                  </a:lnTo>
                  <a:close/>
                  <a:moveTo>
                    <a:pt x="1116" y="0"/>
                  </a:moveTo>
                  <a:lnTo>
                    <a:pt x="1188" y="0"/>
                  </a:lnTo>
                  <a:lnTo>
                    <a:pt x="1188" y="24"/>
                  </a:lnTo>
                  <a:lnTo>
                    <a:pt x="1116" y="24"/>
                  </a:lnTo>
                  <a:lnTo>
                    <a:pt x="1116" y="0"/>
                  </a:lnTo>
                  <a:close/>
                  <a:moveTo>
                    <a:pt x="1212" y="0"/>
                  </a:moveTo>
                  <a:lnTo>
                    <a:pt x="1284" y="0"/>
                  </a:lnTo>
                  <a:lnTo>
                    <a:pt x="1284" y="24"/>
                  </a:lnTo>
                  <a:lnTo>
                    <a:pt x="1212" y="24"/>
                  </a:lnTo>
                  <a:lnTo>
                    <a:pt x="1212" y="0"/>
                  </a:lnTo>
                  <a:close/>
                  <a:moveTo>
                    <a:pt x="1308" y="0"/>
                  </a:moveTo>
                  <a:lnTo>
                    <a:pt x="1380" y="0"/>
                  </a:lnTo>
                  <a:lnTo>
                    <a:pt x="1380" y="24"/>
                  </a:lnTo>
                  <a:lnTo>
                    <a:pt x="1308" y="24"/>
                  </a:lnTo>
                  <a:lnTo>
                    <a:pt x="1308" y="0"/>
                  </a:lnTo>
                  <a:close/>
                  <a:moveTo>
                    <a:pt x="1404" y="0"/>
                  </a:moveTo>
                  <a:lnTo>
                    <a:pt x="1476" y="0"/>
                  </a:lnTo>
                  <a:lnTo>
                    <a:pt x="1476" y="24"/>
                  </a:lnTo>
                  <a:lnTo>
                    <a:pt x="1404" y="24"/>
                  </a:lnTo>
                  <a:lnTo>
                    <a:pt x="1404" y="0"/>
                  </a:lnTo>
                  <a:close/>
                  <a:moveTo>
                    <a:pt x="1500" y="0"/>
                  </a:moveTo>
                  <a:lnTo>
                    <a:pt x="1572" y="0"/>
                  </a:lnTo>
                  <a:lnTo>
                    <a:pt x="1572" y="24"/>
                  </a:lnTo>
                  <a:lnTo>
                    <a:pt x="1500" y="24"/>
                  </a:lnTo>
                  <a:lnTo>
                    <a:pt x="1500" y="0"/>
                  </a:lnTo>
                  <a:close/>
                  <a:moveTo>
                    <a:pt x="1596" y="0"/>
                  </a:moveTo>
                  <a:lnTo>
                    <a:pt x="1668" y="0"/>
                  </a:lnTo>
                  <a:lnTo>
                    <a:pt x="1668" y="24"/>
                  </a:lnTo>
                  <a:lnTo>
                    <a:pt x="1596" y="24"/>
                  </a:lnTo>
                  <a:lnTo>
                    <a:pt x="1596" y="0"/>
                  </a:lnTo>
                  <a:close/>
                  <a:moveTo>
                    <a:pt x="1692" y="0"/>
                  </a:moveTo>
                  <a:lnTo>
                    <a:pt x="1764" y="0"/>
                  </a:lnTo>
                  <a:lnTo>
                    <a:pt x="1764" y="24"/>
                  </a:lnTo>
                  <a:lnTo>
                    <a:pt x="1692" y="24"/>
                  </a:lnTo>
                  <a:lnTo>
                    <a:pt x="1692" y="0"/>
                  </a:lnTo>
                  <a:close/>
                  <a:moveTo>
                    <a:pt x="1788" y="0"/>
                  </a:moveTo>
                  <a:lnTo>
                    <a:pt x="1860" y="0"/>
                  </a:lnTo>
                  <a:lnTo>
                    <a:pt x="1860" y="24"/>
                  </a:lnTo>
                  <a:lnTo>
                    <a:pt x="1788" y="24"/>
                  </a:lnTo>
                  <a:lnTo>
                    <a:pt x="1788" y="0"/>
                  </a:lnTo>
                  <a:close/>
                  <a:moveTo>
                    <a:pt x="1884" y="0"/>
                  </a:moveTo>
                  <a:lnTo>
                    <a:pt x="1956" y="0"/>
                  </a:lnTo>
                  <a:lnTo>
                    <a:pt x="1956" y="24"/>
                  </a:lnTo>
                  <a:lnTo>
                    <a:pt x="1884" y="24"/>
                  </a:lnTo>
                  <a:lnTo>
                    <a:pt x="1884" y="0"/>
                  </a:lnTo>
                  <a:close/>
                  <a:moveTo>
                    <a:pt x="1980" y="0"/>
                  </a:moveTo>
                  <a:lnTo>
                    <a:pt x="2052" y="0"/>
                  </a:lnTo>
                  <a:lnTo>
                    <a:pt x="2052" y="24"/>
                  </a:lnTo>
                  <a:lnTo>
                    <a:pt x="1980" y="24"/>
                  </a:lnTo>
                  <a:lnTo>
                    <a:pt x="1980" y="0"/>
                  </a:lnTo>
                  <a:close/>
                  <a:moveTo>
                    <a:pt x="2076" y="0"/>
                  </a:moveTo>
                  <a:lnTo>
                    <a:pt x="2148" y="0"/>
                  </a:lnTo>
                  <a:lnTo>
                    <a:pt x="2148" y="24"/>
                  </a:lnTo>
                  <a:lnTo>
                    <a:pt x="2076" y="24"/>
                  </a:lnTo>
                  <a:lnTo>
                    <a:pt x="2076" y="0"/>
                  </a:lnTo>
                  <a:close/>
                  <a:moveTo>
                    <a:pt x="2172" y="0"/>
                  </a:moveTo>
                  <a:lnTo>
                    <a:pt x="2244" y="0"/>
                  </a:lnTo>
                  <a:lnTo>
                    <a:pt x="2244" y="24"/>
                  </a:lnTo>
                  <a:lnTo>
                    <a:pt x="2172" y="24"/>
                  </a:lnTo>
                  <a:lnTo>
                    <a:pt x="2172" y="0"/>
                  </a:lnTo>
                  <a:close/>
                  <a:moveTo>
                    <a:pt x="2268" y="0"/>
                  </a:moveTo>
                  <a:lnTo>
                    <a:pt x="2340" y="0"/>
                  </a:lnTo>
                  <a:lnTo>
                    <a:pt x="2340" y="24"/>
                  </a:lnTo>
                  <a:lnTo>
                    <a:pt x="2268" y="24"/>
                  </a:lnTo>
                  <a:lnTo>
                    <a:pt x="2268" y="0"/>
                  </a:lnTo>
                  <a:close/>
                  <a:moveTo>
                    <a:pt x="2364" y="0"/>
                  </a:moveTo>
                  <a:lnTo>
                    <a:pt x="2436" y="0"/>
                  </a:lnTo>
                  <a:lnTo>
                    <a:pt x="2436" y="24"/>
                  </a:lnTo>
                  <a:lnTo>
                    <a:pt x="2364" y="24"/>
                  </a:lnTo>
                  <a:lnTo>
                    <a:pt x="2364" y="0"/>
                  </a:lnTo>
                  <a:close/>
                  <a:moveTo>
                    <a:pt x="2460" y="0"/>
                  </a:moveTo>
                  <a:lnTo>
                    <a:pt x="2532" y="0"/>
                  </a:lnTo>
                  <a:lnTo>
                    <a:pt x="2532" y="24"/>
                  </a:lnTo>
                  <a:lnTo>
                    <a:pt x="2460" y="24"/>
                  </a:lnTo>
                  <a:lnTo>
                    <a:pt x="2460" y="0"/>
                  </a:lnTo>
                  <a:close/>
                  <a:moveTo>
                    <a:pt x="2556" y="0"/>
                  </a:moveTo>
                  <a:lnTo>
                    <a:pt x="2628" y="0"/>
                  </a:lnTo>
                  <a:lnTo>
                    <a:pt x="2628" y="24"/>
                  </a:lnTo>
                  <a:lnTo>
                    <a:pt x="2556" y="24"/>
                  </a:lnTo>
                  <a:lnTo>
                    <a:pt x="2556" y="0"/>
                  </a:lnTo>
                  <a:close/>
                  <a:moveTo>
                    <a:pt x="2652" y="0"/>
                  </a:moveTo>
                  <a:lnTo>
                    <a:pt x="2724" y="0"/>
                  </a:lnTo>
                  <a:lnTo>
                    <a:pt x="2724" y="24"/>
                  </a:lnTo>
                  <a:lnTo>
                    <a:pt x="2652" y="24"/>
                  </a:lnTo>
                  <a:lnTo>
                    <a:pt x="2652" y="0"/>
                  </a:lnTo>
                  <a:close/>
                  <a:moveTo>
                    <a:pt x="2748" y="0"/>
                  </a:moveTo>
                  <a:lnTo>
                    <a:pt x="2820" y="0"/>
                  </a:lnTo>
                  <a:lnTo>
                    <a:pt x="2820" y="24"/>
                  </a:lnTo>
                  <a:lnTo>
                    <a:pt x="2748" y="24"/>
                  </a:lnTo>
                  <a:lnTo>
                    <a:pt x="2748" y="0"/>
                  </a:lnTo>
                  <a:close/>
                  <a:moveTo>
                    <a:pt x="2844" y="0"/>
                  </a:moveTo>
                  <a:lnTo>
                    <a:pt x="2916" y="0"/>
                  </a:lnTo>
                  <a:lnTo>
                    <a:pt x="2916" y="24"/>
                  </a:lnTo>
                  <a:lnTo>
                    <a:pt x="2844" y="24"/>
                  </a:lnTo>
                  <a:lnTo>
                    <a:pt x="2844" y="0"/>
                  </a:lnTo>
                  <a:close/>
                  <a:moveTo>
                    <a:pt x="2940" y="0"/>
                  </a:moveTo>
                  <a:lnTo>
                    <a:pt x="3012" y="0"/>
                  </a:lnTo>
                  <a:lnTo>
                    <a:pt x="3012" y="24"/>
                  </a:lnTo>
                  <a:lnTo>
                    <a:pt x="2940" y="24"/>
                  </a:lnTo>
                  <a:lnTo>
                    <a:pt x="2940" y="0"/>
                  </a:lnTo>
                  <a:close/>
                  <a:moveTo>
                    <a:pt x="3036" y="0"/>
                  </a:moveTo>
                  <a:lnTo>
                    <a:pt x="3108" y="0"/>
                  </a:lnTo>
                  <a:lnTo>
                    <a:pt x="3108" y="24"/>
                  </a:lnTo>
                  <a:lnTo>
                    <a:pt x="3036" y="24"/>
                  </a:lnTo>
                  <a:lnTo>
                    <a:pt x="3036" y="0"/>
                  </a:lnTo>
                  <a:close/>
                  <a:moveTo>
                    <a:pt x="3132" y="0"/>
                  </a:moveTo>
                  <a:lnTo>
                    <a:pt x="3204" y="0"/>
                  </a:lnTo>
                  <a:lnTo>
                    <a:pt x="3204" y="24"/>
                  </a:lnTo>
                  <a:lnTo>
                    <a:pt x="3132" y="24"/>
                  </a:lnTo>
                  <a:lnTo>
                    <a:pt x="3132" y="0"/>
                  </a:lnTo>
                  <a:close/>
                  <a:moveTo>
                    <a:pt x="3228" y="0"/>
                  </a:moveTo>
                  <a:lnTo>
                    <a:pt x="3300" y="0"/>
                  </a:lnTo>
                  <a:lnTo>
                    <a:pt x="3300" y="24"/>
                  </a:lnTo>
                  <a:lnTo>
                    <a:pt x="3228" y="24"/>
                  </a:lnTo>
                  <a:lnTo>
                    <a:pt x="3228" y="0"/>
                  </a:lnTo>
                  <a:close/>
                  <a:moveTo>
                    <a:pt x="3324" y="0"/>
                  </a:moveTo>
                  <a:lnTo>
                    <a:pt x="3396" y="0"/>
                  </a:lnTo>
                  <a:lnTo>
                    <a:pt x="3396" y="24"/>
                  </a:lnTo>
                  <a:lnTo>
                    <a:pt x="3324" y="24"/>
                  </a:lnTo>
                  <a:lnTo>
                    <a:pt x="3324" y="0"/>
                  </a:lnTo>
                  <a:close/>
                  <a:moveTo>
                    <a:pt x="3420" y="0"/>
                  </a:moveTo>
                  <a:lnTo>
                    <a:pt x="3492" y="0"/>
                  </a:lnTo>
                  <a:lnTo>
                    <a:pt x="3492" y="24"/>
                  </a:lnTo>
                  <a:lnTo>
                    <a:pt x="3420" y="24"/>
                  </a:lnTo>
                  <a:lnTo>
                    <a:pt x="3420" y="0"/>
                  </a:lnTo>
                  <a:close/>
                  <a:moveTo>
                    <a:pt x="3516" y="0"/>
                  </a:moveTo>
                  <a:lnTo>
                    <a:pt x="3588" y="0"/>
                  </a:lnTo>
                  <a:lnTo>
                    <a:pt x="3588" y="24"/>
                  </a:lnTo>
                  <a:lnTo>
                    <a:pt x="3516" y="24"/>
                  </a:lnTo>
                  <a:lnTo>
                    <a:pt x="3516" y="0"/>
                  </a:lnTo>
                  <a:close/>
                  <a:moveTo>
                    <a:pt x="3612" y="0"/>
                  </a:moveTo>
                  <a:lnTo>
                    <a:pt x="3684" y="0"/>
                  </a:lnTo>
                  <a:lnTo>
                    <a:pt x="3684" y="24"/>
                  </a:lnTo>
                  <a:lnTo>
                    <a:pt x="3612" y="24"/>
                  </a:lnTo>
                  <a:lnTo>
                    <a:pt x="3612" y="0"/>
                  </a:lnTo>
                  <a:close/>
                  <a:moveTo>
                    <a:pt x="3708" y="0"/>
                  </a:moveTo>
                  <a:lnTo>
                    <a:pt x="3780" y="0"/>
                  </a:lnTo>
                  <a:lnTo>
                    <a:pt x="3780" y="24"/>
                  </a:lnTo>
                  <a:lnTo>
                    <a:pt x="3708" y="24"/>
                  </a:lnTo>
                  <a:lnTo>
                    <a:pt x="3708" y="0"/>
                  </a:lnTo>
                  <a:close/>
                  <a:moveTo>
                    <a:pt x="3804" y="0"/>
                  </a:moveTo>
                  <a:lnTo>
                    <a:pt x="3876" y="0"/>
                  </a:lnTo>
                  <a:lnTo>
                    <a:pt x="3876" y="24"/>
                  </a:lnTo>
                  <a:lnTo>
                    <a:pt x="3804" y="24"/>
                  </a:lnTo>
                  <a:lnTo>
                    <a:pt x="3804" y="0"/>
                  </a:lnTo>
                  <a:close/>
                  <a:moveTo>
                    <a:pt x="3900" y="0"/>
                  </a:moveTo>
                  <a:lnTo>
                    <a:pt x="3972" y="0"/>
                  </a:lnTo>
                  <a:lnTo>
                    <a:pt x="3972" y="24"/>
                  </a:lnTo>
                  <a:lnTo>
                    <a:pt x="3900" y="24"/>
                  </a:lnTo>
                  <a:lnTo>
                    <a:pt x="3900" y="0"/>
                  </a:lnTo>
                  <a:close/>
                  <a:moveTo>
                    <a:pt x="3996" y="0"/>
                  </a:moveTo>
                  <a:lnTo>
                    <a:pt x="4068" y="0"/>
                  </a:lnTo>
                  <a:lnTo>
                    <a:pt x="4068" y="24"/>
                  </a:lnTo>
                  <a:lnTo>
                    <a:pt x="3996" y="24"/>
                  </a:lnTo>
                  <a:lnTo>
                    <a:pt x="3996" y="0"/>
                  </a:lnTo>
                  <a:close/>
                  <a:moveTo>
                    <a:pt x="4092" y="0"/>
                  </a:moveTo>
                  <a:lnTo>
                    <a:pt x="4164" y="0"/>
                  </a:lnTo>
                  <a:lnTo>
                    <a:pt x="4164" y="24"/>
                  </a:lnTo>
                  <a:lnTo>
                    <a:pt x="4092" y="24"/>
                  </a:lnTo>
                  <a:lnTo>
                    <a:pt x="4092" y="0"/>
                  </a:lnTo>
                  <a:close/>
                  <a:moveTo>
                    <a:pt x="4188" y="0"/>
                  </a:moveTo>
                  <a:lnTo>
                    <a:pt x="4260" y="0"/>
                  </a:lnTo>
                  <a:lnTo>
                    <a:pt x="4260" y="24"/>
                  </a:lnTo>
                  <a:lnTo>
                    <a:pt x="4188" y="24"/>
                  </a:lnTo>
                  <a:lnTo>
                    <a:pt x="4188" y="0"/>
                  </a:lnTo>
                  <a:close/>
                  <a:moveTo>
                    <a:pt x="4284" y="0"/>
                  </a:moveTo>
                  <a:lnTo>
                    <a:pt x="4356" y="0"/>
                  </a:lnTo>
                  <a:lnTo>
                    <a:pt x="4356" y="24"/>
                  </a:lnTo>
                  <a:lnTo>
                    <a:pt x="4284" y="24"/>
                  </a:lnTo>
                  <a:lnTo>
                    <a:pt x="4284" y="0"/>
                  </a:lnTo>
                  <a:close/>
                  <a:moveTo>
                    <a:pt x="4380" y="0"/>
                  </a:moveTo>
                  <a:lnTo>
                    <a:pt x="4452" y="0"/>
                  </a:lnTo>
                  <a:lnTo>
                    <a:pt x="4452" y="24"/>
                  </a:lnTo>
                  <a:lnTo>
                    <a:pt x="4380" y="24"/>
                  </a:lnTo>
                  <a:lnTo>
                    <a:pt x="4380" y="0"/>
                  </a:lnTo>
                  <a:close/>
                  <a:moveTo>
                    <a:pt x="4476" y="0"/>
                  </a:moveTo>
                  <a:lnTo>
                    <a:pt x="4548" y="0"/>
                  </a:lnTo>
                  <a:lnTo>
                    <a:pt x="4548" y="24"/>
                  </a:lnTo>
                  <a:lnTo>
                    <a:pt x="4476" y="24"/>
                  </a:lnTo>
                  <a:lnTo>
                    <a:pt x="4476" y="0"/>
                  </a:lnTo>
                  <a:close/>
                  <a:moveTo>
                    <a:pt x="4572" y="0"/>
                  </a:moveTo>
                  <a:lnTo>
                    <a:pt x="4644" y="0"/>
                  </a:lnTo>
                  <a:lnTo>
                    <a:pt x="4644" y="24"/>
                  </a:lnTo>
                  <a:lnTo>
                    <a:pt x="4572" y="24"/>
                  </a:lnTo>
                  <a:lnTo>
                    <a:pt x="4572" y="0"/>
                  </a:lnTo>
                  <a:close/>
                  <a:moveTo>
                    <a:pt x="4668" y="0"/>
                  </a:moveTo>
                  <a:lnTo>
                    <a:pt x="4740" y="0"/>
                  </a:lnTo>
                  <a:lnTo>
                    <a:pt x="4740" y="24"/>
                  </a:lnTo>
                  <a:lnTo>
                    <a:pt x="4668" y="24"/>
                  </a:lnTo>
                  <a:lnTo>
                    <a:pt x="4668" y="0"/>
                  </a:lnTo>
                  <a:close/>
                  <a:moveTo>
                    <a:pt x="4764" y="0"/>
                  </a:moveTo>
                  <a:lnTo>
                    <a:pt x="4836" y="0"/>
                  </a:lnTo>
                  <a:lnTo>
                    <a:pt x="4836" y="24"/>
                  </a:lnTo>
                  <a:lnTo>
                    <a:pt x="4764" y="24"/>
                  </a:lnTo>
                  <a:lnTo>
                    <a:pt x="4764" y="0"/>
                  </a:lnTo>
                  <a:close/>
                  <a:moveTo>
                    <a:pt x="4860" y="0"/>
                  </a:moveTo>
                  <a:lnTo>
                    <a:pt x="4932" y="0"/>
                  </a:lnTo>
                  <a:lnTo>
                    <a:pt x="4932" y="24"/>
                  </a:lnTo>
                  <a:lnTo>
                    <a:pt x="4860" y="24"/>
                  </a:lnTo>
                  <a:lnTo>
                    <a:pt x="4860" y="0"/>
                  </a:lnTo>
                  <a:close/>
                  <a:moveTo>
                    <a:pt x="4956" y="0"/>
                  </a:moveTo>
                  <a:lnTo>
                    <a:pt x="5028" y="0"/>
                  </a:lnTo>
                  <a:lnTo>
                    <a:pt x="5028" y="24"/>
                  </a:lnTo>
                  <a:lnTo>
                    <a:pt x="4956" y="24"/>
                  </a:lnTo>
                  <a:lnTo>
                    <a:pt x="4956" y="0"/>
                  </a:lnTo>
                  <a:close/>
                  <a:moveTo>
                    <a:pt x="5052" y="0"/>
                  </a:moveTo>
                  <a:lnTo>
                    <a:pt x="5124" y="0"/>
                  </a:lnTo>
                  <a:lnTo>
                    <a:pt x="5124" y="24"/>
                  </a:lnTo>
                  <a:lnTo>
                    <a:pt x="5052" y="24"/>
                  </a:lnTo>
                  <a:lnTo>
                    <a:pt x="5052" y="0"/>
                  </a:lnTo>
                  <a:close/>
                  <a:moveTo>
                    <a:pt x="5148" y="0"/>
                  </a:moveTo>
                  <a:lnTo>
                    <a:pt x="5220" y="0"/>
                  </a:lnTo>
                  <a:lnTo>
                    <a:pt x="5220" y="24"/>
                  </a:lnTo>
                  <a:lnTo>
                    <a:pt x="5148" y="24"/>
                  </a:lnTo>
                  <a:lnTo>
                    <a:pt x="5148" y="0"/>
                  </a:lnTo>
                  <a:close/>
                  <a:moveTo>
                    <a:pt x="5244" y="0"/>
                  </a:moveTo>
                  <a:lnTo>
                    <a:pt x="5316" y="0"/>
                  </a:lnTo>
                  <a:lnTo>
                    <a:pt x="5316" y="24"/>
                  </a:lnTo>
                  <a:lnTo>
                    <a:pt x="5244" y="24"/>
                  </a:lnTo>
                  <a:lnTo>
                    <a:pt x="5244" y="0"/>
                  </a:lnTo>
                  <a:close/>
                  <a:moveTo>
                    <a:pt x="5340" y="0"/>
                  </a:moveTo>
                  <a:lnTo>
                    <a:pt x="5412" y="0"/>
                  </a:lnTo>
                  <a:lnTo>
                    <a:pt x="5412" y="24"/>
                  </a:lnTo>
                  <a:lnTo>
                    <a:pt x="5340" y="24"/>
                  </a:lnTo>
                  <a:lnTo>
                    <a:pt x="5340" y="0"/>
                  </a:lnTo>
                  <a:close/>
                  <a:moveTo>
                    <a:pt x="5436" y="0"/>
                  </a:moveTo>
                  <a:lnTo>
                    <a:pt x="5508" y="0"/>
                  </a:lnTo>
                  <a:lnTo>
                    <a:pt x="5508" y="24"/>
                  </a:lnTo>
                  <a:lnTo>
                    <a:pt x="5436" y="24"/>
                  </a:lnTo>
                  <a:lnTo>
                    <a:pt x="5436" y="0"/>
                  </a:lnTo>
                  <a:close/>
                  <a:moveTo>
                    <a:pt x="5532" y="0"/>
                  </a:moveTo>
                  <a:lnTo>
                    <a:pt x="5604" y="0"/>
                  </a:lnTo>
                  <a:lnTo>
                    <a:pt x="5604" y="24"/>
                  </a:lnTo>
                  <a:lnTo>
                    <a:pt x="5532" y="24"/>
                  </a:lnTo>
                  <a:lnTo>
                    <a:pt x="5532" y="0"/>
                  </a:lnTo>
                  <a:close/>
                  <a:moveTo>
                    <a:pt x="5628" y="0"/>
                  </a:moveTo>
                  <a:lnTo>
                    <a:pt x="5700" y="0"/>
                  </a:lnTo>
                  <a:lnTo>
                    <a:pt x="5700" y="24"/>
                  </a:lnTo>
                  <a:lnTo>
                    <a:pt x="5628" y="24"/>
                  </a:lnTo>
                  <a:lnTo>
                    <a:pt x="5628" y="0"/>
                  </a:lnTo>
                  <a:close/>
                  <a:moveTo>
                    <a:pt x="5724" y="0"/>
                  </a:moveTo>
                  <a:lnTo>
                    <a:pt x="5796" y="0"/>
                  </a:lnTo>
                  <a:lnTo>
                    <a:pt x="5796" y="24"/>
                  </a:lnTo>
                  <a:lnTo>
                    <a:pt x="5724" y="24"/>
                  </a:lnTo>
                  <a:lnTo>
                    <a:pt x="5724" y="0"/>
                  </a:lnTo>
                  <a:close/>
                  <a:moveTo>
                    <a:pt x="5820" y="0"/>
                  </a:moveTo>
                  <a:lnTo>
                    <a:pt x="5892" y="0"/>
                  </a:lnTo>
                  <a:lnTo>
                    <a:pt x="5892" y="24"/>
                  </a:lnTo>
                  <a:lnTo>
                    <a:pt x="5820" y="24"/>
                  </a:lnTo>
                  <a:lnTo>
                    <a:pt x="5820" y="0"/>
                  </a:lnTo>
                  <a:close/>
                  <a:moveTo>
                    <a:pt x="5916" y="0"/>
                  </a:moveTo>
                  <a:lnTo>
                    <a:pt x="5988" y="0"/>
                  </a:lnTo>
                  <a:lnTo>
                    <a:pt x="5988" y="24"/>
                  </a:lnTo>
                  <a:lnTo>
                    <a:pt x="5916" y="24"/>
                  </a:lnTo>
                  <a:lnTo>
                    <a:pt x="5916" y="0"/>
                  </a:lnTo>
                  <a:close/>
                  <a:moveTo>
                    <a:pt x="6012" y="0"/>
                  </a:moveTo>
                  <a:lnTo>
                    <a:pt x="6084" y="0"/>
                  </a:lnTo>
                  <a:lnTo>
                    <a:pt x="6084" y="24"/>
                  </a:lnTo>
                  <a:lnTo>
                    <a:pt x="6012" y="24"/>
                  </a:lnTo>
                  <a:lnTo>
                    <a:pt x="6012" y="0"/>
                  </a:lnTo>
                  <a:close/>
                  <a:moveTo>
                    <a:pt x="6108" y="0"/>
                  </a:moveTo>
                  <a:lnTo>
                    <a:pt x="6180" y="0"/>
                  </a:lnTo>
                  <a:lnTo>
                    <a:pt x="6180" y="24"/>
                  </a:lnTo>
                  <a:lnTo>
                    <a:pt x="6108" y="24"/>
                  </a:lnTo>
                  <a:lnTo>
                    <a:pt x="6108" y="0"/>
                  </a:lnTo>
                  <a:close/>
                  <a:moveTo>
                    <a:pt x="6204" y="0"/>
                  </a:moveTo>
                  <a:lnTo>
                    <a:pt x="6276" y="0"/>
                  </a:lnTo>
                  <a:lnTo>
                    <a:pt x="6276" y="24"/>
                  </a:lnTo>
                  <a:lnTo>
                    <a:pt x="6204" y="24"/>
                  </a:lnTo>
                  <a:lnTo>
                    <a:pt x="6204" y="0"/>
                  </a:lnTo>
                  <a:close/>
                  <a:moveTo>
                    <a:pt x="6300" y="0"/>
                  </a:moveTo>
                  <a:lnTo>
                    <a:pt x="6372" y="0"/>
                  </a:lnTo>
                  <a:lnTo>
                    <a:pt x="6372" y="24"/>
                  </a:lnTo>
                  <a:lnTo>
                    <a:pt x="6300" y="24"/>
                  </a:lnTo>
                  <a:lnTo>
                    <a:pt x="6300" y="0"/>
                  </a:lnTo>
                  <a:close/>
                  <a:moveTo>
                    <a:pt x="6396" y="0"/>
                  </a:moveTo>
                  <a:lnTo>
                    <a:pt x="6468" y="0"/>
                  </a:lnTo>
                  <a:lnTo>
                    <a:pt x="6468" y="24"/>
                  </a:lnTo>
                  <a:lnTo>
                    <a:pt x="6396" y="24"/>
                  </a:lnTo>
                  <a:lnTo>
                    <a:pt x="6396" y="0"/>
                  </a:lnTo>
                  <a:close/>
                  <a:moveTo>
                    <a:pt x="6492" y="0"/>
                  </a:moveTo>
                  <a:lnTo>
                    <a:pt x="6564" y="0"/>
                  </a:lnTo>
                  <a:lnTo>
                    <a:pt x="6564" y="24"/>
                  </a:lnTo>
                  <a:lnTo>
                    <a:pt x="6492" y="24"/>
                  </a:lnTo>
                  <a:lnTo>
                    <a:pt x="6492" y="0"/>
                  </a:lnTo>
                  <a:close/>
                  <a:moveTo>
                    <a:pt x="6588" y="0"/>
                  </a:moveTo>
                  <a:lnTo>
                    <a:pt x="6660" y="0"/>
                  </a:lnTo>
                  <a:lnTo>
                    <a:pt x="6660" y="24"/>
                  </a:lnTo>
                  <a:lnTo>
                    <a:pt x="6588" y="24"/>
                  </a:lnTo>
                  <a:lnTo>
                    <a:pt x="6588" y="0"/>
                  </a:lnTo>
                  <a:close/>
                  <a:moveTo>
                    <a:pt x="6684" y="0"/>
                  </a:moveTo>
                  <a:lnTo>
                    <a:pt x="6756" y="0"/>
                  </a:lnTo>
                  <a:lnTo>
                    <a:pt x="6756" y="24"/>
                  </a:lnTo>
                  <a:lnTo>
                    <a:pt x="6684" y="24"/>
                  </a:lnTo>
                  <a:lnTo>
                    <a:pt x="6684" y="0"/>
                  </a:lnTo>
                  <a:close/>
                  <a:moveTo>
                    <a:pt x="6780" y="0"/>
                  </a:moveTo>
                  <a:lnTo>
                    <a:pt x="6852" y="0"/>
                  </a:lnTo>
                  <a:lnTo>
                    <a:pt x="6852" y="24"/>
                  </a:lnTo>
                  <a:lnTo>
                    <a:pt x="6780" y="24"/>
                  </a:lnTo>
                  <a:lnTo>
                    <a:pt x="6780" y="0"/>
                  </a:lnTo>
                  <a:close/>
                  <a:moveTo>
                    <a:pt x="6876" y="0"/>
                  </a:moveTo>
                  <a:lnTo>
                    <a:pt x="6948" y="0"/>
                  </a:lnTo>
                  <a:lnTo>
                    <a:pt x="6948" y="24"/>
                  </a:lnTo>
                  <a:lnTo>
                    <a:pt x="6876" y="24"/>
                  </a:lnTo>
                  <a:lnTo>
                    <a:pt x="6876" y="0"/>
                  </a:lnTo>
                  <a:close/>
                  <a:moveTo>
                    <a:pt x="6972" y="0"/>
                  </a:moveTo>
                  <a:lnTo>
                    <a:pt x="7044" y="0"/>
                  </a:lnTo>
                  <a:lnTo>
                    <a:pt x="7044" y="24"/>
                  </a:lnTo>
                  <a:lnTo>
                    <a:pt x="6972" y="24"/>
                  </a:lnTo>
                  <a:lnTo>
                    <a:pt x="6972" y="0"/>
                  </a:lnTo>
                  <a:close/>
                  <a:moveTo>
                    <a:pt x="7068" y="0"/>
                  </a:moveTo>
                  <a:lnTo>
                    <a:pt x="7140" y="0"/>
                  </a:lnTo>
                  <a:lnTo>
                    <a:pt x="7140" y="24"/>
                  </a:lnTo>
                  <a:lnTo>
                    <a:pt x="7068" y="24"/>
                  </a:lnTo>
                  <a:lnTo>
                    <a:pt x="7068" y="0"/>
                  </a:lnTo>
                  <a:close/>
                  <a:moveTo>
                    <a:pt x="7164" y="0"/>
                  </a:moveTo>
                  <a:lnTo>
                    <a:pt x="7236" y="0"/>
                  </a:lnTo>
                  <a:lnTo>
                    <a:pt x="7236" y="24"/>
                  </a:lnTo>
                  <a:lnTo>
                    <a:pt x="7164" y="24"/>
                  </a:lnTo>
                  <a:lnTo>
                    <a:pt x="7164" y="0"/>
                  </a:lnTo>
                  <a:close/>
                  <a:moveTo>
                    <a:pt x="7260" y="0"/>
                  </a:moveTo>
                  <a:lnTo>
                    <a:pt x="7332" y="0"/>
                  </a:lnTo>
                  <a:lnTo>
                    <a:pt x="7332" y="24"/>
                  </a:lnTo>
                  <a:lnTo>
                    <a:pt x="7260" y="24"/>
                  </a:lnTo>
                  <a:lnTo>
                    <a:pt x="7260" y="0"/>
                  </a:lnTo>
                  <a:close/>
                  <a:moveTo>
                    <a:pt x="7356" y="0"/>
                  </a:moveTo>
                  <a:lnTo>
                    <a:pt x="7428" y="0"/>
                  </a:lnTo>
                  <a:lnTo>
                    <a:pt x="7428" y="24"/>
                  </a:lnTo>
                  <a:lnTo>
                    <a:pt x="7356" y="24"/>
                  </a:lnTo>
                  <a:lnTo>
                    <a:pt x="7356" y="0"/>
                  </a:lnTo>
                  <a:close/>
                  <a:moveTo>
                    <a:pt x="7452" y="0"/>
                  </a:moveTo>
                  <a:lnTo>
                    <a:pt x="7524" y="0"/>
                  </a:lnTo>
                  <a:lnTo>
                    <a:pt x="7524" y="24"/>
                  </a:lnTo>
                  <a:lnTo>
                    <a:pt x="7452" y="24"/>
                  </a:lnTo>
                  <a:lnTo>
                    <a:pt x="7452" y="0"/>
                  </a:lnTo>
                  <a:close/>
                  <a:moveTo>
                    <a:pt x="7548" y="0"/>
                  </a:moveTo>
                  <a:lnTo>
                    <a:pt x="7620" y="0"/>
                  </a:lnTo>
                  <a:lnTo>
                    <a:pt x="7620" y="24"/>
                  </a:lnTo>
                  <a:lnTo>
                    <a:pt x="7548" y="24"/>
                  </a:lnTo>
                  <a:lnTo>
                    <a:pt x="7548" y="0"/>
                  </a:lnTo>
                  <a:close/>
                  <a:moveTo>
                    <a:pt x="7644" y="0"/>
                  </a:moveTo>
                  <a:lnTo>
                    <a:pt x="7716" y="0"/>
                  </a:lnTo>
                  <a:lnTo>
                    <a:pt x="7716" y="24"/>
                  </a:lnTo>
                  <a:lnTo>
                    <a:pt x="7644" y="24"/>
                  </a:lnTo>
                  <a:lnTo>
                    <a:pt x="7644" y="0"/>
                  </a:lnTo>
                  <a:close/>
                  <a:moveTo>
                    <a:pt x="7740" y="0"/>
                  </a:moveTo>
                  <a:lnTo>
                    <a:pt x="7812" y="0"/>
                  </a:lnTo>
                  <a:lnTo>
                    <a:pt x="7812" y="24"/>
                  </a:lnTo>
                  <a:lnTo>
                    <a:pt x="7740" y="24"/>
                  </a:lnTo>
                  <a:lnTo>
                    <a:pt x="7740" y="0"/>
                  </a:lnTo>
                  <a:close/>
                  <a:moveTo>
                    <a:pt x="7836" y="0"/>
                  </a:moveTo>
                  <a:lnTo>
                    <a:pt x="7908" y="0"/>
                  </a:lnTo>
                  <a:lnTo>
                    <a:pt x="7908" y="24"/>
                  </a:lnTo>
                  <a:lnTo>
                    <a:pt x="7836" y="24"/>
                  </a:lnTo>
                  <a:lnTo>
                    <a:pt x="7836" y="0"/>
                  </a:lnTo>
                  <a:close/>
                  <a:moveTo>
                    <a:pt x="7932" y="0"/>
                  </a:moveTo>
                  <a:lnTo>
                    <a:pt x="8004" y="0"/>
                  </a:lnTo>
                  <a:lnTo>
                    <a:pt x="8004" y="24"/>
                  </a:lnTo>
                  <a:lnTo>
                    <a:pt x="7932" y="24"/>
                  </a:lnTo>
                  <a:lnTo>
                    <a:pt x="7932" y="0"/>
                  </a:lnTo>
                  <a:close/>
                  <a:moveTo>
                    <a:pt x="8028" y="0"/>
                  </a:moveTo>
                  <a:lnTo>
                    <a:pt x="8100" y="0"/>
                  </a:lnTo>
                  <a:lnTo>
                    <a:pt x="8100" y="24"/>
                  </a:lnTo>
                  <a:lnTo>
                    <a:pt x="8028" y="24"/>
                  </a:lnTo>
                  <a:lnTo>
                    <a:pt x="8028" y="0"/>
                  </a:lnTo>
                  <a:close/>
                  <a:moveTo>
                    <a:pt x="8124" y="0"/>
                  </a:moveTo>
                  <a:lnTo>
                    <a:pt x="8196" y="0"/>
                  </a:lnTo>
                  <a:lnTo>
                    <a:pt x="8196" y="24"/>
                  </a:lnTo>
                  <a:lnTo>
                    <a:pt x="8124" y="24"/>
                  </a:lnTo>
                  <a:lnTo>
                    <a:pt x="8124" y="0"/>
                  </a:lnTo>
                  <a:close/>
                  <a:moveTo>
                    <a:pt x="8220" y="0"/>
                  </a:moveTo>
                  <a:lnTo>
                    <a:pt x="8292" y="0"/>
                  </a:lnTo>
                  <a:lnTo>
                    <a:pt x="8292" y="24"/>
                  </a:lnTo>
                  <a:lnTo>
                    <a:pt x="8220" y="24"/>
                  </a:lnTo>
                  <a:lnTo>
                    <a:pt x="8220" y="0"/>
                  </a:lnTo>
                  <a:close/>
                  <a:moveTo>
                    <a:pt x="8316" y="0"/>
                  </a:moveTo>
                  <a:lnTo>
                    <a:pt x="8388" y="0"/>
                  </a:lnTo>
                  <a:lnTo>
                    <a:pt x="8388" y="24"/>
                  </a:lnTo>
                  <a:lnTo>
                    <a:pt x="8316" y="24"/>
                  </a:lnTo>
                  <a:lnTo>
                    <a:pt x="8316" y="0"/>
                  </a:lnTo>
                  <a:close/>
                  <a:moveTo>
                    <a:pt x="8412" y="0"/>
                  </a:moveTo>
                  <a:lnTo>
                    <a:pt x="8484" y="0"/>
                  </a:lnTo>
                  <a:lnTo>
                    <a:pt x="8484" y="24"/>
                  </a:lnTo>
                  <a:lnTo>
                    <a:pt x="8412" y="24"/>
                  </a:lnTo>
                  <a:lnTo>
                    <a:pt x="8412" y="0"/>
                  </a:lnTo>
                  <a:close/>
                  <a:moveTo>
                    <a:pt x="8508" y="0"/>
                  </a:moveTo>
                  <a:lnTo>
                    <a:pt x="8580" y="0"/>
                  </a:lnTo>
                  <a:lnTo>
                    <a:pt x="8580" y="24"/>
                  </a:lnTo>
                  <a:lnTo>
                    <a:pt x="8508" y="24"/>
                  </a:lnTo>
                  <a:lnTo>
                    <a:pt x="8508" y="0"/>
                  </a:lnTo>
                  <a:close/>
                  <a:moveTo>
                    <a:pt x="8604" y="0"/>
                  </a:moveTo>
                  <a:lnTo>
                    <a:pt x="8676" y="0"/>
                  </a:lnTo>
                  <a:lnTo>
                    <a:pt x="8676" y="24"/>
                  </a:lnTo>
                  <a:lnTo>
                    <a:pt x="8604" y="24"/>
                  </a:lnTo>
                  <a:lnTo>
                    <a:pt x="8604" y="0"/>
                  </a:lnTo>
                  <a:close/>
                  <a:moveTo>
                    <a:pt x="8700" y="0"/>
                  </a:moveTo>
                  <a:lnTo>
                    <a:pt x="8772" y="0"/>
                  </a:lnTo>
                  <a:lnTo>
                    <a:pt x="8772" y="24"/>
                  </a:lnTo>
                  <a:lnTo>
                    <a:pt x="8700" y="24"/>
                  </a:lnTo>
                  <a:lnTo>
                    <a:pt x="8700" y="0"/>
                  </a:lnTo>
                  <a:close/>
                  <a:moveTo>
                    <a:pt x="8796" y="0"/>
                  </a:moveTo>
                  <a:lnTo>
                    <a:pt x="8868" y="0"/>
                  </a:lnTo>
                  <a:lnTo>
                    <a:pt x="8868" y="24"/>
                  </a:lnTo>
                  <a:lnTo>
                    <a:pt x="8796" y="24"/>
                  </a:lnTo>
                  <a:lnTo>
                    <a:pt x="8796" y="0"/>
                  </a:lnTo>
                  <a:close/>
                  <a:moveTo>
                    <a:pt x="8892" y="0"/>
                  </a:moveTo>
                  <a:lnTo>
                    <a:pt x="8964" y="0"/>
                  </a:lnTo>
                  <a:lnTo>
                    <a:pt x="8964" y="24"/>
                  </a:lnTo>
                  <a:lnTo>
                    <a:pt x="8892" y="24"/>
                  </a:lnTo>
                  <a:lnTo>
                    <a:pt x="8892" y="0"/>
                  </a:lnTo>
                  <a:close/>
                  <a:moveTo>
                    <a:pt x="8988" y="0"/>
                  </a:moveTo>
                  <a:lnTo>
                    <a:pt x="9060" y="0"/>
                  </a:lnTo>
                  <a:lnTo>
                    <a:pt x="9060" y="24"/>
                  </a:lnTo>
                  <a:lnTo>
                    <a:pt x="8988" y="24"/>
                  </a:lnTo>
                  <a:lnTo>
                    <a:pt x="8988" y="0"/>
                  </a:lnTo>
                  <a:close/>
                  <a:moveTo>
                    <a:pt x="9084" y="0"/>
                  </a:moveTo>
                  <a:lnTo>
                    <a:pt x="9156" y="0"/>
                  </a:lnTo>
                  <a:lnTo>
                    <a:pt x="9156" y="24"/>
                  </a:lnTo>
                  <a:lnTo>
                    <a:pt x="9084" y="24"/>
                  </a:lnTo>
                  <a:lnTo>
                    <a:pt x="9084" y="0"/>
                  </a:lnTo>
                  <a:close/>
                  <a:moveTo>
                    <a:pt x="9180" y="0"/>
                  </a:moveTo>
                  <a:lnTo>
                    <a:pt x="9252" y="0"/>
                  </a:lnTo>
                  <a:lnTo>
                    <a:pt x="9252" y="24"/>
                  </a:lnTo>
                  <a:lnTo>
                    <a:pt x="9180" y="24"/>
                  </a:lnTo>
                  <a:lnTo>
                    <a:pt x="9180" y="0"/>
                  </a:lnTo>
                  <a:close/>
                  <a:moveTo>
                    <a:pt x="9276" y="0"/>
                  </a:moveTo>
                  <a:lnTo>
                    <a:pt x="9348" y="0"/>
                  </a:lnTo>
                  <a:lnTo>
                    <a:pt x="9348" y="24"/>
                  </a:lnTo>
                  <a:lnTo>
                    <a:pt x="9276" y="24"/>
                  </a:lnTo>
                  <a:lnTo>
                    <a:pt x="9276" y="0"/>
                  </a:lnTo>
                  <a:close/>
                  <a:moveTo>
                    <a:pt x="9372" y="0"/>
                  </a:moveTo>
                  <a:lnTo>
                    <a:pt x="9444" y="0"/>
                  </a:lnTo>
                  <a:lnTo>
                    <a:pt x="9444" y="24"/>
                  </a:lnTo>
                  <a:lnTo>
                    <a:pt x="9372" y="24"/>
                  </a:lnTo>
                  <a:lnTo>
                    <a:pt x="9372" y="0"/>
                  </a:lnTo>
                  <a:close/>
                  <a:moveTo>
                    <a:pt x="9468" y="0"/>
                  </a:moveTo>
                  <a:lnTo>
                    <a:pt x="9540" y="0"/>
                  </a:lnTo>
                  <a:lnTo>
                    <a:pt x="9540" y="24"/>
                  </a:lnTo>
                  <a:lnTo>
                    <a:pt x="9468" y="24"/>
                  </a:lnTo>
                  <a:lnTo>
                    <a:pt x="9468" y="0"/>
                  </a:lnTo>
                  <a:close/>
                  <a:moveTo>
                    <a:pt x="9564" y="0"/>
                  </a:moveTo>
                  <a:lnTo>
                    <a:pt x="9636" y="0"/>
                  </a:lnTo>
                  <a:lnTo>
                    <a:pt x="9636" y="24"/>
                  </a:lnTo>
                  <a:lnTo>
                    <a:pt x="9564" y="24"/>
                  </a:lnTo>
                  <a:lnTo>
                    <a:pt x="9564" y="0"/>
                  </a:lnTo>
                  <a:close/>
                  <a:moveTo>
                    <a:pt x="9660" y="0"/>
                  </a:moveTo>
                  <a:lnTo>
                    <a:pt x="9732" y="0"/>
                  </a:lnTo>
                  <a:lnTo>
                    <a:pt x="9732" y="24"/>
                  </a:lnTo>
                  <a:lnTo>
                    <a:pt x="9660" y="24"/>
                  </a:lnTo>
                  <a:lnTo>
                    <a:pt x="9660" y="0"/>
                  </a:lnTo>
                  <a:close/>
                  <a:moveTo>
                    <a:pt x="9756" y="0"/>
                  </a:moveTo>
                  <a:lnTo>
                    <a:pt x="9828" y="0"/>
                  </a:lnTo>
                  <a:lnTo>
                    <a:pt x="9828" y="24"/>
                  </a:lnTo>
                  <a:lnTo>
                    <a:pt x="9756" y="24"/>
                  </a:lnTo>
                  <a:lnTo>
                    <a:pt x="9756" y="0"/>
                  </a:lnTo>
                  <a:close/>
                  <a:moveTo>
                    <a:pt x="9852" y="0"/>
                  </a:moveTo>
                  <a:lnTo>
                    <a:pt x="9924" y="0"/>
                  </a:lnTo>
                  <a:lnTo>
                    <a:pt x="9924" y="24"/>
                  </a:lnTo>
                  <a:lnTo>
                    <a:pt x="9852" y="24"/>
                  </a:lnTo>
                  <a:lnTo>
                    <a:pt x="9852" y="0"/>
                  </a:lnTo>
                  <a:close/>
                  <a:moveTo>
                    <a:pt x="9948" y="0"/>
                  </a:moveTo>
                  <a:lnTo>
                    <a:pt x="10020" y="0"/>
                  </a:lnTo>
                  <a:lnTo>
                    <a:pt x="10020" y="24"/>
                  </a:lnTo>
                  <a:lnTo>
                    <a:pt x="9948" y="24"/>
                  </a:lnTo>
                  <a:lnTo>
                    <a:pt x="9948" y="0"/>
                  </a:lnTo>
                  <a:close/>
                  <a:moveTo>
                    <a:pt x="10056" y="12"/>
                  </a:moveTo>
                  <a:lnTo>
                    <a:pt x="10056" y="84"/>
                  </a:lnTo>
                  <a:lnTo>
                    <a:pt x="10032" y="84"/>
                  </a:lnTo>
                  <a:lnTo>
                    <a:pt x="10032" y="12"/>
                  </a:lnTo>
                  <a:lnTo>
                    <a:pt x="10056" y="12"/>
                  </a:lnTo>
                  <a:close/>
                  <a:moveTo>
                    <a:pt x="10056" y="108"/>
                  </a:moveTo>
                  <a:lnTo>
                    <a:pt x="10056" y="180"/>
                  </a:lnTo>
                  <a:lnTo>
                    <a:pt x="10032" y="180"/>
                  </a:lnTo>
                  <a:lnTo>
                    <a:pt x="10032" y="108"/>
                  </a:lnTo>
                  <a:lnTo>
                    <a:pt x="10056" y="108"/>
                  </a:lnTo>
                  <a:close/>
                  <a:moveTo>
                    <a:pt x="10056" y="204"/>
                  </a:moveTo>
                  <a:lnTo>
                    <a:pt x="10056" y="276"/>
                  </a:lnTo>
                  <a:lnTo>
                    <a:pt x="10032" y="276"/>
                  </a:lnTo>
                  <a:lnTo>
                    <a:pt x="10032" y="204"/>
                  </a:lnTo>
                  <a:lnTo>
                    <a:pt x="10056" y="204"/>
                  </a:lnTo>
                  <a:close/>
                  <a:moveTo>
                    <a:pt x="10056" y="300"/>
                  </a:moveTo>
                  <a:lnTo>
                    <a:pt x="10056" y="372"/>
                  </a:lnTo>
                  <a:lnTo>
                    <a:pt x="10032" y="372"/>
                  </a:lnTo>
                  <a:lnTo>
                    <a:pt x="10032" y="300"/>
                  </a:lnTo>
                  <a:lnTo>
                    <a:pt x="10056" y="300"/>
                  </a:lnTo>
                  <a:close/>
                  <a:moveTo>
                    <a:pt x="10056" y="396"/>
                  </a:moveTo>
                  <a:lnTo>
                    <a:pt x="10056" y="468"/>
                  </a:lnTo>
                  <a:lnTo>
                    <a:pt x="10032" y="468"/>
                  </a:lnTo>
                  <a:lnTo>
                    <a:pt x="10032" y="396"/>
                  </a:lnTo>
                  <a:lnTo>
                    <a:pt x="10056" y="396"/>
                  </a:lnTo>
                  <a:close/>
                  <a:moveTo>
                    <a:pt x="10056" y="492"/>
                  </a:moveTo>
                  <a:lnTo>
                    <a:pt x="10056" y="564"/>
                  </a:lnTo>
                  <a:lnTo>
                    <a:pt x="10032" y="564"/>
                  </a:lnTo>
                  <a:lnTo>
                    <a:pt x="10032" y="492"/>
                  </a:lnTo>
                  <a:lnTo>
                    <a:pt x="10056" y="492"/>
                  </a:lnTo>
                  <a:close/>
                  <a:moveTo>
                    <a:pt x="10056" y="588"/>
                  </a:moveTo>
                  <a:lnTo>
                    <a:pt x="10056" y="660"/>
                  </a:lnTo>
                  <a:lnTo>
                    <a:pt x="10032" y="660"/>
                  </a:lnTo>
                  <a:lnTo>
                    <a:pt x="10032" y="588"/>
                  </a:lnTo>
                  <a:lnTo>
                    <a:pt x="10056" y="588"/>
                  </a:lnTo>
                  <a:close/>
                  <a:moveTo>
                    <a:pt x="10056" y="684"/>
                  </a:moveTo>
                  <a:lnTo>
                    <a:pt x="10056" y="732"/>
                  </a:lnTo>
                  <a:cubicBezTo>
                    <a:pt x="10056" y="739"/>
                    <a:pt x="10051" y="744"/>
                    <a:pt x="10044" y="744"/>
                  </a:cubicBezTo>
                  <a:lnTo>
                    <a:pt x="10020" y="744"/>
                  </a:lnTo>
                  <a:lnTo>
                    <a:pt x="10020" y="720"/>
                  </a:lnTo>
                  <a:lnTo>
                    <a:pt x="10044" y="720"/>
                  </a:lnTo>
                  <a:lnTo>
                    <a:pt x="10032" y="732"/>
                  </a:lnTo>
                  <a:lnTo>
                    <a:pt x="10032" y="684"/>
                  </a:lnTo>
                  <a:lnTo>
                    <a:pt x="10056" y="684"/>
                  </a:lnTo>
                  <a:close/>
                  <a:moveTo>
                    <a:pt x="9996" y="744"/>
                  </a:moveTo>
                  <a:lnTo>
                    <a:pt x="9924" y="744"/>
                  </a:lnTo>
                  <a:lnTo>
                    <a:pt x="9924" y="720"/>
                  </a:lnTo>
                  <a:lnTo>
                    <a:pt x="9996" y="720"/>
                  </a:lnTo>
                  <a:lnTo>
                    <a:pt x="9996" y="744"/>
                  </a:lnTo>
                  <a:close/>
                  <a:moveTo>
                    <a:pt x="9900" y="744"/>
                  </a:moveTo>
                  <a:lnTo>
                    <a:pt x="9828" y="744"/>
                  </a:lnTo>
                  <a:lnTo>
                    <a:pt x="9828" y="720"/>
                  </a:lnTo>
                  <a:lnTo>
                    <a:pt x="9900" y="720"/>
                  </a:lnTo>
                  <a:lnTo>
                    <a:pt x="9900" y="744"/>
                  </a:lnTo>
                  <a:close/>
                  <a:moveTo>
                    <a:pt x="9804" y="744"/>
                  </a:moveTo>
                  <a:lnTo>
                    <a:pt x="9732" y="744"/>
                  </a:lnTo>
                  <a:lnTo>
                    <a:pt x="9732" y="720"/>
                  </a:lnTo>
                  <a:lnTo>
                    <a:pt x="9804" y="720"/>
                  </a:lnTo>
                  <a:lnTo>
                    <a:pt x="9804" y="744"/>
                  </a:lnTo>
                  <a:close/>
                  <a:moveTo>
                    <a:pt x="9708" y="744"/>
                  </a:moveTo>
                  <a:lnTo>
                    <a:pt x="9636" y="744"/>
                  </a:lnTo>
                  <a:lnTo>
                    <a:pt x="9636" y="720"/>
                  </a:lnTo>
                  <a:lnTo>
                    <a:pt x="9708" y="720"/>
                  </a:lnTo>
                  <a:lnTo>
                    <a:pt x="9708" y="744"/>
                  </a:lnTo>
                  <a:close/>
                  <a:moveTo>
                    <a:pt x="9612" y="744"/>
                  </a:moveTo>
                  <a:lnTo>
                    <a:pt x="9540" y="744"/>
                  </a:lnTo>
                  <a:lnTo>
                    <a:pt x="9540" y="720"/>
                  </a:lnTo>
                  <a:lnTo>
                    <a:pt x="9612" y="720"/>
                  </a:lnTo>
                  <a:lnTo>
                    <a:pt x="9612" y="744"/>
                  </a:lnTo>
                  <a:close/>
                  <a:moveTo>
                    <a:pt x="9516" y="744"/>
                  </a:moveTo>
                  <a:lnTo>
                    <a:pt x="9444" y="744"/>
                  </a:lnTo>
                  <a:lnTo>
                    <a:pt x="9444" y="720"/>
                  </a:lnTo>
                  <a:lnTo>
                    <a:pt x="9516" y="720"/>
                  </a:lnTo>
                  <a:lnTo>
                    <a:pt x="9516" y="744"/>
                  </a:lnTo>
                  <a:close/>
                  <a:moveTo>
                    <a:pt x="9420" y="744"/>
                  </a:moveTo>
                  <a:lnTo>
                    <a:pt x="9348" y="744"/>
                  </a:lnTo>
                  <a:lnTo>
                    <a:pt x="9348" y="720"/>
                  </a:lnTo>
                  <a:lnTo>
                    <a:pt x="9420" y="720"/>
                  </a:lnTo>
                  <a:lnTo>
                    <a:pt x="9420" y="744"/>
                  </a:lnTo>
                  <a:close/>
                  <a:moveTo>
                    <a:pt x="9324" y="744"/>
                  </a:moveTo>
                  <a:lnTo>
                    <a:pt x="9252" y="744"/>
                  </a:lnTo>
                  <a:lnTo>
                    <a:pt x="9252" y="720"/>
                  </a:lnTo>
                  <a:lnTo>
                    <a:pt x="9324" y="720"/>
                  </a:lnTo>
                  <a:lnTo>
                    <a:pt x="9324" y="744"/>
                  </a:lnTo>
                  <a:close/>
                  <a:moveTo>
                    <a:pt x="9228" y="744"/>
                  </a:moveTo>
                  <a:lnTo>
                    <a:pt x="9156" y="744"/>
                  </a:lnTo>
                  <a:lnTo>
                    <a:pt x="9156" y="720"/>
                  </a:lnTo>
                  <a:lnTo>
                    <a:pt x="9228" y="720"/>
                  </a:lnTo>
                  <a:lnTo>
                    <a:pt x="9228" y="744"/>
                  </a:lnTo>
                  <a:close/>
                  <a:moveTo>
                    <a:pt x="9132" y="744"/>
                  </a:moveTo>
                  <a:lnTo>
                    <a:pt x="9060" y="744"/>
                  </a:lnTo>
                  <a:lnTo>
                    <a:pt x="9060" y="720"/>
                  </a:lnTo>
                  <a:lnTo>
                    <a:pt x="9132" y="720"/>
                  </a:lnTo>
                  <a:lnTo>
                    <a:pt x="9132" y="744"/>
                  </a:lnTo>
                  <a:close/>
                  <a:moveTo>
                    <a:pt x="9036" y="744"/>
                  </a:moveTo>
                  <a:lnTo>
                    <a:pt x="8964" y="744"/>
                  </a:lnTo>
                  <a:lnTo>
                    <a:pt x="8964" y="720"/>
                  </a:lnTo>
                  <a:lnTo>
                    <a:pt x="9036" y="720"/>
                  </a:lnTo>
                  <a:lnTo>
                    <a:pt x="9036" y="744"/>
                  </a:lnTo>
                  <a:close/>
                  <a:moveTo>
                    <a:pt x="8940" y="744"/>
                  </a:moveTo>
                  <a:lnTo>
                    <a:pt x="8868" y="744"/>
                  </a:lnTo>
                  <a:lnTo>
                    <a:pt x="8868" y="720"/>
                  </a:lnTo>
                  <a:lnTo>
                    <a:pt x="8940" y="720"/>
                  </a:lnTo>
                  <a:lnTo>
                    <a:pt x="8940" y="744"/>
                  </a:lnTo>
                  <a:close/>
                  <a:moveTo>
                    <a:pt x="8844" y="744"/>
                  </a:moveTo>
                  <a:lnTo>
                    <a:pt x="8772" y="744"/>
                  </a:lnTo>
                  <a:lnTo>
                    <a:pt x="8772" y="720"/>
                  </a:lnTo>
                  <a:lnTo>
                    <a:pt x="8844" y="720"/>
                  </a:lnTo>
                  <a:lnTo>
                    <a:pt x="8844" y="744"/>
                  </a:lnTo>
                  <a:close/>
                  <a:moveTo>
                    <a:pt x="8748" y="744"/>
                  </a:moveTo>
                  <a:lnTo>
                    <a:pt x="8676" y="744"/>
                  </a:lnTo>
                  <a:lnTo>
                    <a:pt x="8676" y="720"/>
                  </a:lnTo>
                  <a:lnTo>
                    <a:pt x="8748" y="720"/>
                  </a:lnTo>
                  <a:lnTo>
                    <a:pt x="8748" y="744"/>
                  </a:lnTo>
                  <a:close/>
                  <a:moveTo>
                    <a:pt x="8652" y="744"/>
                  </a:moveTo>
                  <a:lnTo>
                    <a:pt x="8580" y="744"/>
                  </a:lnTo>
                  <a:lnTo>
                    <a:pt x="8580" y="720"/>
                  </a:lnTo>
                  <a:lnTo>
                    <a:pt x="8652" y="720"/>
                  </a:lnTo>
                  <a:lnTo>
                    <a:pt x="8652" y="744"/>
                  </a:lnTo>
                  <a:close/>
                  <a:moveTo>
                    <a:pt x="8556" y="744"/>
                  </a:moveTo>
                  <a:lnTo>
                    <a:pt x="8484" y="744"/>
                  </a:lnTo>
                  <a:lnTo>
                    <a:pt x="8484" y="720"/>
                  </a:lnTo>
                  <a:lnTo>
                    <a:pt x="8556" y="720"/>
                  </a:lnTo>
                  <a:lnTo>
                    <a:pt x="8556" y="744"/>
                  </a:lnTo>
                  <a:close/>
                  <a:moveTo>
                    <a:pt x="8460" y="744"/>
                  </a:moveTo>
                  <a:lnTo>
                    <a:pt x="8388" y="744"/>
                  </a:lnTo>
                  <a:lnTo>
                    <a:pt x="8388" y="720"/>
                  </a:lnTo>
                  <a:lnTo>
                    <a:pt x="8460" y="720"/>
                  </a:lnTo>
                  <a:lnTo>
                    <a:pt x="8460" y="744"/>
                  </a:lnTo>
                  <a:close/>
                  <a:moveTo>
                    <a:pt x="8364" y="744"/>
                  </a:moveTo>
                  <a:lnTo>
                    <a:pt x="8292" y="744"/>
                  </a:lnTo>
                  <a:lnTo>
                    <a:pt x="8292" y="720"/>
                  </a:lnTo>
                  <a:lnTo>
                    <a:pt x="8364" y="720"/>
                  </a:lnTo>
                  <a:lnTo>
                    <a:pt x="8364" y="744"/>
                  </a:lnTo>
                  <a:close/>
                  <a:moveTo>
                    <a:pt x="8268" y="744"/>
                  </a:moveTo>
                  <a:lnTo>
                    <a:pt x="8196" y="744"/>
                  </a:lnTo>
                  <a:lnTo>
                    <a:pt x="8196" y="720"/>
                  </a:lnTo>
                  <a:lnTo>
                    <a:pt x="8268" y="720"/>
                  </a:lnTo>
                  <a:lnTo>
                    <a:pt x="8268" y="744"/>
                  </a:lnTo>
                  <a:close/>
                  <a:moveTo>
                    <a:pt x="8172" y="744"/>
                  </a:moveTo>
                  <a:lnTo>
                    <a:pt x="8100" y="744"/>
                  </a:lnTo>
                  <a:lnTo>
                    <a:pt x="8100" y="720"/>
                  </a:lnTo>
                  <a:lnTo>
                    <a:pt x="8172" y="720"/>
                  </a:lnTo>
                  <a:lnTo>
                    <a:pt x="8172" y="744"/>
                  </a:lnTo>
                  <a:close/>
                  <a:moveTo>
                    <a:pt x="8076" y="744"/>
                  </a:moveTo>
                  <a:lnTo>
                    <a:pt x="8004" y="744"/>
                  </a:lnTo>
                  <a:lnTo>
                    <a:pt x="8004" y="720"/>
                  </a:lnTo>
                  <a:lnTo>
                    <a:pt x="8076" y="720"/>
                  </a:lnTo>
                  <a:lnTo>
                    <a:pt x="8076" y="744"/>
                  </a:lnTo>
                  <a:close/>
                  <a:moveTo>
                    <a:pt x="7980" y="744"/>
                  </a:moveTo>
                  <a:lnTo>
                    <a:pt x="7908" y="744"/>
                  </a:lnTo>
                  <a:lnTo>
                    <a:pt x="7908" y="720"/>
                  </a:lnTo>
                  <a:lnTo>
                    <a:pt x="7980" y="720"/>
                  </a:lnTo>
                  <a:lnTo>
                    <a:pt x="7980" y="744"/>
                  </a:lnTo>
                  <a:close/>
                  <a:moveTo>
                    <a:pt x="7884" y="744"/>
                  </a:moveTo>
                  <a:lnTo>
                    <a:pt x="7812" y="744"/>
                  </a:lnTo>
                  <a:lnTo>
                    <a:pt x="7812" y="720"/>
                  </a:lnTo>
                  <a:lnTo>
                    <a:pt x="7884" y="720"/>
                  </a:lnTo>
                  <a:lnTo>
                    <a:pt x="7884" y="744"/>
                  </a:lnTo>
                  <a:close/>
                  <a:moveTo>
                    <a:pt x="7788" y="744"/>
                  </a:moveTo>
                  <a:lnTo>
                    <a:pt x="7716" y="744"/>
                  </a:lnTo>
                  <a:lnTo>
                    <a:pt x="7716" y="720"/>
                  </a:lnTo>
                  <a:lnTo>
                    <a:pt x="7788" y="720"/>
                  </a:lnTo>
                  <a:lnTo>
                    <a:pt x="7788" y="744"/>
                  </a:lnTo>
                  <a:close/>
                  <a:moveTo>
                    <a:pt x="7692" y="744"/>
                  </a:moveTo>
                  <a:lnTo>
                    <a:pt x="7620" y="744"/>
                  </a:lnTo>
                  <a:lnTo>
                    <a:pt x="7620" y="720"/>
                  </a:lnTo>
                  <a:lnTo>
                    <a:pt x="7692" y="720"/>
                  </a:lnTo>
                  <a:lnTo>
                    <a:pt x="7692" y="744"/>
                  </a:lnTo>
                  <a:close/>
                  <a:moveTo>
                    <a:pt x="7596" y="744"/>
                  </a:moveTo>
                  <a:lnTo>
                    <a:pt x="7524" y="744"/>
                  </a:lnTo>
                  <a:lnTo>
                    <a:pt x="7524" y="720"/>
                  </a:lnTo>
                  <a:lnTo>
                    <a:pt x="7596" y="720"/>
                  </a:lnTo>
                  <a:lnTo>
                    <a:pt x="7596" y="744"/>
                  </a:lnTo>
                  <a:close/>
                  <a:moveTo>
                    <a:pt x="7500" y="744"/>
                  </a:moveTo>
                  <a:lnTo>
                    <a:pt x="7428" y="744"/>
                  </a:lnTo>
                  <a:lnTo>
                    <a:pt x="7428" y="720"/>
                  </a:lnTo>
                  <a:lnTo>
                    <a:pt x="7500" y="720"/>
                  </a:lnTo>
                  <a:lnTo>
                    <a:pt x="7500" y="744"/>
                  </a:lnTo>
                  <a:close/>
                  <a:moveTo>
                    <a:pt x="7404" y="744"/>
                  </a:moveTo>
                  <a:lnTo>
                    <a:pt x="7332" y="744"/>
                  </a:lnTo>
                  <a:lnTo>
                    <a:pt x="7332" y="720"/>
                  </a:lnTo>
                  <a:lnTo>
                    <a:pt x="7404" y="720"/>
                  </a:lnTo>
                  <a:lnTo>
                    <a:pt x="7404" y="744"/>
                  </a:lnTo>
                  <a:close/>
                  <a:moveTo>
                    <a:pt x="7308" y="744"/>
                  </a:moveTo>
                  <a:lnTo>
                    <a:pt x="7236" y="744"/>
                  </a:lnTo>
                  <a:lnTo>
                    <a:pt x="7236" y="720"/>
                  </a:lnTo>
                  <a:lnTo>
                    <a:pt x="7308" y="720"/>
                  </a:lnTo>
                  <a:lnTo>
                    <a:pt x="7308" y="744"/>
                  </a:lnTo>
                  <a:close/>
                  <a:moveTo>
                    <a:pt x="7212" y="744"/>
                  </a:moveTo>
                  <a:lnTo>
                    <a:pt x="7140" y="744"/>
                  </a:lnTo>
                  <a:lnTo>
                    <a:pt x="7140" y="720"/>
                  </a:lnTo>
                  <a:lnTo>
                    <a:pt x="7212" y="720"/>
                  </a:lnTo>
                  <a:lnTo>
                    <a:pt x="7212" y="744"/>
                  </a:lnTo>
                  <a:close/>
                  <a:moveTo>
                    <a:pt x="7116" y="744"/>
                  </a:moveTo>
                  <a:lnTo>
                    <a:pt x="7044" y="744"/>
                  </a:lnTo>
                  <a:lnTo>
                    <a:pt x="7044" y="720"/>
                  </a:lnTo>
                  <a:lnTo>
                    <a:pt x="7116" y="720"/>
                  </a:lnTo>
                  <a:lnTo>
                    <a:pt x="7116" y="744"/>
                  </a:lnTo>
                  <a:close/>
                  <a:moveTo>
                    <a:pt x="7020" y="744"/>
                  </a:moveTo>
                  <a:lnTo>
                    <a:pt x="6948" y="744"/>
                  </a:lnTo>
                  <a:lnTo>
                    <a:pt x="6948" y="720"/>
                  </a:lnTo>
                  <a:lnTo>
                    <a:pt x="7020" y="720"/>
                  </a:lnTo>
                  <a:lnTo>
                    <a:pt x="7020" y="744"/>
                  </a:lnTo>
                  <a:close/>
                  <a:moveTo>
                    <a:pt x="6924" y="744"/>
                  </a:moveTo>
                  <a:lnTo>
                    <a:pt x="6852" y="744"/>
                  </a:lnTo>
                  <a:lnTo>
                    <a:pt x="6852" y="720"/>
                  </a:lnTo>
                  <a:lnTo>
                    <a:pt x="6924" y="720"/>
                  </a:lnTo>
                  <a:lnTo>
                    <a:pt x="6924" y="744"/>
                  </a:lnTo>
                  <a:close/>
                  <a:moveTo>
                    <a:pt x="6828" y="744"/>
                  </a:moveTo>
                  <a:lnTo>
                    <a:pt x="6756" y="744"/>
                  </a:lnTo>
                  <a:lnTo>
                    <a:pt x="6756" y="720"/>
                  </a:lnTo>
                  <a:lnTo>
                    <a:pt x="6828" y="720"/>
                  </a:lnTo>
                  <a:lnTo>
                    <a:pt x="6828" y="744"/>
                  </a:lnTo>
                  <a:close/>
                  <a:moveTo>
                    <a:pt x="6732" y="744"/>
                  </a:moveTo>
                  <a:lnTo>
                    <a:pt x="6660" y="744"/>
                  </a:lnTo>
                  <a:lnTo>
                    <a:pt x="6660" y="720"/>
                  </a:lnTo>
                  <a:lnTo>
                    <a:pt x="6732" y="720"/>
                  </a:lnTo>
                  <a:lnTo>
                    <a:pt x="6732" y="744"/>
                  </a:lnTo>
                  <a:close/>
                  <a:moveTo>
                    <a:pt x="6636" y="744"/>
                  </a:moveTo>
                  <a:lnTo>
                    <a:pt x="6564" y="744"/>
                  </a:lnTo>
                  <a:lnTo>
                    <a:pt x="6564" y="720"/>
                  </a:lnTo>
                  <a:lnTo>
                    <a:pt x="6636" y="720"/>
                  </a:lnTo>
                  <a:lnTo>
                    <a:pt x="6636" y="744"/>
                  </a:lnTo>
                  <a:close/>
                  <a:moveTo>
                    <a:pt x="6540" y="744"/>
                  </a:moveTo>
                  <a:lnTo>
                    <a:pt x="6468" y="744"/>
                  </a:lnTo>
                  <a:lnTo>
                    <a:pt x="6468" y="720"/>
                  </a:lnTo>
                  <a:lnTo>
                    <a:pt x="6540" y="720"/>
                  </a:lnTo>
                  <a:lnTo>
                    <a:pt x="6540" y="744"/>
                  </a:lnTo>
                  <a:close/>
                  <a:moveTo>
                    <a:pt x="6444" y="744"/>
                  </a:moveTo>
                  <a:lnTo>
                    <a:pt x="6372" y="744"/>
                  </a:lnTo>
                  <a:lnTo>
                    <a:pt x="6372" y="720"/>
                  </a:lnTo>
                  <a:lnTo>
                    <a:pt x="6444" y="720"/>
                  </a:lnTo>
                  <a:lnTo>
                    <a:pt x="6444" y="744"/>
                  </a:lnTo>
                  <a:close/>
                  <a:moveTo>
                    <a:pt x="6348" y="744"/>
                  </a:moveTo>
                  <a:lnTo>
                    <a:pt x="6276" y="744"/>
                  </a:lnTo>
                  <a:lnTo>
                    <a:pt x="6276" y="720"/>
                  </a:lnTo>
                  <a:lnTo>
                    <a:pt x="6348" y="720"/>
                  </a:lnTo>
                  <a:lnTo>
                    <a:pt x="6348" y="744"/>
                  </a:lnTo>
                  <a:close/>
                  <a:moveTo>
                    <a:pt x="6252" y="744"/>
                  </a:moveTo>
                  <a:lnTo>
                    <a:pt x="6180" y="744"/>
                  </a:lnTo>
                  <a:lnTo>
                    <a:pt x="6180" y="720"/>
                  </a:lnTo>
                  <a:lnTo>
                    <a:pt x="6252" y="720"/>
                  </a:lnTo>
                  <a:lnTo>
                    <a:pt x="6252" y="744"/>
                  </a:lnTo>
                  <a:close/>
                  <a:moveTo>
                    <a:pt x="6156" y="744"/>
                  </a:moveTo>
                  <a:lnTo>
                    <a:pt x="6084" y="744"/>
                  </a:lnTo>
                  <a:lnTo>
                    <a:pt x="6084" y="720"/>
                  </a:lnTo>
                  <a:lnTo>
                    <a:pt x="6156" y="720"/>
                  </a:lnTo>
                  <a:lnTo>
                    <a:pt x="6156" y="744"/>
                  </a:lnTo>
                  <a:close/>
                  <a:moveTo>
                    <a:pt x="6060" y="744"/>
                  </a:moveTo>
                  <a:lnTo>
                    <a:pt x="5988" y="744"/>
                  </a:lnTo>
                  <a:lnTo>
                    <a:pt x="5988" y="720"/>
                  </a:lnTo>
                  <a:lnTo>
                    <a:pt x="6060" y="720"/>
                  </a:lnTo>
                  <a:lnTo>
                    <a:pt x="6060" y="744"/>
                  </a:lnTo>
                  <a:close/>
                  <a:moveTo>
                    <a:pt x="5964" y="744"/>
                  </a:moveTo>
                  <a:lnTo>
                    <a:pt x="5892" y="744"/>
                  </a:lnTo>
                  <a:lnTo>
                    <a:pt x="5892" y="720"/>
                  </a:lnTo>
                  <a:lnTo>
                    <a:pt x="5964" y="720"/>
                  </a:lnTo>
                  <a:lnTo>
                    <a:pt x="5964" y="744"/>
                  </a:lnTo>
                  <a:close/>
                  <a:moveTo>
                    <a:pt x="5868" y="744"/>
                  </a:moveTo>
                  <a:lnTo>
                    <a:pt x="5796" y="744"/>
                  </a:lnTo>
                  <a:lnTo>
                    <a:pt x="5796" y="720"/>
                  </a:lnTo>
                  <a:lnTo>
                    <a:pt x="5868" y="720"/>
                  </a:lnTo>
                  <a:lnTo>
                    <a:pt x="5868" y="744"/>
                  </a:lnTo>
                  <a:close/>
                  <a:moveTo>
                    <a:pt x="5772" y="744"/>
                  </a:moveTo>
                  <a:lnTo>
                    <a:pt x="5700" y="744"/>
                  </a:lnTo>
                  <a:lnTo>
                    <a:pt x="5700" y="720"/>
                  </a:lnTo>
                  <a:lnTo>
                    <a:pt x="5772" y="720"/>
                  </a:lnTo>
                  <a:lnTo>
                    <a:pt x="5772" y="744"/>
                  </a:lnTo>
                  <a:close/>
                  <a:moveTo>
                    <a:pt x="5676" y="744"/>
                  </a:moveTo>
                  <a:lnTo>
                    <a:pt x="5604" y="744"/>
                  </a:lnTo>
                  <a:lnTo>
                    <a:pt x="5604" y="720"/>
                  </a:lnTo>
                  <a:lnTo>
                    <a:pt x="5676" y="720"/>
                  </a:lnTo>
                  <a:lnTo>
                    <a:pt x="5676" y="744"/>
                  </a:lnTo>
                  <a:close/>
                  <a:moveTo>
                    <a:pt x="5580" y="744"/>
                  </a:moveTo>
                  <a:lnTo>
                    <a:pt x="5508" y="744"/>
                  </a:lnTo>
                  <a:lnTo>
                    <a:pt x="5508" y="720"/>
                  </a:lnTo>
                  <a:lnTo>
                    <a:pt x="5580" y="720"/>
                  </a:lnTo>
                  <a:lnTo>
                    <a:pt x="5580" y="744"/>
                  </a:lnTo>
                  <a:close/>
                  <a:moveTo>
                    <a:pt x="5484" y="744"/>
                  </a:moveTo>
                  <a:lnTo>
                    <a:pt x="5412" y="744"/>
                  </a:lnTo>
                  <a:lnTo>
                    <a:pt x="5412" y="720"/>
                  </a:lnTo>
                  <a:lnTo>
                    <a:pt x="5484" y="720"/>
                  </a:lnTo>
                  <a:lnTo>
                    <a:pt x="5484" y="744"/>
                  </a:lnTo>
                  <a:close/>
                  <a:moveTo>
                    <a:pt x="5388" y="744"/>
                  </a:moveTo>
                  <a:lnTo>
                    <a:pt x="5316" y="744"/>
                  </a:lnTo>
                  <a:lnTo>
                    <a:pt x="5316" y="720"/>
                  </a:lnTo>
                  <a:lnTo>
                    <a:pt x="5388" y="720"/>
                  </a:lnTo>
                  <a:lnTo>
                    <a:pt x="5388" y="744"/>
                  </a:lnTo>
                  <a:close/>
                  <a:moveTo>
                    <a:pt x="5292" y="744"/>
                  </a:moveTo>
                  <a:lnTo>
                    <a:pt x="5220" y="744"/>
                  </a:lnTo>
                  <a:lnTo>
                    <a:pt x="5220" y="720"/>
                  </a:lnTo>
                  <a:lnTo>
                    <a:pt x="5292" y="720"/>
                  </a:lnTo>
                  <a:lnTo>
                    <a:pt x="5292" y="744"/>
                  </a:lnTo>
                  <a:close/>
                  <a:moveTo>
                    <a:pt x="5196" y="744"/>
                  </a:moveTo>
                  <a:lnTo>
                    <a:pt x="5124" y="744"/>
                  </a:lnTo>
                  <a:lnTo>
                    <a:pt x="5124" y="720"/>
                  </a:lnTo>
                  <a:lnTo>
                    <a:pt x="5196" y="720"/>
                  </a:lnTo>
                  <a:lnTo>
                    <a:pt x="5196" y="744"/>
                  </a:lnTo>
                  <a:close/>
                  <a:moveTo>
                    <a:pt x="5100" y="744"/>
                  </a:moveTo>
                  <a:lnTo>
                    <a:pt x="5028" y="744"/>
                  </a:lnTo>
                  <a:lnTo>
                    <a:pt x="5028" y="720"/>
                  </a:lnTo>
                  <a:lnTo>
                    <a:pt x="5100" y="720"/>
                  </a:lnTo>
                  <a:lnTo>
                    <a:pt x="5100" y="744"/>
                  </a:lnTo>
                  <a:close/>
                  <a:moveTo>
                    <a:pt x="5004" y="744"/>
                  </a:moveTo>
                  <a:lnTo>
                    <a:pt x="4932" y="744"/>
                  </a:lnTo>
                  <a:lnTo>
                    <a:pt x="4932" y="720"/>
                  </a:lnTo>
                  <a:lnTo>
                    <a:pt x="5004" y="720"/>
                  </a:lnTo>
                  <a:lnTo>
                    <a:pt x="5004" y="744"/>
                  </a:lnTo>
                  <a:close/>
                  <a:moveTo>
                    <a:pt x="4908" y="744"/>
                  </a:moveTo>
                  <a:lnTo>
                    <a:pt x="4836" y="744"/>
                  </a:lnTo>
                  <a:lnTo>
                    <a:pt x="4836" y="720"/>
                  </a:lnTo>
                  <a:lnTo>
                    <a:pt x="4908" y="720"/>
                  </a:lnTo>
                  <a:lnTo>
                    <a:pt x="4908" y="744"/>
                  </a:lnTo>
                  <a:close/>
                  <a:moveTo>
                    <a:pt x="4812" y="744"/>
                  </a:moveTo>
                  <a:lnTo>
                    <a:pt x="4740" y="744"/>
                  </a:lnTo>
                  <a:lnTo>
                    <a:pt x="4740" y="720"/>
                  </a:lnTo>
                  <a:lnTo>
                    <a:pt x="4812" y="720"/>
                  </a:lnTo>
                  <a:lnTo>
                    <a:pt x="4812" y="744"/>
                  </a:lnTo>
                  <a:close/>
                  <a:moveTo>
                    <a:pt x="4716" y="744"/>
                  </a:moveTo>
                  <a:lnTo>
                    <a:pt x="4644" y="744"/>
                  </a:lnTo>
                  <a:lnTo>
                    <a:pt x="4644" y="720"/>
                  </a:lnTo>
                  <a:lnTo>
                    <a:pt x="4716" y="720"/>
                  </a:lnTo>
                  <a:lnTo>
                    <a:pt x="4716" y="744"/>
                  </a:lnTo>
                  <a:close/>
                  <a:moveTo>
                    <a:pt x="4620" y="744"/>
                  </a:moveTo>
                  <a:lnTo>
                    <a:pt x="4548" y="744"/>
                  </a:lnTo>
                  <a:lnTo>
                    <a:pt x="4548" y="720"/>
                  </a:lnTo>
                  <a:lnTo>
                    <a:pt x="4620" y="720"/>
                  </a:lnTo>
                  <a:lnTo>
                    <a:pt x="4620" y="744"/>
                  </a:lnTo>
                  <a:close/>
                  <a:moveTo>
                    <a:pt x="4524" y="744"/>
                  </a:moveTo>
                  <a:lnTo>
                    <a:pt x="4452" y="744"/>
                  </a:lnTo>
                  <a:lnTo>
                    <a:pt x="4452" y="720"/>
                  </a:lnTo>
                  <a:lnTo>
                    <a:pt x="4524" y="720"/>
                  </a:lnTo>
                  <a:lnTo>
                    <a:pt x="4524" y="744"/>
                  </a:lnTo>
                  <a:close/>
                  <a:moveTo>
                    <a:pt x="4428" y="744"/>
                  </a:moveTo>
                  <a:lnTo>
                    <a:pt x="4356" y="744"/>
                  </a:lnTo>
                  <a:lnTo>
                    <a:pt x="4356" y="720"/>
                  </a:lnTo>
                  <a:lnTo>
                    <a:pt x="4428" y="720"/>
                  </a:lnTo>
                  <a:lnTo>
                    <a:pt x="4428" y="744"/>
                  </a:lnTo>
                  <a:close/>
                  <a:moveTo>
                    <a:pt x="4332" y="744"/>
                  </a:moveTo>
                  <a:lnTo>
                    <a:pt x="4260" y="744"/>
                  </a:lnTo>
                  <a:lnTo>
                    <a:pt x="4260" y="720"/>
                  </a:lnTo>
                  <a:lnTo>
                    <a:pt x="4332" y="720"/>
                  </a:lnTo>
                  <a:lnTo>
                    <a:pt x="4332" y="744"/>
                  </a:lnTo>
                  <a:close/>
                  <a:moveTo>
                    <a:pt x="4236" y="744"/>
                  </a:moveTo>
                  <a:lnTo>
                    <a:pt x="4164" y="744"/>
                  </a:lnTo>
                  <a:lnTo>
                    <a:pt x="4164" y="720"/>
                  </a:lnTo>
                  <a:lnTo>
                    <a:pt x="4236" y="720"/>
                  </a:lnTo>
                  <a:lnTo>
                    <a:pt x="4236" y="744"/>
                  </a:lnTo>
                  <a:close/>
                  <a:moveTo>
                    <a:pt x="4140" y="744"/>
                  </a:moveTo>
                  <a:lnTo>
                    <a:pt x="4068" y="744"/>
                  </a:lnTo>
                  <a:lnTo>
                    <a:pt x="4068" y="720"/>
                  </a:lnTo>
                  <a:lnTo>
                    <a:pt x="4140" y="720"/>
                  </a:lnTo>
                  <a:lnTo>
                    <a:pt x="4140" y="744"/>
                  </a:lnTo>
                  <a:close/>
                  <a:moveTo>
                    <a:pt x="4044" y="744"/>
                  </a:moveTo>
                  <a:lnTo>
                    <a:pt x="3972" y="744"/>
                  </a:lnTo>
                  <a:lnTo>
                    <a:pt x="3972" y="720"/>
                  </a:lnTo>
                  <a:lnTo>
                    <a:pt x="4044" y="720"/>
                  </a:lnTo>
                  <a:lnTo>
                    <a:pt x="4044" y="744"/>
                  </a:lnTo>
                  <a:close/>
                  <a:moveTo>
                    <a:pt x="3948" y="744"/>
                  </a:moveTo>
                  <a:lnTo>
                    <a:pt x="3876" y="744"/>
                  </a:lnTo>
                  <a:lnTo>
                    <a:pt x="3876" y="720"/>
                  </a:lnTo>
                  <a:lnTo>
                    <a:pt x="3948" y="720"/>
                  </a:lnTo>
                  <a:lnTo>
                    <a:pt x="3948" y="744"/>
                  </a:lnTo>
                  <a:close/>
                  <a:moveTo>
                    <a:pt x="3852" y="744"/>
                  </a:moveTo>
                  <a:lnTo>
                    <a:pt x="3780" y="744"/>
                  </a:lnTo>
                  <a:lnTo>
                    <a:pt x="3780" y="720"/>
                  </a:lnTo>
                  <a:lnTo>
                    <a:pt x="3852" y="720"/>
                  </a:lnTo>
                  <a:lnTo>
                    <a:pt x="3852" y="744"/>
                  </a:lnTo>
                  <a:close/>
                  <a:moveTo>
                    <a:pt x="3756" y="744"/>
                  </a:moveTo>
                  <a:lnTo>
                    <a:pt x="3684" y="744"/>
                  </a:lnTo>
                  <a:lnTo>
                    <a:pt x="3684" y="720"/>
                  </a:lnTo>
                  <a:lnTo>
                    <a:pt x="3756" y="720"/>
                  </a:lnTo>
                  <a:lnTo>
                    <a:pt x="3756" y="744"/>
                  </a:lnTo>
                  <a:close/>
                  <a:moveTo>
                    <a:pt x="3660" y="744"/>
                  </a:moveTo>
                  <a:lnTo>
                    <a:pt x="3588" y="744"/>
                  </a:lnTo>
                  <a:lnTo>
                    <a:pt x="3588" y="720"/>
                  </a:lnTo>
                  <a:lnTo>
                    <a:pt x="3660" y="720"/>
                  </a:lnTo>
                  <a:lnTo>
                    <a:pt x="3660" y="744"/>
                  </a:lnTo>
                  <a:close/>
                  <a:moveTo>
                    <a:pt x="3564" y="744"/>
                  </a:moveTo>
                  <a:lnTo>
                    <a:pt x="3492" y="744"/>
                  </a:lnTo>
                  <a:lnTo>
                    <a:pt x="3492" y="720"/>
                  </a:lnTo>
                  <a:lnTo>
                    <a:pt x="3564" y="720"/>
                  </a:lnTo>
                  <a:lnTo>
                    <a:pt x="3564" y="744"/>
                  </a:lnTo>
                  <a:close/>
                  <a:moveTo>
                    <a:pt x="3468" y="744"/>
                  </a:moveTo>
                  <a:lnTo>
                    <a:pt x="3396" y="744"/>
                  </a:lnTo>
                  <a:lnTo>
                    <a:pt x="3396" y="720"/>
                  </a:lnTo>
                  <a:lnTo>
                    <a:pt x="3468" y="720"/>
                  </a:lnTo>
                  <a:lnTo>
                    <a:pt x="3468" y="744"/>
                  </a:lnTo>
                  <a:close/>
                  <a:moveTo>
                    <a:pt x="3372" y="744"/>
                  </a:moveTo>
                  <a:lnTo>
                    <a:pt x="3300" y="744"/>
                  </a:lnTo>
                  <a:lnTo>
                    <a:pt x="3300" y="720"/>
                  </a:lnTo>
                  <a:lnTo>
                    <a:pt x="3372" y="720"/>
                  </a:lnTo>
                  <a:lnTo>
                    <a:pt x="3372" y="744"/>
                  </a:lnTo>
                  <a:close/>
                  <a:moveTo>
                    <a:pt x="3276" y="744"/>
                  </a:moveTo>
                  <a:lnTo>
                    <a:pt x="3204" y="744"/>
                  </a:lnTo>
                  <a:lnTo>
                    <a:pt x="3204" y="720"/>
                  </a:lnTo>
                  <a:lnTo>
                    <a:pt x="3276" y="720"/>
                  </a:lnTo>
                  <a:lnTo>
                    <a:pt x="3276" y="744"/>
                  </a:lnTo>
                  <a:close/>
                  <a:moveTo>
                    <a:pt x="3180" y="744"/>
                  </a:moveTo>
                  <a:lnTo>
                    <a:pt x="3108" y="744"/>
                  </a:lnTo>
                  <a:lnTo>
                    <a:pt x="3108" y="720"/>
                  </a:lnTo>
                  <a:lnTo>
                    <a:pt x="3180" y="720"/>
                  </a:lnTo>
                  <a:lnTo>
                    <a:pt x="3180" y="744"/>
                  </a:lnTo>
                  <a:close/>
                  <a:moveTo>
                    <a:pt x="3084" y="744"/>
                  </a:moveTo>
                  <a:lnTo>
                    <a:pt x="3012" y="744"/>
                  </a:lnTo>
                  <a:lnTo>
                    <a:pt x="3012" y="720"/>
                  </a:lnTo>
                  <a:lnTo>
                    <a:pt x="3084" y="720"/>
                  </a:lnTo>
                  <a:lnTo>
                    <a:pt x="3084" y="744"/>
                  </a:lnTo>
                  <a:close/>
                  <a:moveTo>
                    <a:pt x="2988" y="744"/>
                  </a:moveTo>
                  <a:lnTo>
                    <a:pt x="2916" y="744"/>
                  </a:lnTo>
                  <a:lnTo>
                    <a:pt x="2916" y="720"/>
                  </a:lnTo>
                  <a:lnTo>
                    <a:pt x="2988" y="720"/>
                  </a:lnTo>
                  <a:lnTo>
                    <a:pt x="2988" y="744"/>
                  </a:lnTo>
                  <a:close/>
                  <a:moveTo>
                    <a:pt x="2892" y="744"/>
                  </a:moveTo>
                  <a:lnTo>
                    <a:pt x="2820" y="744"/>
                  </a:lnTo>
                  <a:lnTo>
                    <a:pt x="2820" y="720"/>
                  </a:lnTo>
                  <a:lnTo>
                    <a:pt x="2892" y="720"/>
                  </a:lnTo>
                  <a:lnTo>
                    <a:pt x="2892" y="744"/>
                  </a:lnTo>
                  <a:close/>
                  <a:moveTo>
                    <a:pt x="2796" y="744"/>
                  </a:moveTo>
                  <a:lnTo>
                    <a:pt x="2724" y="744"/>
                  </a:lnTo>
                  <a:lnTo>
                    <a:pt x="2724" y="720"/>
                  </a:lnTo>
                  <a:lnTo>
                    <a:pt x="2796" y="720"/>
                  </a:lnTo>
                  <a:lnTo>
                    <a:pt x="2796" y="744"/>
                  </a:lnTo>
                  <a:close/>
                  <a:moveTo>
                    <a:pt x="2700" y="744"/>
                  </a:moveTo>
                  <a:lnTo>
                    <a:pt x="2628" y="744"/>
                  </a:lnTo>
                  <a:lnTo>
                    <a:pt x="2628" y="720"/>
                  </a:lnTo>
                  <a:lnTo>
                    <a:pt x="2700" y="720"/>
                  </a:lnTo>
                  <a:lnTo>
                    <a:pt x="2700" y="744"/>
                  </a:lnTo>
                  <a:close/>
                  <a:moveTo>
                    <a:pt x="2604" y="744"/>
                  </a:moveTo>
                  <a:lnTo>
                    <a:pt x="2532" y="744"/>
                  </a:lnTo>
                  <a:lnTo>
                    <a:pt x="2532" y="720"/>
                  </a:lnTo>
                  <a:lnTo>
                    <a:pt x="2604" y="720"/>
                  </a:lnTo>
                  <a:lnTo>
                    <a:pt x="2604" y="744"/>
                  </a:lnTo>
                  <a:close/>
                  <a:moveTo>
                    <a:pt x="2508" y="744"/>
                  </a:moveTo>
                  <a:lnTo>
                    <a:pt x="2436" y="744"/>
                  </a:lnTo>
                  <a:lnTo>
                    <a:pt x="2436" y="720"/>
                  </a:lnTo>
                  <a:lnTo>
                    <a:pt x="2508" y="720"/>
                  </a:lnTo>
                  <a:lnTo>
                    <a:pt x="2508" y="744"/>
                  </a:lnTo>
                  <a:close/>
                  <a:moveTo>
                    <a:pt x="2412" y="744"/>
                  </a:moveTo>
                  <a:lnTo>
                    <a:pt x="2340" y="744"/>
                  </a:lnTo>
                  <a:lnTo>
                    <a:pt x="2340" y="720"/>
                  </a:lnTo>
                  <a:lnTo>
                    <a:pt x="2412" y="720"/>
                  </a:lnTo>
                  <a:lnTo>
                    <a:pt x="2412" y="744"/>
                  </a:lnTo>
                  <a:close/>
                  <a:moveTo>
                    <a:pt x="2316" y="744"/>
                  </a:moveTo>
                  <a:lnTo>
                    <a:pt x="2244" y="744"/>
                  </a:lnTo>
                  <a:lnTo>
                    <a:pt x="2244" y="720"/>
                  </a:lnTo>
                  <a:lnTo>
                    <a:pt x="2316" y="720"/>
                  </a:lnTo>
                  <a:lnTo>
                    <a:pt x="2316" y="744"/>
                  </a:lnTo>
                  <a:close/>
                  <a:moveTo>
                    <a:pt x="2220" y="744"/>
                  </a:moveTo>
                  <a:lnTo>
                    <a:pt x="2148" y="744"/>
                  </a:lnTo>
                  <a:lnTo>
                    <a:pt x="2148" y="720"/>
                  </a:lnTo>
                  <a:lnTo>
                    <a:pt x="2220" y="720"/>
                  </a:lnTo>
                  <a:lnTo>
                    <a:pt x="2220" y="744"/>
                  </a:lnTo>
                  <a:close/>
                  <a:moveTo>
                    <a:pt x="2124" y="744"/>
                  </a:moveTo>
                  <a:lnTo>
                    <a:pt x="2052" y="744"/>
                  </a:lnTo>
                  <a:lnTo>
                    <a:pt x="2052" y="720"/>
                  </a:lnTo>
                  <a:lnTo>
                    <a:pt x="2124" y="720"/>
                  </a:lnTo>
                  <a:lnTo>
                    <a:pt x="2124" y="744"/>
                  </a:lnTo>
                  <a:close/>
                  <a:moveTo>
                    <a:pt x="2028" y="744"/>
                  </a:moveTo>
                  <a:lnTo>
                    <a:pt x="1956" y="744"/>
                  </a:lnTo>
                  <a:lnTo>
                    <a:pt x="1956" y="720"/>
                  </a:lnTo>
                  <a:lnTo>
                    <a:pt x="2028" y="720"/>
                  </a:lnTo>
                  <a:lnTo>
                    <a:pt x="2028" y="744"/>
                  </a:lnTo>
                  <a:close/>
                  <a:moveTo>
                    <a:pt x="1932" y="744"/>
                  </a:moveTo>
                  <a:lnTo>
                    <a:pt x="1860" y="744"/>
                  </a:lnTo>
                  <a:lnTo>
                    <a:pt x="1860" y="720"/>
                  </a:lnTo>
                  <a:lnTo>
                    <a:pt x="1932" y="720"/>
                  </a:lnTo>
                  <a:lnTo>
                    <a:pt x="1932" y="744"/>
                  </a:lnTo>
                  <a:close/>
                  <a:moveTo>
                    <a:pt x="1836" y="744"/>
                  </a:moveTo>
                  <a:lnTo>
                    <a:pt x="1764" y="744"/>
                  </a:lnTo>
                  <a:lnTo>
                    <a:pt x="1764" y="720"/>
                  </a:lnTo>
                  <a:lnTo>
                    <a:pt x="1836" y="720"/>
                  </a:lnTo>
                  <a:lnTo>
                    <a:pt x="1836" y="744"/>
                  </a:lnTo>
                  <a:close/>
                  <a:moveTo>
                    <a:pt x="1740" y="744"/>
                  </a:moveTo>
                  <a:lnTo>
                    <a:pt x="1668" y="744"/>
                  </a:lnTo>
                  <a:lnTo>
                    <a:pt x="1668" y="720"/>
                  </a:lnTo>
                  <a:lnTo>
                    <a:pt x="1740" y="720"/>
                  </a:lnTo>
                  <a:lnTo>
                    <a:pt x="1740" y="744"/>
                  </a:lnTo>
                  <a:close/>
                  <a:moveTo>
                    <a:pt x="1644" y="744"/>
                  </a:moveTo>
                  <a:lnTo>
                    <a:pt x="1572" y="744"/>
                  </a:lnTo>
                  <a:lnTo>
                    <a:pt x="1572" y="720"/>
                  </a:lnTo>
                  <a:lnTo>
                    <a:pt x="1644" y="720"/>
                  </a:lnTo>
                  <a:lnTo>
                    <a:pt x="1644" y="744"/>
                  </a:lnTo>
                  <a:close/>
                  <a:moveTo>
                    <a:pt x="1548" y="744"/>
                  </a:moveTo>
                  <a:lnTo>
                    <a:pt x="1476" y="744"/>
                  </a:lnTo>
                  <a:lnTo>
                    <a:pt x="1476" y="720"/>
                  </a:lnTo>
                  <a:lnTo>
                    <a:pt x="1548" y="720"/>
                  </a:lnTo>
                  <a:lnTo>
                    <a:pt x="1548" y="744"/>
                  </a:lnTo>
                  <a:close/>
                  <a:moveTo>
                    <a:pt x="1452" y="744"/>
                  </a:moveTo>
                  <a:lnTo>
                    <a:pt x="1380" y="744"/>
                  </a:lnTo>
                  <a:lnTo>
                    <a:pt x="1380" y="720"/>
                  </a:lnTo>
                  <a:lnTo>
                    <a:pt x="1452" y="720"/>
                  </a:lnTo>
                  <a:lnTo>
                    <a:pt x="1452" y="744"/>
                  </a:lnTo>
                  <a:close/>
                  <a:moveTo>
                    <a:pt x="1356" y="744"/>
                  </a:moveTo>
                  <a:lnTo>
                    <a:pt x="1284" y="744"/>
                  </a:lnTo>
                  <a:lnTo>
                    <a:pt x="1284" y="720"/>
                  </a:lnTo>
                  <a:lnTo>
                    <a:pt x="1356" y="720"/>
                  </a:lnTo>
                  <a:lnTo>
                    <a:pt x="1356" y="744"/>
                  </a:lnTo>
                  <a:close/>
                  <a:moveTo>
                    <a:pt x="1260" y="744"/>
                  </a:moveTo>
                  <a:lnTo>
                    <a:pt x="1188" y="744"/>
                  </a:lnTo>
                  <a:lnTo>
                    <a:pt x="1188" y="720"/>
                  </a:lnTo>
                  <a:lnTo>
                    <a:pt x="1260" y="720"/>
                  </a:lnTo>
                  <a:lnTo>
                    <a:pt x="1260" y="744"/>
                  </a:lnTo>
                  <a:close/>
                  <a:moveTo>
                    <a:pt x="1164" y="744"/>
                  </a:moveTo>
                  <a:lnTo>
                    <a:pt x="1092" y="744"/>
                  </a:lnTo>
                  <a:lnTo>
                    <a:pt x="1092" y="720"/>
                  </a:lnTo>
                  <a:lnTo>
                    <a:pt x="1164" y="720"/>
                  </a:lnTo>
                  <a:lnTo>
                    <a:pt x="1164" y="744"/>
                  </a:lnTo>
                  <a:close/>
                  <a:moveTo>
                    <a:pt x="1068" y="744"/>
                  </a:moveTo>
                  <a:lnTo>
                    <a:pt x="996" y="744"/>
                  </a:lnTo>
                  <a:lnTo>
                    <a:pt x="996" y="720"/>
                  </a:lnTo>
                  <a:lnTo>
                    <a:pt x="1068" y="720"/>
                  </a:lnTo>
                  <a:lnTo>
                    <a:pt x="1068" y="744"/>
                  </a:lnTo>
                  <a:close/>
                  <a:moveTo>
                    <a:pt x="972" y="744"/>
                  </a:moveTo>
                  <a:lnTo>
                    <a:pt x="900" y="744"/>
                  </a:lnTo>
                  <a:lnTo>
                    <a:pt x="900" y="720"/>
                  </a:lnTo>
                  <a:lnTo>
                    <a:pt x="972" y="720"/>
                  </a:lnTo>
                  <a:lnTo>
                    <a:pt x="972" y="744"/>
                  </a:lnTo>
                  <a:close/>
                  <a:moveTo>
                    <a:pt x="876" y="744"/>
                  </a:moveTo>
                  <a:lnTo>
                    <a:pt x="804" y="744"/>
                  </a:lnTo>
                  <a:lnTo>
                    <a:pt x="804" y="720"/>
                  </a:lnTo>
                  <a:lnTo>
                    <a:pt x="876" y="720"/>
                  </a:lnTo>
                  <a:lnTo>
                    <a:pt x="876" y="744"/>
                  </a:lnTo>
                  <a:close/>
                  <a:moveTo>
                    <a:pt x="780" y="744"/>
                  </a:moveTo>
                  <a:lnTo>
                    <a:pt x="708" y="744"/>
                  </a:lnTo>
                  <a:lnTo>
                    <a:pt x="708" y="720"/>
                  </a:lnTo>
                  <a:lnTo>
                    <a:pt x="780" y="720"/>
                  </a:lnTo>
                  <a:lnTo>
                    <a:pt x="780" y="744"/>
                  </a:lnTo>
                  <a:close/>
                  <a:moveTo>
                    <a:pt x="684" y="744"/>
                  </a:moveTo>
                  <a:lnTo>
                    <a:pt x="612" y="744"/>
                  </a:lnTo>
                  <a:lnTo>
                    <a:pt x="612" y="720"/>
                  </a:lnTo>
                  <a:lnTo>
                    <a:pt x="684" y="720"/>
                  </a:lnTo>
                  <a:lnTo>
                    <a:pt x="684" y="744"/>
                  </a:lnTo>
                  <a:close/>
                  <a:moveTo>
                    <a:pt x="588" y="744"/>
                  </a:moveTo>
                  <a:lnTo>
                    <a:pt x="516" y="744"/>
                  </a:lnTo>
                  <a:lnTo>
                    <a:pt x="516" y="720"/>
                  </a:lnTo>
                  <a:lnTo>
                    <a:pt x="588" y="720"/>
                  </a:lnTo>
                  <a:lnTo>
                    <a:pt x="588" y="744"/>
                  </a:lnTo>
                  <a:close/>
                  <a:moveTo>
                    <a:pt x="492" y="744"/>
                  </a:moveTo>
                  <a:lnTo>
                    <a:pt x="420" y="744"/>
                  </a:lnTo>
                  <a:lnTo>
                    <a:pt x="420" y="720"/>
                  </a:lnTo>
                  <a:lnTo>
                    <a:pt x="492" y="720"/>
                  </a:lnTo>
                  <a:lnTo>
                    <a:pt x="492" y="744"/>
                  </a:lnTo>
                  <a:close/>
                  <a:moveTo>
                    <a:pt x="396" y="744"/>
                  </a:moveTo>
                  <a:lnTo>
                    <a:pt x="324" y="744"/>
                  </a:lnTo>
                  <a:lnTo>
                    <a:pt x="324" y="720"/>
                  </a:lnTo>
                  <a:lnTo>
                    <a:pt x="396" y="720"/>
                  </a:lnTo>
                  <a:lnTo>
                    <a:pt x="396" y="744"/>
                  </a:lnTo>
                  <a:close/>
                  <a:moveTo>
                    <a:pt x="300" y="744"/>
                  </a:moveTo>
                  <a:lnTo>
                    <a:pt x="228" y="744"/>
                  </a:lnTo>
                  <a:lnTo>
                    <a:pt x="228" y="720"/>
                  </a:lnTo>
                  <a:lnTo>
                    <a:pt x="300" y="720"/>
                  </a:lnTo>
                  <a:lnTo>
                    <a:pt x="300" y="744"/>
                  </a:lnTo>
                  <a:close/>
                  <a:moveTo>
                    <a:pt x="204" y="744"/>
                  </a:moveTo>
                  <a:lnTo>
                    <a:pt x="132" y="744"/>
                  </a:lnTo>
                  <a:lnTo>
                    <a:pt x="132" y="720"/>
                  </a:lnTo>
                  <a:lnTo>
                    <a:pt x="204" y="720"/>
                  </a:lnTo>
                  <a:lnTo>
                    <a:pt x="204" y="744"/>
                  </a:lnTo>
                  <a:close/>
                  <a:moveTo>
                    <a:pt x="108" y="744"/>
                  </a:moveTo>
                  <a:lnTo>
                    <a:pt x="36" y="744"/>
                  </a:lnTo>
                  <a:lnTo>
                    <a:pt x="36" y="720"/>
                  </a:lnTo>
                  <a:lnTo>
                    <a:pt x="108" y="720"/>
                  </a:lnTo>
                  <a:lnTo>
                    <a:pt x="108" y="744"/>
                  </a:lnTo>
                  <a:close/>
                </a:path>
              </a:pathLst>
            </a:custGeom>
            <a:solidFill>
              <a:srgbClr val="808080"/>
            </a:solidFill>
            <a:ln w="1588" cap="flat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59">
              <a:extLst>
                <a:ext uri="{FF2B5EF4-FFF2-40B4-BE49-F238E27FC236}">
                  <a16:creationId xmlns:a16="http://schemas.microsoft.com/office/drawing/2014/main" id="{E532EE92-0D45-45F9-ABEC-1F89A16A68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6106" y="2274164"/>
              <a:ext cx="264134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Support development of new end uses for hydrogen</a:t>
              </a:r>
              <a:endParaRPr lang="en-US" altLang="en-US" sz="2400"/>
            </a:p>
          </p:txBody>
        </p:sp>
        <p:sp>
          <p:nvSpPr>
            <p:cNvPr id="56" name="Freeform 60">
              <a:extLst>
                <a:ext uri="{FF2B5EF4-FFF2-40B4-BE49-F238E27FC236}">
                  <a16:creationId xmlns:a16="http://schemas.microsoft.com/office/drawing/2014/main" id="{D9548ED2-93E9-4E85-B927-E3F8F4F15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082" y="2549916"/>
              <a:ext cx="2680892" cy="295275"/>
            </a:xfrm>
            <a:custGeom>
              <a:avLst/>
              <a:gdLst>
                <a:gd name="T0" fmla="*/ 24 w 6712"/>
                <a:gd name="T1" fmla="*/ 468 h 744"/>
                <a:gd name="T2" fmla="*/ 0 w 6712"/>
                <a:gd name="T3" fmla="*/ 252 h 744"/>
                <a:gd name="T4" fmla="*/ 36 w 6712"/>
                <a:gd name="T5" fmla="*/ 0 h 744"/>
                <a:gd name="T6" fmla="*/ 228 w 6712"/>
                <a:gd name="T7" fmla="*/ 24 h 744"/>
                <a:gd name="T8" fmla="*/ 444 w 6712"/>
                <a:gd name="T9" fmla="*/ 0 h 744"/>
                <a:gd name="T10" fmla="*/ 636 w 6712"/>
                <a:gd name="T11" fmla="*/ 24 h 744"/>
                <a:gd name="T12" fmla="*/ 996 w 6712"/>
                <a:gd name="T13" fmla="*/ 0 h 744"/>
                <a:gd name="T14" fmla="*/ 1116 w 6712"/>
                <a:gd name="T15" fmla="*/ 0 h 744"/>
                <a:gd name="T16" fmla="*/ 1476 w 6712"/>
                <a:gd name="T17" fmla="*/ 24 h 744"/>
                <a:gd name="T18" fmla="*/ 1692 w 6712"/>
                <a:gd name="T19" fmla="*/ 0 h 744"/>
                <a:gd name="T20" fmla="*/ 1884 w 6712"/>
                <a:gd name="T21" fmla="*/ 24 h 744"/>
                <a:gd name="T22" fmla="*/ 2244 w 6712"/>
                <a:gd name="T23" fmla="*/ 0 h 744"/>
                <a:gd name="T24" fmla="*/ 2364 w 6712"/>
                <a:gd name="T25" fmla="*/ 0 h 744"/>
                <a:gd name="T26" fmla="*/ 2724 w 6712"/>
                <a:gd name="T27" fmla="*/ 24 h 744"/>
                <a:gd name="T28" fmla="*/ 2940 w 6712"/>
                <a:gd name="T29" fmla="*/ 0 h 744"/>
                <a:gd name="T30" fmla="*/ 3132 w 6712"/>
                <a:gd name="T31" fmla="*/ 24 h 744"/>
                <a:gd name="T32" fmla="*/ 3492 w 6712"/>
                <a:gd name="T33" fmla="*/ 0 h 744"/>
                <a:gd name="T34" fmla="*/ 3612 w 6712"/>
                <a:gd name="T35" fmla="*/ 0 h 744"/>
                <a:gd name="T36" fmla="*/ 3972 w 6712"/>
                <a:gd name="T37" fmla="*/ 24 h 744"/>
                <a:gd name="T38" fmla="*/ 4188 w 6712"/>
                <a:gd name="T39" fmla="*/ 0 h 744"/>
                <a:gd name="T40" fmla="*/ 4380 w 6712"/>
                <a:gd name="T41" fmla="*/ 24 h 744"/>
                <a:gd name="T42" fmla="*/ 4740 w 6712"/>
                <a:gd name="T43" fmla="*/ 0 h 744"/>
                <a:gd name="T44" fmla="*/ 4860 w 6712"/>
                <a:gd name="T45" fmla="*/ 0 h 744"/>
                <a:gd name="T46" fmla="*/ 5220 w 6712"/>
                <a:gd name="T47" fmla="*/ 24 h 744"/>
                <a:gd name="T48" fmla="*/ 5436 w 6712"/>
                <a:gd name="T49" fmla="*/ 0 h 744"/>
                <a:gd name="T50" fmla="*/ 5628 w 6712"/>
                <a:gd name="T51" fmla="*/ 24 h 744"/>
                <a:gd name="T52" fmla="*/ 5988 w 6712"/>
                <a:gd name="T53" fmla="*/ 0 h 744"/>
                <a:gd name="T54" fmla="*/ 6108 w 6712"/>
                <a:gd name="T55" fmla="*/ 0 h 744"/>
                <a:gd name="T56" fmla="*/ 6468 w 6712"/>
                <a:gd name="T57" fmla="*/ 24 h 744"/>
                <a:gd name="T58" fmla="*/ 6684 w 6712"/>
                <a:gd name="T59" fmla="*/ 0 h 744"/>
                <a:gd name="T60" fmla="*/ 6712 w 6712"/>
                <a:gd name="T61" fmla="*/ 92 h 744"/>
                <a:gd name="T62" fmla="*/ 6688 w 6712"/>
                <a:gd name="T63" fmla="*/ 452 h 744"/>
                <a:gd name="T64" fmla="*/ 6712 w 6712"/>
                <a:gd name="T65" fmla="*/ 668 h 744"/>
                <a:gd name="T66" fmla="*/ 6668 w 6712"/>
                <a:gd name="T67" fmla="*/ 744 h 744"/>
                <a:gd name="T68" fmla="*/ 6308 w 6712"/>
                <a:gd name="T69" fmla="*/ 720 h 744"/>
                <a:gd name="T70" fmla="*/ 6092 w 6712"/>
                <a:gd name="T71" fmla="*/ 744 h 744"/>
                <a:gd name="T72" fmla="*/ 5900 w 6712"/>
                <a:gd name="T73" fmla="*/ 720 h 744"/>
                <a:gd name="T74" fmla="*/ 5540 w 6712"/>
                <a:gd name="T75" fmla="*/ 744 h 744"/>
                <a:gd name="T76" fmla="*/ 5420 w 6712"/>
                <a:gd name="T77" fmla="*/ 744 h 744"/>
                <a:gd name="T78" fmla="*/ 5060 w 6712"/>
                <a:gd name="T79" fmla="*/ 720 h 744"/>
                <a:gd name="T80" fmla="*/ 4844 w 6712"/>
                <a:gd name="T81" fmla="*/ 744 h 744"/>
                <a:gd name="T82" fmla="*/ 4652 w 6712"/>
                <a:gd name="T83" fmla="*/ 720 h 744"/>
                <a:gd name="T84" fmla="*/ 4292 w 6712"/>
                <a:gd name="T85" fmla="*/ 744 h 744"/>
                <a:gd name="T86" fmla="*/ 4172 w 6712"/>
                <a:gd name="T87" fmla="*/ 744 h 744"/>
                <a:gd name="T88" fmla="*/ 3812 w 6712"/>
                <a:gd name="T89" fmla="*/ 720 h 744"/>
                <a:gd name="T90" fmla="*/ 3596 w 6712"/>
                <a:gd name="T91" fmla="*/ 744 h 744"/>
                <a:gd name="T92" fmla="*/ 3404 w 6712"/>
                <a:gd name="T93" fmla="*/ 720 h 744"/>
                <a:gd name="T94" fmla="*/ 3044 w 6712"/>
                <a:gd name="T95" fmla="*/ 744 h 744"/>
                <a:gd name="T96" fmla="*/ 2924 w 6712"/>
                <a:gd name="T97" fmla="*/ 744 h 744"/>
                <a:gd name="T98" fmla="*/ 2564 w 6712"/>
                <a:gd name="T99" fmla="*/ 720 h 744"/>
                <a:gd name="T100" fmla="*/ 2348 w 6712"/>
                <a:gd name="T101" fmla="*/ 744 h 744"/>
                <a:gd name="T102" fmla="*/ 2156 w 6712"/>
                <a:gd name="T103" fmla="*/ 720 h 744"/>
                <a:gd name="T104" fmla="*/ 1796 w 6712"/>
                <a:gd name="T105" fmla="*/ 744 h 744"/>
                <a:gd name="T106" fmla="*/ 1676 w 6712"/>
                <a:gd name="T107" fmla="*/ 744 h 744"/>
                <a:gd name="T108" fmla="*/ 1316 w 6712"/>
                <a:gd name="T109" fmla="*/ 720 h 744"/>
                <a:gd name="T110" fmla="*/ 1100 w 6712"/>
                <a:gd name="T111" fmla="*/ 744 h 744"/>
                <a:gd name="T112" fmla="*/ 908 w 6712"/>
                <a:gd name="T113" fmla="*/ 720 h 744"/>
                <a:gd name="T114" fmla="*/ 548 w 6712"/>
                <a:gd name="T115" fmla="*/ 744 h 744"/>
                <a:gd name="T116" fmla="*/ 428 w 6712"/>
                <a:gd name="T117" fmla="*/ 744 h 744"/>
                <a:gd name="T118" fmla="*/ 68 w 6712"/>
                <a:gd name="T119" fmla="*/ 72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712" h="744">
                  <a:moveTo>
                    <a:pt x="0" y="732"/>
                  </a:moveTo>
                  <a:lnTo>
                    <a:pt x="0" y="660"/>
                  </a:lnTo>
                  <a:lnTo>
                    <a:pt x="24" y="660"/>
                  </a:lnTo>
                  <a:lnTo>
                    <a:pt x="24" y="732"/>
                  </a:lnTo>
                  <a:lnTo>
                    <a:pt x="0" y="732"/>
                  </a:lnTo>
                  <a:close/>
                  <a:moveTo>
                    <a:pt x="0" y="636"/>
                  </a:moveTo>
                  <a:lnTo>
                    <a:pt x="0" y="564"/>
                  </a:lnTo>
                  <a:lnTo>
                    <a:pt x="24" y="564"/>
                  </a:lnTo>
                  <a:lnTo>
                    <a:pt x="24" y="636"/>
                  </a:lnTo>
                  <a:lnTo>
                    <a:pt x="0" y="636"/>
                  </a:lnTo>
                  <a:close/>
                  <a:moveTo>
                    <a:pt x="0" y="540"/>
                  </a:moveTo>
                  <a:lnTo>
                    <a:pt x="0" y="468"/>
                  </a:lnTo>
                  <a:lnTo>
                    <a:pt x="24" y="468"/>
                  </a:lnTo>
                  <a:lnTo>
                    <a:pt x="24" y="540"/>
                  </a:lnTo>
                  <a:lnTo>
                    <a:pt x="0" y="540"/>
                  </a:lnTo>
                  <a:close/>
                  <a:moveTo>
                    <a:pt x="0" y="444"/>
                  </a:moveTo>
                  <a:lnTo>
                    <a:pt x="0" y="372"/>
                  </a:lnTo>
                  <a:lnTo>
                    <a:pt x="24" y="372"/>
                  </a:lnTo>
                  <a:lnTo>
                    <a:pt x="24" y="444"/>
                  </a:lnTo>
                  <a:lnTo>
                    <a:pt x="0" y="444"/>
                  </a:lnTo>
                  <a:close/>
                  <a:moveTo>
                    <a:pt x="0" y="348"/>
                  </a:moveTo>
                  <a:lnTo>
                    <a:pt x="0" y="276"/>
                  </a:lnTo>
                  <a:lnTo>
                    <a:pt x="24" y="276"/>
                  </a:lnTo>
                  <a:lnTo>
                    <a:pt x="24" y="348"/>
                  </a:lnTo>
                  <a:lnTo>
                    <a:pt x="0" y="348"/>
                  </a:lnTo>
                  <a:close/>
                  <a:moveTo>
                    <a:pt x="0" y="252"/>
                  </a:moveTo>
                  <a:lnTo>
                    <a:pt x="0" y="180"/>
                  </a:lnTo>
                  <a:lnTo>
                    <a:pt x="24" y="180"/>
                  </a:lnTo>
                  <a:lnTo>
                    <a:pt x="24" y="252"/>
                  </a:lnTo>
                  <a:lnTo>
                    <a:pt x="0" y="252"/>
                  </a:lnTo>
                  <a:close/>
                  <a:moveTo>
                    <a:pt x="0" y="156"/>
                  </a:moveTo>
                  <a:lnTo>
                    <a:pt x="0" y="84"/>
                  </a:lnTo>
                  <a:lnTo>
                    <a:pt x="24" y="84"/>
                  </a:lnTo>
                  <a:lnTo>
                    <a:pt x="24" y="156"/>
                  </a:lnTo>
                  <a:lnTo>
                    <a:pt x="0" y="156"/>
                  </a:lnTo>
                  <a:close/>
                  <a:moveTo>
                    <a:pt x="0" y="60"/>
                  </a:moveTo>
                  <a:lnTo>
                    <a:pt x="0" y="12"/>
                  </a:lnTo>
                  <a:cubicBezTo>
                    <a:pt x="0" y="6"/>
                    <a:pt x="6" y="0"/>
                    <a:pt x="12" y="0"/>
                  </a:cubicBezTo>
                  <a:lnTo>
                    <a:pt x="36" y="0"/>
                  </a:lnTo>
                  <a:lnTo>
                    <a:pt x="36" y="24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24" y="60"/>
                  </a:lnTo>
                  <a:lnTo>
                    <a:pt x="0" y="60"/>
                  </a:lnTo>
                  <a:close/>
                  <a:moveTo>
                    <a:pt x="60" y="0"/>
                  </a:moveTo>
                  <a:lnTo>
                    <a:pt x="132" y="0"/>
                  </a:lnTo>
                  <a:lnTo>
                    <a:pt x="132" y="24"/>
                  </a:lnTo>
                  <a:lnTo>
                    <a:pt x="60" y="24"/>
                  </a:lnTo>
                  <a:lnTo>
                    <a:pt x="60" y="0"/>
                  </a:lnTo>
                  <a:close/>
                  <a:moveTo>
                    <a:pt x="156" y="0"/>
                  </a:moveTo>
                  <a:lnTo>
                    <a:pt x="228" y="0"/>
                  </a:lnTo>
                  <a:lnTo>
                    <a:pt x="228" y="24"/>
                  </a:lnTo>
                  <a:lnTo>
                    <a:pt x="156" y="24"/>
                  </a:lnTo>
                  <a:lnTo>
                    <a:pt x="156" y="0"/>
                  </a:lnTo>
                  <a:close/>
                  <a:moveTo>
                    <a:pt x="252" y="0"/>
                  </a:moveTo>
                  <a:lnTo>
                    <a:pt x="324" y="0"/>
                  </a:lnTo>
                  <a:lnTo>
                    <a:pt x="324" y="24"/>
                  </a:lnTo>
                  <a:lnTo>
                    <a:pt x="252" y="24"/>
                  </a:lnTo>
                  <a:lnTo>
                    <a:pt x="252" y="0"/>
                  </a:lnTo>
                  <a:close/>
                  <a:moveTo>
                    <a:pt x="348" y="0"/>
                  </a:moveTo>
                  <a:lnTo>
                    <a:pt x="420" y="0"/>
                  </a:lnTo>
                  <a:lnTo>
                    <a:pt x="420" y="24"/>
                  </a:lnTo>
                  <a:lnTo>
                    <a:pt x="348" y="24"/>
                  </a:lnTo>
                  <a:lnTo>
                    <a:pt x="348" y="0"/>
                  </a:lnTo>
                  <a:close/>
                  <a:moveTo>
                    <a:pt x="444" y="0"/>
                  </a:moveTo>
                  <a:lnTo>
                    <a:pt x="516" y="0"/>
                  </a:lnTo>
                  <a:lnTo>
                    <a:pt x="516" y="24"/>
                  </a:lnTo>
                  <a:lnTo>
                    <a:pt x="444" y="24"/>
                  </a:lnTo>
                  <a:lnTo>
                    <a:pt x="444" y="0"/>
                  </a:lnTo>
                  <a:close/>
                  <a:moveTo>
                    <a:pt x="540" y="0"/>
                  </a:moveTo>
                  <a:lnTo>
                    <a:pt x="612" y="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40" y="0"/>
                  </a:lnTo>
                  <a:close/>
                  <a:moveTo>
                    <a:pt x="636" y="0"/>
                  </a:moveTo>
                  <a:lnTo>
                    <a:pt x="708" y="0"/>
                  </a:lnTo>
                  <a:lnTo>
                    <a:pt x="708" y="24"/>
                  </a:lnTo>
                  <a:lnTo>
                    <a:pt x="636" y="24"/>
                  </a:lnTo>
                  <a:lnTo>
                    <a:pt x="636" y="0"/>
                  </a:lnTo>
                  <a:close/>
                  <a:moveTo>
                    <a:pt x="732" y="0"/>
                  </a:moveTo>
                  <a:lnTo>
                    <a:pt x="804" y="0"/>
                  </a:lnTo>
                  <a:lnTo>
                    <a:pt x="804" y="24"/>
                  </a:lnTo>
                  <a:lnTo>
                    <a:pt x="732" y="24"/>
                  </a:lnTo>
                  <a:lnTo>
                    <a:pt x="732" y="0"/>
                  </a:lnTo>
                  <a:close/>
                  <a:moveTo>
                    <a:pt x="828" y="0"/>
                  </a:moveTo>
                  <a:lnTo>
                    <a:pt x="900" y="0"/>
                  </a:lnTo>
                  <a:lnTo>
                    <a:pt x="900" y="24"/>
                  </a:lnTo>
                  <a:lnTo>
                    <a:pt x="828" y="24"/>
                  </a:lnTo>
                  <a:lnTo>
                    <a:pt x="828" y="0"/>
                  </a:lnTo>
                  <a:close/>
                  <a:moveTo>
                    <a:pt x="924" y="0"/>
                  </a:moveTo>
                  <a:lnTo>
                    <a:pt x="996" y="0"/>
                  </a:lnTo>
                  <a:lnTo>
                    <a:pt x="996" y="24"/>
                  </a:lnTo>
                  <a:lnTo>
                    <a:pt x="924" y="24"/>
                  </a:lnTo>
                  <a:lnTo>
                    <a:pt x="924" y="0"/>
                  </a:lnTo>
                  <a:close/>
                  <a:moveTo>
                    <a:pt x="1020" y="0"/>
                  </a:moveTo>
                  <a:lnTo>
                    <a:pt x="1092" y="0"/>
                  </a:lnTo>
                  <a:lnTo>
                    <a:pt x="1092" y="24"/>
                  </a:lnTo>
                  <a:lnTo>
                    <a:pt x="1020" y="24"/>
                  </a:lnTo>
                  <a:lnTo>
                    <a:pt x="1020" y="0"/>
                  </a:lnTo>
                  <a:close/>
                  <a:moveTo>
                    <a:pt x="1116" y="0"/>
                  </a:moveTo>
                  <a:lnTo>
                    <a:pt x="1188" y="0"/>
                  </a:lnTo>
                  <a:lnTo>
                    <a:pt x="1188" y="24"/>
                  </a:lnTo>
                  <a:lnTo>
                    <a:pt x="1116" y="24"/>
                  </a:lnTo>
                  <a:lnTo>
                    <a:pt x="1116" y="0"/>
                  </a:lnTo>
                  <a:close/>
                  <a:moveTo>
                    <a:pt x="1212" y="0"/>
                  </a:moveTo>
                  <a:lnTo>
                    <a:pt x="1284" y="0"/>
                  </a:lnTo>
                  <a:lnTo>
                    <a:pt x="1284" y="24"/>
                  </a:lnTo>
                  <a:lnTo>
                    <a:pt x="1212" y="24"/>
                  </a:lnTo>
                  <a:lnTo>
                    <a:pt x="1212" y="0"/>
                  </a:lnTo>
                  <a:close/>
                  <a:moveTo>
                    <a:pt x="1308" y="0"/>
                  </a:moveTo>
                  <a:lnTo>
                    <a:pt x="1380" y="0"/>
                  </a:lnTo>
                  <a:lnTo>
                    <a:pt x="1380" y="24"/>
                  </a:lnTo>
                  <a:lnTo>
                    <a:pt x="1308" y="24"/>
                  </a:lnTo>
                  <a:lnTo>
                    <a:pt x="1308" y="0"/>
                  </a:lnTo>
                  <a:close/>
                  <a:moveTo>
                    <a:pt x="1404" y="0"/>
                  </a:moveTo>
                  <a:lnTo>
                    <a:pt x="1476" y="0"/>
                  </a:lnTo>
                  <a:lnTo>
                    <a:pt x="1476" y="24"/>
                  </a:lnTo>
                  <a:lnTo>
                    <a:pt x="1404" y="24"/>
                  </a:lnTo>
                  <a:lnTo>
                    <a:pt x="1404" y="0"/>
                  </a:lnTo>
                  <a:close/>
                  <a:moveTo>
                    <a:pt x="1500" y="0"/>
                  </a:moveTo>
                  <a:lnTo>
                    <a:pt x="1572" y="0"/>
                  </a:lnTo>
                  <a:lnTo>
                    <a:pt x="1572" y="24"/>
                  </a:lnTo>
                  <a:lnTo>
                    <a:pt x="1500" y="24"/>
                  </a:lnTo>
                  <a:lnTo>
                    <a:pt x="1500" y="0"/>
                  </a:lnTo>
                  <a:close/>
                  <a:moveTo>
                    <a:pt x="1596" y="0"/>
                  </a:moveTo>
                  <a:lnTo>
                    <a:pt x="1668" y="0"/>
                  </a:lnTo>
                  <a:lnTo>
                    <a:pt x="1668" y="24"/>
                  </a:lnTo>
                  <a:lnTo>
                    <a:pt x="1596" y="24"/>
                  </a:lnTo>
                  <a:lnTo>
                    <a:pt x="1596" y="0"/>
                  </a:lnTo>
                  <a:close/>
                  <a:moveTo>
                    <a:pt x="1692" y="0"/>
                  </a:moveTo>
                  <a:lnTo>
                    <a:pt x="1764" y="0"/>
                  </a:lnTo>
                  <a:lnTo>
                    <a:pt x="1764" y="24"/>
                  </a:lnTo>
                  <a:lnTo>
                    <a:pt x="1692" y="24"/>
                  </a:lnTo>
                  <a:lnTo>
                    <a:pt x="1692" y="0"/>
                  </a:lnTo>
                  <a:close/>
                  <a:moveTo>
                    <a:pt x="1788" y="0"/>
                  </a:moveTo>
                  <a:lnTo>
                    <a:pt x="1860" y="0"/>
                  </a:lnTo>
                  <a:lnTo>
                    <a:pt x="1860" y="24"/>
                  </a:lnTo>
                  <a:lnTo>
                    <a:pt x="1788" y="24"/>
                  </a:lnTo>
                  <a:lnTo>
                    <a:pt x="1788" y="0"/>
                  </a:lnTo>
                  <a:close/>
                  <a:moveTo>
                    <a:pt x="1884" y="0"/>
                  </a:moveTo>
                  <a:lnTo>
                    <a:pt x="1956" y="0"/>
                  </a:lnTo>
                  <a:lnTo>
                    <a:pt x="1956" y="24"/>
                  </a:lnTo>
                  <a:lnTo>
                    <a:pt x="1884" y="24"/>
                  </a:lnTo>
                  <a:lnTo>
                    <a:pt x="1884" y="0"/>
                  </a:lnTo>
                  <a:close/>
                  <a:moveTo>
                    <a:pt x="1980" y="0"/>
                  </a:moveTo>
                  <a:lnTo>
                    <a:pt x="2052" y="0"/>
                  </a:lnTo>
                  <a:lnTo>
                    <a:pt x="2052" y="24"/>
                  </a:lnTo>
                  <a:lnTo>
                    <a:pt x="1980" y="24"/>
                  </a:lnTo>
                  <a:lnTo>
                    <a:pt x="1980" y="0"/>
                  </a:lnTo>
                  <a:close/>
                  <a:moveTo>
                    <a:pt x="2076" y="0"/>
                  </a:moveTo>
                  <a:lnTo>
                    <a:pt x="2148" y="0"/>
                  </a:lnTo>
                  <a:lnTo>
                    <a:pt x="2148" y="24"/>
                  </a:lnTo>
                  <a:lnTo>
                    <a:pt x="2076" y="24"/>
                  </a:lnTo>
                  <a:lnTo>
                    <a:pt x="2076" y="0"/>
                  </a:lnTo>
                  <a:close/>
                  <a:moveTo>
                    <a:pt x="2172" y="0"/>
                  </a:moveTo>
                  <a:lnTo>
                    <a:pt x="2244" y="0"/>
                  </a:lnTo>
                  <a:lnTo>
                    <a:pt x="2244" y="24"/>
                  </a:lnTo>
                  <a:lnTo>
                    <a:pt x="2172" y="24"/>
                  </a:lnTo>
                  <a:lnTo>
                    <a:pt x="2172" y="0"/>
                  </a:lnTo>
                  <a:close/>
                  <a:moveTo>
                    <a:pt x="2268" y="0"/>
                  </a:moveTo>
                  <a:lnTo>
                    <a:pt x="2340" y="0"/>
                  </a:lnTo>
                  <a:lnTo>
                    <a:pt x="2340" y="24"/>
                  </a:lnTo>
                  <a:lnTo>
                    <a:pt x="2268" y="24"/>
                  </a:lnTo>
                  <a:lnTo>
                    <a:pt x="2268" y="0"/>
                  </a:lnTo>
                  <a:close/>
                  <a:moveTo>
                    <a:pt x="2364" y="0"/>
                  </a:moveTo>
                  <a:lnTo>
                    <a:pt x="2436" y="0"/>
                  </a:lnTo>
                  <a:lnTo>
                    <a:pt x="2436" y="24"/>
                  </a:lnTo>
                  <a:lnTo>
                    <a:pt x="2364" y="24"/>
                  </a:lnTo>
                  <a:lnTo>
                    <a:pt x="2364" y="0"/>
                  </a:lnTo>
                  <a:close/>
                  <a:moveTo>
                    <a:pt x="2460" y="0"/>
                  </a:moveTo>
                  <a:lnTo>
                    <a:pt x="2532" y="0"/>
                  </a:lnTo>
                  <a:lnTo>
                    <a:pt x="2532" y="24"/>
                  </a:lnTo>
                  <a:lnTo>
                    <a:pt x="2460" y="24"/>
                  </a:lnTo>
                  <a:lnTo>
                    <a:pt x="2460" y="0"/>
                  </a:lnTo>
                  <a:close/>
                  <a:moveTo>
                    <a:pt x="2556" y="0"/>
                  </a:moveTo>
                  <a:lnTo>
                    <a:pt x="2628" y="0"/>
                  </a:lnTo>
                  <a:lnTo>
                    <a:pt x="2628" y="24"/>
                  </a:lnTo>
                  <a:lnTo>
                    <a:pt x="2556" y="24"/>
                  </a:lnTo>
                  <a:lnTo>
                    <a:pt x="2556" y="0"/>
                  </a:lnTo>
                  <a:close/>
                  <a:moveTo>
                    <a:pt x="2652" y="0"/>
                  </a:moveTo>
                  <a:lnTo>
                    <a:pt x="2724" y="0"/>
                  </a:lnTo>
                  <a:lnTo>
                    <a:pt x="2724" y="24"/>
                  </a:lnTo>
                  <a:lnTo>
                    <a:pt x="2652" y="24"/>
                  </a:lnTo>
                  <a:lnTo>
                    <a:pt x="2652" y="0"/>
                  </a:lnTo>
                  <a:close/>
                  <a:moveTo>
                    <a:pt x="2748" y="0"/>
                  </a:moveTo>
                  <a:lnTo>
                    <a:pt x="2820" y="0"/>
                  </a:lnTo>
                  <a:lnTo>
                    <a:pt x="2820" y="24"/>
                  </a:lnTo>
                  <a:lnTo>
                    <a:pt x="2748" y="24"/>
                  </a:lnTo>
                  <a:lnTo>
                    <a:pt x="2748" y="0"/>
                  </a:lnTo>
                  <a:close/>
                  <a:moveTo>
                    <a:pt x="2844" y="0"/>
                  </a:moveTo>
                  <a:lnTo>
                    <a:pt x="2916" y="0"/>
                  </a:lnTo>
                  <a:lnTo>
                    <a:pt x="2916" y="24"/>
                  </a:lnTo>
                  <a:lnTo>
                    <a:pt x="2844" y="24"/>
                  </a:lnTo>
                  <a:lnTo>
                    <a:pt x="2844" y="0"/>
                  </a:lnTo>
                  <a:close/>
                  <a:moveTo>
                    <a:pt x="2940" y="0"/>
                  </a:moveTo>
                  <a:lnTo>
                    <a:pt x="3012" y="0"/>
                  </a:lnTo>
                  <a:lnTo>
                    <a:pt x="3012" y="24"/>
                  </a:lnTo>
                  <a:lnTo>
                    <a:pt x="2940" y="24"/>
                  </a:lnTo>
                  <a:lnTo>
                    <a:pt x="2940" y="0"/>
                  </a:lnTo>
                  <a:close/>
                  <a:moveTo>
                    <a:pt x="3036" y="0"/>
                  </a:moveTo>
                  <a:lnTo>
                    <a:pt x="3108" y="0"/>
                  </a:lnTo>
                  <a:lnTo>
                    <a:pt x="3108" y="24"/>
                  </a:lnTo>
                  <a:lnTo>
                    <a:pt x="3036" y="24"/>
                  </a:lnTo>
                  <a:lnTo>
                    <a:pt x="3036" y="0"/>
                  </a:lnTo>
                  <a:close/>
                  <a:moveTo>
                    <a:pt x="3132" y="0"/>
                  </a:moveTo>
                  <a:lnTo>
                    <a:pt x="3204" y="0"/>
                  </a:lnTo>
                  <a:lnTo>
                    <a:pt x="3204" y="24"/>
                  </a:lnTo>
                  <a:lnTo>
                    <a:pt x="3132" y="24"/>
                  </a:lnTo>
                  <a:lnTo>
                    <a:pt x="3132" y="0"/>
                  </a:lnTo>
                  <a:close/>
                  <a:moveTo>
                    <a:pt x="3228" y="0"/>
                  </a:moveTo>
                  <a:lnTo>
                    <a:pt x="3300" y="0"/>
                  </a:lnTo>
                  <a:lnTo>
                    <a:pt x="3300" y="24"/>
                  </a:lnTo>
                  <a:lnTo>
                    <a:pt x="3228" y="24"/>
                  </a:lnTo>
                  <a:lnTo>
                    <a:pt x="3228" y="0"/>
                  </a:lnTo>
                  <a:close/>
                  <a:moveTo>
                    <a:pt x="3324" y="0"/>
                  </a:moveTo>
                  <a:lnTo>
                    <a:pt x="3396" y="0"/>
                  </a:lnTo>
                  <a:lnTo>
                    <a:pt x="3396" y="24"/>
                  </a:lnTo>
                  <a:lnTo>
                    <a:pt x="3324" y="24"/>
                  </a:lnTo>
                  <a:lnTo>
                    <a:pt x="3324" y="0"/>
                  </a:lnTo>
                  <a:close/>
                  <a:moveTo>
                    <a:pt x="3420" y="0"/>
                  </a:moveTo>
                  <a:lnTo>
                    <a:pt x="3492" y="0"/>
                  </a:lnTo>
                  <a:lnTo>
                    <a:pt x="3492" y="24"/>
                  </a:lnTo>
                  <a:lnTo>
                    <a:pt x="3420" y="24"/>
                  </a:lnTo>
                  <a:lnTo>
                    <a:pt x="3420" y="0"/>
                  </a:lnTo>
                  <a:close/>
                  <a:moveTo>
                    <a:pt x="3516" y="0"/>
                  </a:moveTo>
                  <a:lnTo>
                    <a:pt x="3588" y="0"/>
                  </a:lnTo>
                  <a:lnTo>
                    <a:pt x="3588" y="24"/>
                  </a:lnTo>
                  <a:lnTo>
                    <a:pt x="3516" y="24"/>
                  </a:lnTo>
                  <a:lnTo>
                    <a:pt x="3516" y="0"/>
                  </a:lnTo>
                  <a:close/>
                  <a:moveTo>
                    <a:pt x="3612" y="0"/>
                  </a:moveTo>
                  <a:lnTo>
                    <a:pt x="3684" y="0"/>
                  </a:lnTo>
                  <a:lnTo>
                    <a:pt x="3684" y="24"/>
                  </a:lnTo>
                  <a:lnTo>
                    <a:pt x="3612" y="24"/>
                  </a:lnTo>
                  <a:lnTo>
                    <a:pt x="3612" y="0"/>
                  </a:lnTo>
                  <a:close/>
                  <a:moveTo>
                    <a:pt x="3708" y="0"/>
                  </a:moveTo>
                  <a:lnTo>
                    <a:pt x="3780" y="0"/>
                  </a:lnTo>
                  <a:lnTo>
                    <a:pt x="3780" y="24"/>
                  </a:lnTo>
                  <a:lnTo>
                    <a:pt x="3708" y="24"/>
                  </a:lnTo>
                  <a:lnTo>
                    <a:pt x="3708" y="0"/>
                  </a:lnTo>
                  <a:close/>
                  <a:moveTo>
                    <a:pt x="3804" y="0"/>
                  </a:moveTo>
                  <a:lnTo>
                    <a:pt x="3876" y="0"/>
                  </a:lnTo>
                  <a:lnTo>
                    <a:pt x="3876" y="24"/>
                  </a:lnTo>
                  <a:lnTo>
                    <a:pt x="3804" y="24"/>
                  </a:lnTo>
                  <a:lnTo>
                    <a:pt x="3804" y="0"/>
                  </a:lnTo>
                  <a:close/>
                  <a:moveTo>
                    <a:pt x="3900" y="0"/>
                  </a:moveTo>
                  <a:lnTo>
                    <a:pt x="3972" y="0"/>
                  </a:lnTo>
                  <a:lnTo>
                    <a:pt x="3972" y="24"/>
                  </a:lnTo>
                  <a:lnTo>
                    <a:pt x="3900" y="24"/>
                  </a:lnTo>
                  <a:lnTo>
                    <a:pt x="3900" y="0"/>
                  </a:lnTo>
                  <a:close/>
                  <a:moveTo>
                    <a:pt x="3996" y="0"/>
                  </a:moveTo>
                  <a:lnTo>
                    <a:pt x="4068" y="0"/>
                  </a:lnTo>
                  <a:lnTo>
                    <a:pt x="4068" y="24"/>
                  </a:lnTo>
                  <a:lnTo>
                    <a:pt x="3996" y="24"/>
                  </a:lnTo>
                  <a:lnTo>
                    <a:pt x="3996" y="0"/>
                  </a:lnTo>
                  <a:close/>
                  <a:moveTo>
                    <a:pt x="4092" y="0"/>
                  </a:moveTo>
                  <a:lnTo>
                    <a:pt x="4164" y="0"/>
                  </a:lnTo>
                  <a:lnTo>
                    <a:pt x="4164" y="24"/>
                  </a:lnTo>
                  <a:lnTo>
                    <a:pt x="4092" y="24"/>
                  </a:lnTo>
                  <a:lnTo>
                    <a:pt x="4092" y="0"/>
                  </a:lnTo>
                  <a:close/>
                  <a:moveTo>
                    <a:pt x="4188" y="0"/>
                  </a:moveTo>
                  <a:lnTo>
                    <a:pt x="4260" y="0"/>
                  </a:lnTo>
                  <a:lnTo>
                    <a:pt x="4260" y="24"/>
                  </a:lnTo>
                  <a:lnTo>
                    <a:pt x="4188" y="24"/>
                  </a:lnTo>
                  <a:lnTo>
                    <a:pt x="4188" y="0"/>
                  </a:lnTo>
                  <a:close/>
                  <a:moveTo>
                    <a:pt x="4284" y="0"/>
                  </a:moveTo>
                  <a:lnTo>
                    <a:pt x="4356" y="0"/>
                  </a:lnTo>
                  <a:lnTo>
                    <a:pt x="4356" y="24"/>
                  </a:lnTo>
                  <a:lnTo>
                    <a:pt x="4284" y="24"/>
                  </a:lnTo>
                  <a:lnTo>
                    <a:pt x="4284" y="0"/>
                  </a:lnTo>
                  <a:close/>
                  <a:moveTo>
                    <a:pt x="4380" y="0"/>
                  </a:moveTo>
                  <a:lnTo>
                    <a:pt x="4452" y="0"/>
                  </a:lnTo>
                  <a:lnTo>
                    <a:pt x="4452" y="24"/>
                  </a:lnTo>
                  <a:lnTo>
                    <a:pt x="4380" y="24"/>
                  </a:lnTo>
                  <a:lnTo>
                    <a:pt x="4380" y="0"/>
                  </a:lnTo>
                  <a:close/>
                  <a:moveTo>
                    <a:pt x="4476" y="0"/>
                  </a:moveTo>
                  <a:lnTo>
                    <a:pt x="4548" y="0"/>
                  </a:lnTo>
                  <a:lnTo>
                    <a:pt x="4548" y="24"/>
                  </a:lnTo>
                  <a:lnTo>
                    <a:pt x="4476" y="24"/>
                  </a:lnTo>
                  <a:lnTo>
                    <a:pt x="4476" y="0"/>
                  </a:lnTo>
                  <a:close/>
                  <a:moveTo>
                    <a:pt x="4572" y="0"/>
                  </a:moveTo>
                  <a:lnTo>
                    <a:pt x="4644" y="0"/>
                  </a:lnTo>
                  <a:lnTo>
                    <a:pt x="4644" y="24"/>
                  </a:lnTo>
                  <a:lnTo>
                    <a:pt x="4572" y="24"/>
                  </a:lnTo>
                  <a:lnTo>
                    <a:pt x="4572" y="0"/>
                  </a:lnTo>
                  <a:close/>
                  <a:moveTo>
                    <a:pt x="4668" y="0"/>
                  </a:moveTo>
                  <a:lnTo>
                    <a:pt x="4740" y="0"/>
                  </a:lnTo>
                  <a:lnTo>
                    <a:pt x="4740" y="24"/>
                  </a:lnTo>
                  <a:lnTo>
                    <a:pt x="4668" y="24"/>
                  </a:lnTo>
                  <a:lnTo>
                    <a:pt x="4668" y="0"/>
                  </a:lnTo>
                  <a:close/>
                  <a:moveTo>
                    <a:pt x="4764" y="0"/>
                  </a:moveTo>
                  <a:lnTo>
                    <a:pt x="4836" y="0"/>
                  </a:lnTo>
                  <a:lnTo>
                    <a:pt x="4836" y="24"/>
                  </a:lnTo>
                  <a:lnTo>
                    <a:pt x="4764" y="24"/>
                  </a:lnTo>
                  <a:lnTo>
                    <a:pt x="4764" y="0"/>
                  </a:lnTo>
                  <a:close/>
                  <a:moveTo>
                    <a:pt x="4860" y="0"/>
                  </a:moveTo>
                  <a:lnTo>
                    <a:pt x="4932" y="0"/>
                  </a:lnTo>
                  <a:lnTo>
                    <a:pt x="4932" y="24"/>
                  </a:lnTo>
                  <a:lnTo>
                    <a:pt x="4860" y="24"/>
                  </a:lnTo>
                  <a:lnTo>
                    <a:pt x="4860" y="0"/>
                  </a:lnTo>
                  <a:close/>
                  <a:moveTo>
                    <a:pt x="4956" y="0"/>
                  </a:moveTo>
                  <a:lnTo>
                    <a:pt x="5028" y="0"/>
                  </a:lnTo>
                  <a:lnTo>
                    <a:pt x="5028" y="24"/>
                  </a:lnTo>
                  <a:lnTo>
                    <a:pt x="4956" y="24"/>
                  </a:lnTo>
                  <a:lnTo>
                    <a:pt x="4956" y="0"/>
                  </a:lnTo>
                  <a:close/>
                  <a:moveTo>
                    <a:pt x="5052" y="0"/>
                  </a:moveTo>
                  <a:lnTo>
                    <a:pt x="5124" y="0"/>
                  </a:lnTo>
                  <a:lnTo>
                    <a:pt x="5124" y="24"/>
                  </a:lnTo>
                  <a:lnTo>
                    <a:pt x="5052" y="24"/>
                  </a:lnTo>
                  <a:lnTo>
                    <a:pt x="5052" y="0"/>
                  </a:lnTo>
                  <a:close/>
                  <a:moveTo>
                    <a:pt x="5148" y="0"/>
                  </a:moveTo>
                  <a:lnTo>
                    <a:pt x="5220" y="0"/>
                  </a:lnTo>
                  <a:lnTo>
                    <a:pt x="5220" y="24"/>
                  </a:lnTo>
                  <a:lnTo>
                    <a:pt x="5148" y="24"/>
                  </a:lnTo>
                  <a:lnTo>
                    <a:pt x="5148" y="0"/>
                  </a:lnTo>
                  <a:close/>
                  <a:moveTo>
                    <a:pt x="5244" y="0"/>
                  </a:moveTo>
                  <a:lnTo>
                    <a:pt x="5316" y="0"/>
                  </a:lnTo>
                  <a:lnTo>
                    <a:pt x="5316" y="24"/>
                  </a:lnTo>
                  <a:lnTo>
                    <a:pt x="5244" y="24"/>
                  </a:lnTo>
                  <a:lnTo>
                    <a:pt x="5244" y="0"/>
                  </a:lnTo>
                  <a:close/>
                  <a:moveTo>
                    <a:pt x="5340" y="0"/>
                  </a:moveTo>
                  <a:lnTo>
                    <a:pt x="5412" y="0"/>
                  </a:lnTo>
                  <a:lnTo>
                    <a:pt x="5412" y="24"/>
                  </a:lnTo>
                  <a:lnTo>
                    <a:pt x="5340" y="24"/>
                  </a:lnTo>
                  <a:lnTo>
                    <a:pt x="5340" y="0"/>
                  </a:lnTo>
                  <a:close/>
                  <a:moveTo>
                    <a:pt x="5436" y="0"/>
                  </a:moveTo>
                  <a:lnTo>
                    <a:pt x="5508" y="0"/>
                  </a:lnTo>
                  <a:lnTo>
                    <a:pt x="5508" y="24"/>
                  </a:lnTo>
                  <a:lnTo>
                    <a:pt x="5436" y="24"/>
                  </a:lnTo>
                  <a:lnTo>
                    <a:pt x="5436" y="0"/>
                  </a:lnTo>
                  <a:close/>
                  <a:moveTo>
                    <a:pt x="5532" y="0"/>
                  </a:moveTo>
                  <a:lnTo>
                    <a:pt x="5604" y="0"/>
                  </a:lnTo>
                  <a:lnTo>
                    <a:pt x="5604" y="24"/>
                  </a:lnTo>
                  <a:lnTo>
                    <a:pt x="5532" y="24"/>
                  </a:lnTo>
                  <a:lnTo>
                    <a:pt x="5532" y="0"/>
                  </a:lnTo>
                  <a:close/>
                  <a:moveTo>
                    <a:pt x="5628" y="0"/>
                  </a:moveTo>
                  <a:lnTo>
                    <a:pt x="5700" y="0"/>
                  </a:lnTo>
                  <a:lnTo>
                    <a:pt x="5700" y="24"/>
                  </a:lnTo>
                  <a:lnTo>
                    <a:pt x="5628" y="24"/>
                  </a:lnTo>
                  <a:lnTo>
                    <a:pt x="5628" y="0"/>
                  </a:lnTo>
                  <a:close/>
                  <a:moveTo>
                    <a:pt x="5724" y="0"/>
                  </a:moveTo>
                  <a:lnTo>
                    <a:pt x="5796" y="0"/>
                  </a:lnTo>
                  <a:lnTo>
                    <a:pt x="5796" y="24"/>
                  </a:lnTo>
                  <a:lnTo>
                    <a:pt x="5724" y="24"/>
                  </a:lnTo>
                  <a:lnTo>
                    <a:pt x="5724" y="0"/>
                  </a:lnTo>
                  <a:close/>
                  <a:moveTo>
                    <a:pt x="5820" y="0"/>
                  </a:moveTo>
                  <a:lnTo>
                    <a:pt x="5892" y="0"/>
                  </a:lnTo>
                  <a:lnTo>
                    <a:pt x="5892" y="24"/>
                  </a:lnTo>
                  <a:lnTo>
                    <a:pt x="5820" y="24"/>
                  </a:lnTo>
                  <a:lnTo>
                    <a:pt x="5820" y="0"/>
                  </a:lnTo>
                  <a:close/>
                  <a:moveTo>
                    <a:pt x="5916" y="0"/>
                  </a:moveTo>
                  <a:lnTo>
                    <a:pt x="5988" y="0"/>
                  </a:lnTo>
                  <a:lnTo>
                    <a:pt x="5988" y="24"/>
                  </a:lnTo>
                  <a:lnTo>
                    <a:pt x="5916" y="24"/>
                  </a:lnTo>
                  <a:lnTo>
                    <a:pt x="5916" y="0"/>
                  </a:lnTo>
                  <a:close/>
                  <a:moveTo>
                    <a:pt x="6012" y="0"/>
                  </a:moveTo>
                  <a:lnTo>
                    <a:pt x="6084" y="0"/>
                  </a:lnTo>
                  <a:lnTo>
                    <a:pt x="6084" y="24"/>
                  </a:lnTo>
                  <a:lnTo>
                    <a:pt x="6012" y="24"/>
                  </a:lnTo>
                  <a:lnTo>
                    <a:pt x="6012" y="0"/>
                  </a:lnTo>
                  <a:close/>
                  <a:moveTo>
                    <a:pt x="6108" y="0"/>
                  </a:moveTo>
                  <a:lnTo>
                    <a:pt x="6180" y="0"/>
                  </a:lnTo>
                  <a:lnTo>
                    <a:pt x="6180" y="24"/>
                  </a:lnTo>
                  <a:lnTo>
                    <a:pt x="6108" y="24"/>
                  </a:lnTo>
                  <a:lnTo>
                    <a:pt x="6108" y="0"/>
                  </a:lnTo>
                  <a:close/>
                  <a:moveTo>
                    <a:pt x="6204" y="0"/>
                  </a:moveTo>
                  <a:lnTo>
                    <a:pt x="6276" y="0"/>
                  </a:lnTo>
                  <a:lnTo>
                    <a:pt x="6276" y="24"/>
                  </a:lnTo>
                  <a:lnTo>
                    <a:pt x="6204" y="24"/>
                  </a:lnTo>
                  <a:lnTo>
                    <a:pt x="6204" y="0"/>
                  </a:lnTo>
                  <a:close/>
                  <a:moveTo>
                    <a:pt x="6300" y="0"/>
                  </a:moveTo>
                  <a:lnTo>
                    <a:pt x="6372" y="0"/>
                  </a:lnTo>
                  <a:lnTo>
                    <a:pt x="6372" y="24"/>
                  </a:lnTo>
                  <a:lnTo>
                    <a:pt x="6300" y="24"/>
                  </a:lnTo>
                  <a:lnTo>
                    <a:pt x="6300" y="0"/>
                  </a:lnTo>
                  <a:close/>
                  <a:moveTo>
                    <a:pt x="6396" y="0"/>
                  </a:moveTo>
                  <a:lnTo>
                    <a:pt x="6468" y="0"/>
                  </a:lnTo>
                  <a:lnTo>
                    <a:pt x="6468" y="24"/>
                  </a:lnTo>
                  <a:lnTo>
                    <a:pt x="6396" y="24"/>
                  </a:lnTo>
                  <a:lnTo>
                    <a:pt x="6396" y="0"/>
                  </a:lnTo>
                  <a:close/>
                  <a:moveTo>
                    <a:pt x="6492" y="0"/>
                  </a:moveTo>
                  <a:lnTo>
                    <a:pt x="6564" y="0"/>
                  </a:lnTo>
                  <a:lnTo>
                    <a:pt x="6564" y="24"/>
                  </a:lnTo>
                  <a:lnTo>
                    <a:pt x="6492" y="24"/>
                  </a:lnTo>
                  <a:lnTo>
                    <a:pt x="6492" y="0"/>
                  </a:lnTo>
                  <a:close/>
                  <a:moveTo>
                    <a:pt x="6588" y="0"/>
                  </a:moveTo>
                  <a:lnTo>
                    <a:pt x="6660" y="0"/>
                  </a:lnTo>
                  <a:lnTo>
                    <a:pt x="6660" y="24"/>
                  </a:lnTo>
                  <a:lnTo>
                    <a:pt x="6588" y="24"/>
                  </a:lnTo>
                  <a:lnTo>
                    <a:pt x="6588" y="0"/>
                  </a:lnTo>
                  <a:close/>
                  <a:moveTo>
                    <a:pt x="6684" y="0"/>
                  </a:moveTo>
                  <a:lnTo>
                    <a:pt x="6700" y="0"/>
                  </a:lnTo>
                  <a:cubicBezTo>
                    <a:pt x="6707" y="0"/>
                    <a:pt x="6712" y="6"/>
                    <a:pt x="6712" y="12"/>
                  </a:cubicBezTo>
                  <a:lnTo>
                    <a:pt x="6712" y="68"/>
                  </a:lnTo>
                  <a:lnTo>
                    <a:pt x="6688" y="68"/>
                  </a:lnTo>
                  <a:lnTo>
                    <a:pt x="6688" y="12"/>
                  </a:lnTo>
                  <a:lnTo>
                    <a:pt x="6700" y="24"/>
                  </a:lnTo>
                  <a:lnTo>
                    <a:pt x="6684" y="24"/>
                  </a:lnTo>
                  <a:lnTo>
                    <a:pt x="6684" y="0"/>
                  </a:lnTo>
                  <a:close/>
                  <a:moveTo>
                    <a:pt x="6712" y="92"/>
                  </a:moveTo>
                  <a:lnTo>
                    <a:pt x="6712" y="164"/>
                  </a:lnTo>
                  <a:lnTo>
                    <a:pt x="6688" y="164"/>
                  </a:lnTo>
                  <a:lnTo>
                    <a:pt x="6688" y="92"/>
                  </a:lnTo>
                  <a:lnTo>
                    <a:pt x="6712" y="92"/>
                  </a:lnTo>
                  <a:close/>
                  <a:moveTo>
                    <a:pt x="6712" y="188"/>
                  </a:moveTo>
                  <a:lnTo>
                    <a:pt x="6712" y="260"/>
                  </a:lnTo>
                  <a:lnTo>
                    <a:pt x="6688" y="260"/>
                  </a:lnTo>
                  <a:lnTo>
                    <a:pt x="6688" y="188"/>
                  </a:lnTo>
                  <a:lnTo>
                    <a:pt x="6712" y="188"/>
                  </a:lnTo>
                  <a:close/>
                  <a:moveTo>
                    <a:pt x="6712" y="284"/>
                  </a:moveTo>
                  <a:lnTo>
                    <a:pt x="6712" y="356"/>
                  </a:lnTo>
                  <a:lnTo>
                    <a:pt x="6688" y="356"/>
                  </a:lnTo>
                  <a:lnTo>
                    <a:pt x="6688" y="284"/>
                  </a:lnTo>
                  <a:lnTo>
                    <a:pt x="6712" y="284"/>
                  </a:lnTo>
                  <a:close/>
                  <a:moveTo>
                    <a:pt x="6712" y="380"/>
                  </a:moveTo>
                  <a:lnTo>
                    <a:pt x="6712" y="452"/>
                  </a:lnTo>
                  <a:lnTo>
                    <a:pt x="6688" y="452"/>
                  </a:lnTo>
                  <a:lnTo>
                    <a:pt x="6688" y="380"/>
                  </a:lnTo>
                  <a:lnTo>
                    <a:pt x="6712" y="380"/>
                  </a:lnTo>
                  <a:close/>
                  <a:moveTo>
                    <a:pt x="6712" y="476"/>
                  </a:moveTo>
                  <a:lnTo>
                    <a:pt x="6712" y="548"/>
                  </a:lnTo>
                  <a:lnTo>
                    <a:pt x="6688" y="548"/>
                  </a:lnTo>
                  <a:lnTo>
                    <a:pt x="6688" y="476"/>
                  </a:lnTo>
                  <a:lnTo>
                    <a:pt x="6712" y="476"/>
                  </a:lnTo>
                  <a:close/>
                  <a:moveTo>
                    <a:pt x="6712" y="572"/>
                  </a:moveTo>
                  <a:lnTo>
                    <a:pt x="6712" y="644"/>
                  </a:lnTo>
                  <a:lnTo>
                    <a:pt x="6688" y="644"/>
                  </a:lnTo>
                  <a:lnTo>
                    <a:pt x="6688" y="572"/>
                  </a:lnTo>
                  <a:lnTo>
                    <a:pt x="6712" y="572"/>
                  </a:lnTo>
                  <a:close/>
                  <a:moveTo>
                    <a:pt x="6712" y="668"/>
                  </a:moveTo>
                  <a:lnTo>
                    <a:pt x="6712" y="732"/>
                  </a:lnTo>
                  <a:cubicBezTo>
                    <a:pt x="6712" y="739"/>
                    <a:pt x="6707" y="744"/>
                    <a:pt x="6700" y="744"/>
                  </a:cubicBezTo>
                  <a:lnTo>
                    <a:pt x="6692" y="744"/>
                  </a:lnTo>
                  <a:lnTo>
                    <a:pt x="6692" y="720"/>
                  </a:lnTo>
                  <a:lnTo>
                    <a:pt x="6700" y="720"/>
                  </a:lnTo>
                  <a:lnTo>
                    <a:pt x="6688" y="732"/>
                  </a:lnTo>
                  <a:lnTo>
                    <a:pt x="6688" y="668"/>
                  </a:lnTo>
                  <a:lnTo>
                    <a:pt x="6712" y="668"/>
                  </a:lnTo>
                  <a:close/>
                  <a:moveTo>
                    <a:pt x="6668" y="744"/>
                  </a:moveTo>
                  <a:lnTo>
                    <a:pt x="6596" y="744"/>
                  </a:lnTo>
                  <a:lnTo>
                    <a:pt x="6596" y="720"/>
                  </a:lnTo>
                  <a:lnTo>
                    <a:pt x="6668" y="720"/>
                  </a:lnTo>
                  <a:lnTo>
                    <a:pt x="6668" y="744"/>
                  </a:lnTo>
                  <a:close/>
                  <a:moveTo>
                    <a:pt x="6572" y="744"/>
                  </a:moveTo>
                  <a:lnTo>
                    <a:pt x="6500" y="744"/>
                  </a:lnTo>
                  <a:lnTo>
                    <a:pt x="6500" y="720"/>
                  </a:lnTo>
                  <a:lnTo>
                    <a:pt x="6572" y="720"/>
                  </a:lnTo>
                  <a:lnTo>
                    <a:pt x="6572" y="744"/>
                  </a:lnTo>
                  <a:close/>
                  <a:moveTo>
                    <a:pt x="6476" y="744"/>
                  </a:moveTo>
                  <a:lnTo>
                    <a:pt x="6404" y="744"/>
                  </a:lnTo>
                  <a:lnTo>
                    <a:pt x="6404" y="720"/>
                  </a:lnTo>
                  <a:lnTo>
                    <a:pt x="6476" y="720"/>
                  </a:lnTo>
                  <a:lnTo>
                    <a:pt x="6476" y="744"/>
                  </a:lnTo>
                  <a:close/>
                  <a:moveTo>
                    <a:pt x="6380" y="744"/>
                  </a:moveTo>
                  <a:lnTo>
                    <a:pt x="6308" y="744"/>
                  </a:lnTo>
                  <a:lnTo>
                    <a:pt x="6308" y="720"/>
                  </a:lnTo>
                  <a:lnTo>
                    <a:pt x="6380" y="720"/>
                  </a:lnTo>
                  <a:lnTo>
                    <a:pt x="6380" y="744"/>
                  </a:lnTo>
                  <a:close/>
                  <a:moveTo>
                    <a:pt x="6284" y="744"/>
                  </a:moveTo>
                  <a:lnTo>
                    <a:pt x="6212" y="744"/>
                  </a:lnTo>
                  <a:lnTo>
                    <a:pt x="6212" y="720"/>
                  </a:lnTo>
                  <a:lnTo>
                    <a:pt x="6284" y="720"/>
                  </a:lnTo>
                  <a:lnTo>
                    <a:pt x="6284" y="744"/>
                  </a:lnTo>
                  <a:close/>
                  <a:moveTo>
                    <a:pt x="6188" y="744"/>
                  </a:moveTo>
                  <a:lnTo>
                    <a:pt x="6116" y="744"/>
                  </a:lnTo>
                  <a:lnTo>
                    <a:pt x="6116" y="720"/>
                  </a:lnTo>
                  <a:lnTo>
                    <a:pt x="6188" y="720"/>
                  </a:lnTo>
                  <a:lnTo>
                    <a:pt x="6188" y="744"/>
                  </a:lnTo>
                  <a:close/>
                  <a:moveTo>
                    <a:pt x="6092" y="744"/>
                  </a:moveTo>
                  <a:lnTo>
                    <a:pt x="6020" y="744"/>
                  </a:lnTo>
                  <a:lnTo>
                    <a:pt x="6020" y="720"/>
                  </a:lnTo>
                  <a:lnTo>
                    <a:pt x="6092" y="720"/>
                  </a:lnTo>
                  <a:lnTo>
                    <a:pt x="6092" y="744"/>
                  </a:lnTo>
                  <a:close/>
                  <a:moveTo>
                    <a:pt x="5996" y="744"/>
                  </a:moveTo>
                  <a:lnTo>
                    <a:pt x="5924" y="744"/>
                  </a:lnTo>
                  <a:lnTo>
                    <a:pt x="5924" y="720"/>
                  </a:lnTo>
                  <a:lnTo>
                    <a:pt x="5996" y="720"/>
                  </a:lnTo>
                  <a:lnTo>
                    <a:pt x="5996" y="744"/>
                  </a:lnTo>
                  <a:close/>
                  <a:moveTo>
                    <a:pt x="5900" y="744"/>
                  </a:moveTo>
                  <a:lnTo>
                    <a:pt x="5828" y="744"/>
                  </a:lnTo>
                  <a:lnTo>
                    <a:pt x="5828" y="720"/>
                  </a:lnTo>
                  <a:lnTo>
                    <a:pt x="5900" y="720"/>
                  </a:lnTo>
                  <a:lnTo>
                    <a:pt x="5900" y="744"/>
                  </a:lnTo>
                  <a:close/>
                  <a:moveTo>
                    <a:pt x="5804" y="744"/>
                  </a:moveTo>
                  <a:lnTo>
                    <a:pt x="5732" y="744"/>
                  </a:lnTo>
                  <a:lnTo>
                    <a:pt x="5732" y="720"/>
                  </a:lnTo>
                  <a:lnTo>
                    <a:pt x="5804" y="720"/>
                  </a:lnTo>
                  <a:lnTo>
                    <a:pt x="5804" y="744"/>
                  </a:lnTo>
                  <a:close/>
                  <a:moveTo>
                    <a:pt x="5708" y="744"/>
                  </a:moveTo>
                  <a:lnTo>
                    <a:pt x="5636" y="744"/>
                  </a:lnTo>
                  <a:lnTo>
                    <a:pt x="5636" y="720"/>
                  </a:lnTo>
                  <a:lnTo>
                    <a:pt x="5708" y="720"/>
                  </a:lnTo>
                  <a:lnTo>
                    <a:pt x="5708" y="744"/>
                  </a:lnTo>
                  <a:close/>
                  <a:moveTo>
                    <a:pt x="5612" y="744"/>
                  </a:moveTo>
                  <a:lnTo>
                    <a:pt x="5540" y="744"/>
                  </a:lnTo>
                  <a:lnTo>
                    <a:pt x="5540" y="720"/>
                  </a:lnTo>
                  <a:lnTo>
                    <a:pt x="5612" y="720"/>
                  </a:lnTo>
                  <a:lnTo>
                    <a:pt x="5612" y="744"/>
                  </a:lnTo>
                  <a:close/>
                  <a:moveTo>
                    <a:pt x="5516" y="744"/>
                  </a:moveTo>
                  <a:lnTo>
                    <a:pt x="5444" y="744"/>
                  </a:lnTo>
                  <a:lnTo>
                    <a:pt x="5444" y="720"/>
                  </a:lnTo>
                  <a:lnTo>
                    <a:pt x="5516" y="720"/>
                  </a:lnTo>
                  <a:lnTo>
                    <a:pt x="5516" y="744"/>
                  </a:lnTo>
                  <a:close/>
                  <a:moveTo>
                    <a:pt x="5420" y="744"/>
                  </a:moveTo>
                  <a:lnTo>
                    <a:pt x="5348" y="744"/>
                  </a:lnTo>
                  <a:lnTo>
                    <a:pt x="5348" y="720"/>
                  </a:lnTo>
                  <a:lnTo>
                    <a:pt x="5420" y="720"/>
                  </a:lnTo>
                  <a:lnTo>
                    <a:pt x="5420" y="744"/>
                  </a:lnTo>
                  <a:close/>
                  <a:moveTo>
                    <a:pt x="5324" y="744"/>
                  </a:moveTo>
                  <a:lnTo>
                    <a:pt x="5252" y="744"/>
                  </a:lnTo>
                  <a:lnTo>
                    <a:pt x="5252" y="720"/>
                  </a:lnTo>
                  <a:lnTo>
                    <a:pt x="5324" y="720"/>
                  </a:lnTo>
                  <a:lnTo>
                    <a:pt x="5324" y="744"/>
                  </a:lnTo>
                  <a:close/>
                  <a:moveTo>
                    <a:pt x="5228" y="744"/>
                  </a:moveTo>
                  <a:lnTo>
                    <a:pt x="5156" y="744"/>
                  </a:lnTo>
                  <a:lnTo>
                    <a:pt x="5156" y="720"/>
                  </a:lnTo>
                  <a:lnTo>
                    <a:pt x="5228" y="720"/>
                  </a:lnTo>
                  <a:lnTo>
                    <a:pt x="5228" y="744"/>
                  </a:lnTo>
                  <a:close/>
                  <a:moveTo>
                    <a:pt x="5132" y="744"/>
                  </a:moveTo>
                  <a:lnTo>
                    <a:pt x="5060" y="744"/>
                  </a:lnTo>
                  <a:lnTo>
                    <a:pt x="5060" y="720"/>
                  </a:lnTo>
                  <a:lnTo>
                    <a:pt x="5132" y="720"/>
                  </a:lnTo>
                  <a:lnTo>
                    <a:pt x="5132" y="744"/>
                  </a:lnTo>
                  <a:close/>
                  <a:moveTo>
                    <a:pt x="5036" y="744"/>
                  </a:moveTo>
                  <a:lnTo>
                    <a:pt x="4964" y="744"/>
                  </a:lnTo>
                  <a:lnTo>
                    <a:pt x="4964" y="720"/>
                  </a:lnTo>
                  <a:lnTo>
                    <a:pt x="5036" y="720"/>
                  </a:lnTo>
                  <a:lnTo>
                    <a:pt x="5036" y="744"/>
                  </a:lnTo>
                  <a:close/>
                  <a:moveTo>
                    <a:pt x="4940" y="744"/>
                  </a:moveTo>
                  <a:lnTo>
                    <a:pt x="4868" y="744"/>
                  </a:lnTo>
                  <a:lnTo>
                    <a:pt x="4868" y="720"/>
                  </a:lnTo>
                  <a:lnTo>
                    <a:pt x="4940" y="720"/>
                  </a:lnTo>
                  <a:lnTo>
                    <a:pt x="4940" y="744"/>
                  </a:lnTo>
                  <a:close/>
                  <a:moveTo>
                    <a:pt x="4844" y="744"/>
                  </a:moveTo>
                  <a:lnTo>
                    <a:pt x="4772" y="744"/>
                  </a:lnTo>
                  <a:lnTo>
                    <a:pt x="4772" y="720"/>
                  </a:lnTo>
                  <a:lnTo>
                    <a:pt x="4844" y="720"/>
                  </a:lnTo>
                  <a:lnTo>
                    <a:pt x="4844" y="744"/>
                  </a:lnTo>
                  <a:close/>
                  <a:moveTo>
                    <a:pt x="4748" y="744"/>
                  </a:moveTo>
                  <a:lnTo>
                    <a:pt x="4676" y="744"/>
                  </a:lnTo>
                  <a:lnTo>
                    <a:pt x="4676" y="720"/>
                  </a:lnTo>
                  <a:lnTo>
                    <a:pt x="4748" y="720"/>
                  </a:lnTo>
                  <a:lnTo>
                    <a:pt x="4748" y="744"/>
                  </a:lnTo>
                  <a:close/>
                  <a:moveTo>
                    <a:pt x="4652" y="744"/>
                  </a:moveTo>
                  <a:lnTo>
                    <a:pt x="4580" y="744"/>
                  </a:lnTo>
                  <a:lnTo>
                    <a:pt x="4580" y="720"/>
                  </a:lnTo>
                  <a:lnTo>
                    <a:pt x="4652" y="720"/>
                  </a:lnTo>
                  <a:lnTo>
                    <a:pt x="4652" y="744"/>
                  </a:lnTo>
                  <a:close/>
                  <a:moveTo>
                    <a:pt x="4556" y="744"/>
                  </a:moveTo>
                  <a:lnTo>
                    <a:pt x="4484" y="744"/>
                  </a:lnTo>
                  <a:lnTo>
                    <a:pt x="4484" y="720"/>
                  </a:lnTo>
                  <a:lnTo>
                    <a:pt x="4556" y="720"/>
                  </a:lnTo>
                  <a:lnTo>
                    <a:pt x="4556" y="744"/>
                  </a:lnTo>
                  <a:close/>
                  <a:moveTo>
                    <a:pt x="4460" y="744"/>
                  </a:moveTo>
                  <a:lnTo>
                    <a:pt x="4388" y="744"/>
                  </a:lnTo>
                  <a:lnTo>
                    <a:pt x="4388" y="720"/>
                  </a:lnTo>
                  <a:lnTo>
                    <a:pt x="4460" y="720"/>
                  </a:lnTo>
                  <a:lnTo>
                    <a:pt x="4460" y="744"/>
                  </a:lnTo>
                  <a:close/>
                  <a:moveTo>
                    <a:pt x="4364" y="744"/>
                  </a:moveTo>
                  <a:lnTo>
                    <a:pt x="4292" y="744"/>
                  </a:lnTo>
                  <a:lnTo>
                    <a:pt x="4292" y="720"/>
                  </a:lnTo>
                  <a:lnTo>
                    <a:pt x="4364" y="720"/>
                  </a:lnTo>
                  <a:lnTo>
                    <a:pt x="4364" y="744"/>
                  </a:lnTo>
                  <a:close/>
                  <a:moveTo>
                    <a:pt x="4268" y="744"/>
                  </a:moveTo>
                  <a:lnTo>
                    <a:pt x="4196" y="744"/>
                  </a:lnTo>
                  <a:lnTo>
                    <a:pt x="4196" y="720"/>
                  </a:lnTo>
                  <a:lnTo>
                    <a:pt x="4268" y="720"/>
                  </a:lnTo>
                  <a:lnTo>
                    <a:pt x="4268" y="744"/>
                  </a:lnTo>
                  <a:close/>
                  <a:moveTo>
                    <a:pt x="4172" y="744"/>
                  </a:moveTo>
                  <a:lnTo>
                    <a:pt x="4100" y="744"/>
                  </a:lnTo>
                  <a:lnTo>
                    <a:pt x="4100" y="720"/>
                  </a:lnTo>
                  <a:lnTo>
                    <a:pt x="4172" y="720"/>
                  </a:lnTo>
                  <a:lnTo>
                    <a:pt x="4172" y="744"/>
                  </a:lnTo>
                  <a:close/>
                  <a:moveTo>
                    <a:pt x="4076" y="744"/>
                  </a:moveTo>
                  <a:lnTo>
                    <a:pt x="4004" y="744"/>
                  </a:lnTo>
                  <a:lnTo>
                    <a:pt x="4004" y="720"/>
                  </a:lnTo>
                  <a:lnTo>
                    <a:pt x="4076" y="720"/>
                  </a:lnTo>
                  <a:lnTo>
                    <a:pt x="4076" y="744"/>
                  </a:lnTo>
                  <a:close/>
                  <a:moveTo>
                    <a:pt x="3980" y="744"/>
                  </a:moveTo>
                  <a:lnTo>
                    <a:pt x="3908" y="744"/>
                  </a:lnTo>
                  <a:lnTo>
                    <a:pt x="3908" y="720"/>
                  </a:lnTo>
                  <a:lnTo>
                    <a:pt x="3980" y="720"/>
                  </a:lnTo>
                  <a:lnTo>
                    <a:pt x="3980" y="744"/>
                  </a:lnTo>
                  <a:close/>
                  <a:moveTo>
                    <a:pt x="3884" y="744"/>
                  </a:moveTo>
                  <a:lnTo>
                    <a:pt x="3812" y="744"/>
                  </a:lnTo>
                  <a:lnTo>
                    <a:pt x="3812" y="720"/>
                  </a:lnTo>
                  <a:lnTo>
                    <a:pt x="3884" y="720"/>
                  </a:lnTo>
                  <a:lnTo>
                    <a:pt x="3884" y="744"/>
                  </a:lnTo>
                  <a:close/>
                  <a:moveTo>
                    <a:pt x="3788" y="744"/>
                  </a:moveTo>
                  <a:lnTo>
                    <a:pt x="3716" y="744"/>
                  </a:lnTo>
                  <a:lnTo>
                    <a:pt x="3716" y="720"/>
                  </a:lnTo>
                  <a:lnTo>
                    <a:pt x="3788" y="720"/>
                  </a:lnTo>
                  <a:lnTo>
                    <a:pt x="3788" y="744"/>
                  </a:lnTo>
                  <a:close/>
                  <a:moveTo>
                    <a:pt x="3692" y="744"/>
                  </a:moveTo>
                  <a:lnTo>
                    <a:pt x="3620" y="744"/>
                  </a:lnTo>
                  <a:lnTo>
                    <a:pt x="3620" y="720"/>
                  </a:lnTo>
                  <a:lnTo>
                    <a:pt x="3692" y="720"/>
                  </a:lnTo>
                  <a:lnTo>
                    <a:pt x="3692" y="744"/>
                  </a:lnTo>
                  <a:close/>
                  <a:moveTo>
                    <a:pt x="3596" y="744"/>
                  </a:moveTo>
                  <a:lnTo>
                    <a:pt x="3524" y="744"/>
                  </a:lnTo>
                  <a:lnTo>
                    <a:pt x="3524" y="720"/>
                  </a:lnTo>
                  <a:lnTo>
                    <a:pt x="3596" y="720"/>
                  </a:lnTo>
                  <a:lnTo>
                    <a:pt x="3596" y="744"/>
                  </a:lnTo>
                  <a:close/>
                  <a:moveTo>
                    <a:pt x="3500" y="744"/>
                  </a:moveTo>
                  <a:lnTo>
                    <a:pt x="3428" y="744"/>
                  </a:lnTo>
                  <a:lnTo>
                    <a:pt x="3428" y="720"/>
                  </a:lnTo>
                  <a:lnTo>
                    <a:pt x="3500" y="720"/>
                  </a:lnTo>
                  <a:lnTo>
                    <a:pt x="3500" y="744"/>
                  </a:lnTo>
                  <a:close/>
                  <a:moveTo>
                    <a:pt x="3404" y="744"/>
                  </a:moveTo>
                  <a:lnTo>
                    <a:pt x="3332" y="744"/>
                  </a:lnTo>
                  <a:lnTo>
                    <a:pt x="3332" y="720"/>
                  </a:lnTo>
                  <a:lnTo>
                    <a:pt x="3404" y="720"/>
                  </a:lnTo>
                  <a:lnTo>
                    <a:pt x="3404" y="744"/>
                  </a:lnTo>
                  <a:close/>
                  <a:moveTo>
                    <a:pt x="3308" y="744"/>
                  </a:moveTo>
                  <a:lnTo>
                    <a:pt x="3236" y="744"/>
                  </a:lnTo>
                  <a:lnTo>
                    <a:pt x="3236" y="720"/>
                  </a:lnTo>
                  <a:lnTo>
                    <a:pt x="3308" y="720"/>
                  </a:lnTo>
                  <a:lnTo>
                    <a:pt x="3308" y="744"/>
                  </a:lnTo>
                  <a:close/>
                  <a:moveTo>
                    <a:pt x="3212" y="744"/>
                  </a:moveTo>
                  <a:lnTo>
                    <a:pt x="3140" y="744"/>
                  </a:lnTo>
                  <a:lnTo>
                    <a:pt x="3140" y="720"/>
                  </a:lnTo>
                  <a:lnTo>
                    <a:pt x="3212" y="720"/>
                  </a:lnTo>
                  <a:lnTo>
                    <a:pt x="3212" y="744"/>
                  </a:lnTo>
                  <a:close/>
                  <a:moveTo>
                    <a:pt x="3116" y="744"/>
                  </a:moveTo>
                  <a:lnTo>
                    <a:pt x="3044" y="744"/>
                  </a:lnTo>
                  <a:lnTo>
                    <a:pt x="3044" y="720"/>
                  </a:lnTo>
                  <a:lnTo>
                    <a:pt x="3116" y="720"/>
                  </a:lnTo>
                  <a:lnTo>
                    <a:pt x="3116" y="744"/>
                  </a:lnTo>
                  <a:close/>
                  <a:moveTo>
                    <a:pt x="3020" y="744"/>
                  </a:moveTo>
                  <a:lnTo>
                    <a:pt x="2948" y="744"/>
                  </a:lnTo>
                  <a:lnTo>
                    <a:pt x="2948" y="720"/>
                  </a:lnTo>
                  <a:lnTo>
                    <a:pt x="3020" y="720"/>
                  </a:lnTo>
                  <a:lnTo>
                    <a:pt x="3020" y="744"/>
                  </a:lnTo>
                  <a:close/>
                  <a:moveTo>
                    <a:pt x="2924" y="744"/>
                  </a:moveTo>
                  <a:lnTo>
                    <a:pt x="2852" y="744"/>
                  </a:lnTo>
                  <a:lnTo>
                    <a:pt x="2852" y="720"/>
                  </a:lnTo>
                  <a:lnTo>
                    <a:pt x="2924" y="720"/>
                  </a:lnTo>
                  <a:lnTo>
                    <a:pt x="2924" y="744"/>
                  </a:lnTo>
                  <a:close/>
                  <a:moveTo>
                    <a:pt x="2828" y="744"/>
                  </a:moveTo>
                  <a:lnTo>
                    <a:pt x="2756" y="744"/>
                  </a:lnTo>
                  <a:lnTo>
                    <a:pt x="2756" y="720"/>
                  </a:lnTo>
                  <a:lnTo>
                    <a:pt x="2828" y="720"/>
                  </a:lnTo>
                  <a:lnTo>
                    <a:pt x="2828" y="744"/>
                  </a:lnTo>
                  <a:close/>
                  <a:moveTo>
                    <a:pt x="2732" y="744"/>
                  </a:moveTo>
                  <a:lnTo>
                    <a:pt x="2660" y="744"/>
                  </a:lnTo>
                  <a:lnTo>
                    <a:pt x="2660" y="720"/>
                  </a:lnTo>
                  <a:lnTo>
                    <a:pt x="2732" y="720"/>
                  </a:lnTo>
                  <a:lnTo>
                    <a:pt x="2732" y="744"/>
                  </a:lnTo>
                  <a:close/>
                  <a:moveTo>
                    <a:pt x="2636" y="744"/>
                  </a:moveTo>
                  <a:lnTo>
                    <a:pt x="2564" y="744"/>
                  </a:lnTo>
                  <a:lnTo>
                    <a:pt x="2564" y="720"/>
                  </a:lnTo>
                  <a:lnTo>
                    <a:pt x="2636" y="720"/>
                  </a:lnTo>
                  <a:lnTo>
                    <a:pt x="2636" y="744"/>
                  </a:lnTo>
                  <a:close/>
                  <a:moveTo>
                    <a:pt x="2540" y="744"/>
                  </a:moveTo>
                  <a:lnTo>
                    <a:pt x="2468" y="744"/>
                  </a:lnTo>
                  <a:lnTo>
                    <a:pt x="2468" y="720"/>
                  </a:lnTo>
                  <a:lnTo>
                    <a:pt x="2540" y="720"/>
                  </a:lnTo>
                  <a:lnTo>
                    <a:pt x="2540" y="744"/>
                  </a:lnTo>
                  <a:close/>
                  <a:moveTo>
                    <a:pt x="2444" y="744"/>
                  </a:moveTo>
                  <a:lnTo>
                    <a:pt x="2372" y="744"/>
                  </a:lnTo>
                  <a:lnTo>
                    <a:pt x="2372" y="720"/>
                  </a:lnTo>
                  <a:lnTo>
                    <a:pt x="2444" y="720"/>
                  </a:lnTo>
                  <a:lnTo>
                    <a:pt x="2444" y="744"/>
                  </a:lnTo>
                  <a:close/>
                  <a:moveTo>
                    <a:pt x="2348" y="744"/>
                  </a:moveTo>
                  <a:lnTo>
                    <a:pt x="2276" y="744"/>
                  </a:lnTo>
                  <a:lnTo>
                    <a:pt x="2276" y="720"/>
                  </a:lnTo>
                  <a:lnTo>
                    <a:pt x="2348" y="720"/>
                  </a:lnTo>
                  <a:lnTo>
                    <a:pt x="2348" y="744"/>
                  </a:lnTo>
                  <a:close/>
                  <a:moveTo>
                    <a:pt x="2252" y="744"/>
                  </a:moveTo>
                  <a:lnTo>
                    <a:pt x="2180" y="744"/>
                  </a:lnTo>
                  <a:lnTo>
                    <a:pt x="2180" y="720"/>
                  </a:lnTo>
                  <a:lnTo>
                    <a:pt x="2252" y="720"/>
                  </a:lnTo>
                  <a:lnTo>
                    <a:pt x="2252" y="744"/>
                  </a:lnTo>
                  <a:close/>
                  <a:moveTo>
                    <a:pt x="2156" y="744"/>
                  </a:moveTo>
                  <a:lnTo>
                    <a:pt x="2084" y="744"/>
                  </a:lnTo>
                  <a:lnTo>
                    <a:pt x="2084" y="720"/>
                  </a:lnTo>
                  <a:lnTo>
                    <a:pt x="2156" y="720"/>
                  </a:lnTo>
                  <a:lnTo>
                    <a:pt x="2156" y="744"/>
                  </a:lnTo>
                  <a:close/>
                  <a:moveTo>
                    <a:pt x="2060" y="744"/>
                  </a:moveTo>
                  <a:lnTo>
                    <a:pt x="1988" y="744"/>
                  </a:lnTo>
                  <a:lnTo>
                    <a:pt x="1988" y="720"/>
                  </a:lnTo>
                  <a:lnTo>
                    <a:pt x="2060" y="720"/>
                  </a:lnTo>
                  <a:lnTo>
                    <a:pt x="2060" y="744"/>
                  </a:lnTo>
                  <a:close/>
                  <a:moveTo>
                    <a:pt x="1964" y="744"/>
                  </a:moveTo>
                  <a:lnTo>
                    <a:pt x="1892" y="744"/>
                  </a:lnTo>
                  <a:lnTo>
                    <a:pt x="1892" y="720"/>
                  </a:lnTo>
                  <a:lnTo>
                    <a:pt x="1964" y="720"/>
                  </a:lnTo>
                  <a:lnTo>
                    <a:pt x="1964" y="744"/>
                  </a:lnTo>
                  <a:close/>
                  <a:moveTo>
                    <a:pt x="1868" y="744"/>
                  </a:moveTo>
                  <a:lnTo>
                    <a:pt x="1796" y="744"/>
                  </a:lnTo>
                  <a:lnTo>
                    <a:pt x="1796" y="720"/>
                  </a:lnTo>
                  <a:lnTo>
                    <a:pt x="1868" y="720"/>
                  </a:lnTo>
                  <a:lnTo>
                    <a:pt x="1868" y="744"/>
                  </a:lnTo>
                  <a:close/>
                  <a:moveTo>
                    <a:pt x="1772" y="744"/>
                  </a:moveTo>
                  <a:lnTo>
                    <a:pt x="1700" y="744"/>
                  </a:lnTo>
                  <a:lnTo>
                    <a:pt x="1700" y="720"/>
                  </a:lnTo>
                  <a:lnTo>
                    <a:pt x="1772" y="720"/>
                  </a:lnTo>
                  <a:lnTo>
                    <a:pt x="1772" y="744"/>
                  </a:lnTo>
                  <a:close/>
                  <a:moveTo>
                    <a:pt x="1676" y="744"/>
                  </a:moveTo>
                  <a:lnTo>
                    <a:pt x="1604" y="744"/>
                  </a:lnTo>
                  <a:lnTo>
                    <a:pt x="1604" y="720"/>
                  </a:lnTo>
                  <a:lnTo>
                    <a:pt x="1676" y="720"/>
                  </a:lnTo>
                  <a:lnTo>
                    <a:pt x="1676" y="744"/>
                  </a:lnTo>
                  <a:close/>
                  <a:moveTo>
                    <a:pt x="1580" y="744"/>
                  </a:moveTo>
                  <a:lnTo>
                    <a:pt x="1508" y="744"/>
                  </a:lnTo>
                  <a:lnTo>
                    <a:pt x="1508" y="720"/>
                  </a:lnTo>
                  <a:lnTo>
                    <a:pt x="1580" y="720"/>
                  </a:lnTo>
                  <a:lnTo>
                    <a:pt x="1580" y="744"/>
                  </a:lnTo>
                  <a:close/>
                  <a:moveTo>
                    <a:pt x="1484" y="744"/>
                  </a:moveTo>
                  <a:lnTo>
                    <a:pt x="1412" y="744"/>
                  </a:lnTo>
                  <a:lnTo>
                    <a:pt x="1412" y="720"/>
                  </a:lnTo>
                  <a:lnTo>
                    <a:pt x="1484" y="720"/>
                  </a:lnTo>
                  <a:lnTo>
                    <a:pt x="1484" y="744"/>
                  </a:lnTo>
                  <a:close/>
                  <a:moveTo>
                    <a:pt x="1388" y="744"/>
                  </a:moveTo>
                  <a:lnTo>
                    <a:pt x="1316" y="744"/>
                  </a:lnTo>
                  <a:lnTo>
                    <a:pt x="1316" y="720"/>
                  </a:lnTo>
                  <a:lnTo>
                    <a:pt x="1388" y="720"/>
                  </a:lnTo>
                  <a:lnTo>
                    <a:pt x="1388" y="744"/>
                  </a:lnTo>
                  <a:close/>
                  <a:moveTo>
                    <a:pt x="1292" y="744"/>
                  </a:moveTo>
                  <a:lnTo>
                    <a:pt x="1220" y="744"/>
                  </a:lnTo>
                  <a:lnTo>
                    <a:pt x="1220" y="720"/>
                  </a:lnTo>
                  <a:lnTo>
                    <a:pt x="1292" y="720"/>
                  </a:lnTo>
                  <a:lnTo>
                    <a:pt x="1292" y="744"/>
                  </a:lnTo>
                  <a:close/>
                  <a:moveTo>
                    <a:pt x="1196" y="744"/>
                  </a:moveTo>
                  <a:lnTo>
                    <a:pt x="1124" y="744"/>
                  </a:lnTo>
                  <a:lnTo>
                    <a:pt x="1124" y="720"/>
                  </a:lnTo>
                  <a:lnTo>
                    <a:pt x="1196" y="720"/>
                  </a:lnTo>
                  <a:lnTo>
                    <a:pt x="1196" y="744"/>
                  </a:lnTo>
                  <a:close/>
                  <a:moveTo>
                    <a:pt x="1100" y="744"/>
                  </a:moveTo>
                  <a:lnTo>
                    <a:pt x="1028" y="744"/>
                  </a:lnTo>
                  <a:lnTo>
                    <a:pt x="1028" y="720"/>
                  </a:lnTo>
                  <a:lnTo>
                    <a:pt x="1100" y="720"/>
                  </a:lnTo>
                  <a:lnTo>
                    <a:pt x="1100" y="744"/>
                  </a:lnTo>
                  <a:close/>
                  <a:moveTo>
                    <a:pt x="1004" y="744"/>
                  </a:moveTo>
                  <a:lnTo>
                    <a:pt x="932" y="744"/>
                  </a:lnTo>
                  <a:lnTo>
                    <a:pt x="932" y="720"/>
                  </a:lnTo>
                  <a:lnTo>
                    <a:pt x="1004" y="720"/>
                  </a:lnTo>
                  <a:lnTo>
                    <a:pt x="1004" y="744"/>
                  </a:lnTo>
                  <a:close/>
                  <a:moveTo>
                    <a:pt x="908" y="744"/>
                  </a:moveTo>
                  <a:lnTo>
                    <a:pt x="836" y="744"/>
                  </a:lnTo>
                  <a:lnTo>
                    <a:pt x="836" y="720"/>
                  </a:lnTo>
                  <a:lnTo>
                    <a:pt x="908" y="720"/>
                  </a:lnTo>
                  <a:lnTo>
                    <a:pt x="908" y="744"/>
                  </a:lnTo>
                  <a:close/>
                  <a:moveTo>
                    <a:pt x="812" y="744"/>
                  </a:moveTo>
                  <a:lnTo>
                    <a:pt x="740" y="744"/>
                  </a:lnTo>
                  <a:lnTo>
                    <a:pt x="740" y="720"/>
                  </a:lnTo>
                  <a:lnTo>
                    <a:pt x="812" y="720"/>
                  </a:lnTo>
                  <a:lnTo>
                    <a:pt x="812" y="744"/>
                  </a:lnTo>
                  <a:close/>
                  <a:moveTo>
                    <a:pt x="716" y="744"/>
                  </a:moveTo>
                  <a:lnTo>
                    <a:pt x="644" y="744"/>
                  </a:lnTo>
                  <a:lnTo>
                    <a:pt x="644" y="720"/>
                  </a:lnTo>
                  <a:lnTo>
                    <a:pt x="716" y="720"/>
                  </a:lnTo>
                  <a:lnTo>
                    <a:pt x="716" y="744"/>
                  </a:lnTo>
                  <a:close/>
                  <a:moveTo>
                    <a:pt x="620" y="744"/>
                  </a:moveTo>
                  <a:lnTo>
                    <a:pt x="548" y="744"/>
                  </a:lnTo>
                  <a:lnTo>
                    <a:pt x="548" y="720"/>
                  </a:lnTo>
                  <a:lnTo>
                    <a:pt x="620" y="720"/>
                  </a:lnTo>
                  <a:lnTo>
                    <a:pt x="620" y="744"/>
                  </a:lnTo>
                  <a:close/>
                  <a:moveTo>
                    <a:pt x="524" y="744"/>
                  </a:moveTo>
                  <a:lnTo>
                    <a:pt x="452" y="744"/>
                  </a:lnTo>
                  <a:lnTo>
                    <a:pt x="452" y="720"/>
                  </a:lnTo>
                  <a:lnTo>
                    <a:pt x="524" y="720"/>
                  </a:lnTo>
                  <a:lnTo>
                    <a:pt x="524" y="744"/>
                  </a:lnTo>
                  <a:close/>
                  <a:moveTo>
                    <a:pt x="428" y="744"/>
                  </a:moveTo>
                  <a:lnTo>
                    <a:pt x="356" y="744"/>
                  </a:lnTo>
                  <a:lnTo>
                    <a:pt x="356" y="720"/>
                  </a:lnTo>
                  <a:lnTo>
                    <a:pt x="428" y="720"/>
                  </a:lnTo>
                  <a:lnTo>
                    <a:pt x="428" y="744"/>
                  </a:lnTo>
                  <a:close/>
                  <a:moveTo>
                    <a:pt x="332" y="744"/>
                  </a:moveTo>
                  <a:lnTo>
                    <a:pt x="260" y="744"/>
                  </a:lnTo>
                  <a:lnTo>
                    <a:pt x="260" y="720"/>
                  </a:lnTo>
                  <a:lnTo>
                    <a:pt x="332" y="720"/>
                  </a:lnTo>
                  <a:lnTo>
                    <a:pt x="332" y="744"/>
                  </a:lnTo>
                  <a:close/>
                  <a:moveTo>
                    <a:pt x="236" y="744"/>
                  </a:moveTo>
                  <a:lnTo>
                    <a:pt x="164" y="744"/>
                  </a:lnTo>
                  <a:lnTo>
                    <a:pt x="164" y="720"/>
                  </a:lnTo>
                  <a:lnTo>
                    <a:pt x="236" y="720"/>
                  </a:lnTo>
                  <a:lnTo>
                    <a:pt x="236" y="744"/>
                  </a:lnTo>
                  <a:close/>
                  <a:moveTo>
                    <a:pt x="140" y="744"/>
                  </a:moveTo>
                  <a:lnTo>
                    <a:pt x="68" y="744"/>
                  </a:lnTo>
                  <a:lnTo>
                    <a:pt x="68" y="720"/>
                  </a:lnTo>
                  <a:lnTo>
                    <a:pt x="140" y="720"/>
                  </a:lnTo>
                  <a:lnTo>
                    <a:pt x="140" y="744"/>
                  </a:lnTo>
                  <a:close/>
                  <a:moveTo>
                    <a:pt x="44" y="744"/>
                  </a:moveTo>
                  <a:lnTo>
                    <a:pt x="12" y="744"/>
                  </a:lnTo>
                  <a:lnTo>
                    <a:pt x="12" y="720"/>
                  </a:lnTo>
                  <a:lnTo>
                    <a:pt x="44" y="720"/>
                  </a:lnTo>
                  <a:lnTo>
                    <a:pt x="44" y="744"/>
                  </a:lnTo>
                  <a:close/>
                </a:path>
              </a:pathLst>
            </a:custGeom>
            <a:solidFill>
              <a:srgbClr val="808080"/>
            </a:solidFill>
            <a:ln w="1588" cap="flat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61">
              <a:extLst>
                <a:ext uri="{FF2B5EF4-FFF2-40B4-BE49-F238E27FC236}">
                  <a16:creationId xmlns:a16="http://schemas.microsoft.com/office/drawing/2014/main" id="{B488E890-686A-4AAC-A023-C357F87906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82" y="2565328"/>
              <a:ext cx="267771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1200">
                  <a:solidFill>
                    <a:srgbClr val="000000"/>
                  </a:solidFill>
                </a:rPr>
                <a:t>Support carbon capture, utilization and storage  projects </a:t>
              </a:r>
              <a:endParaRPr lang="en-US" altLang="en-US" sz="2400"/>
            </a:p>
          </p:txBody>
        </p:sp>
        <p:sp>
          <p:nvSpPr>
            <p:cNvPr id="60" name="Freeform 63">
              <a:extLst>
                <a:ext uri="{FF2B5EF4-FFF2-40B4-BE49-F238E27FC236}">
                  <a16:creationId xmlns:a16="http://schemas.microsoft.com/office/drawing/2014/main" id="{16990DFD-87A9-4994-AB02-7586BF3B75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7556" y="2891460"/>
              <a:ext cx="2622550" cy="296863"/>
            </a:xfrm>
            <a:custGeom>
              <a:avLst/>
              <a:gdLst>
                <a:gd name="T0" fmla="*/ 24 w 6568"/>
                <a:gd name="T1" fmla="*/ 468 h 744"/>
                <a:gd name="T2" fmla="*/ 0 w 6568"/>
                <a:gd name="T3" fmla="*/ 252 h 744"/>
                <a:gd name="T4" fmla="*/ 36 w 6568"/>
                <a:gd name="T5" fmla="*/ 0 h 744"/>
                <a:gd name="T6" fmla="*/ 228 w 6568"/>
                <a:gd name="T7" fmla="*/ 24 h 744"/>
                <a:gd name="T8" fmla="*/ 444 w 6568"/>
                <a:gd name="T9" fmla="*/ 0 h 744"/>
                <a:gd name="T10" fmla="*/ 636 w 6568"/>
                <a:gd name="T11" fmla="*/ 24 h 744"/>
                <a:gd name="T12" fmla="*/ 996 w 6568"/>
                <a:gd name="T13" fmla="*/ 0 h 744"/>
                <a:gd name="T14" fmla="*/ 1116 w 6568"/>
                <a:gd name="T15" fmla="*/ 0 h 744"/>
                <a:gd name="T16" fmla="*/ 1476 w 6568"/>
                <a:gd name="T17" fmla="*/ 24 h 744"/>
                <a:gd name="T18" fmla="*/ 1692 w 6568"/>
                <a:gd name="T19" fmla="*/ 0 h 744"/>
                <a:gd name="T20" fmla="*/ 1884 w 6568"/>
                <a:gd name="T21" fmla="*/ 24 h 744"/>
                <a:gd name="T22" fmla="*/ 2244 w 6568"/>
                <a:gd name="T23" fmla="*/ 0 h 744"/>
                <a:gd name="T24" fmla="*/ 2364 w 6568"/>
                <a:gd name="T25" fmla="*/ 0 h 744"/>
                <a:gd name="T26" fmla="*/ 2724 w 6568"/>
                <a:gd name="T27" fmla="*/ 24 h 744"/>
                <a:gd name="T28" fmla="*/ 2940 w 6568"/>
                <a:gd name="T29" fmla="*/ 0 h 744"/>
                <a:gd name="T30" fmla="*/ 3132 w 6568"/>
                <a:gd name="T31" fmla="*/ 24 h 744"/>
                <a:gd name="T32" fmla="*/ 3492 w 6568"/>
                <a:gd name="T33" fmla="*/ 0 h 744"/>
                <a:gd name="T34" fmla="*/ 3612 w 6568"/>
                <a:gd name="T35" fmla="*/ 0 h 744"/>
                <a:gd name="T36" fmla="*/ 3972 w 6568"/>
                <a:gd name="T37" fmla="*/ 24 h 744"/>
                <a:gd name="T38" fmla="*/ 4188 w 6568"/>
                <a:gd name="T39" fmla="*/ 0 h 744"/>
                <a:gd name="T40" fmla="*/ 4380 w 6568"/>
                <a:gd name="T41" fmla="*/ 24 h 744"/>
                <a:gd name="T42" fmla="*/ 4740 w 6568"/>
                <a:gd name="T43" fmla="*/ 0 h 744"/>
                <a:gd name="T44" fmla="*/ 4860 w 6568"/>
                <a:gd name="T45" fmla="*/ 0 h 744"/>
                <a:gd name="T46" fmla="*/ 5220 w 6568"/>
                <a:gd name="T47" fmla="*/ 24 h 744"/>
                <a:gd name="T48" fmla="*/ 5436 w 6568"/>
                <a:gd name="T49" fmla="*/ 0 h 744"/>
                <a:gd name="T50" fmla="*/ 5628 w 6568"/>
                <a:gd name="T51" fmla="*/ 24 h 744"/>
                <a:gd name="T52" fmla="*/ 5988 w 6568"/>
                <a:gd name="T53" fmla="*/ 0 h 744"/>
                <a:gd name="T54" fmla="*/ 6108 w 6568"/>
                <a:gd name="T55" fmla="*/ 0 h 744"/>
                <a:gd name="T56" fmla="*/ 6468 w 6568"/>
                <a:gd name="T57" fmla="*/ 24 h 744"/>
                <a:gd name="T58" fmla="*/ 6568 w 6568"/>
                <a:gd name="T59" fmla="*/ 116 h 744"/>
                <a:gd name="T60" fmla="*/ 6568 w 6568"/>
                <a:gd name="T61" fmla="*/ 236 h 744"/>
                <a:gd name="T62" fmla="*/ 6544 w 6568"/>
                <a:gd name="T63" fmla="*/ 596 h 744"/>
                <a:gd name="T64" fmla="*/ 6556 w 6568"/>
                <a:gd name="T65" fmla="*/ 720 h 744"/>
                <a:gd name="T66" fmla="*/ 6380 w 6568"/>
                <a:gd name="T67" fmla="*/ 744 h 744"/>
                <a:gd name="T68" fmla="*/ 6020 w 6568"/>
                <a:gd name="T69" fmla="*/ 720 h 744"/>
                <a:gd name="T70" fmla="*/ 5804 w 6568"/>
                <a:gd name="T71" fmla="*/ 744 h 744"/>
                <a:gd name="T72" fmla="*/ 5612 w 6568"/>
                <a:gd name="T73" fmla="*/ 720 h 744"/>
                <a:gd name="T74" fmla="*/ 5252 w 6568"/>
                <a:gd name="T75" fmla="*/ 744 h 744"/>
                <a:gd name="T76" fmla="*/ 5132 w 6568"/>
                <a:gd name="T77" fmla="*/ 744 h 744"/>
                <a:gd name="T78" fmla="*/ 4772 w 6568"/>
                <a:gd name="T79" fmla="*/ 720 h 744"/>
                <a:gd name="T80" fmla="*/ 4556 w 6568"/>
                <a:gd name="T81" fmla="*/ 744 h 744"/>
                <a:gd name="T82" fmla="*/ 4364 w 6568"/>
                <a:gd name="T83" fmla="*/ 720 h 744"/>
                <a:gd name="T84" fmla="*/ 4004 w 6568"/>
                <a:gd name="T85" fmla="*/ 744 h 744"/>
                <a:gd name="T86" fmla="*/ 3884 w 6568"/>
                <a:gd name="T87" fmla="*/ 744 h 744"/>
                <a:gd name="T88" fmla="*/ 3524 w 6568"/>
                <a:gd name="T89" fmla="*/ 720 h 744"/>
                <a:gd name="T90" fmla="*/ 3308 w 6568"/>
                <a:gd name="T91" fmla="*/ 744 h 744"/>
                <a:gd name="T92" fmla="*/ 3116 w 6568"/>
                <a:gd name="T93" fmla="*/ 720 h 744"/>
                <a:gd name="T94" fmla="*/ 2756 w 6568"/>
                <a:gd name="T95" fmla="*/ 744 h 744"/>
                <a:gd name="T96" fmla="*/ 2636 w 6568"/>
                <a:gd name="T97" fmla="*/ 744 h 744"/>
                <a:gd name="T98" fmla="*/ 2276 w 6568"/>
                <a:gd name="T99" fmla="*/ 720 h 744"/>
                <a:gd name="T100" fmla="*/ 2060 w 6568"/>
                <a:gd name="T101" fmla="*/ 744 h 744"/>
                <a:gd name="T102" fmla="*/ 1868 w 6568"/>
                <a:gd name="T103" fmla="*/ 720 h 744"/>
                <a:gd name="T104" fmla="*/ 1508 w 6568"/>
                <a:gd name="T105" fmla="*/ 744 h 744"/>
                <a:gd name="T106" fmla="*/ 1388 w 6568"/>
                <a:gd name="T107" fmla="*/ 744 h 744"/>
                <a:gd name="T108" fmla="*/ 1028 w 6568"/>
                <a:gd name="T109" fmla="*/ 720 h 744"/>
                <a:gd name="T110" fmla="*/ 812 w 6568"/>
                <a:gd name="T111" fmla="*/ 744 h 744"/>
                <a:gd name="T112" fmla="*/ 620 w 6568"/>
                <a:gd name="T113" fmla="*/ 720 h 744"/>
                <a:gd name="T114" fmla="*/ 260 w 6568"/>
                <a:gd name="T115" fmla="*/ 744 h 744"/>
                <a:gd name="T116" fmla="*/ 140 w 6568"/>
                <a:gd name="T117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68" h="744">
                  <a:moveTo>
                    <a:pt x="0" y="732"/>
                  </a:moveTo>
                  <a:lnTo>
                    <a:pt x="0" y="660"/>
                  </a:lnTo>
                  <a:lnTo>
                    <a:pt x="24" y="660"/>
                  </a:lnTo>
                  <a:lnTo>
                    <a:pt x="24" y="732"/>
                  </a:lnTo>
                  <a:lnTo>
                    <a:pt x="0" y="732"/>
                  </a:lnTo>
                  <a:close/>
                  <a:moveTo>
                    <a:pt x="0" y="636"/>
                  </a:moveTo>
                  <a:lnTo>
                    <a:pt x="0" y="564"/>
                  </a:lnTo>
                  <a:lnTo>
                    <a:pt x="24" y="564"/>
                  </a:lnTo>
                  <a:lnTo>
                    <a:pt x="24" y="636"/>
                  </a:lnTo>
                  <a:lnTo>
                    <a:pt x="0" y="636"/>
                  </a:lnTo>
                  <a:close/>
                  <a:moveTo>
                    <a:pt x="0" y="540"/>
                  </a:moveTo>
                  <a:lnTo>
                    <a:pt x="0" y="468"/>
                  </a:lnTo>
                  <a:lnTo>
                    <a:pt x="24" y="468"/>
                  </a:lnTo>
                  <a:lnTo>
                    <a:pt x="24" y="540"/>
                  </a:lnTo>
                  <a:lnTo>
                    <a:pt x="0" y="540"/>
                  </a:lnTo>
                  <a:close/>
                  <a:moveTo>
                    <a:pt x="0" y="444"/>
                  </a:moveTo>
                  <a:lnTo>
                    <a:pt x="0" y="372"/>
                  </a:lnTo>
                  <a:lnTo>
                    <a:pt x="24" y="372"/>
                  </a:lnTo>
                  <a:lnTo>
                    <a:pt x="24" y="444"/>
                  </a:lnTo>
                  <a:lnTo>
                    <a:pt x="0" y="444"/>
                  </a:lnTo>
                  <a:close/>
                  <a:moveTo>
                    <a:pt x="0" y="348"/>
                  </a:moveTo>
                  <a:lnTo>
                    <a:pt x="0" y="276"/>
                  </a:lnTo>
                  <a:lnTo>
                    <a:pt x="24" y="276"/>
                  </a:lnTo>
                  <a:lnTo>
                    <a:pt x="24" y="348"/>
                  </a:lnTo>
                  <a:lnTo>
                    <a:pt x="0" y="348"/>
                  </a:lnTo>
                  <a:close/>
                  <a:moveTo>
                    <a:pt x="0" y="252"/>
                  </a:moveTo>
                  <a:lnTo>
                    <a:pt x="0" y="180"/>
                  </a:lnTo>
                  <a:lnTo>
                    <a:pt x="24" y="180"/>
                  </a:lnTo>
                  <a:lnTo>
                    <a:pt x="24" y="252"/>
                  </a:lnTo>
                  <a:lnTo>
                    <a:pt x="0" y="252"/>
                  </a:lnTo>
                  <a:close/>
                  <a:moveTo>
                    <a:pt x="0" y="156"/>
                  </a:moveTo>
                  <a:lnTo>
                    <a:pt x="0" y="84"/>
                  </a:lnTo>
                  <a:lnTo>
                    <a:pt x="24" y="84"/>
                  </a:lnTo>
                  <a:lnTo>
                    <a:pt x="24" y="156"/>
                  </a:lnTo>
                  <a:lnTo>
                    <a:pt x="0" y="156"/>
                  </a:lnTo>
                  <a:close/>
                  <a:moveTo>
                    <a:pt x="0" y="60"/>
                  </a:moveTo>
                  <a:lnTo>
                    <a:pt x="0" y="12"/>
                  </a:lnTo>
                  <a:cubicBezTo>
                    <a:pt x="0" y="6"/>
                    <a:pt x="6" y="0"/>
                    <a:pt x="12" y="0"/>
                  </a:cubicBezTo>
                  <a:lnTo>
                    <a:pt x="36" y="0"/>
                  </a:lnTo>
                  <a:lnTo>
                    <a:pt x="36" y="24"/>
                  </a:lnTo>
                  <a:lnTo>
                    <a:pt x="12" y="24"/>
                  </a:lnTo>
                  <a:lnTo>
                    <a:pt x="24" y="12"/>
                  </a:lnTo>
                  <a:lnTo>
                    <a:pt x="24" y="60"/>
                  </a:lnTo>
                  <a:lnTo>
                    <a:pt x="0" y="60"/>
                  </a:lnTo>
                  <a:close/>
                  <a:moveTo>
                    <a:pt x="60" y="0"/>
                  </a:moveTo>
                  <a:lnTo>
                    <a:pt x="132" y="0"/>
                  </a:lnTo>
                  <a:lnTo>
                    <a:pt x="132" y="24"/>
                  </a:lnTo>
                  <a:lnTo>
                    <a:pt x="60" y="24"/>
                  </a:lnTo>
                  <a:lnTo>
                    <a:pt x="60" y="0"/>
                  </a:lnTo>
                  <a:close/>
                  <a:moveTo>
                    <a:pt x="156" y="0"/>
                  </a:moveTo>
                  <a:lnTo>
                    <a:pt x="228" y="0"/>
                  </a:lnTo>
                  <a:lnTo>
                    <a:pt x="228" y="24"/>
                  </a:lnTo>
                  <a:lnTo>
                    <a:pt x="156" y="24"/>
                  </a:lnTo>
                  <a:lnTo>
                    <a:pt x="156" y="0"/>
                  </a:lnTo>
                  <a:close/>
                  <a:moveTo>
                    <a:pt x="252" y="0"/>
                  </a:moveTo>
                  <a:lnTo>
                    <a:pt x="324" y="0"/>
                  </a:lnTo>
                  <a:lnTo>
                    <a:pt x="324" y="24"/>
                  </a:lnTo>
                  <a:lnTo>
                    <a:pt x="252" y="24"/>
                  </a:lnTo>
                  <a:lnTo>
                    <a:pt x="252" y="0"/>
                  </a:lnTo>
                  <a:close/>
                  <a:moveTo>
                    <a:pt x="348" y="0"/>
                  </a:moveTo>
                  <a:lnTo>
                    <a:pt x="420" y="0"/>
                  </a:lnTo>
                  <a:lnTo>
                    <a:pt x="420" y="24"/>
                  </a:lnTo>
                  <a:lnTo>
                    <a:pt x="348" y="24"/>
                  </a:lnTo>
                  <a:lnTo>
                    <a:pt x="348" y="0"/>
                  </a:lnTo>
                  <a:close/>
                  <a:moveTo>
                    <a:pt x="444" y="0"/>
                  </a:moveTo>
                  <a:lnTo>
                    <a:pt x="516" y="0"/>
                  </a:lnTo>
                  <a:lnTo>
                    <a:pt x="516" y="24"/>
                  </a:lnTo>
                  <a:lnTo>
                    <a:pt x="444" y="24"/>
                  </a:lnTo>
                  <a:lnTo>
                    <a:pt x="444" y="0"/>
                  </a:lnTo>
                  <a:close/>
                  <a:moveTo>
                    <a:pt x="540" y="0"/>
                  </a:moveTo>
                  <a:lnTo>
                    <a:pt x="612" y="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40" y="0"/>
                  </a:lnTo>
                  <a:close/>
                  <a:moveTo>
                    <a:pt x="636" y="0"/>
                  </a:moveTo>
                  <a:lnTo>
                    <a:pt x="708" y="0"/>
                  </a:lnTo>
                  <a:lnTo>
                    <a:pt x="708" y="24"/>
                  </a:lnTo>
                  <a:lnTo>
                    <a:pt x="636" y="24"/>
                  </a:lnTo>
                  <a:lnTo>
                    <a:pt x="636" y="0"/>
                  </a:lnTo>
                  <a:close/>
                  <a:moveTo>
                    <a:pt x="732" y="0"/>
                  </a:moveTo>
                  <a:lnTo>
                    <a:pt x="804" y="0"/>
                  </a:lnTo>
                  <a:lnTo>
                    <a:pt x="804" y="24"/>
                  </a:lnTo>
                  <a:lnTo>
                    <a:pt x="732" y="24"/>
                  </a:lnTo>
                  <a:lnTo>
                    <a:pt x="732" y="0"/>
                  </a:lnTo>
                  <a:close/>
                  <a:moveTo>
                    <a:pt x="828" y="0"/>
                  </a:moveTo>
                  <a:lnTo>
                    <a:pt x="900" y="0"/>
                  </a:lnTo>
                  <a:lnTo>
                    <a:pt x="900" y="24"/>
                  </a:lnTo>
                  <a:lnTo>
                    <a:pt x="828" y="24"/>
                  </a:lnTo>
                  <a:lnTo>
                    <a:pt x="828" y="0"/>
                  </a:lnTo>
                  <a:close/>
                  <a:moveTo>
                    <a:pt x="924" y="0"/>
                  </a:moveTo>
                  <a:lnTo>
                    <a:pt x="996" y="0"/>
                  </a:lnTo>
                  <a:lnTo>
                    <a:pt x="996" y="24"/>
                  </a:lnTo>
                  <a:lnTo>
                    <a:pt x="924" y="24"/>
                  </a:lnTo>
                  <a:lnTo>
                    <a:pt x="924" y="0"/>
                  </a:lnTo>
                  <a:close/>
                  <a:moveTo>
                    <a:pt x="1020" y="0"/>
                  </a:moveTo>
                  <a:lnTo>
                    <a:pt x="1092" y="0"/>
                  </a:lnTo>
                  <a:lnTo>
                    <a:pt x="1092" y="24"/>
                  </a:lnTo>
                  <a:lnTo>
                    <a:pt x="1020" y="24"/>
                  </a:lnTo>
                  <a:lnTo>
                    <a:pt x="1020" y="0"/>
                  </a:lnTo>
                  <a:close/>
                  <a:moveTo>
                    <a:pt x="1116" y="0"/>
                  </a:moveTo>
                  <a:lnTo>
                    <a:pt x="1188" y="0"/>
                  </a:lnTo>
                  <a:lnTo>
                    <a:pt x="1188" y="24"/>
                  </a:lnTo>
                  <a:lnTo>
                    <a:pt x="1116" y="24"/>
                  </a:lnTo>
                  <a:lnTo>
                    <a:pt x="1116" y="0"/>
                  </a:lnTo>
                  <a:close/>
                  <a:moveTo>
                    <a:pt x="1212" y="0"/>
                  </a:moveTo>
                  <a:lnTo>
                    <a:pt x="1284" y="0"/>
                  </a:lnTo>
                  <a:lnTo>
                    <a:pt x="1284" y="24"/>
                  </a:lnTo>
                  <a:lnTo>
                    <a:pt x="1212" y="24"/>
                  </a:lnTo>
                  <a:lnTo>
                    <a:pt x="1212" y="0"/>
                  </a:lnTo>
                  <a:close/>
                  <a:moveTo>
                    <a:pt x="1308" y="0"/>
                  </a:moveTo>
                  <a:lnTo>
                    <a:pt x="1380" y="0"/>
                  </a:lnTo>
                  <a:lnTo>
                    <a:pt x="1380" y="24"/>
                  </a:lnTo>
                  <a:lnTo>
                    <a:pt x="1308" y="24"/>
                  </a:lnTo>
                  <a:lnTo>
                    <a:pt x="1308" y="0"/>
                  </a:lnTo>
                  <a:close/>
                  <a:moveTo>
                    <a:pt x="1404" y="0"/>
                  </a:moveTo>
                  <a:lnTo>
                    <a:pt x="1476" y="0"/>
                  </a:lnTo>
                  <a:lnTo>
                    <a:pt x="1476" y="24"/>
                  </a:lnTo>
                  <a:lnTo>
                    <a:pt x="1404" y="24"/>
                  </a:lnTo>
                  <a:lnTo>
                    <a:pt x="1404" y="0"/>
                  </a:lnTo>
                  <a:close/>
                  <a:moveTo>
                    <a:pt x="1500" y="0"/>
                  </a:moveTo>
                  <a:lnTo>
                    <a:pt x="1572" y="0"/>
                  </a:lnTo>
                  <a:lnTo>
                    <a:pt x="1572" y="24"/>
                  </a:lnTo>
                  <a:lnTo>
                    <a:pt x="1500" y="24"/>
                  </a:lnTo>
                  <a:lnTo>
                    <a:pt x="1500" y="0"/>
                  </a:lnTo>
                  <a:close/>
                  <a:moveTo>
                    <a:pt x="1596" y="0"/>
                  </a:moveTo>
                  <a:lnTo>
                    <a:pt x="1668" y="0"/>
                  </a:lnTo>
                  <a:lnTo>
                    <a:pt x="1668" y="24"/>
                  </a:lnTo>
                  <a:lnTo>
                    <a:pt x="1596" y="24"/>
                  </a:lnTo>
                  <a:lnTo>
                    <a:pt x="1596" y="0"/>
                  </a:lnTo>
                  <a:close/>
                  <a:moveTo>
                    <a:pt x="1692" y="0"/>
                  </a:moveTo>
                  <a:lnTo>
                    <a:pt x="1764" y="0"/>
                  </a:lnTo>
                  <a:lnTo>
                    <a:pt x="1764" y="24"/>
                  </a:lnTo>
                  <a:lnTo>
                    <a:pt x="1692" y="24"/>
                  </a:lnTo>
                  <a:lnTo>
                    <a:pt x="1692" y="0"/>
                  </a:lnTo>
                  <a:close/>
                  <a:moveTo>
                    <a:pt x="1788" y="0"/>
                  </a:moveTo>
                  <a:lnTo>
                    <a:pt x="1860" y="0"/>
                  </a:lnTo>
                  <a:lnTo>
                    <a:pt x="1860" y="24"/>
                  </a:lnTo>
                  <a:lnTo>
                    <a:pt x="1788" y="24"/>
                  </a:lnTo>
                  <a:lnTo>
                    <a:pt x="1788" y="0"/>
                  </a:lnTo>
                  <a:close/>
                  <a:moveTo>
                    <a:pt x="1884" y="0"/>
                  </a:moveTo>
                  <a:lnTo>
                    <a:pt x="1956" y="0"/>
                  </a:lnTo>
                  <a:lnTo>
                    <a:pt x="1956" y="24"/>
                  </a:lnTo>
                  <a:lnTo>
                    <a:pt x="1884" y="24"/>
                  </a:lnTo>
                  <a:lnTo>
                    <a:pt x="1884" y="0"/>
                  </a:lnTo>
                  <a:close/>
                  <a:moveTo>
                    <a:pt x="1980" y="0"/>
                  </a:moveTo>
                  <a:lnTo>
                    <a:pt x="2052" y="0"/>
                  </a:lnTo>
                  <a:lnTo>
                    <a:pt x="2052" y="24"/>
                  </a:lnTo>
                  <a:lnTo>
                    <a:pt x="1980" y="24"/>
                  </a:lnTo>
                  <a:lnTo>
                    <a:pt x="1980" y="0"/>
                  </a:lnTo>
                  <a:close/>
                  <a:moveTo>
                    <a:pt x="2076" y="0"/>
                  </a:moveTo>
                  <a:lnTo>
                    <a:pt x="2148" y="0"/>
                  </a:lnTo>
                  <a:lnTo>
                    <a:pt x="2148" y="24"/>
                  </a:lnTo>
                  <a:lnTo>
                    <a:pt x="2076" y="24"/>
                  </a:lnTo>
                  <a:lnTo>
                    <a:pt x="2076" y="0"/>
                  </a:lnTo>
                  <a:close/>
                  <a:moveTo>
                    <a:pt x="2172" y="0"/>
                  </a:moveTo>
                  <a:lnTo>
                    <a:pt x="2244" y="0"/>
                  </a:lnTo>
                  <a:lnTo>
                    <a:pt x="2244" y="24"/>
                  </a:lnTo>
                  <a:lnTo>
                    <a:pt x="2172" y="24"/>
                  </a:lnTo>
                  <a:lnTo>
                    <a:pt x="2172" y="0"/>
                  </a:lnTo>
                  <a:close/>
                  <a:moveTo>
                    <a:pt x="2268" y="0"/>
                  </a:moveTo>
                  <a:lnTo>
                    <a:pt x="2340" y="0"/>
                  </a:lnTo>
                  <a:lnTo>
                    <a:pt x="2340" y="24"/>
                  </a:lnTo>
                  <a:lnTo>
                    <a:pt x="2268" y="24"/>
                  </a:lnTo>
                  <a:lnTo>
                    <a:pt x="2268" y="0"/>
                  </a:lnTo>
                  <a:close/>
                  <a:moveTo>
                    <a:pt x="2364" y="0"/>
                  </a:moveTo>
                  <a:lnTo>
                    <a:pt x="2436" y="0"/>
                  </a:lnTo>
                  <a:lnTo>
                    <a:pt x="2436" y="24"/>
                  </a:lnTo>
                  <a:lnTo>
                    <a:pt x="2364" y="24"/>
                  </a:lnTo>
                  <a:lnTo>
                    <a:pt x="2364" y="0"/>
                  </a:lnTo>
                  <a:close/>
                  <a:moveTo>
                    <a:pt x="2460" y="0"/>
                  </a:moveTo>
                  <a:lnTo>
                    <a:pt x="2532" y="0"/>
                  </a:lnTo>
                  <a:lnTo>
                    <a:pt x="2532" y="24"/>
                  </a:lnTo>
                  <a:lnTo>
                    <a:pt x="2460" y="24"/>
                  </a:lnTo>
                  <a:lnTo>
                    <a:pt x="2460" y="0"/>
                  </a:lnTo>
                  <a:close/>
                  <a:moveTo>
                    <a:pt x="2556" y="0"/>
                  </a:moveTo>
                  <a:lnTo>
                    <a:pt x="2628" y="0"/>
                  </a:lnTo>
                  <a:lnTo>
                    <a:pt x="2628" y="24"/>
                  </a:lnTo>
                  <a:lnTo>
                    <a:pt x="2556" y="24"/>
                  </a:lnTo>
                  <a:lnTo>
                    <a:pt x="2556" y="0"/>
                  </a:lnTo>
                  <a:close/>
                  <a:moveTo>
                    <a:pt x="2652" y="0"/>
                  </a:moveTo>
                  <a:lnTo>
                    <a:pt x="2724" y="0"/>
                  </a:lnTo>
                  <a:lnTo>
                    <a:pt x="2724" y="24"/>
                  </a:lnTo>
                  <a:lnTo>
                    <a:pt x="2652" y="24"/>
                  </a:lnTo>
                  <a:lnTo>
                    <a:pt x="2652" y="0"/>
                  </a:lnTo>
                  <a:close/>
                  <a:moveTo>
                    <a:pt x="2748" y="0"/>
                  </a:moveTo>
                  <a:lnTo>
                    <a:pt x="2820" y="0"/>
                  </a:lnTo>
                  <a:lnTo>
                    <a:pt x="2820" y="24"/>
                  </a:lnTo>
                  <a:lnTo>
                    <a:pt x="2748" y="24"/>
                  </a:lnTo>
                  <a:lnTo>
                    <a:pt x="2748" y="0"/>
                  </a:lnTo>
                  <a:close/>
                  <a:moveTo>
                    <a:pt x="2844" y="0"/>
                  </a:moveTo>
                  <a:lnTo>
                    <a:pt x="2916" y="0"/>
                  </a:lnTo>
                  <a:lnTo>
                    <a:pt x="2916" y="24"/>
                  </a:lnTo>
                  <a:lnTo>
                    <a:pt x="2844" y="24"/>
                  </a:lnTo>
                  <a:lnTo>
                    <a:pt x="2844" y="0"/>
                  </a:lnTo>
                  <a:close/>
                  <a:moveTo>
                    <a:pt x="2940" y="0"/>
                  </a:moveTo>
                  <a:lnTo>
                    <a:pt x="3012" y="0"/>
                  </a:lnTo>
                  <a:lnTo>
                    <a:pt x="3012" y="24"/>
                  </a:lnTo>
                  <a:lnTo>
                    <a:pt x="2940" y="24"/>
                  </a:lnTo>
                  <a:lnTo>
                    <a:pt x="2940" y="0"/>
                  </a:lnTo>
                  <a:close/>
                  <a:moveTo>
                    <a:pt x="3036" y="0"/>
                  </a:moveTo>
                  <a:lnTo>
                    <a:pt x="3108" y="0"/>
                  </a:lnTo>
                  <a:lnTo>
                    <a:pt x="3108" y="24"/>
                  </a:lnTo>
                  <a:lnTo>
                    <a:pt x="3036" y="24"/>
                  </a:lnTo>
                  <a:lnTo>
                    <a:pt x="3036" y="0"/>
                  </a:lnTo>
                  <a:close/>
                  <a:moveTo>
                    <a:pt x="3132" y="0"/>
                  </a:moveTo>
                  <a:lnTo>
                    <a:pt x="3204" y="0"/>
                  </a:lnTo>
                  <a:lnTo>
                    <a:pt x="3204" y="24"/>
                  </a:lnTo>
                  <a:lnTo>
                    <a:pt x="3132" y="24"/>
                  </a:lnTo>
                  <a:lnTo>
                    <a:pt x="3132" y="0"/>
                  </a:lnTo>
                  <a:close/>
                  <a:moveTo>
                    <a:pt x="3228" y="0"/>
                  </a:moveTo>
                  <a:lnTo>
                    <a:pt x="3300" y="0"/>
                  </a:lnTo>
                  <a:lnTo>
                    <a:pt x="3300" y="24"/>
                  </a:lnTo>
                  <a:lnTo>
                    <a:pt x="3228" y="24"/>
                  </a:lnTo>
                  <a:lnTo>
                    <a:pt x="3228" y="0"/>
                  </a:lnTo>
                  <a:close/>
                  <a:moveTo>
                    <a:pt x="3324" y="0"/>
                  </a:moveTo>
                  <a:lnTo>
                    <a:pt x="3396" y="0"/>
                  </a:lnTo>
                  <a:lnTo>
                    <a:pt x="3396" y="24"/>
                  </a:lnTo>
                  <a:lnTo>
                    <a:pt x="3324" y="24"/>
                  </a:lnTo>
                  <a:lnTo>
                    <a:pt x="3324" y="0"/>
                  </a:lnTo>
                  <a:close/>
                  <a:moveTo>
                    <a:pt x="3420" y="0"/>
                  </a:moveTo>
                  <a:lnTo>
                    <a:pt x="3492" y="0"/>
                  </a:lnTo>
                  <a:lnTo>
                    <a:pt x="3492" y="24"/>
                  </a:lnTo>
                  <a:lnTo>
                    <a:pt x="3420" y="24"/>
                  </a:lnTo>
                  <a:lnTo>
                    <a:pt x="3420" y="0"/>
                  </a:lnTo>
                  <a:close/>
                  <a:moveTo>
                    <a:pt x="3516" y="0"/>
                  </a:moveTo>
                  <a:lnTo>
                    <a:pt x="3588" y="0"/>
                  </a:lnTo>
                  <a:lnTo>
                    <a:pt x="3588" y="24"/>
                  </a:lnTo>
                  <a:lnTo>
                    <a:pt x="3516" y="24"/>
                  </a:lnTo>
                  <a:lnTo>
                    <a:pt x="3516" y="0"/>
                  </a:lnTo>
                  <a:close/>
                  <a:moveTo>
                    <a:pt x="3612" y="0"/>
                  </a:moveTo>
                  <a:lnTo>
                    <a:pt x="3684" y="0"/>
                  </a:lnTo>
                  <a:lnTo>
                    <a:pt x="3684" y="24"/>
                  </a:lnTo>
                  <a:lnTo>
                    <a:pt x="3612" y="24"/>
                  </a:lnTo>
                  <a:lnTo>
                    <a:pt x="3612" y="0"/>
                  </a:lnTo>
                  <a:close/>
                  <a:moveTo>
                    <a:pt x="3708" y="0"/>
                  </a:moveTo>
                  <a:lnTo>
                    <a:pt x="3780" y="0"/>
                  </a:lnTo>
                  <a:lnTo>
                    <a:pt x="3780" y="24"/>
                  </a:lnTo>
                  <a:lnTo>
                    <a:pt x="3708" y="24"/>
                  </a:lnTo>
                  <a:lnTo>
                    <a:pt x="3708" y="0"/>
                  </a:lnTo>
                  <a:close/>
                  <a:moveTo>
                    <a:pt x="3804" y="0"/>
                  </a:moveTo>
                  <a:lnTo>
                    <a:pt x="3876" y="0"/>
                  </a:lnTo>
                  <a:lnTo>
                    <a:pt x="3876" y="24"/>
                  </a:lnTo>
                  <a:lnTo>
                    <a:pt x="3804" y="24"/>
                  </a:lnTo>
                  <a:lnTo>
                    <a:pt x="3804" y="0"/>
                  </a:lnTo>
                  <a:close/>
                  <a:moveTo>
                    <a:pt x="3900" y="0"/>
                  </a:moveTo>
                  <a:lnTo>
                    <a:pt x="3972" y="0"/>
                  </a:lnTo>
                  <a:lnTo>
                    <a:pt x="3972" y="24"/>
                  </a:lnTo>
                  <a:lnTo>
                    <a:pt x="3900" y="24"/>
                  </a:lnTo>
                  <a:lnTo>
                    <a:pt x="3900" y="0"/>
                  </a:lnTo>
                  <a:close/>
                  <a:moveTo>
                    <a:pt x="3996" y="0"/>
                  </a:moveTo>
                  <a:lnTo>
                    <a:pt x="4068" y="0"/>
                  </a:lnTo>
                  <a:lnTo>
                    <a:pt x="4068" y="24"/>
                  </a:lnTo>
                  <a:lnTo>
                    <a:pt x="3996" y="24"/>
                  </a:lnTo>
                  <a:lnTo>
                    <a:pt x="3996" y="0"/>
                  </a:lnTo>
                  <a:close/>
                  <a:moveTo>
                    <a:pt x="4092" y="0"/>
                  </a:moveTo>
                  <a:lnTo>
                    <a:pt x="4164" y="0"/>
                  </a:lnTo>
                  <a:lnTo>
                    <a:pt x="4164" y="24"/>
                  </a:lnTo>
                  <a:lnTo>
                    <a:pt x="4092" y="24"/>
                  </a:lnTo>
                  <a:lnTo>
                    <a:pt x="4092" y="0"/>
                  </a:lnTo>
                  <a:close/>
                  <a:moveTo>
                    <a:pt x="4188" y="0"/>
                  </a:moveTo>
                  <a:lnTo>
                    <a:pt x="4260" y="0"/>
                  </a:lnTo>
                  <a:lnTo>
                    <a:pt x="4260" y="24"/>
                  </a:lnTo>
                  <a:lnTo>
                    <a:pt x="4188" y="24"/>
                  </a:lnTo>
                  <a:lnTo>
                    <a:pt x="4188" y="0"/>
                  </a:lnTo>
                  <a:close/>
                  <a:moveTo>
                    <a:pt x="4284" y="0"/>
                  </a:moveTo>
                  <a:lnTo>
                    <a:pt x="4356" y="0"/>
                  </a:lnTo>
                  <a:lnTo>
                    <a:pt x="4356" y="24"/>
                  </a:lnTo>
                  <a:lnTo>
                    <a:pt x="4284" y="24"/>
                  </a:lnTo>
                  <a:lnTo>
                    <a:pt x="4284" y="0"/>
                  </a:lnTo>
                  <a:close/>
                  <a:moveTo>
                    <a:pt x="4380" y="0"/>
                  </a:moveTo>
                  <a:lnTo>
                    <a:pt x="4452" y="0"/>
                  </a:lnTo>
                  <a:lnTo>
                    <a:pt x="4452" y="24"/>
                  </a:lnTo>
                  <a:lnTo>
                    <a:pt x="4380" y="24"/>
                  </a:lnTo>
                  <a:lnTo>
                    <a:pt x="4380" y="0"/>
                  </a:lnTo>
                  <a:close/>
                  <a:moveTo>
                    <a:pt x="4476" y="0"/>
                  </a:moveTo>
                  <a:lnTo>
                    <a:pt x="4548" y="0"/>
                  </a:lnTo>
                  <a:lnTo>
                    <a:pt x="4548" y="24"/>
                  </a:lnTo>
                  <a:lnTo>
                    <a:pt x="4476" y="24"/>
                  </a:lnTo>
                  <a:lnTo>
                    <a:pt x="4476" y="0"/>
                  </a:lnTo>
                  <a:close/>
                  <a:moveTo>
                    <a:pt x="4572" y="0"/>
                  </a:moveTo>
                  <a:lnTo>
                    <a:pt x="4644" y="0"/>
                  </a:lnTo>
                  <a:lnTo>
                    <a:pt x="4644" y="24"/>
                  </a:lnTo>
                  <a:lnTo>
                    <a:pt x="4572" y="24"/>
                  </a:lnTo>
                  <a:lnTo>
                    <a:pt x="4572" y="0"/>
                  </a:lnTo>
                  <a:close/>
                  <a:moveTo>
                    <a:pt x="4668" y="0"/>
                  </a:moveTo>
                  <a:lnTo>
                    <a:pt x="4740" y="0"/>
                  </a:lnTo>
                  <a:lnTo>
                    <a:pt x="4740" y="24"/>
                  </a:lnTo>
                  <a:lnTo>
                    <a:pt x="4668" y="24"/>
                  </a:lnTo>
                  <a:lnTo>
                    <a:pt x="4668" y="0"/>
                  </a:lnTo>
                  <a:close/>
                  <a:moveTo>
                    <a:pt x="4764" y="0"/>
                  </a:moveTo>
                  <a:lnTo>
                    <a:pt x="4836" y="0"/>
                  </a:lnTo>
                  <a:lnTo>
                    <a:pt x="4836" y="24"/>
                  </a:lnTo>
                  <a:lnTo>
                    <a:pt x="4764" y="24"/>
                  </a:lnTo>
                  <a:lnTo>
                    <a:pt x="4764" y="0"/>
                  </a:lnTo>
                  <a:close/>
                  <a:moveTo>
                    <a:pt x="4860" y="0"/>
                  </a:moveTo>
                  <a:lnTo>
                    <a:pt x="4932" y="0"/>
                  </a:lnTo>
                  <a:lnTo>
                    <a:pt x="4932" y="24"/>
                  </a:lnTo>
                  <a:lnTo>
                    <a:pt x="4860" y="24"/>
                  </a:lnTo>
                  <a:lnTo>
                    <a:pt x="4860" y="0"/>
                  </a:lnTo>
                  <a:close/>
                  <a:moveTo>
                    <a:pt x="4956" y="0"/>
                  </a:moveTo>
                  <a:lnTo>
                    <a:pt x="5028" y="0"/>
                  </a:lnTo>
                  <a:lnTo>
                    <a:pt x="5028" y="24"/>
                  </a:lnTo>
                  <a:lnTo>
                    <a:pt x="4956" y="24"/>
                  </a:lnTo>
                  <a:lnTo>
                    <a:pt x="4956" y="0"/>
                  </a:lnTo>
                  <a:close/>
                  <a:moveTo>
                    <a:pt x="5052" y="0"/>
                  </a:moveTo>
                  <a:lnTo>
                    <a:pt x="5124" y="0"/>
                  </a:lnTo>
                  <a:lnTo>
                    <a:pt x="5124" y="24"/>
                  </a:lnTo>
                  <a:lnTo>
                    <a:pt x="5052" y="24"/>
                  </a:lnTo>
                  <a:lnTo>
                    <a:pt x="5052" y="0"/>
                  </a:lnTo>
                  <a:close/>
                  <a:moveTo>
                    <a:pt x="5148" y="0"/>
                  </a:moveTo>
                  <a:lnTo>
                    <a:pt x="5220" y="0"/>
                  </a:lnTo>
                  <a:lnTo>
                    <a:pt x="5220" y="24"/>
                  </a:lnTo>
                  <a:lnTo>
                    <a:pt x="5148" y="24"/>
                  </a:lnTo>
                  <a:lnTo>
                    <a:pt x="5148" y="0"/>
                  </a:lnTo>
                  <a:close/>
                  <a:moveTo>
                    <a:pt x="5244" y="0"/>
                  </a:moveTo>
                  <a:lnTo>
                    <a:pt x="5316" y="0"/>
                  </a:lnTo>
                  <a:lnTo>
                    <a:pt x="5316" y="24"/>
                  </a:lnTo>
                  <a:lnTo>
                    <a:pt x="5244" y="24"/>
                  </a:lnTo>
                  <a:lnTo>
                    <a:pt x="5244" y="0"/>
                  </a:lnTo>
                  <a:close/>
                  <a:moveTo>
                    <a:pt x="5340" y="0"/>
                  </a:moveTo>
                  <a:lnTo>
                    <a:pt x="5412" y="0"/>
                  </a:lnTo>
                  <a:lnTo>
                    <a:pt x="5412" y="24"/>
                  </a:lnTo>
                  <a:lnTo>
                    <a:pt x="5340" y="24"/>
                  </a:lnTo>
                  <a:lnTo>
                    <a:pt x="5340" y="0"/>
                  </a:lnTo>
                  <a:close/>
                  <a:moveTo>
                    <a:pt x="5436" y="0"/>
                  </a:moveTo>
                  <a:lnTo>
                    <a:pt x="5508" y="0"/>
                  </a:lnTo>
                  <a:lnTo>
                    <a:pt x="5508" y="24"/>
                  </a:lnTo>
                  <a:lnTo>
                    <a:pt x="5436" y="24"/>
                  </a:lnTo>
                  <a:lnTo>
                    <a:pt x="5436" y="0"/>
                  </a:lnTo>
                  <a:close/>
                  <a:moveTo>
                    <a:pt x="5532" y="0"/>
                  </a:moveTo>
                  <a:lnTo>
                    <a:pt x="5604" y="0"/>
                  </a:lnTo>
                  <a:lnTo>
                    <a:pt x="5604" y="24"/>
                  </a:lnTo>
                  <a:lnTo>
                    <a:pt x="5532" y="24"/>
                  </a:lnTo>
                  <a:lnTo>
                    <a:pt x="5532" y="0"/>
                  </a:lnTo>
                  <a:close/>
                  <a:moveTo>
                    <a:pt x="5628" y="0"/>
                  </a:moveTo>
                  <a:lnTo>
                    <a:pt x="5700" y="0"/>
                  </a:lnTo>
                  <a:lnTo>
                    <a:pt x="5700" y="24"/>
                  </a:lnTo>
                  <a:lnTo>
                    <a:pt x="5628" y="24"/>
                  </a:lnTo>
                  <a:lnTo>
                    <a:pt x="5628" y="0"/>
                  </a:lnTo>
                  <a:close/>
                  <a:moveTo>
                    <a:pt x="5724" y="0"/>
                  </a:moveTo>
                  <a:lnTo>
                    <a:pt x="5796" y="0"/>
                  </a:lnTo>
                  <a:lnTo>
                    <a:pt x="5796" y="24"/>
                  </a:lnTo>
                  <a:lnTo>
                    <a:pt x="5724" y="24"/>
                  </a:lnTo>
                  <a:lnTo>
                    <a:pt x="5724" y="0"/>
                  </a:lnTo>
                  <a:close/>
                  <a:moveTo>
                    <a:pt x="5820" y="0"/>
                  </a:moveTo>
                  <a:lnTo>
                    <a:pt x="5892" y="0"/>
                  </a:lnTo>
                  <a:lnTo>
                    <a:pt x="5892" y="24"/>
                  </a:lnTo>
                  <a:lnTo>
                    <a:pt x="5820" y="24"/>
                  </a:lnTo>
                  <a:lnTo>
                    <a:pt x="5820" y="0"/>
                  </a:lnTo>
                  <a:close/>
                  <a:moveTo>
                    <a:pt x="5916" y="0"/>
                  </a:moveTo>
                  <a:lnTo>
                    <a:pt x="5988" y="0"/>
                  </a:lnTo>
                  <a:lnTo>
                    <a:pt x="5988" y="24"/>
                  </a:lnTo>
                  <a:lnTo>
                    <a:pt x="5916" y="24"/>
                  </a:lnTo>
                  <a:lnTo>
                    <a:pt x="5916" y="0"/>
                  </a:lnTo>
                  <a:close/>
                  <a:moveTo>
                    <a:pt x="6012" y="0"/>
                  </a:moveTo>
                  <a:lnTo>
                    <a:pt x="6084" y="0"/>
                  </a:lnTo>
                  <a:lnTo>
                    <a:pt x="6084" y="24"/>
                  </a:lnTo>
                  <a:lnTo>
                    <a:pt x="6012" y="24"/>
                  </a:lnTo>
                  <a:lnTo>
                    <a:pt x="6012" y="0"/>
                  </a:lnTo>
                  <a:close/>
                  <a:moveTo>
                    <a:pt x="6108" y="0"/>
                  </a:moveTo>
                  <a:lnTo>
                    <a:pt x="6180" y="0"/>
                  </a:lnTo>
                  <a:lnTo>
                    <a:pt x="6180" y="24"/>
                  </a:lnTo>
                  <a:lnTo>
                    <a:pt x="6108" y="24"/>
                  </a:lnTo>
                  <a:lnTo>
                    <a:pt x="6108" y="0"/>
                  </a:lnTo>
                  <a:close/>
                  <a:moveTo>
                    <a:pt x="6204" y="0"/>
                  </a:moveTo>
                  <a:lnTo>
                    <a:pt x="6276" y="0"/>
                  </a:lnTo>
                  <a:lnTo>
                    <a:pt x="6276" y="24"/>
                  </a:lnTo>
                  <a:lnTo>
                    <a:pt x="6204" y="24"/>
                  </a:lnTo>
                  <a:lnTo>
                    <a:pt x="6204" y="0"/>
                  </a:lnTo>
                  <a:close/>
                  <a:moveTo>
                    <a:pt x="6300" y="0"/>
                  </a:moveTo>
                  <a:lnTo>
                    <a:pt x="6372" y="0"/>
                  </a:lnTo>
                  <a:lnTo>
                    <a:pt x="6372" y="24"/>
                  </a:lnTo>
                  <a:lnTo>
                    <a:pt x="6300" y="24"/>
                  </a:lnTo>
                  <a:lnTo>
                    <a:pt x="6300" y="0"/>
                  </a:lnTo>
                  <a:close/>
                  <a:moveTo>
                    <a:pt x="6396" y="0"/>
                  </a:moveTo>
                  <a:lnTo>
                    <a:pt x="6468" y="0"/>
                  </a:lnTo>
                  <a:lnTo>
                    <a:pt x="6468" y="24"/>
                  </a:lnTo>
                  <a:lnTo>
                    <a:pt x="6396" y="24"/>
                  </a:lnTo>
                  <a:lnTo>
                    <a:pt x="6396" y="0"/>
                  </a:lnTo>
                  <a:close/>
                  <a:moveTo>
                    <a:pt x="6492" y="0"/>
                  </a:moveTo>
                  <a:lnTo>
                    <a:pt x="6556" y="0"/>
                  </a:lnTo>
                  <a:cubicBezTo>
                    <a:pt x="6563" y="0"/>
                    <a:pt x="6568" y="6"/>
                    <a:pt x="6568" y="12"/>
                  </a:cubicBezTo>
                  <a:lnTo>
                    <a:pt x="6568" y="20"/>
                  </a:lnTo>
                  <a:lnTo>
                    <a:pt x="6544" y="20"/>
                  </a:lnTo>
                  <a:lnTo>
                    <a:pt x="6544" y="12"/>
                  </a:lnTo>
                  <a:lnTo>
                    <a:pt x="6556" y="24"/>
                  </a:lnTo>
                  <a:lnTo>
                    <a:pt x="6492" y="24"/>
                  </a:lnTo>
                  <a:lnTo>
                    <a:pt x="6492" y="0"/>
                  </a:lnTo>
                  <a:close/>
                  <a:moveTo>
                    <a:pt x="6568" y="44"/>
                  </a:moveTo>
                  <a:lnTo>
                    <a:pt x="6568" y="116"/>
                  </a:lnTo>
                  <a:lnTo>
                    <a:pt x="6544" y="116"/>
                  </a:lnTo>
                  <a:lnTo>
                    <a:pt x="6544" y="44"/>
                  </a:lnTo>
                  <a:lnTo>
                    <a:pt x="6568" y="44"/>
                  </a:lnTo>
                  <a:close/>
                  <a:moveTo>
                    <a:pt x="6568" y="140"/>
                  </a:moveTo>
                  <a:lnTo>
                    <a:pt x="6568" y="212"/>
                  </a:lnTo>
                  <a:lnTo>
                    <a:pt x="6544" y="212"/>
                  </a:lnTo>
                  <a:lnTo>
                    <a:pt x="6544" y="140"/>
                  </a:lnTo>
                  <a:lnTo>
                    <a:pt x="6568" y="140"/>
                  </a:lnTo>
                  <a:close/>
                  <a:moveTo>
                    <a:pt x="6568" y="236"/>
                  </a:moveTo>
                  <a:lnTo>
                    <a:pt x="6568" y="308"/>
                  </a:lnTo>
                  <a:lnTo>
                    <a:pt x="6544" y="308"/>
                  </a:lnTo>
                  <a:lnTo>
                    <a:pt x="6544" y="236"/>
                  </a:lnTo>
                  <a:lnTo>
                    <a:pt x="6568" y="236"/>
                  </a:lnTo>
                  <a:close/>
                  <a:moveTo>
                    <a:pt x="6568" y="332"/>
                  </a:moveTo>
                  <a:lnTo>
                    <a:pt x="6568" y="404"/>
                  </a:lnTo>
                  <a:lnTo>
                    <a:pt x="6544" y="404"/>
                  </a:lnTo>
                  <a:lnTo>
                    <a:pt x="6544" y="332"/>
                  </a:lnTo>
                  <a:lnTo>
                    <a:pt x="6568" y="332"/>
                  </a:lnTo>
                  <a:close/>
                  <a:moveTo>
                    <a:pt x="6568" y="428"/>
                  </a:moveTo>
                  <a:lnTo>
                    <a:pt x="6568" y="500"/>
                  </a:lnTo>
                  <a:lnTo>
                    <a:pt x="6544" y="500"/>
                  </a:lnTo>
                  <a:lnTo>
                    <a:pt x="6544" y="428"/>
                  </a:lnTo>
                  <a:lnTo>
                    <a:pt x="6568" y="428"/>
                  </a:lnTo>
                  <a:close/>
                  <a:moveTo>
                    <a:pt x="6568" y="524"/>
                  </a:moveTo>
                  <a:lnTo>
                    <a:pt x="6568" y="596"/>
                  </a:lnTo>
                  <a:lnTo>
                    <a:pt x="6544" y="596"/>
                  </a:lnTo>
                  <a:lnTo>
                    <a:pt x="6544" y="524"/>
                  </a:lnTo>
                  <a:lnTo>
                    <a:pt x="6568" y="524"/>
                  </a:lnTo>
                  <a:close/>
                  <a:moveTo>
                    <a:pt x="6568" y="620"/>
                  </a:moveTo>
                  <a:lnTo>
                    <a:pt x="6568" y="692"/>
                  </a:lnTo>
                  <a:lnTo>
                    <a:pt x="6544" y="692"/>
                  </a:lnTo>
                  <a:lnTo>
                    <a:pt x="6544" y="620"/>
                  </a:lnTo>
                  <a:lnTo>
                    <a:pt x="6568" y="620"/>
                  </a:lnTo>
                  <a:close/>
                  <a:moveTo>
                    <a:pt x="6568" y="716"/>
                  </a:moveTo>
                  <a:lnTo>
                    <a:pt x="6568" y="732"/>
                  </a:lnTo>
                  <a:cubicBezTo>
                    <a:pt x="6568" y="739"/>
                    <a:pt x="6563" y="744"/>
                    <a:pt x="6556" y="744"/>
                  </a:cubicBezTo>
                  <a:lnTo>
                    <a:pt x="6500" y="744"/>
                  </a:lnTo>
                  <a:lnTo>
                    <a:pt x="6500" y="720"/>
                  </a:lnTo>
                  <a:lnTo>
                    <a:pt x="6556" y="720"/>
                  </a:lnTo>
                  <a:lnTo>
                    <a:pt x="6544" y="732"/>
                  </a:lnTo>
                  <a:lnTo>
                    <a:pt x="6544" y="716"/>
                  </a:lnTo>
                  <a:lnTo>
                    <a:pt x="6568" y="716"/>
                  </a:lnTo>
                  <a:close/>
                  <a:moveTo>
                    <a:pt x="6476" y="744"/>
                  </a:moveTo>
                  <a:lnTo>
                    <a:pt x="6404" y="744"/>
                  </a:lnTo>
                  <a:lnTo>
                    <a:pt x="6404" y="720"/>
                  </a:lnTo>
                  <a:lnTo>
                    <a:pt x="6476" y="720"/>
                  </a:lnTo>
                  <a:lnTo>
                    <a:pt x="6476" y="744"/>
                  </a:lnTo>
                  <a:close/>
                  <a:moveTo>
                    <a:pt x="6380" y="744"/>
                  </a:moveTo>
                  <a:lnTo>
                    <a:pt x="6308" y="744"/>
                  </a:lnTo>
                  <a:lnTo>
                    <a:pt x="6308" y="720"/>
                  </a:lnTo>
                  <a:lnTo>
                    <a:pt x="6380" y="720"/>
                  </a:lnTo>
                  <a:lnTo>
                    <a:pt x="6380" y="744"/>
                  </a:lnTo>
                  <a:close/>
                  <a:moveTo>
                    <a:pt x="6284" y="744"/>
                  </a:moveTo>
                  <a:lnTo>
                    <a:pt x="6212" y="744"/>
                  </a:lnTo>
                  <a:lnTo>
                    <a:pt x="6212" y="720"/>
                  </a:lnTo>
                  <a:lnTo>
                    <a:pt x="6284" y="720"/>
                  </a:lnTo>
                  <a:lnTo>
                    <a:pt x="6284" y="744"/>
                  </a:lnTo>
                  <a:close/>
                  <a:moveTo>
                    <a:pt x="6188" y="744"/>
                  </a:moveTo>
                  <a:lnTo>
                    <a:pt x="6116" y="744"/>
                  </a:lnTo>
                  <a:lnTo>
                    <a:pt x="6116" y="720"/>
                  </a:lnTo>
                  <a:lnTo>
                    <a:pt x="6188" y="720"/>
                  </a:lnTo>
                  <a:lnTo>
                    <a:pt x="6188" y="744"/>
                  </a:lnTo>
                  <a:close/>
                  <a:moveTo>
                    <a:pt x="6092" y="744"/>
                  </a:moveTo>
                  <a:lnTo>
                    <a:pt x="6020" y="744"/>
                  </a:lnTo>
                  <a:lnTo>
                    <a:pt x="6020" y="720"/>
                  </a:lnTo>
                  <a:lnTo>
                    <a:pt x="6092" y="720"/>
                  </a:lnTo>
                  <a:lnTo>
                    <a:pt x="6092" y="744"/>
                  </a:lnTo>
                  <a:close/>
                  <a:moveTo>
                    <a:pt x="5996" y="744"/>
                  </a:moveTo>
                  <a:lnTo>
                    <a:pt x="5924" y="744"/>
                  </a:lnTo>
                  <a:lnTo>
                    <a:pt x="5924" y="720"/>
                  </a:lnTo>
                  <a:lnTo>
                    <a:pt x="5996" y="720"/>
                  </a:lnTo>
                  <a:lnTo>
                    <a:pt x="5996" y="744"/>
                  </a:lnTo>
                  <a:close/>
                  <a:moveTo>
                    <a:pt x="5900" y="744"/>
                  </a:moveTo>
                  <a:lnTo>
                    <a:pt x="5828" y="744"/>
                  </a:lnTo>
                  <a:lnTo>
                    <a:pt x="5828" y="720"/>
                  </a:lnTo>
                  <a:lnTo>
                    <a:pt x="5900" y="720"/>
                  </a:lnTo>
                  <a:lnTo>
                    <a:pt x="5900" y="744"/>
                  </a:lnTo>
                  <a:close/>
                  <a:moveTo>
                    <a:pt x="5804" y="744"/>
                  </a:moveTo>
                  <a:lnTo>
                    <a:pt x="5732" y="744"/>
                  </a:lnTo>
                  <a:lnTo>
                    <a:pt x="5732" y="720"/>
                  </a:lnTo>
                  <a:lnTo>
                    <a:pt x="5804" y="720"/>
                  </a:lnTo>
                  <a:lnTo>
                    <a:pt x="5804" y="744"/>
                  </a:lnTo>
                  <a:close/>
                  <a:moveTo>
                    <a:pt x="5708" y="744"/>
                  </a:moveTo>
                  <a:lnTo>
                    <a:pt x="5636" y="744"/>
                  </a:lnTo>
                  <a:lnTo>
                    <a:pt x="5636" y="720"/>
                  </a:lnTo>
                  <a:lnTo>
                    <a:pt x="5708" y="720"/>
                  </a:lnTo>
                  <a:lnTo>
                    <a:pt x="5708" y="744"/>
                  </a:lnTo>
                  <a:close/>
                  <a:moveTo>
                    <a:pt x="5612" y="744"/>
                  </a:moveTo>
                  <a:lnTo>
                    <a:pt x="5540" y="744"/>
                  </a:lnTo>
                  <a:lnTo>
                    <a:pt x="5540" y="720"/>
                  </a:lnTo>
                  <a:lnTo>
                    <a:pt x="5612" y="720"/>
                  </a:lnTo>
                  <a:lnTo>
                    <a:pt x="5612" y="744"/>
                  </a:lnTo>
                  <a:close/>
                  <a:moveTo>
                    <a:pt x="5516" y="744"/>
                  </a:moveTo>
                  <a:lnTo>
                    <a:pt x="5444" y="744"/>
                  </a:lnTo>
                  <a:lnTo>
                    <a:pt x="5444" y="720"/>
                  </a:lnTo>
                  <a:lnTo>
                    <a:pt x="5516" y="720"/>
                  </a:lnTo>
                  <a:lnTo>
                    <a:pt x="5516" y="744"/>
                  </a:lnTo>
                  <a:close/>
                  <a:moveTo>
                    <a:pt x="5420" y="744"/>
                  </a:moveTo>
                  <a:lnTo>
                    <a:pt x="5348" y="744"/>
                  </a:lnTo>
                  <a:lnTo>
                    <a:pt x="5348" y="720"/>
                  </a:lnTo>
                  <a:lnTo>
                    <a:pt x="5420" y="720"/>
                  </a:lnTo>
                  <a:lnTo>
                    <a:pt x="5420" y="744"/>
                  </a:lnTo>
                  <a:close/>
                  <a:moveTo>
                    <a:pt x="5324" y="744"/>
                  </a:moveTo>
                  <a:lnTo>
                    <a:pt x="5252" y="744"/>
                  </a:lnTo>
                  <a:lnTo>
                    <a:pt x="5252" y="720"/>
                  </a:lnTo>
                  <a:lnTo>
                    <a:pt x="5324" y="720"/>
                  </a:lnTo>
                  <a:lnTo>
                    <a:pt x="5324" y="744"/>
                  </a:lnTo>
                  <a:close/>
                  <a:moveTo>
                    <a:pt x="5228" y="744"/>
                  </a:moveTo>
                  <a:lnTo>
                    <a:pt x="5156" y="744"/>
                  </a:lnTo>
                  <a:lnTo>
                    <a:pt x="5156" y="720"/>
                  </a:lnTo>
                  <a:lnTo>
                    <a:pt x="5228" y="720"/>
                  </a:lnTo>
                  <a:lnTo>
                    <a:pt x="5228" y="744"/>
                  </a:lnTo>
                  <a:close/>
                  <a:moveTo>
                    <a:pt x="5132" y="744"/>
                  </a:moveTo>
                  <a:lnTo>
                    <a:pt x="5060" y="744"/>
                  </a:lnTo>
                  <a:lnTo>
                    <a:pt x="5060" y="720"/>
                  </a:lnTo>
                  <a:lnTo>
                    <a:pt x="5132" y="720"/>
                  </a:lnTo>
                  <a:lnTo>
                    <a:pt x="5132" y="744"/>
                  </a:lnTo>
                  <a:close/>
                  <a:moveTo>
                    <a:pt x="5036" y="744"/>
                  </a:moveTo>
                  <a:lnTo>
                    <a:pt x="4964" y="744"/>
                  </a:lnTo>
                  <a:lnTo>
                    <a:pt x="4964" y="720"/>
                  </a:lnTo>
                  <a:lnTo>
                    <a:pt x="5036" y="720"/>
                  </a:lnTo>
                  <a:lnTo>
                    <a:pt x="5036" y="744"/>
                  </a:lnTo>
                  <a:close/>
                  <a:moveTo>
                    <a:pt x="4940" y="744"/>
                  </a:moveTo>
                  <a:lnTo>
                    <a:pt x="4868" y="744"/>
                  </a:lnTo>
                  <a:lnTo>
                    <a:pt x="4868" y="720"/>
                  </a:lnTo>
                  <a:lnTo>
                    <a:pt x="4940" y="720"/>
                  </a:lnTo>
                  <a:lnTo>
                    <a:pt x="4940" y="744"/>
                  </a:lnTo>
                  <a:close/>
                  <a:moveTo>
                    <a:pt x="4844" y="744"/>
                  </a:moveTo>
                  <a:lnTo>
                    <a:pt x="4772" y="744"/>
                  </a:lnTo>
                  <a:lnTo>
                    <a:pt x="4772" y="720"/>
                  </a:lnTo>
                  <a:lnTo>
                    <a:pt x="4844" y="720"/>
                  </a:lnTo>
                  <a:lnTo>
                    <a:pt x="4844" y="744"/>
                  </a:lnTo>
                  <a:close/>
                  <a:moveTo>
                    <a:pt x="4748" y="744"/>
                  </a:moveTo>
                  <a:lnTo>
                    <a:pt x="4676" y="744"/>
                  </a:lnTo>
                  <a:lnTo>
                    <a:pt x="4676" y="720"/>
                  </a:lnTo>
                  <a:lnTo>
                    <a:pt x="4748" y="720"/>
                  </a:lnTo>
                  <a:lnTo>
                    <a:pt x="4748" y="744"/>
                  </a:lnTo>
                  <a:close/>
                  <a:moveTo>
                    <a:pt x="4652" y="744"/>
                  </a:moveTo>
                  <a:lnTo>
                    <a:pt x="4580" y="744"/>
                  </a:lnTo>
                  <a:lnTo>
                    <a:pt x="4580" y="720"/>
                  </a:lnTo>
                  <a:lnTo>
                    <a:pt x="4652" y="720"/>
                  </a:lnTo>
                  <a:lnTo>
                    <a:pt x="4652" y="744"/>
                  </a:lnTo>
                  <a:close/>
                  <a:moveTo>
                    <a:pt x="4556" y="744"/>
                  </a:moveTo>
                  <a:lnTo>
                    <a:pt x="4484" y="744"/>
                  </a:lnTo>
                  <a:lnTo>
                    <a:pt x="4484" y="720"/>
                  </a:lnTo>
                  <a:lnTo>
                    <a:pt x="4556" y="720"/>
                  </a:lnTo>
                  <a:lnTo>
                    <a:pt x="4556" y="744"/>
                  </a:lnTo>
                  <a:close/>
                  <a:moveTo>
                    <a:pt x="4460" y="744"/>
                  </a:moveTo>
                  <a:lnTo>
                    <a:pt x="4388" y="744"/>
                  </a:lnTo>
                  <a:lnTo>
                    <a:pt x="4388" y="720"/>
                  </a:lnTo>
                  <a:lnTo>
                    <a:pt x="4460" y="720"/>
                  </a:lnTo>
                  <a:lnTo>
                    <a:pt x="4460" y="744"/>
                  </a:lnTo>
                  <a:close/>
                  <a:moveTo>
                    <a:pt x="4364" y="744"/>
                  </a:moveTo>
                  <a:lnTo>
                    <a:pt x="4292" y="744"/>
                  </a:lnTo>
                  <a:lnTo>
                    <a:pt x="4292" y="720"/>
                  </a:lnTo>
                  <a:lnTo>
                    <a:pt x="4364" y="720"/>
                  </a:lnTo>
                  <a:lnTo>
                    <a:pt x="4364" y="744"/>
                  </a:lnTo>
                  <a:close/>
                  <a:moveTo>
                    <a:pt x="4268" y="744"/>
                  </a:moveTo>
                  <a:lnTo>
                    <a:pt x="4196" y="744"/>
                  </a:lnTo>
                  <a:lnTo>
                    <a:pt x="4196" y="720"/>
                  </a:lnTo>
                  <a:lnTo>
                    <a:pt x="4268" y="720"/>
                  </a:lnTo>
                  <a:lnTo>
                    <a:pt x="4268" y="744"/>
                  </a:lnTo>
                  <a:close/>
                  <a:moveTo>
                    <a:pt x="4172" y="744"/>
                  </a:moveTo>
                  <a:lnTo>
                    <a:pt x="4100" y="744"/>
                  </a:lnTo>
                  <a:lnTo>
                    <a:pt x="4100" y="720"/>
                  </a:lnTo>
                  <a:lnTo>
                    <a:pt x="4172" y="720"/>
                  </a:lnTo>
                  <a:lnTo>
                    <a:pt x="4172" y="744"/>
                  </a:lnTo>
                  <a:close/>
                  <a:moveTo>
                    <a:pt x="4076" y="744"/>
                  </a:moveTo>
                  <a:lnTo>
                    <a:pt x="4004" y="744"/>
                  </a:lnTo>
                  <a:lnTo>
                    <a:pt x="4004" y="720"/>
                  </a:lnTo>
                  <a:lnTo>
                    <a:pt x="4076" y="720"/>
                  </a:lnTo>
                  <a:lnTo>
                    <a:pt x="4076" y="744"/>
                  </a:lnTo>
                  <a:close/>
                  <a:moveTo>
                    <a:pt x="3980" y="744"/>
                  </a:moveTo>
                  <a:lnTo>
                    <a:pt x="3908" y="744"/>
                  </a:lnTo>
                  <a:lnTo>
                    <a:pt x="3908" y="720"/>
                  </a:lnTo>
                  <a:lnTo>
                    <a:pt x="3980" y="720"/>
                  </a:lnTo>
                  <a:lnTo>
                    <a:pt x="3980" y="744"/>
                  </a:lnTo>
                  <a:close/>
                  <a:moveTo>
                    <a:pt x="3884" y="744"/>
                  </a:moveTo>
                  <a:lnTo>
                    <a:pt x="3812" y="744"/>
                  </a:lnTo>
                  <a:lnTo>
                    <a:pt x="3812" y="720"/>
                  </a:lnTo>
                  <a:lnTo>
                    <a:pt x="3884" y="720"/>
                  </a:lnTo>
                  <a:lnTo>
                    <a:pt x="3884" y="744"/>
                  </a:lnTo>
                  <a:close/>
                  <a:moveTo>
                    <a:pt x="3788" y="744"/>
                  </a:moveTo>
                  <a:lnTo>
                    <a:pt x="3716" y="744"/>
                  </a:lnTo>
                  <a:lnTo>
                    <a:pt x="3716" y="720"/>
                  </a:lnTo>
                  <a:lnTo>
                    <a:pt x="3788" y="720"/>
                  </a:lnTo>
                  <a:lnTo>
                    <a:pt x="3788" y="744"/>
                  </a:lnTo>
                  <a:close/>
                  <a:moveTo>
                    <a:pt x="3692" y="744"/>
                  </a:moveTo>
                  <a:lnTo>
                    <a:pt x="3620" y="744"/>
                  </a:lnTo>
                  <a:lnTo>
                    <a:pt x="3620" y="720"/>
                  </a:lnTo>
                  <a:lnTo>
                    <a:pt x="3692" y="720"/>
                  </a:lnTo>
                  <a:lnTo>
                    <a:pt x="3692" y="744"/>
                  </a:lnTo>
                  <a:close/>
                  <a:moveTo>
                    <a:pt x="3596" y="744"/>
                  </a:moveTo>
                  <a:lnTo>
                    <a:pt x="3524" y="744"/>
                  </a:lnTo>
                  <a:lnTo>
                    <a:pt x="3524" y="720"/>
                  </a:lnTo>
                  <a:lnTo>
                    <a:pt x="3596" y="720"/>
                  </a:lnTo>
                  <a:lnTo>
                    <a:pt x="3596" y="744"/>
                  </a:lnTo>
                  <a:close/>
                  <a:moveTo>
                    <a:pt x="3500" y="744"/>
                  </a:moveTo>
                  <a:lnTo>
                    <a:pt x="3428" y="744"/>
                  </a:lnTo>
                  <a:lnTo>
                    <a:pt x="3428" y="720"/>
                  </a:lnTo>
                  <a:lnTo>
                    <a:pt x="3500" y="720"/>
                  </a:lnTo>
                  <a:lnTo>
                    <a:pt x="3500" y="744"/>
                  </a:lnTo>
                  <a:close/>
                  <a:moveTo>
                    <a:pt x="3404" y="744"/>
                  </a:moveTo>
                  <a:lnTo>
                    <a:pt x="3332" y="744"/>
                  </a:lnTo>
                  <a:lnTo>
                    <a:pt x="3332" y="720"/>
                  </a:lnTo>
                  <a:lnTo>
                    <a:pt x="3404" y="720"/>
                  </a:lnTo>
                  <a:lnTo>
                    <a:pt x="3404" y="744"/>
                  </a:lnTo>
                  <a:close/>
                  <a:moveTo>
                    <a:pt x="3308" y="744"/>
                  </a:moveTo>
                  <a:lnTo>
                    <a:pt x="3236" y="744"/>
                  </a:lnTo>
                  <a:lnTo>
                    <a:pt x="3236" y="720"/>
                  </a:lnTo>
                  <a:lnTo>
                    <a:pt x="3308" y="720"/>
                  </a:lnTo>
                  <a:lnTo>
                    <a:pt x="3308" y="744"/>
                  </a:lnTo>
                  <a:close/>
                  <a:moveTo>
                    <a:pt x="3212" y="744"/>
                  </a:moveTo>
                  <a:lnTo>
                    <a:pt x="3140" y="744"/>
                  </a:lnTo>
                  <a:lnTo>
                    <a:pt x="3140" y="720"/>
                  </a:lnTo>
                  <a:lnTo>
                    <a:pt x="3212" y="720"/>
                  </a:lnTo>
                  <a:lnTo>
                    <a:pt x="3212" y="744"/>
                  </a:lnTo>
                  <a:close/>
                  <a:moveTo>
                    <a:pt x="3116" y="744"/>
                  </a:moveTo>
                  <a:lnTo>
                    <a:pt x="3044" y="744"/>
                  </a:lnTo>
                  <a:lnTo>
                    <a:pt x="3044" y="720"/>
                  </a:lnTo>
                  <a:lnTo>
                    <a:pt x="3116" y="720"/>
                  </a:lnTo>
                  <a:lnTo>
                    <a:pt x="3116" y="744"/>
                  </a:lnTo>
                  <a:close/>
                  <a:moveTo>
                    <a:pt x="3020" y="744"/>
                  </a:moveTo>
                  <a:lnTo>
                    <a:pt x="2948" y="744"/>
                  </a:lnTo>
                  <a:lnTo>
                    <a:pt x="2948" y="720"/>
                  </a:lnTo>
                  <a:lnTo>
                    <a:pt x="3020" y="720"/>
                  </a:lnTo>
                  <a:lnTo>
                    <a:pt x="3020" y="744"/>
                  </a:lnTo>
                  <a:close/>
                  <a:moveTo>
                    <a:pt x="2924" y="744"/>
                  </a:moveTo>
                  <a:lnTo>
                    <a:pt x="2852" y="744"/>
                  </a:lnTo>
                  <a:lnTo>
                    <a:pt x="2852" y="720"/>
                  </a:lnTo>
                  <a:lnTo>
                    <a:pt x="2924" y="720"/>
                  </a:lnTo>
                  <a:lnTo>
                    <a:pt x="2924" y="744"/>
                  </a:lnTo>
                  <a:close/>
                  <a:moveTo>
                    <a:pt x="2828" y="744"/>
                  </a:moveTo>
                  <a:lnTo>
                    <a:pt x="2756" y="744"/>
                  </a:lnTo>
                  <a:lnTo>
                    <a:pt x="2756" y="720"/>
                  </a:lnTo>
                  <a:lnTo>
                    <a:pt x="2828" y="720"/>
                  </a:lnTo>
                  <a:lnTo>
                    <a:pt x="2828" y="744"/>
                  </a:lnTo>
                  <a:close/>
                  <a:moveTo>
                    <a:pt x="2732" y="744"/>
                  </a:moveTo>
                  <a:lnTo>
                    <a:pt x="2660" y="744"/>
                  </a:lnTo>
                  <a:lnTo>
                    <a:pt x="2660" y="720"/>
                  </a:lnTo>
                  <a:lnTo>
                    <a:pt x="2732" y="720"/>
                  </a:lnTo>
                  <a:lnTo>
                    <a:pt x="2732" y="744"/>
                  </a:lnTo>
                  <a:close/>
                  <a:moveTo>
                    <a:pt x="2636" y="744"/>
                  </a:moveTo>
                  <a:lnTo>
                    <a:pt x="2564" y="744"/>
                  </a:lnTo>
                  <a:lnTo>
                    <a:pt x="2564" y="720"/>
                  </a:lnTo>
                  <a:lnTo>
                    <a:pt x="2636" y="720"/>
                  </a:lnTo>
                  <a:lnTo>
                    <a:pt x="2636" y="744"/>
                  </a:lnTo>
                  <a:close/>
                  <a:moveTo>
                    <a:pt x="2540" y="744"/>
                  </a:moveTo>
                  <a:lnTo>
                    <a:pt x="2468" y="744"/>
                  </a:lnTo>
                  <a:lnTo>
                    <a:pt x="2468" y="720"/>
                  </a:lnTo>
                  <a:lnTo>
                    <a:pt x="2540" y="720"/>
                  </a:lnTo>
                  <a:lnTo>
                    <a:pt x="2540" y="744"/>
                  </a:lnTo>
                  <a:close/>
                  <a:moveTo>
                    <a:pt x="2444" y="744"/>
                  </a:moveTo>
                  <a:lnTo>
                    <a:pt x="2372" y="744"/>
                  </a:lnTo>
                  <a:lnTo>
                    <a:pt x="2372" y="720"/>
                  </a:lnTo>
                  <a:lnTo>
                    <a:pt x="2444" y="720"/>
                  </a:lnTo>
                  <a:lnTo>
                    <a:pt x="2444" y="744"/>
                  </a:lnTo>
                  <a:close/>
                  <a:moveTo>
                    <a:pt x="2348" y="744"/>
                  </a:moveTo>
                  <a:lnTo>
                    <a:pt x="2276" y="744"/>
                  </a:lnTo>
                  <a:lnTo>
                    <a:pt x="2276" y="720"/>
                  </a:lnTo>
                  <a:lnTo>
                    <a:pt x="2348" y="720"/>
                  </a:lnTo>
                  <a:lnTo>
                    <a:pt x="2348" y="744"/>
                  </a:lnTo>
                  <a:close/>
                  <a:moveTo>
                    <a:pt x="2252" y="744"/>
                  </a:moveTo>
                  <a:lnTo>
                    <a:pt x="2180" y="744"/>
                  </a:lnTo>
                  <a:lnTo>
                    <a:pt x="2180" y="720"/>
                  </a:lnTo>
                  <a:lnTo>
                    <a:pt x="2252" y="720"/>
                  </a:lnTo>
                  <a:lnTo>
                    <a:pt x="2252" y="744"/>
                  </a:lnTo>
                  <a:close/>
                  <a:moveTo>
                    <a:pt x="2156" y="744"/>
                  </a:moveTo>
                  <a:lnTo>
                    <a:pt x="2084" y="744"/>
                  </a:lnTo>
                  <a:lnTo>
                    <a:pt x="2084" y="720"/>
                  </a:lnTo>
                  <a:lnTo>
                    <a:pt x="2156" y="720"/>
                  </a:lnTo>
                  <a:lnTo>
                    <a:pt x="2156" y="744"/>
                  </a:lnTo>
                  <a:close/>
                  <a:moveTo>
                    <a:pt x="2060" y="744"/>
                  </a:moveTo>
                  <a:lnTo>
                    <a:pt x="1988" y="744"/>
                  </a:lnTo>
                  <a:lnTo>
                    <a:pt x="1988" y="720"/>
                  </a:lnTo>
                  <a:lnTo>
                    <a:pt x="2060" y="720"/>
                  </a:lnTo>
                  <a:lnTo>
                    <a:pt x="2060" y="744"/>
                  </a:lnTo>
                  <a:close/>
                  <a:moveTo>
                    <a:pt x="1964" y="744"/>
                  </a:moveTo>
                  <a:lnTo>
                    <a:pt x="1892" y="744"/>
                  </a:lnTo>
                  <a:lnTo>
                    <a:pt x="1892" y="720"/>
                  </a:lnTo>
                  <a:lnTo>
                    <a:pt x="1964" y="720"/>
                  </a:lnTo>
                  <a:lnTo>
                    <a:pt x="1964" y="744"/>
                  </a:lnTo>
                  <a:close/>
                  <a:moveTo>
                    <a:pt x="1868" y="744"/>
                  </a:moveTo>
                  <a:lnTo>
                    <a:pt x="1796" y="744"/>
                  </a:lnTo>
                  <a:lnTo>
                    <a:pt x="1796" y="720"/>
                  </a:lnTo>
                  <a:lnTo>
                    <a:pt x="1868" y="720"/>
                  </a:lnTo>
                  <a:lnTo>
                    <a:pt x="1868" y="744"/>
                  </a:lnTo>
                  <a:close/>
                  <a:moveTo>
                    <a:pt x="1772" y="744"/>
                  </a:moveTo>
                  <a:lnTo>
                    <a:pt x="1700" y="744"/>
                  </a:lnTo>
                  <a:lnTo>
                    <a:pt x="1700" y="720"/>
                  </a:lnTo>
                  <a:lnTo>
                    <a:pt x="1772" y="720"/>
                  </a:lnTo>
                  <a:lnTo>
                    <a:pt x="1772" y="744"/>
                  </a:lnTo>
                  <a:close/>
                  <a:moveTo>
                    <a:pt x="1676" y="744"/>
                  </a:moveTo>
                  <a:lnTo>
                    <a:pt x="1604" y="744"/>
                  </a:lnTo>
                  <a:lnTo>
                    <a:pt x="1604" y="720"/>
                  </a:lnTo>
                  <a:lnTo>
                    <a:pt x="1676" y="720"/>
                  </a:lnTo>
                  <a:lnTo>
                    <a:pt x="1676" y="744"/>
                  </a:lnTo>
                  <a:close/>
                  <a:moveTo>
                    <a:pt x="1580" y="744"/>
                  </a:moveTo>
                  <a:lnTo>
                    <a:pt x="1508" y="744"/>
                  </a:lnTo>
                  <a:lnTo>
                    <a:pt x="1508" y="720"/>
                  </a:lnTo>
                  <a:lnTo>
                    <a:pt x="1580" y="720"/>
                  </a:lnTo>
                  <a:lnTo>
                    <a:pt x="1580" y="744"/>
                  </a:lnTo>
                  <a:close/>
                  <a:moveTo>
                    <a:pt x="1484" y="744"/>
                  </a:moveTo>
                  <a:lnTo>
                    <a:pt x="1412" y="744"/>
                  </a:lnTo>
                  <a:lnTo>
                    <a:pt x="1412" y="720"/>
                  </a:lnTo>
                  <a:lnTo>
                    <a:pt x="1484" y="720"/>
                  </a:lnTo>
                  <a:lnTo>
                    <a:pt x="1484" y="744"/>
                  </a:lnTo>
                  <a:close/>
                  <a:moveTo>
                    <a:pt x="1388" y="744"/>
                  </a:moveTo>
                  <a:lnTo>
                    <a:pt x="1316" y="744"/>
                  </a:lnTo>
                  <a:lnTo>
                    <a:pt x="1316" y="720"/>
                  </a:lnTo>
                  <a:lnTo>
                    <a:pt x="1388" y="720"/>
                  </a:lnTo>
                  <a:lnTo>
                    <a:pt x="1388" y="744"/>
                  </a:lnTo>
                  <a:close/>
                  <a:moveTo>
                    <a:pt x="1292" y="744"/>
                  </a:moveTo>
                  <a:lnTo>
                    <a:pt x="1220" y="744"/>
                  </a:lnTo>
                  <a:lnTo>
                    <a:pt x="1220" y="720"/>
                  </a:lnTo>
                  <a:lnTo>
                    <a:pt x="1292" y="720"/>
                  </a:lnTo>
                  <a:lnTo>
                    <a:pt x="1292" y="744"/>
                  </a:lnTo>
                  <a:close/>
                  <a:moveTo>
                    <a:pt x="1196" y="744"/>
                  </a:moveTo>
                  <a:lnTo>
                    <a:pt x="1124" y="744"/>
                  </a:lnTo>
                  <a:lnTo>
                    <a:pt x="1124" y="720"/>
                  </a:lnTo>
                  <a:lnTo>
                    <a:pt x="1196" y="720"/>
                  </a:lnTo>
                  <a:lnTo>
                    <a:pt x="1196" y="744"/>
                  </a:lnTo>
                  <a:close/>
                  <a:moveTo>
                    <a:pt x="1100" y="744"/>
                  </a:moveTo>
                  <a:lnTo>
                    <a:pt x="1028" y="744"/>
                  </a:lnTo>
                  <a:lnTo>
                    <a:pt x="1028" y="720"/>
                  </a:lnTo>
                  <a:lnTo>
                    <a:pt x="1100" y="720"/>
                  </a:lnTo>
                  <a:lnTo>
                    <a:pt x="1100" y="744"/>
                  </a:lnTo>
                  <a:close/>
                  <a:moveTo>
                    <a:pt x="1004" y="744"/>
                  </a:moveTo>
                  <a:lnTo>
                    <a:pt x="932" y="744"/>
                  </a:lnTo>
                  <a:lnTo>
                    <a:pt x="932" y="720"/>
                  </a:lnTo>
                  <a:lnTo>
                    <a:pt x="1004" y="720"/>
                  </a:lnTo>
                  <a:lnTo>
                    <a:pt x="1004" y="744"/>
                  </a:lnTo>
                  <a:close/>
                  <a:moveTo>
                    <a:pt x="908" y="744"/>
                  </a:moveTo>
                  <a:lnTo>
                    <a:pt x="836" y="744"/>
                  </a:lnTo>
                  <a:lnTo>
                    <a:pt x="836" y="720"/>
                  </a:lnTo>
                  <a:lnTo>
                    <a:pt x="908" y="720"/>
                  </a:lnTo>
                  <a:lnTo>
                    <a:pt x="908" y="744"/>
                  </a:lnTo>
                  <a:close/>
                  <a:moveTo>
                    <a:pt x="812" y="744"/>
                  </a:moveTo>
                  <a:lnTo>
                    <a:pt x="740" y="744"/>
                  </a:lnTo>
                  <a:lnTo>
                    <a:pt x="740" y="720"/>
                  </a:lnTo>
                  <a:lnTo>
                    <a:pt x="812" y="720"/>
                  </a:lnTo>
                  <a:lnTo>
                    <a:pt x="812" y="744"/>
                  </a:lnTo>
                  <a:close/>
                  <a:moveTo>
                    <a:pt x="716" y="744"/>
                  </a:moveTo>
                  <a:lnTo>
                    <a:pt x="644" y="744"/>
                  </a:lnTo>
                  <a:lnTo>
                    <a:pt x="644" y="720"/>
                  </a:lnTo>
                  <a:lnTo>
                    <a:pt x="716" y="720"/>
                  </a:lnTo>
                  <a:lnTo>
                    <a:pt x="716" y="744"/>
                  </a:lnTo>
                  <a:close/>
                  <a:moveTo>
                    <a:pt x="620" y="744"/>
                  </a:moveTo>
                  <a:lnTo>
                    <a:pt x="548" y="744"/>
                  </a:lnTo>
                  <a:lnTo>
                    <a:pt x="548" y="720"/>
                  </a:lnTo>
                  <a:lnTo>
                    <a:pt x="620" y="720"/>
                  </a:lnTo>
                  <a:lnTo>
                    <a:pt x="620" y="744"/>
                  </a:lnTo>
                  <a:close/>
                  <a:moveTo>
                    <a:pt x="524" y="744"/>
                  </a:moveTo>
                  <a:lnTo>
                    <a:pt x="452" y="744"/>
                  </a:lnTo>
                  <a:lnTo>
                    <a:pt x="452" y="720"/>
                  </a:lnTo>
                  <a:lnTo>
                    <a:pt x="524" y="720"/>
                  </a:lnTo>
                  <a:lnTo>
                    <a:pt x="524" y="744"/>
                  </a:lnTo>
                  <a:close/>
                  <a:moveTo>
                    <a:pt x="428" y="744"/>
                  </a:moveTo>
                  <a:lnTo>
                    <a:pt x="356" y="744"/>
                  </a:lnTo>
                  <a:lnTo>
                    <a:pt x="356" y="720"/>
                  </a:lnTo>
                  <a:lnTo>
                    <a:pt x="428" y="720"/>
                  </a:lnTo>
                  <a:lnTo>
                    <a:pt x="428" y="744"/>
                  </a:lnTo>
                  <a:close/>
                  <a:moveTo>
                    <a:pt x="332" y="744"/>
                  </a:moveTo>
                  <a:lnTo>
                    <a:pt x="260" y="744"/>
                  </a:lnTo>
                  <a:lnTo>
                    <a:pt x="260" y="720"/>
                  </a:lnTo>
                  <a:lnTo>
                    <a:pt x="332" y="720"/>
                  </a:lnTo>
                  <a:lnTo>
                    <a:pt x="332" y="744"/>
                  </a:lnTo>
                  <a:close/>
                  <a:moveTo>
                    <a:pt x="236" y="744"/>
                  </a:moveTo>
                  <a:lnTo>
                    <a:pt x="164" y="744"/>
                  </a:lnTo>
                  <a:lnTo>
                    <a:pt x="164" y="720"/>
                  </a:lnTo>
                  <a:lnTo>
                    <a:pt x="236" y="720"/>
                  </a:lnTo>
                  <a:lnTo>
                    <a:pt x="236" y="744"/>
                  </a:lnTo>
                  <a:close/>
                  <a:moveTo>
                    <a:pt x="140" y="744"/>
                  </a:moveTo>
                  <a:lnTo>
                    <a:pt x="68" y="744"/>
                  </a:lnTo>
                  <a:lnTo>
                    <a:pt x="68" y="720"/>
                  </a:lnTo>
                  <a:lnTo>
                    <a:pt x="140" y="720"/>
                  </a:lnTo>
                  <a:lnTo>
                    <a:pt x="140" y="744"/>
                  </a:lnTo>
                  <a:close/>
                  <a:moveTo>
                    <a:pt x="44" y="744"/>
                  </a:moveTo>
                  <a:lnTo>
                    <a:pt x="12" y="744"/>
                  </a:lnTo>
                  <a:lnTo>
                    <a:pt x="12" y="720"/>
                  </a:lnTo>
                  <a:lnTo>
                    <a:pt x="44" y="720"/>
                  </a:lnTo>
                  <a:lnTo>
                    <a:pt x="44" y="744"/>
                  </a:lnTo>
                  <a:close/>
                </a:path>
              </a:pathLst>
            </a:custGeom>
            <a:solidFill>
              <a:srgbClr val="808080"/>
            </a:solidFill>
            <a:ln w="1588" cap="flat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64">
              <a:extLst>
                <a:ext uri="{FF2B5EF4-FFF2-40B4-BE49-F238E27FC236}">
                  <a16:creationId xmlns:a16="http://schemas.microsoft.com/office/drawing/2014/main" id="{8E9CEC14-BE82-451C-8185-D7E16CAF1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3583" y="2903434"/>
              <a:ext cx="24482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1200">
                  <a:solidFill>
                    <a:srgbClr val="000000"/>
                  </a:solidFill>
                </a:rPr>
                <a:t>Promote use of lower-carbon fuels </a:t>
              </a:r>
            </a:p>
            <a:p>
              <a:pPr algn="ctr" defTabSz="1219170"/>
              <a:r>
                <a:rPr lang="en-US" altLang="en-US" sz="1200">
                  <a:solidFill>
                    <a:srgbClr val="000000"/>
                  </a:solidFill>
                </a:rPr>
                <a:t>in hard-to-abate sectors</a:t>
              </a:r>
              <a:endParaRPr lang="en-US" altLang="en-US" sz="2400"/>
            </a:p>
          </p:txBody>
        </p:sp>
        <p:sp>
          <p:nvSpPr>
            <p:cNvPr id="15364" name="Rectangle 71">
              <a:extLst>
                <a:ext uri="{FF2B5EF4-FFF2-40B4-BE49-F238E27FC236}">
                  <a16:creationId xmlns:a16="http://schemas.microsoft.com/office/drawing/2014/main" id="{31F79E77-2649-4548-8F9F-A36B26132C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138" y="3245966"/>
              <a:ext cx="1244600" cy="6159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365" name="Rectangle 72">
              <a:extLst>
                <a:ext uri="{FF2B5EF4-FFF2-40B4-BE49-F238E27FC236}">
                  <a16:creationId xmlns:a16="http://schemas.microsoft.com/office/drawing/2014/main" id="{FC601497-1A29-49B6-8B3D-5A3524733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6669" y="3293591"/>
              <a:ext cx="435215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Support </a:t>
              </a:r>
              <a:endParaRPr lang="en-US" altLang="en-US" sz="2400"/>
            </a:p>
          </p:txBody>
        </p:sp>
        <p:sp>
          <p:nvSpPr>
            <p:cNvPr id="15367" name="Rectangle 73">
              <a:extLst>
                <a:ext uri="{FF2B5EF4-FFF2-40B4-BE49-F238E27FC236}">
                  <a16:creationId xmlns:a16="http://schemas.microsoft.com/office/drawing/2014/main" id="{2E7B5B5F-3DCA-420C-9F94-700C4362D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819" y="3426941"/>
              <a:ext cx="83195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electrification of </a:t>
              </a:r>
              <a:endParaRPr lang="en-US" altLang="en-US" sz="2400"/>
            </a:p>
          </p:txBody>
        </p:sp>
        <p:sp>
          <p:nvSpPr>
            <p:cNvPr id="15368" name="Rectangle 74">
              <a:extLst>
                <a:ext uri="{FF2B5EF4-FFF2-40B4-BE49-F238E27FC236}">
                  <a16:creationId xmlns:a16="http://schemas.microsoft.com/office/drawing/2014/main" id="{B10C0519-52F0-4670-9BE0-03F1ACAE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619" y="3568228"/>
              <a:ext cx="22963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hard</a:t>
              </a:r>
              <a:endParaRPr lang="en-US" altLang="en-US" sz="2400"/>
            </a:p>
          </p:txBody>
        </p:sp>
        <p:sp>
          <p:nvSpPr>
            <p:cNvPr id="15370" name="Rectangle 75">
              <a:extLst>
                <a:ext uri="{FF2B5EF4-FFF2-40B4-BE49-F238E27FC236}">
                  <a16:creationId xmlns:a16="http://schemas.microsoft.com/office/drawing/2014/main" id="{A3B3BE41-2B75-4019-8266-86F4F7B5C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9219" y="3568228"/>
              <a:ext cx="3847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-</a:t>
              </a:r>
              <a:endParaRPr lang="en-US" altLang="en-US" sz="2400"/>
            </a:p>
          </p:txBody>
        </p:sp>
        <p:sp>
          <p:nvSpPr>
            <p:cNvPr id="15371" name="Rectangle 76">
              <a:extLst>
                <a:ext uri="{FF2B5EF4-FFF2-40B4-BE49-F238E27FC236}">
                  <a16:creationId xmlns:a16="http://schemas.microsoft.com/office/drawing/2014/main" id="{54FB03A7-214A-4861-B1B7-0017AAA24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907" y="3568228"/>
              <a:ext cx="9618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to</a:t>
              </a:r>
              <a:endParaRPr lang="en-US" altLang="en-US" sz="2400"/>
            </a:p>
          </p:txBody>
        </p:sp>
        <p:sp>
          <p:nvSpPr>
            <p:cNvPr id="15373" name="Rectangle 77">
              <a:extLst>
                <a:ext uri="{FF2B5EF4-FFF2-40B4-BE49-F238E27FC236}">
                  <a16:creationId xmlns:a16="http://schemas.microsoft.com/office/drawing/2014/main" id="{45E4692D-FE1F-451D-B7F9-CF6082308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157" y="3568228"/>
              <a:ext cx="3847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-</a:t>
              </a:r>
              <a:endParaRPr lang="en-US" altLang="en-US" sz="2400"/>
            </a:p>
          </p:txBody>
        </p:sp>
        <p:sp>
          <p:nvSpPr>
            <p:cNvPr id="15374" name="Rectangle 78">
              <a:extLst>
                <a:ext uri="{FF2B5EF4-FFF2-40B4-BE49-F238E27FC236}">
                  <a16:creationId xmlns:a16="http://schemas.microsoft.com/office/drawing/2014/main" id="{CFD3B746-C2EB-42E2-A3F1-B9C19F16B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257" y="3568228"/>
              <a:ext cx="31979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abate </a:t>
              </a:r>
              <a:endParaRPr lang="en-US" altLang="en-US" sz="2400"/>
            </a:p>
          </p:txBody>
        </p:sp>
        <p:sp>
          <p:nvSpPr>
            <p:cNvPr id="15376" name="Rectangle 79">
              <a:extLst>
                <a:ext uri="{FF2B5EF4-FFF2-40B4-BE49-F238E27FC236}">
                  <a16:creationId xmlns:a16="http://schemas.microsoft.com/office/drawing/2014/main" id="{189DAE0B-F6C1-4DA2-85DE-36C3E1A32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319" y="3701578"/>
              <a:ext cx="44723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vehicles </a:t>
              </a:r>
              <a:endParaRPr lang="en-US" altLang="en-US" sz="2400"/>
            </a:p>
          </p:txBody>
        </p:sp>
        <p:sp>
          <p:nvSpPr>
            <p:cNvPr id="15377" name="Rectangle 80">
              <a:extLst>
                <a:ext uri="{FF2B5EF4-FFF2-40B4-BE49-F238E27FC236}">
                  <a16:creationId xmlns:a16="http://schemas.microsoft.com/office/drawing/2014/main" id="{618868D1-835B-416E-837A-330BC33C1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556" y="3245966"/>
              <a:ext cx="1265238" cy="61595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379" name="Rectangle 81">
              <a:extLst>
                <a:ext uri="{FF2B5EF4-FFF2-40B4-BE49-F238E27FC236}">
                  <a16:creationId xmlns:a16="http://schemas.microsoft.com/office/drawing/2014/main" id="{0DBC552E-C984-4639-9C6B-CA62EA4E3F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0626" y="3321373"/>
              <a:ext cx="435215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Support </a:t>
              </a:r>
              <a:endParaRPr lang="en-US" altLang="en-US" sz="2400"/>
            </a:p>
          </p:txBody>
        </p:sp>
        <p:sp>
          <p:nvSpPr>
            <p:cNvPr id="15380" name="Rectangle 82">
              <a:extLst>
                <a:ext uri="{FF2B5EF4-FFF2-40B4-BE49-F238E27FC236}">
                  <a16:creationId xmlns:a16="http://schemas.microsoft.com/office/drawing/2014/main" id="{BD50F7E1-227D-4383-A652-59D1A07F4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682" y="3451548"/>
              <a:ext cx="1061589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development of new </a:t>
              </a:r>
              <a:endParaRPr lang="en-US" altLang="en-US" sz="2400"/>
            </a:p>
          </p:txBody>
        </p:sp>
        <p:sp>
          <p:nvSpPr>
            <p:cNvPr id="15382" name="Rectangle 83">
              <a:extLst>
                <a:ext uri="{FF2B5EF4-FFF2-40B4-BE49-F238E27FC236}">
                  <a16:creationId xmlns:a16="http://schemas.microsoft.com/office/drawing/2014/main" id="{53A83E44-83EE-49FC-AE11-041AF72BD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1573" y="3590674"/>
              <a:ext cx="1079623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sustainable materials</a:t>
              </a:r>
              <a:endParaRPr lang="en-US" altLang="en-US" sz="2400"/>
            </a:p>
          </p:txBody>
        </p:sp>
        <p:sp>
          <p:nvSpPr>
            <p:cNvPr id="15384" name="Rectangle 85">
              <a:extLst>
                <a:ext uri="{FF2B5EF4-FFF2-40B4-BE49-F238E27FC236}">
                  <a16:creationId xmlns:a16="http://schemas.microsoft.com/office/drawing/2014/main" id="{22F6F343-D13B-4EAB-8F7B-102A37C5EB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2182" y="4092550"/>
              <a:ext cx="934150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Electrify industrial </a:t>
              </a:r>
              <a:endParaRPr lang="en-US" altLang="en-US" sz="2400"/>
            </a:p>
          </p:txBody>
        </p:sp>
        <p:sp>
          <p:nvSpPr>
            <p:cNvPr id="15385" name="Rectangle 86">
              <a:extLst>
                <a:ext uri="{FF2B5EF4-FFF2-40B4-BE49-F238E27FC236}">
                  <a16:creationId xmlns:a16="http://schemas.microsoft.com/office/drawing/2014/main" id="{47F7F052-28E2-4C59-871C-6BEF0586E7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8592" y="4219550"/>
              <a:ext cx="524182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>
                  <a:solidFill>
                    <a:srgbClr val="000000"/>
                  </a:solidFill>
                </a:rPr>
                <a:t>processes</a:t>
              </a:r>
              <a:endParaRPr lang="en-US" altLang="en-US" sz="2400"/>
            </a:p>
          </p:txBody>
        </p:sp>
        <p:sp>
          <p:nvSpPr>
            <p:cNvPr id="15386" name="Rectangle 87">
              <a:extLst>
                <a:ext uri="{FF2B5EF4-FFF2-40B4-BE49-F238E27FC236}">
                  <a16:creationId xmlns:a16="http://schemas.microsoft.com/office/drawing/2014/main" id="{6A516681-062C-4788-B6BD-BE58BCA1C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138" y="1539344"/>
              <a:ext cx="1238250" cy="285750"/>
            </a:xfrm>
            <a:prstGeom prst="rect">
              <a:avLst/>
            </a:prstGeom>
            <a:solidFill>
              <a:srgbClr val="7654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387" name="Rectangle 88">
              <a:extLst>
                <a:ext uri="{FF2B5EF4-FFF2-40B4-BE49-F238E27FC236}">
                  <a16:creationId xmlns:a16="http://schemas.microsoft.com/office/drawing/2014/main" id="{15B02F75-4B05-4A4C-B387-F402F0BD1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1452" y="1602862"/>
              <a:ext cx="532261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Transport</a:t>
              </a:r>
              <a:endParaRPr lang="en-US" altLang="en-US" sz="2400"/>
            </a:p>
          </p:txBody>
        </p:sp>
        <p:sp>
          <p:nvSpPr>
            <p:cNvPr id="15388" name="Rectangle 89">
              <a:extLst>
                <a:ext uri="{FF2B5EF4-FFF2-40B4-BE49-F238E27FC236}">
                  <a16:creationId xmlns:a16="http://schemas.microsoft.com/office/drawing/2014/main" id="{65110168-6B0B-4B92-8CA6-077353DC4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82" y="1534812"/>
              <a:ext cx="1246188" cy="285750"/>
            </a:xfrm>
            <a:prstGeom prst="rect">
              <a:avLst/>
            </a:prstGeom>
            <a:solidFill>
              <a:srgbClr val="00AE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389" name="Rectangle 90">
              <a:extLst>
                <a:ext uri="{FF2B5EF4-FFF2-40B4-BE49-F238E27FC236}">
                  <a16:creationId xmlns:a16="http://schemas.microsoft.com/office/drawing/2014/main" id="{6F911B88-3658-475B-81D2-6F6B9706A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044" y="1606019"/>
              <a:ext cx="114454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Power and Buildings</a:t>
              </a:r>
              <a:endParaRPr lang="en-US" altLang="en-US" sz="2400"/>
            </a:p>
          </p:txBody>
        </p:sp>
        <p:sp>
          <p:nvSpPr>
            <p:cNvPr id="15390" name="Rectangle 91">
              <a:extLst>
                <a:ext uri="{FF2B5EF4-FFF2-40B4-BE49-F238E27FC236}">
                  <a16:creationId xmlns:a16="http://schemas.microsoft.com/office/drawing/2014/main" id="{33F81834-1755-40BD-A8EE-F9AC568377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6782" y="1539344"/>
              <a:ext cx="1246188" cy="285750"/>
            </a:xfrm>
            <a:prstGeom prst="rect">
              <a:avLst/>
            </a:prstGeom>
            <a:solidFill>
              <a:srgbClr val="19B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391" name="Rectangle 92">
              <a:extLst>
                <a:ext uri="{FF2B5EF4-FFF2-40B4-BE49-F238E27FC236}">
                  <a16:creationId xmlns:a16="http://schemas.microsoft.com/office/drawing/2014/main" id="{7BFB1CC8-63DD-4B6D-9934-AB553E9DC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5682" y="1555219"/>
              <a:ext cx="110172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1200" b="1">
                  <a:solidFill>
                    <a:srgbClr val="FFFFFF"/>
                  </a:solidFill>
                </a:rPr>
                <a:t>Agriculture and Nature</a:t>
              </a:r>
              <a:endParaRPr lang="en-US" altLang="en-US" sz="2400"/>
            </a:p>
          </p:txBody>
        </p:sp>
        <p:sp>
          <p:nvSpPr>
            <p:cNvPr id="15392" name="Rectangle 93">
              <a:extLst>
                <a:ext uri="{FF2B5EF4-FFF2-40B4-BE49-F238E27FC236}">
                  <a16:creationId xmlns:a16="http://schemas.microsoft.com/office/drawing/2014/main" id="{0B1D1F88-FAE6-49AB-BE5F-DA8A59BCA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7556" y="1539344"/>
              <a:ext cx="1246188" cy="285750"/>
            </a:xfrm>
            <a:prstGeom prst="rect">
              <a:avLst/>
            </a:prstGeom>
            <a:solidFill>
              <a:srgbClr val="ED3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393" name="Rectangle 94">
              <a:extLst>
                <a:ext uri="{FF2B5EF4-FFF2-40B4-BE49-F238E27FC236}">
                  <a16:creationId xmlns:a16="http://schemas.microsoft.com/office/drawing/2014/main" id="{7D8B2215-C7F8-4243-AA2E-39B733B1B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6144" y="1548869"/>
              <a:ext cx="98583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1219170"/>
              <a:r>
                <a:rPr lang="en-US" altLang="en-US" sz="1200" b="1">
                  <a:solidFill>
                    <a:srgbClr val="FFFFFF"/>
                  </a:solidFill>
                </a:rPr>
                <a:t>Materials and Industry </a:t>
              </a:r>
              <a:endParaRPr lang="en-US" altLang="en-US" sz="2400"/>
            </a:p>
          </p:txBody>
        </p:sp>
        <p:sp>
          <p:nvSpPr>
            <p:cNvPr id="15395" name="Rectangle 96">
              <a:extLst>
                <a:ext uri="{FF2B5EF4-FFF2-40B4-BE49-F238E27FC236}">
                  <a16:creationId xmlns:a16="http://schemas.microsoft.com/office/drawing/2014/main" id="{5B339952-61FC-486D-9965-D6DA15846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0363" y="1182156"/>
              <a:ext cx="1265237" cy="649288"/>
            </a:xfrm>
            <a:prstGeom prst="rect">
              <a:avLst/>
            </a:prstGeom>
            <a:solidFill>
              <a:srgbClr val="EF5B9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396" name="Rectangle 97">
              <a:extLst>
                <a:ext uri="{FF2B5EF4-FFF2-40B4-BE49-F238E27FC236}">
                  <a16:creationId xmlns:a16="http://schemas.microsoft.com/office/drawing/2014/main" id="{78C6EED4-5273-4274-AAA1-528841FA6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907" y="1447269"/>
              <a:ext cx="436418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Finance</a:t>
              </a:r>
              <a:endParaRPr lang="en-US" altLang="en-US" sz="2400"/>
            </a:p>
          </p:txBody>
        </p:sp>
        <p:sp>
          <p:nvSpPr>
            <p:cNvPr id="15397" name="Rectangle 98">
              <a:extLst>
                <a:ext uri="{FF2B5EF4-FFF2-40B4-BE49-F238E27FC236}">
                  <a16:creationId xmlns:a16="http://schemas.microsoft.com/office/drawing/2014/main" id="{060FCE4B-BFD7-4F03-8F7B-C7BA7AAAF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2357" y="1182156"/>
              <a:ext cx="1244600" cy="649288"/>
            </a:xfrm>
            <a:prstGeom prst="rect">
              <a:avLst/>
            </a:prstGeom>
            <a:solidFill>
              <a:srgbClr val="FFC91D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398" name="Rectangle 99">
              <a:extLst>
                <a:ext uri="{FF2B5EF4-FFF2-40B4-BE49-F238E27FC236}">
                  <a16:creationId xmlns:a16="http://schemas.microsoft.com/office/drawing/2014/main" id="{737CCE87-2B1C-4D52-B5EB-D2A9D3B1D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1757" y="1447269"/>
              <a:ext cx="686486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Civil Society</a:t>
              </a:r>
              <a:endParaRPr lang="en-US" altLang="en-US" sz="2400"/>
            </a:p>
          </p:txBody>
        </p:sp>
        <p:sp>
          <p:nvSpPr>
            <p:cNvPr id="15399" name="Rectangle 100">
              <a:extLst>
                <a:ext uri="{FF2B5EF4-FFF2-40B4-BE49-F238E27FC236}">
                  <a16:creationId xmlns:a16="http://schemas.microsoft.com/office/drawing/2014/main" id="{FD5FFF81-F6AA-49BF-9D17-9D3D9136D1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082" y="1182156"/>
              <a:ext cx="5294313" cy="306388"/>
            </a:xfrm>
            <a:prstGeom prst="rect">
              <a:avLst/>
            </a:prstGeom>
            <a:solidFill>
              <a:srgbClr val="005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5400" name="Rectangle 101">
              <a:extLst>
                <a:ext uri="{FF2B5EF4-FFF2-40B4-BE49-F238E27FC236}">
                  <a16:creationId xmlns:a16="http://schemas.microsoft.com/office/drawing/2014/main" id="{3786CC03-CC21-49E2-A03E-BB1AE9774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6182" y="1274231"/>
              <a:ext cx="1726434" cy="138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/>
              <a:r>
                <a:rPr lang="en-US" altLang="en-US" sz="1200" b="1">
                  <a:solidFill>
                    <a:srgbClr val="FFFFFF"/>
                  </a:solidFill>
                </a:rPr>
                <a:t>Emitting sectors and industries</a:t>
              </a:r>
              <a:endParaRPr lang="en-US" altLang="en-US" sz="240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9DA4286-4A1E-B258-664C-71A1B57DB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112" y="6235279"/>
            <a:ext cx="1221480" cy="5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435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SxwhSjT87A_T3jO.8HX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SxwhSjT87A_T3jO.8HX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EWKsE874ze_vqI4WvR1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gcmIOIK20r2TaPpdAr.P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EWKsE874ze_vqI4WvR1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EWKsE874ze_vqI4WvR1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clVT_jQ2UTPROZUIFjd1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SxwhSjT87A_T3jO.8HX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wWDwzkLZJND7qCE3OWe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SxwhSjT87A_T3jO.8HX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w.iFOVf2_GBoVB4j4bV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PrboSepq3jWVIRc8c.F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adUKIjphhrk17f28xCC2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w.iFOVf2_GBoVB4j4bV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PrboSepq3jWVIRc8c.F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MVyKCRiUhf._hyB6Z6_y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EWKsE874ze_vqI4WvR1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7a4CMj5Hip_WtFSPSlff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5cqXLiJQH6N5qR6RKsIa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EWKsE874ze_vqI4WvR1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EWKsE874ze_vqI4WvR1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NEF Template_WdScreen">
  <a:themeElements>
    <a:clrScheme name="BNEF">
      <a:dk1>
        <a:sysClr val="windowText" lastClr="000000"/>
      </a:dk1>
      <a:lt1>
        <a:sysClr val="window" lastClr="FFFFFF"/>
      </a:lt1>
      <a:dk2>
        <a:srgbClr val="808080"/>
      </a:dk2>
      <a:lt2>
        <a:srgbClr val="D2D2D2"/>
      </a:lt2>
      <a:accent1>
        <a:srgbClr val="00AEE5"/>
      </a:accent1>
      <a:accent2>
        <a:srgbClr val="7654A3"/>
      </a:accent2>
      <a:accent3>
        <a:srgbClr val="43BEAD"/>
      </a:accent3>
      <a:accent4>
        <a:srgbClr val="FFE838"/>
      </a:accent4>
      <a:accent5>
        <a:srgbClr val="ED3124"/>
      </a:accent5>
      <a:accent6>
        <a:srgbClr val="19B24E"/>
      </a:accent6>
      <a:hlink>
        <a:srgbClr val="000000"/>
      </a:hlink>
      <a:folHlink>
        <a:srgbClr val="000000"/>
      </a:folHlink>
    </a:clrScheme>
    <a:fontScheme name="BNE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EF Template_WdScreen.potx" id="{BF98DA45-6CC5-486C-BCDD-10D0EC32B82E}" vid="{D644AB40-7027-48F3-B7AC-733C9E9283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d26a4c-2c7c-4773-ac2f-e67ec25013ef" xsi:nil="true"/>
    <lcf76f155ced4ddcb4097134ff3c332f xmlns="d3f429d6-b702-4a0a-80cf-d2ec11c613ff">
      <Terms xmlns="http://schemas.microsoft.com/office/infopath/2007/PartnerControls"/>
    </lcf76f155ced4ddcb4097134ff3c332f>
    <SharedWithUsers xmlns="49d26a4c-2c7c-4773-ac2f-e67ec25013ef">
      <UserInfo>
        <DisplayName>Will Hewett</DisplayName>
        <AccountId>11</AccountId>
        <AccountType/>
      </UserInfo>
      <UserInfo>
        <DisplayName>Billy Afghan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E43BBA6A8BBF4596C15DBFC89EEF59" ma:contentTypeVersion="17" ma:contentTypeDescription="Create a new document." ma:contentTypeScope="" ma:versionID="761cba97d934a47f714b0419fd404039">
  <xsd:schema xmlns:xsd="http://www.w3.org/2001/XMLSchema" xmlns:xs="http://www.w3.org/2001/XMLSchema" xmlns:p="http://schemas.microsoft.com/office/2006/metadata/properties" xmlns:ns2="d3f429d6-b702-4a0a-80cf-d2ec11c613ff" xmlns:ns3="49d26a4c-2c7c-4773-ac2f-e67ec25013ef" targetNamespace="http://schemas.microsoft.com/office/2006/metadata/properties" ma:root="true" ma:fieldsID="6901f5a51360319669dee7063c04f23c" ns2:_="" ns3:_="">
    <xsd:import namespace="d3f429d6-b702-4a0a-80cf-d2ec11c613ff"/>
    <xsd:import namespace="49d26a4c-2c7c-4773-ac2f-e67ec25013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429d6-b702-4a0a-80cf-d2ec11c613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8d70b3a-984b-48f1-9861-9e7524f0d9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d26a4c-2c7c-4773-ac2f-e67ec25013e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3114753-4d44-4589-bfe2-7f4e021377d6}" ma:internalName="TaxCatchAll" ma:showField="CatchAllData" ma:web="49d26a4c-2c7c-4773-ac2f-e67ec25013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00F387-4C5B-4EF4-B851-295D60B05B2D}">
  <ds:schemaRefs>
    <ds:schemaRef ds:uri="http://schemas.microsoft.com/office/2006/metadata/properties"/>
    <ds:schemaRef ds:uri="http://schemas.microsoft.com/office/infopath/2007/PartnerControls"/>
    <ds:schemaRef ds:uri="49d26a4c-2c7c-4773-ac2f-e67ec25013ef"/>
    <ds:schemaRef ds:uri="d3f429d6-b702-4a0a-80cf-d2ec11c613ff"/>
  </ds:schemaRefs>
</ds:datastoreItem>
</file>

<file path=customXml/itemProps2.xml><?xml version="1.0" encoding="utf-8"?>
<ds:datastoreItem xmlns:ds="http://schemas.openxmlformats.org/officeDocument/2006/customXml" ds:itemID="{697C1CC5-2827-44DD-8480-463934564F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5F75D5-0AD2-4A74-8D97-298DD8501121}">
  <ds:schemaRefs>
    <ds:schemaRef ds:uri="49d26a4c-2c7c-4773-ac2f-e67ec25013ef"/>
    <ds:schemaRef ds:uri="d3f429d6-b702-4a0a-80cf-d2ec11c613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1113</Words>
  <Application>Microsoft Office PowerPoint</Application>
  <PresentationFormat>Widescreen</PresentationFormat>
  <Paragraphs>316</Paragraphs>
  <Slides>16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.SFUI-Regular_wdth_opsz110000_GRAD_wght</vt:lpstr>
      <vt:lpstr>Arial</vt:lpstr>
      <vt:lpstr>Calibri</vt:lpstr>
      <vt:lpstr>Calibri Light</vt:lpstr>
      <vt:lpstr>Courier New</vt:lpstr>
      <vt:lpstr>Garamond</vt:lpstr>
      <vt:lpstr>Helvetica</vt:lpstr>
      <vt:lpstr>Helvetica Light</vt:lpstr>
      <vt:lpstr>Verdana</vt:lpstr>
      <vt:lpstr>Office Theme</vt:lpstr>
      <vt:lpstr>1_Office Theme</vt:lpstr>
      <vt:lpstr>BNEF Template_WdScreen</vt:lpstr>
      <vt:lpstr>think-cell Slide</vt:lpstr>
      <vt:lpstr>PowerPoint Presentation</vt:lpstr>
      <vt:lpstr>PowerPoint Presentation</vt:lpstr>
      <vt:lpstr>Pathways to net zero and the state of the transition in emerging markets </vt:lpstr>
      <vt:lpstr>Bloomberg NetZero Pathfinders Framework </vt:lpstr>
      <vt:lpstr>Climate challenges and solutions 1. Accelerate deployment of mature climate solutions </vt:lpstr>
      <vt:lpstr>Climate challenges and solutions 2. Support development of new climate solutions </vt:lpstr>
      <vt:lpstr>Climate challenges and solutions 3. Manage the transition or phase-out of carbon-intensive activities </vt:lpstr>
      <vt:lpstr>Climate challenges and solutions 4. Create appropriate climate transition governance structures </vt:lpstr>
      <vt:lpstr>Low-carbon investment in and to EMDEs falls short of what is needed to meet net-zero emissions goals </vt:lpstr>
      <vt:lpstr>Low-carbon energy supply investment in and to EMDEs only represents 14% of the global total</vt:lpstr>
      <vt:lpstr>EMDEs require unprecedented collaboration among stakeholders to achieve net zero</vt:lpstr>
      <vt:lpstr>PowerPoint Presentation</vt:lpstr>
      <vt:lpstr>OPPORTUNITY FRAMING</vt:lpstr>
      <vt:lpstr>DISCOVERY TO DECOMMISSIONG (1/2)</vt:lpstr>
      <vt:lpstr>DISCOVERY TO DECOMMISSIONING (2/2)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Bryan</dc:creator>
  <cp:lastModifiedBy>Christopher Chukwunta</cp:lastModifiedBy>
  <cp:revision>4</cp:revision>
  <dcterms:created xsi:type="dcterms:W3CDTF">2023-07-26T15:07:02Z</dcterms:created>
  <dcterms:modified xsi:type="dcterms:W3CDTF">2023-12-05T08:01:36Z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0x010100DFE43BBA6A8BBF4596C15DBFC89EEF59</vt:lpwstr>
  </property>
</Properties>
</file>