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4">
  <p:sldMasterIdLst>
    <p:sldMasterId id="2147483648" r:id="rId5"/>
    <p:sldMasterId id="2147483651" r:id="rId6"/>
    <p:sldMasterId id="2147483652" r:id="rId7"/>
    <p:sldMasterId id="2147483685" r:id="rId8"/>
  </p:sldMasterIdLst>
  <p:notesMasterIdLst>
    <p:notesMasterId r:id="rId50"/>
  </p:notesMasterIdLst>
  <p:handoutMasterIdLst>
    <p:handoutMasterId r:id="rId51"/>
  </p:handoutMasterIdLst>
  <p:sldIdLst>
    <p:sldId id="335" r:id="rId9"/>
    <p:sldId id="378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376" r:id="rId34"/>
    <p:sldId id="361" r:id="rId35"/>
    <p:sldId id="362" r:id="rId36"/>
    <p:sldId id="363" r:id="rId37"/>
    <p:sldId id="364" r:id="rId38"/>
    <p:sldId id="365" r:id="rId39"/>
    <p:sldId id="366" r:id="rId40"/>
    <p:sldId id="367" r:id="rId41"/>
    <p:sldId id="368" r:id="rId42"/>
    <p:sldId id="369" r:id="rId43"/>
    <p:sldId id="370" r:id="rId44"/>
    <p:sldId id="371" r:id="rId45"/>
    <p:sldId id="372" r:id="rId46"/>
    <p:sldId id="373" r:id="rId47"/>
    <p:sldId id="374" r:id="rId48"/>
    <p:sldId id="266" r:id="rId4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FF"/>
    <a:srgbClr val="4D4D4D"/>
    <a:srgbClr val="5F5F5F"/>
    <a:srgbClr val="777777"/>
    <a:srgbClr val="808080"/>
    <a:srgbClr val="1960AB"/>
    <a:srgbClr val="FFFFFF"/>
    <a:srgbClr val="6C5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6D145A-5291-4948-9BE4-52C1134AD55C}" v="8" dt="2018-07-23T14:58:21.0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00" autoAdjust="0"/>
  </p:normalViewPr>
  <p:slideViewPr>
    <p:cSldViewPr snapToGrid="0">
      <p:cViewPr>
        <p:scale>
          <a:sx n="69" d="100"/>
          <a:sy n="69" d="100"/>
        </p:scale>
        <p:origin x="-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microsoft.com/office/2015/10/relationships/revisionInfo" Target="revisionInfo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488889" y="364322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488889" y="8644339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pic>
        <p:nvPicPr>
          <p:cNvPr id="6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758" y="8671061"/>
            <a:ext cx="63883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7042" cy="463681"/>
          </a:xfrm>
          <a:prstGeom prst="rect">
            <a:avLst/>
          </a:prstGeom>
        </p:spPr>
        <p:txBody>
          <a:bodyPr vert="horz" lIns="88093" tIns="44047" rIns="88093" bIns="44047" rtlCol="0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914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96913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917" y="4410730"/>
            <a:ext cx="5123167" cy="417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3" tIns="47710" rIns="95423" bIns="47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>
            <a:off x="488889" y="364322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>
            <a:off x="488889" y="8644339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5013" name="Rectangle 2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82641" y="139681"/>
            <a:ext cx="6005663" cy="16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52815">
              <a:spcBef>
                <a:spcPct val="0"/>
              </a:spcBef>
              <a:defRPr sz="1200">
                <a:cs typeface="Arial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pic>
        <p:nvPicPr>
          <p:cNvPr id="8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8" y="8644339"/>
            <a:ext cx="63883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26696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271463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46100" indent="-27305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00100" indent="-25241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7315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4620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5025" cy="3482975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46" y="4411246"/>
            <a:ext cx="5124509" cy="41761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984BB1-C1BB-4E37-8F5F-963C64809429}" type="slidenum">
              <a:rPr lang="en-GB" altLang="ja-JP" smtClean="0"/>
              <a:pPr eaLnBrk="1" hangingPunct="1"/>
              <a:t>6</a:t>
            </a:fld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4190548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>
              <a:latin typeface="Arial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E4D275-CEBB-42BE-83C0-5EDB2C17510E}" type="slidenum">
              <a:rPr lang="en-GB" altLang="ja-JP" smtClean="0"/>
              <a:pPr eaLnBrk="1" hangingPunct="1"/>
              <a:t>8</a:t>
            </a:fld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2452937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>
              <a:latin typeface="Arial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F3DC6E-820A-494A-97AE-A04FA9919909}" type="slidenum">
              <a:rPr lang="en-GB" altLang="ja-JP" smtClean="0"/>
              <a:pPr eaLnBrk="1" hangingPunct="1"/>
              <a:t>14</a:t>
            </a:fld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1373960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>
              <a:latin typeface="Arial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BCBAB7-5466-4626-A1BE-FA719E49260B}" type="slidenum">
              <a:rPr lang="en-GB" altLang="ja-JP" smtClean="0"/>
              <a:pPr eaLnBrk="1" hangingPunct="1"/>
              <a:t>25</a:t>
            </a:fld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3225697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>
              <a:latin typeface="Arial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EE402D-C40C-4A33-9E9B-0F2EAD0F29A2}" type="slidenum">
              <a:rPr lang="en-GB" altLang="ja-JP" smtClean="0"/>
              <a:pPr eaLnBrk="1" hangingPunct="1"/>
              <a:t>30</a:t>
            </a:fld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271724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 fontAlgn="base">
              <a:spcAft>
                <a:spcPts val="0"/>
              </a:spcAft>
              <a:buNone/>
            </a:pPr>
            <a:r>
              <a:rPr lang="pt-BR" sz="1200" dirty="0" smtClean="0">
                <a:effectLst/>
                <a:latin typeface="Calibri"/>
                <a:ea typeface="Times New Roman"/>
              </a:rPr>
              <a:t>Nota 1:  Os dados são baseados no peso do resíduo úmido dos MSW (Resíduos Sólidos Urbanos) sem incluir os resíduos industriais em processo de geração próximo ao ano 2000.  </a:t>
            </a:r>
            <a:endParaRPr lang="pt-BR" sz="2000" dirty="0" smtClean="0">
              <a:effectLst/>
              <a:latin typeface="Times New Roman"/>
              <a:ea typeface="Times New Roman"/>
            </a:endParaRPr>
          </a:p>
          <a:p>
            <a:pPr marL="38100" indent="0" fontAlgn="base">
              <a:spcAft>
                <a:spcPts val="0"/>
              </a:spcAft>
              <a:buNone/>
            </a:pPr>
            <a:r>
              <a:rPr lang="pt-BR" sz="1200" dirty="0" smtClean="0">
                <a:effectLst/>
                <a:latin typeface="Calibri"/>
                <a:ea typeface="Times New Roman"/>
              </a:rPr>
              <a:t>Nota 2:</a:t>
            </a:r>
            <a:r>
              <a:rPr lang="pt-BR" sz="1200" b="1" dirty="0" smtClean="0">
                <a:effectLst/>
                <a:latin typeface="Calibri"/>
                <a:ea typeface="MS Mincho"/>
              </a:rPr>
              <a:t>  </a:t>
            </a:r>
            <a:r>
              <a:rPr lang="pt-BR" sz="1200" dirty="0" smtClean="0">
                <a:effectLst/>
                <a:latin typeface="Calibri"/>
                <a:ea typeface="Times New Roman"/>
              </a:rPr>
              <a:t>Os valores específicos da região são calculados a partir de dados nacionais de composição, parcialmente incompletos As porcentagens apresentadas podem, portanto, não totalizar 100%. Algumas regiões podem não ter dados para alguns tipos de resíduos - os espaços em branco na tabela indicam a ausência de dados.  </a:t>
            </a:r>
            <a:endParaRPr lang="pt-BR" sz="2000" dirty="0" smtClean="0">
              <a:effectLst/>
              <a:latin typeface="Times New Roman"/>
              <a:ea typeface="Times New Roman"/>
            </a:endParaRPr>
          </a:p>
          <a:p>
            <a:pPr marL="0" indent="0" fontAlgn="base">
              <a:buNone/>
            </a:pPr>
            <a:r>
              <a:rPr lang="pt-BR" sz="1200" dirty="0" smtClean="0">
                <a:effectLst/>
                <a:latin typeface="Calibri"/>
                <a:ea typeface="Times New Roman"/>
              </a:rPr>
              <a:t>Fontes:  </a:t>
            </a:r>
            <a:endParaRPr lang="pt-BR" sz="2000" dirty="0" smtClean="0">
              <a:effectLst/>
              <a:latin typeface="Times New Roman"/>
              <a:ea typeface="Times New Roman"/>
            </a:endParaRPr>
          </a:p>
          <a:p>
            <a:pPr marL="0" indent="0" fontAlgn="base">
              <a:buNone/>
            </a:pPr>
            <a:r>
              <a:rPr lang="pt-BR" sz="1200" dirty="0" err="1" smtClean="0">
                <a:effectLst/>
                <a:latin typeface="Calibri"/>
                <a:ea typeface="Times New Roman"/>
              </a:rPr>
              <a:t>Doorn</a:t>
            </a:r>
            <a:r>
              <a:rPr lang="pt-BR" sz="1200" dirty="0" smtClean="0">
                <a:effectLst/>
                <a:latin typeface="Calibri"/>
                <a:ea typeface="Times New Roman"/>
              </a:rPr>
              <a:t> </a:t>
            </a:r>
            <a:r>
              <a:rPr lang="pt-BR" sz="1200" dirty="0" err="1" smtClean="0">
                <a:effectLst/>
                <a:latin typeface="Calibri"/>
                <a:ea typeface="Times New Roman"/>
              </a:rPr>
              <a:t>and</a:t>
            </a:r>
            <a:r>
              <a:rPr lang="pt-BR" sz="1200" dirty="0" smtClean="0">
                <a:effectLst/>
                <a:latin typeface="Calibri"/>
                <a:ea typeface="Times New Roman"/>
              </a:rPr>
              <a:t> </a:t>
            </a:r>
            <a:r>
              <a:rPr lang="pt-BR" sz="1200" dirty="0" err="1" smtClean="0">
                <a:effectLst/>
                <a:latin typeface="Calibri"/>
                <a:ea typeface="Times New Roman"/>
              </a:rPr>
              <a:t>Barlaz</a:t>
            </a:r>
            <a:r>
              <a:rPr lang="pt-BR" sz="1200" dirty="0" smtClean="0">
                <a:effectLst/>
                <a:latin typeface="Calibri"/>
                <a:ea typeface="Times New Roman"/>
              </a:rPr>
              <a:t> (1995)  </a:t>
            </a:r>
            <a:endParaRPr lang="pt-BR" sz="2000" dirty="0" smtClean="0">
              <a:effectLst/>
              <a:latin typeface="Times New Roman"/>
              <a:ea typeface="Times New Roman"/>
            </a:endParaRPr>
          </a:p>
          <a:p>
            <a:pPr marL="0" indent="0" fontAlgn="base">
              <a:buNone/>
            </a:pPr>
            <a:r>
              <a:rPr lang="pt-BR" sz="1200" dirty="0" err="1" smtClean="0">
                <a:effectLst/>
                <a:latin typeface="Calibri"/>
                <a:ea typeface="Times New Roman"/>
              </a:rPr>
              <a:t>Hoornweg</a:t>
            </a:r>
            <a:r>
              <a:rPr lang="pt-BR" sz="1200" dirty="0" smtClean="0">
                <a:effectLst/>
                <a:latin typeface="Calibri"/>
                <a:ea typeface="Times New Roman"/>
              </a:rPr>
              <a:t> (1999)  </a:t>
            </a:r>
            <a:endParaRPr lang="pt-BR" sz="2000" dirty="0" smtClean="0">
              <a:effectLst/>
              <a:latin typeface="Times New Roman"/>
              <a:ea typeface="Times New Roman"/>
            </a:endParaRPr>
          </a:p>
          <a:p>
            <a:pPr marL="0" indent="0" fontAlgn="base">
              <a:buNone/>
            </a:pPr>
            <a:r>
              <a:rPr lang="pt-BR" sz="1200" dirty="0" err="1" smtClean="0">
                <a:effectLst/>
                <a:latin typeface="Calibri"/>
                <a:ea typeface="Times New Roman"/>
              </a:rPr>
              <a:t>Vishwanathan</a:t>
            </a:r>
            <a:r>
              <a:rPr lang="pt-BR" sz="1200" dirty="0" smtClean="0">
                <a:effectLst/>
                <a:latin typeface="Calibri"/>
                <a:ea typeface="Times New Roman"/>
              </a:rPr>
              <a:t> e </a:t>
            </a:r>
            <a:r>
              <a:rPr lang="pt-BR" sz="1200" dirty="0" err="1" smtClean="0">
                <a:effectLst/>
                <a:latin typeface="Calibri"/>
                <a:ea typeface="Times New Roman"/>
              </a:rPr>
              <a:t>Trakler</a:t>
            </a:r>
            <a:r>
              <a:rPr lang="pt-BR" sz="1200" dirty="0" smtClean="0">
                <a:effectLst/>
                <a:latin typeface="Calibri"/>
                <a:ea typeface="Times New Roman"/>
              </a:rPr>
              <a:t> (2003a e b)  </a:t>
            </a:r>
            <a:endParaRPr lang="pt-BR" sz="2000" dirty="0" smtClean="0">
              <a:effectLst/>
              <a:latin typeface="Times New Roman"/>
              <a:ea typeface="Times New Roman"/>
            </a:endParaRPr>
          </a:p>
          <a:p>
            <a:pPr marL="0" indent="0" fontAlgn="base">
              <a:buNone/>
            </a:pPr>
            <a:r>
              <a:rPr lang="pt-BR" sz="1200" dirty="0" err="1" smtClean="0">
                <a:effectLst/>
                <a:latin typeface="Calibri"/>
                <a:ea typeface="Times New Roman"/>
              </a:rPr>
              <a:t>Shimura</a:t>
            </a:r>
            <a:r>
              <a:rPr lang="pt-BR" sz="1200" dirty="0" smtClean="0">
                <a:effectLst/>
                <a:latin typeface="Calibri"/>
                <a:ea typeface="Times New Roman"/>
              </a:rPr>
              <a:t> et al. (2001)  </a:t>
            </a:r>
            <a:endParaRPr lang="pt-BR" sz="2000" dirty="0" smtClean="0">
              <a:effectLst/>
              <a:latin typeface="Times New Roman"/>
              <a:ea typeface="Times New Roman"/>
            </a:endParaRPr>
          </a:p>
          <a:p>
            <a:pPr marL="0" indent="0" fontAlgn="base">
              <a:buNone/>
            </a:pPr>
            <a:r>
              <a:rPr lang="pt-BR" sz="1200" u="sng" dirty="0" smtClean="0">
                <a:solidFill>
                  <a:srgbClr val="0000FF"/>
                </a:solidFill>
                <a:effectLst/>
                <a:latin typeface="Calibri"/>
                <a:ea typeface="Times New Roman"/>
              </a:rPr>
              <a:t>www.defra.gov.uk/environment/statistics/wastats/mwb0203/wbch04.htm</a:t>
            </a:r>
            <a:r>
              <a:rPr lang="pt-BR" sz="1200" dirty="0" smtClean="0">
                <a:effectLst/>
                <a:latin typeface="Calibri"/>
                <a:ea typeface="Times New Roman"/>
              </a:rPr>
              <a:t>  </a:t>
            </a:r>
            <a:endParaRPr lang="pt-BR" sz="2000" dirty="0" smtClean="0">
              <a:effectLst/>
              <a:latin typeface="Times New Roman"/>
              <a:ea typeface="Times New Roman"/>
            </a:endParaRPr>
          </a:p>
          <a:p>
            <a:pPr marL="0" indent="0" fontAlgn="base">
              <a:buNone/>
            </a:pPr>
            <a:r>
              <a:rPr lang="pt-BR" sz="1200" u="sng" dirty="0" smtClean="0">
                <a:solidFill>
                  <a:srgbClr val="0000FF"/>
                </a:solidFill>
                <a:effectLst/>
                <a:latin typeface="Calibri"/>
                <a:ea typeface="Times New Roman"/>
              </a:rPr>
              <a:t>www.climatechange.govt.nz/resources/reports/nir-apr04</a:t>
            </a:r>
            <a:r>
              <a:rPr lang="pt-BR" sz="1200" dirty="0" smtClean="0">
                <a:effectLst/>
                <a:latin typeface="Calibri"/>
                <a:ea typeface="Times New Roman"/>
              </a:rPr>
              <a:t>  </a:t>
            </a:r>
            <a:endParaRPr lang="pt-BR" sz="2000" dirty="0" smtClean="0">
              <a:effectLst/>
              <a:latin typeface="Times New Roman"/>
              <a:ea typeface="Times New Roman"/>
            </a:endParaRPr>
          </a:p>
          <a:p>
            <a:pPr marL="0" indent="0" fontAlgn="base">
              <a:buNone/>
            </a:pPr>
            <a:r>
              <a:rPr lang="pt-BR" sz="1200" dirty="0" smtClean="0">
                <a:effectLst/>
                <a:latin typeface="Calibri"/>
                <a:ea typeface="Times New Roman"/>
              </a:rPr>
              <a:t>CONADE/SEDUE (1992); INE/SMARN (2000)  </a:t>
            </a:r>
            <a:endParaRPr lang="pt-BR" sz="2000" dirty="0" smtClean="0">
              <a:effectLst/>
              <a:latin typeface="Times New Roman"/>
              <a:ea typeface="Times New Roman"/>
            </a:endParaRPr>
          </a:p>
          <a:p>
            <a:pPr marL="0" indent="0" fontAlgn="base">
              <a:buNone/>
            </a:pPr>
            <a:r>
              <a:rPr lang="pt-BR" sz="1200" dirty="0" smtClean="0">
                <a:effectLst/>
                <a:latin typeface="Calibri"/>
                <a:ea typeface="Times New Roman"/>
              </a:rPr>
              <a:t>U.S. EPA (2002)  </a:t>
            </a:r>
            <a:endParaRPr lang="pt-BR" sz="2000" dirty="0" smtClean="0">
              <a:effectLst/>
              <a:latin typeface="Times New Roman"/>
              <a:ea typeface="Times New Roman"/>
            </a:endParaRPr>
          </a:p>
          <a:p>
            <a:pPr marL="0" indent="0" fontAlgn="base">
              <a:buNone/>
            </a:pPr>
            <a:r>
              <a:rPr lang="pt-BR" sz="1200" dirty="0" smtClean="0">
                <a:effectLst/>
                <a:latin typeface="Calibri"/>
                <a:ea typeface="Times New Roman"/>
              </a:rPr>
              <a:t>BID/OPS/OMS (1997)  </a:t>
            </a:r>
            <a:endParaRPr lang="pt-BR" sz="2000" dirty="0" smtClean="0">
              <a:effectLst/>
              <a:latin typeface="Times New Roman"/>
              <a:ea typeface="Times New Roman"/>
            </a:endParaRPr>
          </a:p>
          <a:p>
            <a:pPr marL="0" indent="0" fontAlgn="base">
              <a:buNone/>
            </a:pPr>
            <a:r>
              <a:rPr lang="pt-BR" sz="1200" dirty="0" err="1" smtClean="0">
                <a:effectLst/>
                <a:latin typeface="Calibri"/>
                <a:ea typeface="Times New Roman"/>
              </a:rPr>
              <a:t>Monreal</a:t>
            </a:r>
            <a:r>
              <a:rPr lang="pt-BR" sz="1200" dirty="0" smtClean="0">
                <a:effectLst/>
                <a:latin typeface="Calibri"/>
                <a:ea typeface="Times New Roman"/>
              </a:rPr>
              <a:t> (1998)  </a:t>
            </a:r>
            <a:endParaRPr lang="pt-BR" sz="2000" dirty="0" smtClean="0">
              <a:effectLst/>
              <a:latin typeface="Times New Roman"/>
              <a:ea typeface="Times New Roman"/>
            </a:endParaRPr>
          </a:p>
          <a:p>
            <a:pPr marL="0" indent="0" fontAlgn="base">
              <a:buNone/>
            </a:pPr>
            <a:r>
              <a:rPr lang="pt-BR" sz="1200" dirty="0" smtClean="0">
                <a:effectLst/>
                <a:latin typeface="Calibri"/>
                <a:ea typeface="Times New Roman"/>
              </a:rPr>
              <a:t>JICA (1991)  </a:t>
            </a:r>
            <a:endParaRPr lang="pt-BR" sz="2000" dirty="0" smtClean="0">
              <a:effectLst/>
              <a:latin typeface="Times New Roman"/>
              <a:ea typeface="Times New Roman"/>
            </a:endParaRPr>
          </a:p>
          <a:p>
            <a:pPr marL="0" indent="0" fontAlgn="base">
              <a:buNone/>
            </a:pPr>
            <a:r>
              <a:rPr lang="pt-BR" sz="1200" dirty="0" smtClean="0">
                <a:effectLst/>
                <a:latin typeface="Calibri"/>
                <a:ea typeface="Times New Roman"/>
              </a:rPr>
              <a:t>OPS/OMS (1997)  </a:t>
            </a:r>
            <a:endParaRPr lang="pt-BR" sz="2000" dirty="0" smtClean="0">
              <a:effectLst/>
              <a:latin typeface="Times New Roman"/>
              <a:ea typeface="Times New Roman"/>
            </a:endParaRPr>
          </a:p>
          <a:p>
            <a:pPr marL="0" indent="0" fontAlgn="base">
              <a:buNone/>
            </a:pPr>
            <a:r>
              <a:rPr lang="pt-BR" sz="1200" dirty="0" smtClean="0">
                <a:effectLst/>
                <a:latin typeface="Calibri"/>
                <a:ea typeface="Times New Roman"/>
              </a:rPr>
              <a:t>Ministério de Desenvolvimento Social e Meio Ambiente/Secretaria de Desenvolvimento Sustentável e Politica Ambiental (</a:t>
            </a:r>
            <a:r>
              <a:rPr lang="pt-BR" sz="1200" dirty="0" err="1" smtClean="0">
                <a:effectLst/>
                <a:latin typeface="Calibri"/>
                <a:ea typeface="Times New Roman"/>
              </a:rPr>
              <a:t>Ministerio</a:t>
            </a:r>
            <a:r>
              <a:rPr lang="pt-BR" sz="1200" dirty="0" smtClean="0">
                <a:effectLst/>
                <a:latin typeface="Calibri"/>
                <a:ea typeface="Times New Roman"/>
              </a:rPr>
              <a:t> de </a:t>
            </a:r>
            <a:r>
              <a:rPr lang="pt-BR" sz="1200" dirty="0" err="1" smtClean="0">
                <a:effectLst/>
                <a:latin typeface="Calibri"/>
                <a:ea typeface="Times New Roman"/>
              </a:rPr>
              <a:t>Desarrollo</a:t>
            </a:r>
            <a:r>
              <a:rPr lang="pt-BR" sz="1200" dirty="0" smtClean="0">
                <a:effectLst/>
                <a:latin typeface="Calibri"/>
                <a:ea typeface="Times New Roman"/>
              </a:rPr>
              <a:t> Social y </a:t>
            </a:r>
            <a:r>
              <a:rPr lang="pt-BR" sz="1200" dirty="0" err="1" smtClean="0">
                <a:effectLst/>
                <a:latin typeface="Calibri"/>
                <a:ea typeface="Times New Roman"/>
              </a:rPr>
              <a:t>Medio</a:t>
            </a:r>
            <a:r>
              <a:rPr lang="pt-BR" sz="1200" dirty="0" smtClean="0">
                <a:effectLst/>
                <a:latin typeface="Calibri"/>
                <a:ea typeface="Times New Roman"/>
              </a:rPr>
              <a:t> Ambiente/</a:t>
            </a:r>
            <a:r>
              <a:rPr lang="pt-BR" sz="1200" dirty="0" err="1" smtClean="0">
                <a:effectLst/>
                <a:latin typeface="Calibri"/>
                <a:ea typeface="Times New Roman"/>
              </a:rPr>
              <a:t>Secretaría</a:t>
            </a:r>
            <a:r>
              <a:rPr lang="pt-BR" sz="1200" dirty="0" smtClean="0">
                <a:effectLst/>
                <a:latin typeface="Calibri"/>
                <a:ea typeface="Times New Roman"/>
              </a:rPr>
              <a:t> de </a:t>
            </a:r>
            <a:r>
              <a:rPr lang="pt-BR" sz="1200" dirty="0" err="1" smtClean="0">
                <a:effectLst/>
                <a:latin typeface="Calibri"/>
                <a:ea typeface="Times New Roman"/>
              </a:rPr>
              <a:t>Desarrollo</a:t>
            </a:r>
            <a:r>
              <a:rPr lang="pt-BR" sz="1200" dirty="0" smtClean="0">
                <a:effectLst/>
                <a:latin typeface="Calibri"/>
                <a:ea typeface="Times New Roman"/>
              </a:rPr>
              <a:t> </a:t>
            </a:r>
            <a:r>
              <a:rPr lang="pt-BR" sz="1200" dirty="0" err="1" smtClean="0">
                <a:effectLst/>
                <a:latin typeface="Calibri"/>
                <a:ea typeface="Times New Roman"/>
              </a:rPr>
              <a:t>Sustentable</a:t>
            </a:r>
            <a:r>
              <a:rPr lang="pt-BR" sz="1200" dirty="0" smtClean="0">
                <a:effectLst/>
                <a:latin typeface="Calibri"/>
                <a:ea typeface="Times New Roman"/>
              </a:rPr>
              <a:t> y Política Ambiental (1999))  </a:t>
            </a:r>
            <a:endParaRPr lang="pt-BR" sz="2000" dirty="0" smtClean="0">
              <a:effectLst/>
              <a:latin typeface="Times New Roman"/>
              <a:ea typeface="Times New Roman"/>
            </a:endParaRPr>
          </a:p>
          <a:p>
            <a:pPr marL="0" indent="0" fontAlgn="base">
              <a:buNone/>
            </a:pPr>
            <a:r>
              <a:rPr lang="pt-BR" sz="1200" dirty="0" smtClean="0">
                <a:effectLst/>
                <a:latin typeface="Calibri"/>
                <a:ea typeface="Times New Roman"/>
              </a:rPr>
              <a:t>López, C. (2006). Comunicação pessoal.  </a:t>
            </a:r>
            <a:endParaRPr lang="pt-BR" sz="2000" dirty="0" smtClean="0">
              <a:effectLst/>
              <a:latin typeface="Times New Roman"/>
              <a:ea typeface="Times New Roman"/>
            </a:endParaRPr>
          </a:p>
          <a:p>
            <a:pPr marL="0" indent="0" fontAlgn="base">
              <a:buNone/>
            </a:pPr>
            <a:r>
              <a:rPr lang="pt-BR" sz="1200" dirty="0" smtClean="0">
                <a:effectLst/>
                <a:latin typeface="Calibri"/>
                <a:ea typeface="Times New Roman"/>
              </a:rPr>
              <a:t>Ministério da Ciência e Tecnologia. Brasil (2002)  </a:t>
            </a:r>
            <a:endParaRPr lang="pt-BR" sz="2000" dirty="0" smtClean="0">
              <a:effectLst/>
              <a:latin typeface="Times New Roman"/>
              <a:ea typeface="Times New Roman"/>
            </a:endParaRPr>
          </a:p>
          <a:p>
            <a:pPr marL="0" indent="0" fontAlgn="base">
              <a:buNone/>
            </a:pPr>
            <a:r>
              <a:rPr lang="pt-BR" sz="1200" dirty="0" smtClean="0">
                <a:effectLst/>
                <a:latin typeface="Calibri"/>
                <a:ea typeface="Times New Roman"/>
              </a:rPr>
              <a:t>U.S. EPA (1997)  </a:t>
            </a:r>
            <a:endParaRPr lang="pt-BR" sz="2000" dirty="0" smtClean="0">
              <a:effectLst/>
              <a:latin typeface="Times New Roman"/>
              <a:ea typeface="Times New Roman"/>
            </a:endParaRPr>
          </a:p>
          <a:p>
            <a:pPr marL="0" indent="0" fontAlgn="base">
              <a:buNone/>
            </a:pPr>
            <a:r>
              <a:rPr lang="pt-BR" sz="1200" dirty="0" smtClean="0">
                <a:effectLst/>
                <a:latin typeface="Calibri"/>
                <a:ea typeface="Times New Roman"/>
              </a:rPr>
              <a:t>MAG/SSERNMA/DOA-PNUD/UNITAR (1999)  </a:t>
            </a:r>
            <a:endParaRPr lang="pt-BR" sz="2000" dirty="0" smtClean="0">
              <a:effectLst/>
              <a:latin typeface="Times New Roman"/>
              <a:ea typeface="Times New Roman"/>
            </a:endParaRPr>
          </a:p>
          <a:p>
            <a:pPr marL="0" indent="0" fontAlgn="base">
              <a:buNone/>
            </a:pPr>
            <a:r>
              <a:rPr lang="pt-BR" sz="1200" dirty="0" smtClean="0">
                <a:effectLst/>
                <a:latin typeface="Calibri"/>
                <a:ea typeface="Times New Roman"/>
              </a:rPr>
              <a:t>López et al. (2002)  </a:t>
            </a:r>
            <a:endParaRPr lang="pt-BR" sz="2000" dirty="0" smtClean="0">
              <a:effectLst/>
              <a:latin typeface="Times New Roman"/>
              <a:ea typeface="Times New Roman"/>
            </a:endParaRP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22131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47218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265238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204912"/>
          </a:xfrm>
        </p:spPr>
        <p:txBody>
          <a:bodyPr anchor="b"/>
          <a:lstStyle>
            <a:lvl1pPr>
              <a:lnSpc>
                <a:spcPts val="36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e-DE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endParaRPr lang="de-DE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3112" name="Picture 40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00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258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553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54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7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447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887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118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484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05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510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315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756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2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1262063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439862"/>
          </a:xfrm>
        </p:spPr>
        <p:txBody>
          <a:bodyPr/>
          <a:lstStyle>
            <a:lvl1pPr>
              <a:lnSpc>
                <a:spcPts val="56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e-DE"/>
          </a:p>
        </p:txBody>
      </p:sp>
      <p:sp>
        <p:nvSpPr>
          <p:cNvPr id="159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endParaRPr lang="de-DE"/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9754" name="Line 10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9755" name="Picture 11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57" name="Picture 13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38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926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49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201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33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83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727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885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129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1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7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265238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204912"/>
          </a:xfrm>
        </p:spPr>
        <p:txBody>
          <a:bodyPr anchor="b"/>
          <a:lstStyle>
            <a:lvl1pPr>
              <a:lnSpc>
                <a:spcPts val="36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pt-BR" dirty="0">
                <a:solidFill>
                  <a:srgbClr val="000000"/>
                </a:solidFill>
              </a:rPr>
              <a:t>Materiais de treinamento  para o Inventário Nacional de Gases de Efeito Estufa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r>
              <a:rPr lang="de-DE">
                <a:solidFill>
                  <a:srgbClr val="000000"/>
                </a:solidFill>
              </a:rPr>
              <a:t>Grupo Consultivo de Peritos  (CGE)</a:t>
            </a:r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3112" name="Picture 40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0702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2839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401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768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2439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56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5763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7778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488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00995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0850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60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60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90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78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45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1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9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ftr="0" dt="0"/>
  <p:txStyles>
    <p:titleStyle>
      <a:lvl1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800">
          <a:solidFill>
            <a:schemeClr val="tx1"/>
          </a:solidFill>
          <a:latin typeface="+mn-lt"/>
        </a:defRPr>
      </a:lvl2pPr>
      <a:lvl3pPr marL="900113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3pPr>
      <a:lvl4pPr marL="1169988" indent="-2682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4pPr>
      <a:lvl5pPr marL="14382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5pPr>
      <a:lvl6pPr marL="18954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6pPr>
      <a:lvl7pPr marL="23526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7pPr>
      <a:lvl8pPr marL="28098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8pPr>
      <a:lvl9pPr marL="32670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258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25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2592" name="Picture 16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ctr" rtl="0" fontAlgn="base">
        <a:lnSpc>
          <a:spcPts val="2900"/>
        </a:lnSpc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8727" name="Line 7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8728" name="Line 8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8730" name="Picture 10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9875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  <a:cs typeface="+mn-cs"/>
        </a:defRPr>
      </a:lvl2pPr>
      <a:lvl3pPr marL="900113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1169988" indent="-2682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4pPr>
      <a:lvl5pPr marL="14382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5pPr>
      <a:lvl6pPr marL="18954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23526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28098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32670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39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/>
  <p:txStyles>
    <p:titleStyle>
      <a:lvl1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800">
          <a:solidFill>
            <a:schemeClr val="tx1"/>
          </a:solidFill>
          <a:latin typeface="+mn-lt"/>
        </a:defRPr>
      </a:lvl2pPr>
      <a:lvl3pPr marL="900113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3pPr>
      <a:lvl4pPr marL="1169988" indent="-2682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4pPr>
      <a:lvl5pPr marL="14382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5pPr>
      <a:lvl6pPr marL="18954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6pPr>
      <a:lvl7pPr marL="23526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7pPr>
      <a:lvl8pPr marL="28098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8pPr>
      <a:lvl9pPr marL="32670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cc-nggip.iges.or.jp/mail" TargetMode="External"/><Relationship Id="rId2" Type="http://schemas.openxmlformats.org/officeDocument/2006/relationships/hyperlink" Target="http://www.ipcc.ch/pdf/ipcc-principles/ipcc-principles-appendix-a-final.pdf" TargetMode="Externa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.png"/><Relationship Id="rId5" Type="http://schemas.openxmlformats.org/officeDocument/2006/relationships/hyperlink" Target="http://www.ipcc.ch/home_disclaimer.shtml" TargetMode="External"/><Relationship Id="rId4" Type="http://schemas.openxmlformats.org/officeDocument/2006/relationships/hyperlink" Target="http://www.ipcc.ch/home_copyright.s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4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7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1050187" y="2800140"/>
            <a:ext cx="3074552" cy="249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>
            <a:normAutofit/>
          </a:bodyPr>
          <a:lstStyle>
            <a:lvl1pPr marL="0" indent="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8650" indent="-3571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900113" indent="-2698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1169988" indent="-2682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1438275" indent="-2667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8954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23526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8098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32670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ts val="3500"/>
              </a:lnSpc>
              <a:defRPr/>
            </a:pPr>
            <a:r>
              <a:rPr lang="en-IE" sz="2800" b="1" kern="0" dirty="0"/>
              <a:t>Setor  Resíduos</a:t>
            </a:r>
            <a:endParaRPr lang="de-DE" sz="2800" b="1" kern="0" dirty="0"/>
          </a:p>
        </p:txBody>
      </p:sp>
      <p:pic>
        <p:nvPicPr>
          <p:cNvPr id="614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268413"/>
            <a:ext cx="4394200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6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2635250" y="6505574"/>
            <a:ext cx="5681166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en-US" sz="1200" dirty="0"/>
              <a:t>Materiais de </a:t>
            </a:r>
            <a:r>
              <a:rPr lang="pt-BR" altLang="en-US" sz="1200" dirty="0" smtClean="0"/>
              <a:t>treinamento  </a:t>
            </a:r>
            <a:r>
              <a:rPr lang="pt-BR" altLang="en-US" sz="1200" dirty="0"/>
              <a:t>para o Inventário Nacional de Gases de Efeito Estufa</a:t>
            </a:r>
            <a:endParaRPr lang="de-DE" altLang="en-US" sz="1200" dirty="0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273425" y="6165305"/>
            <a:ext cx="3386807" cy="3402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 i="0"/>
          </a:p>
        </p:txBody>
      </p:sp>
    </p:spTree>
    <p:extLst>
      <p:ext uri="{BB962C8B-B14F-4D97-AF65-F5344CB8AC3E}">
        <p14:creationId xmlns:p14="http://schemas.microsoft.com/office/powerpoint/2010/main" val="1992976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08"/>
            <a:ext cx="9144000" cy="685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3777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368"/>
            <a:ext cx="9186242" cy="682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971600" y="2852936"/>
            <a:ext cx="864096" cy="3816424"/>
          </a:xfrm>
          <a:prstGeom prst="rect">
            <a:avLst/>
          </a:prstGeom>
          <a:noFill/>
          <a:ln w="25400" cap="flat" cmpd="sng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835696" y="2852936"/>
            <a:ext cx="720080" cy="3816424"/>
          </a:xfrm>
          <a:prstGeom prst="rect">
            <a:avLst/>
          </a:prstGeom>
          <a:noFill/>
          <a:ln w="25400" cap="flat" cmpd="sng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555776" y="2852936"/>
            <a:ext cx="720080" cy="3816424"/>
          </a:xfrm>
          <a:prstGeom prst="rect">
            <a:avLst/>
          </a:prstGeom>
          <a:noFill/>
          <a:ln w="25400" cap="flat" cmpd="sng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413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2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6660232" y="1916832"/>
            <a:ext cx="648072" cy="4752528"/>
          </a:xfrm>
          <a:prstGeom prst="rect">
            <a:avLst/>
          </a:prstGeom>
          <a:noFill/>
          <a:ln w="25400" cap="flat" cmpd="sng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244408" y="1916832"/>
            <a:ext cx="792088" cy="4752528"/>
          </a:xfrm>
          <a:prstGeom prst="rect">
            <a:avLst/>
          </a:prstGeom>
          <a:noFill/>
          <a:ln w="25400" cap="flat" cmpd="sng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884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646112" y="1208112"/>
            <a:ext cx="7886328" cy="5029200"/>
          </a:xfrm>
        </p:spPr>
        <p:txBody>
          <a:bodyPr/>
          <a:lstStyle/>
          <a:p>
            <a:pPr algn="just"/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Compostagem e digestão anaeróbica de resíduos orgânicos (resíduos alimentares, resíduos de jardins e parques etc.)</a:t>
            </a:r>
          </a:p>
          <a:p>
            <a:pPr marL="557530" lvl="1" indent="-285750" algn="just">
              <a:buFont typeface="Arial"/>
              <a:buChar char="•"/>
            </a:pPr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volume reduzido do material de resíduos</a:t>
            </a:r>
            <a:endParaRPr lang="pt-BR" altLang="ja-JP" dirty="0">
              <a:highlight>
                <a:srgbClr val="FFFF00"/>
              </a:highlight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557530" lvl="1" indent="-285750" algn="just">
              <a:buFont typeface="Arial"/>
              <a:buChar char="•"/>
            </a:pPr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estabilização dos resíduos</a:t>
            </a:r>
            <a:endParaRPr lang="pt-BR" altLang="ja-JP" dirty="0">
              <a:highlight>
                <a:srgbClr val="FFFF00"/>
              </a:highlight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557530" lvl="1" indent="-285750" algn="just">
              <a:buFont typeface="Arial"/>
              <a:buChar char="•"/>
            </a:pPr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produção de biogás para uso energético</a:t>
            </a:r>
          </a:p>
          <a:p>
            <a:pPr marL="557530" lvl="1" indent="-285750" algn="just">
              <a:buFont typeface="Arial"/>
              <a:buChar char="•"/>
            </a:pPr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produto final pode ser reciclado como adubo ou para correção do solo</a:t>
            </a:r>
          </a:p>
          <a:p>
            <a:pPr algn="just"/>
            <a:endParaRPr lang="pt-BR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/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Compostagem</a:t>
            </a:r>
          </a:p>
          <a:p>
            <a:pPr marL="557530" lvl="1" indent="-285750" algn="just">
              <a:buFont typeface="Arial"/>
              <a:buChar char="•"/>
            </a:pPr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grande parte do DOC em resíduos é convertido em CO</a:t>
            </a:r>
            <a:r>
              <a:rPr lang="pt-BR" altLang="ja-JP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</a:p>
          <a:p>
            <a:pPr marL="557530" lvl="1" indent="-285750" algn="just">
              <a:buFont typeface="Arial"/>
              <a:buChar char="•"/>
            </a:pPr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ambos CH</a:t>
            </a:r>
            <a:r>
              <a:rPr lang="pt-BR" altLang="ja-JP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 N</a:t>
            </a:r>
            <a:r>
              <a:rPr lang="pt-BR" altLang="ja-JP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podem ser formados durante a compostagem</a:t>
            </a:r>
            <a:endParaRPr lang="pt-BR" dirty="0"/>
          </a:p>
          <a:p>
            <a:pPr algn="just"/>
            <a:endParaRPr lang="pt-BR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/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Digestão anaeróbica</a:t>
            </a:r>
          </a:p>
          <a:p>
            <a:pPr marL="557530" lvl="1" indent="-285750" algn="just">
              <a:buFont typeface="Arial"/>
              <a:buChar char="•"/>
            </a:pPr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Biogás (CH</a:t>
            </a:r>
            <a:r>
              <a:rPr lang="pt-BR" altLang="ja-JP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 CO</a:t>
            </a:r>
            <a:r>
              <a:rPr lang="pt-BR" altLang="ja-JP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)</a:t>
            </a:r>
          </a:p>
          <a:p>
            <a:pPr marL="557530" lvl="1" indent="-285750" algn="just">
              <a:buFont typeface="Arial"/>
              <a:buChar char="•"/>
            </a:pPr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N2O é considerado não significante</a:t>
            </a:r>
            <a:endParaRPr lang="en-US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0723" name="Title 4"/>
          <p:cNvSpPr>
            <a:spLocks noGrp="1"/>
          </p:cNvSpPr>
          <p:nvPr>
            <p:ph type="title"/>
          </p:nvPr>
        </p:nvSpPr>
        <p:spPr>
          <a:xfrm>
            <a:off x="646112" y="116632"/>
            <a:ext cx="8534400" cy="74942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dirty="0">
                <a:ea typeface="MS PGothic" pitchFamily="34" charset="-128"/>
              </a:rPr>
              <a:t>Tratamento Biológico de Resíduos Sólidos</a:t>
            </a:r>
          </a:p>
        </p:txBody>
      </p:sp>
      <p:sp>
        <p:nvSpPr>
          <p:cNvPr id="4" name="Rectangle 3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13</a:t>
            </a:fld>
            <a:endParaRPr lang="en-US" dirty="0"/>
          </a:p>
        </p:txBody>
      </p:sp>
      <p:sp>
        <p:nvSpPr>
          <p:cNvPr id="7" name="Rectangle 36">
            <a:extLst>
              <a:ext uri="{FF2B5EF4-FFF2-40B4-BE49-F238E27FC236}">
                <a16:creationId xmlns:a16="http://schemas.microsoft.com/office/drawing/2014/main" xmlns="" id="{767695CD-73A9-4014-AF0B-A7485A7CB2E5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6453336"/>
            <a:ext cx="5681166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</a:t>
            </a:r>
            <a:r>
              <a:rPr lang="pt-BR" altLang="en-US" sz="1200" dirty="0" smtClean="0"/>
              <a:t>treinamento  </a:t>
            </a:r>
            <a:r>
              <a:rPr lang="pt-BR" altLang="en-US" sz="1200" dirty="0"/>
              <a:t>para o Inventário Nacional de Gases de Efeito Estufa</a:t>
            </a:r>
            <a:endParaRPr lang="de-DE" altLang="en-US" sz="1200" dirty="0"/>
          </a:p>
        </p:txBody>
      </p:sp>
      <p:sp>
        <p:nvSpPr>
          <p:cNvPr id="8" name="Rectangle 37">
            <a:extLst>
              <a:ext uri="{FF2B5EF4-FFF2-40B4-BE49-F238E27FC236}">
                <a16:creationId xmlns:a16="http://schemas.microsoft.com/office/drawing/2014/main" xmlns="" id="{E7104241-9C02-433A-8421-08EAC55A3353}"/>
              </a:ext>
            </a:extLst>
          </p:cNvPr>
          <p:cNvSpPr txBox="1">
            <a:spLocks noChangeArrowheads="1"/>
          </p:cNvSpPr>
          <p:nvPr/>
        </p:nvSpPr>
        <p:spPr>
          <a:xfrm>
            <a:off x="3273425" y="6252781"/>
            <a:ext cx="3386807" cy="309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230132233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58200" cy="67337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pt-BR" altLang="ja-JP" sz="2400" kern="1200" dirty="0">
                <a:ea typeface="MS PGothic" pitchFamily="34" charset="-128"/>
              </a:rPr>
              <a:t>Tratamento Biológico de Resíduos Sólidos: Emissões de CH</a:t>
            </a:r>
            <a:r>
              <a:rPr lang="pt-BR" altLang="ja-JP" sz="2400" kern="1200" baseline="-25000" dirty="0">
                <a:ea typeface="MS PGothic" pitchFamily="34" charset="-128"/>
              </a:rPr>
              <a:t>4</a:t>
            </a:r>
            <a:endParaRPr lang="en-US" altLang="ja-JP" sz="2400" kern="1200" baseline="-25000" dirty="0">
              <a:ea typeface="MS PGothic" pitchFamily="34" charset="-128"/>
            </a:endParaRPr>
          </a:p>
        </p:txBody>
      </p:sp>
      <p:graphicFrame>
        <p:nvGraphicFramePr>
          <p:cNvPr id="31747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83072"/>
              </p:ext>
            </p:extLst>
          </p:nvPr>
        </p:nvGraphicFramePr>
        <p:xfrm>
          <a:off x="1893168" y="1991460"/>
          <a:ext cx="510540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79" name="Equation" r:id="rId4" imgW="2489200" imgH="342900" progId="Equation.3">
                  <p:embed/>
                </p:oleObj>
              </mc:Choice>
              <mc:Fallback>
                <p:oleObj name="Equation" r:id="rId4" imgW="2489200" imgH="342900" progId="Equation.3">
                  <p:embed/>
                  <p:pic>
                    <p:nvPicPr>
                      <p:cNvPr id="31747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168" y="1991460"/>
                        <a:ext cx="5105400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948952" y="3284984"/>
            <a:ext cx="7655496" cy="198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pt-BR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CH</a:t>
            </a:r>
            <a:r>
              <a:rPr lang="pt-BR" altLang="ja-JP" sz="1600" b="1" baseline="-25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pt-BR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Emissions</a:t>
            </a:r>
            <a:r>
              <a:rPr lang="pt-BR" altLang="ja-JP" sz="16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emissões totais de CH</a:t>
            </a:r>
            <a:r>
              <a:rPr lang="pt-BR" altLang="ja-JP" sz="1600" baseline="-25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pt-BR" altLang="ja-JP" sz="16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no ano do inventário, Gg CH</a:t>
            </a:r>
            <a:r>
              <a:rPr lang="pt-BR" altLang="ja-JP" sz="1600" baseline="-25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pt-BR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</a:t>
            </a:r>
            <a:r>
              <a:rPr lang="pt-BR" altLang="ja-JP" sz="1600" b="1" baseline="-25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pt-BR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</a:t>
            </a:r>
            <a:r>
              <a:rPr lang="pt-BR" altLang="ja-JP" sz="16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massa de resíduo orgânico tratada por tratamento biológico tipo </a:t>
            </a:r>
            <a:r>
              <a:rPr lang="pt-BR" altLang="ja-JP" sz="1600" i="1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pt-BR" altLang="ja-JP" sz="16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Gg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pt-BR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EF</a:t>
            </a:r>
            <a:r>
              <a:rPr lang="pt-BR" altLang="ja-JP" sz="1600" b="1" baseline="-25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pt-BR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</a:t>
            </a:r>
            <a:r>
              <a:rPr lang="pt-BR" altLang="ja-JP" sz="16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fator de emissão para tratamento </a:t>
            </a:r>
            <a:r>
              <a:rPr lang="pt-BR" altLang="ja-JP" sz="1600" i="1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pt-BR" altLang="ja-JP" sz="16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g CH</a:t>
            </a:r>
            <a:r>
              <a:rPr lang="pt-BR" altLang="ja-JP" sz="1600" baseline="-25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pt-BR" altLang="ja-JP" sz="16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/ kg de resíduos tratados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pt-BR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i: </a:t>
            </a:r>
            <a:r>
              <a:rPr lang="pt-BR" altLang="ja-JP" sz="16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compostagem ou digestão anaeróbica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pt-BR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R: </a:t>
            </a:r>
            <a:r>
              <a:rPr lang="pt-BR" altLang="ja-JP" sz="16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quantidade total de CH</a:t>
            </a:r>
            <a:r>
              <a:rPr lang="pt-BR" altLang="ja-JP" sz="1600" baseline="-25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pt-BR" altLang="ja-JP" sz="16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recuperada no ano do inventário, Gg CH</a:t>
            </a:r>
            <a:r>
              <a:rPr lang="pt-BR" altLang="ja-JP" sz="1600" baseline="-25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pt-BR" altLang="ja-JP" sz="16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.</a:t>
            </a:r>
            <a:r>
              <a:rPr lang="pt-BR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Se o gás recuperado é queimado, as emissões devem ser informadas no setor  Resíduos.</a:t>
            </a:r>
            <a:endParaRPr lang="en-US" altLang="ja-JP" sz="1600" b="1" baseline="-2500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578296" y="1219200"/>
            <a:ext cx="845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ja-JP" sz="18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pt-BR" altLang="ja-JP" sz="18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Método padrão para estimativa de emissões de CH</a:t>
            </a:r>
            <a:r>
              <a:rPr lang="pt-BR" altLang="ja-JP" sz="1800" baseline="-25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pt-BR" altLang="ja-JP" sz="18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</a:t>
            </a:r>
            <a:endParaRPr lang="en-US" altLang="ja-JP" sz="180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14</a:t>
            </a:fld>
            <a:endParaRPr lang="en-US" dirty="0"/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xmlns="" id="{77C93743-A9F3-482A-9544-8611E710D017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6453336"/>
            <a:ext cx="5681166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</a:t>
            </a:r>
            <a:r>
              <a:rPr lang="pt-BR" altLang="en-US" sz="1200" dirty="0" smtClean="0"/>
              <a:t>treinamento  </a:t>
            </a:r>
            <a:r>
              <a:rPr lang="pt-BR" altLang="en-US" sz="1200" dirty="0"/>
              <a:t>para o Inventário Nacional de Gases de Efeito Estufa</a:t>
            </a:r>
            <a:endParaRPr lang="de-DE" altLang="en-US" sz="1200" dirty="0"/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xmlns="" id="{785179FA-BF17-45BA-B44A-236013B455AA}"/>
              </a:ext>
            </a:extLst>
          </p:cNvPr>
          <p:cNvSpPr txBox="1">
            <a:spLocks noChangeArrowheads="1"/>
          </p:cNvSpPr>
          <p:nvPr/>
        </p:nvSpPr>
        <p:spPr>
          <a:xfrm>
            <a:off x="3273425" y="6252781"/>
            <a:ext cx="3386807" cy="309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339308084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96944" cy="67013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pt-BR" altLang="ja-JP" sz="2400" kern="1200" dirty="0">
                <a:ea typeface="MS PGothic" pitchFamily="34" charset="-128"/>
              </a:rPr>
              <a:t>Tratamento Biológico de Resíduos Sólidos: Emissões de N</a:t>
            </a:r>
            <a:r>
              <a:rPr lang="pt-BR" altLang="ja-JP" sz="2400" kern="1200" baseline="-25000" dirty="0">
                <a:ea typeface="MS PGothic" pitchFamily="34" charset="-128"/>
              </a:rPr>
              <a:t>2</a:t>
            </a:r>
            <a:r>
              <a:rPr lang="pt-BR" altLang="ja-JP" sz="2400" kern="1200" dirty="0">
                <a:ea typeface="MS PGothic" pitchFamily="34" charset="-128"/>
              </a:rPr>
              <a:t>O</a:t>
            </a:r>
            <a:endParaRPr lang="en-US" altLang="ja-JP" sz="2400" kern="1200" dirty="0">
              <a:ea typeface="MS PGothic" pitchFamily="34" charset="-128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052264" y="3717032"/>
            <a:ext cx="7696200" cy="1371600"/>
          </a:xfrm>
        </p:spPr>
        <p:txBody>
          <a:bodyPr/>
          <a:lstStyle/>
          <a:p>
            <a:pPr>
              <a:buFontTx/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</a:t>
            </a:r>
            <a:r>
              <a:rPr lang="pt-BR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Emissions: 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emissões totais de N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no ano do inventário, Gg N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</a:t>
            </a:r>
          </a:p>
          <a:p>
            <a:pPr>
              <a:buFontTx/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</a:t>
            </a:r>
            <a:r>
              <a:rPr lang="pt-BR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massa de resíduo orgânico tratada por tratamento biológico tipo i, Gg</a:t>
            </a:r>
          </a:p>
          <a:p>
            <a:pPr>
              <a:buFontTx/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EF</a:t>
            </a:r>
            <a:r>
              <a:rPr lang="pt-BR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fator de emissão para tratamento i, g N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/ kg de resíduos tratados</a:t>
            </a:r>
          </a:p>
          <a:p>
            <a:pPr>
              <a:buFontTx/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i: 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compostagem ou digestão anaeróbica</a:t>
            </a:r>
            <a:endParaRPr lang="en-US" altLang="ja-JP" sz="16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327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281682"/>
              </p:ext>
            </p:extLst>
          </p:nvPr>
        </p:nvGraphicFramePr>
        <p:xfrm>
          <a:off x="2324100" y="2183011"/>
          <a:ext cx="44196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27" name="Equation" r:id="rId3" imgW="2260600" imgH="342900" progId="Equation.3">
                  <p:embed/>
                </p:oleObj>
              </mc:Choice>
              <mc:Fallback>
                <p:oleObj name="Equation" r:id="rId3" imgW="2260600" imgH="342900" progId="Equation.3">
                  <p:embed/>
                  <p:pic>
                    <p:nvPicPr>
                      <p:cNvPr id="3277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2183011"/>
                        <a:ext cx="441960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586680" y="1259468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altLang="ja-JP" sz="18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pt-BR" altLang="ja-JP" sz="18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Método padrão para estimativa de emissões de N</a:t>
            </a:r>
            <a:r>
              <a:rPr lang="pt-BR" altLang="ja-JP" sz="1800" baseline="-25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8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O:</a:t>
            </a:r>
            <a:endParaRPr lang="en-US" altLang="ja-JP" sz="180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15</a:t>
            </a:fld>
            <a:endParaRPr lang="en-US" dirty="0"/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xmlns="" id="{F056FC59-467F-42BB-BC20-86B0D413D7CD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6453336"/>
            <a:ext cx="5681166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</a:t>
            </a:r>
            <a:r>
              <a:rPr lang="pt-BR" altLang="en-US" sz="1200" dirty="0" smtClean="0"/>
              <a:t>treinamento  </a:t>
            </a:r>
            <a:r>
              <a:rPr lang="pt-BR" altLang="en-US" sz="1200" dirty="0"/>
              <a:t>para o Inventário Nacional de Gases de Efeito Estufa</a:t>
            </a:r>
            <a:endParaRPr lang="de-DE" altLang="en-US" sz="1200" dirty="0"/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xmlns="" id="{6B5E127C-8C2C-43D5-AE9B-E3652C13F517}"/>
              </a:ext>
            </a:extLst>
          </p:cNvPr>
          <p:cNvSpPr txBox="1">
            <a:spLocks noChangeArrowheads="1"/>
          </p:cNvSpPr>
          <p:nvPr/>
        </p:nvSpPr>
        <p:spPr>
          <a:xfrm>
            <a:off x="3273425" y="6252781"/>
            <a:ext cx="3386807" cy="309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1846084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539552" y="1009967"/>
            <a:ext cx="8252184" cy="5113742"/>
          </a:xfrm>
        </p:spPr>
        <p:txBody>
          <a:bodyPr/>
          <a:lstStyle/>
          <a:p>
            <a:pPr algn="just"/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Níveis metodológicos para estimar as emissões de CH</a:t>
            </a:r>
            <a:r>
              <a:rPr lang="pt-BR" altLang="ja-JP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 N</a:t>
            </a:r>
            <a:r>
              <a:rPr lang="pt-BR" altLang="ja-JP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</a:t>
            </a:r>
          </a:p>
          <a:p>
            <a:pPr marL="899795" lvl="2" algn="just"/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Nível 1 : usa fatores de emissão padrão do IPCC</a:t>
            </a:r>
          </a:p>
          <a:p>
            <a:pPr marL="899795" lvl="2" algn="just"/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Nível 2 : usa fatores de emissão específicos de cada país, com base em medições representativas</a:t>
            </a:r>
          </a:p>
          <a:p>
            <a:pPr marL="899795" lvl="2" algn="just"/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Nível 3 : usa dados de medições em plantas ou locais específicos </a:t>
            </a:r>
            <a:r>
              <a:rPr lang="pt-BR" altLang="ja-JP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   (</a:t>
            </a:r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on-line ou periódicos)</a:t>
            </a:r>
          </a:p>
          <a:p>
            <a:pPr algn="just"/>
            <a:endParaRPr lang="pt-BR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/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Quando dados nacionais não estão disponíveis</a:t>
            </a:r>
          </a:p>
          <a:p>
            <a:pPr marL="899795" lvl="2" algn="just"/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Valores padrão regionais para AD e EFs são fornecidos nos Capítulos 2 e 4 das Diretrizes 2006 do IPCC</a:t>
            </a:r>
          </a:p>
          <a:p>
            <a:pPr algn="just"/>
            <a:endParaRPr lang="pt-BR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/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É boa prática que os países utilizem dados nacionais, coletados anual ou periodicamente, onde disponíveis</a:t>
            </a:r>
          </a:p>
          <a:p>
            <a:pPr marL="899795" lvl="2" algn="just"/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Estatísticas nacionais</a:t>
            </a:r>
          </a:p>
          <a:p>
            <a:pPr marL="899795" lvl="2" algn="just"/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Dados de autoridades municipais ou regionais responsáveis pela gestão de resíduos, ou de empresas de gestão de resíduos</a:t>
            </a:r>
            <a:endParaRPr lang="en-GB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lvl="1" algn="just">
              <a:buFont typeface="Arial Narrow" pitchFamily="34" charset="0"/>
              <a:buChar char="–"/>
            </a:pPr>
            <a:endParaRPr lang="en-GB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lvl="1" algn="just">
              <a:buFontTx/>
              <a:buNone/>
            </a:pPr>
            <a:endParaRPr lang="en-GB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-6787" y="87998"/>
            <a:ext cx="9153667" cy="57606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pt-BR" altLang="ja-JP" sz="2000" kern="1200" dirty="0">
                <a:ea typeface="MS PGothic" pitchFamily="34" charset="-128"/>
              </a:rPr>
              <a:t>    Tratamento Biológico de Resíduos Sólidos : Escolha de Métodos, AD e EFs</a:t>
            </a:r>
            <a:endParaRPr lang="en-US" altLang="ja-JP" sz="2000" kern="1200" dirty="0">
              <a:ea typeface="MS PGothic" pitchFamily="34" charset="-128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16</a:t>
            </a:fld>
            <a:endParaRPr lang="en-US" dirty="0"/>
          </a:p>
        </p:txBody>
      </p:sp>
      <p:sp>
        <p:nvSpPr>
          <p:cNvPr id="7" name="Rectangle 36">
            <a:extLst>
              <a:ext uri="{FF2B5EF4-FFF2-40B4-BE49-F238E27FC236}">
                <a16:creationId xmlns:a16="http://schemas.microsoft.com/office/drawing/2014/main" xmlns="" id="{BBB15F9E-15A3-4EAC-B07A-B61A7A0DA26A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6453336"/>
            <a:ext cx="5681166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</a:t>
            </a:r>
            <a:r>
              <a:rPr lang="pt-BR" altLang="en-US" sz="1200" dirty="0" smtClean="0"/>
              <a:t>treinamento  </a:t>
            </a:r>
            <a:r>
              <a:rPr lang="pt-BR" altLang="en-US" sz="1200" dirty="0"/>
              <a:t>para o Inventário Nacional de Gases de Efeito Estufa</a:t>
            </a:r>
            <a:endParaRPr lang="de-DE" altLang="en-US" sz="1200" dirty="0"/>
          </a:p>
        </p:txBody>
      </p:sp>
      <p:sp>
        <p:nvSpPr>
          <p:cNvPr id="8" name="Rectangle 37">
            <a:extLst>
              <a:ext uri="{FF2B5EF4-FFF2-40B4-BE49-F238E27FC236}">
                <a16:creationId xmlns:a16="http://schemas.microsoft.com/office/drawing/2014/main" xmlns="" id="{13DEEED5-7C14-4FC4-B89D-BDFABD9928A7}"/>
              </a:ext>
            </a:extLst>
          </p:cNvPr>
          <p:cNvSpPr txBox="1">
            <a:spLocks noChangeArrowheads="1"/>
          </p:cNvSpPr>
          <p:nvPr/>
        </p:nvSpPr>
        <p:spPr>
          <a:xfrm>
            <a:off x="3273425" y="6252781"/>
            <a:ext cx="3386807" cy="309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809595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853753" y="2307941"/>
            <a:ext cx="7966719" cy="2489211"/>
          </a:xfrm>
        </p:spPr>
        <p:txBody>
          <a:bodyPr/>
          <a:lstStyle/>
          <a:p>
            <a:pPr algn="just">
              <a:lnSpc>
                <a:spcPct val="110000"/>
              </a:lnSpc>
              <a:buNone/>
            </a:pP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</a:t>
            </a:r>
            <a:r>
              <a:rPr lang="pt-BR" altLang="ja-JP" sz="14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Emissions:</a:t>
            </a: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emissões de CO2 no ano do inventário, Gg / ano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SW</a:t>
            </a:r>
            <a:r>
              <a:rPr lang="pt-BR" altLang="ja-JP" sz="14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quantidade total de resíduos sólidos do tipo i (peso úmido) incinerada ou queimada a céu aberto, Gg/ano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Dm</a:t>
            </a:r>
            <a:r>
              <a:rPr lang="pt-BR" altLang="ja-JP" sz="14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teor de matéria seca no resíduo (peso úmido) incinerado ou queimado a céu aberto, (fração)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CF</a:t>
            </a:r>
            <a:r>
              <a:rPr lang="pt-BR" altLang="ja-JP" sz="14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fração de carbono na matéria seca (teor total de carbono), (fração)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FCF</a:t>
            </a:r>
            <a:r>
              <a:rPr lang="pt-BR" altLang="ja-JP" sz="14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fração do carbono fóssil no carbono total (fração)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OF</a:t>
            </a:r>
            <a:r>
              <a:rPr lang="pt-BR" altLang="ja-JP" sz="14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fator de oxidação (fração)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44/12 </a:t>
            </a: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fator de conversão de C para CO</a:t>
            </a:r>
            <a:r>
              <a:rPr lang="pt-BR" altLang="ja-JP" sz="14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 </a:t>
            </a: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tipo de resíduo incinerado / queimado a céu aberto como resíduo sólido urbano, resíduo sólido industrial, lodo de esgoto, resíduo perigoso, resíduo clínico etc.</a:t>
            </a:r>
            <a:endParaRPr lang="en-US" altLang="ja-JP" sz="14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533400" y="343627"/>
            <a:ext cx="8686800" cy="4572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pt-BR" altLang="ja-JP" sz="2400" kern="1200" dirty="0">
                <a:ea typeface="MS PGothic" pitchFamily="34" charset="-128"/>
              </a:rPr>
              <a:t>Incineração e Queima Aberta de Resíduos: Emissões de CO</a:t>
            </a:r>
            <a:r>
              <a:rPr lang="pt-BR" altLang="ja-JP" sz="2400" kern="1200" baseline="-25000" dirty="0">
                <a:ea typeface="MS PGothic" pitchFamily="34" charset="-128"/>
              </a:rPr>
              <a:t>2</a:t>
            </a:r>
            <a:endParaRPr lang="en-GB" altLang="ja-JP" sz="2400" kern="1200" baseline="-25000" dirty="0">
              <a:ea typeface="MS PGothic" pitchFamily="34" charset="-128"/>
            </a:endParaRPr>
          </a:p>
        </p:txBody>
      </p:sp>
      <p:graphicFrame>
        <p:nvGraphicFramePr>
          <p:cNvPr id="348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119327"/>
              </p:ext>
            </p:extLst>
          </p:nvPr>
        </p:nvGraphicFramePr>
        <p:xfrm>
          <a:off x="1780727" y="1719195"/>
          <a:ext cx="617220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5" name="Equation" r:id="rId3" imgW="3556000" imgH="342900" progId="Equation.3">
                  <p:embed/>
                </p:oleObj>
              </mc:Choice>
              <mc:Fallback>
                <p:oleObj name="Equation" r:id="rId3" imgW="3556000" imgH="342900" progId="Equation.3">
                  <p:embed/>
                  <p:pic>
                    <p:nvPicPr>
                      <p:cNvPr id="348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0727" y="1719195"/>
                        <a:ext cx="6172200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523427" y="1196752"/>
            <a:ext cx="80810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kumimoji="1" lang="pt-BR" altLang="ja-JP" sz="18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Com base na quantidade total de resíduos queimada:</a:t>
            </a:r>
            <a:endParaRPr kumimoji="1" lang="en-US" altLang="ja-JP" sz="180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637728" y="4797152"/>
            <a:ext cx="7894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pt-BR" altLang="ja-JP" sz="18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 estimativa da quantidade de carbono fóssil é o fator mais importante na determinação das emissões de CO</a:t>
            </a:r>
            <a:r>
              <a:rPr lang="pt-BR" altLang="ja-JP" sz="1800" baseline="-25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8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já que apenas as emissões de CO</a:t>
            </a:r>
            <a:r>
              <a:rPr lang="pt-BR" altLang="ja-JP" sz="1800" baseline="-25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8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de origem fóssil (por exemplo, plásticos, certos têxteis, borracha, solventes líquidos e óleos usados) devem ser incluídas.</a:t>
            </a:r>
            <a:endParaRPr lang="en-GB" altLang="ja-JP" sz="180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17</a:t>
            </a:fld>
            <a:endParaRPr lang="en-US" dirty="0"/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xmlns="" id="{979FA770-FAF8-488C-A54A-F2322B48842D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6453336"/>
            <a:ext cx="5681166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</a:t>
            </a:r>
            <a:r>
              <a:rPr lang="pt-BR" altLang="en-US" sz="1200" dirty="0" smtClean="0"/>
              <a:t>treinamento  </a:t>
            </a:r>
            <a:r>
              <a:rPr lang="pt-BR" altLang="en-US" sz="1200" dirty="0"/>
              <a:t>para o Inventário Nacional de Gases de Efeito Estufa</a:t>
            </a:r>
            <a:endParaRPr lang="de-DE" altLang="en-US" sz="1200" dirty="0"/>
          </a:p>
        </p:txBody>
      </p:sp>
      <p:sp>
        <p:nvSpPr>
          <p:cNvPr id="11" name="Rectangle 37">
            <a:extLst>
              <a:ext uri="{FF2B5EF4-FFF2-40B4-BE49-F238E27FC236}">
                <a16:creationId xmlns:a16="http://schemas.microsoft.com/office/drawing/2014/main" xmlns="" id="{AD3D9C77-C32B-4B44-8174-64E5436F18FF}"/>
              </a:ext>
            </a:extLst>
          </p:cNvPr>
          <p:cNvSpPr txBox="1">
            <a:spLocks noChangeArrowheads="1"/>
          </p:cNvSpPr>
          <p:nvPr/>
        </p:nvSpPr>
        <p:spPr>
          <a:xfrm>
            <a:off x="3273425" y="6252781"/>
            <a:ext cx="3386807" cy="309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146271204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611560" y="2639144"/>
            <a:ext cx="8208912" cy="3456856"/>
          </a:xfrm>
        </p:spPr>
        <p:txBody>
          <a:bodyPr/>
          <a:lstStyle/>
          <a:p>
            <a:pPr algn="just">
              <a:lnSpc>
                <a:spcPct val="110000"/>
              </a:lnSpc>
              <a:buNone/>
            </a:pP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</a:t>
            </a:r>
            <a:r>
              <a:rPr lang="pt-BR" altLang="ja-JP" sz="14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Emissions </a:t>
            </a: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emissões de CO2 no ano do inventário, Gg/ano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MSW </a:t>
            </a: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quantidade total de resíduo sólido urbano como peso úmido incinerado ou queimado, Gg / ano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WF</a:t>
            </a:r>
            <a:r>
              <a:rPr lang="pt-BR" altLang="ja-JP" sz="14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j</a:t>
            </a: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fração do tipo de resíduo / material do componente j no resíduo sólido urbano (como peso úmido incinerado ou queimado a céu aberto)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dm</a:t>
            </a:r>
            <a:r>
              <a:rPr lang="pt-BR" altLang="ja-JP" sz="14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j</a:t>
            </a: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teor de matéria seca no componente j dos resíduos sólidos urbanos incinerados ou queimados a céu aberto (fração)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CF</a:t>
            </a:r>
            <a:r>
              <a:rPr lang="pt-BR" altLang="ja-JP" sz="14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j</a:t>
            </a: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fração de carbono na matéria seca (ou seja, teor de carbono) do componente j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FCF</a:t>
            </a:r>
            <a:r>
              <a:rPr lang="pt-BR" altLang="ja-JP" sz="14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j</a:t>
            </a: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fração do carbono fóssil no carbono total do componente j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OF</a:t>
            </a:r>
            <a:r>
              <a:rPr lang="pt-BR" altLang="ja-JP" sz="14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j </a:t>
            </a: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fator de oxidação (fração)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44/12 </a:t>
            </a: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fator de conversão de C para CO</a:t>
            </a:r>
            <a:r>
              <a:rPr lang="pt-BR" altLang="ja-JP" sz="14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 </a:t>
            </a: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j </a:t>
            </a: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componente dos resíduos sólidos urbanos incinerados/queimados a céu aberto como </a:t>
            </a:r>
            <a:r>
              <a:rPr lang="pt-BR" altLang="ja-JP" sz="1400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               papel </a:t>
            </a: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/ papelão, têxteis, restos de alimentos, madeira, jardim (quintal) e resíduos do parque, fraldas descartáveis, borracha e couro, plásticos, metal, vidro, outros resíduos inertes</a:t>
            </a:r>
            <a:endParaRPr lang="en-US" altLang="ja-JP" sz="14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477870" y="149308"/>
            <a:ext cx="8439150" cy="62539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pt-BR" altLang="ja-JP" sz="2400" kern="1200" dirty="0">
                <a:ea typeface="MS PGothic" pitchFamily="34" charset="-128"/>
              </a:rPr>
              <a:t>Incineração e Queima Aberta de Resíduos: Emissões de CO</a:t>
            </a:r>
            <a:r>
              <a:rPr lang="pt-BR" altLang="ja-JP" sz="2400" kern="1200" baseline="-25000" dirty="0">
                <a:ea typeface="MS PGothic" pitchFamily="34" charset="-128"/>
              </a:rPr>
              <a:t>2</a:t>
            </a:r>
            <a:endParaRPr lang="en-GB" altLang="ja-JP" sz="2400" kern="1200" baseline="-25000" dirty="0">
              <a:ea typeface="MS PGothic" pitchFamily="34" charset="-128"/>
            </a:endParaRP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232158"/>
              </p:ext>
            </p:extLst>
          </p:nvPr>
        </p:nvGraphicFramePr>
        <p:xfrm>
          <a:off x="1345208" y="1804218"/>
          <a:ext cx="70754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99" name="Equation" r:id="rId3" imgW="4127500" imgH="355600" progId="Equation.3">
                  <p:embed/>
                </p:oleObj>
              </mc:Choice>
              <mc:Fallback>
                <p:oleObj name="Equation" r:id="rId3" imgW="4127500" imgH="355600" progId="Equation.3">
                  <p:embed/>
                  <p:pic>
                    <p:nvPicPr>
                      <p:cNvPr id="35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5208" y="1804218"/>
                        <a:ext cx="70754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539552" y="1209560"/>
            <a:ext cx="868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t-BR" altLang="ja-JP" sz="18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Emissões de resíduos sólidos urbanos:</a:t>
            </a:r>
            <a:endParaRPr lang="en-US" altLang="ja-JP" sz="180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18</a:t>
            </a:fld>
            <a:endParaRPr lang="en-US" dirty="0"/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xmlns="" id="{D1AD77BC-60D1-40DD-BF75-0BABF0B0ADA0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6453336"/>
            <a:ext cx="5681166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</a:t>
            </a:r>
            <a:r>
              <a:rPr lang="pt-BR" altLang="en-US" sz="1200" dirty="0" smtClean="0"/>
              <a:t>treinamento  </a:t>
            </a:r>
            <a:r>
              <a:rPr lang="pt-BR" altLang="en-US" sz="1200" dirty="0"/>
              <a:t>para o Inventário Nacional de Gases de Efeito Estufa</a:t>
            </a:r>
            <a:endParaRPr lang="de-DE" altLang="en-US" sz="1200" dirty="0"/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xmlns="" id="{6327D96C-3ACA-4D69-A477-F6ECC3590526}"/>
              </a:ext>
            </a:extLst>
          </p:cNvPr>
          <p:cNvSpPr txBox="1">
            <a:spLocks noChangeArrowheads="1"/>
          </p:cNvSpPr>
          <p:nvPr/>
        </p:nvSpPr>
        <p:spPr>
          <a:xfrm>
            <a:off x="3273425" y="6252781"/>
            <a:ext cx="3386807" cy="309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360923448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755577" y="2924943"/>
            <a:ext cx="7962528" cy="2118111"/>
          </a:xfrm>
        </p:spPr>
        <p:txBody>
          <a:bodyPr/>
          <a:lstStyle/>
          <a:p>
            <a:pPr>
              <a:lnSpc>
                <a:spcPct val="110000"/>
              </a:lnSpc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CH</a:t>
            </a:r>
            <a:r>
              <a:rPr lang="pt-BR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 </a:t>
            </a: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Emissions : 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missões de CH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no ano do inventário, Gg / ano</a:t>
            </a:r>
          </a:p>
          <a:p>
            <a:pPr>
              <a:lnSpc>
                <a:spcPct val="110000"/>
              </a:lnSpc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IW</a:t>
            </a:r>
            <a:r>
              <a:rPr lang="pt-BR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quantidade de resíduos sólidos do tipo i incinerada ou queimada a céu aberto, </a:t>
            </a:r>
          </a:p>
          <a:p>
            <a:pPr>
              <a:lnSpc>
                <a:spcPct val="110000"/>
              </a:lnSpc>
              <a:buNone/>
            </a:pP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Gg/ano</a:t>
            </a:r>
            <a:endParaRPr lang="pt-BR" dirty="0"/>
          </a:p>
          <a:p>
            <a:pPr>
              <a:lnSpc>
                <a:spcPct val="110000"/>
              </a:lnSpc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EF</a:t>
            </a:r>
            <a:r>
              <a:rPr lang="pt-BR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fator de emissão agregado de CH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kg CH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/Gg de resíduos</a:t>
            </a:r>
          </a:p>
          <a:p>
            <a:pPr>
              <a:lnSpc>
                <a:spcPct val="110000"/>
              </a:lnSpc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10</a:t>
            </a:r>
            <a:r>
              <a:rPr lang="pt-BR" altLang="ja-JP" sz="11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-6 </a:t>
            </a: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fator de conversão de quilograma para gigagrama</a:t>
            </a:r>
          </a:p>
          <a:p>
            <a:pPr>
              <a:lnSpc>
                <a:spcPct val="110000"/>
              </a:lnSpc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  I : 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categoria ou tipo de resíduo incinerado/queimado a céu aberto (resíduo sólido urbano, resíduo sólido industrial, resíduo perigoso, resíduo clínico, lodo de esgoto etc.)</a:t>
            </a:r>
            <a:endParaRPr lang="en-US" altLang="ja-JP" sz="16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569912" y="242899"/>
            <a:ext cx="8439150" cy="64691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pt-BR" altLang="ja-JP" sz="2400" kern="1200" dirty="0">
                <a:ea typeface="MS PGothic" pitchFamily="34" charset="-128"/>
              </a:rPr>
              <a:t>Incineração e Queima Aberta de Resíduos: Emissões de CH</a:t>
            </a:r>
            <a:r>
              <a:rPr lang="pt-BR" altLang="ja-JP" sz="2400" kern="1200" baseline="-25000" dirty="0">
                <a:ea typeface="MS PGothic" pitchFamily="34" charset="-128"/>
              </a:rPr>
              <a:t>4</a:t>
            </a:r>
            <a:endParaRPr lang="en-GB" altLang="ja-JP" sz="2400" kern="1200" baseline="-25000" dirty="0">
              <a:ea typeface="MS PGothic" pitchFamily="34" charset="-128"/>
            </a:endParaRP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820406"/>
              </p:ext>
            </p:extLst>
          </p:nvPr>
        </p:nvGraphicFramePr>
        <p:xfrm>
          <a:off x="2393032" y="2199497"/>
          <a:ext cx="41910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7" name="Equation" r:id="rId3" imgW="2311400" imgH="342900" progId="Equation.3">
                  <p:embed/>
                </p:oleObj>
              </mc:Choice>
              <mc:Fallback>
                <p:oleObj name="Equation" r:id="rId3" imgW="2311400" imgH="342900" progId="Equation.3">
                  <p:embed/>
                  <p:pic>
                    <p:nvPicPr>
                      <p:cNvPr id="36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032" y="2199497"/>
                        <a:ext cx="41910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569912" y="1288102"/>
            <a:ext cx="79625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t-BR" altLang="ja-JP" sz="18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As emissões de CH</a:t>
            </a:r>
            <a:r>
              <a:rPr lang="pt-BR" altLang="ja-JP" sz="1800" baseline="-25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pt-BR" altLang="ja-JP" sz="18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resultam da combustão incompleta de resíduos e podem ser afetadas pela temperatura, tempo de permanência e razão ar / resíduos</a:t>
            </a:r>
            <a:endParaRPr lang="en-GB" altLang="ja-JP" sz="180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569912" y="4941168"/>
            <a:ext cx="79625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t-BR" altLang="ja-JP" sz="18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 quantidade e a composição dos resíduos devem ser consistentes com os dados de atividade usados para estimar as emissões de CO</a:t>
            </a:r>
            <a:r>
              <a:rPr lang="pt-BR" altLang="ja-JP" sz="1800" baseline="-25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8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 N</a:t>
            </a:r>
            <a:r>
              <a:rPr lang="pt-BR" altLang="ja-JP" sz="1800" baseline="-25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8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da incineração/queima aberta</a:t>
            </a:r>
            <a:endParaRPr lang="en-US" altLang="ja-JP" sz="180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19</a:t>
            </a:fld>
            <a:endParaRPr lang="en-US" dirty="0"/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xmlns="" id="{416DDDB4-60E1-40C7-B891-B60BB94ACDCF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6453336"/>
            <a:ext cx="5681166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</a:t>
            </a:r>
            <a:r>
              <a:rPr lang="pt-BR" altLang="en-US" sz="1200" dirty="0" smtClean="0"/>
              <a:t>treinamento  </a:t>
            </a:r>
            <a:r>
              <a:rPr lang="pt-BR" altLang="en-US" sz="1200" dirty="0"/>
              <a:t>para o Inventário Nacional de Gases de Efeito Estufa</a:t>
            </a:r>
            <a:endParaRPr lang="de-DE" altLang="en-US" sz="1200" dirty="0"/>
          </a:p>
        </p:txBody>
      </p:sp>
      <p:sp>
        <p:nvSpPr>
          <p:cNvPr id="11" name="Rectangle 37">
            <a:extLst>
              <a:ext uri="{FF2B5EF4-FFF2-40B4-BE49-F238E27FC236}">
                <a16:creationId xmlns:a16="http://schemas.microsoft.com/office/drawing/2014/main" xmlns="" id="{16A0D66E-EBF7-42F2-9B16-043024EAC349}"/>
              </a:ext>
            </a:extLst>
          </p:cNvPr>
          <p:cNvSpPr txBox="1">
            <a:spLocks noChangeArrowheads="1"/>
          </p:cNvSpPr>
          <p:nvPr/>
        </p:nvSpPr>
        <p:spPr>
          <a:xfrm>
            <a:off x="3273425" y="6252781"/>
            <a:ext cx="3386807" cy="309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147740711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1"/>
            <a:ext cx="8856984" cy="576064"/>
          </a:xfrm>
        </p:spPr>
        <p:txBody>
          <a:bodyPr/>
          <a:lstStyle/>
          <a:p>
            <a:r>
              <a:rPr lang="pt-BR" sz="2600" dirty="0"/>
              <a:t>Prefácio, Direitos Autorais e Isenção de Responsabilidade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12" y="730414"/>
            <a:ext cx="8964488" cy="6027972"/>
          </a:xfrm>
        </p:spPr>
        <p:txBody>
          <a:bodyPr/>
          <a:lstStyle/>
          <a:p>
            <a:r>
              <a:rPr lang="pt-BR" sz="1250" dirty="0"/>
              <a:t>Estes materiais de apresentação, desenvolvidos para explicar o conteúdo das Diretrizes 2006 :</a:t>
            </a:r>
            <a:endParaRPr lang="en-IE" sz="1250" dirty="0"/>
          </a:p>
          <a:p>
            <a:pPr marL="715645" indent="-342900">
              <a:buFont typeface="+mj-lt"/>
              <a:buAutoNum type="arabicParenR"/>
            </a:pPr>
            <a:r>
              <a:rPr lang="pt-BR" sz="1250" i="1" dirty="0"/>
              <a:t>baseiam-se nas apresentações (exceto aquela para o  QA / QC)  feitas pela Unidade de Suporte Técnico do  Grupo de Trabalho  em  Inventários Nacionais de Gases de Efeito Estufa do Painel Intergovernamental para o  Mudança do Clima (IPCC TFI TSU) durante o Workshop Regional da África para o  a Construção Sustentável de Sistemas Nacionais de Gerenciamento  de Inventários de Gases de  Efeito Estufa, e o uso das Diretrizes 2006 do IPCC para Inventários Nacionais de Gases de Efeito Estufa </a:t>
            </a:r>
            <a:r>
              <a:rPr lang="en-IE" sz="1250" dirty="0"/>
              <a:t>(Swakopmund, Namíbia, 24-28 de abril de 2017);</a:t>
            </a:r>
            <a:endParaRPr lang="en-IE" sz="1250" dirty="0">
              <a:cs typeface="Arial"/>
            </a:endParaRPr>
          </a:p>
          <a:p>
            <a:pPr marL="715645" indent="-342900">
              <a:buFont typeface="+mj-lt"/>
              <a:buAutoNum type="arabicParenR"/>
            </a:pPr>
            <a:r>
              <a:rPr lang="pt-BR" sz="1250" dirty="0"/>
              <a:t>não foram submetidos ao processo formal  de revisão do IPCC </a:t>
            </a:r>
            <a:r>
              <a:rPr lang="en-IE" sz="1250" dirty="0">
                <a:hlinkClick r:id="rId2"/>
              </a:rPr>
              <a:t>http://www.ipcc.ch/pdf/ipcc-principles/ipcc-principles-appendix-a-final.pdf</a:t>
            </a:r>
            <a:r>
              <a:rPr lang="en-IE" sz="1250" dirty="0"/>
              <a:t>;  e </a:t>
            </a:r>
          </a:p>
          <a:p>
            <a:pPr marL="715645" indent="-342900">
              <a:buAutoNum type="arabicParenR"/>
            </a:pPr>
            <a:r>
              <a:rPr lang="en-IE" sz="1250" dirty="0"/>
              <a:t>serão periodicamente atualizados</a:t>
            </a:r>
            <a:r>
              <a:rPr lang="en-IE" sz="1250" dirty="0">
                <a:cs typeface="Arial"/>
              </a:rPr>
              <a:t>.</a:t>
            </a:r>
          </a:p>
          <a:p>
            <a:pPr marL="372745" indent="0">
              <a:buNone/>
            </a:pPr>
            <a:r>
              <a:rPr lang="pt-BR" sz="1250" dirty="0"/>
              <a:t>Caso deseje utilizar esses materiais (por exemplo, fazer uso de um dos mais slides em sua apresentação em um workshop), favor informar o TFI TSU através do site :  </a:t>
            </a:r>
            <a:r>
              <a:rPr lang="pt-BR" sz="1250" dirty="0">
                <a:hlinkClick r:id="rId3"/>
              </a:rPr>
              <a:t>http://www.ipcc-nggip.iges.or.jp/mail</a:t>
            </a:r>
            <a:r>
              <a:rPr lang="pt-BR" sz="1250" dirty="0"/>
              <a:t>. Leia também as notas nos seguintes sites.</a:t>
            </a:r>
            <a:endParaRPr lang="en-IE" sz="1250" dirty="0">
              <a:cs typeface="Arial"/>
            </a:endParaRPr>
          </a:p>
          <a:p>
            <a:pPr marL="715645" indent="-342900">
              <a:buFont typeface="+mj-lt"/>
              <a:buAutoNum type="arabicParenR"/>
            </a:pPr>
            <a:r>
              <a:rPr lang="en-IE" sz="1250" dirty="0"/>
              <a:t>Direitos autorais : </a:t>
            </a:r>
            <a:r>
              <a:rPr lang="en-IE" sz="1250" dirty="0">
                <a:hlinkClick r:id="rId4"/>
              </a:rPr>
              <a:t>http://www.ipcc.ch/home_copyright.shtml</a:t>
            </a:r>
            <a:endParaRPr lang="en-IE" sz="1250" dirty="0">
              <a:cs typeface="Arial"/>
            </a:endParaRPr>
          </a:p>
          <a:p>
            <a:pPr marL="715645" indent="-342900">
              <a:buFont typeface="+mj-lt"/>
              <a:buAutoNum type="arabicParenR"/>
            </a:pPr>
            <a:r>
              <a:rPr lang="en-IE" sz="1250" dirty="0"/>
              <a:t>Isenção de responsabilidade: </a:t>
            </a:r>
            <a:r>
              <a:rPr lang="en-IE" sz="1250" dirty="0">
                <a:hlinkClick r:id="rId5"/>
              </a:rPr>
              <a:t>http://www.ipcc.ch/home_disclaimer.shtml</a:t>
            </a:r>
            <a:endParaRPr lang="en-IE" sz="1250" dirty="0"/>
          </a:p>
          <a:p>
            <a:pPr marL="658495" indent="-285750"/>
            <a:r>
              <a:rPr lang="pt-BR" sz="1250" dirty="0"/>
              <a:t>O CGE reconhece as contribuições e expressa seu agradecimento ao IPCC </a:t>
            </a:r>
            <a:r>
              <a:rPr lang="en-US" sz="1250" dirty="0"/>
              <a:t>TFI TSU.</a:t>
            </a:r>
            <a:endParaRPr lang="en-GB" sz="1250" dirty="0"/>
          </a:p>
          <a:p>
            <a:pPr marL="372745" indent="0">
              <a:buNone/>
            </a:pPr>
            <a:endParaRPr lang="en-IE" sz="1500" dirty="0"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361566" y="6538910"/>
            <a:ext cx="5748971" cy="3524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>
                <a:solidFill>
                  <a:srgbClr val="000000"/>
                </a:solidFill>
              </a:rPr>
              <a:t>Materiais de treinamento para o Inventário Nacional de Gases de Efeito Estufa</a:t>
            </a:r>
            <a:endParaRPr lang="de-DE" altLang="en-US" sz="1200" dirty="0">
              <a:solidFill>
                <a:srgbClr val="000000"/>
              </a:solidFill>
            </a:endParaRPr>
          </a:p>
        </p:txBody>
      </p:sp>
      <p:sp>
        <p:nvSpPr>
          <p:cNvPr id="6" name="Rectangle 37" title="Grupo Consultivo de Peritos (CGE)"/>
          <p:cNvSpPr txBox="1">
            <a:spLocks noChangeArrowheads="1"/>
          </p:cNvSpPr>
          <p:nvPr/>
        </p:nvSpPr>
        <p:spPr>
          <a:xfrm>
            <a:off x="3250565" y="6363969"/>
            <a:ext cx="3530823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PT" sz="1100" b="1" dirty="0">
                <a:solidFill>
                  <a:srgbClr val="000000"/>
                </a:solidFill>
              </a:rPr>
              <a:t>Grupo  Consultivo de Especialistas  </a:t>
            </a:r>
            <a:r>
              <a:rPr lang="en-US" altLang="en-US" sz="1100" b="1" dirty="0">
                <a:solidFill>
                  <a:srgbClr val="000000"/>
                </a:solidFill>
              </a:rPr>
              <a:t>(CGE)</a:t>
            </a:r>
            <a:endParaRPr lang="de-DE" altLang="en-US" sz="1100" b="1" dirty="0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1DF4218-051C-44E9-9E14-7EAF956EB7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128" y="5405807"/>
            <a:ext cx="7212291" cy="59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65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972780" y="3717032"/>
            <a:ext cx="7631668" cy="1985392"/>
          </a:xfrm>
        </p:spPr>
        <p:txBody>
          <a:bodyPr/>
          <a:lstStyle/>
          <a:p>
            <a:pPr algn="just">
              <a:lnSpc>
                <a:spcPct val="110000"/>
              </a:lnSpc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</a:t>
            </a:r>
            <a:r>
              <a:rPr lang="pt-BR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Emissions : 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missões de N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no ano do inventário, Gg/ano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IW</a:t>
            </a:r>
            <a:r>
              <a:rPr lang="pt-BR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quantidade de resíduos incinerada / queimada do tipo i, Gg/ano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EF</a:t>
            </a:r>
            <a:r>
              <a:rPr lang="pt-BR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fator de emissão de N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(kg N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O/Gg de resíduos) para resíduos do tipo i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10</a:t>
            </a:r>
            <a:r>
              <a:rPr lang="pt-BR" altLang="ja-JP" sz="1200" b="1" baseline="30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-6</a:t>
            </a:r>
            <a:r>
              <a:rPr lang="pt-BR" altLang="ja-JP" sz="1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conversão de quilograma para gigagrama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  </a:t>
            </a: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 :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categoria ou tipo de resíduo incinerado / queimado a céu aberto (resíduo sólido urbano, resíduo sólido industrial, resíduo perigoso, resíduo clínicos, lodo de esgoto etc.)</a:t>
            </a:r>
            <a:endParaRPr lang="en-US" altLang="ja-JP" sz="16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584770" y="116632"/>
            <a:ext cx="8559230" cy="79300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pt-BR" altLang="ja-JP" sz="2400" kern="1200" dirty="0">
                <a:ea typeface="MS PGothic" pitchFamily="34" charset="-128"/>
              </a:rPr>
              <a:t>Incineração e Queima Aberta de Resíduos: Emissões de N</a:t>
            </a:r>
            <a:r>
              <a:rPr lang="pt-BR" altLang="ja-JP" sz="2400" kern="1200" baseline="-25000" dirty="0">
                <a:ea typeface="MS PGothic" pitchFamily="34" charset="-128"/>
              </a:rPr>
              <a:t>2</a:t>
            </a:r>
            <a:r>
              <a:rPr lang="pt-BR" altLang="ja-JP" sz="2400" kern="1200" dirty="0">
                <a:ea typeface="MS PGothic" pitchFamily="34" charset="-128"/>
              </a:rPr>
              <a:t>O</a:t>
            </a:r>
            <a:endParaRPr lang="en-GB" altLang="ja-JP" sz="2400" kern="1200" dirty="0">
              <a:ea typeface="MS PGothic" pitchFamily="34" charset="-128"/>
            </a:endParaRP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680452"/>
              </p:ext>
            </p:extLst>
          </p:nvPr>
        </p:nvGraphicFramePr>
        <p:xfrm>
          <a:off x="2482525" y="2699022"/>
          <a:ext cx="44958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3" name="Equation" r:id="rId3" imgW="2286000" imgH="342900" progId="Equation.3">
                  <p:embed/>
                </p:oleObj>
              </mc:Choice>
              <mc:Fallback>
                <p:oleObj name="Equation" r:id="rId3" imgW="2286000" imgH="342900" progId="Equation.3">
                  <p:embed/>
                  <p:pic>
                    <p:nvPicPr>
                      <p:cNvPr id="378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525" y="2699022"/>
                        <a:ext cx="449580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611560" y="1264365"/>
            <a:ext cx="791172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t-BR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As emissões de N</a:t>
            </a:r>
            <a:r>
              <a:rPr lang="pt-BR" altLang="ja-JP" sz="18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são determinadas principalmente pela tecnologia, temperatura de combustão (emitidas a temperaturas de combustão relativamente baixas 500-950oC) e composição dos resíduos</a:t>
            </a:r>
            <a:endParaRPr lang="en-GB" altLang="ja-JP" sz="18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20</a:t>
            </a:fld>
            <a:endParaRPr lang="en-US" dirty="0"/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xmlns="" id="{2656B45A-92A9-41FF-BEE5-0FFCA83870A6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6453336"/>
            <a:ext cx="5681166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</a:t>
            </a:r>
            <a:r>
              <a:rPr lang="pt-BR" altLang="en-US" sz="1200" dirty="0" smtClean="0"/>
              <a:t>treinamento  </a:t>
            </a:r>
            <a:r>
              <a:rPr lang="pt-BR" altLang="en-US" sz="1200" dirty="0"/>
              <a:t>para o Inventário Nacional de Gases de Efeito Estufa</a:t>
            </a:r>
            <a:endParaRPr lang="de-DE" altLang="en-US" sz="1200" dirty="0"/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xmlns="" id="{EB607A46-9C8B-4D63-AD8B-262946148AD1}"/>
              </a:ext>
            </a:extLst>
          </p:cNvPr>
          <p:cNvSpPr txBox="1">
            <a:spLocks noChangeArrowheads="1"/>
          </p:cNvSpPr>
          <p:nvPr/>
        </p:nvSpPr>
        <p:spPr>
          <a:xfrm>
            <a:off x="3273425" y="6252781"/>
            <a:ext cx="3386807" cy="309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326793301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32619" y="188640"/>
            <a:ext cx="8077200" cy="68327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ja-JP" dirty="0">
                <a:ea typeface="MS PGothic" pitchFamily="34" charset="-128"/>
              </a:rPr>
              <a:t>Quantidade de resíduos queimados</a:t>
            </a:r>
            <a:endParaRPr lang="en-US" altLang="ja-JP" dirty="0">
              <a:ea typeface="MS PGothic" pitchFamily="34" charset="-128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840160" y="3222848"/>
            <a:ext cx="7908304" cy="2438400"/>
          </a:xfrm>
        </p:spPr>
        <p:txBody>
          <a:bodyPr/>
          <a:lstStyle/>
          <a:p>
            <a:pPr algn="just">
              <a:lnSpc>
                <a:spcPct val="110000"/>
              </a:lnSpc>
              <a:buNone/>
            </a:pP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MSW</a:t>
            </a:r>
            <a:r>
              <a:rPr lang="en-GB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q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uantidade total de resíduos sólidos urbanos queimada a céu aberto,</a:t>
            </a:r>
            <a:endParaRPr lang="pt-BR" dirty="0"/>
          </a:p>
          <a:p>
            <a:pPr algn="just">
              <a:lnSpc>
                <a:spcPct val="110000"/>
              </a:lnSpc>
              <a:buNone/>
            </a:pP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 Gg/ano</a:t>
            </a:r>
            <a:endParaRPr lang="pt-BR" dirty="0"/>
          </a:p>
          <a:p>
            <a:pPr algn="just">
              <a:lnSpc>
                <a:spcPct val="110000"/>
              </a:lnSpc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 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 população (per capita)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</a:t>
            </a:r>
            <a:r>
              <a:rPr lang="pt-BR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frac</a:t>
            </a: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fração da população que queima resíduos, (fração)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MSWP 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geração per capita de resíduos, kg de resíduos/per capita/dia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</a:t>
            </a:r>
            <a:r>
              <a:rPr lang="pt-BR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frac</a:t>
            </a: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fração da quantidade de resíduos que é queimada a céu aberto em relação à quantidade total de resíduos tratados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365 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número de dias no ano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10</a:t>
            </a:r>
            <a:r>
              <a:rPr lang="pt-BR" altLang="ja-JP" sz="1200" b="1" baseline="30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-6</a:t>
            </a:r>
            <a:r>
              <a:rPr lang="pt-BR" altLang="ja-JP" sz="1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fator de conversão de quilograma para gigagrama</a:t>
            </a:r>
            <a:endParaRPr lang="en-US" altLang="ja-JP" sz="16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611560" y="1241648"/>
            <a:ext cx="79208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t-BR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Estatísticas podem não estar disponíveis. Quando dados sobre a quantidade de resíduos não estiverem disponíveis, a quantidade total de resíduo sólido urbano queimada a céu aberto pode ser estimada</a:t>
            </a:r>
            <a:endParaRPr lang="en-US" altLang="ja-JP" sz="18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3994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610268"/>
              </p:ext>
            </p:extLst>
          </p:nvPr>
        </p:nvGraphicFramePr>
        <p:xfrm>
          <a:off x="2034381" y="2183660"/>
          <a:ext cx="5075238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23" name="Equation" r:id="rId3" imgW="2654300" imgH="254000" progId="Equation.3">
                  <p:embed/>
                </p:oleObj>
              </mc:Choice>
              <mc:Fallback>
                <p:oleObj name="Equation" r:id="rId3" imgW="2654300" imgH="254000" progId="Equation.3">
                  <p:embed/>
                  <p:pic>
                    <p:nvPicPr>
                      <p:cNvPr id="3994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4381" y="2183660"/>
                        <a:ext cx="5075238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21</a:t>
            </a:fld>
            <a:endParaRPr lang="en-US" dirty="0"/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xmlns="" id="{3226E14A-F3B6-475E-AA46-F63CBBC0C141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6453336"/>
            <a:ext cx="5681166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</a:t>
            </a:r>
            <a:r>
              <a:rPr lang="pt-BR" altLang="en-US" sz="1200" dirty="0" smtClean="0"/>
              <a:t>treinamento  </a:t>
            </a:r>
            <a:r>
              <a:rPr lang="pt-BR" altLang="en-US" sz="1200" dirty="0"/>
              <a:t>para o Inventário Nacional de Gases de Efeito Estufa</a:t>
            </a:r>
            <a:endParaRPr lang="de-DE" altLang="en-US" sz="1200" dirty="0"/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xmlns="" id="{20B25248-78B0-416B-AE09-A05B79A68C48}"/>
              </a:ext>
            </a:extLst>
          </p:cNvPr>
          <p:cNvSpPr txBox="1">
            <a:spLocks noChangeArrowheads="1"/>
          </p:cNvSpPr>
          <p:nvPr/>
        </p:nvSpPr>
        <p:spPr>
          <a:xfrm>
            <a:off x="3273425" y="6252781"/>
            <a:ext cx="3386807" cy="309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393079519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539552" y="116633"/>
            <a:ext cx="8534400" cy="76804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pt-BR" altLang="ja-JP" sz="2400" kern="1200" dirty="0">
                <a:ea typeface="MS PGothic" pitchFamily="34" charset="-128"/>
              </a:rPr>
              <a:t>Incineração de Resíduos Líquidos Fósseis: Emissões de CO</a:t>
            </a:r>
            <a:r>
              <a:rPr lang="pt-BR" altLang="ja-JP" sz="2400" kern="1200" baseline="-25000" dirty="0">
                <a:ea typeface="MS PGothic" pitchFamily="34" charset="-128"/>
              </a:rPr>
              <a:t>2</a:t>
            </a:r>
            <a:endParaRPr lang="en-US" altLang="ja-JP" sz="2400" kern="1200" baseline="-25000" dirty="0">
              <a:ea typeface="MS PGothic" pitchFamily="34" charset="-128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953424" y="4221088"/>
            <a:ext cx="7795040" cy="1752600"/>
          </a:xfrm>
        </p:spPr>
        <p:txBody>
          <a:bodyPr/>
          <a:lstStyle/>
          <a:p>
            <a:pPr>
              <a:lnSpc>
                <a:spcPct val="110000"/>
              </a:lnSpc>
              <a:buNone/>
            </a:pP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</a:t>
            </a:r>
            <a:r>
              <a:rPr lang="en-GB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Emissions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e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missões de CO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pela incineração de resíduos fósseis líquidos, Gg</a:t>
            </a:r>
          </a:p>
          <a:p>
            <a:pPr>
              <a:lnSpc>
                <a:spcPct val="110000"/>
              </a:lnSpc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AL</a:t>
            </a:r>
            <a:r>
              <a:rPr lang="pt-BR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quantidade de resíduos fósseis líquidos incinerados do tipo i, Gg</a:t>
            </a:r>
          </a:p>
          <a:p>
            <a:pPr>
              <a:lnSpc>
                <a:spcPct val="110000"/>
              </a:lnSpc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CL</a:t>
            </a:r>
            <a:r>
              <a:rPr lang="pt-BR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teor de carbono dos </a:t>
            </a:r>
            <a:r>
              <a:rPr lang="pt-BR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resíduos fósseis líquidos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do tipo i, (fração)</a:t>
            </a:r>
          </a:p>
          <a:p>
            <a:pPr>
              <a:lnSpc>
                <a:spcPct val="110000"/>
              </a:lnSpc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OF</a:t>
            </a:r>
            <a:r>
              <a:rPr lang="pt-BR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fator de oxidação para </a:t>
            </a:r>
            <a:r>
              <a:rPr lang="pt-BR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resíduos fósseis líquidos do 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tipo i, (fração)</a:t>
            </a:r>
          </a:p>
          <a:p>
            <a:pPr>
              <a:lnSpc>
                <a:spcPct val="110000"/>
              </a:lnSpc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44/12 :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fator de conversão de C para CO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endParaRPr lang="en-US" altLang="ja-JP" sz="1600" baseline="-250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304983"/>
              </p:ext>
            </p:extLst>
          </p:nvPr>
        </p:nvGraphicFramePr>
        <p:xfrm>
          <a:off x="1977231" y="3251448"/>
          <a:ext cx="48990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7" name="Equation" r:id="rId3" imgW="2755900" imgH="342900" progId="Equation.3">
                  <p:embed/>
                </p:oleObj>
              </mc:Choice>
              <mc:Fallback>
                <p:oleObj name="Equation" r:id="rId3" imgW="2755900" imgH="342900" progId="Equation.3">
                  <p:embed/>
                  <p:pic>
                    <p:nvPicPr>
                      <p:cNvPr id="389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7231" y="3251448"/>
                        <a:ext cx="48990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Box 5"/>
          <p:cNvSpPr txBox="1">
            <a:spLocks noChangeArrowheads="1"/>
          </p:cNvSpPr>
          <p:nvPr/>
        </p:nvSpPr>
        <p:spPr bwMode="auto">
          <a:xfrm>
            <a:off x="585056" y="1185251"/>
            <a:ext cx="7924800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t-BR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Resíduos líquidos fósseis - resíduos industriais e municipais, à base de óleo mineral, gás natural ou outros combustíveis fósseis. Inclui resíduos anteriormente utilizados como solventes e lubrificantes.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t-BR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Caso resíduos fósseis líquidos não forem incluídos em outros tipos de resíduos (por exemplo, resíduos industriais, resíduos perigosos), as emissões precisam ser calculadas separadamente</a:t>
            </a:r>
            <a:endParaRPr lang="en-US" altLang="ja-JP" sz="18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22</a:t>
            </a:fld>
            <a:endParaRPr lang="en-US" dirty="0"/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xmlns="" id="{AA850438-4124-42B1-90AC-D4111108BCA0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6453336"/>
            <a:ext cx="5681166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</a:t>
            </a:r>
            <a:r>
              <a:rPr lang="pt-BR" altLang="en-US" sz="1200" dirty="0" smtClean="0"/>
              <a:t>treinamento  </a:t>
            </a:r>
            <a:r>
              <a:rPr lang="pt-BR" altLang="en-US" sz="1200" dirty="0"/>
              <a:t>para o Inventário Nacional de Gases de Efeito Estufa</a:t>
            </a:r>
            <a:endParaRPr lang="de-DE" altLang="en-US" sz="1200" dirty="0"/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xmlns="" id="{41B4F0F8-1DF7-45E9-B456-ED35CE6A0B64}"/>
              </a:ext>
            </a:extLst>
          </p:cNvPr>
          <p:cNvSpPr txBox="1">
            <a:spLocks noChangeArrowheads="1"/>
          </p:cNvSpPr>
          <p:nvPr/>
        </p:nvSpPr>
        <p:spPr>
          <a:xfrm>
            <a:off x="3273425" y="6252781"/>
            <a:ext cx="3386807" cy="309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1864956563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610040" y="836954"/>
            <a:ext cx="8138423" cy="5730673"/>
          </a:xfrm>
        </p:spPr>
        <p:txBody>
          <a:bodyPr/>
          <a:lstStyle/>
          <a:p>
            <a:pPr marL="285750" indent="-285750" algn="just">
              <a:lnSpc>
                <a:spcPct val="110000"/>
              </a:lnSpc>
              <a:buFont typeface="Arial"/>
              <a:buChar char="•"/>
            </a:pPr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Níveis metodológicos para estimativa de emissões de CO</a:t>
            </a:r>
            <a:r>
              <a:rPr lang="pt-BR" altLang="ja-JP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</a:t>
            </a:r>
            <a:endParaRPr lang="pt-BR" dirty="0"/>
          </a:p>
          <a:p>
            <a:pPr marL="843280" lvl="1" indent="-285750" algn="just">
              <a:lnSpc>
                <a:spcPct val="110000"/>
              </a:lnSpc>
              <a:buChar char="•"/>
            </a:pPr>
            <a:r>
              <a:rPr lang="pt-BR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Nível 1 : AD padrão (quantidade, composição dos resíduos incinerados/queimados a céu aberto) e parâmetros padrão. O método é usado quando as emissões por incineração/queima aberta não são  uma categoria chave</a:t>
            </a:r>
            <a:endParaRPr lang="en-US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843280" lvl="1" indent="-285750" algn="just">
              <a:lnSpc>
                <a:spcPct val="110000"/>
              </a:lnSpc>
              <a:buChar char="•"/>
            </a:pPr>
            <a:r>
              <a:rPr lang="pt-BR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Nível 2 : AD específico do país, parâmetros padrão e alguns parâmetros específicos do país</a:t>
            </a:r>
            <a:endParaRPr lang="en-US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843280" lvl="1" indent="-285750" algn="just">
              <a:lnSpc>
                <a:spcPct val="110000"/>
              </a:lnSpc>
              <a:buChar char="•"/>
            </a:pPr>
            <a:r>
              <a:rPr lang="pt-BR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Nível 3 : dados específicos da planta/gestão</a:t>
            </a:r>
            <a:endParaRPr lang="en-GB" dirty="0"/>
          </a:p>
          <a:p>
            <a:pPr marL="557212" lvl="1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0000"/>
              </a:lnSpc>
              <a:buFont typeface="Arial"/>
              <a:buChar char="•"/>
            </a:pPr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Níveis metodológicos para estimativa de emissões de CH</a:t>
            </a:r>
            <a:r>
              <a:rPr lang="pt-BR" altLang="ja-JP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 N</a:t>
            </a:r>
            <a:r>
              <a:rPr lang="pt-BR" altLang="ja-JP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</a:t>
            </a:r>
          </a:p>
          <a:p>
            <a:pPr marL="1129030" lvl="1" indent="-285750" algn="just">
              <a:lnSpc>
                <a:spcPct val="110000"/>
              </a:lnSpc>
              <a:buFont typeface="Arial"/>
              <a:buChar char="•"/>
            </a:pPr>
            <a:r>
              <a:rPr lang="pt-BR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Nível 1 : AD padrão (quantidade, composição dos resíduos incinerados/queimados a céu aberto) e EFs</a:t>
            </a:r>
          </a:p>
          <a:p>
            <a:pPr marL="1129030" lvl="1" indent="-285750" algn="just">
              <a:lnSpc>
                <a:spcPct val="110000"/>
              </a:lnSpc>
              <a:buFont typeface="Arial"/>
              <a:buChar char="•"/>
            </a:pPr>
            <a:r>
              <a:rPr lang="pt-BR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Nível 2 : AD e EF específicos de cada país por tipo de resíduo, tecnologia ou prática de gestão </a:t>
            </a:r>
            <a:endParaRPr lang="en-US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1129030" lvl="1" indent="-285750" algn="just">
              <a:lnSpc>
                <a:spcPct val="110000"/>
              </a:lnSpc>
              <a:buFont typeface="Arial"/>
              <a:buChar char="•"/>
            </a:pPr>
            <a:r>
              <a:rPr lang="pt-BR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Nível 3 : Dados específicos de planta/gestão (por exemplo, concentração de gases de combustível para emissões de N2O)</a:t>
            </a:r>
            <a:endParaRPr lang="en-GB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buFont typeface="Arial"/>
              <a:buChar char="•"/>
            </a:pPr>
            <a:r>
              <a:rPr lang="pt-BR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    Valores </a:t>
            </a:r>
            <a:r>
              <a:rPr lang="pt-BR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padrão são fornecidos nos Capítulos 2 e 5 das Diretrizes 2006 </a:t>
            </a:r>
            <a:endParaRPr lang="en-GB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pt-BR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altLang="ja-JP" sz="2000" dirty="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610041" y="116632"/>
            <a:ext cx="8426455" cy="64807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pt-BR" altLang="ja-JP" sz="2000" kern="1200" dirty="0">
                <a:ea typeface="MS PGothic" pitchFamily="34" charset="-128"/>
              </a:rPr>
              <a:t>Incineração e Queima Aberta de Resíduos: Escolha dos Métodos, AD e EF / Parâmetros</a:t>
            </a:r>
            <a:endParaRPr lang="en-GB" altLang="ja-JP" sz="2000" kern="1200" dirty="0">
              <a:ea typeface="MS PGothic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23</a:t>
            </a:fld>
            <a:endParaRPr lang="en-US" dirty="0"/>
          </a:p>
        </p:txBody>
      </p:sp>
      <p:sp>
        <p:nvSpPr>
          <p:cNvPr id="7" name="Rectangle 36">
            <a:extLst>
              <a:ext uri="{FF2B5EF4-FFF2-40B4-BE49-F238E27FC236}">
                <a16:creationId xmlns:a16="http://schemas.microsoft.com/office/drawing/2014/main" xmlns="" id="{60AF9C5F-C0E2-48F9-8ED0-4F0797DB89F8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6453336"/>
            <a:ext cx="5681166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</a:t>
            </a:r>
            <a:r>
              <a:rPr lang="pt-BR" altLang="en-US" sz="1200" dirty="0" smtClean="0"/>
              <a:t>treinamento  </a:t>
            </a:r>
            <a:r>
              <a:rPr lang="pt-BR" altLang="en-US" sz="1200" dirty="0"/>
              <a:t>para o Inventário Nacional de Gases de Efeito Estufa</a:t>
            </a:r>
            <a:endParaRPr lang="de-DE" altLang="en-US" sz="1200" dirty="0"/>
          </a:p>
        </p:txBody>
      </p:sp>
      <p:sp>
        <p:nvSpPr>
          <p:cNvPr id="8" name="Rectangle 37">
            <a:extLst>
              <a:ext uri="{FF2B5EF4-FFF2-40B4-BE49-F238E27FC236}">
                <a16:creationId xmlns:a16="http://schemas.microsoft.com/office/drawing/2014/main" xmlns="" id="{0503FAFD-9736-46A1-8BA0-26A175B6EB08}"/>
              </a:ext>
            </a:extLst>
          </p:cNvPr>
          <p:cNvSpPr txBox="1">
            <a:spLocks noChangeArrowheads="1"/>
          </p:cNvSpPr>
          <p:nvPr/>
        </p:nvSpPr>
        <p:spPr>
          <a:xfrm>
            <a:off x="3273425" y="6252781"/>
            <a:ext cx="3386807" cy="309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1387701898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533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GB" altLang="ja-JP" dirty="0">
                <a:ea typeface="MS PGothic" pitchFamily="34" charset="-128"/>
              </a:rPr>
              <a:t>Tratamento e Águas Residuárias e Disposição</a:t>
            </a:r>
            <a:endParaRPr lang="en-US" altLang="ja-JP" dirty="0">
              <a:ea typeface="MS PGothic" pitchFamily="34" charset="-128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09600" y="1268760"/>
            <a:ext cx="7924800" cy="4104456"/>
          </a:xfrm>
        </p:spPr>
        <p:txBody>
          <a:bodyPr/>
          <a:lstStyle/>
          <a:p>
            <a:pPr algn="just"/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Águas residuárias (domésticas, comerciais e industriais) podem ser tratadas no local (não coletada), tratadas em uma planta centralizada (coletada) ou dispostas sem tratamento</a:t>
            </a:r>
          </a:p>
          <a:p>
            <a:pPr algn="just"/>
            <a:endParaRPr lang="en-GB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/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tratamento e disposição de águas residuárias produz GEE tais como CO</a:t>
            </a:r>
            <a:r>
              <a:rPr lang="en-GB" altLang="ja-JP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CH</a:t>
            </a:r>
            <a:r>
              <a:rPr lang="en-GB" altLang="ja-JP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4 </a:t>
            </a:r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 N</a:t>
            </a:r>
            <a:r>
              <a:rPr lang="en-GB" altLang="ja-JP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</a:t>
            </a:r>
          </a:p>
          <a:p>
            <a:pPr marL="742950" lvl="1" indent="-285750" algn="just">
              <a:lnSpc>
                <a:spcPct val="110000"/>
              </a:lnSpc>
              <a:spcBef>
                <a:spcPct val="20000"/>
              </a:spcBef>
              <a:buFont typeface="+mj-lt"/>
              <a:buChar char="–"/>
            </a:pPr>
            <a:r>
              <a:rPr lang="en-GB" altLang="ja-JP" sz="1600" dirty="0">
                <a:ea typeface="MS PGothic" pitchFamily="50" charset="-128"/>
              </a:rPr>
              <a:t>CO</a:t>
            </a:r>
            <a:r>
              <a:rPr lang="en-GB" altLang="ja-JP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GB" altLang="ja-JP" sz="1600" dirty="0">
                <a:ea typeface="MS PGothic" pitchFamily="50" charset="-128"/>
              </a:rPr>
              <a:t>  é de origem biogênica e portanto não incluído</a:t>
            </a:r>
            <a:endParaRPr lang="en-GB" altLang="ja-JP" sz="1600" dirty="0">
              <a:ea typeface="MS PGothic" pitchFamily="50" charset="-128"/>
              <a:cs typeface="Arial"/>
            </a:endParaRPr>
          </a:p>
          <a:p>
            <a:pPr marL="742950" lvl="1" indent="-285750" algn="just">
              <a:lnSpc>
                <a:spcPct val="110000"/>
              </a:lnSpc>
              <a:spcBef>
                <a:spcPct val="20000"/>
              </a:spcBef>
              <a:buFont typeface="+mj-lt"/>
              <a:buChar char="–"/>
            </a:pPr>
            <a:r>
              <a:rPr lang="en-US" altLang="ja-JP" sz="1600" dirty="0">
                <a:ea typeface="MS PGothic" pitchFamily="50" charset="-128"/>
              </a:rPr>
              <a:t>Emissões de N</a:t>
            </a:r>
            <a:r>
              <a:rPr lang="en-US" altLang="ja-JP" baseline="-25000" dirty="0">
                <a:ea typeface="MS PGothic" pitchFamily="50" charset="-128"/>
              </a:rPr>
              <a:t>2</a:t>
            </a:r>
            <a:r>
              <a:rPr lang="en-US" altLang="ja-JP" sz="1600" dirty="0">
                <a:ea typeface="MS PGothic" pitchFamily="50" charset="-128"/>
              </a:rPr>
              <a:t>O de lodo e águas residuárias lançadas em terras agrícolas são consideradas no setor </a:t>
            </a:r>
            <a:r>
              <a:rPr lang="en-GB" altLang="ja-JP" sz="1600" dirty="0">
                <a:ea typeface="MS PGothic" pitchFamily="50" charset="-128"/>
              </a:rPr>
              <a:t>AFOLU</a:t>
            </a:r>
            <a:endParaRPr lang="en-GB" dirty="0">
              <a:cs typeface="Arial"/>
            </a:endParaRPr>
          </a:p>
          <a:p>
            <a:pPr lvl="1" algn="just">
              <a:buFont typeface="Arial Narrow" pitchFamily="34" charset="0"/>
              <a:buChar char="–"/>
            </a:pPr>
            <a:endParaRPr lang="en-GB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/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lodo produzido no tratamento de águas residuárias é tratado adiante. As emissões de CH</a:t>
            </a:r>
            <a:r>
              <a:rPr lang="en-GB" altLang="ja-JP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do lodo enviado para aterros, incinerado ou utilizado na agricultura não são incluídas nesta categoria. </a:t>
            </a:r>
            <a:endParaRPr lang="en-US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24</a:t>
            </a:fld>
            <a:endParaRPr lang="en-US" dirty="0"/>
          </a:p>
        </p:txBody>
      </p:sp>
      <p:sp>
        <p:nvSpPr>
          <p:cNvPr id="7" name="Rectangle 36">
            <a:extLst>
              <a:ext uri="{FF2B5EF4-FFF2-40B4-BE49-F238E27FC236}">
                <a16:creationId xmlns:a16="http://schemas.microsoft.com/office/drawing/2014/main" xmlns="" id="{23F8ECBC-C1D4-422F-93C2-B83EF834D36D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6453336"/>
            <a:ext cx="5681166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</a:t>
            </a:r>
            <a:r>
              <a:rPr lang="pt-BR" altLang="en-US" sz="1200" dirty="0" smtClean="0"/>
              <a:t>treinamento  </a:t>
            </a:r>
            <a:r>
              <a:rPr lang="pt-BR" altLang="en-US" sz="1200" dirty="0"/>
              <a:t>para o Inventário Nacional de Gases de Efeito Estufa</a:t>
            </a:r>
            <a:endParaRPr lang="de-DE" altLang="en-US" sz="1200" dirty="0"/>
          </a:p>
        </p:txBody>
      </p:sp>
      <p:sp>
        <p:nvSpPr>
          <p:cNvPr id="8" name="Rectangle 37">
            <a:extLst>
              <a:ext uri="{FF2B5EF4-FFF2-40B4-BE49-F238E27FC236}">
                <a16:creationId xmlns:a16="http://schemas.microsoft.com/office/drawing/2014/main" xmlns="" id="{58EE040E-483A-4E7E-ACCD-62DB68C443C2}"/>
              </a:ext>
            </a:extLst>
          </p:cNvPr>
          <p:cNvSpPr txBox="1">
            <a:spLocks noChangeArrowheads="1"/>
          </p:cNvSpPr>
          <p:nvPr/>
        </p:nvSpPr>
        <p:spPr>
          <a:xfrm>
            <a:off x="3273425" y="6252781"/>
            <a:ext cx="3386807" cy="309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3294388737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46232" cy="74942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pt-BR" altLang="ja-JP" sz="2200" dirty="0">
                <a:ea typeface="MS PGothic" pitchFamily="34" charset="-128"/>
              </a:rPr>
              <a:t>Sistemas de Tratamento de Águas Residuárias e Rotas de Descarga</a:t>
            </a:r>
            <a:endParaRPr lang="en-GB" altLang="ja-JP" sz="2200" dirty="0">
              <a:ea typeface="MS PGothic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25</a:t>
            </a:fld>
            <a:endParaRPr lang="en-US" dirty="0"/>
          </a:p>
        </p:txBody>
      </p:sp>
      <p:sp>
        <p:nvSpPr>
          <p:cNvPr id="7" name="Rectangle 36">
            <a:extLst>
              <a:ext uri="{FF2B5EF4-FFF2-40B4-BE49-F238E27FC236}">
                <a16:creationId xmlns:a16="http://schemas.microsoft.com/office/drawing/2014/main" xmlns="" id="{2A7DC65E-D903-4DE0-B720-5A61CA363827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6453336"/>
            <a:ext cx="5681166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</a:t>
            </a:r>
            <a:r>
              <a:rPr lang="pt-BR" altLang="en-US" sz="1200" dirty="0" smtClean="0"/>
              <a:t>treinamento  </a:t>
            </a:r>
            <a:r>
              <a:rPr lang="pt-BR" altLang="en-US" sz="1200" dirty="0"/>
              <a:t>para o Inventário Nacional de Gases de Efeito Estufa</a:t>
            </a:r>
            <a:endParaRPr lang="de-DE" altLang="en-US" sz="1200" dirty="0"/>
          </a:p>
        </p:txBody>
      </p:sp>
      <p:sp>
        <p:nvSpPr>
          <p:cNvPr id="8" name="Rectangle 37">
            <a:extLst>
              <a:ext uri="{FF2B5EF4-FFF2-40B4-BE49-F238E27FC236}">
                <a16:creationId xmlns:a16="http://schemas.microsoft.com/office/drawing/2014/main" xmlns="" id="{D21C93B6-7A0A-4AD8-A0B3-48C326E787CD}"/>
              </a:ext>
            </a:extLst>
          </p:cNvPr>
          <p:cNvSpPr txBox="1">
            <a:spLocks noChangeArrowheads="1"/>
          </p:cNvSpPr>
          <p:nvPr/>
        </p:nvSpPr>
        <p:spPr>
          <a:xfrm>
            <a:off x="3273425" y="6252781"/>
            <a:ext cx="3386807" cy="309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  <p:pic>
        <p:nvPicPr>
          <p:cNvPr id="2" name="Imagem 2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xmlns="" id="{62C6259D-DE74-4F82-AEE6-D43A8D437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95" y="1237829"/>
            <a:ext cx="7516482" cy="452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27452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395535" y="773234"/>
            <a:ext cx="8471373" cy="5234161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 produção de CH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depende principalmente da quantidade de material orgânico degradável nas águas residuárias, da temperatura e do tipo de sistema de tratamento.</a:t>
            </a:r>
          </a:p>
          <a:p>
            <a:pPr algn="just">
              <a:lnSpc>
                <a:spcPct val="110000"/>
              </a:lnSpc>
            </a:pPr>
            <a:endParaRPr lang="pt-BR" altLang="ja-JP" sz="16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Parâmetros comuns usados para mensurar o componente orgânico das águas residuárias:</a:t>
            </a:r>
          </a:p>
          <a:p>
            <a:pPr marL="899795" lvl="2" algn="just">
              <a:lnSpc>
                <a:spcPct val="110000"/>
              </a:lnSpc>
            </a:pP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Demanda Bioquímica de Oxigênio (BOD): quantidade de carbono que é aerobicamente biodegradável</a:t>
            </a:r>
          </a:p>
          <a:p>
            <a:pPr marL="899795" lvl="2" algn="just">
              <a:lnSpc>
                <a:spcPct val="110000"/>
              </a:lnSpc>
            </a:pP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Demanda Química de Oxigênio (COD): material orgânico total disponível para oxidação química</a:t>
            </a:r>
          </a:p>
          <a:p>
            <a:pPr algn="just">
              <a:lnSpc>
                <a:spcPct val="110000"/>
              </a:lnSpc>
            </a:pP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Níveis metodológicos para estimar as emissões de CH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</a:t>
            </a:r>
          </a:p>
          <a:p>
            <a:pPr marL="742950" lvl="1" indent="-285750" algn="just">
              <a:lnSpc>
                <a:spcPct val="110000"/>
              </a:lnSpc>
              <a:spcBef>
                <a:spcPct val="20000"/>
              </a:spcBef>
              <a:buFont typeface="+mj-lt"/>
              <a:buChar char="–"/>
            </a:pPr>
            <a:r>
              <a:rPr lang="en-GB" altLang="ja-JP" sz="1600" dirty="0">
                <a:latin typeface="Arial" panose="020B0604020202020204" pitchFamily="34" charset="0"/>
                <a:ea typeface="MS PGothic" pitchFamily="50" charset="-128"/>
                <a:cs typeface="Arial" panose="020B0604020202020204" pitchFamily="34" charset="0"/>
              </a:rPr>
              <a:t>Nível 1 : o </a:t>
            </a:r>
            <a:r>
              <a:rPr lang="pt-BR" altLang="ja-JP" sz="1600" dirty="0">
                <a:latin typeface="Arial" panose="020B0604020202020204" pitchFamily="34" charset="0"/>
                <a:ea typeface="MS PGothic" pitchFamily="50" charset="-128"/>
                <a:cs typeface="Arial" panose="020B0604020202020204" pitchFamily="34" charset="0"/>
              </a:rPr>
              <a:t>método aplica valores padrão para EF (Bo, MCF etc.) e AD</a:t>
            </a:r>
            <a:r>
              <a:rPr lang="en-GB" altLang="ja-JP" sz="1600" dirty="0">
                <a:latin typeface="Arial" panose="020B0604020202020204" pitchFamily="34" charset="0"/>
                <a:ea typeface="MS PGothic" pitchFamily="50" charset="-128"/>
                <a:cs typeface="Arial" panose="020B0604020202020204" pitchFamily="34" charset="0"/>
              </a:rPr>
              <a:t> </a:t>
            </a:r>
          </a:p>
          <a:p>
            <a:pPr marL="742950" lvl="1" indent="-285750" algn="just">
              <a:lnSpc>
                <a:spcPct val="110000"/>
              </a:lnSpc>
              <a:spcBef>
                <a:spcPct val="20000"/>
              </a:spcBef>
              <a:buFont typeface="+mj-lt"/>
              <a:buChar char="–"/>
            </a:pPr>
            <a:r>
              <a:rPr lang="en-GB" altLang="ja-JP" sz="1600" dirty="0">
                <a:latin typeface="Arial" panose="020B0604020202020204" pitchFamily="34" charset="0"/>
                <a:ea typeface="MS PGothic" pitchFamily="50" charset="-128"/>
                <a:cs typeface="Arial" panose="020B0604020202020204" pitchFamily="34" charset="0"/>
              </a:rPr>
              <a:t>Nível 2 : o </a:t>
            </a:r>
            <a:r>
              <a:rPr lang="pt-BR" altLang="ja-JP" sz="1600" dirty="0">
                <a:latin typeface="Arial" panose="020B0604020202020204" pitchFamily="34" charset="0"/>
                <a:ea typeface="MS PGothic" pitchFamily="50" charset="-128"/>
                <a:cs typeface="Arial" panose="020B0604020202020204" pitchFamily="34" charset="0"/>
              </a:rPr>
              <a:t>método permite a incorporação de EF e AD específicos do país</a:t>
            </a:r>
            <a:endParaRPr lang="en-GB" altLang="ja-JP" sz="1600" dirty="0">
              <a:latin typeface="Arial" panose="020B0604020202020204" pitchFamily="34" charset="0"/>
              <a:ea typeface="MS PGothic" pitchFamily="50" charset="-128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0000"/>
              </a:lnSpc>
              <a:spcBef>
                <a:spcPct val="20000"/>
              </a:spcBef>
              <a:buFont typeface="+mj-lt"/>
              <a:buChar char="–"/>
            </a:pPr>
            <a:r>
              <a:rPr lang="en-GB" altLang="ja-JP" sz="1600" dirty="0">
                <a:latin typeface="Arial" panose="020B0604020202020204" pitchFamily="34" charset="0"/>
                <a:ea typeface="MS PGothic" pitchFamily="50" charset="-128"/>
                <a:cs typeface="Arial" panose="020B0604020202020204" pitchFamily="34" charset="0"/>
              </a:rPr>
              <a:t>Nível 3 : </a:t>
            </a:r>
            <a:r>
              <a:rPr lang="pt-BR" altLang="ja-JP" sz="1600" dirty="0">
                <a:latin typeface="Arial" panose="020B0604020202020204" pitchFamily="34" charset="0"/>
                <a:ea typeface="MS PGothic" pitchFamily="50" charset="-128"/>
                <a:cs typeface="Arial" panose="020B0604020202020204" pitchFamily="34" charset="0"/>
              </a:rPr>
              <a:t>é um método específico do país com medidas </a:t>
            </a:r>
            <a:r>
              <a:rPr lang="en-US" altLang="ja-JP" sz="1600" dirty="0">
                <a:latin typeface="Arial" panose="020B0604020202020204" pitchFamily="34" charset="0"/>
                <a:ea typeface="MS PGothic" pitchFamily="50" charset="-128"/>
                <a:cs typeface="Arial" panose="020B0604020202020204" pitchFamily="34" charset="0"/>
              </a:rPr>
              <a:t>ou outros dados </a:t>
            </a:r>
            <a:r>
              <a:rPr lang="en-US" altLang="ja-JP" sz="1600" i="1" dirty="0">
                <a:latin typeface="Arial" panose="020B0604020202020204" pitchFamily="34" charset="0"/>
                <a:ea typeface="MS PGothic" pitchFamily="50" charset="-128"/>
                <a:cs typeface="Arial" panose="020B0604020202020204" pitchFamily="34" charset="0"/>
              </a:rPr>
              <a:t>bottom-up</a:t>
            </a:r>
          </a:p>
          <a:p>
            <a:pPr algn="just">
              <a:lnSpc>
                <a:spcPct val="110000"/>
              </a:lnSpc>
            </a:pP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  O CH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gerado pode ser recuperado e queimado em tocha de queima de </a:t>
            </a:r>
            <a:r>
              <a:rPr lang="pt-BR" altLang="ja-JP" sz="1600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gás 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</a:t>
            </a:r>
            <a:r>
              <a:rPr lang="pt-BR" altLang="ja-JP" sz="1600" i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flare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) ou dispositivo de energia</a:t>
            </a:r>
          </a:p>
          <a:p>
            <a:pPr marL="899795" lvl="2" algn="just">
              <a:lnSpc>
                <a:spcPct val="110000"/>
              </a:lnSpc>
            </a:pP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CH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queimado ou recuperado para uso energético deve ser subtraído das emissões totais</a:t>
            </a:r>
          </a:p>
          <a:p>
            <a:pPr marL="899795" lvl="2" algn="just">
              <a:lnSpc>
                <a:spcPct val="110000"/>
              </a:lnSpc>
            </a:pP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CH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recuperado para geração de energia deve ser informado no setor Energia</a:t>
            </a:r>
            <a:endParaRPr lang="en-US" altLang="ja-JP" sz="1600" dirty="0">
              <a:latin typeface="Arial" panose="020B0604020202020204" pitchFamily="34" charset="0"/>
              <a:ea typeface="MS PGothic" pitchFamily="50" charset="-128"/>
              <a:cs typeface="Arial" panose="020B0604020202020204" pitchFamily="34" charset="0"/>
            </a:endParaRPr>
          </a:p>
        </p:txBody>
      </p:sp>
      <p:sp>
        <p:nvSpPr>
          <p:cNvPr id="44035" name="Title 1"/>
          <p:cNvSpPr>
            <a:spLocks noGrp="1"/>
          </p:cNvSpPr>
          <p:nvPr>
            <p:ph type="title"/>
          </p:nvPr>
        </p:nvSpPr>
        <p:spPr>
          <a:xfrm>
            <a:off x="471054" y="166255"/>
            <a:ext cx="8790479" cy="48490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pt-BR" altLang="ja-JP" sz="2300" dirty="0">
                <a:ea typeface="MS PGothic" pitchFamily="34" charset="-128"/>
              </a:rPr>
              <a:t>Tratamento e Descarga de Águas Residuárias : Emissões de CH</a:t>
            </a:r>
            <a:r>
              <a:rPr lang="pt-BR" altLang="ja-JP" sz="2300" baseline="-25000" dirty="0">
                <a:ea typeface="MS PGothic" pitchFamily="34" charset="-128"/>
              </a:rPr>
              <a:t>4</a:t>
            </a:r>
            <a:endParaRPr lang="en-US" altLang="ja-JP" sz="2300" baseline="-25000" dirty="0">
              <a:ea typeface="MS PGothic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26</a:t>
            </a:fld>
            <a:endParaRPr lang="en-US" dirty="0"/>
          </a:p>
        </p:txBody>
      </p:sp>
      <p:sp>
        <p:nvSpPr>
          <p:cNvPr id="7" name="Rectangle 36">
            <a:extLst>
              <a:ext uri="{FF2B5EF4-FFF2-40B4-BE49-F238E27FC236}">
                <a16:creationId xmlns:a16="http://schemas.microsoft.com/office/drawing/2014/main" xmlns="" id="{1B3F2A6D-275A-4652-8DE6-C5BB9E51900A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6453336"/>
            <a:ext cx="5681166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</a:t>
            </a:r>
            <a:r>
              <a:rPr lang="pt-BR" altLang="en-US" sz="1200" dirty="0" smtClean="0"/>
              <a:t>treinamento  </a:t>
            </a:r>
            <a:r>
              <a:rPr lang="pt-BR" altLang="en-US" sz="1200" dirty="0"/>
              <a:t>para o Inventário Nacional de Gases de Efeito Estufa</a:t>
            </a:r>
            <a:endParaRPr lang="de-DE" altLang="en-US" sz="1200" dirty="0"/>
          </a:p>
        </p:txBody>
      </p:sp>
      <p:sp>
        <p:nvSpPr>
          <p:cNvPr id="8" name="Rectangle 37">
            <a:extLst>
              <a:ext uri="{FF2B5EF4-FFF2-40B4-BE49-F238E27FC236}">
                <a16:creationId xmlns:a16="http://schemas.microsoft.com/office/drawing/2014/main" xmlns="" id="{3BD371CF-922D-4C7D-9651-41E5AC8E4B25}"/>
              </a:ext>
            </a:extLst>
          </p:cNvPr>
          <p:cNvSpPr txBox="1">
            <a:spLocks noChangeArrowheads="1"/>
          </p:cNvSpPr>
          <p:nvPr/>
        </p:nvSpPr>
        <p:spPr>
          <a:xfrm>
            <a:off x="3273425" y="6252781"/>
            <a:ext cx="3386807" cy="309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959437294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4615" y="116632"/>
            <a:ext cx="9058022" cy="7922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pt-BR" altLang="ja-JP" sz="2400" dirty="0">
                <a:ea typeface="MS PGothic" pitchFamily="34" charset="-128"/>
              </a:rPr>
              <a:t>Tratamento de Águas Residuárias Domésticas: Emissões de CH</a:t>
            </a:r>
            <a:r>
              <a:rPr lang="pt-BR" altLang="ja-JP" sz="2400" baseline="-25000" dirty="0">
                <a:ea typeface="MS PGothic" pitchFamily="34" charset="-128"/>
              </a:rPr>
              <a:t>4</a:t>
            </a:r>
            <a:endParaRPr lang="en-US" altLang="ja-JP" sz="2400" baseline="-25000" dirty="0">
              <a:ea typeface="MS PGothic" pitchFamily="34" charset="-128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071409" y="3046093"/>
            <a:ext cx="6939397" cy="2615155"/>
          </a:xfrm>
        </p:spPr>
        <p:txBody>
          <a:bodyPr/>
          <a:lstStyle/>
          <a:p>
            <a:pPr algn="just">
              <a:lnSpc>
                <a:spcPct val="110000"/>
              </a:lnSpc>
              <a:buNone/>
            </a:pPr>
            <a:r>
              <a:rPr lang="en-GB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CH</a:t>
            </a:r>
            <a:r>
              <a:rPr lang="en-GB" altLang="ja-JP" sz="14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Emissions </a:t>
            </a:r>
            <a:r>
              <a:rPr lang="en-GB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e</a:t>
            </a: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missões de CH4 no ano do inventário, kg CH4/ano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TOW :</a:t>
            </a: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total de orgânicos em águas residuárias no ano do inventário, kg BOD/ano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  </a:t>
            </a: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 </a:t>
            </a: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componente orgânico removido como lodo no ano do inventário, kg BOD/ano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  </a:t>
            </a: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</a:t>
            </a:r>
            <a:r>
              <a:rPr lang="pt-BR" altLang="ja-JP" sz="14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 </a:t>
            </a: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fração da população no grupo de renda i no ano do inventário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  </a:t>
            </a: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</a:t>
            </a:r>
            <a:r>
              <a:rPr lang="pt-BR" altLang="ja-JP" sz="14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i, j </a:t>
            </a: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</a:t>
            </a: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grau de utilização da rota/sistema de tratamento/eliminação j, para cada fração do grupo de renda i no ano do inventário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  </a:t>
            </a: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 :</a:t>
            </a: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grupo de renda: rural, alta renda urbana e baixa renda urbana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  </a:t>
            </a: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J :</a:t>
            </a: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cada rota ou sistema de tratamento/eliminação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  </a:t>
            </a: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EF</a:t>
            </a:r>
            <a:r>
              <a:rPr lang="pt-BR" altLang="ja-JP" sz="14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j</a:t>
            </a: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</a:t>
            </a: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fator de emissão, kg CH4/kg de BOD (Demanda Bioquímica de Oxigênio)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  </a:t>
            </a: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 :</a:t>
            </a: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quantidade de CH4 recuperada no ano do inventário, kg CH4/ano</a:t>
            </a:r>
            <a:endParaRPr lang="en-US" altLang="ja-JP" sz="14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540608" y="1173613"/>
            <a:ext cx="800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 </a:t>
            </a:r>
            <a:r>
              <a:rPr lang="pt-BR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Emissões totais de CH4 de águas residuárias domésticas:</a:t>
            </a:r>
            <a:endParaRPr lang="en-US" altLang="ja-JP" sz="18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450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877981"/>
              </p:ext>
            </p:extLst>
          </p:nvPr>
        </p:nvGraphicFramePr>
        <p:xfrm>
          <a:off x="1874108" y="1890500"/>
          <a:ext cx="53340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91" name="Equation" r:id="rId3" imgW="3187700" imgH="482600" progId="Equation.3">
                  <p:embed/>
                </p:oleObj>
              </mc:Choice>
              <mc:Fallback>
                <p:oleObj name="Equation" r:id="rId3" imgW="3187700" imgH="482600" progId="Equation.3">
                  <p:embed/>
                  <p:pic>
                    <p:nvPicPr>
                      <p:cNvPr id="4506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108" y="1890500"/>
                        <a:ext cx="53340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27</a:t>
            </a:fld>
            <a:endParaRPr lang="en-US" dirty="0"/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xmlns="" id="{FD5D2898-3D67-4A95-9D1D-4888BA7D6294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6453336"/>
            <a:ext cx="5681166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</a:t>
            </a:r>
            <a:r>
              <a:rPr lang="pt-BR" altLang="en-US" sz="1200" dirty="0" smtClean="0"/>
              <a:t>treinamento  </a:t>
            </a:r>
            <a:r>
              <a:rPr lang="pt-BR" altLang="en-US" sz="1200" dirty="0"/>
              <a:t>para o Inventário Nacional de Gases de Efeito Estufa</a:t>
            </a:r>
            <a:endParaRPr lang="de-DE" altLang="en-US" sz="1200" dirty="0"/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xmlns="" id="{8E675A36-A210-447C-B64F-EA3ECEA20D27}"/>
              </a:ext>
            </a:extLst>
          </p:cNvPr>
          <p:cNvSpPr txBox="1">
            <a:spLocks noChangeArrowheads="1"/>
          </p:cNvSpPr>
          <p:nvPr/>
        </p:nvSpPr>
        <p:spPr>
          <a:xfrm>
            <a:off x="3273425" y="6252781"/>
            <a:ext cx="3386807" cy="309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3346521993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4615" y="116632"/>
            <a:ext cx="9140992" cy="7801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pt-BR" altLang="ja-JP" sz="2400" dirty="0">
                <a:ea typeface="MS PGothic" pitchFamily="34" charset="-128"/>
              </a:rPr>
              <a:t>Tratamento de Águas Residuárias Domésticas: Emissões de CH</a:t>
            </a:r>
            <a:r>
              <a:rPr lang="pt-BR" altLang="ja-JP" sz="2400" baseline="-25000" dirty="0">
                <a:ea typeface="MS PGothic" pitchFamily="34" charset="-128"/>
              </a:rPr>
              <a:t>4</a:t>
            </a:r>
            <a:endParaRPr lang="en-US" altLang="ja-JP" sz="2400" baseline="-25000" dirty="0">
              <a:ea typeface="MS PGothic" pitchFamily="34" charset="-128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560502" y="3501008"/>
            <a:ext cx="8050098" cy="2057400"/>
          </a:xfrm>
        </p:spPr>
        <p:txBody>
          <a:bodyPr/>
          <a:lstStyle/>
          <a:p>
            <a:pPr algn="just">
              <a:lnSpc>
                <a:spcPct val="110000"/>
              </a:lnSpc>
              <a:buNone/>
            </a:pP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TOW </a:t>
            </a:r>
            <a:r>
              <a:rPr lang="en-GB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total de orgânicos em águas residuárias no ano do inventário, kg BOD/ano</a:t>
            </a:r>
          </a:p>
          <a:p>
            <a:pPr algn="just">
              <a:lnSpc>
                <a:spcPct val="110000"/>
              </a:lnSpc>
              <a:buFontTx/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P: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população do país no ano do inventário, (pessoa)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BOD :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demanda bioquímica de oxigênio per capita, específica do país, no ano do inventário, g/pessoa/dia</a:t>
            </a:r>
          </a:p>
          <a:p>
            <a:pPr algn="just">
              <a:lnSpc>
                <a:spcPct val="110000"/>
              </a:lnSpc>
              <a:buFontTx/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0,001: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conversão de gramas de BOD para kg de BOD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I: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fator de correção da BOD industrial adicional despejada nos esgotos (para coletada, o padrão é 1,25; para não coletada, o padrão é 1,00)</a:t>
            </a:r>
            <a:endParaRPr lang="en-GB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GB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buNone/>
            </a:pPr>
            <a:endParaRPr lang="en-GB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560502" y="1186886"/>
            <a:ext cx="8187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pt-BR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dado da atividade (AD) é a quantidade total de material organicamente degradável nas águas residuárias (TOW).</a:t>
            </a:r>
            <a:endParaRPr lang="en-US" altLang="ja-JP" sz="18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4608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124204"/>
              </p:ext>
            </p:extLst>
          </p:nvPr>
        </p:nvGraphicFramePr>
        <p:xfrm>
          <a:off x="2553426" y="2622414"/>
          <a:ext cx="42021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5" name="Equation" r:id="rId3" imgW="2031118" imgH="177723" progId="Equation.3">
                  <p:embed/>
                </p:oleObj>
              </mc:Choice>
              <mc:Fallback>
                <p:oleObj name="Equation" r:id="rId3" imgW="2031118" imgH="177723" progId="Equation.3">
                  <p:embed/>
                  <p:pic>
                    <p:nvPicPr>
                      <p:cNvPr id="4608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3426" y="2622414"/>
                        <a:ext cx="42021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28</a:t>
            </a:fld>
            <a:endParaRPr lang="en-US" dirty="0"/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xmlns="" id="{90C56EEE-8564-4FC6-B2A4-E8615237B21E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6453336"/>
            <a:ext cx="5681166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</a:t>
            </a:r>
            <a:r>
              <a:rPr lang="pt-BR" altLang="en-US" sz="1200" dirty="0" smtClean="0"/>
              <a:t>treinamento  </a:t>
            </a:r>
            <a:r>
              <a:rPr lang="pt-BR" altLang="en-US" sz="1200" dirty="0"/>
              <a:t>para o Inventário Nacional de Gases de Efeito Estufa</a:t>
            </a:r>
            <a:endParaRPr lang="de-DE" altLang="en-US" sz="1200" dirty="0"/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xmlns="" id="{091E83C3-4FDE-44EB-BCB9-F85C06D512CC}"/>
              </a:ext>
            </a:extLst>
          </p:cNvPr>
          <p:cNvSpPr txBox="1">
            <a:spLocks noChangeArrowheads="1"/>
          </p:cNvSpPr>
          <p:nvPr/>
        </p:nvSpPr>
        <p:spPr>
          <a:xfrm>
            <a:off x="3273425" y="6252781"/>
            <a:ext cx="3386807" cy="309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1224653013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45135" y="116632"/>
            <a:ext cx="8620663" cy="82158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pt-BR" altLang="ja-JP" dirty="0">
                <a:ea typeface="MS PGothic" pitchFamily="34" charset="-128"/>
              </a:rPr>
              <a:t>  Águas Residuárias Domésticas: Emissões de CH</a:t>
            </a:r>
            <a:r>
              <a:rPr lang="pt-BR" altLang="ja-JP" baseline="-25000" dirty="0">
                <a:ea typeface="MS PGothic" pitchFamily="34" charset="-128"/>
              </a:rPr>
              <a:t>4</a:t>
            </a:r>
            <a:endParaRPr lang="en-US" altLang="ja-JP" baseline="-25000" dirty="0">
              <a:ea typeface="MS PGothic" pitchFamily="34" charset="-128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1043608" y="3717032"/>
            <a:ext cx="7719392" cy="1600200"/>
          </a:xfrm>
        </p:spPr>
        <p:txBody>
          <a:bodyPr/>
          <a:lstStyle/>
          <a:p>
            <a:pPr algn="just">
              <a:lnSpc>
                <a:spcPct val="110000"/>
              </a:lnSpc>
              <a:buFontTx/>
              <a:buNone/>
            </a:pP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EF</a:t>
            </a:r>
            <a:r>
              <a:rPr lang="en-GB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j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fator de emissão, kg CH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/kg BOD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j : 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cada rota ou sistema de tratamento/eliminação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Bo :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capacidade máxima de produção de CH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kg CH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/kg BOD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600" b="1" dirty="0" err="1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MCF</a:t>
            </a:r>
            <a:r>
              <a:rPr lang="pt-BR" altLang="ja-JP" sz="1600" b="1" baseline="-25000" dirty="0" err="1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j</a:t>
            </a: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pt-BR" altLang="ja-JP" sz="16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</a:t>
            </a:r>
            <a:r>
              <a:rPr lang="pt-BR" altLang="ja-JP" sz="1600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fator de correção de CH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(fração); indica o grau em que o sistema é anaeróbico</a:t>
            </a:r>
            <a:r>
              <a:rPr lang="en-GB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647700" y="1227138"/>
            <a:ext cx="8115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t-BR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Fator de emissão para cada rota ou sistema de tratamento/eliminação de águas residuárias domésticas</a:t>
            </a:r>
            <a:endParaRPr lang="en-US" altLang="ja-JP" sz="18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4710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793672"/>
              </p:ext>
            </p:extLst>
          </p:nvPr>
        </p:nvGraphicFramePr>
        <p:xfrm>
          <a:off x="3484562" y="2664542"/>
          <a:ext cx="209867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39" name="Equation" r:id="rId3" imgW="1079032" imgH="241195" progId="Equation.3">
                  <p:embed/>
                </p:oleObj>
              </mc:Choice>
              <mc:Fallback>
                <p:oleObj name="Equation" r:id="rId3" imgW="1079032" imgH="241195" progId="Equation.3">
                  <p:embed/>
                  <p:pic>
                    <p:nvPicPr>
                      <p:cNvPr id="4710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562" y="2664542"/>
                        <a:ext cx="2098675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29</a:t>
            </a:fld>
            <a:endParaRPr lang="en-US" dirty="0"/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xmlns="" id="{8711D201-F85D-479A-A4D7-283264C0DD23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6453336"/>
            <a:ext cx="5681166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</a:t>
            </a:r>
            <a:r>
              <a:rPr lang="pt-BR" altLang="en-US" sz="1200" dirty="0" smtClean="0"/>
              <a:t>treinamento  </a:t>
            </a:r>
            <a:r>
              <a:rPr lang="pt-BR" altLang="en-US" sz="1200" dirty="0"/>
              <a:t>para o Inventário Nacional de Gases de Efeito Estufa</a:t>
            </a:r>
            <a:endParaRPr lang="de-DE" altLang="en-US" sz="1200" dirty="0"/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xmlns="" id="{EB5AF7DC-C4E3-4902-967D-3B9FEDCE680A}"/>
              </a:ext>
            </a:extLst>
          </p:cNvPr>
          <p:cNvSpPr txBox="1">
            <a:spLocks noChangeArrowheads="1"/>
          </p:cNvSpPr>
          <p:nvPr/>
        </p:nvSpPr>
        <p:spPr>
          <a:xfrm>
            <a:off x="3273425" y="6252781"/>
            <a:ext cx="3386807" cy="309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310825690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3695" y="332656"/>
            <a:ext cx="8638825" cy="432048"/>
          </a:xfrm>
        </p:spPr>
        <p:txBody>
          <a:bodyPr/>
          <a:lstStyle/>
          <a:p>
            <a:r>
              <a:rPr lang="en-GB" altLang="ja-JP" dirty="0">
                <a:ea typeface="MS PGothic" pitchFamily="34" charset="-128"/>
              </a:rPr>
              <a:t>Sumário</a:t>
            </a:r>
            <a:endParaRPr lang="en-US" altLang="ja-JP" dirty="0">
              <a:ea typeface="MS PGothic" pitchFamily="34" charset="-128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13695" y="1196752"/>
            <a:ext cx="7918746" cy="4386064"/>
          </a:xfrm>
        </p:spPr>
        <p:txBody>
          <a:bodyPr/>
          <a:lstStyle/>
          <a:p>
            <a:pPr algn="just">
              <a:buSzPct val="80000"/>
            </a:pPr>
            <a:r>
              <a:rPr lang="pt-BR" altLang="ja-JP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Introdução</a:t>
            </a:r>
          </a:p>
          <a:p>
            <a:pPr algn="just">
              <a:buSzPct val="80000"/>
            </a:pPr>
            <a:endParaRPr lang="pt-BR" altLang="ja-JP" b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>
              <a:buSzPct val="80000"/>
            </a:pPr>
            <a:r>
              <a:rPr lang="pt-BR" altLang="ja-JP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Principais Desenvolvimentos nas Diretrizes 2006</a:t>
            </a:r>
          </a:p>
          <a:p>
            <a:pPr algn="just">
              <a:buSzPct val="80000"/>
            </a:pPr>
            <a:endParaRPr lang="pt-BR" altLang="ja-JP" b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>
              <a:buSzPct val="80000"/>
            </a:pPr>
            <a:r>
              <a:rPr lang="pt-BR" altLang="ja-JP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Métodos para Estimativa de Emissões de Gases de Efeito Estufa do Setor Resíduos</a:t>
            </a:r>
          </a:p>
          <a:p>
            <a:pPr marL="0" indent="0" algn="just">
              <a:buSzPct val="80000"/>
              <a:buNone/>
            </a:pPr>
            <a:r>
              <a:rPr lang="pt-BR" altLang="ja-JP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	Disposição de resíduos sólidos (4A)</a:t>
            </a:r>
          </a:p>
          <a:p>
            <a:pPr marL="0" indent="0" algn="just">
              <a:buSzPct val="80000"/>
              <a:buNone/>
            </a:pPr>
            <a:r>
              <a:rPr lang="pt-BR" altLang="ja-JP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	Tratamento biológico de resíduos sólidos (4B)</a:t>
            </a:r>
          </a:p>
          <a:p>
            <a:pPr marL="0" indent="0" algn="just">
              <a:buSzPct val="80000"/>
              <a:buNone/>
            </a:pPr>
            <a:r>
              <a:rPr lang="pt-BR" altLang="ja-JP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	Incineração e queima aberta de resíduos (4C)</a:t>
            </a:r>
          </a:p>
          <a:p>
            <a:pPr marL="0" indent="0" algn="just">
              <a:buSzPct val="80000"/>
              <a:buNone/>
            </a:pPr>
            <a:r>
              <a:rPr lang="pt-BR" altLang="ja-JP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	Tratamento e eliminação de águas residuárias (4D)</a:t>
            </a:r>
          </a:p>
          <a:p>
            <a:pPr algn="just">
              <a:buSzPct val="80000"/>
            </a:pPr>
            <a:endParaRPr lang="pt-BR" altLang="ja-JP" b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>
              <a:buSzPct val="80000"/>
            </a:pPr>
            <a:r>
              <a:rPr lang="pt-BR" altLang="ja-JP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Dados de Resíduos</a:t>
            </a:r>
            <a:endParaRPr lang="en-GB" altLang="ja-JP" b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</a:t>
            </a:fld>
            <a:endParaRPr lang="en-US" dirty="0"/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xmlns="" id="{96F66A7D-2D6B-4E4B-89A8-0AB37340BC31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6453336"/>
            <a:ext cx="5681166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</a:t>
            </a:r>
            <a:r>
              <a:rPr lang="pt-BR" altLang="en-US" sz="1200" dirty="0" smtClean="0"/>
              <a:t>treinamento  </a:t>
            </a:r>
            <a:r>
              <a:rPr lang="pt-BR" altLang="en-US" sz="1200" dirty="0"/>
              <a:t>para o Inventário Nacional de Gases de Efeito Estufa</a:t>
            </a:r>
            <a:endParaRPr lang="de-DE" altLang="en-US" sz="1200" dirty="0"/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xmlns="" id="{7BFBAE18-BC36-458E-A61E-21B17BFA1958}"/>
              </a:ext>
            </a:extLst>
          </p:cNvPr>
          <p:cNvSpPr txBox="1">
            <a:spLocks noChangeArrowheads="1"/>
          </p:cNvSpPr>
          <p:nvPr/>
        </p:nvSpPr>
        <p:spPr>
          <a:xfrm>
            <a:off x="3273425" y="6252781"/>
            <a:ext cx="3386807" cy="309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3784145333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13990" y="116632"/>
            <a:ext cx="7918450" cy="74942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pt-BR" altLang="ja-JP" dirty="0">
                <a:ea typeface="MS PGothic" pitchFamily="34" charset="-128"/>
              </a:rPr>
              <a:t>Águas Residuárias Industriais: Emissões de CH</a:t>
            </a:r>
            <a:r>
              <a:rPr lang="pt-BR" altLang="ja-JP" baseline="-25000" dirty="0">
                <a:ea typeface="MS PGothic" pitchFamily="34" charset="-128"/>
              </a:rPr>
              <a:t>4</a:t>
            </a:r>
            <a:endParaRPr lang="en-US" altLang="ja-JP" baseline="-25000" dirty="0">
              <a:ea typeface="MS PGothic" pitchFamily="34" charset="-128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043607" y="3691191"/>
            <a:ext cx="7488833" cy="216024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GB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CH</a:t>
            </a:r>
            <a:r>
              <a:rPr lang="en-GB" altLang="ja-JP" sz="14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en-GB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Emissions : e</a:t>
            </a: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missões de CH</a:t>
            </a:r>
            <a:r>
              <a:rPr lang="pt-BR" altLang="ja-JP" sz="14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no ano do inventário, kg CH4/ano</a:t>
            </a:r>
          </a:p>
          <a:p>
            <a:pPr>
              <a:lnSpc>
                <a:spcPct val="110000"/>
              </a:lnSpc>
              <a:buNone/>
            </a:pP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TOW</a:t>
            </a:r>
            <a:r>
              <a:rPr lang="pt-BR" altLang="ja-JP" sz="14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material total organicamente degradável em águas residuárias da indústria i no ano do inventário, kg COD/ano</a:t>
            </a:r>
          </a:p>
          <a:p>
            <a:pPr>
              <a:lnSpc>
                <a:spcPct val="110000"/>
              </a:lnSpc>
              <a:buNone/>
            </a:pP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  i</a:t>
            </a: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</a:t>
            </a: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  setor industrial</a:t>
            </a:r>
          </a:p>
          <a:p>
            <a:pPr>
              <a:lnSpc>
                <a:spcPct val="110000"/>
              </a:lnSpc>
              <a:buNone/>
            </a:pP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</a:t>
            </a:r>
            <a:r>
              <a:rPr lang="pt-BR" altLang="ja-JP" sz="14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</a:t>
            </a: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componente orgânico removido como lodo no ano do inventário, kg COD/ano</a:t>
            </a:r>
          </a:p>
          <a:p>
            <a:pPr>
              <a:lnSpc>
                <a:spcPct val="110000"/>
              </a:lnSpc>
              <a:buNone/>
            </a:pP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EF</a:t>
            </a:r>
            <a:r>
              <a:rPr lang="pt-BR" altLang="ja-JP" sz="14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fator de emissão para a indústria i, kg CH</a:t>
            </a:r>
            <a:r>
              <a:rPr lang="pt-BR" altLang="ja-JP" sz="14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/ kg COD para rotas ou sistemas de tratamento/eliminação. Se mais de uma prática de tratamento for usada em uma indústria, esse fator precisa ser uma média ponderada</a:t>
            </a:r>
          </a:p>
          <a:p>
            <a:pPr>
              <a:lnSpc>
                <a:spcPct val="110000"/>
              </a:lnSpc>
              <a:buNone/>
            </a:pP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</a:t>
            </a:r>
            <a:r>
              <a:rPr lang="pt-BR" altLang="ja-JP" sz="14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pt-BR" altLang="ja-JP" sz="14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</a:t>
            </a: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quantidade de CH</a:t>
            </a:r>
            <a:r>
              <a:rPr lang="pt-BR" altLang="ja-JP" sz="14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recuperada no ano do inventário, kg CH</a:t>
            </a:r>
            <a:r>
              <a:rPr lang="pt-BR" altLang="ja-JP" sz="14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pt-BR" altLang="ja-JP" sz="1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/ano</a:t>
            </a:r>
            <a:endParaRPr lang="en-US" altLang="ja-JP" sz="14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613990" y="1215043"/>
            <a:ext cx="8062466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t-BR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Águas residuárias industriais podem ser tratadas no local ou lançadas em sistemas de esgoto doméstico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t-BR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Emissões de CH</a:t>
            </a:r>
            <a:r>
              <a:rPr lang="pt-BR" altLang="ja-JP" sz="18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pt-BR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do tratamento de águas residuárias industriais (no local):</a:t>
            </a:r>
            <a:endParaRPr lang="en-US" altLang="ja-JP" sz="18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481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289042"/>
              </p:ext>
            </p:extLst>
          </p:nvPr>
        </p:nvGraphicFramePr>
        <p:xfrm>
          <a:off x="1999456" y="2657921"/>
          <a:ext cx="48768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63" name="Equation" r:id="rId4" imgW="2667000" imgH="342900" progId="Equation.3">
                  <p:embed/>
                </p:oleObj>
              </mc:Choice>
              <mc:Fallback>
                <p:oleObj name="Equation" r:id="rId4" imgW="2667000" imgH="342900" progId="Equation.3">
                  <p:embed/>
                  <p:pic>
                    <p:nvPicPr>
                      <p:cNvPr id="4813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9456" y="2657921"/>
                        <a:ext cx="4876800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30</a:t>
            </a:fld>
            <a:endParaRPr lang="en-US" dirty="0"/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xmlns="" id="{BEA03341-B489-4D5D-BDBF-F9E4771788B8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6453336"/>
            <a:ext cx="5681166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</a:t>
            </a:r>
            <a:r>
              <a:rPr lang="pt-BR" altLang="en-US" sz="1200" dirty="0" smtClean="0"/>
              <a:t>treinamento  </a:t>
            </a:r>
            <a:r>
              <a:rPr lang="pt-BR" altLang="en-US" sz="1200" dirty="0"/>
              <a:t>para o Inventário Nacional de Gases de Efeito Estufa</a:t>
            </a:r>
            <a:endParaRPr lang="de-DE" altLang="en-US" sz="1200" dirty="0"/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xmlns="" id="{6B9E46B5-7D0A-4926-BFDB-3E7B8606CEEF}"/>
              </a:ext>
            </a:extLst>
          </p:cNvPr>
          <p:cNvSpPr txBox="1">
            <a:spLocks noChangeArrowheads="1"/>
          </p:cNvSpPr>
          <p:nvPr/>
        </p:nvSpPr>
        <p:spPr>
          <a:xfrm>
            <a:off x="3273425" y="6252781"/>
            <a:ext cx="3386807" cy="309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37488045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16024" y="44624"/>
            <a:ext cx="7772400" cy="86409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pt-BR" altLang="ja-JP" dirty="0">
                <a:ea typeface="MS PGothic" pitchFamily="34" charset="-128"/>
              </a:rPr>
              <a:t>Águas Residuárias Industriais: Emissões de CH</a:t>
            </a:r>
            <a:r>
              <a:rPr lang="pt-BR" altLang="ja-JP" baseline="-25000" dirty="0">
                <a:ea typeface="MS PGothic" pitchFamily="34" charset="-128"/>
              </a:rPr>
              <a:t>4</a:t>
            </a:r>
            <a:endParaRPr lang="en-US" altLang="ja-JP" baseline="-25000" dirty="0">
              <a:ea typeface="MS PGothic" pitchFamily="34" charset="-128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1043608" y="3945329"/>
            <a:ext cx="7601048" cy="16002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EF</a:t>
            </a:r>
            <a:r>
              <a:rPr lang="en-GB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j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fator de emissão, kg CH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/kg COD</a:t>
            </a:r>
          </a:p>
          <a:p>
            <a:pPr>
              <a:lnSpc>
                <a:spcPct val="110000"/>
              </a:lnSpc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j :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cada rota ou sistema de tratamento/eliminação</a:t>
            </a:r>
          </a:p>
          <a:p>
            <a:pPr>
              <a:lnSpc>
                <a:spcPct val="110000"/>
              </a:lnSpc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Bo :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capacidade máxima de produção de CH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kg CH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/kg COD</a:t>
            </a:r>
          </a:p>
          <a:p>
            <a:pPr>
              <a:lnSpc>
                <a:spcPct val="110000"/>
              </a:lnSpc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MCF</a:t>
            </a:r>
            <a:r>
              <a:rPr lang="pt-BR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j</a:t>
            </a: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fator de correção de CH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(fração)</a:t>
            </a:r>
            <a:endParaRPr lang="en-GB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616024" y="1234376"/>
            <a:ext cx="82191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pt-BR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Fator de emissão para cada rota ou sistema de tratamento/eliminação :</a:t>
            </a:r>
            <a:endParaRPr lang="en-US" altLang="ja-JP" sz="18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4915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211426"/>
              </p:ext>
            </p:extLst>
          </p:nvPr>
        </p:nvGraphicFramePr>
        <p:xfrm>
          <a:off x="3206824" y="2468805"/>
          <a:ext cx="259080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11" name="Equation" r:id="rId3" imgW="1079032" imgH="241195" progId="Equation.3">
                  <p:embed/>
                </p:oleObj>
              </mc:Choice>
              <mc:Fallback>
                <p:oleObj name="Equation" r:id="rId3" imgW="1079032" imgH="241195" progId="Equation.3">
                  <p:embed/>
                  <p:pic>
                    <p:nvPicPr>
                      <p:cNvPr id="4915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824" y="2468805"/>
                        <a:ext cx="2590800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31</a:t>
            </a:fld>
            <a:endParaRPr lang="en-US" dirty="0"/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xmlns="" id="{A1F504FC-D790-44BC-9E0C-18BECBB808CB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6453336"/>
            <a:ext cx="5681166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</a:t>
            </a:r>
            <a:r>
              <a:rPr lang="pt-BR" altLang="en-US" sz="1200" dirty="0" smtClean="0"/>
              <a:t>treinamento  </a:t>
            </a:r>
            <a:r>
              <a:rPr lang="pt-BR" altLang="en-US" sz="1200" dirty="0"/>
              <a:t>para o Inventário Nacional de Gases de Efeito Estufa</a:t>
            </a:r>
            <a:endParaRPr lang="de-DE" altLang="en-US" sz="1200" dirty="0"/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xmlns="" id="{34543189-DE42-4464-90A2-88B9900EEC11}"/>
              </a:ext>
            </a:extLst>
          </p:cNvPr>
          <p:cNvSpPr txBox="1">
            <a:spLocks noChangeArrowheads="1"/>
          </p:cNvSpPr>
          <p:nvPr/>
        </p:nvSpPr>
        <p:spPr>
          <a:xfrm>
            <a:off x="3273425" y="6252781"/>
            <a:ext cx="3386807" cy="309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1853925480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92888" cy="82562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pt-BR" altLang="ja-JP" dirty="0">
                <a:ea typeface="MS PGothic" pitchFamily="34" charset="-128"/>
              </a:rPr>
              <a:t>Águas Residuárias Industriais: Emissões de CH</a:t>
            </a:r>
            <a:r>
              <a:rPr lang="pt-BR" altLang="ja-JP" baseline="-25000" dirty="0">
                <a:ea typeface="MS PGothic" pitchFamily="34" charset="-128"/>
              </a:rPr>
              <a:t>4</a:t>
            </a:r>
            <a:endParaRPr lang="en-US" altLang="ja-JP" baseline="-25000" dirty="0">
              <a:ea typeface="MS PGothic" pitchFamily="34" charset="-128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971600" y="3356992"/>
            <a:ext cx="7632848" cy="2133600"/>
          </a:xfrm>
        </p:spPr>
        <p:txBody>
          <a:bodyPr/>
          <a:lstStyle/>
          <a:p>
            <a:pPr algn="just">
              <a:lnSpc>
                <a:spcPct val="110000"/>
              </a:lnSpc>
              <a:buFontTx/>
              <a:buNone/>
            </a:pP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TOW</a:t>
            </a:r>
            <a:r>
              <a:rPr lang="en-GB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material orgânico totalmente degradável em águas residuárias para a indústria i, kg COD/ano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 :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setor industrial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</a:t>
            </a:r>
            <a:r>
              <a:rPr lang="pt-BR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produto industrial total para o setor industrial i, t/ano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</a:t>
            </a:r>
            <a:r>
              <a:rPr lang="pt-BR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águas residuárias geradas, m</a:t>
            </a:r>
            <a:r>
              <a:rPr lang="pt-BR" altLang="ja-JP" sz="1600" baseline="30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3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/t produto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COD</a:t>
            </a:r>
            <a:r>
              <a:rPr lang="pt-BR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</a:t>
            </a: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demanda química de oxigênio (componente orgânico industrial degradável em águas r</a:t>
            </a:r>
            <a:r>
              <a:rPr lang="pt-BR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esiduárias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), kg COD/m</a:t>
            </a:r>
            <a:r>
              <a:rPr lang="pt-BR" altLang="ja-JP" sz="1600" baseline="30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3</a:t>
            </a:r>
            <a:endParaRPr lang="en-GB" altLang="ja-JP" sz="1800" baseline="300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buNone/>
            </a:pPr>
            <a:endParaRPr lang="en-GB" altLang="ja-JP" sz="18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539552" y="1227138"/>
            <a:ext cx="80648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t-BR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dado da atividade é a quantidade de material organicamente degradável nas águas residuárias (TOW):</a:t>
            </a:r>
            <a:endParaRPr lang="en-US" altLang="ja-JP" sz="18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5018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373824"/>
              </p:ext>
            </p:extLst>
          </p:nvPr>
        </p:nvGraphicFramePr>
        <p:xfrm>
          <a:off x="2942233" y="2325320"/>
          <a:ext cx="29670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36" name="Equation" r:id="rId3" imgW="1384300" imgH="228600" progId="Equation.3">
                  <p:embed/>
                </p:oleObj>
              </mc:Choice>
              <mc:Fallback>
                <p:oleObj name="Equation" r:id="rId3" imgW="1384300" imgH="228600" progId="Equation.3">
                  <p:embed/>
                  <p:pic>
                    <p:nvPicPr>
                      <p:cNvPr id="5018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2233" y="2325320"/>
                        <a:ext cx="296703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32</a:t>
            </a:fld>
            <a:endParaRPr lang="en-US" dirty="0"/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xmlns="" id="{3B4490D2-642B-4662-A113-A283051B9DF3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6453336"/>
            <a:ext cx="5681166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</a:t>
            </a:r>
            <a:r>
              <a:rPr lang="pt-BR" altLang="en-US" sz="1200" dirty="0" smtClean="0"/>
              <a:t>treinamento  </a:t>
            </a:r>
            <a:r>
              <a:rPr lang="pt-BR" altLang="en-US" sz="1200" dirty="0"/>
              <a:t>para o Inventário Nacional de Gases de Efeito Estufa</a:t>
            </a:r>
            <a:endParaRPr lang="de-DE" altLang="en-US" sz="1200" dirty="0"/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xmlns="" id="{C10B8066-5670-40F0-BE3F-89E2059977DA}"/>
              </a:ext>
            </a:extLst>
          </p:cNvPr>
          <p:cNvSpPr txBox="1">
            <a:spLocks noChangeArrowheads="1"/>
          </p:cNvSpPr>
          <p:nvPr/>
        </p:nvSpPr>
        <p:spPr>
          <a:xfrm>
            <a:off x="3273425" y="6252781"/>
            <a:ext cx="3386807" cy="309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774126311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80920" cy="5174326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pt-BR" altLang="ja-JP" sz="15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As emissões de N</a:t>
            </a:r>
            <a:r>
              <a:rPr lang="pt-BR" altLang="ja-JP" sz="15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5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estão associadas à degradação de componentes de nitrogênio nas águas residuárias (por exemplo, uréia, nitrato e proteína)</a:t>
            </a:r>
          </a:p>
          <a:p>
            <a:pPr algn="just">
              <a:lnSpc>
                <a:spcPct val="120000"/>
              </a:lnSpc>
            </a:pPr>
            <a:r>
              <a:rPr lang="pt-BR" altLang="ja-JP" sz="15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As emissões de N</a:t>
            </a:r>
            <a:r>
              <a:rPr lang="pt-BR" altLang="ja-JP" sz="15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5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podem ocorrer como emissões diretas de plantas de tratamento ou de emissões indiretas de águas </a:t>
            </a:r>
            <a:r>
              <a:rPr lang="pt-BR" sz="15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residuárias</a:t>
            </a:r>
            <a:r>
              <a:rPr lang="pt-BR" altLang="ja-JP" sz="15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após o descarte do esgosto (efluente) em cursos d'água, lagos ou mar</a:t>
            </a:r>
          </a:p>
          <a:p>
            <a:pPr marL="899795" lvl="2" algn="just">
              <a:lnSpc>
                <a:spcPct val="120000"/>
              </a:lnSpc>
            </a:pPr>
            <a:r>
              <a:rPr lang="pt-BR" altLang="ja-JP" sz="1500" dirty="0">
                <a:ea typeface="MS PGothic" pitchFamily="50" charset="-128"/>
              </a:rPr>
              <a:t>Depois de tratado em estações de tratamento de águas </a:t>
            </a:r>
            <a:r>
              <a:rPr lang="pt-BR" sz="1500" dirty="0">
                <a:ea typeface="MS PGothic" pitchFamily="50" charset="-128"/>
              </a:rPr>
              <a:t>residuárias</a:t>
            </a:r>
            <a:r>
              <a:rPr lang="pt-BR" altLang="ja-JP" sz="1500" dirty="0">
                <a:ea typeface="MS PGothic" pitchFamily="50" charset="-128"/>
              </a:rPr>
              <a:t>, o esgoto tratado é tipicamente despejado em um ambiente receptor de água (por exemplo, rio, lago, estuário, etc.)</a:t>
            </a:r>
            <a:endParaRPr lang="pt-BR" altLang="ja-JP" sz="1500" dirty="0">
              <a:ea typeface="MS PGothic" pitchFamily="50" charset="-128"/>
              <a:cs typeface="Arial"/>
            </a:endParaRPr>
          </a:p>
          <a:p>
            <a:pPr marL="899795" lvl="2" algn="just">
              <a:lnSpc>
                <a:spcPct val="120000"/>
              </a:lnSpc>
            </a:pPr>
            <a:r>
              <a:rPr lang="pt-BR" altLang="ja-JP" sz="1500" dirty="0">
                <a:ea typeface="MS PGothic" pitchFamily="50" charset="-128"/>
              </a:rPr>
              <a:t>Os sistemas centralizados de tratamento de águas </a:t>
            </a:r>
            <a:r>
              <a:rPr lang="pt-BR" sz="1500" dirty="0">
                <a:ea typeface="MS PGothic" pitchFamily="50" charset="-128"/>
              </a:rPr>
              <a:t>residuárias</a:t>
            </a:r>
            <a:r>
              <a:rPr lang="pt-BR" altLang="ja-JP" sz="1500" dirty="0">
                <a:ea typeface="MS PGothic" pitchFamily="50" charset="-128"/>
              </a:rPr>
              <a:t> podem incluir processos para remoção de compostos nitrogenados. As emissões diretas por nitrificação e desnitrificação em estações de tratamento de águas </a:t>
            </a:r>
            <a:r>
              <a:rPr lang="pt-BR" sz="1500" dirty="0">
                <a:ea typeface="MS PGothic" pitchFamily="50" charset="-128"/>
              </a:rPr>
              <a:t>residuárias</a:t>
            </a:r>
            <a:r>
              <a:rPr lang="pt-BR" altLang="ja-JP" sz="1500" dirty="0">
                <a:ea typeface="MS PGothic" pitchFamily="50" charset="-128"/>
              </a:rPr>
              <a:t> podem ser consideradas como uma fonte </a:t>
            </a:r>
            <a:r>
              <a:rPr lang="pt-BR" altLang="ja-JP" sz="1500" dirty="0">
                <a:ea typeface="MS PGothic" pitchFamily="50" charset="-128"/>
                <a:cs typeface="Arial"/>
              </a:rPr>
              <a:t>pouco relevante</a:t>
            </a:r>
          </a:p>
          <a:p>
            <a:pPr marL="371475" lvl="2" indent="-285750" algn="just">
              <a:lnSpc>
                <a:spcPct val="120000"/>
              </a:lnSpc>
            </a:pPr>
            <a:r>
              <a:rPr lang="pt-BR" altLang="ja-JP" sz="15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N</a:t>
            </a:r>
            <a:r>
              <a:rPr lang="pt-BR" altLang="ja-JP" sz="15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5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pode ser gerado durante a:</a:t>
            </a:r>
          </a:p>
          <a:p>
            <a:pPr marL="909320" lvl="4" indent="-285750" algn="just">
              <a:lnSpc>
                <a:spcPct val="120000"/>
              </a:lnSpc>
            </a:pPr>
            <a:r>
              <a:rPr lang="pt-BR" altLang="ja-JP" sz="15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Nitrificação: processo aeróbico que converte amônia e outros compostos nitrogenados em nitrato (NO</a:t>
            </a:r>
            <a:r>
              <a:rPr lang="pt-BR" altLang="ja-JP" sz="15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3</a:t>
            </a:r>
            <a:r>
              <a:rPr lang="pt-BR" altLang="ja-JP" sz="15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-)</a:t>
            </a:r>
          </a:p>
          <a:p>
            <a:pPr marL="909320" lvl="4" indent="-285750" algn="just">
              <a:lnSpc>
                <a:spcPct val="120000"/>
              </a:lnSpc>
            </a:pPr>
            <a:r>
              <a:rPr lang="pt-BR" altLang="ja-JP" sz="15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Desnitrificação: conversão biológica de NO</a:t>
            </a:r>
            <a:r>
              <a:rPr lang="pt-BR" altLang="ja-JP" sz="15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3</a:t>
            </a:r>
            <a:r>
              <a:rPr lang="pt-BR" altLang="ja-JP" sz="15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em gás nitrogênio (N</a:t>
            </a:r>
            <a:r>
              <a:rPr lang="pt-BR" altLang="ja-JP" sz="15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5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) em ambiente anóxico (a</a:t>
            </a:r>
            <a:r>
              <a:rPr lang="pt-BR" sz="15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usência de oxigênio na presença de nitrato)</a:t>
            </a:r>
            <a:endParaRPr lang="pt-BR" altLang="ja-JP" sz="15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71475" lvl="2" indent="-285750" algn="just">
              <a:lnSpc>
                <a:spcPct val="120000"/>
              </a:lnSpc>
            </a:pPr>
            <a:r>
              <a:rPr lang="pt-BR" altLang="ja-JP" sz="15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As emissões de fontes industriais são consideradas não significantes quando comparadas às emissões de águas residuárias domésticas</a:t>
            </a:r>
            <a:endParaRPr lang="en-US" altLang="ja-JP" sz="15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1203" name="Title 1"/>
          <p:cNvSpPr>
            <a:spLocks noGrp="1"/>
          </p:cNvSpPr>
          <p:nvPr>
            <p:ph type="title"/>
          </p:nvPr>
        </p:nvSpPr>
        <p:spPr>
          <a:xfrm>
            <a:off x="136744" y="188640"/>
            <a:ext cx="8823354" cy="56224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pt-BR" altLang="ja-JP" sz="2400" dirty="0">
                <a:ea typeface="MS PGothic" pitchFamily="34" charset="-128"/>
              </a:rPr>
              <a:t>Tratamento e descarga de águas residuárias: Emissões de N</a:t>
            </a:r>
            <a:r>
              <a:rPr lang="pt-BR" altLang="ja-JP" sz="2400" baseline="-25000" dirty="0">
                <a:ea typeface="MS PGothic" pitchFamily="34" charset="-128"/>
              </a:rPr>
              <a:t>2</a:t>
            </a:r>
            <a:r>
              <a:rPr lang="pt-BR" altLang="ja-JP" sz="2400" dirty="0">
                <a:ea typeface="MS PGothic" pitchFamily="34" charset="-128"/>
              </a:rPr>
              <a:t>O</a:t>
            </a:r>
            <a:endParaRPr lang="en-US" altLang="ja-JP" sz="2600" dirty="0">
              <a:ea typeface="MS PGothic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33</a:t>
            </a:fld>
            <a:endParaRPr lang="en-US" dirty="0"/>
          </a:p>
        </p:txBody>
      </p:sp>
      <p:sp>
        <p:nvSpPr>
          <p:cNvPr id="7" name="Rectangle 36">
            <a:extLst>
              <a:ext uri="{FF2B5EF4-FFF2-40B4-BE49-F238E27FC236}">
                <a16:creationId xmlns:a16="http://schemas.microsoft.com/office/drawing/2014/main" xmlns="" id="{D8C4795B-403B-435A-9377-7CB900203140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6453336"/>
            <a:ext cx="5681166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</a:t>
            </a:r>
            <a:r>
              <a:rPr lang="pt-BR" altLang="en-US" sz="1200" dirty="0" smtClean="0"/>
              <a:t>treinamento  </a:t>
            </a:r>
            <a:r>
              <a:rPr lang="pt-BR" altLang="en-US" sz="1200" dirty="0"/>
              <a:t>para o Inventário Nacional de Gases de Efeito Estufa</a:t>
            </a:r>
            <a:endParaRPr lang="de-DE" altLang="en-US" sz="1200" dirty="0"/>
          </a:p>
        </p:txBody>
      </p:sp>
      <p:sp>
        <p:nvSpPr>
          <p:cNvPr id="8" name="Rectangle 37">
            <a:extLst>
              <a:ext uri="{FF2B5EF4-FFF2-40B4-BE49-F238E27FC236}">
                <a16:creationId xmlns:a16="http://schemas.microsoft.com/office/drawing/2014/main" xmlns="" id="{E5D8E7E6-4B32-4C95-B7E2-BA5BF42A2ADE}"/>
              </a:ext>
            </a:extLst>
          </p:cNvPr>
          <p:cNvSpPr txBox="1">
            <a:spLocks noChangeArrowheads="1"/>
          </p:cNvSpPr>
          <p:nvPr/>
        </p:nvSpPr>
        <p:spPr>
          <a:xfrm>
            <a:off x="3273425" y="6252781"/>
            <a:ext cx="3386807" cy="309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3486113556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586134" y="44624"/>
            <a:ext cx="8308483" cy="86829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pt-BR" altLang="ja-JP" dirty="0">
                <a:ea typeface="MS PGothic" pitchFamily="34" charset="-128"/>
              </a:rPr>
              <a:t>Águas Residuárias Domésticas: Emissões de N</a:t>
            </a:r>
            <a:r>
              <a:rPr lang="pt-BR" altLang="ja-JP" baseline="-25000" dirty="0">
                <a:ea typeface="MS PGothic" pitchFamily="34" charset="-128"/>
              </a:rPr>
              <a:t>2</a:t>
            </a:r>
            <a:r>
              <a:rPr lang="pt-BR" altLang="ja-JP" dirty="0">
                <a:ea typeface="MS PGothic" pitchFamily="34" charset="-128"/>
              </a:rPr>
              <a:t>O</a:t>
            </a:r>
            <a:endParaRPr lang="en-US" altLang="ja-JP" dirty="0">
              <a:ea typeface="MS PGothic" pitchFamily="34" charset="-128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899592" y="3789040"/>
            <a:ext cx="7604993" cy="1371600"/>
          </a:xfrm>
        </p:spPr>
        <p:txBody>
          <a:bodyPr/>
          <a:lstStyle/>
          <a:p>
            <a:pPr algn="just">
              <a:lnSpc>
                <a:spcPct val="110000"/>
              </a:lnSpc>
              <a:buFontTx/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</a:t>
            </a:r>
            <a:r>
              <a:rPr lang="pt-BR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Emissions : e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missões de N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no ano do inventário, kg N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O/ano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 </a:t>
            </a:r>
            <a:r>
              <a:rPr lang="pt-BR" altLang="ja-JP" sz="11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EFFLUENT</a:t>
            </a: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nitrogênio no efluente eliminado em ambientes aquáticos, kg N / ano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EF</a:t>
            </a:r>
            <a:r>
              <a:rPr lang="pt-BR" altLang="ja-JP" sz="11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EFFLUENT</a:t>
            </a: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fator de emissão para emissões de N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provenientes da eliminação nas águas residuárias, kg N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O-N/kg N</a:t>
            </a:r>
          </a:p>
          <a:p>
            <a:pPr algn="just">
              <a:lnSpc>
                <a:spcPct val="110000"/>
              </a:lnSpc>
              <a:buFontTx/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44/28: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conversão de kg N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O-N em kg N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O.</a:t>
            </a:r>
            <a:endParaRPr lang="en-US" altLang="ja-JP" sz="16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586135" y="1295400"/>
            <a:ext cx="80903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pt-BR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Emissões indiretas de N</a:t>
            </a:r>
            <a:r>
              <a:rPr lang="pt-BR" altLang="ja-JP" sz="18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de efluentes de águas residuárias eliminados em ambientes aquáticos</a:t>
            </a:r>
            <a:endParaRPr lang="en-US" altLang="ja-JP" sz="18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522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957"/>
              </p:ext>
            </p:extLst>
          </p:nvPr>
        </p:nvGraphicFramePr>
        <p:xfrm>
          <a:off x="1586260" y="2519050"/>
          <a:ext cx="591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83" name="Equation" r:id="rId3" imgW="2959100" imgH="228600" progId="Equation.3">
                  <p:embed/>
                </p:oleObj>
              </mc:Choice>
              <mc:Fallback>
                <p:oleObj name="Equation" r:id="rId3" imgW="2959100" imgH="228600" progId="Equation.3">
                  <p:embed/>
                  <p:pic>
                    <p:nvPicPr>
                      <p:cNvPr id="522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6260" y="2519050"/>
                        <a:ext cx="5918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34</a:t>
            </a:fld>
            <a:endParaRPr lang="en-US" dirty="0"/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xmlns="" id="{1360BE10-D33F-4724-83F9-5A935B2AF097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6453336"/>
            <a:ext cx="5681166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</a:t>
            </a:r>
            <a:r>
              <a:rPr lang="pt-BR" altLang="en-US" sz="1200" dirty="0" smtClean="0"/>
              <a:t>treinamento  </a:t>
            </a:r>
            <a:r>
              <a:rPr lang="pt-BR" altLang="en-US" sz="1200" dirty="0"/>
              <a:t>para o Inventário Nacional de Gases de Efeito Estufa</a:t>
            </a:r>
            <a:endParaRPr lang="de-DE" altLang="en-US" sz="1200" dirty="0"/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xmlns="" id="{4B6AAB18-C282-42E5-BD34-5EB2B682BCFB}"/>
              </a:ext>
            </a:extLst>
          </p:cNvPr>
          <p:cNvSpPr txBox="1">
            <a:spLocks noChangeArrowheads="1"/>
          </p:cNvSpPr>
          <p:nvPr/>
        </p:nvSpPr>
        <p:spPr>
          <a:xfrm>
            <a:off x="3273425" y="6252781"/>
            <a:ext cx="3386807" cy="309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3330820347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971600" y="3356992"/>
            <a:ext cx="7560840" cy="2438400"/>
          </a:xfrm>
        </p:spPr>
        <p:txBody>
          <a:bodyPr/>
          <a:lstStyle/>
          <a:p>
            <a:pPr algn="just">
              <a:lnSpc>
                <a:spcPct val="110000"/>
              </a:lnSpc>
              <a:buNone/>
            </a:pP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</a:t>
            </a:r>
            <a:r>
              <a:rPr lang="en-GB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EFFLUENT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quantidade total anual de nitrogênio no efluente de águas residuárias, kg N/ano</a:t>
            </a:r>
          </a:p>
          <a:p>
            <a:pPr algn="just">
              <a:lnSpc>
                <a:spcPct val="110000"/>
              </a:lnSpc>
              <a:buFontTx/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P: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população humana</a:t>
            </a:r>
          </a:p>
          <a:p>
            <a:pPr algn="just">
              <a:lnSpc>
                <a:spcPct val="110000"/>
              </a:lnSpc>
              <a:buFontTx/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Proteína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consumo anual de proteína per capita, kg/pessoa/ano</a:t>
            </a:r>
          </a:p>
          <a:p>
            <a:pPr algn="just">
              <a:lnSpc>
                <a:spcPct val="110000"/>
              </a:lnSpc>
              <a:buFontTx/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</a:t>
            </a:r>
            <a:r>
              <a:rPr lang="pt-BR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NPR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fração de nitrogênio na proteína (padrão = 0,16, kg N/kg de proteína)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</a:t>
            </a:r>
            <a:r>
              <a:rPr lang="pt-BR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NON-CON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fator das proteínas não consumidas adicionada às águas residuárias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</a:t>
            </a:r>
            <a:r>
              <a:rPr lang="pt-BR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IND-COM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fator para proteína industrial e comercial co-eliminada no sistema de esgoto</a:t>
            </a:r>
          </a:p>
          <a:p>
            <a:pPr algn="just">
              <a:lnSpc>
                <a:spcPct val="110000"/>
              </a:lnSpc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</a:t>
            </a:r>
            <a:r>
              <a:rPr lang="pt-BR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SLUDGE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nitrogênio removido com lodo (padrão = zero), kg N/ano</a:t>
            </a:r>
            <a:endParaRPr lang="en-US" altLang="ja-JP" sz="16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3251" name="TextBox 3"/>
          <p:cNvSpPr txBox="1">
            <a:spLocks noChangeArrowheads="1"/>
          </p:cNvSpPr>
          <p:nvPr/>
        </p:nvSpPr>
        <p:spPr bwMode="auto">
          <a:xfrm>
            <a:off x="613990" y="1218714"/>
            <a:ext cx="8307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GB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Nitrogênio total no </a:t>
            </a:r>
            <a:r>
              <a:rPr lang="en-GB" altLang="ja-JP" sz="1800" dirty="0" err="1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efluente</a:t>
            </a:r>
            <a:r>
              <a:rPr lang="en-GB" altLang="ja-JP" sz="1800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</a:t>
            </a:r>
            <a:endParaRPr lang="en-US" altLang="ja-JP" sz="18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3252" name="Title 1"/>
          <p:cNvSpPr txBox="1">
            <a:spLocks/>
          </p:cNvSpPr>
          <p:nvPr/>
        </p:nvSpPr>
        <p:spPr bwMode="auto">
          <a:xfrm>
            <a:off x="268934" y="116632"/>
            <a:ext cx="8277883" cy="6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80000"/>
              </a:lnSpc>
              <a:spcBef>
                <a:spcPct val="0"/>
              </a:spcBef>
              <a:defRPr sz="28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eaLnBrk="1" hangingPunct="1">
              <a:lnSpc>
                <a:spcPts val="1500"/>
              </a:lnSpc>
              <a:spcBef>
                <a:spcPct val="0"/>
              </a:spcBef>
              <a:defRPr sz="1200">
                <a:solidFill>
                  <a:schemeClr val="tx2"/>
                </a:solidFill>
              </a:defRPr>
            </a:lvl2pPr>
            <a:lvl3pPr eaLnBrk="1" hangingPunct="1">
              <a:lnSpc>
                <a:spcPts val="1500"/>
              </a:lnSpc>
              <a:spcBef>
                <a:spcPct val="0"/>
              </a:spcBef>
              <a:defRPr sz="1200">
                <a:solidFill>
                  <a:schemeClr val="tx2"/>
                </a:solidFill>
              </a:defRPr>
            </a:lvl3pPr>
            <a:lvl4pPr eaLnBrk="1" hangingPunct="1">
              <a:lnSpc>
                <a:spcPts val="1500"/>
              </a:lnSpc>
              <a:spcBef>
                <a:spcPct val="0"/>
              </a:spcBef>
              <a:defRPr sz="1200">
                <a:solidFill>
                  <a:schemeClr val="tx2"/>
                </a:solidFill>
              </a:defRPr>
            </a:lvl4pPr>
            <a:lvl5pPr eaLnBrk="1" hangingPunct="1">
              <a:lnSpc>
                <a:spcPts val="1500"/>
              </a:lnSpc>
              <a:spcBef>
                <a:spcPct val="0"/>
              </a:spcBef>
              <a:defRPr sz="1200">
                <a:solidFill>
                  <a:schemeClr val="tx2"/>
                </a:solidFill>
              </a:defRPr>
            </a:lvl5pPr>
            <a:lvl6pPr marL="45720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</a:defRPr>
            </a:lvl6pPr>
            <a:lvl7pPr marL="91440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</a:defRPr>
            </a:lvl7pPr>
            <a:lvl8pPr marL="137160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</a:defRPr>
            </a:lvl8pPr>
            <a:lvl9pPr marL="182880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</a:defRPr>
            </a:lvl9pPr>
          </a:lstStyle>
          <a:p>
            <a:r>
              <a:rPr lang="pt-BR" altLang="ja-JP" dirty="0"/>
              <a:t>Águas Residuárias Domésticas: Emissões de N</a:t>
            </a:r>
            <a:r>
              <a:rPr lang="pt-BR" altLang="ja-JP" baseline="-25000" dirty="0"/>
              <a:t>2</a:t>
            </a:r>
            <a:r>
              <a:rPr lang="pt-BR" altLang="ja-JP" dirty="0"/>
              <a:t>O</a:t>
            </a:r>
            <a:endParaRPr lang="en-US" altLang="ja-JP" dirty="0"/>
          </a:p>
        </p:txBody>
      </p:sp>
      <p:graphicFrame>
        <p:nvGraphicFramePr>
          <p:cNvPr id="5325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117595"/>
              </p:ext>
            </p:extLst>
          </p:nvPr>
        </p:nvGraphicFramePr>
        <p:xfrm>
          <a:off x="1763688" y="2320119"/>
          <a:ext cx="538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07" name="Equation" r:id="rId3" imgW="4038600" imgH="228600" progId="Equation.3">
                  <p:embed/>
                </p:oleObj>
              </mc:Choice>
              <mc:Fallback>
                <p:oleObj name="Equation" r:id="rId3" imgW="4038600" imgH="228600" progId="Equation.3">
                  <p:embed/>
                  <p:pic>
                    <p:nvPicPr>
                      <p:cNvPr id="5325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320119"/>
                        <a:ext cx="538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35</a:t>
            </a:fld>
            <a:endParaRPr lang="en-US" dirty="0"/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xmlns="" id="{4C5793D2-955E-4632-BAC5-4D880C11D38D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6453336"/>
            <a:ext cx="5681166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</a:t>
            </a:r>
            <a:r>
              <a:rPr lang="pt-BR" altLang="en-US" sz="1200" dirty="0" smtClean="0"/>
              <a:t>treinamento  </a:t>
            </a:r>
            <a:r>
              <a:rPr lang="pt-BR" altLang="en-US" sz="1200" dirty="0"/>
              <a:t>para o Inventário Nacional de Gases de Efeito Estufa</a:t>
            </a:r>
            <a:endParaRPr lang="de-DE" altLang="en-US" sz="1200" dirty="0"/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xmlns="" id="{7FCD84F6-2BB9-4C50-95DB-718CD79A1143}"/>
              </a:ext>
            </a:extLst>
          </p:cNvPr>
          <p:cNvSpPr txBox="1">
            <a:spLocks noChangeArrowheads="1"/>
          </p:cNvSpPr>
          <p:nvPr/>
        </p:nvSpPr>
        <p:spPr>
          <a:xfrm>
            <a:off x="3273425" y="6252781"/>
            <a:ext cx="3386807" cy="309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914984470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1043607" y="2736824"/>
            <a:ext cx="7484443" cy="3220631"/>
          </a:xfrm>
        </p:spPr>
        <p:txBody>
          <a:bodyPr/>
          <a:lstStyle/>
          <a:p>
            <a:pPr>
              <a:lnSpc>
                <a:spcPct val="110000"/>
              </a:lnSpc>
              <a:buNone/>
            </a:pP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</a:t>
            </a:r>
            <a:r>
              <a:rPr lang="en-GB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</a:t>
            </a:r>
            <a:r>
              <a:rPr lang="en-GB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PLANTS</a:t>
            </a:r>
            <a:r>
              <a:rPr lang="en-GB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: e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missões totais de N2O pelas plantas de tratamento no ano do inventário, kg N2O / ano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população humana</a:t>
            </a:r>
          </a:p>
          <a:p>
            <a:pPr>
              <a:lnSpc>
                <a:spcPct val="110000"/>
              </a:lnSpc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</a:t>
            </a:r>
            <a:r>
              <a:rPr lang="pt-BR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PLANT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grau de utilização de plantas de tratamento de águas residuárias </a:t>
            </a:r>
            <a:r>
              <a:rPr lang="pt-BR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modernas e centralizadas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 (WWT),%</a:t>
            </a:r>
          </a:p>
          <a:p>
            <a:pPr>
              <a:lnSpc>
                <a:spcPct val="110000"/>
              </a:lnSpc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</a:t>
            </a:r>
            <a:r>
              <a:rPr lang="pt-BR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IND-COMM</a:t>
            </a: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 fração das proteínas industriais e comerciais co-eliminadas (valor padrão = 1,25)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pt-BR" altLang="ja-JP" sz="16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EF</a:t>
            </a:r>
            <a:r>
              <a:rPr lang="pt-BR" altLang="ja-JP" sz="1600" b="1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PLANT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fator de emissão, 3,2 g N</a:t>
            </a:r>
            <a:r>
              <a:rPr lang="pt-BR" altLang="ja-JP" sz="16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6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/ pessoa / ano</a:t>
            </a:r>
            <a:endParaRPr lang="en-GB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GB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GB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4275" name="TextBox 3"/>
          <p:cNvSpPr txBox="1">
            <a:spLocks noChangeArrowheads="1"/>
          </p:cNvSpPr>
          <p:nvPr/>
        </p:nvSpPr>
        <p:spPr bwMode="auto">
          <a:xfrm>
            <a:off x="609600" y="1265948"/>
            <a:ext cx="7918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t-BR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Emissões provenientes de estações avançadas de tratamento centralizado de águas residuárias</a:t>
            </a:r>
            <a:endParaRPr lang="en-US" altLang="ja-JP" sz="18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4276" name="Title 1"/>
          <p:cNvSpPr>
            <a:spLocks noGrp="1"/>
          </p:cNvSpPr>
          <p:nvPr>
            <p:ph type="title"/>
          </p:nvPr>
        </p:nvSpPr>
        <p:spPr>
          <a:xfrm>
            <a:off x="235789" y="164404"/>
            <a:ext cx="8277884" cy="6185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pt-BR" altLang="ja-JP" kern="1200" dirty="0">
                <a:ea typeface="MS PGothic" pitchFamily="34" charset="-128"/>
              </a:rPr>
              <a:t>Águas Residuárias Domésticas: Emissões de N</a:t>
            </a:r>
            <a:r>
              <a:rPr lang="pt-BR" altLang="ja-JP" kern="1200" baseline="-25000" dirty="0">
                <a:ea typeface="MS PGothic" pitchFamily="34" charset="-128"/>
              </a:rPr>
              <a:t>2</a:t>
            </a:r>
            <a:r>
              <a:rPr lang="pt-BR" altLang="ja-JP" kern="1200" dirty="0">
                <a:ea typeface="MS PGothic" pitchFamily="34" charset="-128"/>
              </a:rPr>
              <a:t>O</a:t>
            </a:r>
            <a:endParaRPr lang="en-US" altLang="ja-JP" kern="1200" dirty="0">
              <a:ea typeface="MS PGothic" pitchFamily="34" charset="-128"/>
            </a:endParaRPr>
          </a:p>
        </p:txBody>
      </p:sp>
      <p:sp>
        <p:nvSpPr>
          <p:cNvPr id="54277" name="TextBox 7"/>
          <p:cNvSpPr txBox="1">
            <a:spLocks noChangeArrowheads="1"/>
          </p:cNvSpPr>
          <p:nvPr/>
        </p:nvSpPr>
        <p:spPr bwMode="auto">
          <a:xfrm>
            <a:off x="742155" y="4869160"/>
            <a:ext cx="778589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buFont typeface="Arial"/>
              <a:buChar char="•"/>
            </a:pPr>
            <a:r>
              <a:rPr lang="pt-BR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Para incluir as emissões de N</a:t>
            </a:r>
            <a:r>
              <a:rPr lang="pt-BR" altLang="ja-JP" sz="18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r>
              <a:rPr lang="pt-BR" altLang="ja-JP" sz="18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das plantas de tratamento de águas residuárias, a quantidade de nitrogênio associada a essas emissões (NWWT) deve ser subtraída do N</a:t>
            </a:r>
            <a:r>
              <a:rPr lang="pt-BR" altLang="ja-JP" sz="12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EFFLUENT</a:t>
            </a:r>
            <a:r>
              <a:rPr lang="pt-BR" altLang="ja-JP" sz="1800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.</a:t>
            </a:r>
            <a:endParaRPr lang="en-US" altLang="ja-JP" sz="1800" baseline="-25000" dirty="0">
              <a:solidFill>
                <a:srgbClr val="5492CD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5427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499748"/>
              </p:ext>
            </p:extLst>
          </p:nvPr>
        </p:nvGraphicFramePr>
        <p:xfrm>
          <a:off x="1907704" y="2019326"/>
          <a:ext cx="41910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31" name="Equation" r:id="rId3" imgW="2616200" imgH="228600" progId="Equation.3">
                  <p:embed/>
                </p:oleObj>
              </mc:Choice>
              <mc:Fallback>
                <p:oleObj name="Equation" r:id="rId3" imgW="2616200" imgH="228600" progId="Equation.3">
                  <p:embed/>
                  <p:pic>
                    <p:nvPicPr>
                      <p:cNvPr id="5427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019326"/>
                        <a:ext cx="41910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36</a:t>
            </a:fld>
            <a:endParaRPr lang="en-US" dirty="0"/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xmlns="" id="{C702B22A-14A9-4C30-813F-C33D0EA7EF19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6453336"/>
            <a:ext cx="5681166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</a:t>
            </a:r>
            <a:r>
              <a:rPr lang="pt-BR" altLang="en-US" sz="1200" dirty="0" smtClean="0"/>
              <a:t>treinamento  </a:t>
            </a:r>
            <a:r>
              <a:rPr lang="pt-BR" altLang="en-US" sz="1200" dirty="0"/>
              <a:t>para o Inventário Nacional de Gases de Efeito Estufa</a:t>
            </a:r>
            <a:endParaRPr lang="de-DE" altLang="en-US" sz="1200" dirty="0"/>
          </a:p>
        </p:txBody>
      </p:sp>
      <p:sp>
        <p:nvSpPr>
          <p:cNvPr id="11" name="Rectangle 37">
            <a:extLst>
              <a:ext uri="{FF2B5EF4-FFF2-40B4-BE49-F238E27FC236}">
                <a16:creationId xmlns:a16="http://schemas.microsoft.com/office/drawing/2014/main" xmlns="" id="{CB54B01E-548B-42B0-9912-CC87243F97D0}"/>
              </a:ext>
            </a:extLst>
          </p:cNvPr>
          <p:cNvSpPr txBox="1">
            <a:spLocks noChangeArrowheads="1"/>
          </p:cNvSpPr>
          <p:nvPr/>
        </p:nvSpPr>
        <p:spPr>
          <a:xfrm>
            <a:off x="3273425" y="6252781"/>
            <a:ext cx="3386807" cy="309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1459369966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84770" y="188640"/>
            <a:ext cx="8379718" cy="63795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GB" altLang="ja-JP" kern="1200" dirty="0">
                <a:ea typeface="MS PGothic" pitchFamily="34" charset="-128"/>
              </a:rPr>
              <a:t>Dados de Resíduos</a:t>
            </a:r>
            <a:endParaRPr lang="en-US" altLang="ja-JP" kern="1200" dirty="0">
              <a:ea typeface="MS PGothic" pitchFamily="34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84770" y="908720"/>
            <a:ext cx="7947670" cy="5184576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 coleta de dados é uma parte fundamental da compilação do inventário. O Capítulo 2 do Volume 1 fornece orientação geral sobre coleta de dados</a:t>
            </a:r>
          </a:p>
          <a:p>
            <a:pPr algn="just">
              <a:lnSpc>
                <a:spcPct val="110000"/>
              </a:lnSpc>
            </a:pPr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Os métodos de nível 1 são concebidos para usar estatísticas nacionais ou internacionais disponíveis, em combinação com os parâmetros/EFs padrão</a:t>
            </a:r>
          </a:p>
          <a:p>
            <a:pPr algn="just">
              <a:lnSpc>
                <a:spcPct val="110000"/>
              </a:lnSpc>
            </a:pPr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Caso não haja dados específicos do país, os valores padrão do IPCC e dados de outras fontes podem ser usados. No entanto, é necessário avaliar a aplicabilidade dos dados às circunstâncias nacionais</a:t>
            </a:r>
          </a:p>
          <a:p>
            <a:pPr algn="just">
              <a:lnSpc>
                <a:spcPct val="110000"/>
              </a:lnSpc>
            </a:pPr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É preferível utilizar dados nacionais, mas dados sobre resíduos abrangendo todos os tipos e técnicas de tratamento podem não estar disponíveis</a:t>
            </a:r>
          </a:p>
          <a:p>
            <a:pPr algn="just">
              <a:lnSpc>
                <a:spcPct val="110000"/>
              </a:lnSpc>
            </a:pPr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Capítulo 2 do Volume 5 fornece dados padrão sobre geração, gestão e composição dos resíduos</a:t>
            </a:r>
          </a:p>
          <a:p>
            <a:pPr algn="just">
              <a:lnSpc>
                <a:spcPct val="110000"/>
              </a:lnSpc>
            </a:pPr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 Banco de Dados com Fatores de Emissão do IPCC (EFDB) contém fatores de emissão e outros parâmetros com informações técnicas que podem ser usadas para estimar as emissões e remoções de GEE (http://www.ipcc-nggip.iges.or.jp/EFDB/main.php )</a:t>
            </a:r>
            <a:endParaRPr lang="en-US" altLang="ja-JP" sz="16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GB" altLang="ja-JP" sz="16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37</a:t>
            </a:fld>
            <a:endParaRPr lang="en-US" dirty="0"/>
          </a:p>
        </p:txBody>
      </p:sp>
      <p:sp>
        <p:nvSpPr>
          <p:cNvPr id="7" name="Rectangle 36">
            <a:extLst>
              <a:ext uri="{FF2B5EF4-FFF2-40B4-BE49-F238E27FC236}">
                <a16:creationId xmlns:a16="http://schemas.microsoft.com/office/drawing/2014/main" xmlns="" id="{9DE4130C-66FF-4E6F-8B28-4EFD676E8DE4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6453336"/>
            <a:ext cx="5681166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</a:t>
            </a:r>
            <a:r>
              <a:rPr lang="pt-BR" altLang="en-US" sz="1200" dirty="0" smtClean="0"/>
              <a:t>treinamento  </a:t>
            </a:r>
            <a:r>
              <a:rPr lang="pt-BR" altLang="en-US" sz="1200" dirty="0"/>
              <a:t>para o Inventário Nacional de Gases de Efeito Estufa</a:t>
            </a:r>
            <a:endParaRPr lang="de-DE" altLang="en-US" sz="1200" dirty="0"/>
          </a:p>
        </p:txBody>
      </p:sp>
      <p:sp>
        <p:nvSpPr>
          <p:cNvPr id="8" name="Rectangle 37">
            <a:extLst>
              <a:ext uri="{FF2B5EF4-FFF2-40B4-BE49-F238E27FC236}">
                <a16:creationId xmlns:a16="http://schemas.microsoft.com/office/drawing/2014/main" xmlns="" id="{B4DE65D9-54F0-4313-93D1-6E90011D79B4}"/>
              </a:ext>
            </a:extLst>
          </p:cNvPr>
          <p:cNvSpPr txBox="1">
            <a:spLocks noChangeArrowheads="1"/>
          </p:cNvSpPr>
          <p:nvPr/>
        </p:nvSpPr>
        <p:spPr>
          <a:xfrm>
            <a:off x="3273425" y="6252781"/>
            <a:ext cx="3386807" cy="309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2743012318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38</a:t>
            </a:fld>
            <a:endParaRPr lang="en-US" dirty="0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xmlns="" id="{956B4C61-3450-4CF6-B54A-B9467B21DEBE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6453336"/>
            <a:ext cx="5681166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</a:t>
            </a:r>
            <a:r>
              <a:rPr lang="pt-BR" altLang="en-US" sz="1200" dirty="0" smtClean="0"/>
              <a:t>treinamento  </a:t>
            </a:r>
            <a:r>
              <a:rPr lang="pt-BR" altLang="en-US" sz="1200" dirty="0"/>
              <a:t>para o Inventário Nacional de Gases de Efeito Estufa</a:t>
            </a:r>
            <a:endParaRPr lang="de-DE" altLang="en-US" sz="1200" dirty="0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xmlns="" id="{E8A41EAD-F845-46EE-9277-72D28F8581A7}"/>
              </a:ext>
            </a:extLst>
          </p:cNvPr>
          <p:cNvSpPr txBox="1">
            <a:spLocks noChangeArrowheads="1"/>
          </p:cNvSpPr>
          <p:nvPr/>
        </p:nvSpPr>
        <p:spPr>
          <a:xfrm>
            <a:off x="3273425" y="6252781"/>
            <a:ext cx="3386807" cy="309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B169FC2-2078-41F2-9419-5CA5B1567BC2}"/>
              </a:ext>
            </a:extLst>
          </p:cNvPr>
          <p:cNvSpPr txBox="1"/>
          <p:nvPr/>
        </p:nvSpPr>
        <p:spPr>
          <a:xfrm>
            <a:off x="2286000" y="3200400"/>
            <a:ext cx="4572000" cy="196977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 sz="1100" dirty="0">
              <a:latin typeface="MS Mincho"/>
              <a:ea typeface="MS Mincho"/>
            </a:endParaRPr>
          </a:p>
          <a:p>
            <a:endParaRPr lang="en-US" dirty="0">
              <a:latin typeface="Segoe UI"/>
              <a:cs typeface="Segoe UI"/>
            </a:endParaRPr>
          </a:p>
          <a:p>
            <a:endParaRPr lang="en-US" sz="1100" b="1" dirty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71688" y="1192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76176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24728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39</a:t>
            </a:fld>
            <a:endParaRPr lang="en-US" dirty="0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xmlns="" id="{0329C288-D11B-478E-9D6C-B8EB8C39D875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6453336"/>
            <a:ext cx="5681166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</a:t>
            </a:r>
            <a:r>
              <a:rPr lang="pt-BR" altLang="en-US" sz="1200" dirty="0" smtClean="0"/>
              <a:t>treinamento  </a:t>
            </a:r>
            <a:r>
              <a:rPr lang="pt-BR" altLang="en-US" sz="1200" dirty="0"/>
              <a:t>para o Inventário Nacional de Gases de Efeito Estufa</a:t>
            </a:r>
            <a:endParaRPr lang="de-DE" altLang="en-US" sz="1200" dirty="0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xmlns="" id="{9D3A26A9-CF44-4C16-8EA6-9CDCA7B79962}"/>
              </a:ext>
            </a:extLst>
          </p:cNvPr>
          <p:cNvSpPr txBox="1">
            <a:spLocks noChangeArrowheads="1"/>
          </p:cNvSpPr>
          <p:nvPr/>
        </p:nvSpPr>
        <p:spPr>
          <a:xfrm>
            <a:off x="3273425" y="6252781"/>
            <a:ext cx="3386807" cy="309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35000" y="13065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5655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82422" cy="57606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ja-JP" dirty="0">
                <a:ea typeface="MS PGothic" pitchFamily="34" charset="-128"/>
                <a:cs typeface="Arial"/>
              </a:rPr>
              <a:t>Apresentação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11560" y="839081"/>
            <a:ext cx="7863249" cy="5229210"/>
          </a:xfrm>
        </p:spPr>
        <p:txBody>
          <a:bodyPr/>
          <a:lstStyle/>
          <a:p>
            <a:pPr algn="just"/>
            <a:r>
              <a:rPr lang="pt-BR" altLang="ja-JP" dirty="0">
                <a:latin typeface="+mj-lt"/>
                <a:ea typeface="MS PGothic" pitchFamily="34" charset="-128"/>
              </a:rPr>
              <a:t>O Volume 5 (Resíduos) fornece diretrizes metodológicas para estimar  emissões de CO</a:t>
            </a:r>
            <a:r>
              <a:rPr lang="pt-BR" altLang="ja-JP" baseline="-25000" dirty="0">
                <a:latin typeface="+mj-lt"/>
                <a:ea typeface="MS PGothic" pitchFamily="34" charset="-128"/>
              </a:rPr>
              <a:t>2</a:t>
            </a:r>
            <a:r>
              <a:rPr lang="pt-BR" altLang="ja-JP" dirty="0">
                <a:latin typeface="+mj-lt"/>
                <a:ea typeface="MS PGothic" pitchFamily="34" charset="-128"/>
              </a:rPr>
              <a:t>, CH</a:t>
            </a:r>
            <a:r>
              <a:rPr lang="pt-BR" altLang="ja-JP" baseline="-25000" dirty="0">
                <a:latin typeface="+mj-lt"/>
                <a:ea typeface="MS PGothic" pitchFamily="34" charset="-128"/>
              </a:rPr>
              <a:t>4</a:t>
            </a:r>
            <a:r>
              <a:rPr lang="pt-BR" altLang="ja-JP" dirty="0">
                <a:latin typeface="+mj-lt"/>
                <a:ea typeface="MS PGothic" pitchFamily="34" charset="-128"/>
              </a:rPr>
              <a:t> e N</a:t>
            </a:r>
            <a:r>
              <a:rPr lang="pt-BR" altLang="ja-JP" baseline="-25000" dirty="0">
                <a:latin typeface="+mj-lt"/>
                <a:ea typeface="MS PGothic" pitchFamily="34" charset="-128"/>
              </a:rPr>
              <a:t>2</a:t>
            </a:r>
            <a:r>
              <a:rPr lang="pt-BR" altLang="ja-JP" dirty="0">
                <a:latin typeface="+mj-lt"/>
                <a:ea typeface="MS PGothic" pitchFamily="34" charset="-128"/>
              </a:rPr>
              <a:t>O para as seguintes categorias:</a:t>
            </a:r>
          </a:p>
          <a:p>
            <a:pPr lvl="1" indent="-356870" algn="just">
              <a:buFont typeface="Arial"/>
              <a:buChar char="•"/>
            </a:pPr>
            <a:r>
              <a:rPr lang="pt-BR" altLang="ja-JP" dirty="0" smtClean="0">
                <a:latin typeface="+mj-lt"/>
                <a:ea typeface="MS PGothic" pitchFamily="34" charset="-128"/>
              </a:rPr>
              <a:t>Disposição </a:t>
            </a:r>
            <a:r>
              <a:rPr lang="pt-BR" altLang="ja-JP" dirty="0">
                <a:latin typeface="+mj-lt"/>
                <a:ea typeface="MS PGothic" pitchFamily="34" charset="-128"/>
              </a:rPr>
              <a:t>de resíduos sólidos (4A)</a:t>
            </a:r>
            <a:endParaRPr lang="pt-BR" altLang="ja-JP" dirty="0">
              <a:latin typeface="+mj-lt"/>
              <a:ea typeface="MS PGothic" pitchFamily="34" charset="-128"/>
              <a:cs typeface="Arial"/>
            </a:endParaRPr>
          </a:p>
          <a:p>
            <a:pPr lvl="1" indent="-356870" algn="just">
              <a:buFont typeface="Arial"/>
              <a:buChar char="•"/>
            </a:pPr>
            <a:r>
              <a:rPr lang="pt-BR" altLang="ja-JP" dirty="0">
                <a:latin typeface="+mj-lt"/>
                <a:ea typeface="MS PGothic" pitchFamily="34" charset="-128"/>
              </a:rPr>
              <a:t>Tratamento Biológico de Resíduos Sólidos (4B)</a:t>
            </a:r>
            <a:endParaRPr lang="pt-BR" altLang="ja-JP" dirty="0">
              <a:latin typeface="+mj-lt"/>
              <a:ea typeface="MS PGothic" pitchFamily="34" charset="-128"/>
              <a:cs typeface="Arial"/>
            </a:endParaRPr>
          </a:p>
          <a:p>
            <a:pPr lvl="1" indent="-356870" algn="just">
              <a:buFont typeface="Arial"/>
              <a:buChar char="•"/>
            </a:pPr>
            <a:r>
              <a:rPr lang="pt-BR" altLang="ja-JP" dirty="0">
                <a:latin typeface="+mj-lt"/>
                <a:ea typeface="MS PGothic" pitchFamily="34" charset="-128"/>
                <a:cs typeface="Arial"/>
              </a:rPr>
              <a:t>Incineração</a:t>
            </a:r>
            <a:r>
              <a:rPr lang="pt-BR" altLang="ja-JP" dirty="0">
                <a:latin typeface="+mj-lt"/>
                <a:ea typeface="MS PGothic" pitchFamily="34" charset="-128"/>
              </a:rPr>
              <a:t> e queima aberta de resíduos (4C)</a:t>
            </a:r>
            <a:endParaRPr lang="pt-BR" altLang="ja-JP" dirty="0">
              <a:latin typeface="+mj-lt"/>
              <a:ea typeface="MS PGothic" pitchFamily="34" charset="-128"/>
              <a:cs typeface="Arial"/>
            </a:endParaRPr>
          </a:p>
          <a:p>
            <a:pPr lvl="1" indent="-356870" algn="just">
              <a:buFont typeface="Arial"/>
              <a:buChar char="•"/>
            </a:pPr>
            <a:r>
              <a:rPr lang="pt-BR" altLang="ja-JP" dirty="0">
                <a:latin typeface="+mj-lt"/>
                <a:ea typeface="MS PGothic" pitchFamily="34" charset="-128"/>
                <a:cs typeface="Arial"/>
              </a:rPr>
              <a:t>Tratamento</a:t>
            </a:r>
            <a:r>
              <a:rPr lang="pt-BR" altLang="ja-JP" dirty="0">
                <a:latin typeface="+mj-lt"/>
                <a:ea typeface="MS PGothic" pitchFamily="34" charset="-128"/>
              </a:rPr>
              <a:t> e eliminação de águas residuárias (4D)</a:t>
            </a:r>
            <a:endParaRPr lang="pt-BR" altLang="ja-JP" dirty="0">
              <a:latin typeface="+mj-lt"/>
              <a:ea typeface="MS PGothic" pitchFamily="34" charset="-128"/>
              <a:cs typeface="Arial"/>
            </a:endParaRPr>
          </a:p>
          <a:p>
            <a:pPr algn="just"/>
            <a:endParaRPr lang="pt-BR" altLang="ja-JP" dirty="0">
              <a:latin typeface="+mj-lt"/>
              <a:ea typeface="MS PGothic" pitchFamily="34" charset="-128"/>
            </a:endParaRPr>
          </a:p>
          <a:p>
            <a:pPr algn="just"/>
            <a:r>
              <a:rPr lang="pt-BR" altLang="ja-JP" dirty="0">
                <a:latin typeface="+mj-lt"/>
                <a:ea typeface="MS PGothic" pitchFamily="34" charset="-128"/>
              </a:rPr>
              <a:t>Em geral, as emissões de CH</a:t>
            </a:r>
            <a:r>
              <a:rPr lang="pt-BR" altLang="ja-JP" baseline="-25000" dirty="0">
                <a:latin typeface="+mj-lt"/>
                <a:ea typeface="MS PGothic" pitchFamily="34" charset="-128"/>
              </a:rPr>
              <a:t>4</a:t>
            </a:r>
            <a:r>
              <a:rPr lang="pt-BR" altLang="ja-JP" dirty="0">
                <a:latin typeface="+mj-lt"/>
                <a:ea typeface="MS PGothic" pitchFamily="34" charset="-128"/>
              </a:rPr>
              <a:t> nos locais de disposição de resíduos sólidos (SDSR - SWDS)</a:t>
            </a:r>
            <a:r>
              <a:rPr lang="pt-BR" altLang="ja-JP" dirty="0">
                <a:latin typeface="+mj-lt"/>
                <a:ea typeface="MS PGothic" pitchFamily="34" charset="-128"/>
                <a:cs typeface="Arial"/>
              </a:rPr>
              <a:t> são a maior fonte no setor Resíduos</a:t>
            </a:r>
          </a:p>
          <a:p>
            <a:pPr algn="just"/>
            <a:endParaRPr lang="pt-BR" altLang="ja-JP" dirty="0">
              <a:latin typeface="+mj-lt"/>
              <a:ea typeface="MS PGothic" pitchFamily="34" charset="-128"/>
            </a:endParaRPr>
          </a:p>
          <a:p>
            <a:pPr algn="just"/>
            <a:r>
              <a:rPr lang="pt-BR" altLang="ja-JP" dirty="0">
                <a:latin typeface="+mj-lt"/>
                <a:ea typeface="MS PGothic" pitchFamily="34" charset="-128"/>
              </a:rPr>
              <a:t>Emissões biogênicas de CO</a:t>
            </a:r>
            <a:r>
              <a:rPr lang="pt-BR" altLang="ja-JP" baseline="-25000" dirty="0">
                <a:latin typeface="+mj-lt"/>
                <a:ea typeface="MS PGothic" pitchFamily="34" charset="-128"/>
              </a:rPr>
              <a:t>2</a:t>
            </a:r>
            <a:r>
              <a:rPr lang="pt-BR" altLang="ja-JP" dirty="0">
                <a:latin typeface="+mj-lt"/>
                <a:ea typeface="MS PGothic" pitchFamily="34" charset="-128"/>
              </a:rPr>
              <a:t> não são incluídas no setor Resíduos</a:t>
            </a:r>
            <a:endParaRPr lang="pt-BR" altLang="ja-JP" dirty="0">
              <a:latin typeface="+mj-lt"/>
              <a:ea typeface="MS PGothic" pitchFamily="34" charset="-128"/>
              <a:cs typeface="Arial"/>
            </a:endParaRPr>
          </a:p>
          <a:p>
            <a:pPr algn="just"/>
            <a:endParaRPr lang="pt-BR" altLang="ja-JP" dirty="0">
              <a:latin typeface="+mj-lt"/>
              <a:ea typeface="MS PGothic" pitchFamily="34" charset="-128"/>
            </a:endParaRPr>
          </a:p>
          <a:p>
            <a:pPr algn="just"/>
            <a:r>
              <a:rPr lang="pt-BR" altLang="ja-JP" dirty="0">
                <a:latin typeface="+mj-lt"/>
                <a:ea typeface="MS PGothic" pitchFamily="34" charset="-128"/>
              </a:rPr>
              <a:t>Todas as emissões de gases de efeito de estufa resultantes do uso de resíduos para geração de energia devem ser estimadas e relatadas no setor Energia.</a:t>
            </a:r>
            <a:endParaRPr lang="en-GB" altLang="ja-JP" dirty="0">
              <a:latin typeface="+mj-lt"/>
              <a:ea typeface="MS PGothic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4</a:t>
            </a:fld>
            <a:endParaRPr lang="en-US" dirty="0"/>
          </a:p>
        </p:txBody>
      </p:sp>
      <p:sp>
        <p:nvSpPr>
          <p:cNvPr id="7" name="Rectangle 36">
            <a:extLst>
              <a:ext uri="{FF2B5EF4-FFF2-40B4-BE49-F238E27FC236}">
                <a16:creationId xmlns:a16="http://schemas.microsoft.com/office/drawing/2014/main" xmlns="" id="{F86AE662-9B02-41C5-BA49-8F7D669D8E16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6453336"/>
            <a:ext cx="5681166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</a:t>
            </a:r>
            <a:r>
              <a:rPr lang="pt-BR" altLang="en-US" sz="1200" dirty="0" smtClean="0"/>
              <a:t>treinamento  </a:t>
            </a:r>
            <a:r>
              <a:rPr lang="pt-BR" altLang="en-US" sz="1200" dirty="0"/>
              <a:t>para o Inventário Nacional de Gases de Efeito Estufa</a:t>
            </a:r>
            <a:endParaRPr lang="de-DE" altLang="en-US" sz="1200" dirty="0"/>
          </a:p>
        </p:txBody>
      </p:sp>
      <p:sp>
        <p:nvSpPr>
          <p:cNvPr id="8" name="Rectangle 37">
            <a:extLst>
              <a:ext uri="{FF2B5EF4-FFF2-40B4-BE49-F238E27FC236}">
                <a16:creationId xmlns:a16="http://schemas.microsoft.com/office/drawing/2014/main" xmlns="" id="{B4E6E99B-821B-4545-AA08-370C2A9A3B5A}"/>
              </a:ext>
            </a:extLst>
          </p:cNvPr>
          <p:cNvSpPr txBox="1">
            <a:spLocks noChangeArrowheads="1"/>
          </p:cNvSpPr>
          <p:nvPr/>
        </p:nvSpPr>
        <p:spPr>
          <a:xfrm>
            <a:off x="3273425" y="6252781"/>
            <a:ext cx="3386807" cy="309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61739708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40</a:t>
            </a:fld>
            <a:endParaRPr lang="en-US" dirty="0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xmlns="" id="{C04A3C67-37D5-49B5-B989-6E164A55F90D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6453336"/>
            <a:ext cx="5681166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</a:t>
            </a:r>
            <a:r>
              <a:rPr lang="pt-BR" altLang="en-US" sz="1200" dirty="0" smtClean="0"/>
              <a:t>treinamento  </a:t>
            </a:r>
            <a:r>
              <a:rPr lang="pt-BR" altLang="en-US" sz="1200" dirty="0"/>
              <a:t>para o Inventário Nacional de Gases de Efeito Estufa</a:t>
            </a:r>
            <a:endParaRPr lang="de-DE" altLang="en-US" sz="1200" dirty="0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xmlns="" id="{FE4AB4FE-D250-4A41-B9AF-59C634D90D96}"/>
              </a:ext>
            </a:extLst>
          </p:cNvPr>
          <p:cNvSpPr txBox="1">
            <a:spLocks noChangeArrowheads="1"/>
          </p:cNvSpPr>
          <p:nvPr/>
        </p:nvSpPr>
        <p:spPr>
          <a:xfrm>
            <a:off x="3273425" y="6252781"/>
            <a:ext cx="3386807" cy="309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21AA1078-1B6C-4608-8328-E2B0A4814308}"/>
              </a:ext>
            </a:extLst>
          </p:cNvPr>
          <p:cNvSpPr txBox="1"/>
          <p:nvPr/>
        </p:nvSpPr>
        <p:spPr>
          <a:xfrm>
            <a:off x="2286000" y="3200400"/>
            <a:ext cx="4572000" cy="131574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Times New Roman"/>
              <a:cs typeface="Times New Roman"/>
            </a:endParaRPr>
          </a:p>
          <a:p>
            <a:pPr algn="just"/>
            <a:endParaRPr lang="en-US" sz="1100" dirty="0">
              <a:latin typeface="Times New Roman"/>
              <a:cs typeface="Times New Roman"/>
            </a:endParaRPr>
          </a:p>
          <a:p>
            <a:endParaRPr lang="en-US" dirty="0">
              <a:latin typeface="Segoe UI"/>
              <a:cs typeface="Segoe UI"/>
            </a:endParaRPr>
          </a:p>
          <a:p>
            <a:pPr algn="just"/>
            <a:r>
              <a:rPr lang="en-US" sz="1100" dirty="0">
                <a:latin typeface="Times New Roman"/>
                <a:cs typeface="Segoe UI"/>
              </a:rPr>
              <a:t> </a:t>
            </a:r>
            <a:r>
              <a:rPr lang="en-US" sz="1100" dirty="0">
                <a:latin typeface="Times New Roman"/>
                <a:cs typeface="Times New Roman"/>
              </a:rPr>
              <a:t> 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41889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>
                <a:ea typeface="ＭＳ Ｐゴシック" pitchFamily="34" charset="-128"/>
              </a:rPr>
              <a:t>Obrigado pela atenção</a:t>
            </a:r>
            <a:endParaRPr lang="en-US" sz="3600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xmlns="" id="{A498EB18-BBA1-45A3-9EBE-8699FBEF34CE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6453336"/>
            <a:ext cx="5681166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</a:t>
            </a:r>
            <a:r>
              <a:rPr lang="pt-BR" altLang="en-US" sz="1200" dirty="0" smtClean="0"/>
              <a:t>treinamento  </a:t>
            </a:r>
            <a:r>
              <a:rPr lang="pt-BR" altLang="en-US" sz="1200" dirty="0"/>
              <a:t>para o Inventário Nacional de Gases de Efeito Estufa</a:t>
            </a:r>
            <a:endParaRPr lang="de-DE" altLang="en-US" sz="1200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xmlns="" id="{58ADC3D2-A2C4-46FF-9058-E8D51153F28E}"/>
              </a:ext>
            </a:extLst>
          </p:cNvPr>
          <p:cNvSpPr txBox="1">
            <a:spLocks noChangeArrowheads="1"/>
          </p:cNvSpPr>
          <p:nvPr/>
        </p:nvSpPr>
        <p:spPr>
          <a:xfrm>
            <a:off x="3273425" y="6252781"/>
            <a:ext cx="3386807" cy="309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2DDFEE2C-15E8-46DB-9B16-DF48BC37F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712466"/>
            <a:ext cx="8483351" cy="41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de-DE" sz="1800" kern="0" dirty="0">
                <a:solidFill>
                  <a:srgbClr val="000000"/>
                </a:solidFill>
              </a:rPr>
              <a:t>Convenção-Quadro das Nações Unidas sobre Mudança do Clima (UNFCCC)</a:t>
            </a:r>
            <a:endParaRPr lang="de-DE" altLang="de-DE" sz="1800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01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46112" y="0"/>
            <a:ext cx="8193088" cy="70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500"/>
              </a:lnSpc>
              <a:spcBef>
                <a:spcPct val="0"/>
              </a:spcBef>
              <a:defRPr sz="28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eaLnBrk="1" hangingPunct="1">
              <a:lnSpc>
                <a:spcPts val="1500"/>
              </a:lnSpc>
              <a:spcBef>
                <a:spcPct val="0"/>
              </a:spcBef>
              <a:defRPr sz="1200">
                <a:solidFill>
                  <a:schemeClr val="tx2"/>
                </a:solidFill>
              </a:defRPr>
            </a:lvl2pPr>
            <a:lvl3pPr eaLnBrk="1" hangingPunct="1">
              <a:lnSpc>
                <a:spcPts val="1500"/>
              </a:lnSpc>
              <a:spcBef>
                <a:spcPct val="0"/>
              </a:spcBef>
              <a:defRPr sz="1200">
                <a:solidFill>
                  <a:schemeClr val="tx2"/>
                </a:solidFill>
              </a:defRPr>
            </a:lvl3pPr>
            <a:lvl4pPr eaLnBrk="1" hangingPunct="1">
              <a:lnSpc>
                <a:spcPts val="1500"/>
              </a:lnSpc>
              <a:spcBef>
                <a:spcPct val="0"/>
              </a:spcBef>
              <a:defRPr sz="1200">
                <a:solidFill>
                  <a:schemeClr val="tx2"/>
                </a:solidFill>
              </a:defRPr>
            </a:lvl4pPr>
            <a:lvl5pPr eaLnBrk="1" hangingPunct="1">
              <a:lnSpc>
                <a:spcPts val="1500"/>
              </a:lnSpc>
              <a:spcBef>
                <a:spcPct val="0"/>
              </a:spcBef>
              <a:defRPr sz="1200">
                <a:solidFill>
                  <a:schemeClr val="tx2"/>
                </a:solidFill>
              </a:defRPr>
            </a:lvl5pPr>
            <a:lvl6pPr marL="45720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</a:defRPr>
            </a:lvl6pPr>
            <a:lvl7pPr marL="91440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</a:defRPr>
            </a:lvl7pPr>
            <a:lvl8pPr marL="137160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</a:defRPr>
            </a:lvl8pPr>
            <a:lvl9pPr marL="182880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2300" dirty="0"/>
              <a:t>Principais desenvolvimentos nas Diretrizes 2006 do IPCC : setor Resíduos</a:t>
            </a:r>
            <a:endParaRPr lang="en-GB" sz="2300" dirty="0"/>
          </a:p>
        </p:txBody>
      </p:sp>
      <p:sp>
        <p:nvSpPr>
          <p:cNvPr id="20483" name="Content Placeholder 3"/>
          <p:cNvSpPr txBox="1">
            <a:spLocks/>
          </p:cNvSpPr>
          <p:nvPr/>
        </p:nvSpPr>
        <p:spPr bwMode="auto">
          <a:xfrm>
            <a:off x="646112" y="1219200"/>
            <a:ext cx="7958336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ja-JP" sz="18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Melhoria da Acurácia	</a:t>
            </a:r>
            <a:endParaRPr lang="pt-BR" dirty="0">
              <a:solidFill>
                <a:srgbClr val="000000"/>
              </a:solidFill>
              <a:latin typeface="+mj-lt"/>
              <a:ea typeface="MS PGothic" pitchFamily="34" charset="-128"/>
            </a:endParaRPr>
          </a:p>
          <a:p>
            <a:pPr lvl="1" indent="-28575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ja-JP" sz="18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Métodos atualizados e valores padrão aperfeiçoados</a:t>
            </a:r>
            <a:endParaRPr lang="pt-BR" dirty="0">
              <a:cs typeface="Arial"/>
            </a:endParaRPr>
          </a:p>
          <a:p>
            <a:pPr lvl="1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ja-JP" sz="18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Método anterior de nível 1 (</a:t>
            </a:r>
            <a:r>
              <a:rPr lang="pt-BR" altLang="ja-JP" sz="1800" i="1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Tier 1</a:t>
            </a:r>
            <a:r>
              <a:rPr lang="pt-BR" altLang="ja-JP" sz="18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) substituído por um método 	de decaimento de primeira ordem (FOD), incluindo um modelo simples de </a:t>
            </a:r>
            <a:r>
              <a:rPr lang="pt-BR" altLang="ja-JP" sz="1800" dirty="0" smtClean="0">
                <a:solidFill>
                  <a:srgbClr val="000000"/>
                </a:solidFill>
                <a:latin typeface="+mj-lt"/>
                <a:ea typeface="MS PGothic" pitchFamily="34" charset="-128"/>
              </a:rPr>
              <a:t>planilhas </a:t>
            </a:r>
            <a:r>
              <a:rPr lang="pt-BR" altLang="ja-JP" sz="18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de cálculo (IPCC Waste Model - Modelo de Resíduos do IPCC)</a:t>
            </a:r>
            <a:endParaRPr lang="pt-BR" altLang="ja-JP" sz="1800" dirty="0">
              <a:solidFill>
                <a:srgbClr val="000000"/>
              </a:solidFill>
              <a:latin typeface="+mj-lt"/>
              <a:ea typeface="MS PGothic" pitchFamily="34" charset="-128"/>
              <a:cs typeface="Arial"/>
            </a:endParaRPr>
          </a:p>
          <a:p>
            <a:pPr marL="0" indent="0" algn="just" eaLnBrk="1" hangingPunct="1">
              <a:spcBef>
                <a:spcPct val="20000"/>
              </a:spcBef>
            </a:pPr>
            <a:r>
              <a:rPr lang="pt-BR" altLang="ja-JP" sz="18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	http://www.ipcc-nggip.iges.or.jp/public/2006gl/vol5.html</a:t>
            </a:r>
            <a:endParaRPr lang="pt-BR" altLang="ja-JP" sz="1800" dirty="0">
              <a:solidFill>
                <a:srgbClr val="000000"/>
              </a:solidFill>
              <a:latin typeface="+mj-lt"/>
              <a:ea typeface="MS PGothic" pitchFamily="34" charset="-128"/>
              <a:cs typeface="Arial"/>
            </a:endParaRPr>
          </a:p>
          <a:p>
            <a:pPr marL="285750" indent="-28575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ja-JP" sz="1800" dirty="0">
              <a:solidFill>
                <a:srgbClr val="000000"/>
              </a:solidFill>
              <a:latin typeface="+mj-lt"/>
              <a:ea typeface="MS PGothic" pitchFamily="34" charset="-128"/>
            </a:endParaRPr>
          </a:p>
          <a:p>
            <a:pPr marL="285750" indent="-28575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ja-JP" sz="18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Mais completo:</a:t>
            </a:r>
            <a:endParaRPr lang="pt-BR" altLang="ja-JP" sz="1800" dirty="0">
              <a:solidFill>
                <a:srgbClr val="000000"/>
              </a:solidFill>
              <a:latin typeface="+mj-lt"/>
              <a:ea typeface="MS PGothic" pitchFamily="34" charset="-128"/>
              <a:cs typeface="Arial"/>
            </a:endParaRPr>
          </a:p>
          <a:p>
            <a:pPr marL="685800" lvl="1" algn="just" eaLnBrk="1" hangingPunct="1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pt-BR" altLang="ja-JP" sz="18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Diretrizes para um número maior de fontes</a:t>
            </a:r>
            <a:endParaRPr lang="pt-BR" altLang="ja-JP" sz="1800" dirty="0">
              <a:solidFill>
                <a:srgbClr val="000000"/>
              </a:solidFill>
              <a:latin typeface="+mj-lt"/>
              <a:ea typeface="MS PGothic" pitchFamily="34" charset="-128"/>
              <a:cs typeface="Arial"/>
            </a:endParaRPr>
          </a:p>
          <a:p>
            <a:pPr marL="1085850" lvl="2" algn="just" eaLnBrk="1" hangingPunct="1">
              <a:spcBef>
                <a:spcPct val="20000"/>
              </a:spcBef>
              <a:buFont typeface="Courier New" panose="02070309020205020404" pitchFamily="49" charset="0"/>
              <a:buChar char="•"/>
            </a:pPr>
            <a:r>
              <a:rPr lang="pt-BR" sz="1800" dirty="0">
                <a:solidFill>
                  <a:srgbClr val="000000"/>
                </a:solidFill>
                <a:latin typeface="+mj-lt"/>
                <a:ea typeface="MS PGothic" pitchFamily="34" charset="-128"/>
                <a:cs typeface="Arial"/>
              </a:rPr>
              <a:t>Tratamento biológico de resíduos sólidos</a:t>
            </a:r>
          </a:p>
          <a:p>
            <a:pPr marL="1085850" lvl="2" algn="just" eaLnBrk="1" hangingPunct="1">
              <a:spcBef>
                <a:spcPct val="20000"/>
              </a:spcBef>
              <a:buFont typeface="Courier New" panose="02070309020205020404" pitchFamily="49" charset="0"/>
              <a:buChar char="•"/>
            </a:pPr>
            <a:r>
              <a:rPr lang="pt-BR" sz="1800" dirty="0">
                <a:solidFill>
                  <a:srgbClr val="000000"/>
                </a:solidFill>
                <a:latin typeface="+mj-lt"/>
                <a:ea typeface="MS PGothic" pitchFamily="34" charset="-128"/>
                <a:cs typeface="Arial"/>
              </a:rPr>
              <a:t>Queima aberta de resíduos (Queima a céu aberto de resíduos)</a:t>
            </a:r>
          </a:p>
          <a:p>
            <a:pPr marL="685800" lvl="1" algn="just" eaLnBrk="1" hangingPunct="1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pt-BR" altLang="ja-JP" sz="1800" dirty="0">
                <a:solidFill>
                  <a:srgbClr val="000000"/>
                </a:solidFill>
                <a:latin typeface="+mj-lt"/>
                <a:ea typeface="MS PGothic" pitchFamily="34" charset="-128"/>
                <a:cs typeface="Arial"/>
              </a:rPr>
              <a:t>Inclusão</a:t>
            </a:r>
            <a:r>
              <a:rPr lang="pt-BR" altLang="ja-JP" sz="18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 de método para estimar emissões de N</a:t>
            </a:r>
            <a:r>
              <a:rPr lang="pt-BR" altLang="ja-JP" sz="1800" baseline="-250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2</a:t>
            </a:r>
            <a:r>
              <a:rPr lang="pt-BR" altLang="ja-JP" sz="18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O de plantas avançadas de tratamento de águas residuárias</a:t>
            </a:r>
            <a:endParaRPr lang="en-US" altLang="ja-JP" dirty="0">
              <a:solidFill>
                <a:srgbClr val="5492CD"/>
              </a:solidFill>
              <a:latin typeface="+mj-lt"/>
              <a:ea typeface="MS PGothic" pitchFamily="34" charset="-128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5</a:t>
            </a:fld>
            <a:endParaRPr lang="en-US" dirty="0"/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xmlns="" id="{1D5C076A-EAFF-43A0-A151-FFB5BC337BC2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6453336"/>
            <a:ext cx="5681166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</a:t>
            </a:r>
            <a:r>
              <a:rPr lang="pt-BR" altLang="en-US" sz="1200" dirty="0" smtClean="0"/>
              <a:t>treinamento  </a:t>
            </a:r>
            <a:r>
              <a:rPr lang="pt-BR" altLang="en-US" sz="1200" dirty="0"/>
              <a:t>para o Inventário Nacional de Gases de Efeito Estufa</a:t>
            </a:r>
            <a:endParaRPr lang="de-DE" altLang="en-US" sz="1200" dirty="0"/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xmlns="" id="{D155B916-FF43-44F5-8B0B-3AF2102EE50D}"/>
              </a:ext>
            </a:extLst>
          </p:cNvPr>
          <p:cNvSpPr txBox="1">
            <a:spLocks noChangeArrowheads="1"/>
          </p:cNvSpPr>
          <p:nvPr/>
        </p:nvSpPr>
        <p:spPr>
          <a:xfrm>
            <a:off x="3273425" y="6252781"/>
            <a:ext cx="3386807" cy="309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4701998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3400" y="30489"/>
            <a:ext cx="8610600" cy="57606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pt-BR" altLang="ja-JP" sz="2400" kern="1200" dirty="0">
                <a:ea typeface="MS PGothic" pitchFamily="34" charset="-128"/>
              </a:rPr>
              <a:t>Disposição de Resíduos Sólidos na Terra: Geração de CH</a:t>
            </a:r>
            <a:r>
              <a:rPr lang="pt-BR" altLang="ja-JP" sz="2400" kern="1200" baseline="-25000" dirty="0">
                <a:ea typeface="MS PGothic" pitchFamily="34" charset="-128"/>
              </a:rPr>
              <a:t>4</a:t>
            </a:r>
            <a:endParaRPr lang="en-GB" altLang="ja-JP" sz="2400" kern="1200" baseline="-25000" dirty="0">
              <a:ea typeface="MS PGothic" pitchFamily="34" charset="-128"/>
            </a:endParaRPr>
          </a:p>
        </p:txBody>
      </p:sp>
      <p:sp>
        <p:nvSpPr>
          <p:cNvPr id="22531" name="Content Placeholder 3"/>
          <p:cNvSpPr>
            <a:spLocks noGrp="1"/>
          </p:cNvSpPr>
          <p:nvPr>
            <p:ph idx="1"/>
          </p:nvPr>
        </p:nvSpPr>
        <p:spPr>
          <a:xfrm>
            <a:off x="251520" y="978568"/>
            <a:ext cx="8610600" cy="5572016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pt-BR" altLang="ja-JP" sz="1600" dirty="0">
                <a:latin typeface="+mj-lt"/>
                <a:ea typeface="MS PGothic" pitchFamily="34" charset="-128"/>
              </a:rPr>
              <a:t>Decomposição de componentes orgânicos em resíduos sob condições anaeróbicas</a:t>
            </a:r>
          </a:p>
          <a:p>
            <a:pPr algn="just">
              <a:lnSpc>
                <a:spcPct val="110000"/>
              </a:lnSpc>
            </a:pPr>
            <a:r>
              <a:rPr lang="pt-BR" altLang="ja-JP" sz="1600" dirty="0">
                <a:latin typeface="+mj-lt"/>
                <a:ea typeface="MS PGothic" pitchFamily="34" charset="-128"/>
                <a:cs typeface="Arial"/>
              </a:rPr>
              <a:t>As</a:t>
            </a:r>
            <a:r>
              <a:rPr lang="pt-BR" altLang="ja-JP" sz="1600" dirty="0">
                <a:latin typeface="+mj-lt"/>
                <a:ea typeface="MS PGothic" pitchFamily="34" charset="-128"/>
              </a:rPr>
              <a:t> práticas de disposição de resíduos variam na colocação de resíduos e na gestão do local etc.</a:t>
            </a:r>
            <a:endParaRPr lang="pt-BR" altLang="ja-JP" sz="1600" dirty="0">
              <a:latin typeface="+mj-lt"/>
              <a:ea typeface="MS PGothic" pitchFamily="34" charset="-128"/>
              <a:cs typeface="Arial"/>
            </a:endParaRPr>
          </a:p>
          <a:p>
            <a:pPr marL="899795" lvl="2" algn="just">
              <a:lnSpc>
                <a:spcPct val="110000"/>
              </a:lnSpc>
            </a:pPr>
            <a:r>
              <a:rPr lang="pt-BR" sz="1600" dirty="0">
                <a:latin typeface="+mj-lt"/>
                <a:ea typeface="MS PGothic" pitchFamily="34" charset="-128"/>
                <a:cs typeface="Arial"/>
              </a:rPr>
              <a:t>O fator de correção de metano (MCF) leva em consideração o fato de que, a partir de uma dada quantidade de resíduos, os SWDS não gerenciados produzem menos CH</a:t>
            </a:r>
            <a:r>
              <a:rPr lang="pt-BR" sz="1600" baseline="-25000" dirty="0">
                <a:latin typeface="+mj-lt"/>
                <a:ea typeface="MS PGothic" pitchFamily="34" charset="-128"/>
                <a:cs typeface="Arial"/>
              </a:rPr>
              <a:t>4</a:t>
            </a:r>
            <a:r>
              <a:rPr lang="pt-BR" sz="1600" dirty="0">
                <a:latin typeface="+mj-lt"/>
                <a:ea typeface="MS PGothic" pitchFamily="34" charset="-128"/>
                <a:cs typeface="Arial"/>
              </a:rPr>
              <a:t> do que SWDS com gerenciamento em condições anaeróbicas</a:t>
            </a:r>
            <a:endParaRPr lang="pt-BR" altLang="ja-JP" sz="1600" dirty="0">
              <a:latin typeface="+mj-lt"/>
              <a:ea typeface="MS PGothic" pitchFamily="34" charset="-128"/>
              <a:cs typeface="Arial"/>
            </a:endParaRPr>
          </a:p>
          <a:p>
            <a:pPr marL="0" indent="0" algn="just">
              <a:lnSpc>
                <a:spcPct val="110000"/>
              </a:lnSpc>
            </a:pPr>
            <a:r>
              <a:rPr lang="pt-BR" sz="1600" dirty="0">
                <a:latin typeface="+mj-lt"/>
                <a:ea typeface="MS PGothic" pitchFamily="34" charset="-128"/>
                <a:cs typeface="Arial"/>
              </a:rPr>
              <a:t> A metodologia para estimar as emissões de CH</a:t>
            </a:r>
            <a:r>
              <a:rPr lang="pt-BR" sz="1600" baseline="-25000" dirty="0">
                <a:latin typeface="+mj-lt"/>
                <a:ea typeface="MS PGothic" pitchFamily="34" charset="-128"/>
                <a:cs typeface="Arial"/>
              </a:rPr>
              <a:t>4</a:t>
            </a:r>
            <a:r>
              <a:rPr lang="pt-BR" sz="1600" dirty="0">
                <a:latin typeface="+mj-lt"/>
                <a:ea typeface="MS PGothic" pitchFamily="34" charset="-128"/>
                <a:cs typeface="Arial"/>
              </a:rPr>
              <a:t> em SWDS é baseada no método de decaimento de primeira ordem (FOD)</a:t>
            </a:r>
          </a:p>
          <a:p>
            <a:pPr marL="899795" lvl="2" algn="just">
              <a:lnSpc>
                <a:spcPct val="110000"/>
              </a:lnSpc>
            </a:pPr>
            <a:r>
              <a:rPr lang="pt-BR" sz="1600" dirty="0">
                <a:latin typeface="+mj-lt"/>
                <a:ea typeface="MS PGothic" pitchFamily="34" charset="-128"/>
                <a:cs typeface="Arial"/>
              </a:rPr>
              <a:t>O componente orgânico degradável nos resíduos em aterros decai lentamente ao longo de algumas décadas, durante as quais são formadas quantidades significativas de CH</a:t>
            </a:r>
            <a:r>
              <a:rPr lang="pt-BR" sz="1600" baseline="-25000" dirty="0">
                <a:latin typeface="+mj-lt"/>
                <a:ea typeface="MS PGothic" pitchFamily="34" charset="-128"/>
                <a:cs typeface="Arial"/>
              </a:rPr>
              <a:t>4</a:t>
            </a:r>
            <a:r>
              <a:rPr lang="pt-BR" sz="1600" dirty="0">
                <a:latin typeface="+mj-lt"/>
                <a:ea typeface="MS PGothic" pitchFamily="34" charset="-128"/>
                <a:cs typeface="Arial"/>
              </a:rPr>
              <a:t> e CO</a:t>
            </a:r>
            <a:r>
              <a:rPr lang="pt-BR" sz="1600" baseline="-25000" dirty="0">
                <a:latin typeface="+mj-lt"/>
                <a:ea typeface="MS PGothic" pitchFamily="34" charset="-128"/>
                <a:cs typeface="Arial"/>
              </a:rPr>
              <a:t>2</a:t>
            </a:r>
            <a:r>
              <a:rPr lang="pt-BR" sz="1600" dirty="0">
                <a:latin typeface="+mj-lt"/>
                <a:ea typeface="MS PGothic" pitchFamily="34" charset="-128"/>
                <a:cs typeface="Arial"/>
              </a:rPr>
              <a:t> (e algum N</a:t>
            </a:r>
            <a:r>
              <a:rPr lang="pt-BR" sz="1600" baseline="-25000" dirty="0">
                <a:latin typeface="+mj-lt"/>
                <a:ea typeface="MS PGothic" pitchFamily="34" charset="-128"/>
                <a:cs typeface="Arial"/>
              </a:rPr>
              <a:t>2</a:t>
            </a:r>
            <a:r>
              <a:rPr lang="pt-BR" sz="1600" dirty="0">
                <a:latin typeface="+mj-lt"/>
                <a:ea typeface="MS PGothic" pitchFamily="34" charset="-128"/>
                <a:cs typeface="Arial"/>
              </a:rPr>
              <a:t>O, NMVOCs, NOx e CO)</a:t>
            </a:r>
          </a:p>
          <a:p>
            <a:pPr marL="899795" lvl="2" algn="just">
              <a:lnSpc>
                <a:spcPct val="110000"/>
              </a:lnSpc>
            </a:pPr>
            <a:r>
              <a:rPr lang="pt-BR" sz="1600" dirty="0">
                <a:latin typeface="+mj-lt"/>
                <a:ea typeface="MS PGothic" pitchFamily="34" charset="-128"/>
                <a:cs typeface="Arial"/>
              </a:rPr>
              <a:t>Os principais parâmetros incluem meia-vida, o potencial de geração de metano (Lo) ou o conteúdo de carbono orgânico degradável (DOC) nos resíduos, e a fração de DOC que se decompõe em condições anaeróbicas (DOCf) </a:t>
            </a:r>
            <a:endParaRPr lang="en-US" sz="1600" dirty="0">
              <a:latin typeface="+mj-lt"/>
              <a:ea typeface="MS PGothic" pitchFamily="34" charset="-128"/>
              <a:cs typeface="Arial"/>
            </a:endParaRPr>
          </a:p>
          <a:p>
            <a:pPr marL="899795" lvl="2" algn="just">
              <a:lnSpc>
                <a:spcPct val="110000"/>
              </a:lnSpc>
            </a:pPr>
            <a:r>
              <a:rPr lang="pt-BR" sz="1600" dirty="0">
                <a:latin typeface="+mj-lt"/>
                <a:ea typeface="MS PGothic" pitchFamily="34" charset="-128"/>
                <a:cs typeface="Arial"/>
              </a:rPr>
              <a:t>Um modelo simples de planilhas de cálculo é fornecido para ajudar os países a usar o método de decaimento de primeira ordem </a:t>
            </a:r>
          </a:p>
          <a:p>
            <a:pPr marL="0" indent="0" algn="just">
              <a:lnSpc>
                <a:spcPct val="110000"/>
              </a:lnSpc>
            </a:pPr>
            <a:r>
              <a:rPr lang="pt-BR" sz="1600" dirty="0">
                <a:latin typeface="+mj-lt"/>
                <a:ea typeface="MS PGothic" pitchFamily="34" charset="-128"/>
                <a:cs typeface="Arial"/>
              </a:rPr>
              <a:t> O método FOD requer dados sobre a disposição histórica de</a:t>
            </a:r>
            <a:r>
              <a:rPr lang="pt-BR" sz="1600" dirty="0">
                <a:latin typeface="+mj-lt"/>
                <a:ea typeface="MS PGothic" pitchFamily="34" charset="-128"/>
              </a:rPr>
              <a:t> </a:t>
            </a:r>
            <a:r>
              <a:rPr lang="pt-BR" sz="1600" dirty="0">
                <a:latin typeface="+mj-lt"/>
                <a:ea typeface="MS PGothic" pitchFamily="34" charset="-128"/>
                <a:cs typeface="Arial"/>
              </a:rPr>
              <a:t>resíduos</a:t>
            </a:r>
            <a:endParaRPr lang="pt-BR" sz="1600" dirty="0">
              <a:latin typeface="+mj-lt"/>
              <a:ea typeface="MS PGothic" pitchFamily="34" charset="-128"/>
            </a:endParaRPr>
          </a:p>
          <a:p>
            <a:pPr marL="899795" lvl="2" algn="just">
              <a:lnSpc>
                <a:spcPct val="110000"/>
              </a:lnSpc>
            </a:pPr>
            <a:r>
              <a:rPr lang="pt-BR" altLang="ja-JP" sz="1600" dirty="0">
                <a:latin typeface="+mj-lt"/>
                <a:ea typeface="MS PGothic" pitchFamily="34" charset="-128"/>
              </a:rPr>
              <a:t>As Diretrizes 2006 fornecem orientação sobre como estimar dados históricos sobre a disposição de resíduos</a:t>
            </a:r>
            <a:endParaRPr lang="pt-BR" altLang="ja-JP" sz="1600" dirty="0">
              <a:latin typeface="+mj-lt"/>
              <a:ea typeface="MS PGothic" pitchFamily="34" charset="-128"/>
              <a:cs typeface="Arial"/>
            </a:endParaRPr>
          </a:p>
          <a:p>
            <a:pPr lvl="1" algn="just">
              <a:lnSpc>
                <a:spcPct val="110000"/>
              </a:lnSpc>
              <a:buFontTx/>
              <a:buNone/>
            </a:pPr>
            <a:endParaRPr lang="en-GB" altLang="ja-JP" sz="1700" dirty="0">
              <a:solidFill>
                <a:srgbClr val="3333CC"/>
              </a:solidFill>
              <a:latin typeface="+mj-lt"/>
              <a:ea typeface="MS PGothic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6</a:t>
            </a:fld>
            <a:endParaRPr lang="en-US" dirty="0"/>
          </a:p>
        </p:txBody>
      </p:sp>
      <p:sp>
        <p:nvSpPr>
          <p:cNvPr id="7" name="Rectangle 36">
            <a:extLst>
              <a:ext uri="{FF2B5EF4-FFF2-40B4-BE49-F238E27FC236}">
                <a16:creationId xmlns:a16="http://schemas.microsoft.com/office/drawing/2014/main" xmlns="" id="{E3592DF3-4522-4A8D-A001-BF641D942A03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6453336"/>
            <a:ext cx="5681166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</a:t>
            </a:r>
            <a:r>
              <a:rPr lang="pt-BR" altLang="en-US" sz="1200" dirty="0" smtClean="0"/>
              <a:t>treinamento  </a:t>
            </a:r>
            <a:r>
              <a:rPr lang="pt-BR" altLang="en-US" sz="1200" dirty="0"/>
              <a:t>para o Inventário Nacional de Gases de Efeito Estufa</a:t>
            </a:r>
            <a:endParaRPr lang="de-DE" altLang="en-US" sz="1200" dirty="0"/>
          </a:p>
        </p:txBody>
      </p:sp>
      <p:sp>
        <p:nvSpPr>
          <p:cNvPr id="8" name="Rectangle 37">
            <a:extLst>
              <a:ext uri="{FF2B5EF4-FFF2-40B4-BE49-F238E27FC236}">
                <a16:creationId xmlns:a16="http://schemas.microsoft.com/office/drawing/2014/main" xmlns="" id="{1033597C-D54E-4377-82E1-369BDF694AE6}"/>
              </a:ext>
            </a:extLst>
          </p:cNvPr>
          <p:cNvSpPr txBox="1">
            <a:spLocks noChangeArrowheads="1"/>
          </p:cNvSpPr>
          <p:nvPr/>
        </p:nvSpPr>
        <p:spPr>
          <a:xfrm>
            <a:off x="3273425" y="6252781"/>
            <a:ext cx="3386807" cy="309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350450162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3"/>
          <p:cNvSpPr>
            <a:spLocks noGrp="1"/>
          </p:cNvSpPr>
          <p:nvPr>
            <p:ph idx="1"/>
          </p:nvPr>
        </p:nvSpPr>
        <p:spPr>
          <a:xfrm>
            <a:off x="603850" y="1219200"/>
            <a:ext cx="8610600" cy="533400"/>
          </a:xfrm>
        </p:spPr>
        <p:txBody>
          <a:bodyPr/>
          <a:lstStyle/>
          <a:p>
            <a:r>
              <a:rPr kumimoji="1" lang="pt-BR" altLang="ja-JP" kern="12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Emissões de CH</a:t>
            </a:r>
            <a:r>
              <a:rPr kumimoji="1" lang="pt-BR" altLang="ja-JP" kern="1200" baseline="-250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4</a:t>
            </a:r>
            <a:r>
              <a:rPr kumimoji="1" lang="pt-BR" altLang="ja-JP" kern="12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 no ano T de SWDS (Gg)</a:t>
            </a:r>
            <a:r>
              <a:rPr kumimoji="1" lang="en-US" altLang="ja-JP" kern="12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 </a:t>
            </a:r>
          </a:p>
          <a:p>
            <a:pPr eaLnBrk="1" hangingPunct="1">
              <a:buFontTx/>
              <a:buNone/>
            </a:pPr>
            <a:endParaRPr lang="en-US" altLang="ja-JP" sz="2200" dirty="0">
              <a:latin typeface="Arial Narrow" pitchFamily="34" charset="0"/>
              <a:ea typeface="MS PGothic" pitchFamily="34" charset="-128"/>
            </a:endParaRPr>
          </a:p>
          <a:p>
            <a:pPr eaLnBrk="1" hangingPunct="1"/>
            <a:endParaRPr lang="en-US" altLang="ja-JP" sz="2200" dirty="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23555" name="Content Placeholder 3"/>
          <p:cNvSpPr txBox="1">
            <a:spLocks/>
          </p:cNvSpPr>
          <p:nvPr/>
        </p:nvSpPr>
        <p:spPr bwMode="auto">
          <a:xfrm>
            <a:off x="756250" y="2743200"/>
            <a:ext cx="838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ja-JP" b="1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T : ano do inventário</a:t>
            </a:r>
          </a:p>
          <a:p>
            <a:pPr eaLnBrk="1" hangingPunct="1">
              <a:spcBef>
                <a:spcPct val="20000"/>
              </a:spcBef>
            </a:pPr>
            <a:r>
              <a:rPr lang="pt-BR" altLang="ja-JP" b="1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X : categoria de resíduo ou tipo de resíduo/material</a:t>
            </a:r>
          </a:p>
          <a:p>
            <a:pPr eaLnBrk="1" hangingPunct="1">
              <a:spcBef>
                <a:spcPct val="20000"/>
              </a:spcBef>
            </a:pPr>
            <a:r>
              <a:rPr lang="pt-BR" altLang="ja-JP" b="1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R</a:t>
            </a:r>
            <a:r>
              <a:rPr lang="pt-BR" altLang="ja-JP" b="1" baseline="-250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T</a:t>
            </a:r>
            <a:r>
              <a:rPr lang="pt-BR" altLang="ja-JP" b="1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 : CH4 recuperado no ano T, Gg</a:t>
            </a:r>
          </a:p>
          <a:p>
            <a:pPr eaLnBrk="1" hangingPunct="1">
              <a:spcBef>
                <a:spcPct val="20000"/>
              </a:spcBef>
            </a:pPr>
            <a:r>
              <a:rPr lang="pt-BR" altLang="ja-JP" b="1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OX</a:t>
            </a:r>
            <a:r>
              <a:rPr lang="pt-BR" altLang="ja-JP" b="1" baseline="-25000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T</a:t>
            </a:r>
            <a:r>
              <a:rPr lang="pt-BR" altLang="ja-JP" b="1" dirty="0">
                <a:solidFill>
                  <a:srgbClr val="5492CD"/>
                </a:solidFill>
                <a:latin typeface="Arial Narrow" pitchFamily="34" charset="0"/>
                <a:ea typeface="MS PGothic" pitchFamily="34" charset="-128"/>
              </a:rPr>
              <a:t> : fator de oxidação no ano T, fração</a:t>
            </a:r>
            <a:endParaRPr lang="en-US" altLang="ja-JP" dirty="0">
              <a:solidFill>
                <a:srgbClr val="5492CD"/>
              </a:solidFill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ja-JP" altLang="ja-JP">
              <a:ea typeface="MS PGothic" pitchFamily="34" charset="-128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ja-JP" altLang="ja-JP">
              <a:ea typeface="MS PGothic" pitchFamily="34" charset="-128"/>
            </a:endParaRPr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4527550" y="3308350"/>
          <a:ext cx="88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21" name="Equation" r:id="rId3" imgW="88784" imgH="240986" progId="Equation.3">
                  <p:embed/>
                </p:oleObj>
              </mc:Choice>
              <mc:Fallback>
                <p:oleObj name="Equation" r:id="rId3" imgW="88784" imgH="240986" progId="Equation.3">
                  <p:embed/>
                  <p:pic>
                    <p:nvPicPr>
                      <p:cNvPr id="235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3308350"/>
                        <a:ext cx="88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218355"/>
              </p:ext>
            </p:extLst>
          </p:nvPr>
        </p:nvGraphicFramePr>
        <p:xfrm>
          <a:off x="2432650" y="1828800"/>
          <a:ext cx="495776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22" name="数式" r:id="rId5" imgW="3429000" imgH="457200" progId="Equation.3">
                  <p:embed/>
                </p:oleObj>
              </mc:Choice>
              <mc:Fallback>
                <p:oleObj name="数式" r:id="rId5" imgW="3429000" imgH="457200" progId="Equation.3">
                  <p:embed/>
                  <p:pic>
                    <p:nvPicPr>
                      <p:cNvPr id="2355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650" y="1828800"/>
                        <a:ext cx="495776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Title 1"/>
          <p:cNvSpPr>
            <a:spLocks noGrp="1"/>
          </p:cNvSpPr>
          <p:nvPr>
            <p:ph type="title"/>
          </p:nvPr>
        </p:nvSpPr>
        <p:spPr>
          <a:xfrm>
            <a:off x="467544" y="199231"/>
            <a:ext cx="8352928" cy="6381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pt-BR" altLang="ja-JP" sz="2400" kern="1200" dirty="0">
                <a:ea typeface="MS PGothic" pitchFamily="34" charset="-128"/>
              </a:rPr>
              <a:t>Eliminação de Resíduos Sólidos em Terra: Emissões de CH</a:t>
            </a:r>
            <a:r>
              <a:rPr lang="pt-BR" altLang="ja-JP" sz="2400" kern="1200" baseline="-25000" dirty="0">
                <a:ea typeface="MS PGothic" pitchFamily="34" charset="-128"/>
              </a:rPr>
              <a:t>4</a:t>
            </a:r>
            <a:endParaRPr lang="en-GB" altLang="ja-JP" sz="2400" kern="1200" baseline="-25000" dirty="0">
              <a:ea typeface="MS PGothic" pitchFamily="34" charset="-128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641920" y="4509120"/>
            <a:ext cx="788927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rgbClr val="5492CD"/>
                </a:solidFill>
                <a:latin typeface="Frutiger LT Pro 57 Condensed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5492CD"/>
                </a:solidFill>
                <a:latin typeface="Frutiger LT Pro 57 Condensed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5492CD"/>
                </a:solidFill>
                <a:latin typeface="Frutiger LT Pro 57 Condensed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rgbClr val="5492CD"/>
                </a:solidFill>
                <a:latin typeface="Frutiger LT Pro 57 Condensed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492CD"/>
                </a:solidFill>
                <a:latin typeface="Frutiger LT Pro 57 Condensed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pt-BR" altLang="ja-JP" sz="18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O CH</a:t>
            </a:r>
            <a:r>
              <a:rPr lang="pt-BR" altLang="ja-JP" sz="1800" baseline="-250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4</a:t>
            </a:r>
            <a:r>
              <a:rPr lang="pt-BR" altLang="ja-JP" sz="18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 gerado é estimado com base na quantidade de </a:t>
            </a:r>
            <a:r>
              <a:rPr lang="en-US" altLang="ja-JP" sz="1800" b="1" i="1" dirty="0">
                <a:solidFill>
                  <a:srgbClr val="000000"/>
                </a:solidFill>
                <a:latin typeface="+mn-lt"/>
                <a:ea typeface="MS PGothic" pitchFamily="34" charset="-128"/>
              </a:rPr>
              <a:t>Carbono Orgânico Degradável Decomponível</a:t>
            </a:r>
            <a:r>
              <a:rPr lang="pt-BR" altLang="ja-JP" sz="1800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 (DDOCm) que é a parte do carbono orgânico que se degradará sob as condições anaeróbicas nos </a:t>
            </a:r>
            <a:r>
              <a:rPr lang="pt-BR" altLang="ja-JP" sz="1800" dirty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locais de tratamento de resíduos sólidos (SWDS)</a:t>
            </a:r>
            <a:r>
              <a:rPr lang="en-US" altLang="ja-JP" sz="2200" kern="0" dirty="0">
                <a:latin typeface="Arial Narrow" pitchFamily="34" charset="0"/>
                <a:ea typeface="MS PGothic" pitchFamily="34" charset="-128"/>
              </a:rPr>
              <a:t> </a:t>
            </a:r>
          </a:p>
          <a:p>
            <a:pPr algn="just"/>
            <a:endParaRPr lang="en-US" altLang="ja-JP" sz="2200" kern="0" dirty="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7</a:t>
            </a:fld>
            <a:endParaRPr lang="en-US" dirty="0"/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xmlns="" id="{9A1593E3-103A-4A52-949E-0E70548A9668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6453336"/>
            <a:ext cx="5681166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</a:t>
            </a:r>
            <a:r>
              <a:rPr lang="pt-BR" altLang="en-US" sz="1200" dirty="0" smtClean="0"/>
              <a:t>treinamento  </a:t>
            </a:r>
            <a:r>
              <a:rPr lang="pt-BR" altLang="en-US" sz="1200" dirty="0"/>
              <a:t>para o Inventário Nacional de Gases de Efeito Estufa</a:t>
            </a:r>
            <a:endParaRPr lang="de-DE" altLang="en-US" sz="1200" dirty="0"/>
          </a:p>
        </p:txBody>
      </p:sp>
      <p:sp>
        <p:nvSpPr>
          <p:cNvPr id="15" name="Rectangle 37">
            <a:extLst>
              <a:ext uri="{FF2B5EF4-FFF2-40B4-BE49-F238E27FC236}">
                <a16:creationId xmlns:a16="http://schemas.microsoft.com/office/drawing/2014/main" xmlns="" id="{2C88EF10-130A-42D9-A85C-F15E33588F26}"/>
              </a:ext>
            </a:extLst>
          </p:cNvPr>
          <p:cNvSpPr txBox="1">
            <a:spLocks noChangeArrowheads="1"/>
          </p:cNvSpPr>
          <p:nvPr/>
        </p:nvSpPr>
        <p:spPr>
          <a:xfrm>
            <a:off x="3273425" y="6252781"/>
            <a:ext cx="3386807" cy="309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399639211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3"/>
          <p:cNvSpPr>
            <a:spLocks noGrp="1"/>
          </p:cNvSpPr>
          <p:nvPr>
            <p:ph idx="1"/>
          </p:nvPr>
        </p:nvSpPr>
        <p:spPr>
          <a:xfrm>
            <a:off x="611560" y="1194247"/>
            <a:ext cx="7992888" cy="4683025"/>
          </a:xfrm>
        </p:spPr>
        <p:txBody>
          <a:bodyPr/>
          <a:lstStyle/>
          <a:p>
            <a:pPr algn="just"/>
            <a:r>
              <a:rPr lang="pt-BR" altLang="ja-JP" dirty="0">
                <a:latin typeface="+mj-lt"/>
                <a:ea typeface="MS PGothic" pitchFamily="34" charset="-128"/>
              </a:rPr>
              <a:t>Mais útil para o nível 1, mas pode ser adaptado para uso em níveis superiores</a:t>
            </a:r>
          </a:p>
          <a:p>
            <a:pPr marL="557530" lvl="1" indent="-285750" algn="just">
              <a:buFont typeface="Arial"/>
              <a:buChar char="•"/>
            </a:pPr>
            <a:r>
              <a:rPr lang="pt-BR" altLang="ja-JP" dirty="0">
                <a:latin typeface="+mj-lt"/>
                <a:ea typeface="MS PGothic" pitchFamily="34" charset="-128"/>
              </a:rPr>
              <a:t>Estimativa das emissões reais de CH</a:t>
            </a:r>
            <a:r>
              <a:rPr lang="pt-BR" altLang="ja-JP" baseline="-25000" dirty="0">
                <a:latin typeface="+mj-lt"/>
                <a:ea typeface="MS PGothic" pitchFamily="34" charset="-128"/>
              </a:rPr>
              <a:t>4</a:t>
            </a:r>
            <a:endParaRPr lang="pt-BR" altLang="ja-JP" baseline="-25000" dirty="0">
              <a:latin typeface="+mj-lt"/>
              <a:ea typeface="MS PGothic" pitchFamily="34" charset="-128"/>
              <a:cs typeface="Arial"/>
            </a:endParaRPr>
          </a:p>
          <a:p>
            <a:pPr marL="0" indent="0" algn="just">
              <a:buNone/>
            </a:pPr>
            <a:endParaRPr lang="pt-BR" altLang="ja-JP" dirty="0">
              <a:latin typeface="+mj-lt"/>
              <a:ea typeface="MS PGothic" pitchFamily="34" charset="-128"/>
              <a:cs typeface="Arial"/>
            </a:endParaRPr>
          </a:p>
          <a:p>
            <a:pPr algn="just"/>
            <a:r>
              <a:rPr lang="pt-BR" altLang="ja-JP" dirty="0">
                <a:latin typeface="+mj-lt"/>
                <a:ea typeface="MS PGothic" pitchFamily="34" charset="-128"/>
              </a:rPr>
              <a:t>Duas opções para estimativa de emissões de resíduos sólidos urbanos (MSW), dependendo da disponibilidade de dados</a:t>
            </a:r>
            <a:r>
              <a:rPr lang="pt-BR" altLang="ja-JP" dirty="0">
                <a:cs typeface="Arial"/>
              </a:rPr>
              <a:t> :</a:t>
            </a:r>
            <a:endParaRPr lang="pt-BR" dirty="0"/>
          </a:p>
          <a:p>
            <a:pPr lvl="1" indent="-356870" algn="just">
              <a:buFont typeface="Arial"/>
              <a:buChar char="•"/>
            </a:pPr>
            <a:r>
              <a:rPr lang="pt-BR" altLang="ja-JP" dirty="0">
                <a:latin typeface="+mj-lt"/>
                <a:ea typeface="MS PGothic" pitchFamily="34" charset="-128"/>
                <a:cs typeface="Arial"/>
              </a:rPr>
              <a:t>Composição</a:t>
            </a:r>
            <a:r>
              <a:rPr lang="pt-BR" altLang="ja-JP" dirty="0">
                <a:latin typeface="+mj-lt"/>
                <a:ea typeface="MS PGothic" pitchFamily="34" charset="-128"/>
              </a:rPr>
              <a:t> dos resíduos</a:t>
            </a:r>
            <a:endParaRPr lang="pt-BR" altLang="ja-JP" dirty="0">
              <a:latin typeface="+mj-lt"/>
              <a:ea typeface="MS PGothic" pitchFamily="34" charset="-128"/>
              <a:cs typeface="Arial"/>
            </a:endParaRPr>
          </a:p>
          <a:p>
            <a:pPr lvl="1" indent="-356870" algn="just">
              <a:buFont typeface="Arial"/>
              <a:buChar char="•"/>
            </a:pPr>
            <a:r>
              <a:rPr lang="pt-BR" altLang="ja-JP" dirty="0">
                <a:latin typeface="+mj-lt"/>
                <a:ea typeface="MS PGothic" pitchFamily="34" charset="-128"/>
                <a:cs typeface="Arial"/>
              </a:rPr>
              <a:t>Resíduos</a:t>
            </a:r>
            <a:r>
              <a:rPr lang="pt-BR" altLang="ja-JP" dirty="0">
                <a:latin typeface="+mj-lt"/>
                <a:ea typeface="MS PGothic" pitchFamily="34" charset="-128"/>
              </a:rPr>
              <a:t> </a:t>
            </a:r>
            <a:r>
              <a:rPr lang="pt-BR" altLang="ja-JP" dirty="0">
                <a:latin typeface="+mj-lt"/>
                <a:ea typeface="MS PGothic" pitchFamily="34" charset="-128"/>
                <a:cs typeface="Arial"/>
              </a:rPr>
              <a:t>de grandes dimensões</a:t>
            </a:r>
          </a:p>
          <a:p>
            <a:pPr marL="0" indent="0" algn="just">
              <a:buNone/>
            </a:pPr>
            <a:endParaRPr lang="pt-BR" altLang="ja-JP" dirty="0">
              <a:latin typeface="+mj-lt"/>
              <a:ea typeface="MS PGothic" pitchFamily="34" charset="-128"/>
              <a:cs typeface="Arial"/>
            </a:endParaRPr>
          </a:p>
          <a:p>
            <a:pPr algn="just"/>
            <a:r>
              <a:rPr lang="pt-BR" altLang="ja-JP" dirty="0">
                <a:latin typeface="+mj-lt"/>
                <a:ea typeface="MS PGothic" pitchFamily="34" charset="-128"/>
              </a:rPr>
              <a:t>  Dados históricos sobre a disposição de resíduos sólidos</a:t>
            </a:r>
            <a:endParaRPr lang="pt-BR" altLang="ja-JP" dirty="0">
              <a:latin typeface="+mj-lt"/>
              <a:ea typeface="MS PGothic" pitchFamily="34" charset="-128"/>
              <a:cs typeface="Arial"/>
            </a:endParaRPr>
          </a:p>
          <a:p>
            <a:pPr lvl="1" indent="-356870" algn="just"/>
            <a:r>
              <a:rPr lang="pt-BR" altLang="ja-JP" dirty="0">
                <a:latin typeface="+mj-lt"/>
                <a:ea typeface="MS PGothic" pitchFamily="34" charset="-128"/>
              </a:rPr>
              <a:t>A quantidade de MSW pode ser estimada a partir de dados sobre a  geração de resíduos pela população ou per capita (</a:t>
            </a:r>
            <a:r>
              <a:rPr lang="pt-BR" altLang="ja-JP" i="1" dirty="0">
                <a:latin typeface="+mj-lt"/>
                <a:ea typeface="MS PGothic" pitchFamily="34" charset="-128"/>
              </a:rPr>
              <a:t>Tier1</a:t>
            </a:r>
            <a:r>
              <a:rPr lang="pt-BR" altLang="ja-JP" dirty="0">
                <a:latin typeface="+mj-lt"/>
                <a:ea typeface="MS PGothic" pitchFamily="34" charset="-128"/>
              </a:rPr>
              <a:t>)</a:t>
            </a:r>
            <a:endParaRPr lang="pt-BR" altLang="ja-JP" dirty="0">
              <a:latin typeface="+mj-lt"/>
              <a:ea typeface="MS PGothic" pitchFamily="34" charset="-128"/>
              <a:cs typeface="Arial"/>
            </a:endParaRPr>
          </a:p>
          <a:p>
            <a:pPr algn="just"/>
            <a:endParaRPr lang="pt-BR" altLang="ja-JP" dirty="0">
              <a:latin typeface="+mj-lt"/>
              <a:ea typeface="MS PGothic" pitchFamily="34" charset="-128"/>
            </a:endParaRPr>
          </a:p>
          <a:p>
            <a:pPr algn="just"/>
            <a:r>
              <a:rPr lang="pt-BR" altLang="ja-JP" dirty="0">
                <a:latin typeface="+mj-lt"/>
                <a:ea typeface="MS PGothic" pitchFamily="34" charset="-128"/>
              </a:rPr>
              <a:t>Permite definir um tempo de </a:t>
            </a:r>
            <a:r>
              <a:rPr lang="pt-BR" altLang="ja-JP" dirty="0">
                <a:latin typeface="+mj-lt"/>
                <a:ea typeface="MS PGothic" pitchFamily="34" charset="-128"/>
                <a:cs typeface="Arial"/>
              </a:rPr>
              <a:t>retardo</a:t>
            </a:r>
            <a:endParaRPr lang="pt-BR" altLang="ja-JP" dirty="0">
              <a:latin typeface="+mj-lt"/>
              <a:ea typeface="MS PGothic" pitchFamily="34" charset="-128"/>
            </a:endParaRPr>
          </a:p>
          <a:p>
            <a:pPr lvl="1" indent="-356870" algn="just"/>
            <a:r>
              <a:rPr lang="pt-BR" altLang="ja-JP" dirty="0">
                <a:latin typeface="+mj-lt"/>
                <a:ea typeface="MS PGothic" pitchFamily="34" charset="-128"/>
              </a:rPr>
              <a:t>Período entre a deposição dos resíduos e o início da geração de CH</a:t>
            </a:r>
            <a:r>
              <a:rPr lang="pt-BR" altLang="ja-JP" baseline="-25000" dirty="0">
                <a:latin typeface="+mj-lt"/>
                <a:ea typeface="MS PGothic" pitchFamily="34" charset="-128"/>
              </a:rPr>
              <a:t>4</a:t>
            </a:r>
            <a:endParaRPr lang="en-US" altLang="ja-JP" kern="1200" baseline="-25000" dirty="0">
              <a:solidFill>
                <a:srgbClr val="000000"/>
              </a:solidFill>
              <a:latin typeface="+mj-lt"/>
              <a:ea typeface="MS PGothic" pitchFamily="34" charset="-128"/>
              <a:cs typeface="Arial"/>
            </a:endParaRPr>
          </a:p>
        </p:txBody>
      </p:sp>
      <p:sp>
        <p:nvSpPr>
          <p:cNvPr id="26627" name="Title 4"/>
          <p:cNvSpPr>
            <a:spLocks noGrp="1"/>
          </p:cNvSpPr>
          <p:nvPr>
            <p:ph type="title"/>
          </p:nvPr>
        </p:nvSpPr>
        <p:spPr>
          <a:xfrm>
            <a:off x="7590" y="188640"/>
            <a:ext cx="9148312" cy="67741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pt-BR" altLang="ja-JP" sz="2200" kern="1200" dirty="0">
                <a:ea typeface="MS PGothic" pitchFamily="34" charset="-128"/>
                <a:cs typeface="Arial"/>
              </a:rPr>
              <a:t>        Modelo de Planilha para FOD - (Modelo de Resíduos do IPCC)</a:t>
            </a:r>
          </a:p>
        </p:txBody>
      </p:sp>
      <p:sp>
        <p:nvSpPr>
          <p:cNvPr id="4" name="Rectangle 3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8</a:t>
            </a:fld>
            <a:endParaRPr lang="en-US" dirty="0"/>
          </a:p>
        </p:txBody>
      </p:sp>
      <p:sp>
        <p:nvSpPr>
          <p:cNvPr id="7" name="Rectangle 36">
            <a:extLst>
              <a:ext uri="{FF2B5EF4-FFF2-40B4-BE49-F238E27FC236}">
                <a16:creationId xmlns:a16="http://schemas.microsoft.com/office/drawing/2014/main" xmlns="" id="{7E2614AB-0044-40A0-A83D-9CC2115DEBC2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6453336"/>
            <a:ext cx="5681166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</a:t>
            </a:r>
            <a:r>
              <a:rPr lang="pt-BR" altLang="en-US" sz="1200" dirty="0" smtClean="0"/>
              <a:t>treinamento  </a:t>
            </a:r>
            <a:r>
              <a:rPr lang="pt-BR" altLang="en-US" sz="1200" dirty="0"/>
              <a:t>para o Inventário Nacional de Gases de Efeito Estufa</a:t>
            </a:r>
            <a:endParaRPr lang="de-DE" altLang="en-US" sz="1200" dirty="0"/>
          </a:p>
        </p:txBody>
      </p:sp>
      <p:sp>
        <p:nvSpPr>
          <p:cNvPr id="8" name="Rectangle 37">
            <a:extLst>
              <a:ext uri="{FF2B5EF4-FFF2-40B4-BE49-F238E27FC236}">
                <a16:creationId xmlns:a16="http://schemas.microsoft.com/office/drawing/2014/main" xmlns="" id="{BD8B982B-7AB0-41BB-824C-C5C7F07832AD}"/>
              </a:ext>
            </a:extLst>
          </p:cNvPr>
          <p:cNvSpPr txBox="1">
            <a:spLocks noChangeArrowheads="1"/>
          </p:cNvSpPr>
          <p:nvPr/>
        </p:nvSpPr>
        <p:spPr>
          <a:xfrm>
            <a:off x="3273425" y="6252781"/>
            <a:ext cx="3386807" cy="309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88486587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3"/>
          <p:cNvSpPr>
            <a:spLocks noGrp="1"/>
          </p:cNvSpPr>
          <p:nvPr>
            <p:ph idx="1"/>
          </p:nvPr>
        </p:nvSpPr>
        <p:spPr>
          <a:xfrm>
            <a:off x="646112" y="858503"/>
            <a:ext cx="7814320" cy="5209788"/>
          </a:xfrm>
        </p:spPr>
        <p:txBody>
          <a:bodyPr/>
          <a:lstStyle/>
          <a:p>
            <a:pPr algn="just"/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 seleção da região apropriada na planilha “</a:t>
            </a:r>
            <a:r>
              <a:rPr lang="pt-BR" altLang="ja-JP" i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Parâmetros</a:t>
            </a:r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” ajustará os valores padrão do IPCC nas outras planilhas</a:t>
            </a:r>
          </a:p>
          <a:p>
            <a:pPr algn="just"/>
            <a:endParaRPr lang="pt-BR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/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Permite a seleção do Carbono Orgânico Degradável (DOC) e da constante para a </a:t>
            </a:r>
            <a:r>
              <a:rPr lang="pt-BR" altLang="ja-JP" i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taxa de geração de metano</a:t>
            </a:r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(</a:t>
            </a:r>
            <a:r>
              <a:rPr lang="pt-BR" altLang="ja-JP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k</a:t>
            </a:r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) para modelar usando uma das opções: composição dos resíduos ou resíduos de grande porte </a:t>
            </a:r>
          </a:p>
          <a:p>
            <a:pPr algn="just"/>
            <a:endParaRPr lang="pt-BR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/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Permite a seleção do valor padrão </a:t>
            </a:r>
            <a:r>
              <a:rPr lang="pt-BR" altLang="ja-JP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k</a:t>
            </a:r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do IPCC para a zona climática selecionada</a:t>
            </a:r>
          </a:p>
          <a:p>
            <a:pPr algn="just"/>
            <a:endParaRPr lang="pt-BR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/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Os parâmetros de entrada são inseridos nas células de cor amarela nas planilhas com guias em amarelo. As outras planilhas são calculadas automaticamente</a:t>
            </a:r>
          </a:p>
          <a:p>
            <a:pPr algn="just"/>
            <a:endParaRPr lang="pt-BR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/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Calcula a quantidade de CH</a:t>
            </a:r>
            <a:r>
              <a:rPr lang="pt-BR" altLang="ja-JP" baseline="-25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r>
              <a:rPr lang="pt-BR" altLang="ja-JP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gerada a partir de cada componente de resíduo em planilhas diferentes</a:t>
            </a:r>
            <a:endParaRPr lang="en-US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/>
            <a:endParaRPr lang="en-US" altLang="ja-JP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7651" name="Title 4"/>
          <p:cNvSpPr>
            <a:spLocks noGrp="1"/>
          </p:cNvSpPr>
          <p:nvPr>
            <p:ph type="title"/>
          </p:nvPr>
        </p:nvSpPr>
        <p:spPr>
          <a:xfrm>
            <a:off x="358565" y="188640"/>
            <a:ext cx="8389899" cy="6081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pt-BR" altLang="ja-JP" sz="2400" kern="1200" dirty="0">
                <a:ea typeface="MS PGothic" pitchFamily="34" charset="-128"/>
              </a:rPr>
              <a:t>Modelo de Planilha para FOD (Modelo de Resíduos do IPCC</a:t>
            </a:r>
            <a:r>
              <a:rPr lang="pt-BR" altLang="ja-JP" dirty="0">
                <a:ea typeface="MS PGothic" pitchFamily="34" charset="-128"/>
              </a:rPr>
              <a:t>)</a:t>
            </a:r>
            <a:endParaRPr lang="en-US" altLang="ja-JP" dirty="0">
              <a:ea typeface="MS PGothic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9</a:t>
            </a:fld>
            <a:endParaRPr lang="en-US" dirty="0"/>
          </a:p>
        </p:txBody>
      </p:sp>
      <p:sp>
        <p:nvSpPr>
          <p:cNvPr id="7" name="Rectangle 36">
            <a:extLst>
              <a:ext uri="{FF2B5EF4-FFF2-40B4-BE49-F238E27FC236}">
                <a16:creationId xmlns:a16="http://schemas.microsoft.com/office/drawing/2014/main" xmlns="" id="{27A6DD94-5E14-4D7A-B86E-95BCCD1DC7BB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6453336"/>
            <a:ext cx="5681166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pt-BR" altLang="en-US" sz="1200" dirty="0"/>
              <a:t>Materiais de </a:t>
            </a:r>
            <a:r>
              <a:rPr lang="pt-BR" altLang="en-US" sz="1200" dirty="0" smtClean="0"/>
              <a:t>treinamento  </a:t>
            </a:r>
            <a:r>
              <a:rPr lang="pt-BR" altLang="en-US" sz="1200" dirty="0"/>
              <a:t>para o Inventário Nacional de Gases de Efeito Estufa</a:t>
            </a:r>
            <a:endParaRPr lang="de-DE" altLang="en-US" sz="1200" dirty="0"/>
          </a:p>
        </p:txBody>
      </p:sp>
      <p:sp>
        <p:nvSpPr>
          <p:cNvPr id="8" name="Rectangle 37">
            <a:extLst>
              <a:ext uri="{FF2B5EF4-FFF2-40B4-BE49-F238E27FC236}">
                <a16:creationId xmlns:a16="http://schemas.microsoft.com/office/drawing/2014/main" xmlns="" id="{996A130C-102C-45D4-869C-A8C630F38430}"/>
              </a:ext>
            </a:extLst>
          </p:cNvPr>
          <p:cNvSpPr txBox="1">
            <a:spLocks noChangeArrowheads="1"/>
          </p:cNvSpPr>
          <p:nvPr/>
        </p:nvSpPr>
        <p:spPr>
          <a:xfrm>
            <a:off x="3273425" y="6252781"/>
            <a:ext cx="3386807" cy="309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 dirty="0"/>
              <a:t>Grupo Consultivo de Especialistas (CGE)</a:t>
            </a:r>
            <a:endParaRPr lang="de-DE" altLang="en-US" sz="1200" b="1"/>
          </a:p>
        </p:txBody>
      </p:sp>
    </p:spTree>
    <p:extLst>
      <p:ext uri="{BB962C8B-B14F-4D97-AF65-F5344CB8AC3E}">
        <p14:creationId xmlns:p14="http://schemas.microsoft.com/office/powerpoint/2010/main" val="403218422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 UNFCCC PowerPoint">
  <a:themeElements>
    <a:clrScheme name="blank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FCCC quote">
  <a:themeElements>
    <a:clrScheme name="UNFCCC quot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 quo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 quot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NFCCC_Master 70pt title">
  <a:themeElements>
    <a:clrScheme name="UNFCCC_Master 70pt titl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_Master 70pt 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_Master 70pt titl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 UNFCCC PowerPoint">
  <a:themeElements>
    <a:clrScheme name="blank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ccasion xmlns="fd44d591-518f-414d-9c58-168d47e8a02c">22</Occasion>
    <Doc_x0020_type xmlns="fd44d591-518f-414d-9c58-168d47e8a02c">Presentation</Doc_x0020_type>
    <_dlc_DocId xmlns="fd44d591-518f-414d-9c58-168d47e8a02c">XPNSPWEK3DPS-467863604-215</_dlc_DocId>
    <_dlc_DocIdUrl xmlns="fd44d591-518f-414d-9c58-168d47e8a02c">
      <Url>https://process.unfccc.int/sites/CGE/_layouts/DocIdRedir.aspx?ID=XPNSPWEK3DPS-467863604-215</Url>
      <Description>XPNSPWEK3DPS-467863604-215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0F70CB2BEB3E4B9239167C339B484B" ma:contentTypeVersion="2" ma:contentTypeDescription="Create a new document." ma:contentTypeScope="" ma:versionID="cd49b3c25af256f9b0e84d1ff9f5658c">
  <xsd:schema xmlns:xsd="http://www.w3.org/2001/XMLSchema" xmlns:xs="http://www.w3.org/2001/XMLSchema" xmlns:p="http://schemas.microsoft.com/office/2006/metadata/properties" xmlns:ns2="fd44d591-518f-414d-9c58-168d47e8a02c" targetNamespace="http://schemas.microsoft.com/office/2006/metadata/properties" ma:root="true" ma:fieldsID="e4a07d9ff8b6a9e3d9f8ddec7f9a7c95" ns2:_="">
    <xsd:import namespace="fd44d591-518f-414d-9c58-168d47e8a02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Doc_x0020_type" minOccurs="0"/>
                <xsd:element ref="ns2:Occasion" minOccurs="0"/>
                <xsd:element ref="ns2:Occasion_x003a_ActivityTex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44d591-518f-414d-9c58-168d47e8a02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_x0020_type" ma:index="11" nillable="true" ma:displayName="Doc type" ma:default="Minutes" ma:format="Dropdown" ma:internalName="Doc_x0020_type">
      <xsd:simpleType>
        <xsd:restriction base="dms:Choice">
          <xsd:enumeration value="Minutes"/>
          <xsd:enumeration value="Agenda"/>
          <xsd:enumeration value="Presentation"/>
          <xsd:enumeration value="Background documents"/>
          <xsd:enumeration value="Reference materials"/>
          <xsd:enumeration value="Other"/>
          <xsd:enumeration value="Training Presentation"/>
          <xsd:enumeration value="Training Handbook"/>
          <xsd:enumeration value="Document"/>
          <xsd:enumeration value="Archive"/>
        </xsd:restriction>
      </xsd:simpleType>
    </xsd:element>
    <xsd:element name="Occasion" ma:index="12" nillable="true" ma:displayName="Occasion" ma:list="{6e86d4ec-4cb6-4442-9968-65ae73616959}" ma:internalName="Occasion" ma:showField="Title" ma:web="fd44d591-518f-414d-9c58-168d47e8a02c">
      <xsd:simpleType>
        <xsd:restriction base="dms:Lookup"/>
      </xsd:simpleType>
    </xsd:element>
    <xsd:element name="Occasion_x003a_ActivityText" ma:index="13" nillable="true" ma:displayName="Occasion:ActivityText" ma:list="{6e86d4ec-4cb6-4442-9968-65ae73616959}" ma:internalName="Occasion_x003A_ActivityText" ma:readOnly="true" ma:showField="ActivityText" ma:web="fd44d591-518f-414d-9c58-168d47e8a02c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B98BDD-DC84-446F-8BD9-C8AC5806544B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fd44d591-518f-414d-9c58-168d47e8a02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CF91EE7-3C1A-4E94-B137-84DDED82A058}">
  <ds:schemaRefs>
    <ds:schemaRef ds:uri="fd44d591-518f-414d-9c58-168d47e8a0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57283E0-AE02-422C-A3A6-9DC810A93CC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F565CC7-19F5-46F7-9042-3BB5A6993A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3452</Words>
  <Application>Microsoft Office PowerPoint</Application>
  <PresentationFormat>Apresentação na tela (4:3)</PresentationFormat>
  <Paragraphs>448</Paragraphs>
  <Slides>41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41</vt:i4>
      </vt:variant>
    </vt:vector>
  </HeadingPairs>
  <TitlesOfParts>
    <vt:vector size="47" baseType="lpstr">
      <vt:lpstr> UNFCCC PowerPoint</vt:lpstr>
      <vt:lpstr>UNFCCC quote</vt:lpstr>
      <vt:lpstr>UNFCCC_Master 70pt title</vt:lpstr>
      <vt:lpstr>1_ UNFCCC PowerPoint</vt:lpstr>
      <vt:lpstr>Equation</vt:lpstr>
      <vt:lpstr>数式</vt:lpstr>
      <vt:lpstr>Apresentação do PowerPoint</vt:lpstr>
      <vt:lpstr>Prefácio, Direitos Autorais e Isenção de Responsabilidade </vt:lpstr>
      <vt:lpstr>Sumário</vt:lpstr>
      <vt:lpstr>Apresentação</vt:lpstr>
      <vt:lpstr>Apresentação do PowerPoint</vt:lpstr>
      <vt:lpstr>Disposição de Resíduos Sólidos na Terra: Geração de CH4</vt:lpstr>
      <vt:lpstr>Eliminação de Resíduos Sólidos em Terra: Emissões de CH4</vt:lpstr>
      <vt:lpstr>        Modelo de Planilha para FOD - (Modelo de Resíduos do IPCC)</vt:lpstr>
      <vt:lpstr>Modelo de Planilha para FOD (Modelo de Resíduos do IPCC)</vt:lpstr>
      <vt:lpstr>Apresentação do PowerPoint</vt:lpstr>
      <vt:lpstr>Apresentação do PowerPoint</vt:lpstr>
      <vt:lpstr>Apresentação do PowerPoint</vt:lpstr>
      <vt:lpstr>Tratamento Biológico de Resíduos Sólidos</vt:lpstr>
      <vt:lpstr>Tratamento Biológico de Resíduos Sólidos: Emissões de CH4</vt:lpstr>
      <vt:lpstr>Tratamento Biológico de Resíduos Sólidos: Emissões de N2O</vt:lpstr>
      <vt:lpstr>    Tratamento Biológico de Resíduos Sólidos : Escolha de Métodos, AD e EFs</vt:lpstr>
      <vt:lpstr>Incineração e Queima Aberta de Resíduos: Emissões de CO2</vt:lpstr>
      <vt:lpstr>Incineração e Queima Aberta de Resíduos: Emissões de CO2</vt:lpstr>
      <vt:lpstr>Incineração e Queima Aberta de Resíduos: Emissões de CH4</vt:lpstr>
      <vt:lpstr>Incineração e Queima Aberta de Resíduos: Emissões de N2O</vt:lpstr>
      <vt:lpstr>Quantidade de resíduos queimados</vt:lpstr>
      <vt:lpstr>Incineração de Resíduos Líquidos Fósseis: Emissões de CO2</vt:lpstr>
      <vt:lpstr>Incineração e Queima Aberta de Resíduos: Escolha dos Métodos, AD e EF / Parâmetros</vt:lpstr>
      <vt:lpstr>Tratamento e Águas Residuárias e Disposição</vt:lpstr>
      <vt:lpstr>Sistemas de Tratamento de Águas Residuárias e Rotas de Descarga</vt:lpstr>
      <vt:lpstr>Tratamento e Descarga de Águas Residuárias : Emissões de CH4</vt:lpstr>
      <vt:lpstr>Tratamento de Águas Residuárias Domésticas: Emissões de CH4</vt:lpstr>
      <vt:lpstr>Tratamento de Águas Residuárias Domésticas: Emissões de CH4</vt:lpstr>
      <vt:lpstr>  Águas Residuárias Domésticas: Emissões de CH4</vt:lpstr>
      <vt:lpstr>Águas Residuárias Industriais: Emissões de CH4</vt:lpstr>
      <vt:lpstr>Águas Residuárias Industriais: Emissões de CH4</vt:lpstr>
      <vt:lpstr>Águas Residuárias Industriais: Emissões de CH4</vt:lpstr>
      <vt:lpstr>Tratamento e descarga de águas residuárias: Emissões de N2O</vt:lpstr>
      <vt:lpstr>Águas Residuárias Domésticas: Emissões de N2O</vt:lpstr>
      <vt:lpstr>Apresentação do PowerPoint</vt:lpstr>
      <vt:lpstr>Águas Residuárias Domésticas: Emissões de N2O</vt:lpstr>
      <vt:lpstr>Dados de Resíduos</vt:lpstr>
      <vt:lpstr>Apresentação do PowerPoint</vt:lpstr>
      <vt:lpstr>Apresentação do PowerPoint</vt:lpstr>
      <vt:lpstr>Apresentação do PowerPoint</vt:lpstr>
      <vt:lpstr>Obrigado pela atenção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Convenção-Quadro das Nações Unidas sobre Mudança do Clima (UNFCCC)</dc:title>
  <dc:creator/>
  <cp:lastModifiedBy/>
  <cp:revision>319</cp:revision>
  <dcterms:modified xsi:type="dcterms:W3CDTF">2018-09-12T08:33:25Z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0x010100130F70CB2BEB3E4B9239167C339B484B</vt:lpwstr>
  </property>
  <property fmtid="{D5CDD505-2E9C-101B-9397-08002B2CF9AE}" pid="3" name="_dlc_DocIdItemGuid">
    <vt:lpwstr>c96e0ded-5ee0-4011-9710-956dd01911d5</vt:lpwstr>
  </property>
</Properties>
</file>