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5"/>
    <p:sldMasterId id="2147483651" r:id="rId6"/>
    <p:sldMasterId id="2147483652" r:id="rId7"/>
    <p:sldMasterId id="2147483686" r:id="rId8"/>
  </p:sldMasterIdLst>
  <p:notesMasterIdLst>
    <p:notesMasterId r:id="rId62"/>
  </p:notesMasterIdLst>
  <p:handoutMasterIdLst>
    <p:handoutMasterId r:id="rId63"/>
  </p:handoutMasterIdLst>
  <p:sldIdLst>
    <p:sldId id="335" r:id="rId9"/>
    <p:sldId id="389" r:id="rId10"/>
    <p:sldId id="337" r:id="rId11"/>
    <p:sldId id="338" r:id="rId12"/>
    <p:sldId id="339" r:id="rId13"/>
    <p:sldId id="340" r:id="rId14"/>
    <p:sldId id="341" r:id="rId15"/>
    <p:sldId id="342" r:id="rId16"/>
    <p:sldId id="343" r:id="rId17"/>
    <p:sldId id="344" r:id="rId18"/>
    <p:sldId id="345" r:id="rId19"/>
    <p:sldId id="346" r:id="rId20"/>
    <p:sldId id="347" r:id="rId21"/>
    <p:sldId id="348" r:id="rId22"/>
    <p:sldId id="349" r:id="rId23"/>
    <p:sldId id="350" r:id="rId24"/>
    <p:sldId id="351" r:id="rId25"/>
    <p:sldId id="352" r:id="rId26"/>
    <p:sldId id="353" r:id="rId27"/>
    <p:sldId id="354" r:id="rId28"/>
    <p:sldId id="355" r:id="rId29"/>
    <p:sldId id="356" r:id="rId30"/>
    <p:sldId id="357" r:id="rId31"/>
    <p:sldId id="358" r:id="rId32"/>
    <p:sldId id="359" r:id="rId33"/>
    <p:sldId id="360" r:id="rId34"/>
    <p:sldId id="361" r:id="rId35"/>
    <p:sldId id="362" r:id="rId36"/>
    <p:sldId id="363" r:id="rId37"/>
    <p:sldId id="364" r:id="rId38"/>
    <p:sldId id="365" r:id="rId39"/>
    <p:sldId id="366" r:id="rId40"/>
    <p:sldId id="367" r:id="rId41"/>
    <p:sldId id="368" r:id="rId42"/>
    <p:sldId id="369" r:id="rId43"/>
    <p:sldId id="370" r:id="rId44"/>
    <p:sldId id="371" r:id="rId45"/>
    <p:sldId id="372" r:id="rId46"/>
    <p:sldId id="373" r:id="rId47"/>
    <p:sldId id="374" r:id="rId48"/>
    <p:sldId id="375" r:id="rId49"/>
    <p:sldId id="376" r:id="rId50"/>
    <p:sldId id="377" r:id="rId51"/>
    <p:sldId id="378" r:id="rId52"/>
    <p:sldId id="379" r:id="rId53"/>
    <p:sldId id="380" r:id="rId54"/>
    <p:sldId id="381" r:id="rId55"/>
    <p:sldId id="382" r:id="rId56"/>
    <p:sldId id="383" r:id="rId57"/>
    <p:sldId id="384" r:id="rId58"/>
    <p:sldId id="385" r:id="rId59"/>
    <p:sldId id="386" r:id="rId60"/>
    <p:sldId id="266" r:id="rId61"/>
  </p:sldIdLst>
  <p:sldSz cx="9144000" cy="6858000" type="screen4x3"/>
  <p:notesSz cx="6858000" cy="1400175"/>
  <p:defaultTextStyle>
    <a:defPPr>
      <a:defRPr lang="en-GB"/>
    </a:defPPr>
    <a:lvl1pPr algn="l" rtl="0" fontAlgn="base">
      <a:spcBef>
        <a:spcPct val="50000"/>
      </a:spcBef>
      <a:spcAft>
        <a:spcPct val="0"/>
      </a:spcAft>
      <a:defRPr sz="1500" kern="1200">
        <a:solidFill>
          <a:schemeClr val="tx1"/>
        </a:solidFill>
        <a:latin typeface="Arial" charset="0"/>
        <a:ea typeface="+mn-ea"/>
        <a:cs typeface="+mn-cs"/>
      </a:defRPr>
    </a:lvl1pPr>
    <a:lvl2pPr marL="457200" algn="l" rtl="0" fontAlgn="base">
      <a:spcBef>
        <a:spcPct val="50000"/>
      </a:spcBef>
      <a:spcAft>
        <a:spcPct val="0"/>
      </a:spcAft>
      <a:defRPr sz="1500" kern="1200">
        <a:solidFill>
          <a:schemeClr val="tx1"/>
        </a:solidFill>
        <a:latin typeface="Arial" charset="0"/>
        <a:ea typeface="+mn-ea"/>
        <a:cs typeface="+mn-cs"/>
      </a:defRPr>
    </a:lvl2pPr>
    <a:lvl3pPr marL="914400" algn="l" rtl="0" fontAlgn="base">
      <a:spcBef>
        <a:spcPct val="50000"/>
      </a:spcBef>
      <a:spcAft>
        <a:spcPct val="0"/>
      </a:spcAft>
      <a:defRPr sz="1500" kern="1200">
        <a:solidFill>
          <a:schemeClr val="tx1"/>
        </a:solidFill>
        <a:latin typeface="Arial" charset="0"/>
        <a:ea typeface="+mn-ea"/>
        <a:cs typeface="+mn-cs"/>
      </a:defRPr>
    </a:lvl3pPr>
    <a:lvl4pPr marL="1371600" algn="l" rtl="0" fontAlgn="base">
      <a:spcBef>
        <a:spcPct val="50000"/>
      </a:spcBef>
      <a:spcAft>
        <a:spcPct val="0"/>
      </a:spcAft>
      <a:defRPr sz="1500" kern="1200">
        <a:solidFill>
          <a:schemeClr val="tx1"/>
        </a:solidFill>
        <a:latin typeface="Arial" charset="0"/>
        <a:ea typeface="+mn-ea"/>
        <a:cs typeface="+mn-cs"/>
      </a:defRPr>
    </a:lvl4pPr>
    <a:lvl5pPr marL="1828800" algn="l" rtl="0" fontAlgn="base">
      <a:spcBef>
        <a:spcPct val="50000"/>
      </a:spcBef>
      <a:spcAft>
        <a:spcPct val="0"/>
      </a:spcAft>
      <a:defRPr sz="1500" kern="1200">
        <a:solidFill>
          <a:schemeClr val="tx1"/>
        </a:solidFill>
        <a:latin typeface="Arial" charset="0"/>
        <a:ea typeface="+mn-ea"/>
        <a:cs typeface="+mn-cs"/>
      </a:defRPr>
    </a:lvl5pPr>
    <a:lvl6pPr marL="2286000" algn="l" defTabSz="914400" rtl="0" eaLnBrk="1" latinLnBrk="0" hangingPunct="1">
      <a:defRPr sz="1500" kern="1200">
        <a:solidFill>
          <a:schemeClr val="tx1"/>
        </a:solidFill>
        <a:latin typeface="Arial" charset="0"/>
        <a:ea typeface="+mn-ea"/>
        <a:cs typeface="+mn-cs"/>
      </a:defRPr>
    </a:lvl6pPr>
    <a:lvl7pPr marL="2743200" algn="l" defTabSz="914400" rtl="0" eaLnBrk="1" latinLnBrk="0" hangingPunct="1">
      <a:defRPr sz="1500" kern="1200">
        <a:solidFill>
          <a:schemeClr val="tx1"/>
        </a:solidFill>
        <a:latin typeface="Arial" charset="0"/>
        <a:ea typeface="+mn-ea"/>
        <a:cs typeface="+mn-cs"/>
      </a:defRPr>
    </a:lvl7pPr>
    <a:lvl8pPr marL="3200400" algn="l" defTabSz="914400" rtl="0" eaLnBrk="1" latinLnBrk="0" hangingPunct="1">
      <a:defRPr sz="1500" kern="1200">
        <a:solidFill>
          <a:schemeClr val="tx1"/>
        </a:solidFill>
        <a:latin typeface="Arial" charset="0"/>
        <a:ea typeface="+mn-ea"/>
        <a:cs typeface="+mn-cs"/>
      </a:defRPr>
    </a:lvl8pPr>
    <a:lvl9pPr marL="3657600" algn="l" defTabSz="914400" rtl="0" eaLnBrk="1" latinLnBrk="0" hangingPunct="1">
      <a:defRPr sz="15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4D4D4D"/>
    <a:srgbClr val="5F5F5F"/>
    <a:srgbClr val="777777"/>
    <a:srgbClr val="808080"/>
    <a:srgbClr val="1960AB"/>
    <a:srgbClr val="FFFFFF"/>
    <a:srgbClr val="6C547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3787C7-87E5-4D00-88FB-911008BCB486}" v="2178" dt="2018-07-15T03:10:45.3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80427" autoAdjust="0"/>
  </p:normalViewPr>
  <p:slideViewPr>
    <p:cSldViewPr>
      <p:cViewPr>
        <p:scale>
          <a:sx n="60" d="100"/>
          <a:sy n="60" d="100"/>
        </p:scale>
        <p:origin x="-1734" y="-30"/>
      </p:cViewPr>
      <p:guideLst>
        <p:guide orient="horz" pos="2160"/>
        <p:guide pos="2880"/>
      </p:guideLst>
    </p:cSldViewPr>
  </p:slideViewPr>
  <p:notesTextViewPr>
    <p:cViewPr>
      <p:scale>
        <a:sx n="1" d="1"/>
        <a:sy n="1" d="1"/>
      </p:scale>
      <p:origin x="0" y="0"/>
    </p:cViewPr>
  </p:notesTextViewPr>
  <p:sorterViewPr>
    <p:cViewPr>
      <p:scale>
        <a:sx n="190" d="100"/>
        <a:sy n="190" d="100"/>
      </p:scale>
      <p:origin x="0" y="4548"/>
    </p:cViewPr>
  </p:sorterViewPr>
  <p:notesViewPr>
    <p:cSldViewPr>
      <p:cViewPr varScale="1">
        <p:scale>
          <a:sx n="55" d="100"/>
          <a:sy n="55" d="100"/>
        </p:scale>
        <p:origin x="-2832" y="-78"/>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commentAuthors" Target="commentAuthors.xml"/><Relationship Id="rId69" Type="http://schemas.microsoft.com/office/2015/10/relationships/revisionInfo" Target="revisionInfo.xml"/><Relationship Id="rId8" Type="http://schemas.openxmlformats.org/officeDocument/2006/relationships/slideMaster" Target="slideMasters/slideMaster4.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23" name="Line 7"/>
          <p:cNvSpPr>
            <a:spLocks noChangeShapeType="1"/>
          </p:cNvSpPr>
          <p:nvPr/>
        </p:nvSpPr>
        <p:spPr bwMode="auto">
          <a:xfrm>
            <a:off x="488889" y="364322"/>
            <a:ext cx="6007225" cy="1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93" tIns="44047" rIns="88093" bIns="44047"/>
          <a:lstStyle/>
          <a:p>
            <a:endParaRPr lang="en-GB" dirty="0"/>
          </a:p>
        </p:txBody>
      </p:sp>
      <p:sp>
        <p:nvSpPr>
          <p:cNvPr id="86026" name="Line 10"/>
          <p:cNvSpPr>
            <a:spLocks noChangeShapeType="1"/>
          </p:cNvSpPr>
          <p:nvPr/>
        </p:nvSpPr>
        <p:spPr bwMode="auto">
          <a:xfrm>
            <a:off x="488889" y="8644339"/>
            <a:ext cx="6007225" cy="1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93" tIns="44047" rIns="88093" bIns="44047"/>
          <a:lstStyle/>
          <a:p>
            <a:endParaRPr lang="en-GB" dirty="0"/>
          </a:p>
        </p:txBody>
      </p:sp>
      <p:pic>
        <p:nvPicPr>
          <p:cNvPr id="6" name="Picture 42" descr="unfccc-letter-es-e-heade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8758" y="8671061"/>
            <a:ext cx="63883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Header Placeholder 3"/>
          <p:cNvSpPr>
            <a:spLocks noGrp="1"/>
          </p:cNvSpPr>
          <p:nvPr>
            <p:ph type="hdr" sz="quarter"/>
          </p:nvPr>
        </p:nvSpPr>
        <p:spPr>
          <a:xfrm>
            <a:off x="0" y="1"/>
            <a:ext cx="3027042" cy="463681"/>
          </a:xfrm>
          <a:prstGeom prst="rect">
            <a:avLst/>
          </a:prstGeom>
        </p:spPr>
        <p:txBody>
          <a:bodyPr vert="horz" lIns="88093" tIns="44047" rIns="88093" bIns="44047" rtlCol="0"/>
          <a:lstStyle>
            <a:lvl1pPr algn="l">
              <a:defRPr sz="1200"/>
            </a:lvl1pPr>
          </a:lstStyle>
          <a:p>
            <a:endParaRPr lang="en-GB" dirty="0"/>
          </a:p>
        </p:txBody>
      </p:sp>
    </p:spTree>
    <p:extLst>
      <p:ext uri="{BB962C8B-B14F-4D97-AF65-F5344CB8AC3E}">
        <p14:creationId xmlns:p14="http://schemas.microsoft.com/office/powerpoint/2010/main" val="2807914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6" name="Rectangle 4"/>
          <p:cNvSpPr>
            <a:spLocks noGrp="1" noRot="1" noChangeAspect="1" noChangeArrowheads="1" noTextEdit="1"/>
          </p:cNvSpPr>
          <p:nvPr>
            <p:ph type="sldImg" idx="2"/>
          </p:nvPr>
        </p:nvSpPr>
        <p:spPr bwMode="auto">
          <a:xfrm>
            <a:off x="1169988" y="696913"/>
            <a:ext cx="4645025" cy="34829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4997" name="Rectangle 5"/>
          <p:cNvSpPr>
            <a:spLocks noGrp="1" noChangeArrowheads="1"/>
          </p:cNvSpPr>
          <p:nvPr>
            <p:ph type="body" sz="quarter" idx="3"/>
          </p:nvPr>
        </p:nvSpPr>
        <p:spPr bwMode="auto">
          <a:xfrm>
            <a:off x="930917" y="4410730"/>
            <a:ext cx="5123167" cy="417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3" tIns="47710" rIns="95423" bIns="4771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5011" name="Line 19"/>
          <p:cNvSpPr>
            <a:spLocks noChangeShapeType="1"/>
          </p:cNvSpPr>
          <p:nvPr/>
        </p:nvSpPr>
        <p:spPr bwMode="auto">
          <a:xfrm>
            <a:off x="488889" y="364322"/>
            <a:ext cx="6007225" cy="1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93" tIns="44047" rIns="88093" bIns="44047"/>
          <a:lstStyle/>
          <a:p>
            <a:endParaRPr lang="en-GB" dirty="0"/>
          </a:p>
        </p:txBody>
      </p:sp>
      <p:sp>
        <p:nvSpPr>
          <p:cNvPr id="85012" name="Line 20"/>
          <p:cNvSpPr>
            <a:spLocks noChangeShapeType="1"/>
          </p:cNvSpPr>
          <p:nvPr/>
        </p:nvSpPr>
        <p:spPr bwMode="auto">
          <a:xfrm>
            <a:off x="488889" y="8644339"/>
            <a:ext cx="6007225" cy="1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93" tIns="44047" rIns="88093" bIns="44047"/>
          <a:lstStyle/>
          <a:p>
            <a:endParaRPr lang="en-GB" dirty="0"/>
          </a:p>
        </p:txBody>
      </p:sp>
      <p:sp>
        <p:nvSpPr>
          <p:cNvPr id="85013" name="Rectangle 21"/>
          <p:cNvSpPr>
            <a:spLocks noGrp="1" noChangeArrowheads="1"/>
          </p:cNvSpPr>
          <p:nvPr>
            <p:ph type="hdr" sz="quarter"/>
          </p:nvPr>
        </p:nvSpPr>
        <p:spPr bwMode="auto">
          <a:xfrm>
            <a:off x="482641" y="139681"/>
            <a:ext cx="6005663" cy="16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952815">
              <a:spcBef>
                <a:spcPct val="0"/>
              </a:spcBef>
              <a:defRPr sz="1200">
                <a:cs typeface="Arial" charset="0"/>
              </a:defRPr>
            </a:lvl1pPr>
          </a:lstStyle>
          <a:p>
            <a:r>
              <a:rPr lang="en-GB" dirty="0"/>
              <a:t>Presentation title</a:t>
            </a:r>
          </a:p>
        </p:txBody>
      </p:sp>
      <p:pic>
        <p:nvPicPr>
          <p:cNvPr id="8" name="Picture 42" descr="unfccc-letter-es-e-heade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888" y="8644339"/>
            <a:ext cx="63883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266967"/>
      </p:ext>
    </p:extLst>
  </p:cSld>
  <p:clrMap bg1="lt1" tx1="dk1" bg2="lt2" tx2="dk2" accent1="accent1" accent2="accent2" accent3="accent3" accent4="accent4" accent5="accent5" accent6="accent6" hlink="hlink" folHlink="folHlink"/>
  <p:hf ftr="0" dt="0"/>
  <p:notesStyle>
    <a:lvl1pPr marL="271463" indent="-271463" algn="l" rtl="0" fontAlgn="base">
      <a:spcBef>
        <a:spcPct val="30000"/>
      </a:spcBef>
      <a:spcAft>
        <a:spcPct val="0"/>
      </a:spcAft>
      <a:buChar char="•"/>
      <a:defRPr sz="1200" kern="1200">
        <a:solidFill>
          <a:schemeClr val="tx1"/>
        </a:solidFill>
        <a:latin typeface="Arial" charset="0"/>
        <a:ea typeface="+mn-ea"/>
        <a:cs typeface="Arial" charset="0"/>
      </a:defRPr>
    </a:lvl1pPr>
    <a:lvl2pPr marL="546100" indent="-273050" algn="l" rtl="0" fontAlgn="base">
      <a:spcBef>
        <a:spcPct val="30000"/>
      </a:spcBef>
      <a:spcAft>
        <a:spcPct val="0"/>
      </a:spcAft>
      <a:buChar char="•"/>
      <a:defRPr sz="1200" kern="1200">
        <a:solidFill>
          <a:schemeClr val="tx1"/>
        </a:solidFill>
        <a:latin typeface="Arial" charset="0"/>
        <a:ea typeface="+mn-ea"/>
        <a:cs typeface="Arial" charset="0"/>
      </a:defRPr>
    </a:lvl2pPr>
    <a:lvl3pPr marL="800100" indent="-252413" algn="l" rtl="0" fontAlgn="base">
      <a:spcBef>
        <a:spcPct val="30000"/>
      </a:spcBef>
      <a:spcAft>
        <a:spcPct val="0"/>
      </a:spcAft>
      <a:buChar char="•"/>
      <a:defRPr sz="1200" kern="1200">
        <a:solidFill>
          <a:schemeClr val="tx1"/>
        </a:solidFill>
        <a:latin typeface="Arial" charset="0"/>
        <a:ea typeface="+mn-ea"/>
        <a:cs typeface="Arial" charset="0"/>
      </a:defRPr>
    </a:lvl3pPr>
    <a:lvl4pPr marL="1073150" indent="-271463" algn="l" rtl="0" fontAlgn="base">
      <a:spcBef>
        <a:spcPct val="30000"/>
      </a:spcBef>
      <a:spcAft>
        <a:spcPct val="0"/>
      </a:spcAft>
      <a:buChar char="•"/>
      <a:defRPr sz="1200" kern="1200">
        <a:solidFill>
          <a:schemeClr val="tx1"/>
        </a:solidFill>
        <a:latin typeface="Arial" charset="0"/>
        <a:ea typeface="+mn-ea"/>
        <a:cs typeface="Arial" charset="0"/>
      </a:defRPr>
    </a:lvl4pPr>
    <a:lvl5pPr marL="1346200" indent="-271463" algn="l" rtl="0" fontAlgn="base">
      <a:spcBef>
        <a:spcPct val="30000"/>
      </a:spcBef>
      <a:spcAft>
        <a:spcPct val="0"/>
      </a:spcAft>
      <a:buChar char="•"/>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71575" y="696913"/>
            <a:ext cx="4645025" cy="3482975"/>
          </a:xfrm>
          <a:ln/>
        </p:spPr>
      </p:sp>
      <p:sp>
        <p:nvSpPr>
          <p:cNvPr id="88067" name="Rectangle 3"/>
          <p:cNvSpPr>
            <a:spLocks noGrp="1" noChangeArrowheads="1"/>
          </p:cNvSpPr>
          <p:nvPr>
            <p:ph type="body" idx="1"/>
          </p:nvPr>
        </p:nvSpPr>
        <p:spPr>
          <a:xfrm>
            <a:off x="930246" y="4411246"/>
            <a:ext cx="5124509" cy="41761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spcBef>
                <a:spcPts val="0"/>
              </a:spcBef>
              <a:spcAft>
                <a:spcPts val="0"/>
              </a:spcAft>
              <a:buNone/>
            </a:pPr>
            <a:r>
              <a:rPr lang="pt-BR" dirty="0"/>
              <a:t>Onde:</a:t>
            </a:r>
            <a:endParaRPr lang="en-US" dirty="0"/>
          </a:p>
          <a:p>
            <a:pPr marL="0" indent="0">
              <a:spcBef>
                <a:spcPts val="0"/>
              </a:spcBef>
              <a:spcAft>
                <a:spcPts val="0"/>
              </a:spcAft>
              <a:buNone/>
            </a:pPr>
            <a:r>
              <a:rPr lang="pt-PT" dirty="0"/>
              <a:t>Emissões de CO</a:t>
            </a:r>
            <a:r>
              <a:rPr lang="pt-PT" baseline="-25000" dirty="0"/>
              <a:t>2</a:t>
            </a:r>
            <a:r>
              <a:rPr lang="pt-PT" dirty="0"/>
              <a:t> = emissões de CO</a:t>
            </a:r>
            <a:r>
              <a:rPr lang="pt-PT" baseline="-25000" dirty="0"/>
              <a:t>2</a:t>
            </a:r>
            <a:r>
              <a:rPr lang="pt-PT" dirty="0"/>
              <a:t> resultantes da produção de cimento, toneladas</a:t>
            </a:r>
            <a:br>
              <a:rPr lang="pt-PT" dirty="0"/>
            </a:br>
            <a:r>
              <a:rPr lang="pt-PT" dirty="0" smtClean="0"/>
              <a:t>EF</a:t>
            </a:r>
            <a:r>
              <a:rPr lang="pt-PT" baseline="-25000" dirty="0" smtClean="0"/>
              <a:t>i</a:t>
            </a:r>
            <a:r>
              <a:rPr lang="pt-PT" dirty="0"/>
              <a:t> = fator de emissão para o carbonato específico do tipo i, toneladas de CO</a:t>
            </a:r>
            <a:r>
              <a:rPr lang="pt-PT" baseline="-25000" dirty="0"/>
              <a:t>2</a:t>
            </a:r>
            <a:r>
              <a:rPr lang="pt-PT" dirty="0"/>
              <a:t> / toneladas de carbonato</a:t>
            </a:r>
            <a:br>
              <a:rPr lang="pt-PT" dirty="0"/>
            </a:br>
            <a:r>
              <a:rPr lang="pt-PT" dirty="0"/>
              <a:t>M</a:t>
            </a:r>
            <a:r>
              <a:rPr lang="pt-PT" baseline="-25000" dirty="0"/>
              <a:t>i</a:t>
            </a:r>
            <a:r>
              <a:rPr lang="pt-PT" dirty="0"/>
              <a:t> = peso ou massa do carbonato tipo i consumido no forno, toneladas</a:t>
            </a:r>
            <a:br>
              <a:rPr lang="pt-PT" dirty="0"/>
            </a:br>
            <a:r>
              <a:rPr lang="pt-PT" dirty="0"/>
              <a:t>F</a:t>
            </a:r>
            <a:r>
              <a:rPr lang="pt-PT" baseline="-25000" dirty="0"/>
              <a:t>i</a:t>
            </a:r>
            <a:r>
              <a:rPr lang="pt-PT" dirty="0"/>
              <a:t> = fração da calcinação alcançada para o carbonato do tipo i, fração</a:t>
            </a:r>
            <a:br>
              <a:rPr lang="pt-PT" dirty="0"/>
            </a:br>
            <a:r>
              <a:rPr lang="pt-PT" dirty="0" smtClean="0"/>
              <a:t>M</a:t>
            </a:r>
            <a:r>
              <a:rPr lang="pt-PT" baseline="-25000" dirty="0" smtClean="0"/>
              <a:t>d</a:t>
            </a:r>
            <a:r>
              <a:rPr lang="pt-PT" baseline="0" dirty="0" smtClean="0"/>
              <a:t> </a:t>
            </a:r>
            <a:r>
              <a:rPr lang="pt-PT" dirty="0" smtClean="0"/>
              <a:t> = </a:t>
            </a:r>
            <a:r>
              <a:rPr lang="pt-PT" dirty="0"/>
              <a:t>peso ou massa de CKD não reciclado para o forno (= CKP "perdido"), toneladas </a:t>
            </a:r>
            <a:endParaRPr lang="pt-BR" dirty="0"/>
          </a:p>
          <a:p>
            <a:pPr marL="0" indent="0">
              <a:spcBef>
                <a:spcPts val="0"/>
              </a:spcBef>
              <a:spcAft>
                <a:spcPts val="0"/>
              </a:spcAft>
              <a:buNone/>
            </a:pPr>
            <a:r>
              <a:rPr lang="pt-PT" dirty="0"/>
              <a:t>C</a:t>
            </a:r>
            <a:r>
              <a:rPr lang="pt-PT" baseline="-25000" dirty="0"/>
              <a:t>d</a:t>
            </a:r>
            <a:r>
              <a:rPr lang="pt-PT" dirty="0"/>
              <a:t> = fração do peso do carbonato original para o CKD não reciclado para o forno, fração</a:t>
            </a:r>
            <a:br>
              <a:rPr lang="pt-PT" dirty="0"/>
            </a:br>
            <a:r>
              <a:rPr lang="pt-PT" dirty="0" smtClean="0"/>
              <a:t>F</a:t>
            </a:r>
            <a:r>
              <a:rPr lang="pt-PT" baseline="-25000" dirty="0" smtClean="0"/>
              <a:t>d</a:t>
            </a:r>
            <a:r>
              <a:rPr lang="pt-PT" baseline="-25000" dirty="0"/>
              <a:t> </a:t>
            </a:r>
            <a:r>
              <a:rPr lang="pt-PT" dirty="0"/>
              <a:t>= fração da calcinação alcançada para o CKD não reciclado para o forno, fração</a:t>
            </a:r>
            <a:br>
              <a:rPr lang="pt-PT" dirty="0"/>
            </a:br>
            <a:r>
              <a:rPr lang="pt-PT" dirty="0"/>
              <a:t>EF</a:t>
            </a:r>
            <a:r>
              <a:rPr lang="pt-PT" baseline="-25000" dirty="0"/>
              <a:t>d</a:t>
            </a:r>
            <a:r>
              <a:rPr lang="pt-PT" dirty="0"/>
              <a:t> = fator de emissão para o carbonato não calcinado contido no CKD que não é reciclado para o forno, toneladas de CO</a:t>
            </a:r>
            <a:r>
              <a:rPr lang="pt-PT" baseline="-25000" dirty="0"/>
              <a:t>2 </a:t>
            </a:r>
            <a:r>
              <a:rPr lang="pt-PT" dirty="0"/>
              <a:t>/ toneladas de carbonato de carbono</a:t>
            </a:r>
            <a:br>
              <a:rPr lang="pt-PT" dirty="0"/>
            </a:br>
            <a:r>
              <a:rPr lang="pt-PT" dirty="0" smtClean="0"/>
              <a:t>M</a:t>
            </a:r>
            <a:r>
              <a:rPr lang="pt-PT" baseline="-25000" dirty="0" smtClean="0"/>
              <a:t>k</a:t>
            </a:r>
            <a:r>
              <a:rPr lang="pt-PT" dirty="0"/>
              <a:t> = peso ou massa de matéria-prima orgânica ou outra matéria prima não combustível que contém carbono, k, toneladas</a:t>
            </a:r>
            <a:br>
              <a:rPr lang="pt-PT" dirty="0"/>
            </a:br>
            <a:r>
              <a:rPr lang="pt-PT" dirty="0" smtClean="0"/>
              <a:t>X</a:t>
            </a:r>
            <a:r>
              <a:rPr lang="pt-PT" baseline="-25000" dirty="0" smtClean="0"/>
              <a:t>k</a:t>
            </a:r>
            <a:r>
              <a:rPr lang="pt-PT" dirty="0"/>
              <a:t> = fração do total de carbono orgânico ou outro na matéria-prima não-combustível k, fração</a:t>
            </a:r>
            <a:br>
              <a:rPr lang="pt-PT" dirty="0"/>
            </a:br>
            <a:r>
              <a:rPr lang="pt-PT" dirty="0" smtClean="0"/>
              <a:t>EF</a:t>
            </a:r>
            <a:r>
              <a:rPr lang="pt-PT" baseline="-25000" dirty="0" smtClean="0"/>
              <a:t>k</a:t>
            </a:r>
            <a:r>
              <a:rPr lang="pt-PT" dirty="0"/>
              <a:t> = fator de emissão para matéria-prima não combustível k, que </a:t>
            </a:r>
            <a:r>
              <a:rPr lang="pt-PT" dirty="0" smtClean="0"/>
              <a:t>contém querogênio (ou </a:t>
            </a:r>
            <a:r>
              <a:rPr lang="pt-PT" dirty="0"/>
              <a:t>outro carbono), toneladas de CO</a:t>
            </a:r>
            <a:r>
              <a:rPr lang="pt-PT" baseline="-25000" dirty="0"/>
              <a:t>2 </a:t>
            </a:r>
            <a:r>
              <a:rPr lang="pt-PT" dirty="0"/>
              <a:t>/ toneladas de</a:t>
            </a:r>
            <a:endParaRPr lang="pt-BR" dirty="0"/>
          </a:p>
        </p:txBody>
      </p:sp>
      <p:sp>
        <p:nvSpPr>
          <p:cNvPr id="4" name="Espaço Reservado para Cabeçalho 3"/>
          <p:cNvSpPr>
            <a:spLocks noGrp="1"/>
          </p:cNvSpPr>
          <p:nvPr>
            <p:ph type="hdr" sz="quarter"/>
          </p:nvPr>
        </p:nvSpPr>
        <p:spPr/>
        <p:txBody>
          <a:bodyPr/>
          <a:lstStyle/>
          <a:p>
            <a:r>
              <a:rPr lang="en-GB" dirty="0"/>
              <a:t>Presentation title</a:t>
            </a:r>
          </a:p>
        </p:txBody>
      </p:sp>
    </p:spTree>
    <p:extLst>
      <p:ext uri="{BB962C8B-B14F-4D97-AF65-F5344CB8AC3E}">
        <p14:creationId xmlns:p14="http://schemas.microsoft.com/office/powerpoint/2010/main" val="390293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スライド イメージ プレースホルダ 1"/>
          <p:cNvSpPr>
            <a:spLocks noGrp="1" noRot="1" noChangeAspect="1" noTextEdit="1"/>
          </p:cNvSpPr>
          <p:nvPr>
            <p:ph type="sldImg"/>
          </p:nvPr>
        </p:nvSpPr>
        <p:spPr>
          <a:ln/>
        </p:spPr>
      </p:sp>
      <p:sp>
        <p:nvSpPr>
          <p:cNvPr id="931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p>
        </p:txBody>
      </p:sp>
      <p:sp>
        <p:nvSpPr>
          <p:cNvPr id="931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BFAFD2AB-38FF-46C1-8059-6D8C71124278}" type="slidenum">
              <a:rPr lang="en-GB" altLang="ja-JP" smtClean="0"/>
              <a:pPr eaLnBrk="1" hangingPunct="1"/>
              <a:t>19</a:t>
            </a:fld>
            <a:endParaRPr lang="en-GB" altLang="ja-JP" dirty="0"/>
          </a:p>
        </p:txBody>
      </p:sp>
    </p:spTree>
    <p:extLst>
      <p:ext uri="{BB962C8B-B14F-4D97-AF65-F5344CB8AC3E}">
        <p14:creationId xmlns:p14="http://schemas.microsoft.com/office/powerpoint/2010/main" val="2212064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スライド イメージ プレースホルダ 1"/>
          <p:cNvSpPr>
            <a:spLocks noGrp="1" noRot="1" noChangeAspect="1" noTextEdit="1"/>
          </p:cNvSpPr>
          <p:nvPr>
            <p:ph type="sldImg"/>
          </p:nvPr>
        </p:nvSpPr>
        <p:spPr>
          <a:ln/>
        </p:spPr>
      </p:sp>
      <p:sp>
        <p:nvSpPr>
          <p:cNvPr id="931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dirty="0"/>
          </a:p>
        </p:txBody>
      </p:sp>
      <p:sp>
        <p:nvSpPr>
          <p:cNvPr id="931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BFAFD2AB-38FF-46C1-8059-6D8C71124278}" type="slidenum">
              <a:rPr lang="en-GB" altLang="ja-JP" smtClean="0"/>
              <a:pPr eaLnBrk="1" hangingPunct="1"/>
              <a:t>20</a:t>
            </a:fld>
            <a:endParaRPr lang="en-GB" altLang="ja-JP" dirty="0"/>
          </a:p>
        </p:txBody>
      </p:sp>
    </p:spTree>
    <p:extLst>
      <p:ext uri="{BB962C8B-B14F-4D97-AF65-F5344CB8AC3E}">
        <p14:creationId xmlns:p14="http://schemas.microsoft.com/office/powerpoint/2010/main" val="2758270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a:ln/>
        </p:spPr>
      </p:sp>
      <p:sp>
        <p:nvSpPr>
          <p:cNvPr id="9421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ja-JP" dirty="0"/>
          </a:p>
        </p:txBody>
      </p:sp>
    </p:spTree>
    <p:extLst>
      <p:ext uri="{BB962C8B-B14F-4D97-AF65-F5344CB8AC3E}">
        <p14:creationId xmlns:p14="http://schemas.microsoft.com/office/powerpoint/2010/main" val="384207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a:ln/>
        </p:spPr>
      </p:sp>
      <p:sp>
        <p:nvSpPr>
          <p:cNvPr id="9830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p>
        </p:txBody>
      </p:sp>
      <p:sp>
        <p:nvSpPr>
          <p:cNvPr id="9830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E196B85B-23FB-44FD-841F-6C32E1360F53}" type="slidenum">
              <a:rPr lang="en-GB" altLang="ja-JP" smtClean="0"/>
              <a:pPr eaLnBrk="1" hangingPunct="1"/>
              <a:t>22</a:t>
            </a:fld>
            <a:endParaRPr lang="en-GB" altLang="ja-JP" dirty="0"/>
          </a:p>
        </p:txBody>
      </p:sp>
    </p:spTree>
    <p:extLst>
      <p:ext uri="{BB962C8B-B14F-4D97-AF65-F5344CB8AC3E}">
        <p14:creationId xmlns:p14="http://schemas.microsoft.com/office/powerpoint/2010/main" val="500056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spcBef>
                <a:spcPts val="0"/>
              </a:spcBef>
              <a:spcAft>
                <a:spcPts val="0"/>
              </a:spcAft>
              <a:buNone/>
            </a:pPr>
            <a:r>
              <a:rPr lang="pt-BR" dirty="0"/>
              <a:t>A figura ilustra os principais processos da produção de ferro e aço: produção do coque metalúrgico, produção de sinterizados, produção de péletes (pelotas), processamento de minério de ferro, fabricação de ferro, fundição de aço e muitas vezes combustão de gases de alto forno e forno de coque, para outros fins. </a:t>
            </a:r>
          </a:p>
          <a:p>
            <a:pPr marL="0" indent="0">
              <a:spcBef>
                <a:spcPts val="0"/>
              </a:spcBef>
              <a:spcAft>
                <a:spcPts val="0"/>
              </a:spcAft>
              <a:buNone/>
            </a:pPr>
            <a:r>
              <a:rPr lang="pt-BR" dirty="0"/>
              <a:t>Os principais processos podem ocorrer sob o que normalmente se denomina planta “integrada”, que tipicamente inclui altos-fornos e fornos básicos de oxigênio para fabricação de aço (BOFs, do inglês Basic Oxygen Furnace) ou, em alguns casos fornos reverberatórios (OHFs, do inglês Open Hearth Furnace).</a:t>
            </a:r>
            <a:endParaRPr lang="en-US" dirty="0"/>
          </a:p>
          <a:p>
            <a:pPr marL="0" indent="0">
              <a:spcBef>
                <a:spcPts val="0"/>
              </a:spcBef>
              <a:spcAft>
                <a:spcPts val="0"/>
              </a:spcAft>
              <a:buNone/>
            </a:pPr>
            <a:r>
              <a:rPr lang="pt-BR" dirty="0"/>
              <a:t>Também é comum que uma parte da  produção seja feita fora da planta, sob a responsabilidade de outro operador, como a instalação de produção de coque fora da planta. Em alguns países, há plantas de produção de coque que não estão integradas com a produção de ferro e aço (isto é, estão "fora do local"). Este capítulo fornece orientação para estimar as emissões de CO</a:t>
            </a:r>
            <a:r>
              <a:rPr lang="pt-BR" baseline="-25000" dirty="0"/>
              <a:t>2 </a:t>
            </a:r>
            <a:r>
              <a:rPr lang="pt-BR" dirty="0"/>
              <a:t>e CH</a:t>
            </a:r>
            <a:r>
              <a:rPr lang="pt-BR" baseline="-25000" dirty="0"/>
              <a:t>4</a:t>
            </a:r>
            <a:r>
              <a:rPr lang="pt-BR" dirty="0"/>
              <a:t> resultantes de toda a produção de coque para garantir consistência e completude. Para métodos de nível superior, os países devem estimar separadamente as emissões da produção </a:t>
            </a:r>
            <a:r>
              <a:rPr lang="pt-BR" i="1" dirty="0"/>
              <a:t>in situ</a:t>
            </a:r>
            <a:r>
              <a:rPr lang="pt-BR" dirty="0"/>
              <a:t> e fora do local da produção de coque, pois os produtos derivados da produção </a:t>
            </a:r>
            <a:r>
              <a:rPr lang="pt-BR" i="1" dirty="0"/>
              <a:t>in situ</a:t>
            </a:r>
            <a:r>
              <a:rPr lang="pt-BR" dirty="0"/>
              <a:t> (por exemplo, gás de forno de coque (conversão de carvão em coque), resíduo de coque etc) são muitas vezes utilizados durante a produção de ferro e aço. </a:t>
            </a:r>
          </a:p>
        </p:txBody>
      </p:sp>
      <p:sp>
        <p:nvSpPr>
          <p:cNvPr id="4" name="Espaço Reservado para Cabeçalho 3"/>
          <p:cNvSpPr>
            <a:spLocks noGrp="1"/>
          </p:cNvSpPr>
          <p:nvPr>
            <p:ph type="hdr" sz="quarter"/>
          </p:nvPr>
        </p:nvSpPr>
        <p:spPr/>
        <p:txBody>
          <a:bodyPr/>
          <a:lstStyle/>
          <a:p>
            <a:r>
              <a:rPr lang="en-GB" dirty="0"/>
              <a:t>Presentation title</a:t>
            </a:r>
          </a:p>
        </p:txBody>
      </p:sp>
    </p:spTree>
    <p:extLst>
      <p:ext uri="{BB962C8B-B14F-4D97-AF65-F5344CB8AC3E}">
        <p14:creationId xmlns:p14="http://schemas.microsoft.com/office/powerpoint/2010/main" val="4107302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5C33E7BE-C24A-4DFF-AF77-1BBAC0BCE891}" type="slidenum">
              <a:rPr lang="en-GB" altLang="ja-JP" smtClean="0"/>
              <a:pPr eaLnBrk="1" hangingPunct="1"/>
              <a:t>24</a:t>
            </a:fld>
            <a:endParaRPr lang="en-GB" altLang="ja-JP" dirty="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ja-JP" dirty="0"/>
          </a:p>
        </p:txBody>
      </p:sp>
    </p:spTree>
    <p:extLst>
      <p:ext uri="{BB962C8B-B14F-4D97-AF65-F5344CB8AC3E}">
        <p14:creationId xmlns:p14="http://schemas.microsoft.com/office/powerpoint/2010/main" val="1241524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ACCB627F-CF96-474C-A648-3273EE65BC82}" type="slidenum">
              <a:rPr lang="en-GB" altLang="ja-JP" smtClean="0"/>
              <a:pPr eaLnBrk="1" hangingPunct="1"/>
              <a:t>25</a:t>
            </a:fld>
            <a:endParaRPr lang="en-GB" altLang="ja-JP"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ts val="0"/>
              </a:spcBef>
              <a:spcAft>
                <a:spcPts val="0"/>
              </a:spcAft>
              <a:buNone/>
            </a:pPr>
            <a:r>
              <a:rPr lang="pt-BR" dirty="0"/>
              <a:t>Onde, para a produção de ferro e aço:</a:t>
            </a:r>
            <a:endParaRPr lang="en-US" dirty="0"/>
          </a:p>
          <a:p>
            <a:pPr marL="0" indent="0">
              <a:spcBef>
                <a:spcPts val="0"/>
              </a:spcBef>
              <a:spcAft>
                <a:spcPts val="0"/>
              </a:spcAft>
              <a:buNone/>
            </a:pPr>
            <a:r>
              <a:rPr lang="pt-BR" dirty="0"/>
              <a:t>E</a:t>
            </a:r>
            <a:r>
              <a:rPr lang="pt-BR" baseline="-25000" dirty="0"/>
              <a:t>CO2</a:t>
            </a:r>
            <a:r>
              <a:rPr lang="pt-BR" dirty="0"/>
              <a:t>, não-energia = emissões de CO</a:t>
            </a:r>
            <a:r>
              <a:rPr lang="pt-BR" baseline="-25000" dirty="0"/>
              <a:t>2</a:t>
            </a:r>
            <a:r>
              <a:rPr lang="pt-BR" dirty="0"/>
              <a:t> a serem reportadas no Setor IPPU, toneladas</a:t>
            </a:r>
          </a:p>
          <a:p>
            <a:pPr marL="0" indent="0">
              <a:spcBef>
                <a:spcPts val="0"/>
              </a:spcBef>
              <a:spcAft>
                <a:spcPts val="0"/>
              </a:spcAft>
              <a:buNone/>
            </a:pPr>
            <a:r>
              <a:rPr lang="pt-BR" dirty="0"/>
              <a:t>PC = quantidade de coque consumida na produção de ferro e aço (excluindo a produção de sinterizados), toneladas</a:t>
            </a:r>
          </a:p>
          <a:p>
            <a:pPr marL="0" indent="0">
              <a:spcBef>
                <a:spcPts val="0"/>
              </a:spcBef>
              <a:spcAft>
                <a:spcPts val="0"/>
              </a:spcAft>
              <a:buNone/>
            </a:pPr>
            <a:r>
              <a:rPr lang="pt-BR" dirty="0"/>
              <a:t>COB</a:t>
            </a:r>
            <a:r>
              <a:rPr lang="pt-BR" baseline="-25000" dirty="0"/>
              <a:t>a</a:t>
            </a:r>
            <a:r>
              <a:rPr lang="pt-BR" dirty="0"/>
              <a:t> = quantidade de produto derivado </a:t>
            </a:r>
            <a:r>
              <a:rPr lang="pt-BR" i="1" dirty="0"/>
              <a:t>a</a:t>
            </a:r>
            <a:r>
              <a:rPr lang="pt-BR" dirty="0"/>
              <a:t> de forno de coque no local, consumida em alto-forno, toneladas</a:t>
            </a:r>
          </a:p>
          <a:p>
            <a:pPr marL="0" indent="0">
              <a:spcBef>
                <a:spcPts val="0"/>
              </a:spcBef>
              <a:spcAft>
                <a:spcPts val="0"/>
              </a:spcAft>
              <a:buNone/>
            </a:pPr>
            <a:r>
              <a:rPr lang="pt-BR" dirty="0"/>
              <a:t>CI = quantidade de carvão injetado diretamente no alto-forno, toneladas</a:t>
            </a:r>
            <a:endParaRPr lang="en-US" dirty="0"/>
          </a:p>
          <a:p>
            <a:pPr marL="0" indent="0">
              <a:spcBef>
                <a:spcPts val="0"/>
              </a:spcBef>
              <a:spcAft>
                <a:spcPts val="0"/>
              </a:spcAft>
              <a:buNone/>
            </a:pPr>
            <a:r>
              <a:rPr lang="pt-BR" dirty="0"/>
              <a:t>L = quantidade de calcário consumida na produção de ferro e aço, toneladas</a:t>
            </a:r>
            <a:endParaRPr lang="en-US" dirty="0"/>
          </a:p>
          <a:p>
            <a:pPr marL="0" indent="0">
              <a:spcBef>
                <a:spcPts val="0"/>
              </a:spcBef>
              <a:spcAft>
                <a:spcPts val="0"/>
              </a:spcAft>
              <a:buNone/>
            </a:pPr>
            <a:r>
              <a:rPr lang="pt-BR" dirty="0"/>
              <a:t>D = quantidade de dolomita consumida na produção de ferro e aço, toneladas</a:t>
            </a:r>
            <a:endParaRPr lang="en-US" dirty="0"/>
          </a:p>
          <a:p>
            <a:pPr marL="0" indent="0">
              <a:spcBef>
                <a:spcPts val="0"/>
              </a:spcBef>
              <a:spcAft>
                <a:spcPts val="0"/>
              </a:spcAft>
              <a:buNone/>
            </a:pPr>
            <a:r>
              <a:rPr lang="pt-BR" dirty="0"/>
              <a:t>CE = quantidade de eletrodos de carbono consumidos em EAFs, toneladas</a:t>
            </a:r>
            <a:endParaRPr lang="en-US" dirty="0"/>
          </a:p>
          <a:p>
            <a:pPr marL="0" indent="0">
              <a:spcBef>
                <a:spcPts val="0"/>
              </a:spcBef>
              <a:spcAft>
                <a:spcPts val="0"/>
              </a:spcAft>
              <a:buNone/>
            </a:pPr>
            <a:r>
              <a:rPr lang="pt-BR" dirty="0"/>
              <a:t>O</a:t>
            </a:r>
            <a:r>
              <a:rPr lang="pt-BR" baseline="-25000" dirty="0"/>
              <a:t>b</a:t>
            </a:r>
            <a:r>
              <a:rPr lang="pt-BR" dirty="0"/>
              <a:t> = quantidade de outros carbonáceos e material de processo b, consumidos na produção de ferro e aço, tais</a:t>
            </a:r>
          </a:p>
          <a:p>
            <a:pPr marL="0" indent="0">
              <a:spcBef>
                <a:spcPts val="0"/>
              </a:spcBef>
              <a:spcAft>
                <a:spcPts val="0"/>
              </a:spcAft>
              <a:buNone/>
            </a:pPr>
            <a:r>
              <a:rPr lang="pt-BR" dirty="0"/>
              <a:t>como sinterizados ou resíduos de plástico, toneladas</a:t>
            </a:r>
          </a:p>
          <a:p>
            <a:pPr marL="0" indent="0">
              <a:spcBef>
                <a:spcPts val="0"/>
              </a:spcBef>
              <a:spcAft>
                <a:spcPts val="0"/>
              </a:spcAft>
              <a:buNone/>
            </a:pPr>
            <a:r>
              <a:rPr lang="pt-BR" dirty="0"/>
              <a:t>COG = quantidade de gás de forno de coque (conversão de carvão em coque) consumido no alto-forno na produção de ferro e aço, m</a:t>
            </a:r>
            <a:r>
              <a:rPr lang="pt-BR" baseline="30000" dirty="0"/>
              <a:t>3</a:t>
            </a:r>
          </a:p>
          <a:p>
            <a:pPr marL="0" indent="0">
              <a:spcBef>
                <a:spcPts val="0"/>
              </a:spcBef>
              <a:spcAft>
                <a:spcPts val="0"/>
              </a:spcAft>
              <a:buNone/>
            </a:pPr>
            <a:r>
              <a:rPr lang="pt-BR" dirty="0"/>
              <a:t> (ou outra unidade como toneladas ou GJ. Conversão da unidade deve ser consistente com o Volume 2: Energia)</a:t>
            </a:r>
          </a:p>
          <a:p>
            <a:pPr marL="0" indent="0">
              <a:spcBef>
                <a:spcPts val="0"/>
              </a:spcBef>
              <a:spcAft>
                <a:spcPts val="0"/>
              </a:spcAft>
              <a:buNone/>
            </a:pPr>
            <a:r>
              <a:rPr lang="pt-BR" dirty="0"/>
              <a:t>S = quantidade de aço produzido, toneladas</a:t>
            </a:r>
            <a:endParaRPr lang="en-US" dirty="0"/>
          </a:p>
          <a:p>
            <a:pPr marL="0" indent="0">
              <a:spcBef>
                <a:spcPts val="0"/>
              </a:spcBef>
              <a:spcAft>
                <a:spcPts val="0"/>
              </a:spcAft>
              <a:buNone/>
            </a:pPr>
            <a:r>
              <a:rPr lang="pt-BR" dirty="0"/>
              <a:t>IP = quantidade de produção de ferro não convertida em aço, toneladas</a:t>
            </a:r>
            <a:endParaRPr lang="en-US" dirty="0"/>
          </a:p>
          <a:p>
            <a:pPr marL="0" indent="0">
              <a:spcBef>
                <a:spcPts val="0"/>
              </a:spcBef>
              <a:spcAft>
                <a:spcPts val="0"/>
              </a:spcAft>
              <a:buNone/>
            </a:pPr>
            <a:r>
              <a:rPr lang="pt-BR" dirty="0"/>
              <a:t>BG = quantidade de gás de alto-forno transferido para fora do local, m</a:t>
            </a:r>
            <a:r>
              <a:rPr lang="pt-BR" baseline="30000" dirty="0"/>
              <a:t>3</a:t>
            </a:r>
            <a:endParaRPr lang="en-US" baseline="30000" dirty="0"/>
          </a:p>
          <a:p>
            <a:pPr marL="0" indent="0">
              <a:spcBef>
                <a:spcPts val="0"/>
              </a:spcBef>
              <a:spcAft>
                <a:spcPts val="0"/>
              </a:spcAft>
              <a:buNone/>
            </a:pPr>
            <a:r>
              <a:rPr lang="pt-BR" dirty="0"/>
              <a:t> (ou outra unidade, como toneladas ou GJ. Conversão da unidade deve ser consistente com o Volume 2: Energia)</a:t>
            </a:r>
          </a:p>
          <a:p>
            <a:pPr marL="0" indent="0">
              <a:spcBef>
                <a:spcPts val="0"/>
              </a:spcBef>
              <a:spcAft>
                <a:spcPts val="0"/>
              </a:spcAft>
              <a:buNone/>
            </a:pPr>
            <a:r>
              <a:rPr lang="pt-BR" dirty="0"/>
              <a:t>C</a:t>
            </a:r>
            <a:r>
              <a:rPr lang="pt-BR" baseline="-25000" dirty="0"/>
              <a:t>x</a:t>
            </a:r>
            <a:r>
              <a:rPr lang="pt-BR" dirty="0"/>
              <a:t> = teor de carbono do material de entrada ou saída x, toneladas C / (unidade para o material x) [por exemplo, toneladas C / toneladas]</a:t>
            </a:r>
            <a:endParaRPr lang="en-GB" dirty="0"/>
          </a:p>
        </p:txBody>
      </p:sp>
    </p:spTree>
    <p:extLst>
      <p:ext uri="{BB962C8B-B14F-4D97-AF65-F5344CB8AC3E}">
        <p14:creationId xmlns:p14="http://schemas.microsoft.com/office/powerpoint/2010/main" val="1123698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spcBef>
                <a:spcPts val="0"/>
              </a:spcBef>
              <a:spcAft>
                <a:spcPts val="0"/>
              </a:spcAft>
              <a:buNone/>
            </a:pPr>
            <a:r>
              <a:rPr lang="pt-BR" b="1" u="sng" dirty="0"/>
              <a:t>Tabela 4.15</a:t>
            </a:r>
            <a:endParaRPr lang="en-US" dirty="0"/>
          </a:p>
          <a:p>
            <a:pPr marL="0" indent="0">
              <a:spcBef>
                <a:spcPts val="0"/>
              </a:spcBef>
              <a:spcAft>
                <a:spcPts val="0"/>
              </a:spcAft>
              <a:buNone/>
            </a:pPr>
            <a:r>
              <a:rPr lang="pt-BR" dirty="0"/>
              <a:t>Fatores de emissão padrão e intervalos de incerteza para o cálculo das emissões de PFC resultantes da produção de alumínio pelo método de tecnologia de célula (Método Nível 1)</a:t>
            </a:r>
          </a:p>
          <a:p>
            <a:pPr marL="0" indent="0">
              <a:spcBef>
                <a:spcPts val="0"/>
              </a:spcBef>
              <a:spcAft>
                <a:spcPts val="0"/>
              </a:spcAft>
              <a:buNone/>
            </a:pPr>
            <a:r>
              <a:rPr lang="en-GB" dirty="0"/>
              <a:t>a </a:t>
            </a:r>
            <a:r>
              <a:rPr lang="pt-BR" dirty="0"/>
              <a:t>Valores padrão de CF</a:t>
            </a:r>
            <a:r>
              <a:rPr lang="pt-BR" baseline="-25000" dirty="0"/>
              <a:t>4</a:t>
            </a:r>
            <a:r>
              <a:rPr lang="pt-BR" dirty="0"/>
              <a:t> calculados a partir da mediana do rendimento do efeito anódico usando dados de pesquisa do IAI de 1990 (IAI, 2001). </a:t>
            </a:r>
          </a:p>
          <a:p>
            <a:pPr marL="0" indent="0">
              <a:spcBef>
                <a:spcPts val="0"/>
              </a:spcBef>
              <a:spcAft>
                <a:spcPts val="0"/>
              </a:spcAft>
              <a:buNone/>
            </a:pPr>
            <a:r>
              <a:rPr lang="en-GB" dirty="0"/>
              <a:t>b </a:t>
            </a:r>
            <a:r>
              <a:rPr lang="pt-BR" dirty="0"/>
              <a:t>Incerteza baseada no intervalo das emissões específicas de CF</a:t>
            </a:r>
            <a:r>
              <a:rPr lang="pt-BR" baseline="-25000" dirty="0"/>
              <a:t>4</a:t>
            </a:r>
            <a:r>
              <a:rPr lang="pt-BR" dirty="0"/>
              <a:t> calculadas por tecnologia, a partir de dados de pesquisa do efeito anódico do IAI, de 1990 (IAI, 2001). </a:t>
            </a:r>
          </a:p>
          <a:p>
            <a:pPr marL="0" indent="0">
              <a:spcBef>
                <a:spcPts val="0"/>
              </a:spcBef>
              <a:spcAft>
                <a:spcPts val="0"/>
              </a:spcAft>
              <a:buNone/>
            </a:pPr>
            <a:r>
              <a:rPr lang="en-GB" dirty="0"/>
              <a:t>c</a:t>
            </a:r>
            <a:r>
              <a:rPr lang="pt-BR" dirty="0"/>
              <a:t> Valores padrão de C</a:t>
            </a:r>
            <a:r>
              <a:rPr lang="pt-BR" baseline="-25000" dirty="0"/>
              <a:t>2</a:t>
            </a:r>
            <a:r>
              <a:rPr lang="pt-BR" dirty="0"/>
              <a:t>F</a:t>
            </a:r>
            <a:r>
              <a:rPr lang="pt-BR" baseline="-25000" dirty="0"/>
              <a:t>6</a:t>
            </a:r>
            <a:r>
              <a:rPr lang="pt-BR" dirty="0"/>
              <a:t> calculados a partir da média global da razão C</a:t>
            </a:r>
            <a:r>
              <a:rPr lang="pt-BR" baseline="-25000" dirty="0"/>
              <a:t>2</a:t>
            </a:r>
            <a:r>
              <a:rPr lang="pt-BR" dirty="0"/>
              <a:t>F</a:t>
            </a:r>
            <a:r>
              <a:rPr lang="pt-BR" baseline="-25000" dirty="0"/>
              <a:t>6</a:t>
            </a:r>
            <a:r>
              <a:rPr lang="pt-BR" dirty="0"/>
              <a:t>: CF</a:t>
            </a:r>
            <a:r>
              <a:rPr lang="pt-BR" baseline="-25000" dirty="0"/>
              <a:t>4</a:t>
            </a:r>
            <a:r>
              <a:rPr lang="pt-BR" dirty="0"/>
              <a:t> por tecnologia, multiplicados pelo fator de emissão padrão de CF</a:t>
            </a:r>
            <a:r>
              <a:rPr lang="pt-BR" baseline="-25000" dirty="0"/>
              <a:t>4</a:t>
            </a:r>
            <a:r>
              <a:rPr lang="pt-BR" dirty="0"/>
              <a:t>. </a:t>
            </a:r>
          </a:p>
          <a:p>
            <a:pPr marL="0" indent="0">
              <a:spcBef>
                <a:spcPts val="0"/>
              </a:spcBef>
              <a:spcAft>
                <a:spcPts val="0"/>
              </a:spcAft>
              <a:buNone/>
            </a:pPr>
            <a:r>
              <a:rPr lang="en-GB" dirty="0"/>
              <a:t>d Intervalo de incertezas baseado na média global da razão</a:t>
            </a:r>
            <a:r>
              <a:rPr lang="pt-BR" dirty="0"/>
              <a:t> C</a:t>
            </a:r>
            <a:r>
              <a:rPr lang="pt-BR" baseline="-25000" dirty="0"/>
              <a:t>2</a:t>
            </a:r>
            <a:r>
              <a:rPr lang="pt-BR" dirty="0"/>
              <a:t>F</a:t>
            </a:r>
            <a:r>
              <a:rPr lang="pt-BR" baseline="-25000" dirty="0"/>
              <a:t>6</a:t>
            </a:r>
            <a:r>
              <a:rPr lang="pt-BR" dirty="0"/>
              <a:t>: CF</a:t>
            </a:r>
            <a:r>
              <a:rPr lang="pt-BR" baseline="-25000" dirty="0"/>
              <a:t>4</a:t>
            </a:r>
            <a:r>
              <a:rPr lang="pt-BR" dirty="0"/>
              <a:t> por tecnologia, multiplicado pelo valor máximo e mínimo das emissões específicas de CF</a:t>
            </a:r>
            <a:r>
              <a:rPr lang="pt-BR" baseline="-25000" dirty="0"/>
              <a:t>4</a:t>
            </a:r>
            <a:r>
              <a:rPr lang="pt-BR" dirty="0"/>
              <a:t> calculadas a partir de dados de pesquisa do IAI de 1990 (IAI, 2001). </a:t>
            </a:r>
          </a:p>
          <a:p>
            <a:pPr marL="0" indent="0">
              <a:spcBef>
                <a:spcPts val="0"/>
              </a:spcBef>
              <a:spcAft>
                <a:spcPts val="0"/>
              </a:spcAft>
              <a:buNone/>
            </a:pPr>
            <a:r>
              <a:rPr lang="pt-BR" dirty="0"/>
              <a:t>Nota: Esses fatores de emissão padrão devem ser usados somente na ausência de dados de nível 2 ou nível 3.</a:t>
            </a:r>
          </a:p>
          <a:p>
            <a:pPr marL="0" indent="0">
              <a:spcBef>
                <a:spcPts val="0"/>
              </a:spcBef>
              <a:spcAft>
                <a:spcPts val="0"/>
              </a:spcAft>
              <a:buNone/>
            </a:pPr>
            <a:endParaRPr lang="pt-BR" dirty="0"/>
          </a:p>
          <a:p>
            <a:pPr marL="0" indent="0">
              <a:spcBef>
                <a:spcPts val="0"/>
              </a:spcBef>
              <a:spcAft>
                <a:spcPts val="0"/>
              </a:spcAft>
              <a:buNone/>
            </a:pPr>
            <a:endParaRPr lang="en-US" dirty="0"/>
          </a:p>
          <a:p>
            <a:pPr marL="0" indent="0">
              <a:spcBef>
                <a:spcPts val="0"/>
              </a:spcBef>
              <a:spcAft>
                <a:spcPts val="0"/>
              </a:spcAft>
              <a:buNone/>
            </a:pPr>
            <a:r>
              <a:rPr lang="en-US" b="1" u="sng" dirty="0"/>
              <a:t>Tabela 4.16</a:t>
            </a:r>
            <a:endParaRPr lang="en-US" dirty="0"/>
          </a:p>
          <a:p>
            <a:pPr marL="0" indent="0">
              <a:spcBef>
                <a:spcPts val="0"/>
              </a:spcBef>
              <a:spcAft>
                <a:spcPts val="0"/>
              </a:spcAft>
              <a:buNone/>
            </a:pPr>
            <a:r>
              <a:rPr lang="pt-BR" dirty="0"/>
              <a:t>Coeficientes de inclinação e sobretensão para o cálculo de emissões de PFC da Produção de Alumínio (Método Nível 2)</a:t>
            </a:r>
            <a:endParaRPr lang="en-US" dirty="0"/>
          </a:p>
          <a:p>
            <a:pPr marL="0" indent="0">
              <a:spcBef>
                <a:spcPts val="0"/>
              </a:spcBef>
              <a:spcAft>
                <a:spcPts val="0"/>
              </a:spcAft>
              <a:buNone/>
            </a:pPr>
            <a:r>
              <a:rPr lang="en-GB" dirty="0"/>
              <a:t>a Cubas de Anodo Pré-Cozido (CWPB), Cubas de Anodo Pré-Cozido com Alimentação Lateral (SWPB) </a:t>
            </a:r>
            <a:r>
              <a:rPr lang="pt-BR" dirty="0"/>
              <a:t>, Cubas de Anodo </a:t>
            </a:r>
            <a:r>
              <a:rPr lang="en-GB" dirty="0"/>
              <a:t>Søderberg de Pinos Verticais (VSS), Cubas de Anodo Søderberg de Pinos Horizontais (HSS)</a:t>
            </a:r>
            <a:endParaRPr lang="en-US" dirty="0"/>
          </a:p>
          <a:p>
            <a:pPr marL="0" indent="0">
              <a:spcBef>
                <a:spcPts val="0"/>
              </a:spcBef>
              <a:spcAft>
                <a:spcPts val="0"/>
              </a:spcAft>
              <a:buNone/>
            </a:pPr>
            <a:r>
              <a:rPr lang="en-GB" dirty="0"/>
              <a:t>b </a:t>
            </a:r>
            <a:r>
              <a:rPr lang="pt-BR" dirty="0"/>
              <a:t>Fonte: Medições relatadas ao IAI, medições patrocinadas pela EPA dos EUA e múltiplas medições em instalações (US EPA e IAI, 2003). </a:t>
            </a:r>
          </a:p>
          <a:p>
            <a:pPr marL="0" indent="0">
              <a:spcBef>
                <a:spcPts val="0"/>
              </a:spcBef>
              <a:spcAft>
                <a:spcPts val="0"/>
              </a:spcAft>
              <a:buNone/>
            </a:pPr>
            <a:r>
              <a:rPr lang="en-GB" dirty="0"/>
              <a:t>c Inclui-se em cada coeficiente de inclinação e de sobretensão uma suposta eficiência de coleta de emissões, </a:t>
            </a:r>
            <a:r>
              <a:rPr lang="pt-BR" dirty="0"/>
              <a:t>da seguinte forma: CWPB 98%, SWPB 90%, VSS 85%, HSS 90%. Essas eficiências de coleta foram assumidas com base nas frações de coleta de medições de PFC, nas eficiências da coleta de gás fluorados medidas e no julgamento de especialistas. </a:t>
            </a:r>
          </a:p>
          <a:p>
            <a:pPr marL="0" indent="0">
              <a:spcBef>
                <a:spcPts val="0"/>
              </a:spcBef>
              <a:spcAft>
                <a:spcPts val="0"/>
              </a:spcAft>
              <a:buNone/>
            </a:pPr>
            <a:r>
              <a:rPr lang="en-GB" dirty="0"/>
              <a:t>d </a:t>
            </a:r>
            <a:r>
              <a:rPr lang="pt-BR" dirty="0"/>
              <a:t>Os coeficientes indicados refletem medições feitas em algumas instalações que registram sobretensão positiva e outras que registram sobretensão algébrica. Nenhuma relação robusta foi estabelecida entre a sobretensão positiva e a algébrica. A sobretensão positiva fornece uma melhor correlação com as emissões de PFC do que a sobretensão algébrica. Os coeficientes de sobretensão não são relevantes (NR) para as tecnologias VSS e HSS.</a:t>
            </a:r>
          </a:p>
        </p:txBody>
      </p:sp>
      <p:sp>
        <p:nvSpPr>
          <p:cNvPr id="4" name="Espaço Reservado para Cabeçalho 3"/>
          <p:cNvSpPr>
            <a:spLocks noGrp="1"/>
          </p:cNvSpPr>
          <p:nvPr>
            <p:ph type="hdr" sz="quarter"/>
          </p:nvPr>
        </p:nvSpPr>
        <p:spPr/>
        <p:txBody>
          <a:bodyPr/>
          <a:lstStyle/>
          <a:p>
            <a:r>
              <a:rPr lang="en-GB" dirty="0"/>
              <a:t>Presentation title</a:t>
            </a:r>
          </a:p>
        </p:txBody>
      </p:sp>
    </p:spTree>
    <p:extLst>
      <p:ext uri="{BB962C8B-B14F-4D97-AF65-F5344CB8AC3E}">
        <p14:creationId xmlns:p14="http://schemas.microsoft.com/office/powerpoint/2010/main" val="3300500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 1"/>
          <p:cNvSpPr>
            <a:spLocks noGrp="1" noRot="1" noChangeAspect="1" noTextEdit="1"/>
          </p:cNvSpPr>
          <p:nvPr>
            <p:ph type="sldImg"/>
          </p:nvPr>
        </p:nvSpPr>
        <p:spPr>
          <a:ln/>
        </p:spPr>
      </p:sp>
      <p:sp>
        <p:nvSpPr>
          <p:cNvPr id="10547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p>
        </p:txBody>
      </p:sp>
      <p:sp>
        <p:nvSpPr>
          <p:cNvPr id="10547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258B8FA5-09B7-4A45-9766-87F4A1C9F814}" type="slidenum">
              <a:rPr lang="en-GB" altLang="ja-JP" smtClean="0"/>
              <a:pPr eaLnBrk="1" hangingPunct="1"/>
              <a:t>27</a:t>
            </a:fld>
            <a:endParaRPr lang="en-GB" altLang="ja-JP" dirty="0"/>
          </a:p>
        </p:txBody>
      </p:sp>
    </p:spTree>
    <p:extLst>
      <p:ext uri="{BB962C8B-B14F-4D97-AF65-F5344CB8AC3E}">
        <p14:creationId xmlns:p14="http://schemas.microsoft.com/office/powerpoint/2010/main" val="73664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7D416ABF-0860-4D27-836F-9691A1F61A06}" type="slidenum">
              <a:rPr lang="en-GB" altLang="ja-JP" smtClean="0"/>
              <a:pPr eaLnBrk="1" hangingPunct="1"/>
              <a:t>3</a:t>
            </a:fld>
            <a:endParaRPr lang="en-GB" altLang="ja-JP"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ja-JP" dirty="0"/>
          </a:p>
        </p:txBody>
      </p:sp>
    </p:spTree>
    <p:extLst>
      <p:ext uri="{BB962C8B-B14F-4D97-AF65-F5344CB8AC3E}">
        <p14:creationId xmlns:p14="http://schemas.microsoft.com/office/powerpoint/2010/main" val="1936079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スライド イメージ プレースホルダ 1"/>
          <p:cNvSpPr>
            <a:spLocks noGrp="1" noRot="1" noChangeAspect="1" noTextEdit="1"/>
          </p:cNvSpPr>
          <p:nvPr>
            <p:ph type="sldImg"/>
          </p:nvPr>
        </p:nvSpPr>
        <p:spPr>
          <a:ln/>
        </p:spPr>
      </p:sp>
      <p:sp>
        <p:nvSpPr>
          <p:cNvPr id="10649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p>
        </p:txBody>
      </p:sp>
      <p:sp>
        <p:nvSpPr>
          <p:cNvPr id="1065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6FF7F6F7-27E6-4408-9968-311DE57014B5}" type="slidenum">
              <a:rPr lang="en-GB" altLang="ja-JP" smtClean="0"/>
              <a:pPr eaLnBrk="1" hangingPunct="1"/>
              <a:t>28</a:t>
            </a:fld>
            <a:endParaRPr lang="en-GB" altLang="ja-JP" dirty="0"/>
          </a:p>
        </p:txBody>
      </p:sp>
    </p:spTree>
    <p:extLst>
      <p:ext uri="{BB962C8B-B14F-4D97-AF65-F5344CB8AC3E}">
        <p14:creationId xmlns:p14="http://schemas.microsoft.com/office/powerpoint/2010/main" val="1723751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 1"/>
          <p:cNvSpPr>
            <a:spLocks noGrp="1" noRot="1" noChangeAspect="1" noTextEdit="1"/>
          </p:cNvSpPr>
          <p:nvPr>
            <p:ph type="sldImg"/>
          </p:nvPr>
        </p:nvSpPr>
        <p:spPr>
          <a:ln/>
        </p:spPr>
      </p:sp>
      <p:sp>
        <p:nvSpPr>
          <p:cNvPr id="10752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p>
        </p:txBody>
      </p:sp>
      <p:sp>
        <p:nvSpPr>
          <p:cNvPr id="1075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7363EB06-23B6-467A-AE31-B62550C6E622}" type="slidenum">
              <a:rPr lang="en-GB" altLang="ja-JP" smtClean="0"/>
              <a:pPr eaLnBrk="1" hangingPunct="1"/>
              <a:t>29</a:t>
            </a:fld>
            <a:endParaRPr lang="en-GB" altLang="ja-JP" dirty="0"/>
          </a:p>
        </p:txBody>
      </p:sp>
    </p:spTree>
    <p:extLst>
      <p:ext uri="{BB962C8B-B14F-4D97-AF65-F5344CB8AC3E}">
        <p14:creationId xmlns:p14="http://schemas.microsoft.com/office/powerpoint/2010/main" val="1475403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 1"/>
          <p:cNvSpPr>
            <a:spLocks noGrp="1" noRot="1" noChangeAspect="1" noTextEdit="1"/>
          </p:cNvSpPr>
          <p:nvPr>
            <p:ph type="sldImg"/>
          </p:nvPr>
        </p:nvSpPr>
        <p:spPr>
          <a:ln/>
        </p:spPr>
      </p:sp>
      <p:sp>
        <p:nvSpPr>
          <p:cNvPr id="10752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p>
        </p:txBody>
      </p:sp>
      <p:sp>
        <p:nvSpPr>
          <p:cNvPr id="1075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7363EB06-23B6-467A-AE31-B62550C6E622}" type="slidenum">
              <a:rPr lang="en-GB" altLang="ja-JP" smtClean="0"/>
              <a:pPr eaLnBrk="1" hangingPunct="1"/>
              <a:t>30</a:t>
            </a:fld>
            <a:endParaRPr lang="en-GB" altLang="ja-JP" dirty="0"/>
          </a:p>
        </p:txBody>
      </p:sp>
    </p:spTree>
    <p:extLst>
      <p:ext uri="{BB962C8B-B14F-4D97-AF65-F5344CB8AC3E}">
        <p14:creationId xmlns:p14="http://schemas.microsoft.com/office/powerpoint/2010/main" val="3984062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F09B6C9A-F069-45D7-A1A4-BD0CBDD91F4B}" type="slidenum">
              <a:rPr lang="en-GB" altLang="ja-JP" smtClean="0"/>
              <a:pPr eaLnBrk="1" hangingPunct="1"/>
              <a:t>44</a:t>
            </a:fld>
            <a:endParaRPr lang="en-GB" altLang="ja-JP" dirty="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ja-JP" dirty="0"/>
          </a:p>
        </p:txBody>
      </p:sp>
    </p:spTree>
    <p:extLst>
      <p:ext uri="{BB962C8B-B14F-4D97-AF65-F5344CB8AC3E}">
        <p14:creationId xmlns:p14="http://schemas.microsoft.com/office/powerpoint/2010/main" val="3001796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スライド イメージ プレースホルダ 1"/>
          <p:cNvSpPr>
            <a:spLocks noGrp="1" noRot="1" noChangeAspect="1" noTextEdit="1"/>
          </p:cNvSpPr>
          <p:nvPr>
            <p:ph type="sldImg"/>
          </p:nvPr>
        </p:nvSpPr>
        <p:spPr>
          <a:ln/>
        </p:spPr>
      </p:sp>
      <p:sp>
        <p:nvSpPr>
          <p:cNvPr id="11571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p>
        </p:txBody>
      </p:sp>
      <p:sp>
        <p:nvSpPr>
          <p:cNvPr id="11571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7A1CC0D9-F070-4075-A943-809D3E4F9D65}" type="slidenum">
              <a:rPr lang="en-GB" altLang="ja-JP" smtClean="0"/>
              <a:pPr eaLnBrk="1" hangingPunct="1"/>
              <a:t>47</a:t>
            </a:fld>
            <a:endParaRPr lang="en-GB" altLang="ja-JP" dirty="0"/>
          </a:p>
        </p:txBody>
      </p:sp>
    </p:spTree>
    <p:extLst>
      <p:ext uri="{BB962C8B-B14F-4D97-AF65-F5344CB8AC3E}">
        <p14:creationId xmlns:p14="http://schemas.microsoft.com/office/powerpoint/2010/main" val="1172613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1AF84E53-B007-403A-B9C0-052AAF4FD8CD}" type="slidenum">
              <a:rPr lang="en-GB" altLang="ja-JP" smtClean="0"/>
              <a:pPr eaLnBrk="1" hangingPunct="1"/>
              <a:t>52</a:t>
            </a:fld>
            <a:endParaRPr lang="en-GB" altLang="ja-JP"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ja-JP" dirty="0"/>
          </a:p>
        </p:txBody>
      </p:sp>
    </p:spTree>
    <p:extLst>
      <p:ext uri="{BB962C8B-B14F-4D97-AF65-F5344CB8AC3E}">
        <p14:creationId xmlns:p14="http://schemas.microsoft.com/office/powerpoint/2010/main" val="535825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GB" dirty="0"/>
              <a:t>Presentation title</a:t>
            </a:r>
          </a:p>
        </p:txBody>
      </p:sp>
    </p:spTree>
    <p:extLst>
      <p:ext uri="{BB962C8B-B14F-4D97-AF65-F5344CB8AC3E}">
        <p14:creationId xmlns:p14="http://schemas.microsoft.com/office/powerpoint/2010/main" val="4247218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A1857A5C-962E-4E23-8A71-CFFB96BAD389}" type="slidenum">
              <a:rPr lang="en-GB" altLang="ja-JP" smtClean="0"/>
              <a:pPr eaLnBrk="1" hangingPunct="1"/>
              <a:t>4</a:t>
            </a:fld>
            <a:endParaRPr lang="en-GB" altLang="ja-JP"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ja-JP" dirty="0"/>
          </a:p>
        </p:txBody>
      </p:sp>
    </p:spTree>
    <p:extLst>
      <p:ext uri="{BB962C8B-B14F-4D97-AF65-F5344CB8AC3E}">
        <p14:creationId xmlns:p14="http://schemas.microsoft.com/office/powerpoint/2010/main" val="4179975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271145" indent="-271145">
              <a:buNone/>
            </a:pPr>
            <a:r>
              <a:rPr lang="pt-BR" dirty="0"/>
              <a:t>A Figura  apresenta os códigos de estrutura e classificação para cada categoria e subcategoria para o Setor IPPU.</a:t>
            </a:r>
          </a:p>
        </p:txBody>
      </p:sp>
      <p:sp>
        <p:nvSpPr>
          <p:cNvPr id="4" name="Espaço Reservado para Cabeçalho 3"/>
          <p:cNvSpPr>
            <a:spLocks noGrp="1"/>
          </p:cNvSpPr>
          <p:nvPr>
            <p:ph type="hdr" sz="quarter"/>
          </p:nvPr>
        </p:nvSpPr>
        <p:spPr/>
        <p:txBody>
          <a:bodyPr/>
          <a:lstStyle/>
          <a:p>
            <a:r>
              <a:rPr lang="en-GB" dirty="0"/>
              <a:t>Presentation title</a:t>
            </a:r>
          </a:p>
        </p:txBody>
      </p:sp>
    </p:spTree>
    <p:extLst>
      <p:ext uri="{BB962C8B-B14F-4D97-AF65-F5344CB8AC3E}">
        <p14:creationId xmlns:p14="http://schemas.microsoft.com/office/powerpoint/2010/main" val="599101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indent="0">
              <a:spcBef>
                <a:spcPts val="0"/>
              </a:spcBef>
              <a:spcAft>
                <a:spcPts val="0"/>
              </a:spcAft>
              <a:buNone/>
            </a:pPr>
            <a:r>
              <a:rPr lang="en-GB" dirty="0"/>
              <a:t>1) ‘X’ denota gases para os quais são fornecidas orientações metodológicas neste volume. </a:t>
            </a:r>
            <a:endParaRPr lang="pt-BR" dirty="0"/>
          </a:p>
          <a:p>
            <a:pPr marL="0" indent="0">
              <a:spcBef>
                <a:spcPts val="0"/>
              </a:spcBef>
              <a:spcAft>
                <a:spcPts val="0"/>
              </a:spcAft>
              <a:buNone/>
            </a:pPr>
            <a:r>
              <a:rPr lang="en-GB" dirty="0"/>
              <a:t>2) ‘*’ denota gases para os quais podem ocorrer emissões, mas para os quais não são fornecidas orientações metodológicas neste volume.</a:t>
            </a:r>
            <a:endParaRPr lang="pt-BR" dirty="0"/>
          </a:p>
          <a:p>
            <a:pPr marL="0" indent="0">
              <a:spcBef>
                <a:spcPts val="0"/>
              </a:spcBef>
              <a:spcAft>
                <a:spcPts val="0"/>
              </a:spcAft>
              <a:buNone/>
            </a:pPr>
            <a:r>
              <a:rPr lang="en-GB" dirty="0"/>
              <a:t>3) Para precursores (NOx, CO, NMVOC, SO</a:t>
            </a:r>
            <a:r>
              <a:rPr lang="en-GB" baseline="-25000" dirty="0"/>
              <a:t>2</a:t>
            </a:r>
            <a:r>
              <a:rPr lang="en-GB" dirty="0"/>
              <a:t> e NH</a:t>
            </a:r>
            <a:r>
              <a:rPr lang="en-GB" baseline="-25000" dirty="0"/>
              <a:t>3</a:t>
            </a:r>
            <a:r>
              <a:rPr lang="en-GB" dirty="0"/>
              <a:t>) - veja Tabela 7.1 no Capítulo 7 do Volume 1.</a:t>
            </a:r>
            <a:endParaRPr lang="pt-BR" dirty="0"/>
          </a:p>
          <a:p>
            <a:pPr marL="0" indent="0">
              <a:spcBef>
                <a:spcPts val="0"/>
              </a:spcBef>
              <a:spcAft>
                <a:spcPts val="0"/>
              </a:spcAft>
              <a:buNone/>
            </a:pPr>
            <a:r>
              <a:rPr lang="en-GB" dirty="0"/>
              <a:t>4) As metodologias de níveis 2 e 3 são aplicáveis a qualquer dos gases de efeito estufa fluorados listados nas Tabelas 6.7 e 6.8 da Contribuição do Grupo de Trabalho I ao Terceiro Relatório de Avaliação do IPCC (IPCC, 2001), compreendendo HFCs, PFCs, SF</a:t>
            </a:r>
            <a:r>
              <a:rPr lang="en-GB" baseline="-25000" dirty="0"/>
              <a:t>6</a:t>
            </a:r>
            <a:r>
              <a:rPr lang="en-GB" dirty="0"/>
              <a:t>, álcools fluorados, éteres fluorados, NF</a:t>
            </a:r>
            <a:r>
              <a:rPr lang="en-GB" baseline="-25000" dirty="0"/>
              <a:t>3</a:t>
            </a:r>
            <a:r>
              <a:rPr lang="en-GB" dirty="0"/>
              <a:t>, SF5CF</a:t>
            </a:r>
            <a:r>
              <a:rPr lang="en-GB" baseline="-25000" dirty="0"/>
              <a:t>3</a:t>
            </a:r>
            <a:r>
              <a:rPr lang="en-GB" dirty="0"/>
              <a:t>. </a:t>
            </a:r>
            <a:endParaRPr lang="pt-BR" dirty="0"/>
          </a:p>
          <a:p>
            <a:pPr marL="0" indent="0">
              <a:spcBef>
                <a:spcPts val="0"/>
              </a:spcBef>
              <a:spcAft>
                <a:spcPts val="0"/>
              </a:spcAft>
              <a:buNone/>
            </a:pPr>
            <a:r>
              <a:rPr lang="en-GB" dirty="0"/>
              <a:t>Nesses níveis, todas as estimativas são baseadas em medições, sejam estas pelas perdas em processos ou por emissões mensuradas, que incluem liberações específicas dos processos. Para a metodologia de nível 1, valores padrão são fornecidos para emissões de HFC-23 pela fabricação de HCFC-22 e para emissões de processos de HFCs, PFCs e SF</a:t>
            </a:r>
            <a:r>
              <a:rPr lang="en-GB" baseline="-25000" dirty="0"/>
              <a:t>6</a:t>
            </a:r>
            <a:r>
              <a:rPr lang="en-GB" dirty="0"/>
              <a:t>. Para os demais materiais há muito poucos fabricantes, cada qual com sua tecnologia individual, para permitir o uso dos valores padrão gerais.</a:t>
            </a:r>
            <a:endParaRPr lang="pt-BR" dirty="0"/>
          </a:p>
          <a:p>
            <a:pPr marL="0" indent="0">
              <a:spcBef>
                <a:spcPts val="0"/>
              </a:spcBef>
              <a:spcAft>
                <a:spcPts val="0"/>
              </a:spcAft>
              <a:buNone/>
            </a:pPr>
            <a:r>
              <a:rPr lang="en-GB" dirty="0"/>
              <a:t>5) Os ‘Outros gases halogenados’ são álcools fluorados, éteres fluorados, NF</a:t>
            </a:r>
            <a:r>
              <a:rPr lang="en-GB" baseline="-25000" dirty="0"/>
              <a:t>3</a:t>
            </a:r>
            <a:r>
              <a:rPr lang="en-GB" dirty="0"/>
              <a:t>, SF5CF</a:t>
            </a:r>
            <a:r>
              <a:rPr lang="en-GB" baseline="-25000" dirty="0"/>
              <a:t>3</a:t>
            </a:r>
            <a:r>
              <a:rPr lang="en-GB" dirty="0"/>
              <a:t>.</a:t>
            </a:r>
            <a:endParaRPr lang="pt-BR" dirty="0"/>
          </a:p>
          <a:p>
            <a:pPr marL="0" indent="0">
              <a:spcBef>
                <a:spcPts val="0"/>
              </a:spcBef>
              <a:spcAft>
                <a:spcPts val="0"/>
              </a:spcAft>
              <a:buNone/>
            </a:pPr>
            <a:r>
              <a:rPr lang="en-GB" dirty="0"/>
              <a:t>6) Pequenas quantidades de CO</a:t>
            </a:r>
            <a:r>
              <a:rPr lang="en-GB" baseline="-25000" dirty="0"/>
              <a:t>2</a:t>
            </a:r>
            <a:r>
              <a:rPr lang="en-GB" dirty="0"/>
              <a:t> utilizadas como diluente para SF</a:t>
            </a:r>
            <a:r>
              <a:rPr lang="en-GB" baseline="-25000" dirty="0"/>
              <a:t>6 </a:t>
            </a:r>
            <a:r>
              <a:rPr lang="en-GB" dirty="0"/>
              <a:t>e emitidas durante o processamento de magnésio são consideradas insignificantes e normalmente contabilizadas em outro lugar. Aqui, os ‘Outros Gases Halogenados’ compreendem principalmente cetonas fluoradas. </a:t>
            </a:r>
            <a:endParaRPr lang="pt-BR" dirty="0"/>
          </a:p>
          <a:p>
            <a:pPr marL="0" indent="0">
              <a:spcBef>
                <a:spcPts val="0"/>
              </a:spcBef>
              <a:spcAft>
                <a:spcPts val="0"/>
              </a:spcAft>
              <a:buNone/>
            </a:pPr>
            <a:r>
              <a:rPr lang="en-GB" dirty="0"/>
              <a:t>7) As emissões provenientes do uso de matérias primas na indústria petroquímica devem ser tratadas em 2B8 (Produção Petroquímica e Negro-de-Fumo). Emissões provenientes do uso de alguns produtos devem ser atribuídas a cada categoria de fonte (e.g., CO</a:t>
            </a:r>
            <a:r>
              <a:rPr lang="en-GB" baseline="-25000" dirty="0"/>
              <a:t>2</a:t>
            </a:r>
            <a:r>
              <a:rPr lang="en-GB" dirty="0"/>
              <a:t> de anodos de carbono e eletrodos  -  2C (Indústria de Metais).</a:t>
            </a:r>
            <a:endParaRPr lang="pt-BR" dirty="0"/>
          </a:p>
          <a:p>
            <a:pPr marL="0" indent="0">
              <a:spcBef>
                <a:spcPts val="0"/>
              </a:spcBef>
              <a:spcAft>
                <a:spcPts val="0"/>
              </a:spcAft>
              <a:buNone/>
            </a:pPr>
            <a:r>
              <a:rPr lang="en-GB" dirty="0"/>
              <a:t>De Pro8) Somente emissões de NMVOC e de gases de efeito estufa indireto são relevantes para esta categoria. Portanto, este volume não inclui nenhuma orientação metodológica. Para orientações sobre NMVIC, veja o Capítulo 7, Volume 1.</a:t>
            </a:r>
            <a:endParaRPr lang="pt-BR" dirty="0"/>
          </a:p>
          <a:p>
            <a:pPr marL="0" indent="0">
              <a:spcBef>
                <a:spcPts val="0"/>
              </a:spcBef>
              <a:spcAft>
                <a:spcPts val="0"/>
              </a:spcAft>
              <a:buNone/>
            </a:pPr>
            <a:r>
              <a:rPr lang="en-GB" dirty="0"/>
              <a:t>9) Inclui-se aqui as emissões da Produção de Asfalto, Pavimentação de Estradas e Impermebialização de Telhas. Para detalhes, veja Seção 5.4 deste volume.</a:t>
            </a:r>
            <a:endParaRPr lang="pt-BR" dirty="0"/>
          </a:p>
          <a:p>
            <a:pPr marL="0" indent="0">
              <a:spcBef>
                <a:spcPts val="0"/>
              </a:spcBef>
              <a:spcAft>
                <a:spcPts val="0"/>
              </a:spcAft>
              <a:buNone/>
            </a:pPr>
            <a:r>
              <a:rPr lang="en-GB" dirty="0"/>
              <a:t>10) Os ‘Outros gases halogenados’ são NF</a:t>
            </a:r>
            <a:r>
              <a:rPr lang="en-GB" baseline="-25000" dirty="0"/>
              <a:t>3</a:t>
            </a:r>
            <a:r>
              <a:rPr lang="en-GB" dirty="0"/>
              <a:t>, c-C</a:t>
            </a:r>
            <a:r>
              <a:rPr lang="en-GB" baseline="-25000" dirty="0"/>
              <a:t>4</a:t>
            </a:r>
            <a:r>
              <a:rPr lang="en-GB" dirty="0"/>
              <a:t>F</a:t>
            </a:r>
            <a:r>
              <a:rPr lang="en-GB" baseline="-25000" dirty="0"/>
              <a:t>8</a:t>
            </a:r>
            <a:r>
              <a:rPr lang="en-GB" dirty="0"/>
              <a:t>O etc.</a:t>
            </a:r>
            <a:endParaRPr lang="pt-BR" dirty="0"/>
          </a:p>
          <a:p>
            <a:pPr marL="0" indent="0">
              <a:spcBef>
                <a:spcPts val="0"/>
              </a:spcBef>
              <a:spcAft>
                <a:spcPts val="0"/>
              </a:spcAft>
              <a:buNone/>
            </a:pPr>
            <a:r>
              <a:rPr lang="en-GB" dirty="0"/>
              <a:t>11) Os ‘Outros gases halogenados’ aqui incluem C</a:t>
            </a:r>
            <a:r>
              <a:rPr lang="en-GB" baseline="-25000" dirty="0"/>
              <a:t>4</a:t>
            </a:r>
            <a:r>
              <a:rPr lang="en-GB" dirty="0"/>
              <a:t>F</a:t>
            </a:r>
            <a:r>
              <a:rPr lang="en-GB" baseline="-25000" dirty="0"/>
              <a:t>9</a:t>
            </a:r>
            <a:r>
              <a:rPr lang="en-GB" dirty="0"/>
              <a:t>OC</a:t>
            </a:r>
            <a:r>
              <a:rPr lang="en-GB" baseline="-25000" dirty="0"/>
              <a:t>2</a:t>
            </a:r>
            <a:r>
              <a:rPr lang="en-GB" dirty="0"/>
              <a:t>H</a:t>
            </a:r>
            <a:r>
              <a:rPr lang="en-GB" baseline="-25000" dirty="0"/>
              <a:t>5</a:t>
            </a:r>
            <a:r>
              <a:rPr lang="en-GB" dirty="0"/>
              <a:t> (HFE-7200), CHF</a:t>
            </a:r>
            <a:r>
              <a:rPr lang="en-GB" baseline="-25000" dirty="0"/>
              <a:t>2</a:t>
            </a:r>
            <a:r>
              <a:rPr lang="en-GB" dirty="0"/>
              <a:t>OCF</a:t>
            </a:r>
            <a:r>
              <a:rPr lang="en-GB" baseline="-25000" dirty="0"/>
              <a:t>2</a:t>
            </a:r>
            <a:r>
              <a:rPr lang="en-GB" dirty="0"/>
              <a:t>OC</a:t>
            </a:r>
            <a:r>
              <a:rPr lang="en-GB" baseline="-25000" dirty="0"/>
              <a:t>2</a:t>
            </a:r>
            <a:r>
              <a:rPr lang="en-GB" dirty="0"/>
              <a:t>F</a:t>
            </a:r>
            <a:r>
              <a:rPr lang="en-GB" baseline="-25000" dirty="0"/>
              <a:t>4</a:t>
            </a:r>
            <a:r>
              <a:rPr lang="en-GB" dirty="0"/>
              <a:t>OCHF</a:t>
            </a:r>
            <a:r>
              <a:rPr lang="en-GB" baseline="-25000" dirty="0"/>
              <a:t>2</a:t>
            </a:r>
            <a:r>
              <a:rPr lang="en-GB" dirty="0"/>
              <a:t> (H-Galden 1040x), CHF</a:t>
            </a:r>
            <a:r>
              <a:rPr lang="en-GB" baseline="-25000" dirty="0"/>
              <a:t>2</a:t>
            </a:r>
            <a:r>
              <a:rPr lang="en-GB" dirty="0"/>
              <a:t>OCF</a:t>
            </a:r>
            <a:r>
              <a:rPr lang="en-GB" baseline="-25000" dirty="0"/>
              <a:t>2</a:t>
            </a:r>
            <a:r>
              <a:rPr lang="en-GB" dirty="0"/>
              <a:t>OCHF</a:t>
            </a:r>
            <a:r>
              <a:rPr lang="en-GB" baseline="-25000" dirty="0"/>
              <a:t>2</a:t>
            </a:r>
            <a:r>
              <a:rPr lang="en-GB" dirty="0"/>
              <a:t> (HG-10) etc.</a:t>
            </a:r>
            <a:endParaRPr lang="pt-BR" dirty="0"/>
          </a:p>
          <a:p>
            <a:pPr marL="0" indent="0">
              <a:spcBef>
                <a:spcPts val="0"/>
              </a:spcBef>
              <a:spcAft>
                <a:spcPts val="0"/>
              </a:spcAft>
              <a:buNone/>
            </a:pPr>
            <a:r>
              <a:rPr lang="en-GB" dirty="0"/>
              <a:t>12) Emissões de gases fluorados como solvente devem ser relatadas aqui. Emissões de aerossóis que contém solventes devem ser relatadas sob Categoria 2F4 e não nesta categoria. Emissões do uso de outros solventes devem ser relatadas sob 2D3.</a:t>
            </a:r>
            <a:endParaRPr lang="pt-BR" dirty="0"/>
          </a:p>
          <a:p>
            <a:pPr marL="0" indent="0">
              <a:spcBef>
                <a:spcPts val="0"/>
              </a:spcBef>
              <a:spcAft>
                <a:spcPts val="0"/>
              </a:spcAft>
              <a:buNone/>
            </a:pPr>
            <a:r>
              <a:rPr lang="en-GB" dirty="0"/>
              <a:t>13) No momento em que as </a:t>
            </a:r>
            <a:r>
              <a:rPr lang="en-GB" i="1" dirty="0"/>
              <a:t>Diretrizes</a:t>
            </a:r>
            <a:r>
              <a:rPr lang="en-GB" dirty="0"/>
              <a:t> foram escritas, não foram identificadas emissões de ‘Outros gases halogenados’, mas é possível que esses gases sejam usados e emitidos no futuro.</a:t>
            </a:r>
            <a:endParaRPr lang="pt-BR" dirty="0"/>
          </a:p>
          <a:p>
            <a:pPr marL="0" indent="0">
              <a:spcBef>
                <a:spcPts val="0"/>
              </a:spcBef>
              <a:spcAft>
                <a:spcPts val="0"/>
              </a:spcAft>
              <a:buNone/>
            </a:pPr>
            <a:r>
              <a:rPr lang="en-GB" dirty="0"/>
              <a:t>14) No momento em que as Diretrizes foram escritas, não foram identicadas emissões de PFCs ou ‘Outros gases halogenados’, mas é possível que esses gases sejam usados e emitidos no futuro.</a:t>
            </a:r>
            <a:endParaRPr lang="pt-BR" dirty="0"/>
          </a:p>
          <a:p>
            <a:pPr marL="0" indent="0">
              <a:spcBef>
                <a:spcPts val="0"/>
              </a:spcBef>
              <a:spcAft>
                <a:spcPts val="0"/>
              </a:spcAft>
              <a:buNone/>
            </a:pPr>
            <a:r>
              <a:rPr lang="en-GB" dirty="0"/>
              <a:t>15) Este volume não contém nenhuma seção específica sobre estas categorias, mas orientações metodológicas para emissões de CO</a:t>
            </a:r>
            <a:r>
              <a:rPr lang="en-GB" baseline="-25000" dirty="0"/>
              <a:t>2</a:t>
            </a:r>
            <a:r>
              <a:rPr lang="en-GB" dirty="0"/>
              <a:t> pelo uso de carbonatos dessas indústrias são apresentadas no Capítulo 2, Seção 2.5 deste volume.</a:t>
            </a:r>
            <a:endParaRPr lang="pt-BR" dirty="0"/>
          </a:p>
        </p:txBody>
      </p:sp>
      <p:sp>
        <p:nvSpPr>
          <p:cNvPr id="4" name="Espaço Reservado para Cabeçalho 3"/>
          <p:cNvSpPr>
            <a:spLocks noGrp="1"/>
          </p:cNvSpPr>
          <p:nvPr>
            <p:ph type="hdr" sz="quarter"/>
          </p:nvPr>
        </p:nvSpPr>
        <p:spPr/>
        <p:txBody>
          <a:bodyPr/>
          <a:lstStyle/>
          <a:p>
            <a:r>
              <a:rPr lang="en-GB" dirty="0"/>
              <a:t>Presentation title</a:t>
            </a:r>
          </a:p>
        </p:txBody>
      </p:sp>
    </p:spTree>
    <p:extLst>
      <p:ext uri="{BB962C8B-B14F-4D97-AF65-F5344CB8AC3E}">
        <p14:creationId xmlns:p14="http://schemas.microsoft.com/office/powerpoint/2010/main" val="27876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271145" indent="-271145">
              <a:buNone/>
            </a:pPr>
            <a:r>
              <a:rPr lang="pt-BR" dirty="0"/>
              <a:t>Sequência do slide 9</a:t>
            </a:r>
          </a:p>
        </p:txBody>
      </p:sp>
      <p:sp>
        <p:nvSpPr>
          <p:cNvPr id="4" name="Espaço Reservado para Cabeçalho 3"/>
          <p:cNvSpPr>
            <a:spLocks noGrp="1"/>
          </p:cNvSpPr>
          <p:nvPr>
            <p:ph type="hdr" sz="quarter"/>
          </p:nvPr>
        </p:nvSpPr>
        <p:spPr/>
        <p:txBody>
          <a:bodyPr/>
          <a:lstStyle/>
          <a:p>
            <a:r>
              <a:rPr lang="en-GB" dirty="0"/>
              <a:t>Presentation title</a:t>
            </a:r>
          </a:p>
        </p:txBody>
      </p:sp>
    </p:spTree>
    <p:extLst>
      <p:ext uri="{BB962C8B-B14F-4D97-AF65-F5344CB8AC3E}">
        <p14:creationId xmlns:p14="http://schemas.microsoft.com/office/powerpoint/2010/main" val="3748489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271145" indent="-271145">
              <a:buNone/>
            </a:pPr>
            <a:r>
              <a:rPr lang="pt-BR" dirty="0"/>
              <a:t>Sequência do slide 9</a:t>
            </a:r>
          </a:p>
        </p:txBody>
      </p:sp>
      <p:sp>
        <p:nvSpPr>
          <p:cNvPr id="4" name="Espaço Reservado para Cabeçalho 3"/>
          <p:cNvSpPr>
            <a:spLocks noGrp="1"/>
          </p:cNvSpPr>
          <p:nvPr>
            <p:ph type="hdr" sz="quarter"/>
          </p:nvPr>
        </p:nvSpPr>
        <p:spPr/>
        <p:txBody>
          <a:bodyPr/>
          <a:lstStyle/>
          <a:p>
            <a:r>
              <a:rPr lang="en-GB" dirty="0"/>
              <a:t>Presentation title</a:t>
            </a:r>
          </a:p>
        </p:txBody>
      </p:sp>
    </p:spTree>
    <p:extLst>
      <p:ext uri="{BB962C8B-B14F-4D97-AF65-F5344CB8AC3E}">
        <p14:creationId xmlns:p14="http://schemas.microsoft.com/office/powerpoint/2010/main" val="2666295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8953" indent="-295751" eaLnBrk="0" hangingPunct="0">
              <a:defRPr>
                <a:solidFill>
                  <a:schemeClr val="tx1"/>
                </a:solidFill>
                <a:latin typeface="Arial" pitchFamily="34" charset="0"/>
              </a:defRPr>
            </a:lvl2pPr>
            <a:lvl3pPr marL="1183005" indent="-236601" eaLnBrk="0" hangingPunct="0">
              <a:defRPr>
                <a:solidFill>
                  <a:schemeClr val="tx1"/>
                </a:solidFill>
                <a:latin typeface="Arial" pitchFamily="34" charset="0"/>
              </a:defRPr>
            </a:lvl3pPr>
            <a:lvl4pPr marL="1656207" indent="-236601" eaLnBrk="0" hangingPunct="0">
              <a:defRPr>
                <a:solidFill>
                  <a:schemeClr val="tx1"/>
                </a:solidFill>
                <a:latin typeface="Arial" pitchFamily="34" charset="0"/>
              </a:defRPr>
            </a:lvl4pPr>
            <a:lvl5pPr marL="2129409" indent="-236601" eaLnBrk="0" hangingPunct="0">
              <a:defRPr>
                <a:solidFill>
                  <a:schemeClr val="tx1"/>
                </a:solidFill>
                <a:latin typeface="Arial" pitchFamily="34" charset="0"/>
              </a:defRPr>
            </a:lvl5pPr>
            <a:lvl6pPr marL="2602611" indent="-236601" eaLnBrk="0" fontAlgn="base" hangingPunct="0">
              <a:spcBef>
                <a:spcPct val="0"/>
              </a:spcBef>
              <a:spcAft>
                <a:spcPct val="0"/>
              </a:spcAft>
              <a:defRPr>
                <a:solidFill>
                  <a:schemeClr val="tx1"/>
                </a:solidFill>
                <a:latin typeface="Arial" pitchFamily="34" charset="0"/>
              </a:defRPr>
            </a:lvl6pPr>
            <a:lvl7pPr marL="3075813" indent="-236601" eaLnBrk="0" fontAlgn="base" hangingPunct="0">
              <a:spcBef>
                <a:spcPct val="0"/>
              </a:spcBef>
              <a:spcAft>
                <a:spcPct val="0"/>
              </a:spcAft>
              <a:defRPr>
                <a:solidFill>
                  <a:schemeClr val="tx1"/>
                </a:solidFill>
                <a:latin typeface="Arial" pitchFamily="34" charset="0"/>
              </a:defRPr>
            </a:lvl7pPr>
            <a:lvl8pPr marL="3549015" indent="-236601" eaLnBrk="0" fontAlgn="base" hangingPunct="0">
              <a:spcBef>
                <a:spcPct val="0"/>
              </a:spcBef>
              <a:spcAft>
                <a:spcPct val="0"/>
              </a:spcAft>
              <a:defRPr>
                <a:solidFill>
                  <a:schemeClr val="tx1"/>
                </a:solidFill>
                <a:latin typeface="Arial" pitchFamily="34" charset="0"/>
              </a:defRPr>
            </a:lvl8pPr>
            <a:lvl9pPr marL="4022217" indent="-236601" eaLnBrk="0" fontAlgn="base" hangingPunct="0">
              <a:spcBef>
                <a:spcPct val="0"/>
              </a:spcBef>
              <a:spcAft>
                <a:spcPct val="0"/>
              </a:spcAft>
              <a:defRPr>
                <a:solidFill>
                  <a:schemeClr val="tx1"/>
                </a:solidFill>
                <a:latin typeface="Arial" pitchFamily="34" charset="0"/>
              </a:defRPr>
            </a:lvl9pPr>
          </a:lstStyle>
          <a:p>
            <a:pPr eaLnBrk="1" hangingPunct="1"/>
            <a:fld id="{2F4C93E7-864F-4D4D-B3B0-7A88921C268F}" type="slidenum">
              <a:rPr lang="en-GB" altLang="ja-JP" smtClean="0"/>
              <a:pPr eaLnBrk="1" hangingPunct="1"/>
              <a:t>12</a:t>
            </a:fld>
            <a:endParaRPr lang="en-GB" altLang="ja-JP"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ja-JP" dirty="0"/>
          </a:p>
        </p:txBody>
      </p:sp>
    </p:spTree>
    <p:extLst>
      <p:ext uri="{BB962C8B-B14F-4D97-AF65-F5344CB8AC3E}">
        <p14:creationId xmlns:p14="http://schemas.microsoft.com/office/powerpoint/2010/main" val="1308282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271145" indent="-271145">
              <a:buNone/>
            </a:pPr>
            <a:r>
              <a:rPr lang="pt-BR" dirty="0"/>
              <a:t>Na fabricação de cimento, o CO</a:t>
            </a:r>
            <a:r>
              <a:rPr lang="pt-BR" baseline="-25000" dirty="0"/>
              <a:t>2</a:t>
            </a:r>
            <a:r>
              <a:rPr lang="pt-BR" dirty="0"/>
              <a:t> é produzido durante o processo de produção de clínquer, um produto nodular intermediário que é finamente moído</a:t>
            </a:r>
          </a:p>
          <a:p>
            <a:pPr marL="271145" indent="-271145">
              <a:buNone/>
            </a:pPr>
            <a:r>
              <a:rPr lang="pt-BR" dirty="0"/>
              <a:t>com uma pequena quantidade de Sulfato de Cálcio [gesso (CaSO</a:t>
            </a:r>
            <a:r>
              <a:rPr lang="pt-BR" baseline="-25000" dirty="0"/>
              <a:t>4</a:t>
            </a:r>
            <a:r>
              <a:rPr lang="pt-BR" dirty="0"/>
              <a:t> ∙ 2H</a:t>
            </a:r>
            <a:r>
              <a:rPr lang="pt-BR" baseline="-25000" dirty="0"/>
              <a:t>2</a:t>
            </a:r>
            <a:r>
              <a:rPr lang="pt-BR" dirty="0"/>
              <a:t>O) ou Anidrita (CaSO</a:t>
            </a:r>
            <a:r>
              <a:rPr lang="pt-BR" baseline="-25000" dirty="0"/>
              <a:t>4</a:t>
            </a:r>
            <a:r>
              <a:rPr lang="pt-BR" dirty="0"/>
              <a:t>)], produzindo cimento hidráulico (tipicamentePortland).</a:t>
            </a:r>
          </a:p>
          <a:p>
            <a:pPr marL="271145" indent="-271145">
              <a:buNone/>
            </a:pPr>
            <a:r>
              <a:rPr lang="pt-BR" dirty="0"/>
              <a:t>Durante a produção de clínquer, o calcário, que é principalmente o Carbonato de Cálcio (CaCO</a:t>
            </a:r>
            <a:r>
              <a:rPr lang="pt-BR" baseline="-25000" dirty="0"/>
              <a:t>3</a:t>
            </a:r>
            <a:r>
              <a:rPr lang="pt-BR" dirty="0"/>
              <a:t>), é aquecido ou calcinado para produzir</a:t>
            </a:r>
          </a:p>
          <a:p>
            <a:pPr marL="271145" indent="-271145">
              <a:buNone/>
            </a:pPr>
            <a:r>
              <a:rPr lang="pt-BR" dirty="0"/>
              <a:t>Cal (CaO) e, como um subproduto, o CO</a:t>
            </a:r>
            <a:r>
              <a:rPr lang="pt-BR" baseline="-25000" dirty="0"/>
              <a:t>2</a:t>
            </a:r>
            <a:r>
              <a:rPr lang="pt-BR" dirty="0"/>
              <a:t>. O CaO , em seguida, reage com o Dióxido de Silício (SiO</a:t>
            </a:r>
            <a:r>
              <a:rPr lang="pt-BR" baseline="-25000" dirty="0"/>
              <a:t>2</a:t>
            </a:r>
            <a:r>
              <a:rPr lang="pt-BR" dirty="0"/>
              <a:t>), Óxido de Alumínio (Al</a:t>
            </a:r>
            <a:r>
              <a:rPr lang="pt-BR" baseline="-25000" dirty="0"/>
              <a:t>2</a:t>
            </a:r>
            <a:r>
              <a:rPr lang="pt-BR" dirty="0"/>
              <a:t>O</a:t>
            </a:r>
            <a:r>
              <a:rPr lang="pt-BR" baseline="-25000" dirty="0"/>
              <a:t>3</a:t>
            </a:r>
            <a:r>
              <a:rPr lang="pt-BR" dirty="0"/>
              <a:t>) e Óxido de Ferro</a:t>
            </a:r>
          </a:p>
          <a:p>
            <a:pPr marL="271145" indent="-271145">
              <a:buNone/>
            </a:pPr>
            <a:r>
              <a:rPr lang="pt-BR" dirty="0"/>
              <a:t>(Fe</a:t>
            </a:r>
            <a:r>
              <a:rPr lang="pt-BR" baseline="-25000" dirty="0"/>
              <a:t>2</a:t>
            </a:r>
            <a:r>
              <a:rPr lang="pt-BR" dirty="0"/>
              <a:t>O</a:t>
            </a:r>
            <a:r>
              <a:rPr lang="pt-BR" baseline="-25000" dirty="0"/>
              <a:t>3</a:t>
            </a:r>
            <a:r>
              <a:rPr lang="pt-BR" dirty="0"/>
              <a:t>) presentes nas matérias-primas para produzir os minerais de clínquer (principalmente silicatos de cálcio). A proporção de carbonatos nas</a:t>
            </a:r>
          </a:p>
          <a:p>
            <a:pPr marL="271145" indent="-271145">
              <a:buNone/>
            </a:pPr>
            <a:r>
              <a:rPr lang="pt-BR" dirty="0"/>
              <a:t>matérias-primas, exceto CaCO</a:t>
            </a:r>
            <a:r>
              <a:rPr lang="pt-BR" baseline="-25000" dirty="0"/>
              <a:t>3</a:t>
            </a:r>
            <a:r>
              <a:rPr lang="pt-BR" dirty="0"/>
              <a:t>, é geralmente muito pequena. Os outros carbonatos, se presentes, existem principalmente como impurezas</a:t>
            </a:r>
          </a:p>
          <a:p>
            <a:pPr marL="271145" indent="-271145">
              <a:buNone/>
            </a:pPr>
            <a:r>
              <a:rPr lang="pt-BR" dirty="0"/>
              <a:t>nas matéria-primas de calcário. É desejável haver uma pequena quantidade de MgO (tipicamente de 1 a 2 por cento) no processo de fabricação de</a:t>
            </a:r>
          </a:p>
          <a:p>
            <a:pPr marL="271145" indent="-271145">
              <a:buNone/>
            </a:pPr>
            <a:r>
              <a:rPr lang="pt-BR" dirty="0"/>
              <a:t>clínquer, pois este age como um fluxo. Mas uma quantidade maior do que esta pode acarretar problemas com o  cimento (Van Oss e Padovani, 2002).</a:t>
            </a:r>
          </a:p>
          <a:p>
            <a:pPr marL="271145" indent="-271145">
              <a:buNone/>
            </a:pPr>
            <a:r>
              <a:rPr lang="pt-BR" dirty="0"/>
              <a:t>O cimento pode ser feito inteiramente de clínquer importado e, neste caso, a planta de produção do cimento pode ser considerada como tendo zero</a:t>
            </a:r>
          </a:p>
          <a:p>
            <a:pPr marL="271145" indent="-271145">
              <a:buNone/>
            </a:pPr>
            <a:r>
              <a:rPr lang="pt-BR" dirty="0"/>
              <a:t>emissão de CO</a:t>
            </a:r>
            <a:r>
              <a:rPr lang="pt-BR" baseline="-25000" dirty="0"/>
              <a:t>2</a:t>
            </a:r>
            <a:r>
              <a:rPr lang="pt-BR" dirty="0"/>
              <a:t> relacionada ao processo.</a:t>
            </a:r>
          </a:p>
        </p:txBody>
      </p:sp>
      <p:sp>
        <p:nvSpPr>
          <p:cNvPr id="4" name="Espaço Reservado para Cabeçalho 3"/>
          <p:cNvSpPr>
            <a:spLocks noGrp="1"/>
          </p:cNvSpPr>
          <p:nvPr>
            <p:ph type="hdr" sz="quarter"/>
          </p:nvPr>
        </p:nvSpPr>
        <p:spPr/>
        <p:txBody>
          <a:bodyPr/>
          <a:lstStyle/>
          <a:p>
            <a:r>
              <a:rPr lang="en-GB" dirty="0"/>
              <a:t>Presentation title</a:t>
            </a:r>
          </a:p>
        </p:txBody>
      </p:sp>
    </p:spTree>
    <p:extLst>
      <p:ext uri="{BB962C8B-B14F-4D97-AF65-F5344CB8AC3E}">
        <p14:creationId xmlns:p14="http://schemas.microsoft.com/office/powerpoint/2010/main" val="1035862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3106" name="Rectangle 34"/>
          <p:cNvSpPr>
            <a:spLocks noChangeArrowheads="1"/>
          </p:cNvSpPr>
          <p:nvPr/>
        </p:nvSpPr>
        <p:spPr bwMode="auto">
          <a:xfrm>
            <a:off x="0" y="1265238"/>
            <a:ext cx="9144000" cy="43259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100" name="Rectangle 28"/>
          <p:cNvSpPr>
            <a:spLocks noGrp="1" noChangeArrowheads="1"/>
          </p:cNvSpPr>
          <p:nvPr>
            <p:ph type="ctrTitle"/>
          </p:nvPr>
        </p:nvSpPr>
        <p:spPr>
          <a:xfrm>
            <a:off x="627063" y="2205038"/>
            <a:ext cx="7881937" cy="1204912"/>
          </a:xfrm>
        </p:spPr>
        <p:txBody>
          <a:bodyPr anchor="b"/>
          <a:lstStyle>
            <a:lvl1pPr>
              <a:lnSpc>
                <a:spcPts val="3600"/>
              </a:lnSpc>
              <a:defRPr sz="3000">
                <a:solidFill>
                  <a:schemeClr val="bg1"/>
                </a:solidFill>
              </a:defRPr>
            </a:lvl1pPr>
          </a:lstStyle>
          <a:p>
            <a:pPr lvl="0"/>
            <a:r>
              <a:rPr lang="en-US" noProof="0"/>
              <a:t>Click to edit Master title style</a:t>
            </a:r>
            <a:endParaRPr lang="en-GB" noProof="0"/>
          </a:p>
        </p:txBody>
      </p:sp>
      <p:sp>
        <p:nvSpPr>
          <p:cNvPr id="3101" name="Rectangle 29"/>
          <p:cNvSpPr>
            <a:spLocks noGrp="1" noChangeArrowheads="1"/>
          </p:cNvSpPr>
          <p:nvPr>
            <p:ph type="subTitle" idx="1"/>
          </p:nvPr>
        </p:nvSpPr>
        <p:spPr>
          <a:xfrm>
            <a:off x="625475" y="3922713"/>
            <a:ext cx="7881938" cy="758825"/>
          </a:xfrm>
        </p:spPr>
        <p:txBody>
          <a:bodyPr/>
          <a:lstStyle>
            <a:lvl1pPr marL="0" indent="0">
              <a:buFontTx/>
              <a:buNone/>
              <a:defRPr>
                <a:solidFill>
                  <a:schemeClr val="bg1"/>
                </a:solidFill>
              </a:defRPr>
            </a:lvl1pPr>
          </a:lstStyle>
          <a:p>
            <a:pPr lvl="0"/>
            <a:r>
              <a:rPr lang="en-US" noProof="0"/>
              <a:t>Click to edit Master subtitle style</a:t>
            </a:r>
            <a:endParaRPr lang="en-GB" noProof="0"/>
          </a:p>
        </p:txBody>
      </p:sp>
      <p:sp>
        <p:nvSpPr>
          <p:cNvPr id="3108" name="Rectangle 36"/>
          <p:cNvSpPr>
            <a:spLocks noGrp="1" noChangeArrowheads="1"/>
          </p:cNvSpPr>
          <p:nvPr>
            <p:ph type="dt" sz="quarter" idx="2"/>
          </p:nvPr>
        </p:nvSpPr>
        <p:spPr bwMode="auto">
          <a:xfrm>
            <a:off x="3273425" y="6505575"/>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a:lvl1pPr>
          </a:lstStyle>
          <a:p>
            <a:endParaRPr lang="de-DE" dirty="0"/>
          </a:p>
        </p:txBody>
      </p:sp>
      <p:sp>
        <p:nvSpPr>
          <p:cNvPr id="3109" name="Rectangle 37"/>
          <p:cNvSpPr>
            <a:spLocks noGrp="1" noChangeArrowheads="1"/>
          </p:cNvSpPr>
          <p:nvPr>
            <p:ph type="ftr" sz="quarter" idx="3"/>
          </p:nvPr>
        </p:nvSpPr>
        <p:spPr bwMode="auto">
          <a:xfrm>
            <a:off x="3273425" y="6261100"/>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b="1" i="1"/>
            </a:lvl1pPr>
          </a:lstStyle>
          <a:p>
            <a:endParaRPr lang="de-DE"/>
          </a:p>
        </p:txBody>
      </p:sp>
      <p:sp>
        <p:nvSpPr>
          <p:cNvPr id="3110" name="Line 38"/>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111" name="Line 39"/>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3112" name="Picture 40" descr="unfccc_schriftzug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50" y="309563"/>
            <a:ext cx="7866063" cy="314325"/>
          </a:xfrm>
          <a:prstGeom prst="rect">
            <a:avLst/>
          </a:prstGeom>
          <a:noFill/>
          <a:extLst>
            <a:ext uri="{909E8E84-426E-40DD-AFC4-6F175D3DCCD1}">
              <a14:hiddenFill xmlns:a14="http://schemas.microsoft.com/office/drawing/2010/main">
                <a:solidFill>
                  <a:srgbClr val="FFFFFF"/>
                </a:solidFill>
              </a14:hiddenFill>
            </a:ext>
          </a:extLst>
        </p:spPr>
      </p:pic>
      <p:pic>
        <p:nvPicPr>
          <p:cNvPr id="3114" name="Picture 42" descr="unfccc-letter-es-e-heade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59005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30258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188913"/>
            <a:ext cx="8229600" cy="1008062"/>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dirty="0"/>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50" charset="-128"/>
              </a:defRPr>
            </a:lvl1pPr>
          </a:lstStyle>
          <a:p>
            <a:pPr>
              <a:defRPr/>
            </a:pPr>
            <a:endParaRPr lang="en-GB" altLang="ja-JP" dirty="0"/>
          </a:p>
        </p:txBody>
      </p:sp>
      <p:sp>
        <p:nvSpPr>
          <p:cNvPr id="8" name="Rectangle 6"/>
          <p:cNvSpPr>
            <a:spLocks noGrp="1" noChangeArrowheads="1"/>
          </p:cNvSpPr>
          <p:nvPr>
            <p:ph type="sldNum" sz="quarter" idx="12"/>
          </p:nvPr>
        </p:nvSpPr>
        <p:spPr/>
        <p:txBody>
          <a:bodyPr/>
          <a:lstStyle>
            <a:lvl1pPr>
              <a:defRPr/>
            </a:lvl1pPr>
          </a:lstStyle>
          <a:p>
            <a:pPr>
              <a:defRPr/>
            </a:pPr>
            <a:fld id="{E89190FC-5A31-4208-BE07-40E4886F33A4}" type="slidenum">
              <a:rPr lang="ja-JP" altLang="en-GB"/>
              <a:pPr>
                <a:defRPr/>
              </a:pPr>
              <a:t>‹nº›</a:t>
            </a:fld>
            <a:endParaRPr lang="en-GB" altLang="ja-JP" dirty="0"/>
          </a:p>
        </p:txBody>
      </p:sp>
    </p:spTree>
    <p:extLst>
      <p:ext uri="{BB962C8B-B14F-4D97-AF65-F5344CB8AC3E}">
        <p14:creationId xmlns:p14="http://schemas.microsoft.com/office/powerpoint/2010/main" val="2688509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803553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52954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679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7447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1887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07118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484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63510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2056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45315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6756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9092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0" y="1262063"/>
            <a:ext cx="9144000" cy="43259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9747" name="Rectangle 3"/>
          <p:cNvSpPr>
            <a:spLocks noGrp="1" noChangeArrowheads="1"/>
          </p:cNvSpPr>
          <p:nvPr>
            <p:ph type="ctrTitle"/>
          </p:nvPr>
        </p:nvSpPr>
        <p:spPr>
          <a:xfrm>
            <a:off x="627063" y="2205038"/>
            <a:ext cx="7881937" cy="1439862"/>
          </a:xfrm>
        </p:spPr>
        <p:txBody>
          <a:bodyPr/>
          <a:lstStyle>
            <a:lvl1pPr>
              <a:lnSpc>
                <a:spcPts val="5600"/>
              </a:lnSpc>
              <a:defRPr sz="5000">
                <a:solidFill>
                  <a:schemeClr val="bg1"/>
                </a:solidFill>
              </a:defRPr>
            </a:lvl1pPr>
          </a:lstStyle>
          <a:p>
            <a:pPr lvl="0"/>
            <a:r>
              <a:rPr lang="en-GB" noProof="0"/>
              <a:t>Click to edit Master title style</a:t>
            </a:r>
          </a:p>
        </p:txBody>
      </p:sp>
      <p:sp>
        <p:nvSpPr>
          <p:cNvPr id="159748" name="Rectangle 4"/>
          <p:cNvSpPr>
            <a:spLocks noGrp="1" noChangeArrowheads="1"/>
          </p:cNvSpPr>
          <p:nvPr>
            <p:ph type="subTitle" idx="1"/>
          </p:nvPr>
        </p:nvSpPr>
        <p:spPr>
          <a:xfrm>
            <a:off x="625475" y="3922713"/>
            <a:ext cx="7881938" cy="758825"/>
          </a:xfrm>
        </p:spPr>
        <p:txBody>
          <a:bodyPr/>
          <a:lstStyle>
            <a:lvl1pPr marL="0" indent="0">
              <a:buFontTx/>
              <a:buNone/>
              <a:defRPr>
                <a:solidFill>
                  <a:schemeClr val="bg1"/>
                </a:solidFill>
              </a:defRPr>
            </a:lvl1pPr>
          </a:lstStyle>
          <a:p>
            <a:pPr lvl="0"/>
            <a:r>
              <a:rPr lang="en-GB" noProof="0"/>
              <a:t>Click to edit Master subtitle style</a:t>
            </a:r>
          </a:p>
        </p:txBody>
      </p:sp>
      <p:sp>
        <p:nvSpPr>
          <p:cNvPr id="159751" name="Rectangle 7"/>
          <p:cNvSpPr>
            <a:spLocks noGrp="1" noChangeArrowheads="1"/>
          </p:cNvSpPr>
          <p:nvPr>
            <p:ph type="dt" sz="quarter" idx="2"/>
          </p:nvPr>
        </p:nvSpPr>
        <p:spPr bwMode="auto">
          <a:xfrm>
            <a:off x="3273425" y="6505575"/>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a:lvl1pPr>
          </a:lstStyle>
          <a:p>
            <a:endParaRPr lang="de-DE" dirty="0"/>
          </a:p>
        </p:txBody>
      </p:sp>
      <p:sp>
        <p:nvSpPr>
          <p:cNvPr id="159752" name="Rectangle 8"/>
          <p:cNvSpPr>
            <a:spLocks noGrp="1" noChangeArrowheads="1"/>
          </p:cNvSpPr>
          <p:nvPr>
            <p:ph type="ftr" sz="quarter" idx="3"/>
          </p:nvPr>
        </p:nvSpPr>
        <p:spPr bwMode="auto">
          <a:xfrm>
            <a:off x="3273425" y="6261100"/>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b="1" i="1"/>
            </a:lvl1pPr>
          </a:lstStyle>
          <a:p>
            <a:endParaRPr lang="de-DE"/>
          </a:p>
        </p:txBody>
      </p:sp>
      <p:sp>
        <p:nvSpPr>
          <p:cNvPr id="159753" name="Line 9"/>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59754" name="Line 10"/>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159755" name="Picture 11" descr="unfccc_schriftzug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50" y="309563"/>
            <a:ext cx="7866063" cy="314325"/>
          </a:xfrm>
          <a:prstGeom prst="rect">
            <a:avLst/>
          </a:prstGeom>
          <a:noFill/>
          <a:extLst>
            <a:ext uri="{909E8E84-426E-40DD-AFC4-6F175D3DCCD1}">
              <a14:hiddenFill xmlns:a14="http://schemas.microsoft.com/office/drawing/2010/main">
                <a:solidFill>
                  <a:srgbClr val="FFFFFF"/>
                </a:solidFill>
              </a14:hiddenFill>
            </a:ext>
          </a:extLst>
        </p:spPr>
      </p:pic>
      <p:pic>
        <p:nvPicPr>
          <p:cNvPr id="159757" name="Picture 13" descr="unfccc-letter-es-e-heade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4438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07926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9496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7201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54533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07727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838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67885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82129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012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59974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3106" name="Rectangle 34"/>
          <p:cNvSpPr>
            <a:spLocks noChangeArrowheads="1"/>
          </p:cNvSpPr>
          <p:nvPr/>
        </p:nvSpPr>
        <p:spPr bwMode="auto">
          <a:xfrm>
            <a:off x="0" y="1265238"/>
            <a:ext cx="9144000" cy="43259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000000"/>
              </a:solidFill>
            </a:endParaRPr>
          </a:p>
        </p:txBody>
      </p:sp>
      <p:sp>
        <p:nvSpPr>
          <p:cNvPr id="3100" name="Rectangle 28"/>
          <p:cNvSpPr>
            <a:spLocks noGrp="1" noChangeArrowheads="1"/>
          </p:cNvSpPr>
          <p:nvPr>
            <p:ph type="ctrTitle"/>
          </p:nvPr>
        </p:nvSpPr>
        <p:spPr>
          <a:xfrm>
            <a:off x="627063" y="2205038"/>
            <a:ext cx="7881937" cy="1204912"/>
          </a:xfrm>
        </p:spPr>
        <p:txBody>
          <a:bodyPr anchor="b"/>
          <a:lstStyle>
            <a:lvl1pPr>
              <a:lnSpc>
                <a:spcPts val="3600"/>
              </a:lnSpc>
              <a:defRPr sz="3000">
                <a:solidFill>
                  <a:schemeClr val="bg1"/>
                </a:solidFill>
              </a:defRPr>
            </a:lvl1pPr>
          </a:lstStyle>
          <a:p>
            <a:pPr lvl="0"/>
            <a:r>
              <a:rPr lang="en-US" noProof="0"/>
              <a:t>Click to edit Master title style</a:t>
            </a:r>
            <a:endParaRPr lang="en-GB" noProof="0"/>
          </a:p>
        </p:txBody>
      </p:sp>
      <p:sp>
        <p:nvSpPr>
          <p:cNvPr id="3101" name="Rectangle 29"/>
          <p:cNvSpPr>
            <a:spLocks noGrp="1" noChangeArrowheads="1"/>
          </p:cNvSpPr>
          <p:nvPr>
            <p:ph type="subTitle" idx="1"/>
          </p:nvPr>
        </p:nvSpPr>
        <p:spPr>
          <a:xfrm>
            <a:off x="625475" y="3922713"/>
            <a:ext cx="7881938" cy="758825"/>
          </a:xfrm>
        </p:spPr>
        <p:txBody>
          <a:bodyPr/>
          <a:lstStyle>
            <a:lvl1pPr marL="0" indent="0">
              <a:buFontTx/>
              <a:buNone/>
              <a:defRPr>
                <a:solidFill>
                  <a:schemeClr val="bg1"/>
                </a:solidFill>
              </a:defRPr>
            </a:lvl1pPr>
          </a:lstStyle>
          <a:p>
            <a:pPr lvl="0"/>
            <a:r>
              <a:rPr lang="en-US" noProof="0"/>
              <a:t>Click to edit Master subtitle style</a:t>
            </a:r>
            <a:endParaRPr lang="en-GB" noProof="0"/>
          </a:p>
        </p:txBody>
      </p:sp>
      <p:sp>
        <p:nvSpPr>
          <p:cNvPr id="3108" name="Rectangle 36"/>
          <p:cNvSpPr>
            <a:spLocks noGrp="1" noChangeArrowheads="1"/>
          </p:cNvSpPr>
          <p:nvPr>
            <p:ph type="dt" sz="quarter" idx="2"/>
          </p:nvPr>
        </p:nvSpPr>
        <p:spPr bwMode="auto">
          <a:xfrm>
            <a:off x="3273425" y="6505575"/>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a:lvl1pPr>
          </a:lstStyle>
          <a:p>
            <a:r>
              <a:rPr lang="pt-BR" dirty="0">
                <a:solidFill>
                  <a:srgbClr val="000000"/>
                </a:solidFill>
              </a:rPr>
              <a:t>Materiais de treinamento  para o Inventário Nacional de Gases de Efeito Estufa</a:t>
            </a:r>
            <a:endParaRPr lang="de-DE">
              <a:solidFill>
                <a:srgbClr val="000000"/>
              </a:solidFill>
            </a:endParaRPr>
          </a:p>
        </p:txBody>
      </p:sp>
      <p:sp>
        <p:nvSpPr>
          <p:cNvPr id="3109" name="Rectangle 37"/>
          <p:cNvSpPr>
            <a:spLocks noGrp="1" noChangeArrowheads="1"/>
          </p:cNvSpPr>
          <p:nvPr>
            <p:ph type="ftr" sz="quarter" idx="3"/>
          </p:nvPr>
        </p:nvSpPr>
        <p:spPr bwMode="auto">
          <a:xfrm>
            <a:off x="3273425" y="6261100"/>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b="1" i="1"/>
            </a:lvl1pPr>
          </a:lstStyle>
          <a:p>
            <a:r>
              <a:rPr lang="de-DE">
                <a:solidFill>
                  <a:srgbClr val="000000"/>
                </a:solidFill>
              </a:rPr>
              <a:t>Grupo Consultivo de Peritos  (CGE)</a:t>
            </a:r>
          </a:p>
        </p:txBody>
      </p:sp>
      <p:sp>
        <p:nvSpPr>
          <p:cNvPr id="3110" name="Line 38"/>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3111" name="Line 39"/>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srgbClr val="000000"/>
              </a:solidFill>
            </a:endParaRPr>
          </a:p>
        </p:txBody>
      </p:sp>
      <p:pic>
        <p:nvPicPr>
          <p:cNvPr id="3112" name="Picture 40" descr="unfccc_schriftzug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50" y="309563"/>
            <a:ext cx="7866063" cy="314325"/>
          </a:xfrm>
          <a:prstGeom prst="rect">
            <a:avLst/>
          </a:prstGeom>
          <a:noFill/>
          <a:extLst>
            <a:ext uri="{909E8E84-426E-40DD-AFC4-6F175D3DCCD1}">
              <a14:hiddenFill xmlns:a14="http://schemas.microsoft.com/office/drawing/2010/main">
                <a:solidFill>
                  <a:srgbClr val="FFFFFF"/>
                </a:solidFill>
              </a14:hiddenFill>
            </a:ext>
          </a:extLst>
        </p:spPr>
      </p:pic>
      <p:pic>
        <p:nvPicPr>
          <p:cNvPr id="3114" name="Picture 42" descr="unfccc-letter-es-e-heade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70702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112839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11401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5768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2243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45763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745688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7778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37488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00995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170850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56602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92604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60901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785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5945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1519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50" name="Rectangle 26"/>
          <p:cNvSpPr>
            <a:spLocks noChangeArrowheads="1"/>
          </p:cNvSpPr>
          <p:nvPr/>
        </p:nvSpPr>
        <p:spPr bwMode="auto">
          <a:xfrm>
            <a:off x="0" y="1263650"/>
            <a:ext cx="136525"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51" name="Rectangle 27"/>
          <p:cNvSpPr>
            <a:spLocks noChangeArrowheads="1"/>
          </p:cNvSpPr>
          <p:nvPr/>
        </p:nvSpPr>
        <p:spPr bwMode="auto">
          <a:xfrm>
            <a:off x="9007475" y="1263650"/>
            <a:ext cx="136525"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52" name="Rectangle 28"/>
          <p:cNvSpPr>
            <a:spLocks noGrp="1" noChangeArrowheads="1"/>
          </p:cNvSpPr>
          <p:nvPr>
            <p:ph type="title"/>
          </p:nvPr>
        </p:nvSpPr>
        <p:spPr bwMode="auto">
          <a:xfrm>
            <a:off x="635000" y="309563"/>
            <a:ext cx="78692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dirty="0"/>
              <a:t>Click to edit Master title style</a:t>
            </a:r>
            <a:endParaRPr lang="en-GB" dirty="0"/>
          </a:p>
        </p:txBody>
      </p:sp>
      <p:sp>
        <p:nvSpPr>
          <p:cNvPr id="1053" name="Rectangle 29"/>
          <p:cNvSpPr>
            <a:spLocks noGrp="1" noChangeArrowheads="1"/>
          </p:cNvSpPr>
          <p:nvPr>
            <p:ph type="body" idx="1"/>
          </p:nvPr>
        </p:nvSpPr>
        <p:spPr bwMode="auto">
          <a:xfrm>
            <a:off x="635000" y="1263650"/>
            <a:ext cx="78676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57" name="Line 33"/>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058" name="Line 34"/>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9" name="Picture 42" descr="unfccc-letter-es-e-header"/>
          <p:cNvPicPr preferRelativeResize="0">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85" r:id="rId12"/>
  </p:sldLayoutIdLst>
  <p:hf hdr="0" ftr="0" dt="0"/>
  <p:txStyles>
    <p:titleStyle>
      <a:lvl1pPr algn="l" rtl="0" eaLnBrk="1" fontAlgn="base" hangingPunct="1">
        <a:lnSpc>
          <a:spcPts val="1500"/>
        </a:lnSpc>
        <a:spcBef>
          <a:spcPct val="0"/>
        </a:spcBef>
        <a:spcAft>
          <a:spcPct val="0"/>
        </a:spcAft>
        <a:defRPr sz="2800">
          <a:solidFill>
            <a:schemeClr val="tx2"/>
          </a:solidFill>
          <a:latin typeface="+mj-lt"/>
          <a:ea typeface="+mj-ea"/>
          <a:cs typeface="+mj-cs"/>
        </a:defRPr>
      </a:lvl1pPr>
      <a:lvl2pPr algn="l" rtl="0" eaLnBrk="1" fontAlgn="base" hangingPunct="1">
        <a:lnSpc>
          <a:spcPts val="1500"/>
        </a:lnSpc>
        <a:spcBef>
          <a:spcPct val="0"/>
        </a:spcBef>
        <a:spcAft>
          <a:spcPct val="0"/>
        </a:spcAft>
        <a:defRPr sz="1200">
          <a:solidFill>
            <a:schemeClr val="tx2"/>
          </a:solidFill>
          <a:latin typeface="Arial" charset="0"/>
        </a:defRPr>
      </a:lvl2pPr>
      <a:lvl3pPr algn="l" rtl="0" eaLnBrk="1" fontAlgn="base" hangingPunct="1">
        <a:lnSpc>
          <a:spcPts val="1500"/>
        </a:lnSpc>
        <a:spcBef>
          <a:spcPct val="0"/>
        </a:spcBef>
        <a:spcAft>
          <a:spcPct val="0"/>
        </a:spcAft>
        <a:defRPr sz="1200">
          <a:solidFill>
            <a:schemeClr val="tx2"/>
          </a:solidFill>
          <a:latin typeface="Arial" charset="0"/>
        </a:defRPr>
      </a:lvl3pPr>
      <a:lvl4pPr algn="l" rtl="0" eaLnBrk="1" fontAlgn="base" hangingPunct="1">
        <a:lnSpc>
          <a:spcPts val="1500"/>
        </a:lnSpc>
        <a:spcBef>
          <a:spcPct val="0"/>
        </a:spcBef>
        <a:spcAft>
          <a:spcPct val="0"/>
        </a:spcAft>
        <a:defRPr sz="1200">
          <a:solidFill>
            <a:schemeClr val="tx2"/>
          </a:solidFill>
          <a:latin typeface="Arial" charset="0"/>
        </a:defRPr>
      </a:lvl4pPr>
      <a:lvl5pPr algn="l" rtl="0" eaLnBrk="1" fontAlgn="base" hangingPunct="1">
        <a:lnSpc>
          <a:spcPts val="1500"/>
        </a:lnSpc>
        <a:spcBef>
          <a:spcPct val="0"/>
        </a:spcBef>
        <a:spcAft>
          <a:spcPct val="0"/>
        </a:spcAft>
        <a:defRPr sz="1200">
          <a:solidFill>
            <a:schemeClr val="tx2"/>
          </a:solidFill>
          <a:latin typeface="Arial" charset="0"/>
        </a:defRPr>
      </a:lvl5pPr>
      <a:lvl6pPr marL="457200" algn="l" rtl="0" eaLnBrk="1" fontAlgn="base" hangingPunct="1">
        <a:lnSpc>
          <a:spcPts val="1500"/>
        </a:lnSpc>
        <a:spcBef>
          <a:spcPct val="0"/>
        </a:spcBef>
        <a:spcAft>
          <a:spcPct val="0"/>
        </a:spcAft>
        <a:defRPr sz="1200">
          <a:solidFill>
            <a:schemeClr val="tx2"/>
          </a:solidFill>
          <a:latin typeface="Arial" charset="0"/>
        </a:defRPr>
      </a:lvl6pPr>
      <a:lvl7pPr marL="914400" algn="l" rtl="0" eaLnBrk="1" fontAlgn="base" hangingPunct="1">
        <a:lnSpc>
          <a:spcPts val="1500"/>
        </a:lnSpc>
        <a:spcBef>
          <a:spcPct val="0"/>
        </a:spcBef>
        <a:spcAft>
          <a:spcPct val="0"/>
        </a:spcAft>
        <a:defRPr sz="1200">
          <a:solidFill>
            <a:schemeClr val="tx2"/>
          </a:solidFill>
          <a:latin typeface="Arial" charset="0"/>
        </a:defRPr>
      </a:lvl7pPr>
      <a:lvl8pPr marL="1371600" algn="l" rtl="0" eaLnBrk="1" fontAlgn="base" hangingPunct="1">
        <a:lnSpc>
          <a:spcPts val="1500"/>
        </a:lnSpc>
        <a:spcBef>
          <a:spcPct val="0"/>
        </a:spcBef>
        <a:spcAft>
          <a:spcPct val="0"/>
        </a:spcAft>
        <a:defRPr sz="1200">
          <a:solidFill>
            <a:schemeClr val="tx2"/>
          </a:solidFill>
          <a:latin typeface="Arial" charset="0"/>
        </a:defRPr>
      </a:lvl8pPr>
      <a:lvl9pPr marL="1828800" algn="l" rtl="0" eaLnBrk="1" fontAlgn="base" hangingPunct="1">
        <a:lnSpc>
          <a:spcPts val="1500"/>
        </a:lnSpc>
        <a:spcBef>
          <a:spcPct val="0"/>
        </a:spcBef>
        <a:spcAft>
          <a:spcPct val="0"/>
        </a:spcAft>
        <a:defRPr sz="1200">
          <a:solidFill>
            <a:schemeClr val="tx2"/>
          </a:solidFill>
          <a:latin typeface="Arial" charset="0"/>
        </a:defRPr>
      </a:lvl9pPr>
    </p:titleStyle>
    <p:bodyStyle>
      <a:lvl1pPr marL="269875" indent="-269875" algn="l" rtl="0" eaLnBrk="1" fontAlgn="base" hangingPunct="1">
        <a:lnSpc>
          <a:spcPts val="2400"/>
        </a:lnSpc>
        <a:spcBef>
          <a:spcPct val="0"/>
        </a:spcBef>
        <a:spcAft>
          <a:spcPct val="0"/>
        </a:spcAft>
        <a:buClr>
          <a:schemeClr val="tx1"/>
        </a:buClr>
        <a:buChar char="•"/>
        <a:defRPr sz="1800">
          <a:solidFill>
            <a:schemeClr val="tx1"/>
          </a:solidFill>
          <a:latin typeface="+mn-lt"/>
          <a:ea typeface="+mn-ea"/>
          <a:cs typeface="+mn-cs"/>
        </a:defRPr>
      </a:lvl1pPr>
      <a:lvl2pPr marL="628650" indent="-357188" algn="l" rtl="0" eaLnBrk="1" fontAlgn="base" hangingPunct="1">
        <a:lnSpc>
          <a:spcPts val="2400"/>
        </a:lnSpc>
        <a:spcBef>
          <a:spcPct val="0"/>
        </a:spcBef>
        <a:spcAft>
          <a:spcPct val="0"/>
        </a:spcAft>
        <a:buClr>
          <a:schemeClr val="tx1"/>
        </a:buClr>
        <a:buAutoNum type="alphaLcParenR"/>
        <a:defRPr sz="1800">
          <a:solidFill>
            <a:schemeClr val="tx1"/>
          </a:solidFill>
          <a:latin typeface="+mn-lt"/>
        </a:defRPr>
      </a:lvl2pPr>
      <a:lvl3pPr marL="900113" indent="-269875" algn="l" rtl="0" eaLnBrk="1" fontAlgn="base" hangingPunct="1">
        <a:lnSpc>
          <a:spcPts val="2400"/>
        </a:lnSpc>
        <a:spcBef>
          <a:spcPct val="0"/>
        </a:spcBef>
        <a:spcAft>
          <a:spcPct val="0"/>
        </a:spcAft>
        <a:buClr>
          <a:schemeClr val="tx1"/>
        </a:buClr>
        <a:buChar char="•"/>
        <a:defRPr sz="1800">
          <a:solidFill>
            <a:schemeClr val="tx1"/>
          </a:solidFill>
          <a:latin typeface="+mn-lt"/>
        </a:defRPr>
      </a:lvl3pPr>
      <a:lvl4pPr marL="1169988" indent="-268288" algn="l" rtl="0" eaLnBrk="1" fontAlgn="base" hangingPunct="1">
        <a:lnSpc>
          <a:spcPts val="2400"/>
        </a:lnSpc>
        <a:spcBef>
          <a:spcPct val="0"/>
        </a:spcBef>
        <a:spcAft>
          <a:spcPct val="0"/>
        </a:spcAft>
        <a:buClr>
          <a:schemeClr val="tx1"/>
        </a:buClr>
        <a:buChar char="•"/>
        <a:defRPr sz="1800">
          <a:solidFill>
            <a:schemeClr val="tx1"/>
          </a:solidFill>
          <a:latin typeface="+mn-lt"/>
        </a:defRPr>
      </a:lvl4pPr>
      <a:lvl5pPr marL="1438275" indent="-266700" algn="l" rtl="0" eaLnBrk="1" fontAlgn="base" hangingPunct="1">
        <a:lnSpc>
          <a:spcPts val="2400"/>
        </a:lnSpc>
        <a:spcBef>
          <a:spcPct val="0"/>
        </a:spcBef>
        <a:spcAft>
          <a:spcPct val="0"/>
        </a:spcAft>
        <a:buClr>
          <a:schemeClr val="tx1"/>
        </a:buClr>
        <a:buChar char="•"/>
        <a:defRPr sz="1800">
          <a:solidFill>
            <a:schemeClr val="tx1"/>
          </a:solidFill>
          <a:latin typeface="+mn-lt"/>
        </a:defRPr>
      </a:lvl5pPr>
      <a:lvl6pPr marL="18954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6pPr>
      <a:lvl7pPr marL="23526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7pPr>
      <a:lvl8pPr marL="28098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8pPr>
      <a:lvl9pPr marL="32670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2583" name="Rectangle 7"/>
          <p:cNvSpPr>
            <a:spLocks noChangeArrowheads="1"/>
          </p:cNvSpPr>
          <p:nvPr/>
        </p:nvSpPr>
        <p:spPr bwMode="auto">
          <a:xfrm>
            <a:off x="0" y="1263650"/>
            <a:ext cx="136525"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2584" name="Rectangle 8"/>
          <p:cNvSpPr>
            <a:spLocks noChangeArrowheads="1"/>
          </p:cNvSpPr>
          <p:nvPr/>
        </p:nvSpPr>
        <p:spPr bwMode="auto">
          <a:xfrm>
            <a:off x="9007475" y="1263650"/>
            <a:ext cx="136525"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2585" name="Rectangle 9"/>
          <p:cNvSpPr>
            <a:spLocks noGrp="1" noChangeArrowheads="1"/>
          </p:cNvSpPr>
          <p:nvPr>
            <p:ph type="title"/>
          </p:nvPr>
        </p:nvSpPr>
        <p:spPr bwMode="auto">
          <a:xfrm>
            <a:off x="635000" y="309563"/>
            <a:ext cx="78692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52586" name="Rectangle 10"/>
          <p:cNvSpPr>
            <a:spLocks noGrp="1" noChangeArrowheads="1"/>
          </p:cNvSpPr>
          <p:nvPr>
            <p:ph type="body" idx="1"/>
          </p:nvPr>
        </p:nvSpPr>
        <p:spPr bwMode="auto">
          <a:xfrm>
            <a:off x="635000" y="1263650"/>
            <a:ext cx="78676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text styles</a:t>
            </a:r>
          </a:p>
        </p:txBody>
      </p:sp>
      <p:sp>
        <p:nvSpPr>
          <p:cNvPr id="152589" name="Line 13"/>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52590" name="Line 14"/>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152592" name="Picture 16" descr="unfccc-letter-es-e-heade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rtl="0" eaLnBrk="0" fontAlgn="base" hangingPunct="0">
        <a:lnSpc>
          <a:spcPts val="1500"/>
        </a:lnSpc>
        <a:spcBef>
          <a:spcPct val="0"/>
        </a:spcBef>
        <a:spcAft>
          <a:spcPct val="0"/>
        </a:spcAft>
        <a:defRPr sz="1200">
          <a:solidFill>
            <a:schemeClr val="tx2"/>
          </a:solidFill>
          <a:latin typeface="+mj-lt"/>
          <a:ea typeface="+mj-ea"/>
          <a:cs typeface="+mj-cs"/>
        </a:defRPr>
      </a:lvl1pPr>
      <a:lvl2pPr algn="l" rtl="0" eaLnBrk="0" fontAlgn="base" hangingPunct="0">
        <a:lnSpc>
          <a:spcPts val="1500"/>
        </a:lnSpc>
        <a:spcBef>
          <a:spcPct val="0"/>
        </a:spcBef>
        <a:spcAft>
          <a:spcPct val="0"/>
        </a:spcAft>
        <a:defRPr sz="1200">
          <a:solidFill>
            <a:schemeClr val="tx2"/>
          </a:solidFill>
          <a:latin typeface="Arial" charset="0"/>
          <a:cs typeface="Arial" charset="0"/>
        </a:defRPr>
      </a:lvl2pPr>
      <a:lvl3pPr algn="l" rtl="0" eaLnBrk="0" fontAlgn="base" hangingPunct="0">
        <a:lnSpc>
          <a:spcPts val="1500"/>
        </a:lnSpc>
        <a:spcBef>
          <a:spcPct val="0"/>
        </a:spcBef>
        <a:spcAft>
          <a:spcPct val="0"/>
        </a:spcAft>
        <a:defRPr sz="1200">
          <a:solidFill>
            <a:schemeClr val="tx2"/>
          </a:solidFill>
          <a:latin typeface="Arial" charset="0"/>
          <a:cs typeface="Arial" charset="0"/>
        </a:defRPr>
      </a:lvl3pPr>
      <a:lvl4pPr algn="l" rtl="0" eaLnBrk="0" fontAlgn="base" hangingPunct="0">
        <a:lnSpc>
          <a:spcPts val="1500"/>
        </a:lnSpc>
        <a:spcBef>
          <a:spcPct val="0"/>
        </a:spcBef>
        <a:spcAft>
          <a:spcPct val="0"/>
        </a:spcAft>
        <a:defRPr sz="1200">
          <a:solidFill>
            <a:schemeClr val="tx2"/>
          </a:solidFill>
          <a:latin typeface="Arial" charset="0"/>
          <a:cs typeface="Arial" charset="0"/>
        </a:defRPr>
      </a:lvl4pPr>
      <a:lvl5pPr algn="l" rtl="0" eaLnBrk="0" fontAlgn="base" hangingPunct="0">
        <a:lnSpc>
          <a:spcPts val="1500"/>
        </a:lnSpc>
        <a:spcBef>
          <a:spcPct val="0"/>
        </a:spcBef>
        <a:spcAft>
          <a:spcPct val="0"/>
        </a:spcAft>
        <a:defRPr sz="1200">
          <a:solidFill>
            <a:schemeClr val="tx2"/>
          </a:solidFill>
          <a:latin typeface="Arial" charset="0"/>
          <a:cs typeface="Arial" charset="0"/>
        </a:defRPr>
      </a:lvl5pPr>
      <a:lvl6pPr marL="457200" algn="l" rtl="0" eaLnBrk="0" fontAlgn="base" hangingPunct="0">
        <a:lnSpc>
          <a:spcPts val="1500"/>
        </a:lnSpc>
        <a:spcBef>
          <a:spcPct val="0"/>
        </a:spcBef>
        <a:spcAft>
          <a:spcPct val="0"/>
        </a:spcAft>
        <a:defRPr sz="1200">
          <a:solidFill>
            <a:schemeClr val="tx2"/>
          </a:solidFill>
          <a:latin typeface="Arial" charset="0"/>
          <a:cs typeface="Arial" charset="0"/>
        </a:defRPr>
      </a:lvl6pPr>
      <a:lvl7pPr marL="914400" algn="l" rtl="0" eaLnBrk="0" fontAlgn="base" hangingPunct="0">
        <a:lnSpc>
          <a:spcPts val="1500"/>
        </a:lnSpc>
        <a:spcBef>
          <a:spcPct val="0"/>
        </a:spcBef>
        <a:spcAft>
          <a:spcPct val="0"/>
        </a:spcAft>
        <a:defRPr sz="1200">
          <a:solidFill>
            <a:schemeClr val="tx2"/>
          </a:solidFill>
          <a:latin typeface="Arial" charset="0"/>
          <a:cs typeface="Arial" charset="0"/>
        </a:defRPr>
      </a:lvl7pPr>
      <a:lvl8pPr marL="1371600" algn="l" rtl="0" eaLnBrk="0" fontAlgn="base" hangingPunct="0">
        <a:lnSpc>
          <a:spcPts val="1500"/>
        </a:lnSpc>
        <a:spcBef>
          <a:spcPct val="0"/>
        </a:spcBef>
        <a:spcAft>
          <a:spcPct val="0"/>
        </a:spcAft>
        <a:defRPr sz="1200">
          <a:solidFill>
            <a:schemeClr val="tx2"/>
          </a:solidFill>
          <a:latin typeface="Arial" charset="0"/>
          <a:cs typeface="Arial" charset="0"/>
        </a:defRPr>
      </a:lvl8pPr>
      <a:lvl9pPr marL="1828800" algn="l" rtl="0" eaLnBrk="0" fontAlgn="base" hangingPunct="0">
        <a:lnSpc>
          <a:spcPts val="1500"/>
        </a:lnSpc>
        <a:spcBef>
          <a:spcPct val="0"/>
        </a:spcBef>
        <a:spcAft>
          <a:spcPct val="0"/>
        </a:spcAft>
        <a:defRPr sz="1200">
          <a:solidFill>
            <a:schemeClr val="tx2"/>
          </a:solidFill>
          <a:latin typeface="Arial" charset="0"/>
          <a:cs typeface="Arial" charset="0"/>
        </a:defRPr>
      </a:lvl9pPr>
    </p:titleStyle>
    <p:bodyStyle>
      <a:lvl1pPr marL="342900" indent="-342900" algn="ctr" rtl="0" fontAlgn="base">
        <a:lnSpc>
          <a:spcPts val="2900"/>
        </a:lnSpc>
        <a:spcBef>
          <a:spcPct val="0"/>
        </a:spcBef>
        <a:spcAft>
          <a:spcPct val="0"/>
        </a:spcAft>
        <a:defRPr sz="2400" i="1">
          <a:solidFill>
            <a:schemeClr val="tx1"/>
          </a:solidFill>
          <a:latin typeface="+mn-lt"/>
          <a:ea typeface="+mn-ea"/>
          <a:cs typeface="+mn-cs"/>
        </a:defRPr>
      </a:lvl1pPr>
      <a:lvl2pPr marL="742950" indent="-285750" algn="ctr" rtl="0" fontAlgn="base">
        <a:spcBef>
          <a:spcPct val="20000"/>
        </a:spcBef>
        <a:spcAft>
          <a:spcPct val="0"/>
        </a:spcAft>
        <a:defRPr sz="2800">
          <a:solidFill>
            <a:schemeClr val="tx1"/>
          </a:solidFill>
          <a:latin typeface="+mn-lt"/>
          <a:cs typeface="+mn-cs"/>
        </a:defRPr>
      </a:lvl2pPr>
      <a:lvl3pPr marL="1143000" indent="-228600" algn="ctr" rtl="0" fontAlgn="base">
        <a:spcBef>
          <a:spcPct val="20000"/>
        </a:spcBef>
        <a:spcAft>
          <a:spcPct val="0"/>
        </a:spcAft>
        <a:defRPr sz="2400">
          <a:solidFill>
            <a:schemeClr val="tx1"/>
          </a:solidFill>
          <a:latin typeface="+mn-lt"/>
          <a:cs typeface="+mn-cs"/>
        </a:defRPr>
      </a:lvl3pPr>
      <a:lvl4pPr marL="1600200" indent="-228600" algn="ctr" rtl="0" fontAlgn="base">
        <a:spcBef>
          <a:spcPct val="20000"/>
        </a:spcBef>
        <a:spcAft>
          <a:spcPct val="0"/>
        </a:spcAft>
        <a:defRPr sz="2000">
          <a:solidFill>
            <a:schemeClr val="tx1"/>
          </a:solidFill>
          <a:latin typeface="+mn-lt"/>
          <a:cs typeface="+mn-cs"/>
        </a:defRPr>
      </a:lvl4pPr>
      <a:lvl5pPr marL="2057400" indent="-228600" algn="ctr" rtl="0" fontAlgn="base">
        <a:spcBef>
          <a:spcPct val="20000"/>
        </a:spcBef>
        <a:spcAft>
          <a:spcPct val="0"/>
        </a:spcAft>
        <a:defRPr sz="2000">
          <a:solidFill>
            <a:schemeClr val="tx1"/>
          </a:solidFill>
          <a:latin typeface="+mn-lt"/>
          <a:cs typeface="+mn-cs"/>
        </a:defRPr>
      </a:lvl5pPr>
      <a:lvl6pPr marL="2514600" indent="-228600" algn="ctr" rtl="0" fontAlgn="base">
        <a:spcBef>
          <a:spcPct val="20000"/>
        </a:spcBef>
        <a:spcAft>
          <a:spcPct val="0"/>
        </a:spcAft>
        <a:defRPr sz="2000">
          <a:solidFill>
            <a:schemeClr val="tx1"/>
          </a:solidFill>
          <a:latin typeface="+mn-lt"/>
          <a:cs typeface="+mn-cs"/>
        </a:defRPr>
      </a:lvl6pPr>
      <a:lvl7pPr marL="2971800" indent="-228600" algn="ctr" rtl="0" fontAlgn="base">
        <a:spcBef>
          <a:spcPct val="20000"/>
        </a:spcBef>
        <a:spcAft>
          <a:spcPct val="0"/>
        </a:spcAft>
        <a:defRPr sz="2000">
          <a:solidFill>
            <a:schemeClr val="tx1"/>
          </a:solidFill>
          <a:latin typeface="+mn-lt"/>
          <a:cs typeface="+mn-cs"/>
        </a:defRPr>
      </a:lvl7pPr>
      <a:lvl8pPr marL="3429000" indent="-228600" algn="ctr" rtl="0" fontAlgn="base">
        <a:spcBef>
          <a:spcPct val="20000"/>
        </a:spcBef>
        <a:spcAft>
          <a:spcPct val="0"/>
        </a:spcAft>
        <a:defRPr sz="2000">
          <a:solidFill>
            <a:schemeClr val="tx1"/>
          </a:solidFill>
          <a:latin typeface="+mn-lt"/>
          <a:cs typeface="+mn-cs"/>
        </a:defRPr>
      </a:lvl8pPr>
      <a:lvl9pPr marL="3886200" indent="-228600" algn="ctr" rtl="0" fontAlgn="base">
        <a:spcBef>
          <a:spcPct val="20000"/>
        </a:spcBef>
        <a:spcAft>
          <a:spcPct val="0"/>
        </a:spcAft>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0" y="1263650"/>
            <a:ext cx="136525"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8723" name="Rectangle 3"/>
          <p:cNvSpPr>
            <a:spLocks noChangeArrowheads="1"/>
          </p:cNvSpPr>
          <p:nvPr/>
        </p:nvSpPr>
        <p:spPr bwMode="auto">
          <a:xfrm>
            <a:off x="9007475" y="1263650"/>
            <a:ext cx="136525"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8724" name="Rectangle 4"/>
          <p:cNvSpPr>
            <a:spLocks noGrp="1" noChangeArrowheads="1"/>
          </p:cNvSpPr>
          <p:nvPr>
            <p:ph type="title"/>
          </p:nvPr>
        </p:nvSpPr>
        <p:spPr bwMode="auto">
          <a:xfrm>
            <a:off x="635000" y="309563"/>
            <a:ext cx="78692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58725" name="Rectangle 5"/>
          <p:cNvSpPr>
            <a:spLocks noGrp="1" noChangeArrowheads="1"/>
          </p:cNvSpPr>
          <p:nvPr>
            <p:ph type="body" idx="1"/>
          </p:nvPr>
        </p:nvSpPr>
        <p:spPr bwMode="auto">
          <a:xfrm>
            <a:off x="635000" y="1263650"/>
            <a:ext cx="78676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8727" name="Line 7"/>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58728" name="Line 8"/>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158730" name="Picture 10" descr="unfccc-letter-es-e-heade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3"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rtl="0" fontAlgn="base">
        <a:lnSpc>
          <a:spcPts val="1500"/>
        </a:lnSpc>
        <a:spcBef>
          <a:spcPct val="0"/>
        </a:spcBef>
        <a:spcAft>
          <a:spcPct val="0"/>
        </a:spcAft>
        <a:defRPr sz="1200">
          <a:solidFill>
            <a:schemeClr val="tx2"/>
          </a:solidFill>
          <a:latin typeface="+mj-lt"/>
          <a:ea typeface="+mj-ea"/>
          <a:cs typeface="+mj-cs"/>
        </a:defRPr>
      </a:lvl1pPr>
      <a:lvl2pPr algn="l" rtl="0" fontAlgn="base">
        <a:lnSpc>
          <a:spcPts val="1500"/>
        </a:lnSpc>
        <a:spcBef>
          <a:spcPct val="0"/>
        </a:spcBef>
        <a:spcAft>
          <a:spcPct val="0"/>
        </a:spcAft>
        <a:defRPr sz="1200">
          <a:solidFill>
            <a:schemeClr val="tx2"/>
          </a:solidFill>
          <a:latin typeface="Arial" charset="0"/>
          <a:cs typeface="Arial" charset="0"/>
        </a:defRPr>
      </a:lvl2pPr>
      <a:lvl3pPr algn="l" rtl="0" fontAlgn="base">
        <a:lnSpc>
          <a:spcPts val="1500"/>
        </a:lnSpc>
        <a:spcBef>
          <a:spcPct val="0"/>
        </a:spcBef>
        <a:spcAft>
          <a:spcPct val="0"/>
        </a:spcAft>
        <a:defRPr sz="1200">
          <a:solidFill>
            <a:schemeClr val="tx2"/>
          </a:solidFill>
          <a:latin typeface="Arial" charset="0"/>
          <a:cs typeface="Arial" charset="0"/>
        </a:defRPr>
      </a:lvl3pPr>
      <a:lvl4pPr algn="l" rtl="0" fontAlgn="base">
        <a:lnSpc>
          <a:spcPts val="1500"/>
        </a:lnSpc>
        <a:spcBef>
          <a:spcPct val="0"/>
        </a:spcBef>
        <a:spcAft>
          <a:spcPct val="0"/>
        </a:spcAft>
        <a:defRPr sz="1200">
          <a:solidFill>
            <a:schemeClr val="tx2"/>
          </a:solidFill>
          <a:latin typeface="Arial" charset="0"/>
          <a:cs typeface="Arial" charset="0"/>
        </a:defRPr>
      </a:lvl4pPr>
      <a:lvl5pPr algn="l" rtl="0" fontAlgn="base">
        <a:lnSpc>
          <a:spcPts val="1500"/>
        </a:lnSpc>
        <a:spcBef>
          <a:spcPct val="0"/>
        </a:spcBef>
        <a:spcAft>
          <a:spcPct val="0"/>
        </a:spcAft>
        <a:defRPr sz="1200">
          <a:solidFill>
            <a:schemeClr val="tx2"/>
          </a:solidFill>
          <a:latin typeface="Arial" charset="0"/>
          <a:cs typeface="Arial" charset="0"/>
        </a:defRPr>
      </a:lvl5pPr>
      <a:lvl6pPr marL="457200" algn="l" rtl="0" fontAlgn="base">
        <a:lnSpc>
          <a:spcPts val="1500"/>
        </a:lnSpc>
        <a:spcBef>
          <a:spcPct val="0"/>
        </a:spcBef>
        <a:spcAft>
          <a:spcPct val="0"/>
        </a:spcAft>
        <a:defRPr sz="1200">
          <a:solidFill>
            <a:schemeClr val="tx2"/>
          </a:solidFill>
          <a:latin typeface="Arial" charset="0"/>
          <a:cs typeface="Arial" charset="0"/>
        </a:defRPr>
      </a:lvl6pPr>
      <a:lvl7pPr marL="914400" algn="l" rtl="0" fontAlgn="base">
        <a:lnSpc>
          <a:spcPts val="1500"/>
        </a:lnSpc>
        <a:spcBef>
          <a:spcPct val="0"/>
        </a:spcBef>
        <a:spcAft>
          <a:spcPct val="0"/>
        </a:spcAft>
        <a:defRPr sz="1200">
          <a:solidFill>
            <a:schemeClr val="tx2"/>
          </a:solidFill>
          <a:latin typeface="Arial" charset="0"/>
          <a:cs typeface="Arial" charset="0"/>
        </a:defRPr>
      </a:lvl7pPr>
      <a:lvl8pPr marL="1371600" algn="l" rtl="0" fontAlgn="base">
        <a:lnSpc>
          <a:spcPts val="1500"/>
        </a:lnSpc>
        <a:spcBef>
          <a:spcPct val="0"/>
        </a:spcBef>
        <a:spcAft>
          <a:spcPct val="0"/>
        </a:spcAft>
        <a:defRPr sz="1200">
          <a:solidFill>
            <a:schemeClr val="tx2"/>
          </a:solidFill>
          <a:latin typeface="Arial" charset="0"/>
          <a:cs typeface="Arial" charset="0"/>
        </a:defRPr>
      </a:lvl8pPr>
      <a:lvl9pPr marL="1828800" algn="l" rtl="0" fontAlgn="base">
        <a:lnSpc>
          <a:spcPts val="1500"/>
        </a:lnSpc>
        <a:spcBef>
          <a:spcPct val="0"/>
        </a:spcBef>
        <a:spcAft>
          <a:spcPct val="0"/>
        </a:spcAft>
        <a:defRPr sz="1200">
          <a:solidFill>
            <a:schemeClr val="tx2"/>
          </a:solidFill>
          <a:latin typeface="Arial" charset="0"/>
          <a:cs typeface="Arial" charset="0"/>
        </a:defRPr>
      </a:lvl9pPr>
    </p:titleStyle>
    <p:bodyStyle>
      <a:lvl1pPr marL="269875" indent="-269875" algn="l" rtl="0" fontAlgn="base">
        <a:lnSpc>
          <a:spcPts val="2400"/>
        </a:lnSpc>
        <a:spcBef>
          <a:spcPct val="0"/>
        </a:spcBef>
        <a:spcAft>
          <a:spcPct val="0"/>
        </a:spcAft>
        <a:buClr>
          <a:schemeClr val="tx1"/>
        </a:buClr>
        <a:buChar char="•"/>
        <a:defRPr sz="1500">
          <a:solidFill>
            <a:schemeClr val="tx1"/>
          </a:solidFill>
          <a:latin typeface="+mn-lt"/>
          <a:ea typeface="+mn-ea"/>
          <a:cs typeface="+mn-cs"/>
        </a:defRPr>
      </a:lvl1pPr>
      <a:lvl2pPr marL="628650" indent="-357188" algn="l" rtl="0" fontAlgn="base">
        <a:lnSpc>
          <a:spcPts val="2400"/>
        </a:lnSpc>
        <a:spcBef>
          <a:spcPct val="0"/>
        </a:spcBef>
        <a:spcAft>
          <a:spcPct val="0"/>
        </a:spcAft>
        <a:buClr>
          <a:schemeClr val="tx1"/>
        </a:buClr>
        <a:buAutoNum type="alphaLcParenR"/>
        <a:defRPr sz="1500">
          <a:solidFill>
            <a:schemeClr val="tx1"/>
          </a:solidFill>
          <a:latin typeface="+mn-lt"/>
          <a:cs typeface="+mn-cs"/>
        </a:defRPr>
      </a:lvl2pPr>
      <a:lvl3pPr marL="900113" indent="-269875" algn="l" rtl="0" fontAlgn="base">
        <a:lnSpc>
          <a:spcPts val="2400"/>
        </a:lnSpc>
        <a:spcBef>
          <a:spcPct val="0"/>
        </a:spcBef>
        <a:spcAft>
          <a:spcPct val="0"/>
        </a:spcAft>
        <a:buClr>
          <a:schemeClr val="tx1"/>
        </a:buClr>
        <a:buChar char="•"/>
        <a:defRPr sz="1500">
          <a:solidFill>
            <a:schemeClr val="tx1"/>
          </a:solidFill>
          <a:latin typeface="+mn-lt"/>
          <a:cs typeface="+mn-cs"/>
        </a:defRPr>
      </a:lvl3pPr>
      <a:lvl4pPr marL="1169988" indent="-268288" algn="l" rtl="0" fontAlgn="base">
        <a:lnSpc>
          <a:spcPts val="2400"/>
        </a:lnSpc>
        <a:spcBef>
          <a:spcPct val="0"/>
        </a:spcBef>
        <a:spcAft>
          <a:spcPct val="0"/>
        </a:spcAft>
        <a:buClr>
          <a:schemeClr val="tx1"/>
        </a:buClr>
        <a:buChar char="•"/>
        <a:defRPr sz="1500">
          <a:solidFill>
            <a:schemeClr val="tx1"/>
          </a:solidFill>
          <a:latin typeface="+mn-lt"/>
          <a:cs typeface="+mn-cs"/>
        </a:defRPr>
      </a:lvl4pPr>
      <a:lvl5pPr marL="1438275" indent="-266700" algn="l" rtl="0" fontAlgn="base">
        <a:lnSpc>
          <a:spcPts val="2400"/>
        </a:lnSpc>
        <a:spcBef>
          <a:spcPct val="0"/>
        </a:spcBef>
        <a:spcAft>
          <a:spcPct val="0"/>
        </a:spcAft>
        <a:buClr>
          <a:schemeClr val="tx1"/>
        </a:buClr>
        <a:buChar char="•"/>
        <a:defRPr sz="1500">
          <a:solidFill>
            <a:schemeClr val="tx1"/>
          </a:solidFill>
          <a:latin typeface="+mn-lt"/>
          <a:cs typeface="+mn-cs"/>
        </a:defRPr>
      </a:lvl5pPr>
      <a:lvl6pPr marL="1895475" indent="-266700" algn="l" rtl="0" fontAlgn="base">
        <a:lnSpc>
          <a:spcPts val="2400"/>
        </a:lnSpc>
        <a:spcBef>
          <a:spcPct val="0"/>
        </a:spcBef>
        <a:spcAft>
          <a:spcPct val="0"/>
        </a:spcAft>
        <a:buClr>
          <a:schemeClr val="tx1"/>
        </a:buClr>
        <a:buChar char="•"/>
        <a:defRPr sz="1500">
          <a:solidFill>
            <a:schemeClr val="tx1"/>
          </a:solidFill>
          <a:latin typeface="+mn-lt"/>
          <a:cs typeface="+mn-cs"/>
        </a:defRPr>
      </a:lvl6pPr>
      <a:lvl7pPr marL="2352675" indent="-266700" algn="l" rtl="0" fontAlgn="base">
        <a:lnSpc>
          <a:spcPts val="2400"/>
        </a:lnSpc>
        <a:spcBef>
          <a:spcPct val="0"/>
        </a:spcBef>
        <a:spcAft>
          <a:spcPct val="0"/>
        </a:spcAft>
        <a:buClr>
          <a:schemeClr val="tx1"/>
        </a:buClr>
        <a:buChar char="•"/>
        <a:defRPr sz="1500">
          <a:solidFill>
            <a:schemeClr val="tx1"/>
          </a:solidFill>
          <a:latin typeface="+mn-lt"/>
          <a:cs typeface="+mn-cs"/>
        </a:defRPr>
      </a:lvl7pPr>
      <a:lvl8pPr marL="2809875" indent="-266700" algn="l" rtl="0" fontAlgn="base">
        <a:lnSpc>
          <a:spcPts val="2400"/>
        </a:lnSpc>
        <a:spcBef>
          <a:spcPct val="0"/>
        </a:spcBef>
        <a:spcAft>
          <a:spcPct val="0"/>
        </a:spcAft>
        <a:buClr>
          <a:schemeClr val="tx1"/>
        </a:buClr>
        <a:buChar char="•"/>
        <a:defRPr sz="1500">
          <a:solidFill>
            <a:schemeClr val="tx1"/>
          </a:solidFill>
          <a:latin typeface="+mn-lt"/>
          <a:cs typeface="+mn-cs"/>
        </a:defRPr>
      </a:lvl8pPr>
      <a:lvl9pPr marL="3267075" indent="-266700" algn="l" rtl="0" fontAlgn="base">
        <a:lnSpc>
          <a:spcPts val="2400"/>
        </a:lnSpc>
        <a:spcBef>
          <a:spcPct val="0"/>
        </a:spcBef>
        <a:spcAft>
          <a:spcPct val="0"/>
        </a:spcAft>
        <a:buClr>
          <a:schemeClr val="tx1"/>
        </a:buClr>
        <a:buChar char="•"/>
        <a:defRPr sz="15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50" name="Rectangle 26"/>
          <p:cNvSpPr>
            <a:spLocks noChangeArrowheads="1"/>
          </p:cNvSpPr>
          <p:nvPr/>
        </p:nvSpPr>
        <p:spPr bwMode="auto">
          <a:xfrm>
            <a:off x="0" y="1263650"/>
            <a:ext cx="136525"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000000"/>
              </a:solidFill>
            </a:endParaRPr>
          </a:p>
        </p:txBody>
      </p:sp>
      <p:sp>
        <p:nvSpPr>
          <p:cNvPr id="1051" name="Rectangle 27"/>
          <p:cNvSpPr>
            <a:spLocks noChangeArrowheads="1"/>
          </p:cNvSpPr>
          <p:nvPr/>
        </p:nvSpPr>
        <p:spPr bwMode="auto">
          <a:xfrm>
            <a:off x="9007475" y="1263650"/>
            <a:ext cx="136525"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000000"/>
              </a:solidFill>
            </a:endParaRPr>
          </a:p>
        </p:txBody>
      </p:sp>
      <p:sp>
        <p:nvSpPr>
          <p:cNvPr id="1052" name="Rectangle 28"/>
          <p:cNvSpPr>
            <a:spLocks noGrp="1" noChangeArrowheads="1"/>
          </p:cNvSpPr>
          <p:nvPr>
            <p:ph type="title"/>
          </p:nvPr>
        </p:nvSpPr>
        <p:spPr bwMode="auto">
          <a:xfrm>
            <a:off x="635000" y="309563"/>
            <a:ext cx="78692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t>Click to edit Master title style</a:t>
            </a:r>
            <a:endParaRPr lang="en-GB"/>
          </a:p>
        </p:txBody>
      </p:sp>
      <p:sp>
        <p:nvSpPr>
          <p:cNvPr id="1053" name="Rectangle 29"/>
          <p:cNvSpPr>
            <a:spLocks noGrp="1" noChangeArrowheads="1"/>
          </p:cNvSpPr>
          <p:nvPr>
            <p:ph type="body" idx="1"/>
          </p:nvPr>
        </p:nvSpPr>
        <p:spPr bwMode="auto">
          <a:xfrm>
            <a:off x="635000" y="1263650"/>
            <a:ext cx="78676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57" name="Line 33"/>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1058" name="Line 34"/>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srgbClr val="000000"/>
              </a:solidFill>
            </a:endParaRPr>
          </a:p>
        </p:txBody>
      </p:sp>
      <p:pic>
        <p:nvPicPr>
          <p:cNvPr id="9" name="Picture 42" descr="unfccc-letter-es-e-heade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039667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p:txStyles>
    <p:titleStyle>
      <a:lvl1pPr algn="l" rtl="0" eaLnBrk="1" fontAlgn="base" hangingPunct="1">
        <a:lnSpc>
          <a:spcPts val="1500"/>
        </a:lnSpc>
        <a:spcBef>
          <a:spcPct val="0"/>
        </a:spcBef>
        <a:spcAft>
          <a:spcPct val="0"/>
        </a:spcAft>
        <a:defRPr sz="2800">
          <a:solidFill>
            <a:schemeClr val="tx2"/>
          </a:solidFill>
          <a:latin typeface="+mj-lt"/>
          <a:ea typeface="+mj-ea"/>
          <a:cs typeface="+mj-cs"/>
        </a:defRPr>
      </a:lvl1pPr>
      <a:lvl2pPr algn="l" rtl="0" eaLnBrk="1" fontAlgn="base" hangingPunct="1">
        <a:lnSpc>
          <a:spcPts val="1500"/>
        </a:lnSpc>
        <a:spcBef>
          <a:spcPct val="0"/>
        </a:spcBef>
        <a:spcAft>
          <a:spcPct val="0"/>
        </a:spcAft>
        <a:defRPr sz="1200">
          <a:solidFill>
            <a:schemeClr val="tx2"/>
          </a:solidFill>
          <a:latin typeface="Arial" charset="0"/>
        </a:defRPr>
      </a:lvl2pPr>
      <a:lvl3pPr algn="l" rtl="0" eaLnBrk="1" fontAlgn="base" hangingPunct="1">
        <a:lnSpc>
          <a:spcPts val="1500"/>
        </a:lnSpc>
        <a:spcBef>
          <a:spcPct val="0"/>
        </a:spcBef>
        <a:spcAft>
          <a:spcPct val="0"/>
        </a:spcAft>
        <a:defRPr sz="1200">
          <a:solidFill>
            <a:schemeClr val="tx2"/>
          </a:solidFill>
          <a:latin typeface="Arial" charset="0"/>
        </a:defRPr>
      </a:lvl3pPr>
      <a:lvl4pPr algn="l" rtl="0" eaLnBrk="1" fontAlgn="base" hangingPunct="1">
        <a:lnSpc>
          <a:spcPts val="1500"/>
        </a:lnSpc>
        <a:spcBef>
          <a:spcPct val="0"/>
        </a:spcBef>
        <a:spcAft>
          <a:spcPct val="0"/>
        </a:spcAft>
        <a:defRPr sz="1200">
          <a:solidFill>
            <a:schemeClr val="tx2"/>
          </a:solidFill>
          <a:latin typeface="Arial" charset="0"/>
        </a:defRPr>
      </a:lvl4pPr>
      <a:lvl5pPr algn="l" rtl="0" eaLnBrk="1" fontAlgn="base" hangingPunct="1">
        <a:lnSpc>
          <a:spcPts val="1500"/>
        </a:lnSpc>
        <a:spcBef>
          <a:spcPct val="0"/>
        </a:spcBef>
        <a:spcAft>
          <a:spcPct val="0"/>
        </a:spcAft>
        <a:defRPr sz="1200">
          <a:solidFill>
            <a:schemeClr val="tx2"/>
          </a:solidFill>
          <a:latin typeface="Arial" charset="0"/>
        </a:defRPr>
      </a:lvl5pPr>
      <a:lvl6pPr marL="457200" algn="l" rtl="0" eaLnBrk="1" fontAlgn="base" hangingPunct="1">
        <a:lnSpc>
          <a:spcPts val="1500"/>
        </a:lnSpc>
        <a:spcBef>
          <a:spcPct val="0"/>
        </a:spcBef>
        <a:spcAft>
          <a:spcPct val="0"/>
        </a:spcAft>
        <a:defRPr sz="1200">
          <a:solidFill>
            <a:schemeClr val="tx2"/>
          </a:solidFill>
          <a:latin typeface="Arial" charset="0"/>
        </a:defRPr>
      </a:lvl6pPr>
      <a:lvl7pPr marL="914400" algn="l" rtl="0" eaLnBrk="1" fontAlgn="base" hangingPunct="1">
        <a:lnSpc>
          <a:spcPts val="1500"/>
        </a:lnSpc>
        <a:spcBef>
          <a:spcPct val="0"/>
        </a:spcBef>
        <a:spcAft>
          <a:spcPct val="0"/>
        </a:spcAft>
        <a:defRPr sz="1200">
          <a:solidFill>
            <a:schemeClr val="tx2"/>
          </a:solidFill>
          <a:latin typeface="Arial" charset="0"/>
        </a:defRPr>
      </a:lvl7pPr>
      <a:lvl8pPr marL="1371600" algn="l" rtl="0" eaLnBrk="1" fontAlgn="base" hangingPunct="1">
        <a:lnSpc>
          <a:spcPts val="1500"/>
        </a:lnSpc>
        <a:spcBef>
          <a:spcPct val="0"/>
        </a:spcBef>
        <a:spcAft>
          <a:spcPct val="0"/>
        </a:spcAft>
        <a:defRPr sz="1200">
          <a:solidFill>
            <a:schemeClr val="tx2"/>
          </a:solidFill>
          <a:latin typeface="Arial" charset="0"/>
        </a:defRPr>
      </a:lvl8pPr>
      <a:lvl9pPr marL="1828800" algn="l" rtl="0" eaLnBrk="1" fontAlgn="base" hangingPunct="1">
        <a:lnSpc>
          <a:spcPts val="1500"/>
        </a:lnSpc>
        <a:spcBef>
          <a:spcPct val="0"/>
        </a:spcBef>
        <a:spcAft>
          <a:spcPct val="0"/>
        </a:spcAft>
        <a:defRPr sz="1200">
          <a:solidFill>
            <a:schemeClr val="tx2"/>
          </a:solidFill>
          <a:latin typeface="Arial" charset="0"/>
        </a:defRPr>
      </a:lvl9pPr>
    </p:titleStyle>
    <p:bodyStyle>
      <a:lvl1pPr marL="269875" indent="-269875" algn="l" rtl="0" eaLnBrk="1" fontAlgn="base" hangingPunct="1">
        <a:lnSpc>
          <a:spcPts val="2400"/>
        </a:lnSpc>
        <a:spcBef>
          <a:spcPct val="0"/>
        </a:spcBef>
        <a:spcAft>
          <a:spcPct val="0"/>
        </a:spcAft>
        <a:buClr>
          <a:schemeClr val="tx1"/>
        </a:buClr>
        <a:buChar char="•"/>
        <a:defRPr sz="1800">
          <a:solidFill>
            <a:schemeClr val="tx1"/>
          </a:solidFill>
          <a:latin typeface="+mn-lt"/>
          <a:ea typeface="+mn-ea"/>
          <a:cs typeface="+mn-cs"/>
        </a:defRPr>
      </a:lvl1pPr>
      <a:lvl2pPr marL="628650" indent="-357188" algn="l" rtl="0" eaLnBrk="1" fontAlgn="base" hangingPunct="1">
        <a:lnSpc>
          <a:spcPts val="2400"/>
        </a:lnSpc>
        <a:spcBef>
          <a:spcPct val="0"/>
        </a:spcBef>
        <a:spcAft>
          <a:spcPct val="0"/>
        </a:spcAft>
        <a:buClr>
          <a:schemeClr val="tx1"/>
        </a:buClr>
        <a:buAutoNum type="alphaLcParenR"/>
        <a:defRPr sz="1800">
          <a:solidFill>
            <a:schemeClr val="tx1"/>
          </a:solidFill>
          <a:latin typeface="+mn-lt"/>
        </a:defRPr>
      </a:lvl2pPr>
      <a:lvl3pPr marL="900113" indent="-269875" algn="l" rtl="0" eaLnBrk="1" fontAlgn="base" hangingPunct="1">
        <a:lnSpc>
          <a:spcPts val="2400"/>
        </a:lnSpc>
        <a:spcBef>
          <a:spcPct val="0"/>
        </a:spcBef>
        <a:spcAft>
          <a:spcPct val="0"/>
        </a:spcAft>
        <a:buClr>
          <a:schemeClr val="tx1"/>
        </a:buClr>
        <a:buChar char="•"/>
        <a:defRPr sz="1800">
          <a:solidFill>
            <a:schemeClr val="tx1"/>
          </a:solidFill>
          <a:latin typeface="+mn-lt"/>
        </a:defRPr>
      </a:lvl3pPr>
      <a:lvl4pPr marL="1169988" indent="-268288" algn="l" rtl="0" eaLnBrk="1" fontAlgn="base" hangingPunct="1">
        <a:lnSpc>
          <a:spcPts val="2400"/>
        </a:lnSpc>
        <a:spcBef>
          <a:spcPct val="0"/>
        </a:spcBef>
        <a:spcAft>
          <a:spcPct val="0"/>
        </a:spcAft>
        <a:buClr>
          <a:schemeClr val="tx1"/>
        </a:buClr>
        <a:buChar char="•"/>
        <a:defRPr sz="1800">
          <a:solidFill>
            <a:schemeClr val="tx1"/>
          </a:solidFill>
          <a:latin typeface="+mn-lt"/>
        </a:defRPr>
      </a:lvl4pPr>
      <a:lvl5pPr marL="1438275" indent="-266700" algn="l" rtl="0" eaLnBrk="1" fontAlgn="base" hangingPunct="1">
        <a:lnSpc>
          <a:spcPts val="2400"/>
        </a:lnSpc>
        <a:spcBef>
          <a:spcPct val="0"/>
        </a:spcBef>
        <a:spcAft>
          <a:spcPct val="0"/>
        </a:spcAft>
        <a:buClr>
          <a:schemeClr val="tx1"/>
        </a:buClr>
        <a:buChar char="•"/>
        <a:defRPr sz="1800">
          <a:solidFill>
            <a:schemeClr val="tx1"/>
          </a:solidFill>
          <a:latin typeface="+mn-lt"/>
        </a:defRPr>
      </a:lvl5pPr>
      <a:lvl6pPr marL="18954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6pPr>
      <a:lvl7pPr marL="23526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7pPr>
      <a:lvl8pPr marL="28098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8pPr>
      <a:lvl9pPr marL="32670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ipcc-nggip.iges.or.jp/mail" TargetMode="External"/><Relationship Id="rId2" Type="http://schemas.openxmlformats.org/officeDocument/2006/relationships/hyperlink" Target="http://www.ipcc.ch/pdf/ipcc-principles/ipcc-principles-appendix-a-final.pdf" TargetMode="External"/><Relationship Id="rId1" Type="http://schemas.openxmlformats.org/officeDocument/2006/relationships/slideLayout" Target="../slideLayouts/slideLayout36.xml"/><Relationship Id="rId6" Type="http://schemas.openxmlformats.org/officeDocument/2006/relationships/image" Target="../media/image5.png"/><Relationship Id="rId5" Type="http://schemas.openxmlformats.org/officeDocument/2006/relationships/hyperlink" Target="http://www.ipcc.ch/home_disclaimer.shtml" TargetMode="External"/><Relationship Id="rId4" Type="http://schemas.openxmlformats.org/officeDocument/2006/relationships/hyperlink" Target="http://www.ipcc.ch/home_copyright.s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metalpass.com/metaldoc/paper.aspx?docID=251"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package" Target="../embeddings/Documento_do_Microsoft_Word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3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package" Target="../embeddings/Documento_do_Microsoft_Word2.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2.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81000" y="1343025"/>
            <a:ext cx="8258175" cy="1439863"/>
          </a:xfrm>
        </p:spPr>
        <p:txBody>
          <a:bodyPr/>
          <a:lstStyle/>
          <a:p>
            <a:pPr eaLnBrk="1" hangingPunct="1"/>
            <a:r>
              <a:rPr lang="de-DE" altLang="de-DE" sz="3000"/>
              <a:t>      </a:t>
            </a:r>
          </a:p>
        </p:txBody>
      </p:sp>
      <p:sp>
        <p:nvSpPr>
          <p:cNvPr id="7" name="Subtitle 2"/>
          <p:cNvSpPr txBox="1">
            <a:spLocks/>
          </p:cNvSpPr>
          <p:nvPr/>
        </p:nvSpPr>
        <p:spPr bwMode="auto">
          <a:xfrm>
            <a:off x="291070" y="2699926"/>
            <a:ext cx="4292192" cy="2789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ormAutofit/>
          </a:bodyPr>
          <a:lstStyle>
            <a:lvl1pPr marL="0" indent="0" algn="l" rtl="0" eaLnBrk="0" fontAlgn="base" hangingPunct="0">
              <a:lnSpc>
                <a:spcPts val="2400"/>
              </a:lnSpc>
              <a:spcBef>
                <a:spcPct val="0"/>
              </a:spcBef>
              <a:spcAft>
                <a:spcPct val="0"/>
              </a:spcAft>
              <a:buClr>
                <a:schemeClr val="tx1"/>
              </a:buClr>
              <a:buFontTx/>
              <a:buNone/>
              <a:defRPr sz="1500">
                <a:solidFill>
                  <a:schemeClr val="bg1"/>
                </a:solidFill>
                <a:latin typeface="+mn-lt"/>
                <a:ea typeface="+mn-ea"/>
                <a:cs typeface="+mn-cs"/>
              </a:defRPr>
            </a:lvl1pPr>
            <a:lvl2pPr marL="628650" indent="-357188" algn="l" rtl="0" eaLnBrk="0" fontAlgn="base" hangingPunct="0">
              <a:lnSpc>
                <a:spcPts val="2400"/>
              </a:lnSpc>
              <a:spcBef>
                <a:spcPct val="0"/>
              </a:spcBef>
              <a:spcAft>
                <a:spcPct val="0"/>
              </a:spcAft>
              <a:buClr>
                <a:schemeClr val="tx1"/>
              </a:buClr>
              <a:buAutoNum type="alphaLcParenR"/>
              <a:defRPr sz="1500">
                <a:solidFill>
                  <a:schemeClr val="tx1"/>
                </a:solidFill>
                <a:latin typeface="+mn-lt"/>
                <a:cs typeface="+mn-cs"/>
              </a:defRPr>
            </a:lvl2pPr>
            <a:lvl3pPr marL="900113" indent="-269875" algn="l" rtl="0" eaLnBrk="0" fontAlgn="base" hangingPunct="0">
              <a:lnSpc>
                <a:spcPts val="2400"/>
              </a:lnSpc>
              <a:spcBef>
                <a:spcPct val="0"/>
              </a:spcBef>
              <a:spcAft>
                <a:spcPct val="0"/>
              </a:spcAft>
              <a:buClr>
                <a:schemeClr val="tx1"/>
              </a:buClr>
              <a:buChar char="•"/>
              <a:defRPr sz="1500">
                <a:solidFill>
                  <a:schemeClr val="tx1"/>
                </a:solidFill>
                <a:latin typeface="+mn-lt"/>
                <a:cs typeface="+mn-cs"/>
              </a:defRPr>
            </a:lvl3pPr>
            <a:lvl4pPr marL="1169988" indent="-268288" algn="l" rtl="0" eaLnBrk="0" fontAlgn="base" hangingPunct="0">
              <a:lnSpc>
                <a:spcPts val="2400"/>
              </a:lnSpc>
              <a:spcBef>
                <a:spcPct val="0"/>
              </a:spcBef>
              <a:spcAft>
                <a:spcPct val="0"/>
              </a:spcAft>
              <a:buClr>
                <a:schemeClr val="tx1"/>
              </a:buClr>
              <a:buChar char="•"/>
              <a:defRPr sz="1500">
                <a:solidFill>
                  <a:schemeClr val="tx1"/>
                </a:solidFill>
                <a:latin typeface="+mn-lt"/>
                <a:cs typeface="+mn-cs"/>
              </a:defRPr>
            </a:lvl4pPr>
            <a:lvl5pPr marL="1438275" indent="-266700" algn="l" rtl="0" eaLnBrk="0" fontAlgn="base" hangingPunct="0">
              <a:lnSpc>
                <a:spcPts val="2400"/>
              </a:lnSpc>
              <a:spcBef>
                <a:spcPct val="0"/>
              </a:spcBef>
              <a:spcAft>
                <a:spcPct val="0"/>
              </a:spcAft>
              <a:buClr>
                <a:schemeClr val="tx1"/>
              </a:buClr>
              <a:buChar char="•"/>
              <a:defRPr sz="1500">
                <a:solidFill>
                  <a:schemeClr val="tx1"/>
                </a:solidFill>
                <a:latin typeface="+mn-lt"/>
                <a:cs typeface="+mn-cs"/>
              </a:defRPr>
            </a:lvl5pPr>
            <a:lvl6pPr marL="1895475" indent="-266700" algn="l" rtl="0" fontAlgn="base">
              <a:lnSpc>
                <a:spcPts val="2400"/>
              </a:lnSpc>
              <a:spcBef>
                <a:spcPct val="0"/>
              </a:spcBef>
              <a:spcAft>
                <a:spcPct val="0"/>
              </a:spcAft>
              <a:buClr>
                <a:schemeClr val="tx1"/>
              </a:buClr>
              <a:buChar char="•"/>
              <a:defRPr sz="1500">
                <a:solidFill>
                  <a:schemeClr val="tx1"/>
                </a:solidFill>
                <a:latin typeface="+mn-lt"/>
                <a:cs typeface="+mn-cs"/>
              </a:defRPr>
            </a:lvl6pPr>
            <a:lvl7pPr marL="2352675" indent="-266700" algn="l" rtl="0" fontAlgn="base">
              <a:lnSpc>
                <a:spcPts val="2400"/>
              </a:lnSpc>
              <a:spcBef>
                <a:spcPct val="0"/>
              </a:spcBef>
              <a:spcAft>
                <a:spcPct val="0"/>
              </a:spcAft>
              <a:buClr>
                <a:schemeClr val="tx1"/>
              </a:buClr>
              <a:buChar char="•"/>
              <a:defRPr sz="1500">
                <a:solidFill>
                  <a:schemeClr val="tx1"/>
                </a:solidFill>
                <a:latin typeface="+mn-lt"/>
                <a:cs typeface="+mn-cs"/>
              </a:defRPr>
            </a:lvl7pPr>
            <a:lvl8pPr marL="2809875" indent="-266700" algn="l" rtl="0" fontAlgn="base">
              <a:lnSpc>
                <a:spcPts val="2400"/>
              </a:lnSpc>
              <a:spcBef>
                <a:spcPct val="0"/>
              </a:spcBef>
              <a:spcAft>
                <a:spcPct val="0"/>
              </a:spcAft>
              <a:buClr>
                <a:schemeClr val="tx1"/>
              </a:buClr>
              <a:buChar char="•"/>
              <a:defRPr sz="1500">
                <a:solidFill>
                  <a:schemeClr val="tx1"/>
                </a:solidFill>
                <a:latin typeface="+mn-lt"/>
                <a:cs typeface="+mn-cs"/>
              </a:defRPr>
            </a:lvl8pPr>
            <a:lvl9pPr marL="3267075" indent="-266700" algn="l" rtl="0" fontAlgn="base">
              <a:lnSpc>
                <a:spcPts val="2400"/>
              </a:lnSpc>
              <a:spcBef>
                <a:spcPct val="0"/>
              </a:spcBef>
              <a:spcAft>
                <a:spcPct val="0"/>
              </a:spcAft>
              <a:buClr>
                <a:schemeClr val="tx1"/>
              </a:buClr>
              <a:buChar char="•"/>
              <a:defRPr sz="1500">
                <a:solidFill>
                  <a:schemeClr val="tx1"/>
                </a:solidFill>
                <a:latin typeface="+mn-lt"/>
                <a:cs typeface="+mn-cs"/>
              </a:defRPr>
            </a:lvl9pPr>
          </a:lstStyle>
          <a:p>
            <a:pPr>
              <a:lnSpc>
                <a:spcPts val="3500"/>
              </a:lnSpc>
              <a:defRPr/>
            </a:pPr>
            <a:r>
              <a:rPr lang="pt-BR" sz="2800" b="1" kern="0" dirty="0"/>
              <a:t>Processos Industriais e Uso de Produtos </a:t>
            </a:r>
          </a:p>
          <a:p>
            <a:pPr>
              <a:lnSpc>
                <a:spcPts val="3500"/>
              </a:lnSpc>
              <a:defRPr/>
            </a:pPr>
            <a:r>
              <a:rPr lang="pt-BR" sz="2800" b="1" kern="0" dirty="0"/>
              <a:t>(</a:t>
            </a:r>
            <a:r>
              <a:rPr lang="pt-BR" sz="2800" b="1" kern="0" dirty="0" smtClean="0"/>
              <a:t>IPPU)</a:t>
            </a:r>
            <a:endParaRPr lang="de-DE" sz="2800" b="1" kern="0" dirty="0"/>
          </a:p>
        </p:txBody>
      </p:sp>
      <p:pic>
        <p:nvPicPr>
          <p:cNvPr id="614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1268413"/>
            <a:ext cx="439420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6"/>
          <p:cNvSpPr>
            <a:spLocks noGrp="1" noChangeArrowheads="1"/>
          </p:cNvSpPr>
          <p:nvPr>
            <p:ph type="dt" sz="quarter" idx="4294967295"/>
          </p:nvPr>
        </p:nvSpPr>
        <p:spPr>
          <a:xfrm>
            <a:off x="2339752" y="6505575"/>
            <a:ext cx="5526311" cy="2357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8" name="Rectangle 37"/>
          <p:cNvSpPr>
            <a:spLocks noGrp="1" noChangeArrowheads="1"/>
          </p:cNvSpPr>
          <p:nvPr>
            <p:ph type="ftr" sz="quarter" idx="4294967295"/>
          </p:nvPr>
        </p:nvSpPr>
        <p:spPr>
          <a:xfrm>
            <a:off x="3273425" y="6165303"/>
            <a:ext cx="3242791" cy="3402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i="0" dirty="0"/>
              <a:t>Grupo Consultivo de Especialistas (CGE)</a:t>
            </a:r>
            <a:endParaRPr lang="de-DE" altLang="en-US" sz="1200" b="1" i="0" dirty="0"/>
          </a:p>
        </p:txBody>
      </p:sp>
      <p:sp>
        <p:nvSpPr>
          <p:cNvPr id="9" name="Rectangle 2">
            <a:extLst>
              <a:ext uri="{FF2B5EF4-FFF2-40B4-BE49-F238E27FC236}">
                <a16:creationId xmlns="" xmlns:a16="http://schemas.microsoft.com/office/drawing/2014/main" id="{C4EB3726-023E-4E9E-9C29-9C7667CDBB03}"/>
              </a:ext>
            </a:extLst>
          </p:cNvPr>
          <p:cNvSpPr txBox="1">
            <a:spLocks noChangeArrowheads="1"/>
          </p:cNvSpPr>
          <p:nvPr/>
        </p:nvSpPr>
        <p:spPr bwMode="auto">
          <a:xfrm>
            <a:off x="265113" y="712466"/>
            <a:ext cx="8483351" cy="412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lnSpc>
                <a:spcPts val="3600"/>
              </a:lnSpc>
              <a:spcBef>
                <a:spcPct val="0"/>
              </a:spcBef>
              <a:spcAft>
                <a:spcPct val="0"/>
              </a:spcAft>
              <a:defRPr sz="3000">
                <a:solidFill>
                  <a:schemeClr val="bg1"/>
                </a:solidFill>
                <a:latin typeface="+mj-lt"/>
                <a:ea typeface="+mj-ea"/>
                <a:cs typeface="+mj-cs"/>
              </a:defRPr>
            </a:lvl1pPr>
            <a:lvl2pPr algn="l" rtl="0" eaLnBrk="1" fontAlgn="base" hangingPunct="1">
              <a:lnSpc>
                <a:spcPts val="1500"/>
              </a:lnSpc>
              <a:spcBef>
                <a:spcPct val="0"/>
              </a:spcBef>
              <a:spcAft>
                <a:spcPct val="0"/>
              </a:spcAft>
              <a:defRPr sz="1200">
                <a:solidFill>
                  <a:schemeClr val="tx2"/>
                </a:solidFill>
                <a:latin typeface="Arial" charset="0"/>
              </a:defRPr>
            </a:lvl2pPr>
            <a:lvl3pPr algn="l" rtl="0" eaLnBrk="1" fontAlgn="base" hangingPunct="1">
              <a:lnSpc>
                <a:spcPts val="1500"/>
              </a:lnSpc>
              <a:spcBef>
                <a:spcPct val="0"/>
              </a:spcBef>
              <a:spcAft>
                <a:spcPct val="0"/>
              </a:spcAft>
              <a:defRPr sz="1200">
                <a:solidFill>
                  <a:schemeClr val="tx2"/>
                </a:solidFill>
                <a:latin typeface="Arial" charset="0"/>
              </a:defRPr>
            </a:lvl3pPr>
            <a:lvl4pPr algn="l" rtl="0" eaLnBrk="1" fontAlgn="base" hangingPunct="1">
              <a:lnSpc>
                <a:spcPts val="1500"/>
              </a:lnSpc>
              <a:spcBef>
                <a:spcPct val="0"/>
              </a:spcBef>
              <a:spcAft>
                <a:spcPct val="0"/>
              </a:spcAft>
              <a:defRPr sz="1200">
                <a:solidFill>
                  <a:schemeClr val="tx2"/>
                </a:solidFill>
                <a:latin typeface="Arial" charset="0"/>
              </a:defRPr>
            </a:lvl4pPr>
            <a:lvl5pPr algn="l" rtl="0" eaLnBrk="1" fontAlgn="base" hangingPunct="1">
              <a:lnSpc>
                <a:spcPts val="1500"/>
              </a:lnSpc>
              <a:spcBef>
                <a:spcPct val="0"/>
              </a:spcBef>
              <a:spcAft>
                <a:spcPct val="0"/>
              </a:spcAft>
              <a:defRPr sz="1200">
                <a:solidFill>
                  <a:schemeClr val="tx2"/>
                </a:solidFill>
                <a:latin typeface="Arial" charset="0"/>
              </a:defRPr>
            </a:lvl5pPr>
            <a:lvl6pPr marL="457200" algn="l" rtl="0" eaLnBrk="1" fontAlgn="base" hangingPunct="1">
              <a:lnSpc>
                <a:spcPts val="1500"/>
              </a:lnSpc>
              <a:spcBef>
                <a:spcPct val="0"/>
              </a:spcBef>
              <a:spcAft>
                <a:spcPct val="0"/>
              </a:spcAft>
              <a:defRPr sz="1200">
                <a:solidFill>
                  <a:schemeClr val="tx2"/>
                </a:solidFill>
                <a:latin typeface="Arial" charset="0"/>
              </a:defRPr>
            </a:lvl6pPr>
            <a:lvl7pPr marL="914400" algn="l" rtl="0" eaLnBrk="1" fontAlgn="base" hangingPunct="1">
              <a:lnSpc>
                <a:spcPts val="1500"/>
              </a:lnSpc>
              <a:spcBef>
                <a:spcPct val="0"/>
              </a:spcBef>
              <a:spcAft>
                <a:spcPct val="0"/>
              </a:spcAft>
              <a:defRPr sz="1200">
                <a:solidFill>
                  <a:schemeClr val="tx2"/>
                </a:solidFill>
                <a:latin typeface="Arial" charset="0"/>
              </a:defRPr>
            </a:lvl7pPr>
            <a:lvl8pPr marL="1371600" algn="l" rtl="0" eaLnBrk="1" fontAlgn="base" hangingPunct="1">
              <a:lnSpc>
                <a:spcPts val="1500"/>
              </a:lnSpc>
              <a:spcBef>
                <a:spcPct val="0"/>
              </a:spcBef>
              <a:spcAft>
                <a:spcPct val="0"/>
              </a:spcAft>
              <a:defRPr sz="1200">
                <a:solidFill>
                  <a:schemeClr val="tx2"/>
                </a:solidFill>
                <a:latin typeface="Arial" charset="0"/>
              </a:defRPr>
            </a:lvl8pPr>
            <a:lvl9pPr marL="1828800" algn="l" rtl="0" eaLnBrk="1" fontAlgn="base" hangingPunct="1">
              <a:lnSpc>
                <a:spcPts val="1500"/>
              </a:lnSpc>
              <a:spcBef>
                <a:spcPct val="0"/>
              </a:spcBef>
              <a:spcAft>
                <a:spcPct val="0"/>
              </a:spcAft>
              <a:defRPr sz="1200">
                <a:solidFill>
                  <a:schemeClr val="tx2"/>
                </a:solidFill>
                <a:latin typeface="Arial" charset="0"/>
              </a:defRPr>
            </a:lvl9pPr>
          </a:lstStyle>
          <a:p>
            <a:endParaRPr lang="de-DE" altLang="de-DE" sz="1800" kern="0" dirty="0">
              <a:solidFill>
                <a:srgbClr val="000000"/>
              </a:solidFill>
            </a:endParaRPr>
          </a:p>
        </p:txBody>
      </p:sp>
    </p:spTree>
    <p:extLst>
      <p:ext uri="{BB962C8B-B14F-4D97-AF65-F5344CB8AC3E}">
        <p14:creationId xmlns:p14="http://schemas.microsoft.com/office/powerpoint/2010/main" val="1992976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299"/>
            <a:ext cx="9144000" cy="1055863"/>
          </a:xfrm>
          <a:prstGeom prst="rect">
            <a:avLst/>
          </a:prstGeom>
        </p:spPr>
      </p:pic>
      <p:pic>
        <p:nvPicPr>
          <p:cNvPr id="3" name="Picture 2"/>
          <p:cNvPicPr>
            <a:picLocks noChangeAspect="1"/>
          </p:cNvPicPr>
          <p:nvPr/>
        </p:nvPicPr>
        <p:blipFill>
          <a:blip r:embed="rId4"/>
          <a:stretch>
            <a:fillRect/>
          </a:stretch>
        </p:blipFill>
        <p:spPr>
          <a:xfrm>
            <a:off x="0" y="1047565"/>
            <a:ext cx="9144000" cy="5673522"/>
          </a:xfrm>
          <a:prstGeom prst="rect">
            <a:avLst/>
          </a:prstGeom>
        </p:spPr>
      </p:pic>
    </p:spTree>
    <p:extLst>
      <p:ext uri="{BB962C8B-B14F-4D97-AF65-F5344CB8AC3E}">
        <p14:creationId xmlns:p14="http://schemas.microsoft.com/office/powerpoint/2010/main" val="2213225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3"/>
          <a:stretch>
            <a:fillRect/>
          </a:stretch>
        </p:blipFill>
        <p:spPr>
          <a:xfrm>
            <a:off x="-108520" y="-81390"/>
            <a:ext cx="9252520" cy="6939390"/>
          </a:xfrm>
          <a:prstGeom prst="rect">
            <a:avLst/>
          </a:prstGeom>
        </p:spPr>
      </p:pic>
    </p:spTree>
    <p:extLst>
      <p:ext uri="{BB962C8B-B14F-4D97-AF65-F5344CB8AC3E}">
        <p14:creationId xmlns:p14="http://schemas.microsoft.com/office/powerpoint/2010/main" val="985104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65221" y="0"/>
            <a:ext cx="8956412" cy="90871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a:lnSpc>
                <a:spcPct val="110000"/>
              </a:lnSpc>
            </a:pPr>
            <a:r>
              <a:rPr lang="pt-BR" altLang="ja-JP" sz="2400" dirty="0"/>
              <a:t>Gases do setor IPPU (CO</a:t>
            </a:r>
            <a:r>
              <a:rPr lang="pt-BR" altLang="ja-JP" sz="2400" baseline="-25000" dirty="0"/>
              <a:t>2</a:t>
            </a:r>
            <a:r>
              <a:rPr lang="pt-BR" altLang="ja-JP" sz="2400" dirty="0"/>
              <a:t>, CH</a:t>
            </a:r>
            <a:r>
              <a:rPr lang="pt-BR" altLang="ja-JP" sz="2400" baseline="-25000" dirty="0"/>
              <a:t>4</a:t>
            </a:r>
            <a:r>
              <a:rPr lang="pt-BR" altLang="ja-JP" sz="2400" dirty="0"/>
              <a:t>, N</a:t>
            </a:r>
            <a:r>
              <a:rPr lang="pt-BR" altLang="ja-JP" sz="2400" baseline="-25000" dirty="0"/>
              <a:t>2</a:t>
            </a:r>
            <a:r>
              <a:rPr lang="pt-BR" altLang="ja-JP" sz="2400" dirty="0"/>
              <a:t>O, HFCs, PFCs, SF</a:t>
            </a:r>
            <a:r>
              <a:rPr lang="pt-BR" altLang="ja-JP" sz="2400" baseline="-25000" dirty="0"/>
              <a:t>6</a:t>
            </a:r>
            <a:r>
              <a:rPr lang="pt-BR" altLang="ja-JP" sz="2400" dirty="0"/>
              <a:t> e NF</a:t>
            </a:r>
            <a:r>
              <a:rPr lang="pt-BR" altLang="ja-JP" sz="2400" baseline="-25000" dirty="0"/>
              <a:t>3</a:t>
            </a:r>
            <a:r>
              <a:rPr lang="pt-BR" altLang="ja-JP" sz="2400" dirty="0"/>
              <a:t>)</a:t>
            </a:r>
            <a:endParaRPr lang="en-GB" altLang="ja-JP" sz="2400" dirty="0"/>
          </a:p>
        </p:txBody>
      </p:sp>
      <p:sp>
        <p:nvSpPr>
          <p:cNvPr id="23555" name="Rectangle 3"/>
          <p:cNvSpPr>
            <a:spLocks noGrp="1" noChangeArrowheads="1"/>
          </p:cNvSpPr>
          <p:nvPr>
            <p:ph idx="1"/>
          </p:nvPr>
        </p:nvSpPr>
        <p:spPr>
          <a:xfrm>
            <a:off x="611560" y="908720"/>
            <a:ext cx="7920880" cy="5112568"/>
          </a:xfrm>
        </p:spPr>
        <p:txBody>
          <a:bodyPr/>
          <a:lstStyle/>
          <a:p>
            <a:pPr>
              <a:spcBef>
                <a:spcPts val="0"/>
              </a:spcBef>
              <a:buFont typeface="Wingdings" pitchFamily="2" charset="2"/>
              <a:buChar char="Ø"/>
              <a:defRPr/>
            </a:pPr>
            <a:r>
              <a:rPr lang="pt-BR" altLang="ja-JP" sz="1600" b="1" dirty="0">
                <a:latin typeface="Arial" panose="020B0604020202020204" pitchFamily="34" charset="0"/>
                <a:ea typeface="ＭＳ Ｐゴシック" pitchFamily="50" charset="-128"/>
                <a:cs typeface="Arial" panose="020B0604020202020204" pitchFamily="34" charset="0"/>
              </a:rPr>
              <a:t>Uma ampla variedade de gases:</a:t>
            </a:r>
          </a:p>
          <a:p>
            <a:pPr marL="557212" lvl="1" indent="-285750">
              <a:spcBef>
                <a:spcPts val="0"/>
              </a:spcBef>
              <a:buFont typeface="Arial" panose="020B0604020202020204" pitchFamily="34" charset="0"/>
              <a:buChar char="•"/>
              <a:defRPr/>
            </a:pPr>
            <a:r>
              <a:rPr lang="pt-BR" altLang="ja-JP" sz="1600" dirty="0">
                <a:latin typeface="Arial" panose="020B0604020202020204" pitchFamily="34" charset="0"/>
                <a:ea typeface="ＭＳ Ｐゴシック" pitchFamily="50" charset="-128"/>
                <a:cs typeface="Arial" panose="020B0604020202020204" pitchFamily="34" charset="0"/>
              </a:rPr>
              <a:t>CO</a:t>
            </a:r>
            <a:r>
              <a:rPr lang="pt-BR" altLang="ja-JP" sz="1600" baseline="-25000" dirty="0">
                <a:latin typeface="Arial" panose="020B0604020202020204" pitchFamily="34" charset="0"/>
                <a:ea typeface="ＭＳ Ｐゴシック" pitchFamily="50" charset="-128"/>
                <a:cs typeface="Arial" panose="020B0604020202020204" pitchFamily="34" charset="0"/>
              </a:rPr>
              <a:t>2</a:t>
            </a:r>
            <a:r>
              <a:rPr lang="pt-BR" altLang="ja-JP" sz="1600" dirty="0">
                <a:latin typeface="Arial" panose="020B0604020202020204" pitchFamily="34" charset="0"/>
                <a:ea typeface="ＭＳ Ｐゴシック" pitchFamily="50" charset="-128"/>
                <a:cs typeface="Arial" panose="020B0604020202020204" pitchFamily="34" charset="0"/>
              </a:rPr>
              <a:t>, CH</a:t>
            </a:r>
            <a:r>
              <a:rPr lang="pt-BR" altLang="ja-JP" sz="1600" baseline="-25000" dirty="0">
                <a:latin typeface="Arial" panose="020B0604020202020204" pitchFamily="34" charset="0"/>
                <a:ea typeface="ＭＳ Ｐゴシック" pitchFamily="50" charset="-128"/>
                <a:cs typeface="Arial" panose="020B0604020202020204" pitchFamily="34" charset="0"/>
              </a:rPr>
              <a:t>4</a:t>
            </a:r>
            <a:r>
              <a:rPr lang="pt-BR" altLang="ja-JP" sz="1600" dirty="0">
                <a:latin typeface="Arial" panose="020B0604020202020204" pitchFamily="34" charset="0"/>
                <a:ea typeface="ＭＳ Ｐゴシック" pitchFamily="50" charset="-128"/>
                <a:cs typeface="Arial" panose="020B0604020202020204" pitchFamily="34" charset="0"/>
              </a:rPr>
              <a:t>, N</a:t>
            </a:r>
            <a:r>
              <a:rPr lang="pt-BR" altLang="ja-JP" sz="1600" baseline="-25000" dirty="0">
                <a:latin typeface="Arial" panose="020B0604020202020204" pitchFamily="34" charset="0"/>
                <a:ea typeface="ＭＳ Ｐゴシック" pitchFamily="50" charset="-128"/>
                <a:cs typeface="Arial" panose="020B0604020202020204" pitchFamily="34" charset="0"/>
              </a:rPr>
              <a:t>2</a:t>
            </a:r>
            <a:r>
              <a:rPr lang="pt-BR" altLang="ja-JP" sz="1600" dirty="0">
                <a:latin typeface="Arial" panose="020B0604020202020204" pitchFamily="34" charset="0"/>
                <a:ea typeface="ＭＳ Ｐゴシック" pitchFamily="50" charset="-128"/>
                <a:cs typeface="Arial" panose="020B0604020202020204" pitchFamily="34" charset="0"/>
              </a:rPr>
              <a:t>O</a:t>
            </a:r>
          </a:p>
          <a:p>
            <a:pPr marL="556895" lvl="1" indent="-285750">
              <a:spcBef>
                <a:spcPts val="0"/>
              </a:spcBef>
              <a:buFont typeface="Arial" panose="020B0604020202020204" pitchFamily="34" charset="0"/>
              <a:buChar char="•"/>
              <a:defRPr/>
            </a:pPr>
            <a:r>
              <a:rPr lang="pt-BR" altLang="ja-JP" sz="1600" dirty="0">
                <a:latin typeface="Arial" panose="020B0604020202020204" pitchFamily="34" charset="0"/>
                <a:ea typeface="ＭＳ Ｐゴシック" pitchFamily="50" charset="-128"/>
                <a:cs typeface="Arial" panose="020B0604020202020204" pitchFamily="34" charset="0"/>
              </a:rPr>
              <a:t>HFCs, PFCs, SF</a:t>
            </a:r>
            <a:r>
              <a:rPr lang="pt-BR" altLang="ja-JP" sz="1600" baseline="-25000" dirty="0">
                <a:latin typeface="Arial" panose="020B0604020202020204" pitchFamily="34" charset="0"/>
                <a:ea typeface="ＭＳ Ｐゴシック" pitchFamily="50" charset="-128"/>
                <a:cs typeface="Arial" panose="020B0604020202020204" pitchFamily="34" charset="0"/>
              </a:rPr>
              <a:t>6</a:t>
            </a:r>
          </a:p>
          <a:p>
            <a:pPr marL="557212" lvl="1" indent="-285750">
              <a:spcBef>
                <a:spcPts val="0"/>
              </a:spcBef>
              <a:buFont typeface="Arial" panose="020B0604020202020204" pitchFamily="34" charset="0"/>
              <a:buChar char="•"/>
              <a:defRPr/>
            </a:pPr>
            <a:r>
              <a:rPr lang="pt-BR" altLang="ja-JP" sz="1600" dirty="0">
                <a:latin typeface="Arial" panose="020B0604020202020204" pitchFamily="34" charset="0"/>
                <a:ea typeface="ＭＳ Ｐゴシック" pitchFamily="50" charset="-128"/>
                <a:cs typeface="Arial" panose="020B0604020202020204" pitchFamily="34" charset="0"/>
              </a:rPr>
              <a:t>Outros gases halogenados</a:t>
            </a:r>
          </a:p>
          <a:p>
            <a:pPr marL="556895" lvl="1" indent="-285750">
              <a:spcBef>
                <a:spcPts val="0"/>
              </a:spcBef>
              <a:buFont typeface="Arial" panose="020B0604020202020204" pitchFamily="34" charset="0"/>
              <a:buChar char="•"/>
              <a:defRPr/>
            </a:pPr>
            <a:r>
              <a:rPr lang="pt-BR" altLang="ja-JP" sz="1600" dirty="0">
                <a:latin typeface="Arial" panose="020B0604020202020204" pitchFamily="34" charset="0"/>
                <a:ea typeface="ＭＳ Ｐゴシック" pitchFamily="50" charset="-128"/>
                <a:cs typeface="Arial" panose="020B0604020202020204" pitchFamily="34" charset="0"/>
              </a:rPr>
              <a:t>Ozônio / precursores de aerossol (por exemplo, NMVOCs)</a:t>
            </a:r>
            <a:endParaRPr lang="en-US" altLang="ja-JP" sz="1600" i="1" dirty="0">
              <a:latin typeface="Arial" panose="020B0604020202020204" pitchFamily="34" charset="0"/>
              <a:ea typeface="ＭＳ Ｐゴシック" pitchFamily="50" charset="-128"/>
              <a:cs typeface="Arial" panose="020B0604020202020204" pitchFamily="34" charset="0"/>
            </a:endParaRPr>
          </a:p>
          <a:p>
            <a:pPr marL="271462" lvl="1" indent="0">
              <a:spcBef>
                <a:spcPts val="0"/>
              </a:spcBef>
              <a:buNone/>
              <a:defRPr/>
            </a:pPr>
            <a:endParaRPr lang="en-US" altLang="ja-JP" sz="1600" i="1" dirty="0">
              <a:latin typeface="Arial" panose="020B0604020202020204" pitchFamily="34" charset="0"/>
              <a:ea typeface="ＭＳ Ｐゴシック" pitchFamily="50" charset="-128"/>
              <a:cs typeface="Arial" panose="020B0604020202020204" pitchFamily="34" charset="0"/>
            </a:endParaRPr>
          </a:p>
          <a:p>
            <a:pPr>
              <a:spcBef>
                <a:spcPts val="0"/>
              </a:spcBef>
              <a:buFont typeface="Wingdings" pitchFamily="2" charset="2"/>
              <a:buChar char="Ø"/>
              <a:defRPr/>
            </a:pPr>
            <a:r>
              <a:rPr lang="pt-BR" altLang="ja-JP" sz="1600" b="1" dirty="0">
                <a:latin typeface="Arial" panose="020B0604020202020204" pitchFamily="34" charset="0"/>
                <a:ea typeface="ＭＳ Ｐゴシック" pitchFamily="50" charset="-128"/>
                <a:cs typeface="Arial" panose="020B0604020202020204" pitchFamily="34" charset="0"/>
              </a:rPr>
              <a:t>H</a:t>
            </a:r>
            <a:r>
              <a:rPr lang="pt-BR" altLang="ja-JP" sz="1600" b="1" baseline="-25000" dirty="0">
                <a:latin typeface="Arial" panose="020B0604020202020204" pitchFamily="34" charset="0"/>
                <a:ea typeface="ＭＳ Ｐゴシック" pitchFamily="50" charset="-128"/>
                <a:cs typeface="Arial" panose="020B0604020202020204" pitchFamily="34" charset="0"/>
              </a:rPr>
              <a:t>2</a:t>
            </a:r>
            <a:r>
              <a:rPr lang="pt-BR" altLang="ja-JP" sz="1600" b="1" dirty="0">
                <a:latin typeface="Arial" panose="020B0604020202020204" pitchFamily="34" charset="0"/>
                <a:ea typeface="ＭＳ Ｐゴシック" pitchFamily="50" charset="-128"/>
                <a:cs typeface="Arial" panose="020B0604020202020204" pitchFamily="34" charset="0"/>
              </a:rPr>
              <a:t>O e gases controlados pelo Protocolo de Montreal (por exemplo, CFCs, HCFCs) não estão incluídos</a:t>
            </a:r>
          </a:p>
          <a:p>
            <a:pPr marL="0" indent="0">
              <a:spcBef>
                <a:spcPts val="0"/>
              </a:spcBef>
              <a:buNone/>
              <a:defRPr/>
            </a:pPr>
            <a:endParaRPr lang="pt-BR" altLang="ja-JP" sz="1600" b="1" dirty="0">
              <a:latin typeface="Arial" panose="020B0604020202020204" pitchFamily="34" charset="0"/>
              <a:ea typeface="ＭＳ Ｐゴシック" pitchFamily="50" charset="-128"/>
              <a:cs typeface="Arial" panose="020B0604020202020204" pitchFamily="34" charset="0"/>
            </a:endParaRPr>
          </a:p>
          <a:p>
            <a:pPr>
              <a:spcBef>
                <a:spcPts val="0"/>
              </a:spcBef>
              <a:buFont typeface="Wingdings" pitchFamily="2" charset="2"/>
              <a:buChar char="Ø"/>
              <a:defRPr/>
            </a:pPr>
            <a:r>
              <a:rPr lang="pt-BR" altLang="ja-JP" sz="1600" b="1" dirty="0">
                <a:latin typeface="Arial" panose="020B0604020202020204" pitchFamily="34" charset="0"/>
                <a:ea typeface="ＭＳ Ｐゴシック" pitchFamily="50" charset="-128"/>
                <a:cs typeface="Arial" panose="020B0604020202020204" pitchFamily="34" charset="0"/>
              </a:rPr>
              <a:t>Sob a UNFCCC, as Partes não-Anexo I:</a:t>
            </a:r>
            <a:endParaRPr lang="en-US" altLang="ja-JP" sz="1600" dirty="0">
              <a:latin typeface="Arial" panose="020B0604020202020204" pitchFamily="34" charset="0"/>
              <a:ea typeface="ＭＳ Ｐゴシック" pitchFamily="50" charset="-128"/>
              <a:cs typeface="Arial" panose="020B0604020202020204" pitchFamily="34" charset="0"/>
            </a:endParaRPr>
          </a:p>
          <a:p>
            <a:pPr lvl="1" indent="-356870">
              <a:spcBef>
                <a:spcPts val="0"/>
              </a:spcBef>
              <a:buFont typeface="Arial" panose="020B0604020202020204" pitchFamily="34" charset="0"/>
              <a:buChar char="•"/>
              <a:defRPr/>
            </a:pPr>
            <a:r>
              <a:rPr lang="pt-BR" altLang="ja-JP" sz="1600" dirty="0">
                <a:latin typeface="Arial" panose="020B0604020202020204" pitchFamily="34" charset="0"/>
                <a:ea typeface="ＭＳ Ｐゴシック" pitchFamily="50" charset="-128"/>
                <a:cs typeface="Arial" panose="020B0604020202020204" pitchFamily="34" charset="0"/>
              </a:rPr>
              <a:t>devem relatar emissões de CO</a:t>
            </a:r>
            <a:r>
              <a:rPr lang="pt-BR" altLang="ja-JP" sz="1600" baseline="-25000" dirty="0">
                <a:latin typeface="Arial" panose="020B0604020202020204" pitchFamily="34" charset="0"/>
                <a:ea typeface="ＭＳ Ｐゴシック" pitchFamily="50" charset="-128"/>
                <a:cs typeface="Arial" panose="020B0604020202020204" pitchFamily="34" charset="0"/>
              </a:rPr>
              <a:t>2</a:t>
            </a:r>
            <a:r>
              <a:rPr lang="pt-BR" altLang="ja-JP" sz="1600" dirty="0">
                <a:latin typeface="Arial" panose="020B0604020202020204" pitchFamily="34" charset="0"/>
                <a:ea typeface="ＭＳ Ｐゴシック" pitchFamily="50" charset="-128"/>
                <a:cs typeface="Arial" panose="020B0604020202020204" pitchFamily="34" charset="0"/>
              </a:rPr>
              <a:t>, CH</a:t>
            </a:r>
            <a:r>
              <a:rPr lang="pt-BR" altLang="ja-JP" sz="1600" baseline="-25000" dirty="0">
                <a:latin typeface="Arial" panose="020B0604020202020204" pitchFamily="34" charset="0"/>
                <a:ea typeface="ＭＳ Ｐゴシック" pitchFamily="50" charset="-128"/>
                <a:cs typeface="Arial" panose="020B0604020202020204" pitchFamily="34" charset="0"/>
              </a:rPr>
              <a:t>4</a:t>
            </a:r>
            <a:r>
              <a:rPr lang="pt-BR" altLang="ja-JP" sz="1600" dirty="0">
                <a:latin typeface="Arial" panose="020B0604020202020204" pitchFamily="34" charset="0"/>
                <a:ea typeface="ＭＳ Ｐゴシック" pitchFamily="50" charset="-128"/>
                <a:cs typeface="Arial" panose="020B0604020202020204" pitchFamily="34" charset="0"/>
              </a:rPr>
              <a:t> e N</a:t>
            </a:r>
            <a:r>
              <a:rPr lang="pt-BR" altLang="ja-JP" sz="1600" baseline="-25000" dirty="0">
                <a:latin typeface="Arial" panose="020B0604020202020204" pitchFamily="34" charset="0"/>
                <a:ea typeface="ＭＳ Ｐゴシック" pitchFamily="50" charset="-128"/>
                <a:cs typeface="Arial" panose="020B0604020202020204" pitchFamily="34" charset="0"/>
              </a:rPr>
              <a:t>2</a:t>
            </a:r>
            <a:r>
              <a:rPr lang="pt-BR" altLang="ja-JP" sz="1600" dirty="0">
                <a:latin typeface="Arial" panose="020B0604020202020204" pitchFamily="34" charset="0"/>
                <a:ea typeface="ＭＳ Ｐゴシック" pitchFamily="50" charset="-128"/>
                <a:cs typeface="Arial" panose="020B0604020202020204" pitchFamily="34" charset="0"/>
              </a:rPr>
              <a:t>O</a:t>
            </a:r>
          </a:p>
          <a:p>
            <a:pPr lvl="1" indent="-356870">
              <a:spcBef>
                <a:spcPts val="0"/>
              </a:spcBef>
              <a:buFont typeface="Arial" panose="020B0604020202020204" pitchFamily="34" charset="0"/>
              <a:buChar char="•"/>
              <a:defRPr/>
            </a:pPr>
            <a:r>
              <a:rPr lang="pt-BR" altLang="ja-JP" sz="1600" dirty="0">
                <a:latin typeface="Arial" panose="020B0604020202020204" pitchFamily="34" charset="0"/>
                <a:ea typeface="ＭＳ Ｐゴシック" pitchFamily="50" charset="-128"/>
                <a:cs typeface="Arial" panose="020B0604020202020204" pitchFamily="34" charset="0"/>
              </a:rPr>
              <a:t>são encorajados a relatar emissões de HFCs, PFCs, SF</a:t>
            </a:r>
            <a:r>
              <a:rPr lang="pt-BR" altLang="ja-JP" sz="1600" baseline="-25000" dirty="0">
                <a:latin typeface="Arial" panose="020B0604020202020204" pitchFamily="34" charset="0"/>
                <a:ea typeface="ＭＳ Ｐゴシック" pitchFamily="50" charset="-128"/>
                <a:cs typeface="Arial" panose="020B0604020202020204" pitchFamily="34" charset="0"/>
              </a:rPr>
              <a:t>6 </a:t>
            </a:r>
            <a:r>
              <a:rPr lang="pt-BR" altLang="ja-JP" sz="1600" dirty="0">
                <a:latin typeface="Arial" panose="020B0604020202020204" pitchFamily="34" charset="0"/>
                <a:ea typeface="ＭＳ Ｐゴシック" pitchFamily="50" charset="-128"/>
                <a:cs typeface="Arial" panose="020B0604020202020204" pitchFamily="34" charset="0"/>
              </a:rPr>
              <a:t>e precursores</a:t>
            </a:r>
            <a:endParaRPr lang="en-US" altLang="ja-JP" sz="1600" dirty="0">
              <a:latin typeface="Arial" panose="020B0604020202020204" pitchFamily="34" charset="0"/>
              <a:ea typeface="ＭＳ Ｐゴシック" pitchFamily="50" charset="-128"/>
              <a:cs typeface="Arial" panose="020B0604020202020204" pitchFamily="34" charset="0"/>
            </a:endParaRPr>
          </a:p>
          <a:p>
            <a:pPr marL="914400" lvl="1" indent="-356870">
              <a:spcBef>
                <a:spcPts val="0"/>
              </a:spcBef>
              <a:buFont typeface="Wingdings" panose="05000000000000000000" pitchFamily="2" charset="2"/>
              <a:buChar char="ü"/>
              <a:defRPr/>
            </a:pPr>
            <a:r>
              <a:rPr lang="pt-BR" altLang="ja-JP" sz="1600" b="1" i="1" dirty="0">
                <a:latin typeface="Arial" panose="020B0604020202020204" pitchFamily="34" charset="0"/>
                <a:ea typeface="ＭＳ Ｐゴシック" pitchFamily="50" charset="-128"/>
                <a:cs typeface="Arial" panose="020B0604020202020204" pitchFamily="34" charset="0"/>
              </a:rPr>
              <a:t>A inclusão de gases fluorados é importante devido ao seu alto potencial de aquecimento global (GWP), uso substancial em processos industriais e em residências, oportunidades significativas de redução de GEE</a:t>
            </a:r>
            <a:endParaRPr lang="en-US" altLang="ja-JP" sz="1600" b="1" i="1" dirty="0">
              <a:latin typeface="Arial" panose="020B0604020202020204" pitchFamily="34" charset="0"/>
              <a:ea typeface="ＭＳ Ｐゴシック" pitchFamily="50" charset="-128"/>
              <a:cs typeface="Arial" panose="020B0604020202020204" pitchFamily="34" charset="0"/>
            </a:endParaRPr>
          </a:p>
        </p:txBody>
      </p:sp>
      <p:sp>
        <p:nvSpPr>
          <p:cNvPr id="4" name="Rectangle 3"/>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12</a:t>
            </a:fld>
            <a:endParaRPr lang="en-US" dirty="0"/>
          </a:p>
        </p:txBody>
      </p:sp>
      <p:sp>
        <p:nvSpPr>
          <p:cNvPr id="5" name="Rectangle 36"/>
          <p:cNvSpPr txBox="1">
            <a:spLocks noChangeArrowheads="1"/>
          </p:cNvSpPr>
          <p:nvPr/>
        </p:nvSpPr>
        <p:spPr>
          <a:xfrm>
            <a:off x="2339752" y="6505575"/>
            <a:ext cx="5526311"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6" name="Rectangle 37"/>
          <p:cNvSpPr txBox="1">
            <a:spLocks noChangeArrowheads="1"/>
          </p:cNvSpPr>
          <p:nvPr/>
        </p:nvSpPr>
        <p:spPr>
          <a:xfrm>
            <a:off x="2987825" y="6237312"/>
            <a:ext cx="3384376"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499353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015" y="204187"/>
            <a:ext cx="7918450" cy="65694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dirty="0"/>
              <a:t>2A: Indústria Mineral</a:t>
            </a:r>
          </a:p>
        </p:txBody>
      </p:sp>
      <p:sp>
        <p:nvSpPr>
          <p:cNvPr id="3" name="Content Placeholder 2"/>
          <p:cNvSpPr>
            <a:spLocks noGrp="1"/>
          </p:cNvSpPr>
          <p:nvPr>
            <p:ph idx="1"/>
          </p:nvPr>
        </p:nvSpPr>
        <p:spPr>
          <a:xfrm>
            <a:off x="599752" y="880700"/>
            <a:ext cx="8402205" cy="1151878"/>
          </a:xfrm>
        </p:spPr>
        <p:txBody>
          <a:bodyPr/>
          <a:lstStyle/>
          <a:p>
            <a:r>
              <a:rPr lang="pt-BR" dirty="0" smtClean="0">
                <a:latin typeface="Arial" panose="020B0604020202020204" pitchFamily="34" charset="0"/>
                <a:cs typeface="Arial" panose="020B0604020202020204" pitchFamily="34" charset="0"/>
              </a:rPr>
              <a:t>Transtreinamento </a:t>
            </a:r>
            <a:r>
              <a:rPr lang="pt-BR" dirty="0">
                <a:latin typeface="Arial" panose="020B0604020202020204" pitchFamily="34" charset="0"/>
                <a:cs typeface="Arial" panose="020B0604020202020204" pitchFamily="34" charset="0"/>
              </a:rPr>
              <a:t>de compostos que contém carbonato - calcário, dolomita etc. (CaCO</a:t>
            </a:r>
            <a:r>
              <a:rPr lang="pt-BR" baseline="-25000" dirty="0">
                <a:latin typeface="Arial" panose="020B0604020202020204" pitchFamily="34" charset="0"/>
                <a:cs typeface="Arial" panose="020B0604020202020204" pitchFamily="34" charset="0"/>
              </a:rPr>
              <a:t>3</a:t>
            </a:r>
            <a:r>
              <a:rPr lang="pt-BR" dirty="0">
                <a:latin typeface="Arial" panose="020B0604020202020204" pitchFamily="34" charset="0"/>
                <a:cs typeface="Arial" panose="020B0604020202020204" pitchFamily="34" charset="0"/>
              </a:rPr>
              <a:t>, MgCO</a:t>
            </a:r>
            <a:r>
              <a:rPr lang="pt-BR" baseline="-25000" dirty="0">
                <a:latin typeface="Arial" panose="020B0604020202020204" pitchFamily="34" charset="0"/>
                <a:cs typeface="Arial" panose="020B0604020202020204" pitchFamily="34" charset="0"/>
              </a:rPr>
              <a:t>3</a:t>
            </a:r>
            <a:r>
              <a:rPr lang="pt-BR" dirty="0">
                <a:latin typeface="Arial" panose="020B0604020202020204" pitchFamily="34" charset="0"/>
                <a:cs typeface="Arial" panose="020B0604020202020204" pitchFamily="34" charset="0"/>
              </a:rPr>
              <a:t>, Na2CO</a:t>
            </a:r>
            <a:r>
              <a:rPr lang="pt-BR" baseline="-25000" dirty="0">
                <a:latin typeface="Arial" panose="020B0604020202020204" pitchFamily="34" charset="0"/>
                <a:cs typeface="Arial" panose="020B0604020202020204" pitchFamily="34" charset="0"/>
              </a:rPr>
              <a:t>3</a:t>
            </a:r>
            <a:r>
              <a:rPr lang="pt-BR" dirty="0">
                <a:latin typeface="Arial" panose="020B0604020202020204" pitchFamily="34" charset="0"/>
                <a:cs typeface="Arial" panose="020B0604020202020204" pitchFamily="34" charset="0"/>
              </a:rPr>
              <a:t>)</a:t>
            </a:r>
          </a:p>
          <a:p>
            <a:r>
              <a:rPr lang="pt-BR" dirty="0">
                <a:latin typeface="Arial" panose="020B0604020202020204" pitchFamily="34" charset="0"/>
                <a:cs typeface="Arial" panose="020B0604020202020204" pitchFamily="34" charset="0"/>
              </a:rPr>
              <a:t>Emissões de CO</a:t>
            </a:r>
            <a:r>
              <a:rPr lang="pt-BR" baseline="-25000" dirty="0">
                <a:latin typeface="Arial" panose="020B0604020202020204" pitchFamily="34" charset="0"/>
                <a:cs typeface="Arial" panose="020B0604020202020204" pitchFamily="34" charset="0"/>
              </a:rPr>
              <a:t>2</a:t>
            </a:r>
            <a:endParaRPr lang="en-GB" baseline="-25000" dirty="0"/>
          </a:p>
        </p:txBody>
      </p:sp>
      <p:graphicFrame>
        <p:nvGraphicFramePr>
          <p:cNvPr id="5" name="表 5"/>
          <p:cNvGraphicFramePr>
            <a:graphicFrameLocks noGrp="1"/>
          </p:cNvGraphicFramePr>
          <p:nvPr>
            <p:extLst>
              <p:ext uri="{D42A27DB-BD31-4B8C-83A1-F6EECF244321}">
                <p14:modId xmlns:p14="http://schemas.microsoft.com/office/powerpoint/2010/main" val="812964733"/>
              </p:ext>
            </p:extLst>
          </p:nvPr>
        </p:nvGraphicFramePr>
        <p:xfrm>
          <a:off x="887786" y="1844824"/>
          <a:ext cx="7644654" cy="4147054"/>
        </p:xfrm>
        <a:graphic>
          <a:graphicData uri="http://schemas.openxmlformats.org/drawingml/2006/table">
            <a:tbl>
              <a:tblPr/>
              <a:tblGrid>
                <a:gridCol w="898091">
                  <a:extLst>
                    <a:ext uri="{9D8B030D-6E8A-4147-A177-3AD203B41FA5}">
                      <a16:colId xmlns="" xmlns:a16="http://schemas.microsoft.com/office/drawing/2014/main" val="20000"/>
                    </a:ext>
                  </a:extLst>
                </a:gridCol>
                <a:gridCol w="3854437">
                  <a:extLst>
                    <a:ext uri="{9D8B030D-6E8A-4147-A177-3AD203B41FA5}">
                      <a16:colId xmlns="" xmlns:a16="http://schemas.microsoft.com/office/drawing/2014/main" val="20001"/>
                    </a:ext>
                  </a:extLst>
                </a:gridCol>
                <a:gridCol w="2892126">
                  <a:extLst>
                    <a:ext uri="{9D8B030D-6E8A-4147-A177-3AD203B41FA5}">
                      <a16:colId xmlns="" xmlns:a16="http://schemas.microsoft.com/office/drawing/2014/main" val="20002"/>
                    </a:ext>
                  </a:extLst>
                </a:gridCol>
              </a:tblGrid>
              <a:tr h="3630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Código</a:t>
                      </a:r>
                      <a:endParaRPr kumimoji="1" lang="ja-JP" altLang="en-US" sz="18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FFFFFF"/>
                          </a:solidFill>
                          <a:effectLst/>
                          <a:latin typeface="Arial Narrow"/>
                          <a:ea typeface="ＭＳ Ｐゴシック"/>
                        </a:rPr>
                        <a:t>Categoria</a:t>
                      </a:r>
                      <a:endParaRPr kumimoji="1" lang="ja-JP" altLang="en-US" sz="1800" b="1" i="0" u="none" strike="noStrike" cap="none" normalizeH="0" baseline="0" dirty="0">
                        <a:ln>
                          <a:noFill/>
                        </a:ln>
                        <a:solidFill>
                          <a:srgbClr val="FFFFFF"/>
                        </a:solidFill>
                        <a:effectLst/>
                        <a:latin typeface="Arial Narrow"/>
                        <a:ea typeface="ＭＳ Ｐゴシック"/>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FFFFFF"/>
                          </a:solidFill>
                          <a:effectLst/>
                          <a:latin typeface="Arial Narrow"/>
                          <a:ea typeface="ＭＳ Ｐゴシック"/>
                        </a:rPr>
                        <a:t>Fator de Emissão Padrão</a:t>
                      </a:r>
                      <a:endParaRPr kumimoji="1" lang="en-GB" altLang="ja-JP" sz="18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400" b="1" i="0" u="none" strike="noStrike" kern="1200" cap="none" normalizeH="0" baseline="0" dirty="0">
                          <a:ln>
                            <a:noFill/>
                          </a:ln>
                          <a:solidFill>
                            <a:srgbClr val="FFFFFF"/>
                          </a:solidFill>
                          <a:effectLst/>
                          <a:latin typeface="+mn-lt"/>
                          <a:ea typeface="ＭＳ Ｐゴシック"/>
                          <a:cs typeface="+mn-cs"/>
                        </a:rPr>
                        <a:t>(EF- Fator de Emissão)</a:t>
                      </a:r>
                      <a:endParaRPr kumimoji="1" lang="ja-JP" altLang="en-US" sz="1800" b="1" i="0" u="none" strike="noStrike" cap="none" normalizeH="0" baseline="0" dirty="0">
                        <a:ln>
                          <a:noFill/>
                        </a:ln>
                        <a:solidFill>
                          <a:srgbClr val="FFFFFF"/>
                        </a:solidFill>
                        <a:effectLst/>
                        <a:latin typeface="Arial Narrow" panose="020B0606020202030204" pitchFamily="34" charset="0"/>
                        <a:ea typeface="ＭＳ Ｐゴシック"/>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2A1:</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a:ea typeface="ＭＳ Ｐゴシック"/>
                          <a:cs typeface="Times New Roman"/>
                        </a:rPr>
                        <a:t>Produção de cimento</a:t>
                      </a:r>
                      <a:endParaRPr kumimoji="1" lang="ja-JP" altLang="ja-JP" sz="1800" b="1" i="0" u="none" strike="noStrike" cap="none" normalizeH="0" baseline="0" dirty="0">
                        <a:ln>
                          <a:noFill/>
                        </a:ln>
                        <a:solidFill>
                          <a:srgbClr val="000000"/>
                        </a:solidFill>
                        <a:effectLst/>
                        <a:latin typeface="Arial Narrow"/>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fr-FR" altLang="ja-JP" sz="1800" b="0" i="0" u="none" strike="noStrike" cap="none" normalizeH="0" baseline="0" dirty="0">
                          <a:ln>
                            <a:noFill/>
                          </a:ln>
                          <a:solidFill>
                            <a:srgbClr val="000000"/>
                          </a:solidFill>
                          <a:effectLst/>
                          <a:latin typeface="Arial Narrow"/>
                          <a:ea typeface="ＭＳ Ｐゴシック"/>
                          <a:cs typeface="Times New Roman"/>
                        </a:rPr>
                        <a:t>0,51 t CO</a:t>
                      </a:r>
                      <a:r>
                        <a:rPr kumimoji="1" lang="fr-FR" altLang="ja-JP" sz="1800" b="0" i="0" u="none" strike="noStrike" cap="none" normalizeH="0" baseline="-25000" dirty="0">
                          <a:ln>
                            <a:noFill/>
                          </a:ln>
                          <a:solidFill>
                            <a:srgbClr val="000000"/>
                          </a:solidFill>
                          <a:effectLst/>
                          <a:latin typeface="Arial Narrow"/>
                          <a:ea typeface="ＭＳ Ｐゴシック"/>
                          <a:cs typeface="Times New Roman"/>
                        </a:rPr>
                        <a:t>2</a:t>
                      </a:r>
                      <a:r>
                        <a:rPr kumimoji="1" lang="fr-FR" altLang="ja-JP" sz="1800" b="0" i="0" u="none" strike="noStrike" cap="none" normalizeH="0" baseline="0" dirty="0">
                          <a:ln>
                            <a:noFill/>
                          </a:ln>
                          <a:solidFill>
                            <a:srgbClr val="000000"/>
                          </a:solidFill>
                          <a:effectLst/>
                          <a:latin typeface="Arial Narrow"/>
                          <a:ea typeface="ＭＳ Ｐゴシック"/>
                          <a:cs typeface="Times New Roman"/>
                        </a:rPr>
                        <a:t> / t clínquer</a:t>
                      </a:r>
                      <a:r>
                        <a:rPr kumimoji="1" lang="en-GB" altLang="ja-JP" sz="1800" b="0" i="0" u="none" strike="noStrike" cap="none" normalizeH="0" baseline="0" dirty="0">
                          <a:ln>
                            <a:noFill/>
                          </a:ln>
                          <a:solidFill>
                            <a:srgbClr val="000000"/>
                          </a:solidFill>
                          <a:effectLst/>
                          <a:latin typeface="Arial Narrow"/>
                          <a:ea typeface="ＭＳ Ｐゴシック"/>
                          <a:cs typeface="Times New Roman"/>
                        </a:rPr>
                        <a:t> </a:t>
                      </a:r>
                      <a:endPar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200" b="0" i="0" u="none" strike="noStrike" cap="none" normalizeH="0" baseline="0" dirty="0">
                          <a:ln>
                            <a:noFill/>
                          </a:ln>
                          <a:solidFill>
                            <a:srgbClr val="000000"/>
                          </a:solidFill>
                          <a:effectLst/>
                          <a:latin typeface="Arial Narrow"/>
                          <a:ea typeface="ＭＳ Ｐゴシック"/>
                          <a:cs typeface="Times New Roman"/>
                        </a:rPr>
                        <a:t>(clínquer: </a:t>
                      </a:r>
                      <a:r>
                        <a:rPr lang="pt-BR" sz="1200" b="0" i="0" kern="1200" dirty="0">
                          <a:solidFill>
                            <a:srgbClr val="000000"/>
                          </a:solidFill>
                          <a:effectLst/>
                          <a:latin typeface="+mn-lt"/>
                          <a:ea typeface="+mn-ea"/>
                          <a:cs typeface="+mn-cs"/>
                        </a:rPr>
                        <a:t>matéria-prima para cimento)</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1"/>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2A2: </a:t>
                      </a:r>
                      <a:endParaRPr kumimoji="1" lang="ja-JP" altLang="en-US" sz="1800" b="1" i="0" u="none" strike="noStrike" cap="none" normalizeH="0" baseline="0" dirty="0">
                        <a:ln>
                          <a:noFill/>
                        </a:ln>
                        <a:solidFill>
                          <a:srgbClr val="000000"/>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a:ea typeface="ＭＳ Ｐゴシック"/>
                          <a:cs typeface="Times New Roman"/>
                        </a:rPr>
                        <a:t>Produção de cal</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a:ea typeface="ＭＳ Ｐゴシック"/>
                          <a:cs typeface="Times New Roman"/>
                        </a:rPr>
                        <a:t>0.75 t CO</a:t>
                      </a:r>
                      <a:r>
                        <a:rPr kumimoji="1" lang="en-GB" altLang="ja-JP" sz="1200" b="0" i="0" u="none" strike="noStrike" cap="none" normalizeH="0" baseline="0" dirty="0">
                          <a:ln>
                            <a:noFill/>
                          </a:ln>
                          <a:solidFill>
                            <a:srgbClr val="000000"/>
                          </a:solidFill>
                          <a:effectLst/>
                          <a:latin typeface="Arial Narrow"/>
                          <a:ea typeface="ＭＳ Ｐゴシック"/>
                          <a:cs typeface="Times New Roman"/>
                        </a:rPr>
                        <a:t>2</a:t>
                      </a:r>
                      <a:r>
                        <a:rPr kumimoji="1" lang="en-GB" altLang="ja-JP" sz="1800" b="0" i="0" u="none" strike="noStrike" cap="none" normalizeH="0" baseline="0" dirty="0">
                          <a:ln>
                            <a:noFill/>
                          </a:ln>
                          <a:solidFill>
                            <a:srgbClr val="000000"/>
                          </a:solidFill>
                          <a:effectLst/>
                          <a:latin typeface="Arial Narrow"/>
                          <a:ea typeface="ＭＳ Ｐゴシック"/>
                          <a:cs typeface="Times New Roman"/>
                        </a:rPr>
                        <a:t>/t cal</a:t>
                      </a:r>
                      <a:endParaRPr kumimoji="1" lang="ja-JP" altLang="ja-JP" sz="1800" b="0" i="0" u="none" strike="noStrike" cap="none" normalizeH="0" baseline="0" dirty="0">
                        <a:ln>
                          <a:noFill/>
                        </a:ln>
                        <a:solidFill>
                          <a:srgbClr val="000000"/>
                        </a:solidFill>
                        <a:effectLst/>
                        <a:latin typeface="Arial Narrow"/>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2"/>
                  </a:ext>
                </a:extLst>
              </a:tr>
              <a:tr h="3675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2A3: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a:ea typeface="ＭＳ Ｐゴシック"/>
                          <a:cs typeface="Times New Roman"/>
                        </a:rPr>
                        <a:t>Produção de vidro</a:t>
                      </a:r>
                      <a:endParaRPr kumimoji="1" lang="ja-JP" altLang="ja-JP" sz="1800" b="1" i="0" u="none" strike="noStrike" cap="none" normalizeH="0" baseline="0" dirty="0">
                        <a:ln>
                          <a:noFill/>
                        </a:ln>
                        <a:solidFill>
                          <a:srgbClr val="000000"/>
                        </a:solidFill>
                        <a:effectLst/>
                        <a:latin typeface="Arial Narrow"/>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a:ea typeface="ＭＳ Ｐゴシック"/>
                          <a:cs typeface="Times New Roman"/>
                        </a:rPr>
                        <a:t>0.20 t CO</a:t>
                      </a:r>
                      <a:r>
                        <a:rPr kumimoji="1" lang="en-GB" altLang="ja-JP" sz="1200" b="0" i="0" u="none" strike="noStrike" cap="none" normalizeH="0" baseline="0" dirty="0">
                          <a:ln>
                            <a:noFill/>
                          </a:ln>
                          <a:solidFill>
                            <a:srgbClr val="000000"/>
                          </a:solidFill>
                          <a:effectLst/>
                          <a:latin typeface="Arial Narrow"/>
                          <a:ea typeface="ＭＳ Ｐゴシック"/>
                          <a:cs typeface="Times New Roman"/>
                        </a:rPr>
                        <a:t>2</a:t>
                      </a:r>
                      <a:r>
                        <a:rPr kumimoji="1" lang="en-GB" altLang="ja-JP" sz="1800" b="0" i="0" u="none" strike="noStrike" cap="none" normalizeH="0" baseline="0" dirty="0">
                          <a:ln>
                            <a:noFill/>
                          </a:ln>
                          <a:solidFill>
                            <a:srgbClr val="000000"/>
                          </a:solidFill>
                          <a:effectLst/>
                          <a:latin typeface="Arial Narrow"/>
                          <a:ea typeface="ＭＳ Ｐゴシック"/>
                          <a:cs typeface="Times New Roman"/>
                        </a:rPr>
                        <a:t>/t vidro</a:t>
                      </a:r>
                      <a:endParaRPr kumimoji="1" lang="ja-JP" altLang="ja-JP" sz="1800" b="0" i="0" u="none" strike="noStrike" cap="none" normalizeH="0" baseline="0" dirty="0">
                        <a:ln>
                          <a:noFill/>
                        </a:ln>
                        <a:solidFill>
                          <a:srgbClr val="000000"/>
                        </a:solidFill>
                        <a:effectLst/>
                        <a:latin typeface="Arial Narrow"/>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3"/>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2A4: </a:t>
                      </a:r>
                      <a:endParaRPr kumimoji="1" lang="ja-JP" altLang="en-US" sz="1800" b="1" i="0" u="none" strike="noStrike" cap="none" normalizeH="0" baseline="0" dirty="0">
                        <a:ln>
                          <a:noFill/>
                        </a:ln>
                        <a:solidFill>
                          <a:srgbClr val="000000"/>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pt-BR" altLang="ja-JP" sz="1800" b="1" i="0" u="none" strike="noStrike" cap="none" normalizeH="0" baseline="0" dirty="0">
                          <a:ln>
                            <a:noFill/>
                          </a:ln>
                          <a:solidFill>
                            <a:srgbClr val="000000"/>
                          </a:solidFill>
                          <a:effectLst/>
                          <a:latin typeface="Arial Narrow"/>
                          <a:ea typeface="ＭＳ Ｐゴシック"/>
                          <a:cs typeface="Times New Roman"/>
                        </a:rPr>
                        <a:t>Outros usos de carbonatos em processos</a:t>
                      </a:r>
                      <a:endParaRPr kumimoji="1" lang="ja-JP" altLang="ja-JP" sz="1800" b="1" i="0" u="none" strike="noStrike" cap="none" normalizeH="0" baseline="0" dirty="0">
                        <a:ln>
                          <a:noFill/>
                        </a:ln>
                        <a:solidFill>
                          <a:srgbClr val="000000"/>
                        </a:solidFill>
                        <a:effectLst/>
                        <a:latin typeface="Arial Narrow"/>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4"/>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2A4a: </a:t>
                      </a:r>
                      <a:endParaRPr kumimoji="1" lang="ja-JP" altLang="en-US" sz="1800" b="0" i="0" u="none" strike="noStrike" cap="none" normalizeH="0" baseline="0">
                        <a:ln>
                          <a:noFill/>
                        </a:ln>
                        <a:solidFill>
                          <a:srgbClr val="000000"/>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a:ea typeface="ＭＳ Ｐゴシック"/>
                          <a:cs typeface="Times New Roman"/>
                        </a:rPr>
                        <a:t>   Cerâmica</a:t>
                      </a:r>
                      <a:endParaRPr kumimoji="1" lang="ja-JP" altLang="ja-JP" sz="1800" b="0" i="0" u="none" strike="noStrike" cap="none" normalizeH="0" baseline="0" dirty="0">
                        <a:ln>
                          <a:noFill/>
                        </a:ln>
                        <a:solidFill>
                          <a:srgbClr val="000000"/>
                        </a:solidFill>
                        <a:effectLst/>
                        <a:latin typeface="Arial Narrow"/>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1" u="none" strike="noStrike" cap="none" normalizeH="0" baseline="0" dirty="0">
                          <a:ln>
                            <a:noFill/>
                          </a:ln>
                          <a:solidFill>
                            <a:srgbClr val="000000"/>
                          </a:solidFill>
                          <a:effectLst/>
                          <a:latin typeface="Arial Narrow"/>
                          <a:ea typeface="ＭＳ Ｐゴシック"/>
                          <a:cs typeface="Times New Roman"/>
                        </a:rPr>
                        <a:t>Capítulo 2.5</a:t>
                      </a:r>
                      <a:endParaRPr kumimoji="1" lang="ja-JP" altLang="ja-JP" sz="1800" b="0" i="1" u="none" strike="noStrike" cap="none" normalizeH="0" baseline="0" dirty="0">
                        <a:ln>
                          <a:noFill/>
                        </a:ln>
                        <a:solidFill>
                          <a:srgbClr val="000000"/>
                        </a:solidFill>
                        <a:effectLst/>
                        <a:latin typeface="Arial Narrow"/>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5"/>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2A4b: </a:t>
                      </a:r>
                      <a:endParaRPr kumimoji="1" lang="ja-JP" altLang="en-US" sz="1800" b="0" i="0" u="none" strike="noStrike" cap="none" normalizeH="0" baseline="0">
                        <a:ln>
                          <a:noFill/>
                        </a:ln>
                        <a:solidFill>
                          <a:srgbClr val="000000"/>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a:ea typeface="ＭＳ Ｐゴシック"/>
                          <a:cs typeface="Times New Roman"/>
                        </a:rPr>
                        <a:t>   </a:t>
                      </a:r>
                      <a:r>
                        <a:rPr kumimoji="1" lang="pt-BR" altLang="ja-JP" sz="1800" b="0" i="0" u="none" strike="noStrike" cap="none" normalizeH="0" baseline="0" dirty="0">
                          <a:ln>
                            <a:noFill/>
                          </a:ln>
                          <a:solidFill>
                            <a:srgbClr val="000000"/>
                          </a:solidFill>
                          <a:effectLst/>
                          <a:latin typeface="Arial Narrow"/>
                          <a:ea typeface="ＭＳ Ｐゴシック"/>
                          <a:cs typeface="Times New Roman"/>
                        </a:rPr>
                        <a:t>Outros usos de carbonato de sódio</a:t>
                      </a:r>
                      <a:endParaRPr kumimoji="1" lang="ja-JP" altLang="ja-JP" sz="1800" b="0" i="0" u="none" strike="noStrike" cap="none" normalizeH="0" baseline="0">
                        <a:ln>
                          <a:noFill/>
                        </a:ln>
                        <a:solidFill>
                          <a:srgbClr val="000000"/>
                        </a:solidFill>
                        <a:effectLst/>
                        <a:latin typeface="Arial Narrow"/>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600" b="0" i="0" u="none" strike="noStrike" cap="none" normalizeH="0" baseline="0" dirty="0">
                          <a:ln>
                            <a:noFill/>
                          </a:ln>
                          <a:solidFill>
                            <a:srgbClr val="000000"/>
                          </a:solidFill>
                          <a:effectLst/>
                          <a:latin typeface="Arial Narrow"/>
                          <a:ea typeface="ＭＳ Ｐゴシック"/>
                          <a:cs typeface="Times New Roman"/>
                        </a:rPr>
                        <a:t>0,41 t CO</a:t>
                      </a:r>
                      <a:r>
                        <a:rPr kumimoji="1" lang="en-GB" altLang="ja-JP" sz="1600" b="0" i="0" u="none" strike="noStrike" cap="none" normalizeH="0" baseline="-25000" dirty="0">
                          <a:ln>
                            <a:noFill/>
                          </a:ln>
                          <a:solidFill>
                            <a:srgbClr val="000000"/>
                          </a:solidFill>
                          <a:effectLst/>
                          <a:latin typeface="Arial Narrow"/>
                          <a:ea typeface="ＭＳ Ｐゴシック"/>
                          <a:cs typeface="Times New Roman"/>
                        </a:rPr>
                        <a:t>2</a:t>
                      </a:r>
                      <a:r>
                        <a:rPr kumimoji="1" lang="en-GB" altLang="ja-JP" sz="1600" b="0" i="0" u="none" strike="noStrike" cap="none" normalizeH="0" baseline="0" dirty="0">
                          <a:ln>
                            <a:noFill/>
                          </a:ln>
                          <a:solidFill>
                            <a:srgbClr val="000000"/>
                          </a:solidFill>
                          <a:effectLst/>
                          <a:latin typeface="Arial Narrow"/>
                          <a:ea typeface="ＭＳ Ｐゴシック"/>
                          <a:cs typeface="Times New Roman"/>
                        </a:rPr>
                        <a:t> / t carbonato de sódio</a:t>
                      </a:r>
                      <a:endParaRPr kumimoji="1" lang="ja-JP" altLang="ja-JP" sz="1800" b="0" i="0" u="none" strike="noStrike" cap="none" normalizeH="0" baseline="0" dirty="0">
                        <a:ln>
                          <a:noFill/>
                        </a:ln>
                        <a:solidFill>
                          <a:srgbClr val="000000"/>
                        </a:solidFill>
                        <a:effectLst/>
                        <a:latin typeface="Arial Narrow"/>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6"/>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it-IT" altLang="ja-JP"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rPr>
                        <a:t>  2A4c: </a:t>
                      </a:r>
                      <a:endParaRPr kumimoji="1" lang="ja-JP" altLang="en-US" sz="1800" b="0" i="0" u="none" strike="noStrike" cap="none" normalizeH="0" baseline="0">
                        <a:ln>
                          <a:noFill/>
                        </a:ln>
                        <a:solidFill>
                          <a:srgbClr val="000000"/>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pt-BR" altLang="ja-JP" sz="1800" b="0" i="0" u="none" strike="noStrike" cap="none" normalizeH="0" baseline="0" dirty="0">
                          <a:ln>
                            <a:noFill/>
                          </a:ln>
                          <a:solidFill>
                            <a:srgbClr val="000000"/>
                          </a:solidFill>
                          <a:effectLst/>
                          <a:latin typeface="Arial Narrow"/>
                          <a:ea typeface="ＭＳ 明朝"/>
                          <a:cs typeface="Times New Roman"/>
                        </a:rPr>
                        <a:t>   Produção de Magnésia Não Metalúrgica</a:t>
                      </a:r>
                      <a:endParaRPr kumimoji="1" lang="ja-JP" altLang="ja-JP" sz="1800" b="0" i="0" u="none" strike="noStrike" cap="none" normalizeH="0" baseline="0">
                        <a:ln>
                          <a:noFill/>
                        </a:ln>
                        <a:solidFill>
                          <a:srgbClr val="000000"/>
                        </a:solidFill>
                        <a:effectLst/>
                        <a:latin typeface="Arial Narrow"/>
                        <a:ea typeface="ＭＳ 明朝"/>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a:ea typeface="ＭＳ Ｐゴシック"/>
                          <a:cs typeface="Times New Roman"/>
                        </a:rPr>
                        <a:t>0.52 t CO</a:t>
                      </a:r>
                      <a:r>
                        <a:rPr kumimoji="1" lang="en-GB" altLang="ja-JP" sz="1200" b="0" i="0" u="none" strike="noStrike" cap="none" normalizeH="0" baseline="-25000" dirty="0">
                          <a:ln>
                            <a:noFill/>
                          </a:ln>
                          <a:solidFill>
                            <a:srgbClr val="000000"/>
                          </a:solidFill>
                          <a:effectLst/>
                          <a:latin typeface="Arial Narrow"/>
                          <a:ea typeface="ＭＳ Ｐゴシック"/>
                          <a:cs typeface="Times New Roman"/>
                        </a:rPr>
                        <a:t>2</a:t>
                      </a:r>
                      <a:r>
                        <a:rPr kumimoji="1" lang="en-GB" altLang="ja-JP" sz="1800" b="0" i="0" u="none" strike="noStrike" cap="none" normalizeH="0" baseline="0" dirty="0">
                          <a:ln>
                            <a:noFill/>
                          </a:ln>
                          <a:solidFill>
                            <a:srgbClr val="000000"/>
                          </a:solidFill>
                          <a:effectLst/>
                          <a:latin typeface="Arial Narrow"/>
                          <a:ea typeface="ＭＳ Ｐゴシック"/>
                          <a:cs typeface="Times New Roman"/>
                        </a:rPr>
                        <a:t>/t magnesita</a:t>
                      </a:r>
                      <a:endParaRPr kumimoji="1" lang="ja-JP" altLang="ja-JP" sz="1800" b="0" i="0" u="none" strike="noStrike" cap="none" normalizeH="0" baseline="0" dirty="0">
                        <a:ln>
                          <a:noFill/>
                        </a:ln>
                        <a:solidFill>
                          <a:srgbClr val="000000"/>
                        </a:solidFill>
                        <a:effectLst/>
                        <a:latin typeface="Arial Narrow"/>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7"/>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2A4d: </a:t>
                      </a:r>
                      <a:endParaRPr kumimoji="1" lang="ja-JP" altLang="en-US" sz="1800" b="0" i="0" u="none" strike="noStrike" cap="none" normalizeH="0" baseline="0" dirty="0">
                        <a:ln>
                          <a:noFill/>
                        </a:ln>
                        <a:solidFill>
                          <a:srgbClr val="000000"/>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a:ea typeface="ＭＳ Ｐゴシック"/>
                          <a:cs typeface="Times New Roman"/>
                        </a:rPr>
                        <a:t>   Outro </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8"/>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2A5: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Outro</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9"/>
                  </a:ext>
                </a:extLst>
              </a:tr>
            </a:tbl>
          </a:graphicData>
        </a:graphic>
      </p:graphicFrame>
      <p:sp>
        <p:nvSpPr>
          <p:cNvPr id="6" name="Rectangle 5"/>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13</a:t>
            </a:fld>
            <a:endParaRPr lang="en-US" dirty="0"/>
          </a:p>
        </p:txBody>
      </p:sp>
      <p:sp>
        <p:nvSpPr>
          <p:cNvPr id="7" name="Rectangle 36"/>
          <p:cNvSpPr txBox="1">
            <a:spLocks noChangeArrowheads="1"/>
          </p:cNvSpPr>
          <p:nvPr/>
        </p:nvSpPr>
        <p:spPr>
          <a:xfrm>
            <a:off x="1979712" y="6505575"/>
            <a:ext cx="5886351" cy="1482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8" name="Rectangle 37"/>
          <p:cNvSpPr txBox="1">
            <a:spLocks noChangeArrowheads="1"/>
          </p:cNvSpPr>
          <p:nvPr/>
        </p:nvSpPr>
        <p:spPr>
          <a:xfrm>
            <a:off x="2987825" y="6273948"/>
            <a:ext cx="3384376"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3856586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454" y="188640"/>
            <a:ext cx="6554063" cy="73313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dirty="0"/>
              <a:t>2A1: Produção de Cimento</a:t>
            </a:r>
          </a:p>
        </p:txBody>
      </p:sp>
      <p:pic>
        <p:nvPicPr>
          <p:cNvPr id="4" name="Picture 3"/>
          <p:cNvPicPr>
            <a:picLocks noChangeAspect="1"/>
          </p:cNvPicPr>
          <p:nvPr/>
        </p:nvPicPr>
        <p:blipFill>
          <a:blip r:embed="rId3"/>
          <a:stretch>
            <a:fillRect/>
          </a:stretch>
        </p:blipFill>
        <p:spPr>
          <a:xfrm>
            <a:off x="220406" y="813031"/>
            <a:ext cx="7281225" cy="5464052"/>
          </a:xfrm>
          <a:prstGeom prst="rect">
            <a:avLst/>
          </a:prstGeom>
        </p:spPr>
      </p:pic>
      <p:sp>
        <p:nvSpPr>
          <p:cNvPr id="3" name="Content Placeholder 2"/>
          <p:cNvSpPr>
            <a:spLocks noGrp="1"/>
          </p:cNvSpPr>
          <p:nvPr>
            <p:ph idx="1"/>
          </p:nvPr>
        </p:nvSpPr>
        <p:spPr>
          <a:xfrm>
            <a:off x="4582119" y="5281243"/>
            <a:ext cx="4704177" cy="884061"/>
          </a:xfrm>
        </p:spPr>
        <p:txBody>
          <a:bodyPr/>
          <a:lstStyle/>
          <a:p>
            <a:pPr marL="0" indent="0">
              <a:buNone/>
            </a:pPr>
            <a:r>
              <a:rPr lang="pt-BR" sz="1600" b="1" u="sng" dirty="0">
                <a:latin typeface="Arial Narrow" panose="020B0606020202030204" pitchFamily="34" charset="0"/>
              </a:rPr>
              <a:t>Calcinação: </a:t>
            </a:r>
            <a:r>
              <a:rPr lang="pt-BR" sz="1600" dirty="0">
                <a:latin typeface="Arial Narrow" panose="020B0606020202030204" pitchFamily="34" charset="0"/>
              </a:rPr>
              <a:t>CaCO</a:t>
            </a:r>
            <a:r>
              <a:rPr lang="pt-BR" sz="1600" baseline="-25000" dirty="0">
                <a:latin typeface="Arial Narrow" panose="020B0606020202030204" pitchFamily="34" charset="0"/>
              </a:rPr>
              <a:t>3 </a:t>
            </a:r>
            <a:r>
              <a:rPr lang="pt-BR" sz="1600" dirty="0">
                <a:latin typeface="Arial Narrow" panose="020B0606020202030204" pitchFamily="34" charset="0"/>
              </a:rPr>
              <a:t>+ (Calor) = CaO + CO</a:t>
            </a:r>
            <a:r>
              <a:rPr lang="pt-BR" sz="1600" baseline="-25000" dirty="0">
                <a:latin typeface="Arial Narrow" panose="020B0606020202030204" pitchFamily="34" charset="0"/>
              </a:rPr>
              <a:t>2</a:t>
            </a:r>
            <a:r>
              <a:rPr lang="pt-BR" sz="1600" b="1" dirty="0">
                <a:latin typeface="Arial Narrow" panose="020B0606020202030204" pitchFamily="34" charset="0"/>
              </a:rPr>
              <a:t> </a:t>
            </a:r>
            <a:r>
              <a:rPr lang="pt-BR" sz="1600" b="1" dirty="0">
                <a:solidFill>
                  <a:schemeClr val="tx2"/>
                </a:solidFill>
                <a:latin typeface="Arial Narrow" panose="020B0606020202030204" pitchFamily="34" charset="0"/>
              </a:rPr>
              <a:t>(IPPU)</a:t>
            </a:r>
          </a:p>
          <a:p>
            <a:pPr marL="0" indent="0">
              <a:buNone/>
            </a:pPr>
            <a:r>
              <a:rPr lang="pt-BR" sz="1600" b="1" u="sng" dirty="0">
                <a:latin typeface="Arial Narrow" panose="020B0606020202030204" pitchFamily="34" charset="0"/>
              </a:rPr>
              <a:t>Combustão:</a:t>
            </a:r>
            <a:r>
              <a:rPr lang="pt-BR" sz="1600" b="1" dirty="0">
                <a:latin typeface="Arial Narrow" panose="020B0606020202030204" pitchFamily="34" charset="0"/>
              </a:rPr>
              <a:t> </a:t>
            </a:r>
            <a:r>
              <a:rPr lang="pt-BR" sz="1600" dirty="0">
                <a:latin typeface="Arial Narrow" panose="020B0606020202030204" pitchFamily="34" charset="0"/>
              </a:rPr>
              <a:t>Carvão / Gás + O</a:t>
            </a:r>
            <a:r>
              <a:rPr lang="pt-BR" sz="1600" baseline="-25000" dirty="0">
                <a:latin typeface="Arial Narrow" panose="020B0606020202030204" pitchFamily="34" charset="0"/>
              </a:rPr>
              <a:t>2</a:t>
            </a:r>
            <a:r>
              <a:rPr lang="pt-BR" sz="1600" dirty="0">
                <a:latin typeface="Arial Narrow" panose="020B0606020202030204" pitchFamily="34" charset="0"/>
              </a:rPr>
              <a:t> = CO</a:t>
            </a:r>
            <a:r>
              <a:rPr lang="pt-BR" sz="1600" baseline="-25000" dirty="0">
                <a:latin typeface="Arial Narrow" panose="020B0606020202030204" pitchFamily="34" charset="0"/>
              </a:rPr>
              <a:t>2</a:t>
            </a:r>
            <a:r>
              <a:rPr lang="pt-BR" sz="1600" dirty="0">
                <a:latin typeface="Arial Narrow" panose="020B0606020202030204" pitchFamily="34" charset="0"/>
              </a:rPr>
              <a:t> + (Calor)</a:t>
            </a:r>
            <a:r>
              <a:rPr lang="pt-BR" sz="1600" b="1" dirty="0">
                <a:latin typeface="Arial Narrow" panose="020B0606020202030204" pitchFamily="34" charset="0"/>
              </a:rPr>
              <a:t> </a:t>
            </a:r>
            <a:r>
              <a:rPr lang="pt-BR" sz="1600" b="1" dirty="0">
                <a:solidFill>
                  <a:schemeClr val="tx2"/>
                </a:solidFill>
                <a:latin typeface="Arial Narrow" panose="020B0606020202030204" pitchFamily="34" charset="0"/>
              </a:rPr>
              <a:t>(Energia)</a:t>
            </a:r>
            <a:endParaRPr lang="en-GB" sz="1100" dirty="0">
              <a:solidFill>
                <a:schemeClr val="tx2"/>
              </a:solidFill>
            </a:endParaRPr>
          </a:p>
        </p:txBody>
      </p:sp>
      <p:sp>
        <p:nvSpPr>
          <p:cNvPr id="5" name="Content Placeholder 2"/>
          <p:cNvSpPr txBox="1">
            <a:spLocks/>
          </p:cNvSpPr>
          <p:nvPr/>
        </p:nvSpPr>
        <p:spPr bwMode="auto">
          <a:xfrm>
            <a:off x="1187624" y="6450948"/>
            <a:ext cx="8208912" cy="43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a:solidFill>
                  <a:srgbClr val="5492CD"/>
                </a:solidFill>
                <a:latin typeface="Frutiger LT Pro 57 Condensed" pitchFamily="34" charset="0"/>
                <a:ea typeface="+mn-ea"/>
                <a:cs typeface="+mn-cs"/>
              </a:defRPr>
            </a:lvl1pPr>
            <a:lvl2pPr marL="742950" indent="-285750" algn="l" rtl="0" eaLnBrk="0" fontAlgn="base" hangingPunct="0">
              <a:spcBef>
                <a:spcPct val="20000"/>
              </a:spcBef>
              <a:spcAft>
                <a:spcPct val="0"/>
              </a:spcAft>
              <a:buChar char="–"/>
              <a:defRPr kumimoji="1" sz="2400">
                <a:solidFill>
                  <a:srgbClr val="5492CD"/>
                </a:solidFill>
                <a:latin typeface="Frutiger LT Pro 57 Condensed" pitchFamily="34" charset="0"/>
              </a:defRPr>
            </a:lvl2pPr>
            <a:lvl3pPr marL="1143000" indent="-228600" algn="l" rtl="0" eaLnBrk="0" fontAlgn="base" hangingPunct="0">
              <a:spcBef>
                <a:spcPct val="20000"/>
              </a:spcBef>
              <a:spcAft>
                <a:spcPct val="0"/>
              </a:spcAft>
              <a:buChar char="•"/>
              <a:defRPr kumimoji="1" sz="2000">
                <a:solidFill>
                  <a:srgbClr val="5492CD"/>
                </a:solidFill>
                <a:latin typeface="Frutiger LT Pro 57 Condensed" pitchFamily="34" charset="0"/>
              </a:defRPr>
            </a:lvl3pPr>
            <a:lvl4pPr marL="1600200" indent="-228600" algn="l" rtl="0" eaLnBrk="0" fontAlgn="base" hangingPunct="0">
              <a:spcBef>
                <a:spcPct val="20000"/>
              </a:spcBef>
              <a:spcAft>
                <a:spcPct val="0"/>
              </a:spcAft>
              <a:buChar char="–"/>
              <a:defRPr kumimoji="1">
                <a:solidFill>
                  <a:srgbClr val="5492CD"/>
                </a:solidFill>
                <a:latin typeface="Frutiger LT Pro 57 Condensed" pitchFamily="34" charset="0"/>
              </a:defRPr>
            </a:lvl4pPr>
            <a:lvl5pPr marL="2057400" indent="-228600" algn="l" rtl="0" eaLnBrk="0" fontAlgn="base" hangingPunct="0">
              <a:spcBef>
                <a:spcPct val="20000"/>
              </a:spcBef>
              <a:spcAft>
                <a:spcPct val="0"/>
              </a:spcAft>
              <a:buChar char="»"/>
              <a:defRPr kumimoji="1" sz="1600">
                <a:solidFill>
                  <a:srgbClr val="5492CD"/>
                </a:solidFill>
                <a:latin typeface="Frutiger LT Pro 57 Condensed" pitchFamily="34" charset="0"/>
              </a:defRPr>
            </a:lvl5pPr>
            <a:lvl6pPr marL="2514600" indent="-228600" algn="l" rtl="0" eaLnBrk="1" fontAlgn="base" hangingPunct="1">
              <a:spcBef>
                <a:spcPct val="20000"/>
              </a:spcBef>
              <a:spcAft>
                <a:spcPct val="0"/>
              </a:spcAft>
              <a:buChar char="»"/>
              <a:defRPr kumimoji="1" sz="1600">
                <a:solidFill>
                  <a:schemeClr val="tx1"/>
                </a:solidFill>
                <a:latin typeface="+mn-lt"/>
              </a:defRPr>
            </a:lvl6pPr>
            <a:lvl7pPr marL="2971800" indent="-228600" algn="l" rtl="0" eaLnBrk="1" fontAlgn="base" hangingPunct="1">
              <a:spcBef>
                <a:spcPct val="20000"/>
              </a:spcBef>
              <a:spcAft>
                <a:spcPct val="0"/>
              </a:spcAft>
              <a:buChar char="»"/>
              <a:defRPr kumimoji="1" sz="1600">
                <a:solidFill>
                  <a:schemeClr val="tx1"/>
                </a:solidFill>
                <a:latin typeface="+mn-lt"/>
              </a:defRPr>
            </a:lvl7pPr>
            <a:lvl8pPr marL="3429000" indent="-228600" algn="l" rtl="0" eaLnBrk="1" fontAlgn="base" hangingPunct="1">
              <a:spcBef>
                <a:spcPct val="20000"/>
              </a:spcBef>
              <a:spcAft>
                <a:spcPct val="0"/>
              </a:spcAft>
              <a:buChar char="»"/>
              <a:defRPr kumimoji="1" sz="1600">
                <a:solidFill>
                  <a:schemeClr val="tx1"/>
                </a:solidFill>
                <a:latin typeface="+mn-lt"/>
              </a:defRPr>
            </a:lvl8pPr>
            <a:lvl9pPr marL="3886200" indent="-228600" algn="l" rtl="0" eaLnBrk="1" fontAlgn="base" hangingPunct="1">
              <a:spcBef>
                <a:spcPct val="20000"/>
              </a:spcBef>
              <a:spcAft>
                <a:spcPct val="0"/>
              </a:spcAft>
              <a:buChar char="»"/>
              <a:defRPr kumimoji="1" sz="1600">
                <a:solidFill>
                  <a:schemeClr val="tx1"/>
                </a:solidFill>
                <a:latin typeface="+mn-lt"/>
              </a:defRPr>
            </a:lvl9pPr>
          </a:lstStyle>
          <a:p>
            <a:pPr marL="0" indent="0">
              <a:buFontTx/>
              <a:buNone/>
            </a:pPr>
            <a:r>
              <a:rPr lang="pt-BR" sz="900" b="1" i="1" kern="0" dirty="0">
                <a:solidFill>
                  <a:schemeClr val="tx1"/>
                </a:solidFill>
                <a:latin typeface="Arial Narrow" panose="020B0606020202030204" pitchFamily="34" charset="0"/>
              </a:rPr>
              <a:t>Imagem: aplicada a partir do DCMAC: http://www.dscrusher.com/solutions/production-line/sand-cement-cogeneration-production-line.html (a partir de 1 de março de 2015)</a:t>
            </a:r>
            <a:endParaRPr lang="en-GB" sz="1400" kern="0" dirty="0"/>
          </a:p>
        </p:txBody>
      </p:sp>
      <p:sp>
        <p:nvSpPr>
          <p:cNvPr id="6" name="Rectangle 5"/>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14</a:t>
            </a:fld>
            <a:endParaRPr lang="en-US" dirty="0"/>
          </a:p>
        </p:txBody>
      </p:sp>
    </p:spTree>
    <p:extLst>
      <p:ext uri="{BB962C8B-B14F-4D97-AF65-F5344CB8AC3E}">
        <p14:creationId xmlns:p14="http://schemas.microsoft.com/office/powerpoint/2010/main" val="2897547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35609" y="1217116"/>
            <a:ext cx="6661205" cy="1045346"/>
          </a:xfrm>
          <a:prstGeom prst="roundRect">
            <a:avLst/>
          </a:prstGeom>
          <a:solidFill>
            <a:schemeClr val="accent1">
              <a:alpha val="46000"/>
            </a:schemeClr>
          </a:solidFill>
          <a:ln>
            <a:solidFill>
              <a:srgbClr val="5492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611560" y="132922"/>
            <a:ext cx="8794997" cy="71843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pt-BR" altLang="ja-JP" dirty="0"/>
              <a:t>CO2 resultante da Produção de Cimento (Nível </a:t>
            </a:r>
            <a:r>
              <a:rPr lang="pt-BR" altLang="ja-JP" dirty="0">
                <a:cs typeface="Arial"/>
              </a:rPr>
              <a:t>1)</a:t>
            </a:r>
            <a:endParaRPr lang="pt-BR" altLang="ja-JP" sz="2000" dirty="0">
              <a:cs typeface="Arial"/>
            </a:endParaRPr>
          </a:p>
        </p:txBody>
      </p:sp>
      <p:sp>
        <p:nvSpPr>
          <p:cNvPr id="3" name="Content Placeholder 2"/>
          <p:cNvSpPr>
            <a:spLocks noGrp="1"/>
          </p:cNvSpPr>
          <p:nvPr>
            <p:ph idx="1"/>
          </p:nvPr>
        </p:nvSpPr>
        <p:spPr>
          <a:xfrm>
            <a:off x="611561" y="1340768"/>
            <a:ext cx="7632848" cy="4525963"/>
          </a:xfrm>
        </p:spPr>
        <p:txBody>
          <a:bodyPr/>
          <a:lstStyle/>
          <a:p>
            <a:pPr marL="0" indent="0">
              <a:spcAft>
                <a:spcPct val="30000"/>
              </a:spcAft>
              <a:buNone/>
            </a:pPr>
            <a:r>
              <a:rPr lang="en-US" altLang="ja-JP" b="1" kern="1200" dirty="0">
                <a:latin typeface="Arial" panose="020B0604020202020204" pitchFamily="34" charset="0"/>
                <a:ea typeface="ＭＳ Ｐゴシック" pitchFamily="50" charset="-128"/>
                <a:cs typeface="Arial" panose="020B0604020202020204" pitchFamily="34" charset="0"/>
              </a:rPr>
              <a:t>   </a:t>
            </a:r>
            <a:r>
              <a:rPr lang="pt-BR" altLang="ja-JP" b="1" kern="1200" dirty="0">
                <a:latin typeface="Arial" panose="020B0604020202020204" pitchFamily="34" charset="0"/>
                <a:ea typeface="ＭＳ Ｐゴシック" pitchFamily="50" charset="-128"/>
                <a:cs typeface="Arial" panose="020B0604020202020204" pitchFamily="34" charset="0"/>
              </a:rPr>
              <a:t>Emissões de CO</a:t>
            </a:r>
            <a:r>
              <a:rPr lang="pt-BR" altLang="ja-JP" b="1" kern="1200" baseline="-25000" dirty="0">
                <a:latin typeface="Arial" panose="020B0604020202020204" pitchFamily="34" charset="0"/>
                <a:ea typeface="ＭＳ Ｐゴシック" pitchFamily="50" charset="-128"/>
                <a:cs typeface="Arial" panose="020B0604020202020204" pitchFamily="34" charset="0"/>
              </a:rPr>
              <a:t>2</a:t>
            </a:r>
            <a:r>
              <a:rPr lang="pt-BR" altLang="ja-JP" b="1" kern="1200" dirty="0">
                <a:latin typeface="Arial" panose="020B0604020202020204" pitchFamily="34" charset="0"/>
                <a:ea typeface="ＭＳ Ｐゴシック" pitchFamily="50" charset="-128"/>
                <a:cs typeface="Arial" panose="020B0604020202020204" pitchFamily="34" charset="0"/>
              </a:rPr>
              <a:t> = AD produção de clínquer x clínquer EF</a:t>
            </a:r>
          </a:p>
          <a:p>
            <a:pPr marL="0" lvl="0" indent="0">
              <a:spcAft>
                <a:spcPct val="30000"/>
              </a:spcAft>
              <a:buNone/>
            </a:pPr>
            <a:r>
              <a:rPr lang="pt-BR" altLang="ja-JP" b="1" kern="1200" dirty="0">
                <a:latin typeface="Arial" panose="020B0604020202020204" pitchFamily="34" charset="0"/>
                <a:ea typeface="ＭＳ Ｐゴシック" pitchFamily="50" charset="-128"/>
                <a:cs typeface="Arial" panose="020B0604020202020204" pitchFamily="34" charset="0"/>
              </a:rPr>
              <a:t>    Emissões de CO</a:t>
            </a:r>
            <a:r>
              <a:rPr lang="pt-BR" altLang="ja-JP" b="1" kern="1200" baseline="-25000" dirty="0">
                <a:latin typeface="Arial" panose="020B0604020202020204" pitchFamily="34" charset="0"/>
                <a:ea typeface="ＭＳ Ｐゴシック" pitchFamily="50" charset="-128"/>
                <a:cs typeface="Arial" panose="020B0604020202020204" pitchFamily="34" charset="0"/>
              </a:rPr>
              <a:t>2 </a:t>
            </a:r>
            <a:r>
              <a:rPr lang="pt-BR" altLang="ja-JP" b="1" kern="1200" dirty="0">
                <a:latin typeface="Arial" panose="020B0604020202020204" pitchFamily="34" charset="0"/>
                <a:ea typeface="ＭＳ Ｐゴシック" pitchFamily="50" charset="-128"/>
                <a:cs typeface="Arial" panose="020B0604020202020204" pitchFamily="34" charset="0"/>
              </a:rPr>
              <a:t>= [Σ (Mc, i x Ccl, i) - Im + Ex] x EFclc</a:t>
            </a:r>
          </a:p>
          <a:p>
            <a:pPr marL="0" lvl="0" indent="0">
              <a:spcAft>
                <a:spcPct val="30000"/>
              </a:spcAft>
              <a:buNone/>
            </a:pPr>
            <a:endParaRPr lang="en-US" altLang="ja-JP" b="1" kern="1200" dirty="0">
              <a:latin typeface="Arial" panose="020B0604020202020204" pitchFamily="34" charset="0"/>
              <a:ea typeface="ＭＳ Ｐゴシック" pitchFamily="50" charset="-128"/>
              <a:cs typeface="Arial" panose="020B0604020202020204" pitchFamily="34" charset="0"/>
            </a:endParaRPr>
          </a:p>
          <a:p>
            <a:pPr marL="800100" lvl="2" indent="0">
              <a:spcAft>
                <a:spcPct val="30000"/>
              </a:spcAft>
              <a:buNone/>
            </a:pPr>
            <a:r>
              <a:rPr lang="en-US" altLang="ja-JP" b="1" kern="1200" dirty="0">
                <a:latin typeface="Arial" panose="020B0604020202020204" pitchFamily="34" charset="0"/>
                <a:ea typeface="ＭＳ Ｐゴシック" pitchFamily="50" charset="-128"/>
                <a:cs typeface="Arial" panose="020B0604020202020204" pitchFamily="34" charset="0"/>
              </a:rPr>
              <a:t>M</a:t>
            </a:r>
            <a:r>
              <a:rPr lang="en-US" altLang="ja-JP" b="1" kern="1200" baseline="-25000" dirty="0">
                <a:latin typeface="Arial" panose="020B0604020202020204" pitchFamily="34" charset="0"/>
                <a:ea typeface="ＭＳ Ｐゴシック" pitchFamily="50" charset="-128"/>
                <a:cs typeface="Arial" panose="020B0604020202020204" pitchFamily="34" charset="0"/>
              </a:rPr>
              <a:t>c,</a:t>
            </a:r>
            <a:r>
              <a:rPr lang="en-US" altLang="ja-JP" b="1" i="1" kern="1200" baseline="-25000" dirty="0">
                <a:latin typeface="Arial" panose="020B0604020202020204" pitchFamily="34" charset="0"/>
                <a:ea typeface="ＭＳ Ｐゴシック" pitchFamily="50" charset="-128"/>
                <a:cs typeface="Arial" panose="020B0604020202020204" pitchFamily="34" charset="0"/>
              </a:rPr>
              <a:t>i</a:t>
            </a:r>
            <a:r>
              <a:rPr lang="en-US" altLang="ja-JP" b="1" kern="1200" dirty="0">
                <a:latin typeface="Arial" panose="020B0604020202020204" pitchFamily="34" charset="0"/>
                <a:ea typeface="ＭＳ Ｐゴシック" pitchFamily="50" charset="-128"/>
                <a:cs typeface="Arial" panose="020B0604020202020204" pitchFamily="34" charset="0"/>
              </a:rPr>
              <a:t> </a:t>
            </a:r>
            <a:r>
              <a:rPr lang="en-US" altLang="ja-JP" kern="1200" dirty="0">
                <a:latin typeface="Arial" panose="020B0604020202020204" pitchFamily="34" charset="0"/>
                <a:ea typeface="ＭＳ Ｐゴシック" pitchFamily="50" charset="-128"/>
                <a:cs typeface="Arial" panose="020B0604020202020204" pitchFamily="34" charset="0"/>
              </a:rPr>
              <a:t>- </a:t>
            </a:r>
            <a:r>
              <a:rPr lang="pt-BR" altLang="ja-JP" i="1" kern="1200" dirty="0">
                <a:latin typeface="Arial" panose="020B0604020202020204" pitchFamily="34" charset="0"/>
                <a:ea typeface="ＭＳ Ｐゴシック" pitchFamily="50" charset="-128"/>
                <a:cs typeface="Arial" panose="020B0604020202020204" pitchFamily="34" charset="0"/>
              </a:rPr>
              <a:t>massa de cimento produzido do tipo i, toneladas</a:t>
            </a:r>
          </a:p>
          <a:p>
            <a:pPr marL="800100" lvl="2" indent="0">
              <a:spcAft>
                <a:spcPct val="30000"/>
              </a:spcAft>
              <a:buNone/>
            </a:pPr>
            <a:r>
              <a:rPr lang="en-US" altLang="ja-JP" b="1" kern="1200" dirty="0">
                <a:latin typeface="Arial" panose="020B0604020202020204" pitchFamily="34" charset="0"/>
                <a:ea typeface="ＭＳ Ｐゴシック" pitchFamily="50" charset="-128"/>
                <a:cs typeface="Arial" panose="020B0604020202020204" pitchFamily="34" charset="0"/>
              </a:rPr>
              <a:t>C</a:t>
            </a:r>
            <a:r>
              <a:rPr lang="en-US" altLang="ja-JP" b="1" kern="1200" baseline="-25000" dirty="0">
                <a:latin typeface="Arial" panose="020B0604020202020204" pitchFamily="34" charset="0"/>
                <a:ea typeface="ＭＳ Ｐゴシック" pitchFamily="50" charset="-128"/>
                <a:cs typeface="Arial" panose="020B0604020202020204" pitchFamily="34" charset="0"/>
              </a:rPr>
              <a:t>Cl,</a:t>
            </a:r>
            <a:r>
              <a:rPr lang="en-US" altLang="ja-JP" b="1" i="1" kern="1200" baseline="-25000" dirty="0">
                <a:latin typeface="Arial" panose="020B0604020202020204" pitchFamily="34" charset="0"/>
                <a:ea typeface="ＭＳ Ｐゴシック" pitchFamily="50" charset="-128"/>
                <a:cs typeface="Arial" panose="020B0604020202020204" pitchFamily="34" charset="0"/>
              </a:rPr>
              <a:t>i</a:t>
            </a:r>
            <a:r>
              <a:rPr lang="en-US" altLang="ja-JP" kern="1200" dirty="0">
                <a:latin typeface="Arial" panose="020B0604020202020204" pitchFamily="34" charset="0"/>
                <a:ea typeface="ＭＳ Ｐゴシック" pitchFamily="50" charset="-128"/>
                <a:cs typeface="Arial" panose="020B0604020202020204" pitchFamily="34" charset="0"/>
              </a:rPr>
              <a:t> - </a:t>
            </a:r>
            <a:r>
              <a:rPr lang="pt-BR" altLang="ja-JP" i="1" kern="1200" dirty="0">
                <a:latin typeface="Arial" panose="020B0604020202020204" pitchFamily="34" charset="0"/>
                <a:ea typeface="ＭＳ Ｐゴシック" pitchFamily="50" charset="-128"/>
                <a:cs typeface="Arial" panose="020B0604020202020204" pitchFamily="34" charset="0"/>
              </a:rPr>
              <a:t>fração de clínquer do cimento do tipo i, fração</a:t>
            </a:r>
            <a:endParaRPr lang="en-US" altLang="ja-JP" i="1" kern="1200" dirty="0">
              <a:latin typeface="Arial" panose="020B0604020202020204" pitchFamily="34" charset="0"/>
              <a:ea typeface="ＭＳ Ｐゴシック" pitchFamily="50" charset="-128"/>
              <a:cs typeface="Arial" panose="020B0604020202020204" pitchFamily="34" charset="0"/>
            </a:endParaRPr>
          </a:p>
          <a:p>
            <a:pPr marL="800100" lvl="2" indent="0">
              <a:spcAft>
                <a:spcPct val="30000"/>
              </a:spcAft>
              <a:buNone/>
            </a:pPr>
            <a:r>
              <a:rPr lang="en-US" altLang="ja-JP" b="1" kern="1200" dirty="0">
                <a:latin typeface="Arial" panose="020B0604020202020204" pitchFamily="34" charset="0"/>
                <a:ea typeface="ＭＳ Ｐゴシック" pitchFamily="50" charset="-128"/>
                <a:cs typeface="Arial" panose="020B0604020202020204" pitchFamily="34" charset="0"/>
              </a:rPr>
              <a:t>Im</a:t>
            </a:r>
            <a:r>
              <a:rPr lang="en-US" altLang="ja-JP" kern="1200" dirty="0">
                <a:latin typeface="Arial" panose="020B0604020202020204" pitchFamily="34" charset="0"/>
                <a:ea typeface="ＭＳ Ｐゴシック" pitchFamily="50" charset="-128"/>
                <a:cs typeface="Arial" panose="020B0604020202020204" pitchFamily="34" charset="0"/>
              </a:rPr>
              <a:t> - </a:t>
            </a:r>
            <a:r>
              <a:rPr lang="pt-BR" altLang="ja-JP" i="1" kern="1200" dirty="0">
                <a:latin typeface="Arial" panose="020B0604020202020204" pitchFamily="34" charset="0"/>
                <a:ea typeface="ＭＳ Ｐゴシック" pitchFamily="50" charset="-128"/>
                <a:cs typeface="Arial" panose="020B0604020202020204" pitchFamily="34" charset="0"/>
              </a:rPr>
              <a:t>importações para </a:t>
            </a:r>
            <a:r>
              <a:rPr lang="pt-BR" altLang="ja-JP" i="1" kern="1200" dirty="0" smtClean="0">
                <a:latin typeface="Arial" panose="020B0604020202020204" pitchFamily="34" charset="0"/>
                <a:ea typeface="ＭＳ Ｐゴシック" pitchFamily="50" charset="-128"/>
                <a:cs typeface="Arial" panose="020B0604020202020204" pitchFamily="34" charset="0"/>
              </a:rPr>
              <a:t>consumo </a:t>
            </a:r>
            <a:r>
              <a:rPr lang="pt-BR" altLang="ja-JP" i="1" kern="1200" dirty="0">
                <a:latin typeface="Arial" panose="020B0604020202020204" pitchFamily="34" charset="0"/>
                <a:ea typeface="ＭＳ Ｐゴシック" pitchFamily="50" charset="-128"/>
                <a:cs typeface="Arial" panose="020B0604020202020204" pitchFamily="34" charset="0"/>
              </a:rPr>
              <a:t>de clínquer, toneladas</a:t>
            </a:r>
            <a:endParaRPr lang="en-US" altLang="ja-JP" i="1" kern="1200" dirty="0">
              <a:latin typeface="Arial" panose="020B0604020202020204" pitchFamily="34" charset="0"/>
              <a:ea typeface="ＭＳ Ｐゴシック" pitchFamily="50" charset="-128"/>
              <a:cs typeface="Arial" panose="020B0604020202020204" pitchFamily="34" charset="0"/>
            </a:endParaRPr>
          </a:p>
          <a:p>
            <a:pPr marL="800100" lvl="2" indent="0">
              <a:spcAft>
                <a:spcPct val="30000"/>
              </a:spcAft>
              <a:buNone/>
            </a:pPr>
            <a:r>
              <a:rPr lang="en-US" altLang="ja-JP" b="1" kern="1200" dirty="0">
                <a:latin typeface="Arial" panose="020B0604020202020204" pitchFamily="34" charset="0"/>
                <a:ea typeface="ＭＳ Ｐゴシック" pitchFamily="50" charset="-128"/>
                <a:cs typeface="Arial" panose="020B0604020202020204" pitchFamily="34" charset="0"/>
              </a:rPr>
              <a:t>Ex</a:t>
            </a:r>
            <a:r>
              <a:rPr lang="en-US" altLang="ja-JP" kern="1200" dirty="0">
                <a:latin typeface="Arial" panose="020B0604020202020204" pitchFamily="34" charset="0"/>
                <a:ea typeface="ＭＳ Ｐゴシック" pitchFamily="50" charset="-128"/>
                <a:cs typeface="Arial" panose="020B0604020202020204" pitchFamily="34" charset="0"/>
              </a:rPr>
              <a:t> - </a:t>
            </a:r>
            <a:r>
              <a:rPr lang="en-US" altLang="ja-JP" i="1" kern="1200" dirty="0">
                <a:latin typeface="Arial" panose="020B0604020202020204" pitchFamily="34" charset="0"/>
                <a:ea typeface="ＭＳ Ｐゴシック" pitchFamily="50" charset="-128"/>
                <a:cs typeface="Arial" panose="020B0604020202020204" pitchFamily="34" charset="0"/>
              </a:rPr>
              <a:t>exportações de clínquer, toneladas</a:t>
            </a:r>
          </a:p>
          <a:p>
            <a:pPr marL="800100" lvl="2" indent="0">
              <a:spcAft>
                <a:spcPct val="30000"/>
              </a:spcAft>
              <a:buNone/>
            </a:pPr>
            <a:r>
              <a:rPr lang="en-US" altLang="ja-JP" b="1" kern="1200" dirty="0">
                <a:latin typeface="Arial" panose="020B0604020202020204" pitchFamily="34" charset="0"/>
                <a:ea typeface="ＭＳ Ｐゴシック" pitchFamily="50" charset="-128"/>
                <a:cs typeface="Arial" panose="020B0604020202020204" pitchFamily="34" charset="0"/>
              </a:rPr>
              <a:t>EF</a:t>
            </a:r>
            <a:r>
              <a:rPr lang="en-US" altLang="ja-JP" b="1" kern="1200" baseline="-25000" dirty="0">
                <a:latin typeface="Arial" panose="020B0604020202020204" pitchFamily="34" charset="0"/>
                <a:ea typeface="ＭＳ Ｐゴシック" pitchFamily="50" charset="-128"/>
                <a:cs typeface="Arial" panose="020B0604020202020204" pitchFamily="34" charset="0"/>
              </a:rPr>
              <a:t>Clc</a:t>
            </a:r>
            <a:r>
              <a:rPr lang="en-US" altLang="ja-JP" kern="1200" dirty="0">
                <a:latin typeface="Arial" panose="020B0604020202020204" pitchFamily="34" charset="0"/>
                <a:ea typeface="ＭＳ Ｐゴシック" pitchFamily="50" charset="-128"/>
                <a:cs typeface="Arial" panose="020B0604020202020204" pitchFamily="34" charset="0"/>
              </a:rPr>
              <a:t> - f</a:t>
            </a:r>
            <a:r>
              <a:rPr lang="pt-BR" altLang="ja-JP" i="1" kern="1200" dirty="0">
                <a:latin typeface="Arial" panose="020B0604020202020204" pitchFamily="34" charset="0"/>
                <a:ea typeface="ＭＳ Ｐゴシック" pitchFamily="50" charset="-128"/>
                <a:cs typeface="Arial" panose="020B0604020202020204" pitchFamily="34" charset="0"/>
              </a:rPr>
              <a:t>ator de emissão do clínquer em um particular cimento, toneladas CO2/tonelada clínquer</a:t>
            </a:r>
            <a:endParaRPr lang="en-US" altLang="ja-JP" i="1" kern="1200" dirty="0">
              <a:latin typeface="Arial" panose="020B0604020202020204" pitchFamily="34" charset="0"/>
              <a:ea typeface="ＭＳ Ｐゴシック" pitchFamily="50" charset="-128"/>
              <a:cs typeface="Arial" panose="020B0604020202020204" pitchFamily="34" charset="0"/>
            </a:endParaRPr>
          </a:p>
          <a:p>
            <a:pPr marL="0" lvl="0" indent="0" eaLnBrk="1" hangingPunct="1">
              <a:spcBef>
                <a:spcPct val="0"/>
              </a:spcBef>
              <a:spcAft>
                <a:spcPct val="30000"/>
              </a:spcAft>
              <a:buNone/>
            </a:pPr>
            <a:endParaRPr lang="en-US" altLang="ja-JP" kern="1200" dirty="0">
              <a:latin typeface="Arial" panose="020B0604020202020204" pitchFamily="34" charset="0"/>
              <a:ea typeface="ＭＳ Ｐゴシック" pitchFamily="50" charset="-128"/>
              <a:cs typeface="Arial" panose="020B0604020202020204" pitchFamily="34" charset="0"/>
            </a:endParaRPr>
          </a:p>
          <a:p>
            <a:pPr marL="0" indent="0">
              <a:spcAft>
                <a:spcPts val="0"/>
              </a:spcAft>
              <a:buNone/>
            </a:pPr>
            <a:r>
              <a:rPr lang="en-US" altLang="ja-JP" b="1" kern="1200" dirty="0">
                <a:latin typeface="Arial" panose="020B0604020202020204" pitchFamily="34" charset="0"/>
                <a:ea typeface="ＭＳ Ｐゴシック" pitchFamily="50" charset="-128"/>
                <a:cs typeface="Arial" panose="020B0604020202020204" pitchFamily="34" charset="0"/>
              </a:rPr>
              <a:t>EF</a:t>
            </a:r>
            <a:r>
              <a:rPr lang="en-US" altLang="ja-JP" b="1" kern="1200" baseline="-25000" dirty="0">
                <a:latin typeface="Arial" panose="020B0604020202020204" pitchFamily="34" charset="0"/>
                <a:ea typeface="ＭＳ Ｐゴシック" pitchFamily="50" charset="-128"/>
                <a:cs typeface="Arial" panose="020B0604020202020204" pitchFamily="34" charset="0"/>
              </a:rPr>
              <a:t>Clc </a:t>
            </a:r>
            <a:r>
              <a:rPr lang="en-US" altLang="ja-JP" b="1" kern="1200" dirty="0">
                <a:latin typeface="Arial" panose="020B0604020202020204" pitchFamily="34" charset="0"/>
                <a:ea typeface="ＭＳ Ｐゴシック" pitchFamily="50" charset="-128"/>
                <a:cs typeface="Arial" panose="020B0604020202020204" pitchFamily="34" charset="0"/>
              </a:rPr>
              <a:t> Padrão = </a:t>
            </a:r>
            <a:r>
              <a:rPr lang="pt-BR" altLang="ja-JP" dirty="0">
                <a:solidFill>
                  <a:srgbClr val="F89708"/>
                </a:solidFill>
                <a:latin typeface="Arial" panose="020B0604020202020204" pitchFamily="34" charset="0"/>
                <a:ea typeface="ＭＳ Ｐゴシック" pitchFamily="50" charset="-128"/>
                <a:cs typeface="Arial" panose="020B0604020202020204" pitchFamily="34" charset="0"/>
              </a:rPr>
              <a:t>0,52 toneladas de CO</a:t>
            </a:r>
            <a:r>
              <a:rPr lang="pt-BR" altLang="ja-JP" baseline="-25000" dirty="0">
                <a:solidFill>
                  <a:srgbClr val="F89708"/>
                </a:solidFill>
                <a:latin typeface="Arial" panose="020B0604020202020204" pitchFamily="34" charset="0"/>
                <a:ea typeface="ＭＳ Ｐゴシック" pitchFamily="50" charset="-128"/>
                <a:cs typeface="Arial" panose="020B0604020202020204" pitchFamily="34" charset="0"/>
              </a:rPr>
              <a:t>2</a:t>
            </a:r>
            <a:r>
              <a:rPr lang="pt-BR" altLang="ja-JP" dirty="0">
                <a:solidFill>
                  <a:srgbClr val="F89708"/>
                </a:solidFill>
                <a:latin typeface="Arial" panose="020B0604020202020204" pitchFamily="34" charset="0"/>
                <a:ea typeface="ＭＳ Ｐゴシック" pitchFamily="50" charset="-128"/>
                <a:cs typeface="Arial" panose="020B0604020202020204" pitchFamily="34" charset="0"/>
              </a:rPr>
              <a:t> / tonelada de clínquer</a:t>
            </a:r>
            <a:endParaRPr lang="en-US" altLang="ja-JP" kern="1200" dirty="0">
              <a:solidFill>
                <a:srgbClr val="F89708"/>
              </a:solidFill>
              <a:latin typeface="Arial" panose="020B0604020202020204" pitchFamily="34" charset="0"/>
              <a:ea typeface="ＭＳ Ｐゴシック" pitchFamily="50" charset="-128"/>
              <a:cs typeface="Arial" panose="020B0604020202020204" pitchFamily="34" charset="0"/>
            </a:endParaRPr>
          </a:p>
          <a:p>
            <a:pPr marL="0" lvl="0" indent="0">
              <a:spcAft>
                <a:spcPts val="0"/>
              </a:spcAft>
              <a:buNone/>
            </a:pPr>
            <a:r>
              <a:rPr lang="en-US" altLang="ja-JP" i="1" dirty="0">
                <a:latin typeface="Arial" panose="020B0604020202020204" pitchFamily="34" charset="0"/>
                <a:ea typeface="ＭＳ Ｐゴシック" pitchFamily="50" charset="-128"/>
                <a:cs typeface="Arial" panose="020B0604020202020204" pitchFamily="34" charset="0"/>
              </a:rPr>
              <a:t>                          (</a:t>
            </a:r>
            <a:r>
              <a:rPr lang="pt-BR" altLang="ja-JP" i="1" dirty="0">
                <a:latin typeface="Arial" panose="020B0604020202020204" pitchFamily="34" charset="0"/>
                <a:ea typeface="ＭＳ Ｐゴシック" pitchFamily="50" charset="-128"/>
                <a:cs typeface="Arial" panose="020B0604020202020204" pitchFamily="34" charset="0"/>
              </a:rPr>
              <a:t>corrigido para pó de forno de cimento (CKD)</a:t>
            </a:r>
            <a:r>
              <a:rPr lang="en-US" altLang="ja-JP" i="1" dirty="0">
                <a:latin typeface="Arial" panose="020B0604020202020204" pitchFamily="34" charset="0"/>
                <a:ea typeface="ＭＳ Ｐゴシック" pitchFamily="50" charset="-128"/>
                <a:cs typeface="Arial" panose="020B0604020202020204" pitchFamily="34" charset="0"/>
              </a:rPr>
              <a:t>)</a:t>
            </a:r>
          </a:p>
          <a:p>
            <a:endParaRPr lang="en-GB" dirty="0">
              <a:latin typeface="Arial" panose="020B0604020202020204" pitchFamily="34" charset="0"/>
              <a:cs typeface="Arial" panose="020B0604020202020204" pitchFamily="34" charset="0"/>
            </a:endParaRPr>
          </a:p>
        </p:txBody>
      </p:sp>
      <p:sp>
        <p:nvSpPr>
          <p:cNvPr id="5" name="Rectangle 4"/>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15</a:t>
            </a:fld>
            <a:endParaRPr lang="en-US" dirty="0"/>
          </a:p>
        </p:txBody>
      </p:sp>
      <p:sp>
        <p:nvSpPr>
          <p:cNvPr id="6" name="Rectangle 36"/>
          <p:cNvSpPr txBox="1">
            <a:spLocks noChangeArrowheads="1"/>
          </p:cNvSpPr>
          <p:nvPr/>
        </p:nvSpPr>
        <p:spPr>
          <a:xfrm>
            <a:off x="2339752" y="6505574"/>
            <a:ext cx="5526311" cy="17938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7" name="Rectangle 37"/>
          <p:cNvSpPr txBox="1">
            <a:spLocks noChangeArrowheads="1"/>
          </p:cNvSpPr>
          <p:nvPr/>
        </p:nvSpPr>
        <p:spPr>
          <a:xfrm>
            <a:off x="3059833" y="6237312"/>
            <a:ext cx="3312368"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2032051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31942" cy="79208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pt-BR" altLang="ja-JP" dirty="0"/>
              <a:t>CO</a:t>
            </a:r>
            <a:r>
              <a:rPr lang="pt-BR" altLang="ja-JP" baseline="-25000" dirty="0"/>
              <a:t>2</a:t>
            </a:r>
            <a:r>
              <a:rPr lang="pt-BR" altLang="ja-JP" dirty="0"/>
              <a:t> resultante da Produção de Cimento (</a:t>
            </a:r>
            <a:r>
              <a:rPr lang="pt-BR" altLang="ja-JP" dirty="0">
                <a:cs typeface="Arial"/>
              </a:rPr>
              <a:t>Nível 1)</a:t>
            </a:r>
          </a:p>
        </p:txBody>
      </p:sp>
      <p:sp>
        <p:nvSpPr>
          <p:cNvPr id="3" name="Content Placeholder 2"/>
          <p:cNvSpPr>
            <a:spLocks noGrp="1"/>
          </p:cNvSpPr>
          <p:nvPr>
            <p:ph idx="1"/>
          </p:nvPr>
        </p:nvSpPr>
        <p:spPr>
          <a:xfrm>
            <a:off x="539552" y="1124694"/>
            <a:ext cx="7920880" cy="4525963"/>
          </a:xfrm>
        </p:spPr>
        <p:txBody>
          <a:bodyPr/>
          <a:lstStyle/>
          <a:p>
            <a:pPr marL="0" indent="0" algn="just">
              <a:buNone/>
            </a:pPr>
            <a:r>
              <a:rPr lang="pt-BR" b="1" u="sng" dirty="0">
                <a:latin typeface="Arial" panose="020B0604020202020204" pitchFamily="34" charset="0"/>
                <a:cs typeface="Arial" panose="020B0604020202020204" pitchFamily="34" charset="0"/>
              </a:rPr>
              <a:t>Para estimar a produção de clínquer:</a:t>
            </a:r>
            <a:endParaRPr lang="en-GB" b="1" u="sng" dirty="0">
              <a:latin typeface="Arial" panose="020B0604020202020204" pitchFamily="34" charset="0"/>
              <a:cs typeface="Arial" panose="020B0604020202020204" pitchFamily="34" charset="0"/>
            </a:endParaRPr>
          </a:p>
          <a:p>
            <a:pPr marL="400050" lvl="1" indent="0" algn="just">
              <a:buNone/>
            </a:pPr>
            <a:endParaRPr lang="en-GB" b="1" u="sng" dirty="0">
              <a:latin typeface="Arial" panose="020B0604020202020204" pitchFamily="34" charset="0"/>
              <a:cs typeface="Arial" panose="020B0604020202020204" pitchFamily="34" charset="0"/>
            </a:endParaRPr>
          </a:p>
          <a:p>
            <a:pPr lvl="1" indent="-356870" algn="just">
              <a:buFont typeface="Wingdings" panose="05000000000000000000" pitchFamily="2" charset="2"/>
              <a:buChar char="Ø"/>
            </a:pPr>
            <a:r>
              <a:rPr lang="pt-BR" b="1" dirty="0">
                <a:latin typeface="Arial" panose="020B0604020202020204" pitchFamily="34" charset="0"/>
                <a:cs typeface="Arial" panose="020B0604020202020204" pitchFamily="34" charset="0"/>
              </a:rPr>
              <a:t>Dados em nível nacional devem ser coletados para os seguintes:</a:t>
            </a:r>
          </a:p>
          <a:p>
            <a:pPr marL="899795" lvl="2" algn="just"/>
            <a:r>
              <a:rPr lang="pt-BR" dirty="0">
                <a:latin typeface="Arial" panose="020B0604020202020204" pitchFamily="34" charset="0"/>
                <a:cs typeface="Arial" panose="020B0604020202020204" pitchFamily="34" charset="0"/>
              </a:rPr>
              <a:t>Produção de cimento por tipo (Portland, alvenaria etc.)</a:t>
            </a:r>
          </a:p>
          <a:p>
            <a:pPr lvl="2" algn="just"/>
            <a:r>
              <a:rPr lang="pt-BR" dirty="0">
                <a:latin typeface="Arial" panose="020B0604020202020204" pitchFamily="34" charset="0"/>
                <a:cs typeface="Arial" panose="020B0604020202020204" pitchFamily="34" charset="0"/>
              </a:rPr>
              <a:t>Fração de clínquer por tipo de cimento</a:t>
            </a:r>
          </a:p>
          <a:p>
            <a:pPr lvl="1" algn="just">
              <a:buFont typeface="Wingdings" panose="05000000000000000000" pitchFamily="2" charset="2"/>
              <a:buChar char="Ø"/>
            </a:pPr>
            <a:endParaRPr lang="pt-BR" b="1" dirty="0">
              <a:latin typeface="Arial" panose="020B0604020202020204" pitchFamily="34" charset="0"/>
              <a:cs typeface="Arial" panose="020B0604020202020204" pitchFamily="34" charset="0"/>
            </a:endParaRPr>
          </a:p>
          <a:p>
            <a:pPr lvl="1" indent="-356870" algn="just">
              <a:buFont typeface="Wingdings" panose="05000000000000000000" pitchFamily="2" charset="2"/>
              <a:buChar char="Ø"/>
            </a:pPr>
            <a:r>
              <a:rPr lang="pt-BR" b="1" dirty="0">
                <a:latin typeface="Arial" panose="020B0604020202020204" pitchFamily="34" charset="0"/>
                <a:cs typeface="Arial" panose="020B0604020202020204" pitchFamily="34" charset="0"/>
              </a:rPr>
              <a:t>Se não há informações detalhadas sobre o tipo de cimento, multiplique a produção total de cimento por:</a:t>
            </a:r>
          </a:p>
          <a:p>
            <a:pPr marL="899795" lvl="2" algn="just"/>
            <a:r>
              <a:rPr lang="pt-BR" dirty="0">
                <a:latin typeface="Arial" panose="020B0604020202020204" pitchFamily="34" charset="0"/>
                <a:cs typeface="Arial" panose="020B0604020202020204" pitchFamily="34" charset="0"/>
              </a:rPr>
              <a:t>Valor padrão para Ccl = 0,75 (se misturado/"cimento de alvenaria" é muito)</a:t>
            </a:r>
          </a:p>
          <a:p>
            <a:pPr marL="899795" lvl="2" algn="just"/>
            <a:r>
              <a:rPr lang="pt-BR" dirty="0">
                <a:latin typeface="Arial" panose="020B0604020202020204" pitchFamily="34" charset="0"/>
                <a:cs typeface="Arial" panose="020B0604020202020204" pitchFamily="34" charset="0"/>
              </a:rPr>
              <a:t>Valor padrão para Ccl = 0,95 (se tudo for essencialmente "Portland")</a:t>
            </a:r>
          </a:p>
          <a:p>
            <a:pPr lvl="1" algn="just">
              <a:buFont typeface="Wingdings" panose="05000000000000000000" pitchFamily="2" charset="2"/>
              <a:buChar char="Ø"/>
            </a:pPr>
            <a:endParaRPr lang="pt-BR" b="1" dirty="0">
              <a:latin typeface="Arial" panose="020B0604020202020204" pitchFamily="34" charset="0"/>
              <a:cs typeface="Arial" panose="020B0604020202020204" pitchFamily="34" charset="0"/>
            </a:endParaRPr>
          </a:p>
          <a:p>
            <a:pPr lvl="1" indent="-356870" algn="just">
              <a:buFont typeface="Wingdings" panose="05000000000000000000" pitchFamily="2" charset="2"/>
              <a:buChar char="Ø"/>
            </a:pPr>
            <a:r>
              <a:rPr lang="pt-BR" b="1" dirty="0">
                <a:latin typeface="Arial" panose="020B0604020202020204" pitchFamily="34" charset="0"/>
                <a:cs typeface="Arial" panose="020B0604020202020204" pitchFamily="34" charset="0"/>
              </a:rPr>
              <a:t>Dados sobre a quantidade de clínquer importado e exportado devem ser obtidos</a:t>
            </a:r>
            <a:endParaRPr lang="en-GB" b="1"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
        <p:nvSpPr>
          <p:cNvPr id="4" name="Rectangle 3"/>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16</a:t>
            </a:fld>
            <a:endParaRPr lang="en-US" dirty="0"/>
          </a:p>
        </p:txBody>
      </p:sp>
      <p:sp>
        <p:nvSpPr>
          <p:cNvPr id="5" name="Rectangle 36"/>
          <p:cNvSpPr txBox="1">
            <a:spLocks noChangeArrowheads="1"/>
          </p:cNvSpPr>
          <p:nvPr/>
        </p:nvSpPr>
        <p:spPr>
          <a:xfrm>
            <a:off x="2195736" y="6560477"/>
            <a:ext cx="5670327" cy="1244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6" name="Rectangle 37"/>
          <p:cNvSpPr txBox="1">
            <a:spLocks noChangeArrowheads="1"/>
          </p:cNvSpPr>
          <p:nvPr/>
        </p:nvSpPr>
        <p:spPr>
          <a:xfrm>
            <a:off x="2635251" y="6261099"/>
            <a:ext cx="3736950"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4172003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237" y="1233573"/>
            <a:ext cx="8093227" cy="5003739"/>
          </a:xfrm>
        </p:spPr>
        <p:txBody>
          <a:bodyPr/>
          <a:lstStyle/>
          <a:p>
            <a:pPr marL="0" lvl="2" indent="0" algn="just">
              <a:spcBef>
                <a:spcPts val="0"/>
              </a:spcBef>
              <a:buNone/>
            </a:pPr>
            <a:r>
              <a:rPr lang="en-GB" sz="1400" dirty="0">
                <a:latin typeface="Arial" panose="020B0604020202020204" pitchFamily="34" charset="0"/>
                <a:cs typeface="Arial" panose="020B0604020202020204" pitchFamily="34" charset="0"/>
              </a:rPr>
              <a:t>O </a:t>
            </a:r>
            <a:r>
              <a:rPr lang="en-GB" sz="1400" b="1" u="sng" dirty="0">
                <a:latin typeface="Arial" panose="020B0604020202020204" pitchFamily="34" charset="0"/>
                <a:cs typeface="Arial" panose="020B0604020202020204" pitchFamily="34" charset="0"/>
              </a:rPr>
              <a:t>nível 2</a:t>
            </a:r>
            <a:r>
              <a:rPr lang="en-GB" sz="1400" u="sng" dirty="0">
                <a:latin typeface="Arial" panose="020B0604020202020204" pitchFamily="34" charset="0"/>
                <a:cs typeface="Arial" panose="020B0604020202020204" pitchFamily="34" charset="0"/>
              </a:rPr>
              <a:t> </a:t>
            </a:r>
            <a:r>
              <a:rPr lang="pt-BR" sz="1400" dirty="0">
                <a:latin typeface="Arial" panose="020B0604020202020204" pitchFamily="34" charset="0"/>
                <a:cs typeface="Arial" panose="020B0604020202020204" pitchFamily="34" charset="0"/>
              </a:rPr>
              <a:t>inclui uma correção para as emissões associadas à poeira do forno de cimento (CKD) não reciclada para o forno, considerada como "perdida", e as emissões associadas não são contabilizadas pelo clínquer:</a:t>
            </a:r>
            <a:endParaRPr lang="en-US" altLang="ja-JP" sz="1400" dirty="0">
              <a:latin typeface="Arial" panose="020B0604020202020204" pitchFamily="34" charset="0"/>
              <a:ea typeface="ＭＳ Ｐゴシック" pitchFamily="50" charset="-128"/>
              <a:cs typeface="Arial" panose="020B0604020202020204" pitchFamily="34" charset="0"/>
            </a:endParaRPr>
          </a:p>
          <a:p>
            <a:pPr marL="0" lvl="2" indent="0">
              <a:spcBef>
                <a:spcPts val="0"/>
              </a:spcBef>
              <a:buNone/>
            </a:pPr>
            <a:endParaRPr lang="en-US" altLang="ja-JP" dirty="0">
              <a:latin typeface="Arial" panose="020B0604020202020204" pitchFamily="34" charset="0"/>
              <a:ea typeface="ＭＳ Ｐゴシック" pitchFamily="50" charset="-128"/>
              <a:cs typeface="Arial" panose="020B0604020202020204" pitchFamily="34" charset="0"/>
            </a:endParaRPr>
          </a:p>
          <a:p>
            <a:pPr marL="0" lvl="2" indent="0">
              <a:spcBef>
                <a:spcPts val="0"/>
              </a:spcBef>
              <a:buNone/>
            </a:pPr>
            <a:r>
              <a:rPr lang="en-US" altLang="ja-JP" dirty="0">
                <a:latin typeface="Arial" panose="020B0604020202020204" pitchFamily="34" charset="0"/>
                <a:ea typeface="ＭＳ Ｐゴシック" pitchFamily="50" charset="-128"/>
                <a:cs typeface="Arial" panose="020B0604020202020204" pitchFamily="34" charset="0"/>
              </a:rPr>
              <a:t>                </a:t>
            </a:r>
            <a:r>
              <a:rPr lang="en-US" altLang="ja-JP" b="1" kern="1200" dirty="0">
                <a:latin typeface="Arial" panose="020B0604020202020204" pitchFamily="34" charset="0"/>
                <a:ea typeface="ＭＳ Ｐゴシック" pitchFamily="50" charset="-128"/>
                <a:cs typeface="Arial" panose="020B0604020202020204" pitchFamily="34" charset="0"/>
              </a:rPr>
              <a:t>Emissões de CO2 = Mcl x EFcl x CFCKD</a:t>
            </a:r>
          </a:p>
          <a:p>
            <a:pPr marL="0" lvl="2" indent="0">
              <a:spcBef>
                <a:spcPts val="0"/>
              </a:spcBef>
              <a:buNone/>
            </a:pPr>
            <a:r>
              <a:rPr lang="en-US" altLang="ja-JP" b="1" kern="1200" dirty="0">
                <a:latin typeface="Arial" panose="020B0604020202020204" pitchFamily="34" charset="0"/>
                <a:ea typeface="ＭＳ Ｐゴシック" pitchFamily="50" charset="-128"/>
                <a:cs typeface="Arial" panose="020B0604020202020204" pitchFamily="34" charset="0"/>
              </a:rPr>
              <a:t>           CFCKD = 1 + (Md / Mcl) * Cd * Fd * (EFc / EFcl)</a:t>
            </a:r>
          </a:p>
          <a:p>
            <a:pPr marL="0" lvl="2" indent="0">
              <a:spcBef>
                <a:spcPts val="0"/>
              </a:spcBef>
              <a:buNone/>
            </a:pPr>
            <a:endParaRPr lang="en-US" altLang="ja-JP" sz="1400" dirty="0">
              <a:latin typeface="Arial" panose="020B0604020202020204" pitchFamily="34" charset="0"/>
              <a:ea typeface="ＭＳ Ｐゴシック" pitchFamily="50" charset="-128"/>
              <a:cs typeface="Arial" panose="020B0604020202020204" pitchFamily="34" charset="0"/>
            </a:endParaRPr>
          </a:p>
          <a:p>
            <a:pPr marL="914400" lvl="4" indent="0" algn="just">
              <a:spcBef>
                <a:spcPts val="0"/>
              </a:spcBef>
              <a:buNone/>
            </a:pPr>
            <a:r>
              <a:rPr lang="en-US" altLang="ja-JP" sz="1400" b="1" dirty="0">
                <a:latin typeface="Arial" panose="020B0604020202020204" pitchFamily="34" charset="0"/>
                <a:ea typeface="ＭＳ Ｐゴシック" pitchFamily="50" charset="-128"/>
                <a:cs typeface="Arial" panose="020B0604020202020204" pitchFamily="34" charset="0"/>
              </a:rPr>
              <a:t>CFCKD</a:t>
            </a:r>
            <a:r>
              <a:rPr lang="en-US" altLang="ja-JP" sz="1400" dirty="0">
                <a:latin typeface="Arial" panose="020B0604020202020204" pitchFamily="34" charset="0"/>
                <a:ea typeface="ＭＳ Ｐゴシック" pitchFamily="50" charset="-128"/>
                <a:cs typeface="Arial" panose="020B0604020202020204" pitchFamily="34" charset="0"/>
              </a:rPr>
              <a:t> - </a:t>
            </a:r>
            <a:r>
              <a:rPr lang="pt-BR" altLang="ja-JP" sz="1400" i="1" dirty="0">
                <a:latin typeface="Arial" panose="020B0604020202020204" pitchFamily="34" charset="0"/>
                <a:ea typeface="ＭＳ Ｐゴシック" pitchFamily="50" charset="-128"/>
                <a:cs typeface="Arial" panose="020B0604020202020204" pitchFamily="34" charset="0"/>
              </a:rPr>
              <a:t>fator de correção de emissões para CKD, adimensional</a:t>
            </a:r>
          </a:p>
          <a:p>
            <a:pPr marL="914400" lvl="4" indent="0" algn="just">
              <a:spcBef>
                <a:spcPts val="0"/>
              </a:spcBef>
              <a:buNone/>
            </a:pPr>
            <a:r>
              <a:rPr lang="pt-BR" altLang="ja-JP" sz="1400" b="1" i="1" dirty="0">
                <a:latin typeface="Arial" panose="020B0604020202020204" pitchFamily="34" charset="0"/>
                <a:ea typeface="ＭＳ Ｐゴシック" pitchFamily="50" charset="-128"/>
                <a:cs typeface="Arial" panose="020B0604020202020204" pitchFamily="34" charset="0"/>
              </a:rPr>
              <a:t>Md</a:t>
            </a:r>
            <a:r>
              <a:rPr lang="pt-BR" altLang="ja-JP" sz="1400" i="1" dirty="0">
                <a:latin typeface="Arial" panose="020B0604020202020204" pitchFamily="34" charset="0"/>
                <a:ea typeface="ＭＳ Ｐゴシック" pitchFamily="50" charset="-128"/>
                <a:cs typeface="Arial" panose="020B0604020202020204" pitchFamily="34" charset="0"/>
              </a:rPr>
              <a:t> - peso ou massa de CKD não reciclado para o forno, toneladas</a:t>
            </a:r>
          </a:p>
          <a:p>
            <a:pPr marL="914400" lvl="4" indent="0" algn="just">
              <a:spcBef>
                <a:spcPts val="0"/>
              </a:spcBef>
              <a:buNone/>
            </a:pPr>
            <a:r>
              <a:rPr lang="pt-BR" altLang="ja-JP" sz="1400" b="1" i="1" dirty="0">
                <a:latin typeface="Arial" panose="020B0604020202020204" pitchFamily="34" charset="0"/>
                <a:ea typeface="ＭＳ Ｐゴシック" pitchFamily="50" charset="-128"/>
                <a:cs typeface="Arial" panose="020B0604020202020204" pitchFamily="34" charset="0"/>
              </a:rPr>
              <a:t>Mcl</a:t>
            </a:r>
            <a:r>
              <a:rPr lang="pt-BR" altLang="ja-JP" sz="1400" i="1" dirty="0">
                <a:latin typeface="Arial" panose="020B0604020202020204" pitchFamily="34" charset="0"/>
                <a:ea typeface="ＭＳ Ｐゴシック" pitchFamily="50" charset="-128"/>
                <a:cs typeface="Arial" panose="020B0604020202020204" pitchFamily="34" charset="0"/>
              </a:rPr>
              <a:t> - peso do clínquer produzido, toneladas</a:t>
            </a:r>
          </a:p>
          <a:p>
            <a:pPr marL="914400" lvl="4" indent="0" algn="just">
              <a:spcBef>
                <a:spcPts val="0"/>
              </a:spcBef>
              <a:buNone/>
            </a:pPr>
            <a:r>
              <a:rPr lang="pt-BR" altLang="ja-JP" sz="1400" b="1" i="1" dirty="0">
                <a:latin typeface="Arial" panose="020B0604020202020204" pitchFamily="34" charset="0"/>
                <a:ea typeface="ＭＳ Ｐゴシック" pitchFamily="50" charset="-128"/>
                <a:cs typeface="Arial" panose="020B0604020202020204" pitchFamily="34" charset="0"/>
              </a:rPr>
              <a:t>Cd</a:t>
            </a:r>
            <a:r>
              <a:rPr lang="pt-BR" altLang="ja-JP" sz="1400" i="1" dirty="0">
                <a:latin typeface="Arial" panose="020B0604020202020204" pitchFamily="34" charset="0"/>
                <a:ea typeface="ＭＳ Ｐゴシック" pitchFamily="50" charset="-128"/>
                <a:cs typeface="Arial" panose="020B0604020202020204" pitchFamily="34" charset="0"/>
              </a:rPr>
              <a:t> - fração do carbonato original no CKD não reciclado para o forno, fração</a:t>
            </a:r>
          </a:p>
          <a:p>
            <a:pPr marL="914400" lvl="4" indent="0" algn="just">
              <a:spcBef>
                <a:spcPts val="0"/>
              </a:spcBef>
              <a:buNone/>
            </a:pPr>
            <a:r>
              <a:rPr lang="pt-BR" altLang="ja-JP" sz="1400" b="1" i="1" dirty="0">
                <a:latin typeface="Arial" panose="020B0604020202020204" pitchFamily="34" charset="0"/>
                <a:ea typeface="ＭＳ Ｐゴシック" pitchFamily="50" charset="-128"/>
                <a:cs typeface="Arial" panose="020B0604020202020204" pitchFamily="34" charset="0"/>
              </a:rPr>
              <a:t>Fd</a:t>
            </a:r>
            <a:r>
              <a:rPr lang="pt-BR" altLang="ja-JP" sz="1400" i="1" dirty="0">
                <a:latin typeface="Arial" panose="020B0604020202020204" pitchFamily="34" charset="0"/>
                <a:ea typeface="ＭＳ Ｐゴシック" pitchFamily="50" charset="-128"/>
                <a:cs typeface="Arial" panose="020B0604020202020204" pitchFamily="34" charset="0"/>
              </a:rPr>
              <a:t> - fração da calcinação do carbonato original no CKD, fração</a:t>
            </a:r>
          </a:p>
          <a:p>
            <a:pPr marL="914400" lvl="4" indent="0" algn="just">
              <a:spcBef>
                <a:spcPts val="0"/>
              </a:spcBef>
              <a:buNone/>
            </a:pPr>
            <a:r>
              <a:rPr lang="pt-BR" altLang="ja-JP" sz="1400" b="1" i="1" dirty="0">
                <a:latin typeface="Arial" panose="020B0604020202020204" pitchFamily="34" charset="0"/>
                <a:ea typeface="ＭＳ Ｐゴシック" pitchFamily="50" charset="-128"/>
                <a:cs typeface="Arial" panose="020B0604020202020204" pitchFamily="34" charset="0"/>
              </a:rPr>
              <a:t>EFc</a:t>
            </a:r>
            <a:r>
              <a:rPr lang="pt-BR" altLang="ja-JP" sz="1400" i="1" dirty="0">
                <a:latin typeface="Arial" panose="020B0604020202020204" pitchFamily="34" charset="0"/>
                <a:ea typeface="ＭＳ Ｐゴシック" pitchFamily="50" charset="-128"/>
                <a:cs typeface="Arial" panose="020B0604020202020204" pitchFamily="34" charset="0"/>
              </a:rPr>
              <a:t> - fator de emissão do carbonato, toneladas CO2/tonelada carbonato</a:t>
            </a:r>
          </a:p>
          <a:p>
            <a:pPr marL="914400" lvl="4" indent="0" algn="just">
              <a:spcBef>
                <a:spcPts val="0"/>
              </a:spcBef>
              <a:buNone/>
            </a:pPr>
            <a:r>
              <a:rPr lang="pt-BR" altLang="ja-JP" sz="1400" b="1" i="1" dirty="0">
                <a:latin typeface="Arial" panose="020B0604020202020204" pitchFamily="34" charset="0"/>
                <a:ea typeface="ＭＳ Ｐゴシック" pitchFamily="50" charset="-128"/>
                <a:cs typeface="Arial" panose="020B0604020202020204" pitchFamily="34" charset="0"/>
              </a:rPr>
              <a:t>EFcl</a:t>
            </a:r>
            <a:r>
              <a:rPr lang="pt-BR" altLang="ja-JP" sz="1400" i="1" dirty="0">
                <a:latin typeface="Arial" panose="020B0604020202020204" pitchFamily="34" charset="0"/>
                <a:ea typeface="ＭＳ Ｐゴシック" pitchFamily="50" charset="-128"/>
                <a:cs typeface="Arial" panose="020B0604020202020204" pitchFamily="34" charset="0"/>
              </a:rPr>
              <a:t> - fator de emissão para clínquer não corrigido para CKD, toneladas CO2 /</a:t>
            </a:r>
          </a:p>
          <a:p>
            <a:pPr marL="914400" lvl="4" indent="0" algn="just">
              <a:spcBef>
                <a:spcPts val="0"/>
              </a:spcBef>
              <a:buNone/>
            </a:pPr>
            <a:r>
              <a:rPr lang="pt-BR" altLang="ja-JP" sz="1400" i="1" dirty="0">
                <a:latin typeface="Arial" panose="020B0604020202020204" pitchFamily="34" charset="0"/>
                <a:ea typeface="ＭＳ Ｐゴシック" pitchFamily="50" charset="-128"/>
                <a:cs typeface="Arial" panose="020B0604020202020204" pitchFamily="34" charset="0"/>
              </a:rPr>
              <a:t>           tonelada clínquer (ou seja, 0,51)</a:t>
            </a:r>
            <a:endParaRPr lang="en-US" altLang="ja-JP" sz="1400" dirty="0">
              <a:latin typeface="Arial" panose="020B0604020202020204" pitchFamily="34" charset="0"/>
              <a:ea typeface="ＭＳ Ｐゴシック" pitchFamily="50" charset="-128"/>
              <a:cs typeface="Arial" panose="020B0604020202020204" pitchFamily="34" charset="0"/>
            </a:endParaRPr>
          </a:p>
          <a:p>
            <a:pPr marL="0" lvl="2" indent="0">
              <a:spcBef>
                <a:spcPts val="0"/>
              </a:spcBef>
              <a:buNone/>
            </a:pPr>
            <a:endParaRPr lang="en-US" altLang="ja-JP" sz="1400" dirty="0">
              <a:latin typeface="Arial" panose="020B0604020202020204" pitchFamily="34" charset="0"/>
              <a:ea typeface="ＭＳ Ｐゴシック" pitchFamily="50" charset="-128"/>
              <a:cs typeface="Arial" panose="020B0604020202020204" pitchFamily="34" charset="0"/>
            </a:endParaRPr>
          </a:p>
        </p:txBody>
      </p:sp>
      <p:sp>
        <p:nvSpPr>
          <p:cNvPr id="4" name="Rounded Rectangle 3"/>
          <p:cNvSpPr/>
          <p:nvPr/>
        </p:nvSpPr>
        <p:spPr>
          <a:xfrm>
            <a:off x="1043608" y="2239638"/>
            <a:ext cx="5829670" cy="1045346"/>
          </a:xfrm>
          <a:prstGeom prst="roundRect">
            <a:avLst/>
          </a:prstGeom>
          <a:solidFill>
            <a:schemeClr val="accent1">
              <a:alpha val="46000"/>
            </a:schemeClr>
          </a:solidFill>
          <a:ln>
            <a:solidFill>
              <a:srgbClr val="5492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553190" y="186763"/>
            <a:ext cx="8590810" cy="83078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pt-BR" altLang="ja-JP" dirty="0"/>
              <a:t>CO</a:t>
            </a:r>
            <a:r>
              <a:rPr lang="pt-BR" altLang="ja-JP" baseline="-25000" dirty="0"/>
              <a:t>2</a:t>
            </a:r>
            <a:r>
              <a:rPr lang="pt-BR" altLang="ja-JP" dirty="0"/>
              <a:t> resultante da Produção </a:t>
            </a:r>
            <a:r>
              <a:rPr lang="pt-BR" altLang="ja-JP" dirty="0" smtClean="0"/>
              <a:t>de </a:t>
            </a:r>
            <a:r>
              <a:rPr lang="pt-BR" altLang="ja-JP" dirty="0"/>
              <a:t>Cimento (Nível 2)</a:t>
            </a:r>
            <a:endParaRPr lang="pt-BR" altLang="ja-JP" dirty="0">
              <a:cs typeface="Arial"/>
            </a:endParaRPr>
          </a:p>
        </p:txBody>
      </p:sp>
      <p:sp>
        <p:nvSpPr>
          <p:cNvPr id="5" name="Rectangle 4"/>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17</a:t>
            </a:fld>
            <a:endParaRPr lang="en-US" dirty="0"/>
          </a:p>
        </p:txBody>
      </p:sp>
      <p:sp>
        <p:nvSpPr>
          <p:cNvPr id="6" name="Rectangle 36"/>
          <p:cNvSpPr txBox="1">
            <a:spLocks noChangeArrowheads="1"/>
          </p:cNvSpPr>
          <p:nvPr/>
        </p:nvSpPr>
        <p:spPr>
          <a:xfrm>
            <a:off x="1763687" y="6472138"/>
            <a:ext cx="5958359" cy="2860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7" name="Rectangle 37"/>
          <p:cNvSpPr txBox="1">
            <a:spLocks noChangeArrowheads="1"/>
          </p:cNvSpPr>
          <p:nvPr/>
        </p:nvSpPr>
        <p:spPr>
          <a:xfrm>
            <a:off x="2987825" y="6237313"/>
            <a:ext cx="3384376" cy="268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261407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969" y="93755"/>
            <a:ext cx="8217948" cy="88697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altLang="ja-JP" dirty="0"/>
              <a:t>C</a:t>
            </a:r>
            <a:r>
              <a:rPr lang="pt-BR" altLang="ja-JP" dirty="0"/>
              <a:t>O</a:t>
            </a:r>
            <a:r>
              <a:rPr lang="pt-BR" altLang="ja-JP" baseline="-25000" dirty="0"/>
              <a:t>2</a:t>
            </a:r>
            <a:r>
              <a:rPr lang="pt-BR" altLang="ja-JP" dirty="0"/>
              <a:t> resultante da Produção de Cimento (Nível 3)</a:t>
            </a:r>
            <a:endParaRPr lang="en-GB" dirty="0"/>
          </a:p>
        </p:txBody>
      </p:sp>
      <p:sp>
        <p:nvSpPr>
          <p:cNvPr id="3" name="Content Placeholder 2"/>
          <p:cNvSpPr>
            <a:spLocks noGrp="1"/>
          </p:cNvSpPr>
          <p:nvPr>
            <p:ph idx="1"/>
          </p:nvPr>
        </p:nvSpPr>
        <p:spPr>
          <a:xfrm>
            <a:off x="695968" y="980728"/>
            <a:ext cx="8052496" cy="1800200"/>
          </a:xfrm>
        </p:spPr>
        <p:txBody>
          <a:bodyPr/>
          <a:lstStyle/>
          <a:p>
            <a:pPr algn="just">
              <a:buFont typeface="Wingdings" panose="05000000000000000000" pitchFamily="2" charset="2"/>
              <a:buChar char="Ø"/>
            </a:pPr>
            <a:r>
              <a:rPr lang="pt-BR" dirty="0">
                <a:latin typeface="+mj-lt"/>
              </a:rPr>
              <a:t>Calcários e xistos (matérias-primas) também podem conter uma proporção de carbono orgânico (querogênio); outras matérias-primas (por exemplo, cinzas volantes ou cinzas de combustível pulverizadas) podem conter resíduos de carbono, que produzem CO</a:t>
            </a:r>
            <a:r>
              <a:rPr lang="pt-BR" baseline="-25000" dirty="0">
                <a:latin typeface="+mj-lt"/>
              </a:rPr>
              <a:t>2</a:t>
            </a:r>
            <a:r>
              <a:rPr lang="pt-BR" dirty="0">
                <a:latin typeface="+mj-lt"/>
              </a:rPr>
              <a:t> adicional quando queimados</a:t>
            </a:r>
            <a:r>
              <a:rPr lang="pt-BR" dirty="0">
                <a:latin typeface="+mj-lt"/>
                <a:cs typeface="Arial"/>
              </a:rPr>
              <a:t>.</a:t>
            </a:r>
            <a:endParaRPr lang="pt-BR" dirty="0">
              <a:latin typeface="+mj-lt"/>
            </a:endParaRPr>
          </a:p>
          <a:p>
            <a:pPr algn="just">
              <a:buFont typeface="Wingdings" panose="05000000000000000000" pitchFamily="2" charset="2"/>
              <a:buChar char="Ø"/>
            </a:pPr>
            <a:r>
              <a:rPr lang="pt-BR" dirty="0">
                <a:latin typeface="+mj-lt"/>
              </a:rPr>
              <a:t>São necessários dados detalhados sobre as matérias-primas de carbonato utilizadas nas plantas de produção</a:t>
            </a:r>
            <a:r>
              <a:rPr lang="pt-BR" dirty="0">
                <a:latin typeface="+mj-lt"/>
                <a:cs typeface="Arial"/>
              </a:rPr>
              <a:t>.</a:t>
            </a:r>
          </a:p>
        </p:txBody>
      </p:sp>
      <p:pic>
        <p:nvPicPr>
          <p:cNvPr id="4" name="Picture 3"/>
          <p:cNvPicPr>
            <a:picLocks noChangeAspect="1"/>
          </p:cNvPicPr>
          <p:nvPr/>
        </p:nvPicPr>
        <p:blipFill>
          <a:blip r:embed="rId3"/>
          <a:stretch>
            <a:fillRect/>
          </a:stretch>
        </p:blipFill>
        <p:spPr>
          <a:xfrm>
            <a:off x="294197" y="2924944"/>
            <a:ext cx="8526275" cy="2627791"/>
          </a:xfrm>
          <a:prstGeom prst="rect">
            <a:avLst/>
          </a:prstGeom>
          <a:ln>
            <a:noFill/>
          </a:ln>
        </p:spPr>
      </p:pic>
      <p:sp>
        <p:nvSpPr>
          <p:cNvPr id="5" name="Rectangle 4"/>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18</a:t>
            </a:fld>
            <a:endParaRPr lang="en-US" dirty="0"/>
          </a:p>
        </p:txBody>
      </p:sp>
      <p:sp>
        <p:nvSpPr>
          <p:cNvPr id="6" name="Rectangle 36"/>
          <p:cNvSpPr txBox="1">
            <a:spLocks noChangeArrowheads="1"/>
          </p:cNvSpPr>
          <p:nvPr/>
        </p:nvSpPr>
        <p:spPr>
          <a:xfrm>
            <a:off x="2339752" y="6505575"/>
            <a:ext cx="5526311"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7" name="Rectangle 37"/>
          <p:cNvSpPr txBox="1">
            <a:spLocks noChangeArrowheads="1"/>
          </p:cNvSpPr>
          <p:nvPr/>
        </p:nvSpPr>
        <p:spPr>
          <a:xfrm>
            <a:off x="3059833" y="6237313"/>
            <a:ext cx="3312368" cy="268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416509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611560" y="260649"/>
            <a:ext cx="7918450" cy="50405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altLang="ja-JP" dirty="0"/>
              <a:t>2B: Indústria Química</a:t>
            </a:r>
          </a:p>
        </p:txBody>
      </p:sp>
      <p:graphicFrame>
        <p:nvGraphicFramePr>
          <p:cNvPr id="5" name="表 4"/>
          <p:cNvGraphicFramePr>
            <a:graphicFrameLocks noGrp="1"/>
          </p:cNvGraphicFramePr>
          <p:nvPr>
            <p:extLst>
              <p:ext uri="{D42A27DB-BD31-4B8C-83A1-F6EECF244321}">
                <p14:modId xmlns:p14="http://schemas.microsoft.com/office/powerpoint/2010/main" val="783832297"/>
              </p:ext>
            </p:extLst>
          </p:nvPr>
        </p:nvGraphicFramePr>
        <p:xfrm>
          <a:off x="611559" y="1331652"/>
          <a:ext cx="7848873" cy="4539773"/>
        </p:xfrm>
        <a:graphic>
          <a:graphicData uri="http://schemas.openxmlformats.org/drawingml/2006/table">
            <a:tbl>
              <a:tblPr/>
              <a:tblGrid>
                <a:gridCol w="939978">
                  <a:extLst>
                    <a:ext uri="{9D8B030D-6E8A-4147-A177-3AD203B41FA5}">
                      <a16:colId xmlns="" xmlns:a16="http://schemas.microsoft.com/office/drawing/2014/main" val="20000"/>
                    </a:ext>
                  </a:extLst>
                </a:gridCol>
                <a:gridCol w="3963273">
                  <a:extLst>
                    <a:ext uri="{9D8B030D-6E8A-4147-A177-3AD203B41FA5}">
                      <a16:colId xmlns="" xmlns:a16="http://schemas.microsoft.com/office/drawing/2014/main" val="20001"/>
                    </a:ext>
                  </a:extLst>
                </a:gridCol>
                <a:gridCol w="985094">
                  <a:extLst>
                    <a:ext uri="{9D8B030D-6E8A-4147-A177-3AD203B41FA5}">
                      <a16:colId xmlns="" xmlns:a16="http://schemas.microsoft.com/office/drawing/2014/main" val="20002"/>
                    </a:ext>
                  </a:extLst>
                </a:gridCol>
                <a:gridCol w="962261">
                  <a:extLst>
                    <a:ext uri="{9D8B030D-6E8A-4147-A177-3AD203B41FA5}">
                      <a16:colId xmlns="" xmlns:a16="http://schemas.microsoft.com/office/drawing/2014/main" val="20003"/>
                    </a:ext>
                  </a:extLst>
                </a:gridCol>
                <a:gridCol w="998267">
                  <a:extLst>
                    <a:ext uri="{9D8B030D-6E8A-4147-A177-3AD203B41FA5}">
                      <a16:colId xmlns="" xmlns:a16="http://schemas.microsoft.com/office/drawing/2014/main" val="20004"/>
                    </a:ext>
                  </a:extLst>
                </a:gridCol>
              </a:tblGrid>
              <a:tr h="29641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rgbClr val="FFFFFF"/>
                          </a:solidFill>
                          <a:effectLst/>
                          <a:latin typeface="+mj-lt"/>
                          <a:ea typeface="ＭＳ Ｐゴシック" pitchFamily="50" charset="-128"/>
                        </a:rPr>
                        <a:t>Cod</a:t>
                      </a:r>
                      <a:endParaRPr kumimoji="1" lang="ja-JP" altLang="en-US" sz="2000" b="1" i="0" u="none" strike="noStrike" cap="none" normalizeH="0" baseline="0" dirty="0">
                        <a:ln>
                          <a:noFill/>
                        </a:ln>
                        <a:solidFill>
                          <a:srgbClr val="FFFFFF"/>
                        </a:solidFill>
                        <a:effectLst/>
                        <a:latin typeface="+mj-lt"/>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rgbClr val="FFFFFF"/>
                          </a:solidFill>
                          <a:effectLst/>
                          <a:latin typeface="+mj-lt"/>
                          <a:ea typeface="ＭＳ Ｐゴシック"/>
                        </a:rPr>
                        <a:t>Categoria</a:t>
                      </a:r>
                      <a:endParaRPr kumimoji="1" lang="ja-JP" altLang="en-US" sz="2000" b="1" i="0" u="none" strike="noStrike" cap="none" normalizeH="0" baseline="0">
                        <a:ln>
                          <a:noFill/>
                        </a:ln>
                        <a:solidFill>
                          <a:srgbClr val="FFFFFF"/>
                        </a:solidFill>
                        <a:effectLst/>
                        <a:latin typeface="+mj-lt"/>
                        <a:ea typeface="ＭＳ Ｐゴシック"/>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FFFFFF"/>
                          </a:solidFill>
                          <a:effectLst/>
                          <a:latin typeface="+mj-lt"/>
                          <a:ea typeface="ＭＳ Ｐゴシック"/>
                        </a:rPr>
                        <a:t> Fator de Emissão Padrão</a:t>
                      </a:r>
                      <a:endParaRPr kumimoji="1" lang="ja-JP" altLang="en-US" sz="1800" b="1" i="0" u="none" strike="noStrike" cap="none" normalizeH="0" baseline="0" dirty="0" err="1">
                        <a:ln>
                          <a:noFill/>
                        </a:ln>
                        <a:solidFill>
                          <a:srgbClr val="FFFFFF"/>
                        </a:solidFill>
                        <a:effectLst/>
                        <a:latin typeface="+mj-lt"/>
                        <a:ea typeface="ＭＳ Ｐゴシック"/>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FFFFFF"/>
                        </a:solidFill>
                        <a:effectLst/>
                        <a:latin typeface="Arial" pitchFamily="34" charset="0"/>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FFFFFF"/>
                        </a:solidFill>
                        <a:effectLst/>
                        <a:latin typeface="Arial" pitchFamily="34" charset="0"/>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371503">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FFFFFF"/>
                        </a:solidFill>
                        <a:effectLst/>
                        <a:latin typeface="Arial" pitchFamily="34" charset="0"/>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FFFFFF"/>
                        </a:solidFill>
                        <a:effectLst/>
                        <a:latin typeface="Arial" pitchFamily="34" charset="0"/>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FFFFFF"/>
                          </a:solidFill>
                          <a:effectLst/>
                          <a:latin typeface="+mj-lt"/>
                          <a:ea typeface="ＭＳ Ｐゴシック" pitchFamily="50" charset="-128"/>
                        </a:rPr>
                        <a:t>CO</a:t>
                      </a:r>
                      <a:r>
                        <a:rPr kumimoji="1" lang="en-GB" altLang="ja-JP" sz="1200" b="1" i="0" u="none" strike="noStrike" cap="none" normalizeH="0" baseline="0" dirty="0">
                          <a:ln>
                            <a:noFill/>
                          </a:ln>
                          <a:solidFill>
                            <a:srgbClr val="FFFFFF"/>
                          </a:solidFill>
                          <a:effectLst/>
                          <a:latin typeface="+mj-lt"/>
                          <a:ea typeface="ＭＳ Ｐゴシック" pitchFamily="50" charset="-128"/>
                        </a:rPr>
                        <a:t>2</a:t>
                      </a:r>
                      <a:endParaRPr kumimoji="1" lang="ja-JP" altLang="en-US" sz="1200" b="1" i="0" u="none" strike="noStrike" cap="none" normalizeH="0" baseline="0" dirty="0">
                        <a:ln>
                          <a:noFill/>
                        </a:ln>
                        <a:solidFill>
                          <a:srgbClr val="FFFFFF"/>
                        </a:solidFill>
                        <a:effectLst/>
                        <a:latin typeface="+mj-lt"/>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FFFFFF"/>
                          </a:solidFill>
                          <a:effectLst/>
                          <a:latin typeface="+mj-lt"/>
                          <a:ea typeface="ＭＳ Ｐゴシック" pitchFamily="50" charset="-128"/>
                        </a:rPr>
                        <a:t>N</a:t>
                      </a:r>
                      <a:r>
                        <a:rPr kumimoji="1" lang="en-GB" altLang="ja-JP" sz="1200" b="1" i="0" u="none" strike="noStrike" cap="none" normalizeH="0" baseline="0" dirty="0">
                          <a:ln>
                            <a:noFill/>
                          </a:ln>
                          <a:solidFill>
                            <a:srgbClr val="FFFFFF"/>
                          </a:solidFill>
                          <a:effectLst/>
                          <a:latin typeface="+mj-lt"/>
                          <a:ea typeface="ＭＳ Ｐゴシック" pitchFamily="50" charset="-128"/>
                        </a:rPr>
                        <a:t>2</a:t>
                      </a:r>
                      <a:r>
                        <a:rPr kumimoji="1" lang="en-GB" altLang="ja-JP" sz="1800" b="1" i="0" u="none" strike="noStrike" cap="none" normalizeH="0" baseline="0" dirty="0">
                          <a:ln>
                            <a:noFill/>
                          </a:ln>
                          <a:solidFill>
                            <a:srgbClr val="FFFFFF"/>
                          </a:solidFill>
                          <a:effectLst/>
                          <a:latin typeface="+mj-lt"/>
                          <a:ea typeface="ＭＳ Ｐゴシック" pitchFamily="50" charset="-128"/>
                        </a:rPr>
                        <a:t>O</a:t>
                      </a:r>
                      <a:endParaRPr kumimoji="1" lang="ja-JP" altLang="en-US" sz="1800" b="1" i="0" u="none" strike="noStrike" cap="none" normalizeH="0" baseline="0" dirty="0">
                        <a:ln>
                          <a:noFill/>
                        </a:ln>
                        <a:solidFill>
                          <a:srgbClr val="FFFFFF"/>
                        </a:solidFill>
                        <a:effectLst/>
                        <a:latin typeface="+mj-lt"/>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FFFFFF"/>
                          </a:solidFill>
                          <a:effectLst/>
                          <a:latin typeface="+mj-lt"/>
                          <a:ea typeface="ＭＳ Ｐゴシック" pitchFamily="50" charset="-128"/>
                        </a:rPr>
                        <a:t>CH</a:t>
                      </a:r>
                      <a:r>
                        <a:rPr kumimoji="1" lang="en-GB" altLang="ja-JP" sz="1200" b="1" i="0" u="none" strike="noStrike" cap="none" normalizeH="0" baseline="0" dirty="0">
                          <a:ln>
                            <a:noFill/>
                          </a:ln>
                          <a:solidFill>
                            <a:srgbClr val="FFFFFF"/>
                          </a:solidFill>
                          <a:effectLst/>
                          <a:latin typeface="+mj-lt"/>
                          <a:ea typeface="ＭＳ Ｐゴシック" pitchFamily="50" charset="-128"/>
                        </a:rPr>
                        <a:t>4</a:t>
                      </a:r>
                      <a:endParaRPr kumimoji="1" lang="ja-JP" altLang="en-US" sz="1200" b="1" i="0" u="none" strike="noStrike" cap="none" normalizeH="0" baseline="0" dirty="0">
                        <a:ln>
                          <a:noFill/>
                        </a:ln>
                        <a:solidFill>
                          <a:srgbClr val="FFFFFF"/>
                        </a:solidFill>
                        <a:effectLst/>
                        <a:latin typeface="+mj-lt"/>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1"/>
                  </a:ext>
                </a:extLst>
              </a:tr>
              <a:tr h="3715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a:cs typeface="Times New Roman"/>
                        </a:rPr>
                        <a:t>2B1: </a:t>
                      </a:r>
                      <a:endParaRPr kumimoji="1" lang="ja-JP" altLang="en-US"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a:cs typeface="Times New Roman"/>
                        </a:rPr>
                        <a:t>Produção de Amônia</a:t>
                      </a:r>
                      <a:endParaRPr kumimoji="1" lang="ja-JP" altLang="ja-JP" sz="1800" b="1" i="0" u="none" strike="noStrike" cap="none" normalizeH="0" baseline="0" dirty="0">
                        <a:ln>
                          <a:noFill/>
                        </a:ln>
                        <a:solidFill>
                          <a:srgbClr val="000000"/>
                        </a:solidFill>
                        <a:effectLst/>
                        <a:latin typeface="+mj-lt"/>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en-US"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2"/>
                  </a:ext>
                </a:extLst>
              </a:tr>
              <a:tr h="3205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a:cs typeface="Times New Roman"/>
                        </a:rPr>
                        <a:t>2B2: </a:t>
                      </a:r>
                      <a:endParaRPr kumimoji="1" lang="ja-JP" altLang="en-US"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a:cs typeface="Times New Roman"/>
                        </a:rPr>
                        <a:t>Produção de Ácido Nítrico</a:t>
                      </a:r>
                      <a:endParaRPr kumimoji="1" lang="ja-JP" altLang="ja-JP" sz="1800" b="1" i="0" u="none" strike="noStrike" cap="none" normalizeH="0" baseline="0" dirty="0" err="1">
                        <a:ln>
                          <a:noFill/>
                        </a:ln>
                        <a:solidFill>
                          <a:srgbClr val="000000"/>
                        </a:solidFill>
                        <a:effectLst/>
                        <a:latin typeface="+mj-lt"/>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3"/>
                  </a:ext>
                </a:extLst>
              </a:tr>
              <a:tr h="3715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a:cs typeface="Times New Roman"/>
                        </a:rPr>
                        <a:t>2B3: </a:t>
                      </a:r>
                      <a:endParaRPr kumimoji="1" lang="ja-JP" altLang="en-US"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a:cs typeface="Times New Roman"/>
                        </a:rPr>
                        <a:t>Produção de Ácido Adípico</a:t>
                      </a:r>
                      <a:endParaRPr kumimoji="1" lang="ja-JP" altLang="ja-JP" sz="1800" b="1" i="0" u="none" strike="noStrike" cap="none" normalizeH="0" baseline="0" dirty="0">
                        <a:ln>
                          <a:noFill/>
                        </a:ln>
                        <a:solidFill>
                          <a:srgbClr val="000000"/>
                        </a:solidFill>
                        <a:effectLst/>
                        <a:latin typeface="+mj-lt"/>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4"/>
                  </a:ext>
                </a:extLst>
              </a:tr>
              <a:tr h="5486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2B4: </a:t>
                      </a:r>
                      <a:endParaRPr kumimoji="1" lang="ja-JP" altLang="en-US"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a:cs typeface="Times New Roman"/>
                        </a:rPr>
                        <a:t>Caprolactama, </a:t>
                      </a:r>
                      <a:endPar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a:cs typeface="Times New Roman"/>
                        </a:rPr>
                        <a:t>Glioxal e</a:t>
                      </a:r>
                    </a:p>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a:cs typeface="Times New Roman"/>
                        </a:rPr>
                        <a:t>Produção de Ácido Glioxílico</a:t>
                      </a:r>
                      <a:endParaRPr kumimoji="1" lang="ja-JP" altLang="ja-JP" sz="1800" b="1" i="0" u="none" strike="noStrike" cap="none" normalizeH="0" baseline="0" dirty="0" err="1">
                        <a:ln>
                          <a:noFill/>
                        </a:ln>
                        <a:solidFill>
                          <a:srgbClr val="000000"/>
                        </a:solidFill>
                        <a:effectLst/>
                        <a:latin typeface="+mj-lt"/>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5"/>
                  </a:ext>
                </a:extLst>
              </a:tr>
              <a:tr h="3715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a:cs typeface="Times New Roman"/>
                        </a:rPr>
                        <a:t>2B5: </a:t>
                      </a:r>
                      <a:endParaRPr kumimoji="1" lang="ja-JP" altLang="en-US"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pt-BR" altLang="ja-JP" sz="1800" b="1" i="0" u="none" strike="noStrike" cap="none" normalizeH="0" baseline="0" dirty="0">
                          <a:ln>
                            <a:noFill/>
                          </a:ln>
                          <a:solidFill>
                            <a:srgbClr val="000000"/>
                          </a:solidFill>
                          <a:effectLst/>
                          <a:latin typeface="+mj-lt"/>
                          <a:ea typeface="ＭＳ Ｐゴシック"/>
                          <a:cs typeface="Times New Roman"/>
                        </a:rPr>
                        <a:t>Produção de carbonetos</a:t>
                      </a:r>
                      <a:endParaRPr kumimoji="1" lang="pt-BR"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pt-BR" altLang="ja-JP" sz="1800" b="1" i="0" u="none" strike="noStrike" cap="none" normalizeH="0" baseline="0" dirty="0">
                          <a:ln>
                            <a:noFill/>
                          </a:ln>
                          <a:solidFill>
                            <a:srgbClr val="000000"/>
                          </a:solidFill>
                          <a:effectLst/>
                          <a:latin typeface="+mj-lt"/>
                          <a:ea typeface="ＭＳ Ｐゴシック"/>
                          <a:cs typeface="Times New Roman"/>
                        </a:rPr>
                        <a:t>- SiC</a:t>
                      </a:r>
                    </a:p>
                    <a:p>
                      <a:pPr marL="0" marR="0" lvl="0" indent="0" algn="l" defTabSz="914400" rtl="0" eaLnBrk="1" fontAlgn="base" latinLnBrk="0" hangingPunct="1">
                        <a:lnSpc>
                          <a:spcPct val="100000"/>
                        </a:lnSpc>
                        <a:spcBef>
                          <a:spcPct val="0"/>
                        </a:spcBef>
                        <a:spcAft>
                          <a:spcPct val="0"/>
                        </a:spcAft>
                        <a:buClrTx/>
                        <a:buSzTx/>
                        <a:buFontTx/>
                        <a:buNone/>
                        <a:tabLst/>
                      </a:pPr>
                      <a:r>
                        <a:rPr kumimoji="1" lang="pt-BR"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 CaC2</a:t>
                      </a:r>
                      <a:endParaRPr kumimoji="1" lang="ja-JP" altLang="ja-JP" sz="12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GB" altLang="ja-JP" sz="14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 </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en-US"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6"/>
                  </a:ext>
                </a:extLst>
              </a:tr>
              <a:tr h="3715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a:cs typeface="Times New Roman"/>
                        </a:rPr>
                        <a:t>2B6: </a:t>
                      </a:r>
                      <a:endParaRPr kumimoji="1" lang="ja-JP" altLang="en-US"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pt-BR" altLang="ja-JP" sz="1800" b="1" i="0" u="none" strike="noStrike" cap="none" normalizeH="0" baseline="0" dirty="0">
                          <a:ln>
                            <a:noFill/>
                          </a:ln>
                          <a:solidFill>
                            <a:srgbClr val="000000"/>
                          </a:solidFill>
                          <a:effectLst/>
                          <a:latin typeface="+mj-lt"/>
                          <a:ea typeface="ＭＳ Ｐゴシック"/>
                          <a:cs typeface="Times New Roman"/>
                        </a:rPr>
                        <a:t>Produção de Dióxido de Titânio</a:t>
                      </a:r>
                      <a:endParaRPr kumimoji="1" lang="ja-JP" altLang="ja-JP" sz="1800" b="1" i="0" u="none" strike="noStrike" cap="none" normalizeH="0" baseline="0" dirty="0">
                        <a:ln>
                          <a:noFill/>
                        </a:ln>
                        <a:solidFill>
                          <a:srgbClr val="000000"/>
                        </a:solidFill>
                        <a:effectLst/>
                        <a:latin typeface="+mj-lt"/>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en-US"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7"/>
                  </a:ext>
                </a:extLst>
              </a:tr>
              <a:tr h="3715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2B7: </a:t>
                      </a:r>
                      <a:endParaRPr kumimoji="1" lang="ja-JP" altLang="en-US"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pt-BR" altLang="ja-JP" sz="1800" b="1" i="0" u="none" strike="noStrike" cap="none" normalizeH="0" baseline="0" dirty="0">
                          <a:ln>
                            <a:noFill/>
                          </a:ln>
                          <a:solidFill>
                            <a:srgbClr val="000000"/>
                          </a:solidFill>
                          <a:effectLst/>
                          <a:latin typeface="+mj-lt"/>
                          <a:ea typeface="ＭＳ Ｐゴシック"/>
                          <a:cs typeface="Times New Roman"/>
                        </a:rPr>
                        <a:t>Produção de Carbonato de Sódio</a:t>
                      </a:r>
                      <a:endParaRPr kumimoji="1" lang="ja-JP" altLang="ja-JP" sz="1800" b="1" i="0" u="none" strike="noStrike" cap="none" normalizeH="0" baseline="0" dirty="0">
                        <a:ln>
                          <a:noFill/>
                        </a:ln>
                        <a:solidFill>
                          <a:srgbClr val="000000"/>
                        </a:solidFill>
                        <a:effectLst/>
                        <a:latin typeface="+mj-lt"/>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en-US"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8"/>
                  </a:ext>
                </a:extLst>
              </a:tr>
            </a:tbl>
          </a:graphicData>
        </a:graphic>
      </p:graphicFrame>
      <p:sp>
        <p:nvSpPr>
          <p:cNvPr id="4" name="Rectangle 3"/>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19</a:t>
            </a:fld>
            <a:endParaRPr lang="en-US" dirty="0"/>
          </a:p>
        </p:txBody>
      </p:sp>
      <p:sp>
        <p:nvSpPr>
          <p:cNvPr id="6" name="Rectangle 36"/>
          <p:cNvSpPr txBox="1">
            <a:spLocks noChangeArrowheads="1"/>
          </p:cNvSpPr>
          <p:nvPr/>
        </p:nvSpPr>
        <p:spPr>
          <a:xfrm>
            <a:off x="1763688" y="6505574"/>
            <a:ext cx="6102375" cy="17938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7" name="Rectangle 37"/>
          <p:cNvSpPr txBox="1">
            <a:spLocks noChangeArrowheads="1"/>
          </p:cNvSpPr>
          <p:nvPr/>
        </p:nvSpPr>
        <p:spPr>
          <a:xfrm>
            <a:off x="3059833" y="6326186"/>
            <a:ext cx="3312368"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4010212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1"/>
            <a:ext cx="8856984" cy="576064"/>
          </a:xfrm>
        </p:spPr>
        <p:txBody>
          <a:bodyPr/>
          <a:lstStyle/>
          <a:p>
            <a:r>
              <a:rPr lang="pt-BR" sz="2600" dirty="0"/>
              <a:t>Prefácio, Direitos Autorais e Isenção de Responsabilidade </a:t>
            </a:r>
          </a:p>
        </p:txBody>
      </p:sp>
      <p:sp>
        <p:nvSpPr>
          <p:cNvPr id="3" name="Content Placeholder 2"/>
          <p:cNvSpPr>
            <a:spLocks noGrp="1"/>
          </p:cNvSpPr>
          <p:nvPr>
            <p:ph idx="1"/>
          </p:nvPr>
        </p:nvSpPr>
        <p:spPr>
          <a:xfrm>
            <a:off x="65212" y="730414"/>
            <a:ext cx="8831138" cy="6027972"/>
          </a:xfrm>
        </p:spPr>
        <p:txBody>
          <a:bodyPr/>
          <a:lstStyle/>
          <a:p>
            <a:pPr algn="just"/>
            <a:r>
              <a:rPr lang="pt-BR" sz="1250" dirty="0"/>
              <a:t>Estes materiais de apresentação, desenvolvidos para explicar o conteúdo das Diretrizes 2006 :</a:t>
            </a:r>
            <a:endParaRPr lang="en-IE" sz="1250" dirty="0"/>
          </a:p>
          <a:p>
            <a:pPr marL="715645" indent="-342900" algn="just">
              <a:buFont typeface="+mj-lt"/>
              <a:buAutoNum type="arabicParenR"/>
            </a:pPr>
            <a:r>
              <a:rPr lang="pt-BR" sz="1250" i="1" dirty="0"/>
              <a:t>baseiam-se nas apresentações (exceto aquela para o  QA / QC)  feitas pela Unidade de Suporte Técnico do  Grupo de Trabalho  em  Inventários Nacionais de Gases de Efeito Estufa do Painel Intergovernamental para o  Mudança do Clima (IPCC TFI TSU) durante o Workshop Regional da África para o  a Construção Sustentável de Sistemas Nacionais de Gerenciamento  de Inventários de Gases de  Efeito Estufa, e o uso das Diretrizes 2006 do IPCC para Inventários Nacionais de Gases de Efeito Estufa </a:t>
            </a:r>
            <a:r>
              <a:rPr lang="en-IE" sz="1250" dirty="0"/>
              <a:t>(Swakopmund, Namíbia, 24-28 de abril de 2017);</a:t>
            </a:r>
            <a:endParaRPr lang="en-IE" sz="1250" dirty="0">
              <a:cs typeface="Arial"/>
            </a:endParaRPr>
          </a:p>
          <a:p>
            <a:pPr marL="715645" indent="-342900" algn="just">
              <a:buFont typeface="+mj-lt"/>
              <a:buAutoNum type="arabicParenR"/>
            </a:pPr>
            <a:r>
              <a:rPr lang="pt-BR" sz="1250" dirty="0"/>
              <a:t>não foram submetidos ao processo formal  de revisão do IPCC </a:t>
            </a:r>
            <a:r>
              <a:rPr lang="en-IE" sz="1250" dirty="0">
                <a:hlinkClick r:id="rId2"/>
              </a:rPr>
              <a:t>http://www.ipcc.ch/pdf/ipcc-principles/ipcc-principles-appendix-a-final.pdf</a:t>
            </a:r>
            <a:r>
              <a:rPr lang="en-IE" sz="1250" dirty="0"/>
              <a:t>;  e </a:t>
            </a:r>
          </a:p>
          <a:p>
            <a:pPr marL="715645" indent="-342900" algn="just">
              <a:buAutoNum type="arabicParenR"/>
            </a:pPr>
            <a:r>
              <a:rPr lang="en-IE" sz="1250" dirty="0"/>
              <a:t>serão periodicamente atualizados</a:t>
            </a:r>
            <a:r>
              <a:rPr lang="en-IE" sz="1250" dirty="0">
                <a:cs typeface="Arial"/>
              </a:rPr>
              <a:t>.</a:t>
            </a:r>
          </a:p>
          <a:p>
            <a:pPr marL="372745" indent="0" algn="just">
              <a:buNone/>
            </a:pPr>
            <a:r>
              <a:rPr lang="pt-BR" sz="1250" dirty="0"/>
              <a:t>Caso deseje utilizar esses materiais (por exemplo, fazer uso de um dos mais slides em sua apresentação em um workshop), favor informar o TFI TSU através do site :  </a:t>
            </a:r>
            <a:r>
              <a:rPr lang="pt-BR" sz="1250" dirty="0">
                <a:hlinkClick r:id="rId3"/>
              </a:rPr>
              <a:t>http://www.ipcc-nggip.iges.or.jp/mail</a:t>
            </a:r>
            <a:r>
              <a:rPr lang="pt-BR" sz="1250" dirty="0"/>
              <a:t>. Leia também as notas nos seguintes sites.</a:t>
            </a:r>
            <a:endParaRPr lang="en-IE" sz="1250" dirty="0">
              <a:cs typeface="Arial"/>
            </a:endParaRPr>
          </a:p>
          <a:p>
            <a:pPr marL="715645" indent="-342900" algn="just">
              <a:buFont typeface="+mj-lt"/>
              <a:buAutoNum type="arabicParenR"/>
            </a:pPr>
            <a:r>
              <a:rPr lang="en-IE" sz="1250" dirty="0"/>
              <a:t>Direitos autorais : </a:t>
            </a:r>
            <a:r>
              <a:rPr lang="en-IE" sz="1250" dirty="0">
                <a:hlinkClick r:id="rId4"/>
              </a:rPr>
              <a:t>http://www.ipcc.ch/home_copyright.shtml</a:t>
            </a:r>
            <a:endParaRPr lang="en-IE" sz="1250" dirty="0">
              <a:cs typeface="Arial"/>
            </a:endParaRPr>
          </a:p>
          <a:p>
            <a:pPr marL="715645" indent="-342900" algn="just">
              <a:buFont typeface="+mj-lt"/>
              <a:buAutoNum type="arabicParenR"/>
            </a:pPr>
            <a:r>
              <a:rPr lang="en-IE" sz="1250" dirty="0"/>
              <a:t>Isenção de responsabilidade: </a:t>
            </a:r>
            <a:r>
              <a:rPr lang="en-IE" sz="1250" dirty="0">
                <a:hlinkClick r:id="rId5"/>
              </a:rPr>
              <a:t>http://www.ipcc.ch/home_disclaimer.shtml</a:t>
            </a:r>
            <a:endParaRPr lang="en-IE" sz="1250" dirty="0"/>
          </a:p>
          <a:p>
            <a:pPr marL="658495" indent="-285750" algn="just"/>
            <a:r>
              <a:rPr lang="pt-BR" sz="1250" dirty="0"/>
              <a:t>O CGE reconhece as contribuições e expressa seu agradecimento ao IPCC </a:t>
            </a:r>
            <a:r>
              <a:rPr lang="en-US" sz="1250" dirty="0"/>
              <a:t>TFI TSU.</a:t>
            </a:r>
            <a:endParaRPr lang="en-GB" sz="1250" dirty="0"/>
          </a:p>
          <a:p>
            <a:pPr marL="372745" indent="0">
              <a:buNone/>
            </a:pPr>
            <a:endParaRPr lang="en-IE" sz="1500" dirty="0">
              <a:cs typeface="Arial"/>
            </a:endParaRPr>
          </a:p>
        </p:txBody>
      </p:sp>
      <p:sp>
        <p:nvSpPr>
          <p:cNvPr id="4" name="Rectangle 3"/>
          <p:cNvSpPr/>
          <p:nvPr/>
        </p:nvSpPr>
        <p:spPr>
          <a:xfrm>
            <a:off x="8460432" y="6237312"/>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2</a:t>
            </a:fld>
            <a:endParaRPr lang="en-US" dirty="0">
              <a:solidFill>
                <a:srgbClr val="000000"/>
              </a:solidFill>
            </a:endParaRPr>
          </a:p>
        </p:txBody>
      </p:sp>
      <p:sp>
        <p:nvSpPr>
          <p:cNvPr id="5" name="Rectangle 36"/>
          <p:cNvSpPr txBox="1">
            <a:spLocks noChangeArrowheads="1"/>
          </p:cNvSpPr>
          <p:nvPr/>
        </p:nvSpPr>
        <p:spPr>
          <a:xfrm>
            <a:off x="2361566" y="6538910"/>
            <a:ext cx="5748971" cy="35242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solidFill>
                  <a:srgbClr val="000000"/>
                </a:solidFill>
              </a:rPr>
              <a:t>Materiais de treinamento para o Inventário Nacional de Gases de Efeito Estufa</a:t>
            </a:r>
            <a:endParaRPr lang="de-DE" altLang="en-US" sz="1200" dirty="0">
              <a:solidFill>
                <a:srgbClr val="000000"/>
              </a:solidFill>
            </a:endParaRPr>
          </a:p>
        </p:txBody>
      </p:sp>
      <p:sp>
        <p:nvSpPr>
          <p:cNvPr id="6" name="Rectangle 37" title="Grupo Consultivo de Peritos (CGE)"/>
          <p:cNvSpPr txBox="1">
            <a:spLocks noChangeArrowheads="1"/>
          </p:cNvSpPr>
          <p:nvPr/>
        </p:nvSpPr>
        <p:spPr>
          <a:xfrm>
            <a:off x="3250565" y="6363969"/>
            <a:ext cx="3530823"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PT" sz="1100" b="1" dirty="0">
                <a:solidFill>
                  <a:srgbClr val="000000"/>
                </a:solidFill>
              </a:rPr>
              <a:t>Grupo  Consultivo de Especialistas  </a:t>
            </a:r>
            <a:r>
              <a:rPr lang="en-US" altLang="en-US" sz="1100" b="1" dirty="0">
                <a:solidFill>
                  <a:srgbClr val="000000"/>
                </a:solidFill>
              </a:rPr>
              <a:t>(CGE)</a:t>
            </a:r>
            <a:endParaRPr lang="de-DE" altLang="en-US" sz="1100" b="1" dirty="0">
              <a:solidFill>
                <a:srgbClr val="000000"/>
              </a:solidFill>
            </a:endParaRPr>
          </a:p>
        </p:txBody>
      </p:sp>
      <p:pic>
        <p:nvPicPr>
          <p:cNvPr id="9" name="Picture 8">
            <a:extLst>
              <a:ext uri="{FF2B5EF4-FFF2-40B4-BE49-F238E27FC236}">
                <a16:creationId xmlns:a16="http://schemas.microsoft.com/office/drawing/2014/main" xmlns="" id="{81DF4218-051C-44E9-9E14-7EAF956EB78A}"/>
              </a:ext>
            </a:extLst>
          </p:cNvPr>
          <p:cNvPicPr>
            <a:picLocks noChangeAspect="1"/>
          </p:cNvPicPr>
          <p:nvPr/>
        </p:nvPicPr>
        <p:blipFill>
          <a:blip r:embed="rId6"/>
          <a:stretch>
            <a:fillRect/>
          </a:stretch>
        </p:blipFill>
        <p:spPr>
          <a:xfrm>
            <a:off x="1072128" y="5405807"/>
            <a:ext cx="7212291" cy="590097"/>
          </a:xfrm>
          <a:prstGeom prst="rect">
            <a:avLst/>
          </a:prstGeom>
        </p:spPr>
      </p:pic>
    </p:spTree>
    <p:extLst>
      <p:ext uri="{BB962C8B-B14F-4D97-AF65-F5344CB8AC3E}">
        <p14:creationId xmlns:p14="http://schemas.microsoft.com/office/powerpoint/2010/main" val="2683603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801812" y="260648"/>
            <a:ext cx="7918450" cy="50430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altLang="ja-JP" dirty="0"/>
              <a:t>2B: Indústria Química</a:t>
            </a:r>
          </a:p>
        </p:txBody>
      </p:sp>
      <p:graphicFrame>
        <p:nvGraphicFramePr>
          <p:cNvPr id="5" name="表 4"/>
          <p:cNvGraphicFramePr>
            <a:graphicFrameLocks noGrp="1"/>
          </p:cNvGraphicFramePr>
          <p:nvPr>
            <p:extLst>
              <p:ext uri="{D42A27DB-BD31-4B8C-83A1-F6EECF244321}">
                <p14:modId xmlns:p14="http://schemas.microsoft.com/office/powerpoint/2010/main" val="2173858667"/>
              </p:ext>
            </p:extLst>
          </p:nvPr>
        </p:nvGraphicFramePr>
        <p:xfrm>
          <a:off x="611561" y="836712"/>
          <a:ext cx="7892677" cy="5099462"/>
        </p:xfrm>
        <a:graphic>
          <a:graphicData uri="http://schemas.openxmlformats.org/drawingml/2006/table">
            <a:tbl>
              <a:tblPr/>
              <a:tblGrid>
                <a:gridCol w="1131772">
                  <a:extLst>
                    <a:ext uri="{9D8B030D-6E8A-4147-A177-3AD203B41FA5}">
                      <a16:colId xmlns="" xmlns:a16="http://schemas.microsoft.com/office/drawing/2014/main" val="20000"/>
                    </a:ext>
                  </a:extLst>
                </a:gridCol>
                <a:gridCol w="3815813">
                  <a:extLst>
                    <a:ext uri="{9D8B030D-6E8A-4147-A177-3AD203B41FA5}">
                      <a16:colId xmlns="" xmlns:a16="http://schemas.microsoft.com/office/drawing/2014/main" val="20001"/>
                    </a:ext>
                  </a:extLst>
                </a:gridCol>
                <a:gridCol w="953958">
                  <a:extLst>
                    <a:ext uri="{9D8B030D-6E8A-4147-A177-3AD203B41FA5}">
                      <a16:colId xmlns="" xmlns:a16="http://schemas.microsoft.com/office/drawing/2014/main" val="20002"/>
                    </a:ext>
                  </a:extLst>
                </a:gridCol>
                <a:gridCol w="964068">
                  <a:extLst>
                    <a:ext uri="{9D8B030D-6E8A-4147-A177-3AD203B41FA5}">
                      <a16:colId xmlns="" xmlns:a16="http://schemas.microsoft.com/office/drawing/2014/main" val="20003"/>
                    </a:ext>
                  </a:extLst>
                </a:gridCol>
                <a:gridCol w="1027066">
                  <a:extLst>
                    <a:ext uri="{9D8B030D-6E8A-4147-A177-3AD203B41FA5}">
                      <a16:colId xmlns="" xmlns:a16="http://schemas.microsoft.com/office/drawing/2014/main" val="20004"/>
                    </a:ext>
                  </a:extLst>
                </a:gridCol>
              </a:tblGrid>
              <a:tr h="57948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rgbClr val="FFFFFF"/>
                          </a:solidFill>
                          <a:effectLst/>
                          <a:latin typeface="+mj-lt"/>
                          <a:ea typeface="ＭＳ Ｐゴシック" pitchFamily="50" charset="-128"/>
                        </a:rPr>
                        <a:t>Cod</a:t>
                      </a:r>
                      <a:endParaRPr kumimoji="1" lang="ja-JP" altLang="en-US" sz="1600" b="1" i="0" u="none" strike="noStrike" cap="none" normalizeH="0" baseline="0" dirty="0">
                        <a:ln>
                          <a:noFill/>
                        </a:ln>
                        <a:solidFill>
                          <a:srgbClr val="FFFFFF"/>
                        </a:solidFill>
                        <a:effectLst/>
                        <a:latin typeface="+mj-lt"/>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rgbClr val="FFFFFF"/>
                          </a:solidFill>
                          <a:effectLst/>
                          <a:latin typeface="+mj-lt"/>
                          <a:ea typeface="ＭＳ Ｐゴシック"/>
                        </a:rPr>
                        <a:t>Categoria</a:t>
                      </a:r>
                      <a:endParaRPr kumimoji="1" lang="ja-JP" altLang="en-US" sz="1600" b="1" i="0" u="none" strike="noStrike" cap="none" normalizeH="0" baseline="0" dirty="0">
                        <a:ln>
                          <a:noFill/>
                        </a:ln>
                        <a:solidFill>
                          <a:srgbClr val="FFFFFF"/>
                        </a:solidFill>
                        <a:effectLst/>
                        <a:latin typeface="+mj-lt"/>
                        <a:ea typeface="ＭＳ Ｐゴシック"/>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GB" altLang="ja-JP" sz="1600" b="1" i="0" u="none" strike="noStrike" cap="none" normalizeH="0" baseline="0" dirty="0">
                          <a:ln>
                            <a:noFill/>
                          </a:ln>
                          <a:solidFill>
                            <a:srgbClr val="FFFFFF"/>
                          </a:solidFill>
                          <a:effectLst/>
                          <a:latin typeface="+mj-lt"/>
                          <a:ea typeface="ＭＳ Ｐゴシック"/>
                        </a:rPr>
                        <a:t> Valor Padrão de EF </a:t>
                      </a:r>
                      <a:endParaRPr kumimoji="1" lang="en-GB" altLang="ja-JP" sz="1600" b="1" i="0" u="none" strike="noStrike" cap="none" normalizeH="0" baseline="0" dirty="0">
                        <a:ln>
                          <a:noFill/>
                        </a:ln>
                        <a:solidFill>
                          <a:srgbClr val="FFFFFF"/>
                        </a:solidFill>
                        <a:effectLst/>
                        <a:latin typeface="+mj-lt"/>
                        <a:ea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GB" altLang="ja-JP" sz="1600" b="1" i="0" u="none" strike="noStrike" cap="none" normalizeH="0" baseline="0" dirty="0">
                          <a:ln>
                            <a:noFill/>
                          </a:ln>
                          <a:solidFill>
                            <a:srgbClr val="FFFFFF"/>
                          </a:solidFill>
                          <a:effectLst/>
                          <a:latin typeface="+mj-lt"/>
                          <a:ea typeface="ＭＳ Ｐゴシック"/>
                        </a:rPr>
                        <a:t>(EF- Fator de Emissão)</a:t>
                      </a:r>
                      <a:endParaRPr kumimoji="1" lang="ja-JP" altLang="en-US" sz="1600" b="1" i="0" u="none" strike="noStrike" cap="none" normalizeH="0" baseline="0" dirty="0">
                        <a:ln>
                          <a:noFill/>
                        </a:ln>
                        <a:solidFill>
                          <a:srgbClr val="FFFFFF"/>
                        </a:solidFill>
                        <a:effectLst/>
                        <a:latin typeface="+mj-lt"/>
                        <a:ea typeface="ＭＳ Ｐゴシック"/>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FFFFFF"/>
                        </a:solidFill>
                        <a:effectLst/>
                        <a:latin typeface="Arial" pitchFamily="34" charset="0"/>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cap="none" normalizeH="0" baseline="0" dirty="0">
                        <a:ln>
                          <a:noFill/>
                        </a:ln>
                        <a:solidFill>
                          <a:srgbClr val="FFFFFF"/>
                        </a:solidFill>
                        <a:effectLst/>
                        <a:latin typeface="Bookman Old Style" panose="02050604050505020204" pitchFamily="18" charset="0"/>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608457">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FFFFFF"/>
                        </a:solidFill>
                        <a:effectLst/>
                        <a:latin typeface="Arial" pitchFamily="34" charset="0"/>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FFFFFF"/>
                        </a:solidFill>
                        <a:effectLst/>
                        <a:latin typeface="Arial" pitchFamily="34" charset="0"/>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FFFFFF"/>
                          </a:solidFill>
                          <a:effectLst/>
                          <a:latin typeface="+mj-lt"/>
                          <a:ea typeface="ＭＳ Ｐゴシック" pitchFamily="50" charset="-128"/>
                        </a:rPr>
                        <a:t>CO</a:t>
                      </a:r>
                      <a:r>
                        <a:rPr kumimoji="1" lang="en-GB" altLang="ja-JP" sz="1600" b="1" i="0" u="none" strike="noStrike" cap="none" normalizeH="0" baseline="-25000" dirty="0">
                          <a:ln>
                            <a:noFill/>
                          </a:ln>
                          <a:solidFill>
                            <a:srgbClr val="FFFFFF"/>
                          </a:solidFill>
                          <a:effectLst/>
                          <a:latin typeface="+mj-lt"/>
                          <a:ea typeface="ＭＳ Ｐゴシック" pitchFamily="50" charset="-128"/>
                        </a:rPr>
                        <a:t>2</a:t>
                      </a:r>
                      <a:endParaRPr kumimoji="1" lang="ja-JP" altLang="en-US" sz="1600" b="1" i="0" u="none" strike="noStrike" cap="none" normalizeH="0" baseline="-25000" dirty="0">
                        <a:ln>
                          <a:noFill/>
                        </a:ln>
                        <a:solidFill>
                          <a:srgbClr val="FFFFFF"/>
                        </a:solidFill>
                        <a:effectLst/>
                        <a:latin typeface="+mj-lt"/>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FFFFFF"/>
                          </a:solidFill>
                          <a:effectLst/>
                          <a:latin typeface="+mj-lt"/>
                          <a:ea typeface="ＭＳ Ｐゴシック" pitchFamily="50" charset="-128"/>
                        </a:rPr>
                        <a:t>CH</a:t>
                      </a:r>
                      <a:r>
                        <a:rPr kumimoji="1" lang="en-GB" altLang="ja-JP" sz="1600" b="1" i="0" u="none" strike="noStrike" cap="none" normalizeH="0" baseline="-25000" dirty="0">
                          <a:ln>
                            <a:noFill/>
                          </a:ln>
                          <a:solidFill>
                            <a:srgbClr val="FFFFFF"/>
                          </a:solidFill>
                          <a:effectLst/>
                          <a:latin typeface="+mj-lt"/>
                          <a:ea typeface="ＭＳ Ｐゴシック" pitchFamily="50" charset="-128"/>
                        </a:rPr>
                        <a:t>4</a:t>
                      </a:r>
                      <a:endParaRPr kumimoji="1" lang="ja-JP" altLang="en-US" sz="1600" b="1" i="0" u="none" strike="noStrike" cap="none" normalizeH="0" baseline="-25000" dirty="0">
                        <a:ln>
                          <a:noFill/>
                        </a:ln>
                        <a:solidFill>
                          <a:srgbClr val="FFFFFF"/>
                        </a:solidFill>
                        <a:effectLst/>
                        <a:latin typeface="+mj-lt"/>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FFFFFF"/>
                          </a:solidFill>
                          <a:effectLst/>
                          <a:latin typeface="+mj-lt"/>
                          <a:ea typeface="ＭＳ Ｐゴシック" pitchFamily="50" charset="-128"/>
                        </a:rPr>
                        <a:t>F-gases</a:t>
                      </a:r>
                      <a:endParaRPr kumimoji="1" lang="ja-JP" altLang="en-US" sz="1600" b="1" i="0" u="none" strike="noStrike" cap="none" normalizeH="0" baseline="0" dirty="0">
                        <a:ln>
                          <a:noFill/>
                        </a:ln>
                        <a:solidFill>
                          <a:srgbClr val="FFFFFF"/>
                        </a:solidFill>
                        <a:effectLst/>
                        <a:latin typeface="+mj-lt"/>
                        <a:ea typeface="ＭＳ Ｐゴシック" pitchFamily="50"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1"/>
                  </a:ext>
                </a:extLst>
              </a:tr>
              <a:tr h="5215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mj-lt"/>
                          <a:ea typeface="ＭＳ Ｐゴシック" pitchFamily="50" charset="-128"/>
                          <a:cs typeface="Times New Roman" pitchFamily="18" charset="0"/>
                        </a:rPr>
                        <a:t>2B8: </a:t>
                      </a:r>
                      <a:endParaRPr kumimoji="1" lang="ja-JP" altLang="en-US" sz="16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pt-BR" altLang="ja-JP" sz="1600" b="1" i="0" u="none" strike="noStrike" cap="none" normalizeH="0" baseline="0" dirty="0">
                          <a:ln>
                            <a:noFill/>
                          </a:ln>
                          <a:solidFill>
                            <a:srgbClr val="000000"/>
                          </a:solidFill>
                          <a:effectLst/>
                          <a:latin typeface="+mj-lt"/>
                          <a:ea typeface="ＭＳ Ｐゴシック" pitchFamily="50" charset="-128"/>
                          <a:cs typeface="Times New Roman" pitchFamily="18" charset="0"/>
                        </a:rPr>
                        <a:t>Produção Petroquímica e Negro de Carbono</a:t>
                      </a:r>
                      <a:endParaRPr kumimoji="1" lang="ja-JP" altLang="ja-JP" sz="16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endParaRPr lang="en-GB" sz="1600" dirty="0">
                        <a:latin typeface="+mj-lt"/>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endParaRPr lang="en-GB" sz="1600" dirty="0">
                        <a:latin typeface="+mj-lt"/>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endParaRPr lang="en-GB" sz="1600" dirty="0">
                        <a:latin typeface="+mj-lt"/>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2"/>
                  </a:ext>
                </a:extLst>
              </a:tr>
              <a:tr h="3476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600" b="0" i="0" u="none" strike="noStrike" cap="none" normalizeH="0" baseline="0" dirty="0">
                          <a:ln>
                            <a:noFill/>
                          </a:ln>
                          <a:solidFill>
                            <a:srgbClr val="000000"/>
                          </a:solidFill>
                          <a:effectLst/>
                          <a:latin typeface="+mj-lt"/>
                          <a:ea typeface="ＭＳ Ｐゴシック" pitchFamily="50" charset="-128"/>
                          <a:cs typeface="Times New Roman" pitchFamily="18" charset="0"/>
                        </a:rPr>
                        <a:t>2B8a: </a:t>
                      </a:r>
                      <a:endParaRPr kumimoji="1" lang="ja-JP" altLang="en-US" sz="16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pPr>
                      <a:r>
                        <a:rPr kumimoji="1" lang="en-GB" altLang="ja-JP" sz="1600" b="0" i="0" u="none" strike="noStrike" kern="1200" cap="none" normalizeH="0" baseline="0" dirty="0">
                          <a:ln>
                            <a:noFill/>
                          </a:ln>
                          <a:solidFill>
                            <a:srgbClr val="000000"/>
                          </a:solidFill>
                          <a:effectLst/>
                          <a:latin typeface="+mn-lt"/>
                          <a:ea typeface="ＭＳ Ｐゴシック"/>
                          <a:cs typeface="Times New Roman"/>
                        </a:rPr>
                        <a:t>Metanol</a:t>
                      </a:r>
                      <a:endParaRPr kumimoji="1" lang="ja-JP" altLang="ja-JP" sz="1600" b="0" i="0" u="none" strike="noStrike" cap="none" normalizeH="0" baseline="0" dirty="0">
                        <a:ln>
                          <a:noFill/>
                        </a:ln>
                        <a:solidFill>
                          <a:srgbClr val="000000"/>
                        </a:solidFill>
                        <a:effectLst/>
                        <a:latin typeface="+mj-lt"/>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a:r>
                        <a:rPr lang="en-GB" sz="1600" dirty="0">
                          <a:latin typeface="+mj-lt"/>
                        </a:rPr>
                        <a:t>X</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a:r>
                        <a:rPr lang="en-GB" sz="1600" dirty="0">
                          <a:latin typeface="+mj-lt"/>
                        </a:rPr>
                        <a:t>X</a:t>
                      </a: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a:endParaRPr lang="en-GB" sz="1600" dirty="0">
                        <a:latin typeface="+mj-lt"/>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3"/>
                  </a:ext>
                </a:extLst>
              </a:tr>
              <a:tr h="3476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600" b="0" i="0" u="none" strike="noStrike" cap="none" normalizeH="0" baseline="0" dirty="0">
                          <a:ln>
                            <a:noFill/>
                          </a:ln>
                          <a:solidFill>
                            <a:srgbClr val="000000"/>
                          </a:solidFill>
                          <a:effectLst/>
                          <a:latin typeface="+mj-lt"/>
                          <a:ea typeface="ＭＳ Ｐゴシック" pitchFamily="50" charset="-128"/>
                          <a:cs typeface="Times New Roman" pitchFamily="18" charset="0"/>
                        </a:rPr>
                        <a:t>2B8b: </a:t>
                      </a:r>
                      <a:endParaRPr kumimoji="1" lang="ja-JP" altLang="en-US" sz="16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pPr>
                      <a:r>
                        <a:rPr kumimoji="1" lang="en-GB" altLang="ja-JP" sz="1600" b="0" i="0" u="none" strike="noStrike" cap="none" normalizeH="0" baseline="0" dirty="0">
                          <a:ln>
                            <a:noFill/>
                          </a:ln>
                          <a:solidFill>
                            <a:srgbClr val="000000"/>
                          </a:solidFill>
                          <a:effectLst/>
                          <a:latin typeface="+mj-lt"/>
                          <a:ea typeface="ＭＳ Ｐゴシック"/>
                          <a:cs typeface="Times New Roman"/>
                        </a:rPr>
                        <a:t>Etileno</a:t>
                      </a:r>
                      <a:endParaRPr kumimoji="1" lang="ja-JP" altLang="ja-JP" sz="1600" b="0" i="0" u="none" strike="noStrike" cap="none" normalizeH="0" baseline="0" dirty="0">
                        <a:ln>
                          <a:noFill/>
                        </a:ln>
                        <a:solidFill>
                          <a:srgbClr val="000000"/>
                        </a:solidFill>
                        <a:effectLst/>
                        <a:latin typeface="+mj-lt"/>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r>
                        <a:rPr lang="en-GB" sz="1600" dirty="0">
                          <a:latin typeface="+mj-lt"/>
                        </a:rPr>
                        <a:t>X</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r>
                        <a:rPr lang="en-GB" sz="1600" dirty="0">
                          <a:latin typeface="+mj-lt"/>
                        </a:rPr>
                        <a:t>X</a:t>
                      </a: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endParaRPr lang="en-GB" sz="1600" dirty="0">
                        <a:latin typeface="+mj-lt"/>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4"/>
                  </a:ext>
                </a:extLst>
              </a:tr>
              <a:tr h="6084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600" b="0" i="0" u="none" strike="noStrike" cap="none" normalizeH="0" baseline="0" dirty="0">
                          <a:ln>
                            <a:noFill/>
                          </a:ln>
                          <a:solidFill>
                            <a:srgbClr val="000000"/>
                          </a:solidFill>
                          <a:effectLst/>
                          <a:latin typeface="+mj-lt"/>
                          <a:ea typeface="ＭＳ Ｐゴシック" pitchFamily="50" charset="-128"/>
                          <a:cs typeface="Times New Roman" pitchFamily="18" charset="0"/>
                        </a:rPr>
                        <a:t>2B8c: </a:t>
                      </a:r>
                      <a:endParaRPr kumimoji="1" lang="ja-JP" altLang="en-US" sz="16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pPr>
                      <a:r>
                        <a:rPr kumimoji="1" lang="en-GB" altLang="ja-JP" sz="1600" b="0" i="0" u="none" strike="noStrike" cap="none" normalizeH="0" baseline="0" dirty="0">
                          <a:ln>
                            <a:noFill/>
                          </a:ln>
                          <a:solidFill>
                            <a:srgbClr val="000000"/>
                          </a:solidFill>
                          <a:effectLst/>
                          <a:latin typeface="+mj-lt"/>
                          <a:ea typeface="ＭＳ Ｐゴシック"/>
                          <a:cs typeface="Times New Roman"/>
                        </a:rPr>
                        <a:t>Dicloreto de Etileno e</a:t>
                      </a:r>
                    </a:p>
                    <a:p>
                      <a:pPr marL="0" marR="0" lvl="0" indent="0" algn="l" defTabSz="914400" rtl="0" eaLnBrk="1" fontAlgn="base" latinLnBrk="0" hangingPunct="1">
                        <a:lnSpc>
                          <a:spcPct val="100000"/>
                        </a:lnSpc>
                        <a:spcBef>
                          <a:spcPct val="0"/>
                        </a:spcBef>
                        <a:spcAft>
                          <a:spcPct val="0"/>
                        </a:spcAft>
                        <a:buClrTx/>
                        <a:buSzTx/>
                        <a:buNone/>
                        <a:tabLst/>
                      </a:pPr>
                      <a:r>
                        <a:rPr kumimoji="1" lang="en-GB" altLang="ja-JP" sz="1600" b="0" i="0" u="none" strike="noStrike" cap="none" normalizeH="0" baseline="0" dirty="0">
                          <a:ln>
                            <a:noFill/>
                          </a:ln>
                          <a:solidFill>
                            <a:srgbClr val="000000"/>
                          </a:solidFill>
                          <a:effectLst/>
                          <a:latin typeface="+mj-lt"/>
                          <a:ea typeface="ＭＳ Ｐゴシック"/>
                          <a:cs typeface="Times New Roman"/>
                        </a:rPr>
                        <a:t>    Cloreto de Vinila</a:t>
                      </a:r>
                      <a:endParaRPr kumimoji="1" lang="ja-JP" altLang="ja-JP" sz="1600" b="0" i="0" u="none" strike="noStrike" cap="none" normalizeH="0" baseline="0" dirty="0">
                        <a:ln>
                          <a:noFill/>
                        </a:ln>
                        <a:solidFill>
                          <a:srgbClr val="000000"/>
                        </a:solidFill>
                        <a:effectLst/>
                        <a:latin typeface="+mj-lt"/>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a:r>
                        <a:rPr lang="en-GB" sz="1600" dirty="0">
                          <a:latin typeface="+mj-lt"/>
                        </a:rPr>
                        <a:t>X</a:t>
                      </a:r>
                    </a:p>
                    <a:p>
                      <a:pPr algn="ctr"/>
                      <a:r>
                        <a:rPr lang="en-GB" sz="1600" dirty="0">
                          <a:latin typeface="+mj-lt"/>
                        </a:rPr>
                        <a:t>X</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a:r>
                        <a:rPr lang="en-GB" sz="1600" dirty="0">
                          <a:latin typeface="+mj-lt"/>
                        </a:rPr>
                        <a:t>X</a:t>
                      </a: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a:endParaRPr lang="en-GB" sz="1600" dirty="0">
                        <a:latin typeface="+mj-lt"/>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5"/>
                  </a:ext>
                </a:extLst>
              </a:tr>
              <a:tr h="3476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600" b="0" i="0" u="none" strike="noStrike" cap="none" normalizeH="0" baseline="0" dirty="0">
                          <a:ln>
                            <a:noFill/>
                          </a:ln>
                          <a:solidFill>
                            <a:srgbClr val="000000"/>
                          </a:solidFill>
                          <a:effectLst/>
                          <a:latin typeface="+mj-lt"/>
                          <a:ea typeface="ＭＳ Ｐゴシック" pitchFamily="50" charset="-128"/>
                          <a:cs typeface="Times New Roman" pitchFamily="18" charset="0"/>
                        </a:rPr>
                        <a:t>2B8d: </a:t>
                      </a:r>
                      <a:endParaRPr kumimoji="1" lang="ja-JP" altLang="en-US" sz="16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pPr>
                      <a:r>
                        <a:rPr kumimoji="1" lang="en-GB" altLang="ja-JP" sz="1600" b="0" i="0" u="none" strike="noStrike" cap="none" normalizeH="0" baseline="0" dirty="0">
                          <a:ln>
                            <a:noFill/>
                          </a:ln>
                          <a:solidFill>
                            <a:srgbClr val="000000"/>
                          </a:solidFill>
                          <a:effectLst/>
                          <a:latin typeface="+mj-lt"/>
                          <a:ea typeface="ＭＳ Ｐゴシック"/>
                          <a:cs typeface="Times New Roman"/>
                        </a:rPr>
                        <a:t>Óxido de etileno</a:t>
                      </a:r>
                      <a:endParaRPr kumimoji="1" lang="ja-JP" altLang="ja-JP" sz="1600" b="0" i="0" u="none" strike="noStrike" cap="none" normalizeH="0" baseline="0" dirty="0">
                        <a:ln>
                          <a:noFill/>
                        </a:ln>
                        <a:solidFill>
                          <a:srgbClr val="000000"/>
                        </a:solidFill>
                        <a:effectLst/>
                        <a:latin typeface="+mj-lt"/>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r>
                        <a:rPr lang="en-GB" sz="1600" dirty="0">
                          <a:latin typeface="+mj-lt"/>
                        </a:rPr>
                        <a:t>X</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r>
                        <a:rPr lang="en-GB" sz="1600" dirty="0">
                          <a:latin typeface="+mj-lt"/>
                        </a:rPr>
                        <a:t>X</a:t>
                      </a: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endParaRPr lang="en-GB" sz="1600" dirty="0">
                        <a:latin typeface="+mj-lt"/>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6"/>
                  </a:ext>
                </a:extLst>
              </a:tr>
              <a:tr h="3476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600" b="0" i="0" u="none" strike="noStrike" cap="none" normalizeH="0" baseline="0" dirty="0">
                          <a:ln>
                            <a:noFill/>
                          </a:ln>
                          <a:solidFill>
                            <a:srgbClr val="000000"/>
                          </a:solidFill>
                          <a:effectLst/>
                          <a:latin typeface="+mj-lt"/>
                          <a:ea typeface="ＭＳ Ｐゴシック" pitchFamily="50" charset="-128"/>
                          <a:cs typeface="Times New Roman" pitchFamily="18" charset="0"/>
                        </a:rPr>
                        <a:t>2B8e: </a:t>
                      </a:r>
                      <a:endParaRPr kumimoji="1" lang="ja-JP" altLang="en-US" sz="16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pPr>
                      <a:r>
                        <a:rPr kumimoji="1" lang="en-GB" altLang="ja-JP" sz="1600" b="0" i="0" u="none" strike="noStrike" cap="none" normalizeH="0" baseline="0" dirty="0">
                          <a:ln>
                            <a:noFill/>
                          </a:ln>
                          <a:solidFill>
                            <a:srgbClr val="000000"/>
                          </a:solidFill>
                          <a:effectLst/>
                          <a:latin typeface="+mj-lt"/>
                          <a:ea typeface="ＭＳ Ｐゴシック"/>
                          <a:cs typeface="Times New Roman"/>
                        </a:rPr>
                        <a:t>Acrilonitrilo</a:t>
                      </a:r>
                      <a:endParaRPr kumimoji="1" lang="ja-JP" altLang="ja-JP" sz="1600" b="0" i="0" u="none" strike="noStrike" cap="none" normalizeH="0" baseline="0" dirty="0">
                        <a:ln>
                          <a:noFill/>
                        </a:ln>
                        <a:solidFill>
                          <a:srgbClr val="000000"/>
                        </a:solidFill>
                        <a:effectLst/>
                        <a:latin typeface="+mj-lt"/>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a:r>
                        <a:rPr lang="en-GB" sz="1600" dirty="0">
                          <a:latin typeface="+mj-lt"/>
                        </a:rPr>
                        <a:t>X</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a:r>
                        <a:rPr lang="en-GB" sz="1600" dirty="0">
                          <a:latin typeface="+mj-lt"/>
                        </a:rPr>
                        <a:t>X</a:t>
                      </a: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algn="ctr"/>
                      <a:endParaRPr lang="en-GB" sz="1600" dirty="0">
                        <a:latin typeface="+mj-lt"/>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7"/>
                  </a:ext>
                </a:extLst>
              </a:tr>
              <a:tr h="3476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600" b="0" i="0" u="none" strike="noStrike" cap="none" normalizeH="0" baseline="0" dirty="0">
                          <a:ln>
                            <a:noFill/>
                          </a:ln>
                          <a:solidFill>
                            <a:srgbClr val="000000"/>
                          </a:solidFill>
                          <a:effectLst/>
                          <a:latin typeface="+mj-lt"/>
                          <a:ea typeface="ＭＳ Ｐゴシック" pitchFamily="50" charset="-128"/>
                          <a:cs typeface="Times New Roman" pitchFamily="18" charset="0"/>
                        </a:rPr>
                        <a:t>2B8f: </a:t>
                      </a:r>
                      <a:endParaRPr kumimoji="1" lang="ja-JP" altLang="en-US" sz="16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pPr>
                      <a:r>
                        <a:rPr kumimoji="1" lang="en-GB" altLang="ja-JP" sz="1600" b="0" i="0" u="none" strike="noStrike" cap="none" normalizeH="0" baseline="0" dirty="0">
                          <a:ln>
                            <a:noFill/>
                          </a:ln>
                          <a:solidFill>
                            <a:srgbClr val="000000"/>
                          </a:solidFill>
                          <a:effectLst/>
                          <a:latin typeface="+mj-lt"/>
                          <a:ea typeface="ＭＳ Ｐゴシック"/>
                          <a:cs typeface="Times New Roman"/>
                        </a:rPr>
                        <a:t>Negro de carbono  </a:t>
                      </a:r>
                      <a:endParaRPr kumimoji="1" lang="ja-JP" altLang="ja-JP" sz="16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r>
                        <a:rPr lang="en-GB" sz="1600" dirty="0">
                          <a:latin typeface="+mj-lt"/>
                        </a:rPr>
                        <a:t>X</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r>
                        <a:rPr lang="en-GB" sz="1600" dirty="0">
                          <a:latin typeface="+mj-lt"/>
                        </a:rPr>
                        <a:t>X</a:t>
                      </a: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algn="ctr"/>
                      <a:endParaRPr lang="en-GB" sz="1600" dirty="0">
                        <a:latin typeface="+mj-lt"/>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8"/>
                  </a:ext>
                </a:extLst>
              </a:tr>
              <a:tr h="3476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mj-lt"/>
                          <a:ea typeface="ＭＳ Ｐゴシック" pitchFamily="50" charset="-128"/>
                          <a:cs typeface="Times New Roman" pitchFamily="18" charset="0"/>
                        </a:rPr>
                        <a:t>2B9: </a:t>
                      </a:r>
                      <a:endParaRPr kumimoji="1" lang="ja-JP" altLang="en-US" sz="16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mj-lt"/>
                          <a:ea typeface="ＭＳ Ｐゴシック"/>
                          <a:cs typeface="Times New Roman"/>
                        </a:rPr>
                        <a:t>Produção Fluoroquímica</a:t>
                      </a:r>
                      <a:endParaRPr kumimoji="1" lang="ja-JP" altLang="ja-JP" sz="1600" b="1" i="0" u="none" strike="noStrike" cap="none" normalizeH="0" baseline="0" dirty="0" err="1">
                        <a:ln>
                          <a:noFill/>
                        </a:ln>
                        <a:solidFill>
                          <a:srgbClr val="000000"/>
                        </a:solidFill>
                        <a:effectLst/>
                        <a:latin typeface="+mj-lt"/>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endParaRPr lang="en-GB" sz="1600" dirty="0">
                        <a:latin typeface="+mj-lt"/>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endParaRPr lang="en-GB" sz="1600" dirty="0">
                        <a:latin typeface="+mj-lt"/>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endParaRPr lang="en-GB" sz="1600" dirty="0">
                        <a:latin typeface="+mj-lt"/>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9"/>
                  </a:ext>
                </a:extLst>
              </a:tr>
              <a:tr h="3476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0" i="0" u="none" strike="noStrike" cap="none" normalizeH="0" baseline="0" dirty="0">
                          <a:ln>
                            <a:noFill/>
                          </a:ln>
                          <a:solidFill>
                            <a:srgbClr val="000000"/>
                          </a:solidFill>
                          <a:effectLst/>
                          <a:latin typeface="+mj-lt"/>
                          <a:ea typeface="ＭＳ Ｐゴシック"/>
                          <a:cs typeface="Times New Roman"/>
                        </a:rPr>
                        <a:t>  2B9a: </a:t>
                      </a:r>
                      <a:endParaRPr kumimoji="1" lang="ja-JP" altLang="en-US" sz="1600" b="0"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pPr>
                      <a:r>
                        <a:rPr kumimoji="1" lang="en-GB" altLang="ja-JP" sz="1600" b="0" i="0" u="none" strike="noStrike" cap="none" normalizeH="0" baseline="0" dirty="0">
                          <a:ln>
                            <a:noFill/>
                          </a:ln>
                          <a:solidFill>
                            <a:srgbClr val="000000"/>
                          </a:solidFill>
                          <a:effectLst/>
                          <a:latin typeface="+mj-lt"/>
                          <a:ea typeface="ＭＳ Ｐゴシック"/>
                          <a:cs typeface="Times New Roman"/>
                        </a:rPr>
                        <a:t>  Emissões de subprodutos</a:t>
                      </a:r>
                      <a:endParaRPr kumimoji="1" lang="ja-JP" altLang="ja-JP" sz="1600" b="0" i="0" u="none" strike="noStrike" cap="none" normalizeH="0" baseline="0" dirty="0">
                        <a:ln>
                          <a:noFill/>
                        </a:ln>
                        <a:solidFill>
                          <a:srgbClr val="000000"/>
                        </a:solidFill>
                        <a:effectLst/>
                        <a:latin typeface="+mj-lt"/>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1"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Arial"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6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en-US" sz="16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10"/>
                  </a:ext>
                </a:extLst>
              </a:tr>
              <a:tr h="3476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0" i="0" u="none" strike="noStrike" cap="none" normalizeH="0" baseline="0" dirty="0">
                          <a:ln>
                            <a:noFill/>
                          </a:ln>
                          <a:solidFill>
                            <a:srgbClr val="000000"/>
                          </a:solidFill>
                          <a:effectLst/>
                          <a:latin typeface="+mj-lt"/>
                          <a:ea typeface="ＭＳ Ｐゴシック" pitchFamily="50" charset="-128"/>
                          <a:cs typeface="Times New Roman" pitchFamily="18" charset="0"/>
                        </a:rPr>
                        <a:t>  2B9b: </a:t>
                      </a:r>
                      <a:endParaRPr kumimoji="1" lang="ja-JP" altLang="en-US" sz="16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pPr>
                      <a:r>
                        <a:rPr kumimoji="1" lang="en-GB" altLang="ja-JP" sz="1600" b="0" i="0" u="none" strike="noStrike" cap="none" normalizeH="0" baseline="0" dirty="0">
                          <a:ln>
                            <a:noFill/>
                          </a:ln>
                          <a:solidFill>
                            <a:srgbClr val="000000"/>
                          </a:solidFill>
                          <a:effectLst/>
                          <a:latin typeface="+mj-lt"/>
                          <a:ea typeface="ＭＳ Ｐゴシック"/>
                          <a:cs typeface="Times New Roman"/>
                        </a:rPr>
                        <a:t>  Emissões fugitivas</a:t>
                      </a:r>
                      <a:endParaRPr kumimoji="1" lang="ja-JP" altLang="ja-JP" sz="1600" b="0" i="0" u="none" strike="noStrike" cap="none" normalizeH="0" baseline="0">
                        <a:ln>
                          <a:noFill/>
                        </a:ln>
                        <a:solidFill>
                          <a:srgbClr val="000000"/>
                        </a:solidFill>
                        <a:effectLst/>
                        <a:latin typeface="+mj-lt"/>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1"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Arial"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6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en-US" sz="16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11"/>
                  </a:ext>
                </a:extLst>
              </a:tr>
            </a:tbl>
          </a:graphicData>
        </a:graphic>
      </p:graphicFrame>
      <p:sp>
        <p:nvSpPr>
          <p:cNvPr id="4" name="Rectangle 3"/>
          <p:cNvSpPr/>
          <p:nvPr/>
        </p:nvSpPr>
        <p:spPr>
          <a:xfrm>
            <a:off x="8288214" y="6383336"/>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20</a:t>
            </a:fld>
            <a:endParaRPr lang="en-US" dirty="0"/>
          </a:p>
        </p:txBody>
      </p:sp>
      <p:sp>
        <p:nvSpPr>
          <p:cNvPr id="6" name="Rectangle 36"/>
          <p:cNvSpPr txBox="1">
            <a:spLocks noChangeArrowheads="1"/>
          </p:cNvSpPr>
          <p:nvPr/>
        </p:nvSpPr>
        <p:spPr>
          <a:xfrm>
            <a:off x="1763688" y="6580609"/>
            <a:ext cx="6318399" cy="2517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7" name="Rectangle 37"/>
          <p:cNvSpPr txBox="1">
            <a:spLocks noChangeArrowheads="1"/>
          </p:cNvSpPr>
          <p:nvPr/>
        </p:nvSpPr>
        <p:spPr>
          <a:xfrm>
            <a:off x="3131841" y="6361740"/>
            <a:ext cx="3240360" cy="24447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1595886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54050" y="123826"/>
            <a:ext cx="7961168" cy="78489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altLang="ja-JP" dirty="0"/>
              <a:t>2B1: Produção de Amônia</a:t>
            </a:r>
          </a:p>
        </p:txBody>
      </p:sp>
      <p:sp>
        <p:nvSpPr>
          <p:cNvPr id="22531" name="Rectangle 3"/>
          <p:cNvSpPr>
            <a:spLocks noGrp="1" noChangeArrowheads="1"/>
          </p:cNvSpPr>
          <p:nvPr>
            <p:ph type="body" idx="1"/>
          </p:nvPr>
        </p:nvSpPr>
        <p:spPr>
          <a:xfrm>
            <a:off x="654050" y="1221547"/>
            <a:ext cx="8238430" cy="4871749"/>
          </a:xfrm>
        </p:spPr>
        <p:txBody>
          <a:bodyPr/>
          <a:lstStyle/>
          <a:p>
            <a:pPr algn="just">
              <a:defRPr/>
            </a:pPr>
            <a:r>
              <a:rPr lang="pt-BR" altLang="ja-JP" b="1" dirty="0">
                <a:latin typeface="Arial" panose="020B0604020202020204" pitchFamily="34" charset="0"/>
                <a:ea typeface="ＭＳ Ｐゴシック" pitchFamily="50" charset="-128"/>
                <a:cs typeface="Arial" panose="020B0604020202020204" pitchFamily="34" charset="0"/>
              </a:rPr>
              <a:t>CO</a:t>
            </a:r>
            <a:r>
              <a:rPr lang="pt-BR" altLang="ja-JP" b="1" baseline="-25000" dirty="0">
                <a:latin typeface="Arial" panose="020B0604020202020204" pitchFamily="34" charset="0"/>
                <a:ea typeface="ＭＳ Ｐゴシック" pitchFamily="50" charset="-128"/>
                <a:cs typeface="Arial" panose="020B0604020202020204" pitchFamily="34" charset="0"/>
              </a:rPr>
              <a:t>2</a:t>
            </a:r>
            <a:r>
              <a:rPr lang="pt-BR" altLang="ja-JP" b="1" dirty="0">
                <a:latin typeface="Arial" panose="020B0604020202020204" pitchFamily="34" charset="0"/>
                <a:ea typeface="ＭＳ Ｐゴシック" pitchFamily="50" charset="-128"/>
                <a:cs typeface="Arial" panose="020B0604020202020204" pitchFamily="34" charset="0"/>
              </a:rPr>
              <a:t> associado à produção e uso de </a:t>
            </a:r>
            <a:r>
              <a:rPr lang="pt-BR" altLang="ja-JP" b="1" dirty="0" smtClean="0">
                <a:latin typeface="Arial" panose="020B0604020202020204" pitchFamily="34" charset="0"/>
                <a:ea typeface="ＭＳ Ｐゴシック" pitchFamily="50" charset="-128"/>
                <a:cs typeface="Arial" panose="020B0604020202020204" pitchFamily="34" charset="0"/>
              </a:rPr>
              <a:t>ureia</a:t>
            </a:r>
            <a:r>
              <a:rPr lang="pt-BR" altLang="ja-JP" b="1" dirty="0">
                <a:latin typeface="Arial" panose="020B0604020202020204" pitchFamily="34" charset="0"/>
                <a:ea typeface="ＭＳ Ｐゴシック" pitchFamily="50" charset="-128"/>
                <a:cs typeface="Arial" panose="020B0604020202020204" pitchFamily="34" charset="0"/>
              </a:rPr>
              <a:t>:</a:t>
            </a:r>
          </a:p>
          <a:p>
            <a:pPr lvl="1" indent="-356870" algn="just">
              <a:defRPr/>
            </a:pPr>
            <a:r>
              <a:rPr lang="pt-BR" altLang="ja-JP" dirty="0">
                <a:latin typeface="Arial" panose="020B0604020202020204" pitchFamily="34" charset="0"/>
                <a:ea typeface="ＭＳ Ｐゴシック" pitchFamily="50" charset="-128"/>
                <a:cs typeface="Arial" panose="020B0604020202020204" pitchFamily="34" charset="0"/>
              </a:rPr>
              <a:t>Diretriz 1996: todas estas emissões foram </a:t>
            </a:r>
            <a:r>
              <a:rPr lang="pt-BR" dirty="0">
                <a:latin typeface="Arial" panose="020B0604020202020204" pitchFamily="34" charset="0"/>
                <a:ea typeface="ＭＳ Ｐゴシック" pitchFamily="50" charset="-128"/>
                <a:cs typeface="Arial" panose="020B0604020202020204" pitchFamily="34" charset="0"/>
              </a:rPr>
              <a:t>implicitamente incluídas no CO</a:t>
            </a:r>
            <a:r>
              <a:rPr lang="pt-BR" baseline="-25000" dirty="0">
                <a:latin typeface="Arial" panose="020B0604020202020204" pitchFamily="34" charset="0"/>
                <a:ea typeface="ＭＳ Ｐゴシック" pitchFamily="50" charset="-128"/>
                <a:cs typeface="Arial" panose="020B0604020202020204" pitchFamily="34" charset="0"/>
              </a:rPr>
              <a:t>2</a:t>
            </a:r>
            <a:r>
              <a:rPr lang="pt-BR" dirty="0">
                <a:latin typeface="Arial" panose="020B0604020202020204" pitchFamily="34" charset="0"/>
                <a:ea typeface="ＭＳ Ｐゴシック" pitchFamily="50" charset="-128"/>
                <a:cs typeface="Arial" panose="020B0604020202020204" pitchFamily="34" charset="0"/>
              </a:rPr>
              <a:t> resultante da </a:t>
            </a:r>
            <a:r>
              <a:rPr lang="pt-BR" altLang="ja-JP" dirty="0">
                <a:latin typeface="Arial" panose="020B0604020202020204" pitchFamily="34" charset="0"/>
                <a:ea typeface="ＭＳ Ｐゴシック" pitchFamily="50" charset="-128"/>
                <a:cs typeface="Arial" panose="020B0604020202020204" pitchFamily="34" charset="0"/>
              </a:rPr>
              <a:t>Produção de Amônia</a:t>
            </a:r>
          </a:p>
          <a:p>
            <a:pPr lvl="1" indent="-356870" algn="just">
              <a:defRPr/>
            </a:pPr>
            <a:r>
              <a:rPr lang="pt-BR" altLang="ja-JP" dirty="0">
                <a:latin typeface="Arial" panose="020B0604020202020204" pitchFamily="34" charset="0"/>
                <a:ea typeface="ＭＳ Ｐゴシック" pitchFamily="50" charset="-128"/>
                <a:cs typeface="Arial" panose="020B0604020202020204" pitchFamily="34" charset="0"/>
              </a:rPr>
              <a:t>Diretriz 2006: O CO</a:t>
            </a:r>
            <a:r>
              <a:rPr lang="pt-BR" altLang="ja-JP" baseline="-25000" dirty="0">
                <a:latin typeface="Arial" panose="020B0604020202020204" pitchFamily="34" charset="0"/>
                <a:ea typeface="ＭＳ Ｐゴシック" pitchFamily="50" charset="-128"/>
                <a:cs typeface="Arial" panose="020B0604020202020204" pitchFamily="34" charset="0"/>
              </a:rPr>
              <a:t>2</a:t>
            </a:r>
            <a:r>
              <a:rPr lang="pt-BR" altLang="ja-JP" dirty="0">
                <a:latin typeface="Arial" panose="020B0604020202020204" pitchFamily="34" charset="0"/>
                <a:ea typeface="ＭＳ Ｐゴシック" pitchFamily="50" charset="-128"/>
                <a:cs typeface="Arial" panose="020B0604020202020204" pitchFamily="34" charset="0"/>
              </a:rPr>
              <a:t> recuperado no processo de produção de amônia para a produção de uréia deve ser deduzido das emissões de CO</a:t>
            </a:r>
            <a:r>
              <a:rPr lang="pt-BR" altLang="ja-JP" baseline="-25000" dirty="0">
                <a:latin typeface="Arial" panose="020B0604020202020204" pitchFamily="34" charset="0"/>
                <a:ea typeface="ＭＳ Ｐゴシック" pitchFamily="50" charset="-128"/>
                <a:cs typeface="Arial" panose="020B0604020202020204" pitchFamily="34" charset="0"/>
              </a:rPr>
              <a:t>2 </a:t>
            </a:r>
            <a:r>
              <a:rPr lang="pt-BR" altLang="ja-JP" dirty="0">
                <a:latin typeface="Arial" panose="020B0604020202020204" pitchFamily="34" charset="0"/>
                <a:ea typeface="ＭＳ Ｐゴシック" pitchFamily="50" charset="-128"/>
                <a:cs typeface="Arial" panose="020B0604020202020204" pitchFamily="34" charset="0"/>
              </a:rPr>
              <a:t>em  2B1 (</a:t>
            </a:r>
            <a:r>
              <a:rPr lang="pt-BR" dirty="0">
                <a:latin typeface="Arial" panose="020B0604020202020204" pitchFamily="34" charset="0"/>
                <a:ea typeface="ＭＳ Ｐゴシック" pitchFamily="50" charset="-128"/>
                <a:cs typeface="Arial" panose="020B0604020202020204" pitchFamily="34" charset="0"/>
              </a:rPr>
              <a:t>Produção de Amônia)</a:t>
            </a:r>
          </a:p>
          <a:p>
            <a:pPr algn="just">
              <a:defRPr/>
            </a:pPr>
            <a:endParaRPr lang="pt-BR" altLang="ja-JP" dirty="0">
              <a:latin typeface="Arial" panose="020B0604020202020204" pitchFamily="34" charset="0"/>
              <a:ea typeface="ＭＳ Ｐゴシック" pitchFamily="50" charset="-128"/>
              <a:cs typeface="Arial" panose="020B0604020202020204" pitchFamily="34" charset="0"/>
            </a:endParaRPr>
          </a:p>
          <a:p>
            <a:pPr algn="just">
              <a:defRPr/>
            </a:pPr>
            <a:r>
              <a:rPr lang="pt-BR" altLang="ja-JP" b="1" dirty="0">
                <a:latin typeface="Arial" panose="020B0604020202020204" pitchFamily="34" charset="0"/>
                <a:ea typeface="ＭＳ Ｐゴシック" pitchFamily="50" charset="-128"/>
                <a:cs typeface="Arial" panose="020B0604020202020204" pitchFamily="34" charset="0"/>
              </a:rPr>
              <a:t>As emissões de CO</a:t>
            </a:r>
            <a:r>
              <a:rPr lang="pt-BR" altLang="ja-JP" b="1" baseline="-25000" dirty="0">
                <a:latin typeface="Arial" panose="020B0604020202020204" pitchFamily="34" charset="0"/>
                <a:ea typeface="ＭＳ Ｐゴシック" pitchFamily="50" charset="-128"/>
                <a:cs typeface="Arial" panose="020B0604020202020204" pitchFamily="34" charset="0"/>
              </a:rPr>
              <a:t>2</a:t>
            </a:r>
            <a:r>
              <a:rPr lang="pt-BR" altLang="ja-JP" b="1" dirty="0">
                <a:latin typeface="Arial" panose="020B0604020202020204" pitchFamily="34" charset="0"/>
                <a:ea typeface="ＭＳ Ｐゴシック" pitchFamily="50" charset="-128"/>
                <a:cs typeface="Arial" panose="020B0604020202020204" pitchFamily="34" charset="0"/>
              </a:rPr>
              <a:t> pelo uso/incineração de uréia devem ser relatadas na categoria onde elas ocorrem, por exemplo:</a:t>
            </a:r>
          </a:p>
          <a:p>
            <a:pPr lvl="1" indent="-356870" algn="just">
              <a:defRPr/>
            </a:pPr>
            <a:r>
              <a:rPr lang="pt-BR" altLang="ja-JP" dirty="0">
                <a:latin typeface="Arial" panose="020B0604020202020204" pitchFamily="34" charset="0"/>
                <a:ea typeface="ＭＳ Ｐゴシック" pitchFamily="50" charset="-128"/>
                <a:cs typeface="Arial" panose="020B0604020202020204" pitchFamily="34" charset="0"/>
              </a:rPr>
              <a:t>Uso de catalisadores à base de uréia (Energia - Transporte Rodoviário)</a:t>
            </a:r>
          </a:p>
          <a:p>
            <a:pPr lvl="1" indent="-356870" algn="just">
              <a:defRPr/>
            </a:pPr>
            <a:r>
              <a:rPr lang="pt-BR" altLang="ja-JP" dirty="0">
                <a:latin typeface="Arial" panose="020B0604020202020204" pitchFamily="34" charset="0"/>
                <a:ea typeface="ＭＳ Ｐゴシック" pitchFamily="50" charset="-128"/>
                <a:cs typeface="Arial" panose="020B0604020202020204" pitchFamily="34" charset="0"/>
              </a:rPr>
              <a:t>Aplicação de uréia em solos agrícolas (AFOLU)</a:t>
            </a:r>
          </a:p>
          <a:p>
            <a:pPr lvl="1" algn="just">
              <a:defRPr/>
            </a:pPr>
            <a:r>
              <a:rPr lang="pt-BR" altLang="ja-JP" dirty="0">
                <a:latin typeface="Arial" panose="020B0604020202020204" pitchFamily="34" charset="0"/>
                <a:ea typeface="ＭＳ Ｐゴシック" pitchFamily="50" charset="-128"/>
                <a:cs typeface="Arial" panose="020B0604020202020204" pitchFamily="34" charset="0"/>
              </a:rPr>
              <a:t>Incineração de produtos à base de ureia (Resíduos)</a:t>
            </a:r>
          </a:p>
          <a:p>
            <a:pPr algn="just">
              <a:defRPr/>
            </a:pPr>
            <a:endParaRPr lang="pt-BR" altLang="ja-JP" dirty="0">
              <a:latin typeface="Arial" panose="020B0604020202020204" pitchFamily="34" charset="0"/>
              <a:ea typeface="ＭＳ Ｐゴシック" pitchFamily="50" charset="-128"/>
              <a:cs typeface="Arial" panose="020B0604020202020204" pitchFamily="34" charset="0"/>
            </a:endParaRPr>
          </a:p>
          <a:p>
            <a:pPr algn="just">
              <a:defRPr/>
            </a:pPr>
            <a:r>
              <a:rPr lang="pt-BR" altLang="ja-JP" b="1" dirty="0">
                <a:latin typeface="Arial" panose="020B0604020202020204" pitchFamily="34" charset="0"/>
                <a:ea typeface="ＭＳ Ｐゴシック" pitchFamily="50" charset="-128"/>
                <a:cs typeface="Arial" panose="020B0604020202020204" pitchFamily="34" charset="0"/>
              </a:rPr>
              <a:t>Desta forma, a consideração apropriada da uréia produzida em plantas de amônia pôde agora ser feita</a:t>
            </a:r>
            <a:endParaRPr lang="en-GB" altLang="ja-JP" b="1" dirty="0">
              <a:latin typeface="Arial" panose="020B0604020202020204" pitchFamily="34" charset="0"/>
              <a:ea typeface="ＭＳ Ｐゴシック" pitchFamily="50" charset="-128"/>
              <a:cs typeface="Arial" panose="020B0604020202020204" pitchFamily="34" charset="0"/>
            </a:endParaRPr>
          </a:p>
        </p:txBody>
      </p:sp>
      <p:sp>
        <p:nvSpPr>
          <p:cNvPr id="4" name="Rectangle 3"/>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21</a:t>
            </a:fld>
            <a:endParaRPr lang="en-US" dirty="0"/>
          </a:p>
        </p:txBody>
      </p:sp>
      <p:sp>
        <p:nvSpPr>
          <p:cNvPr id="5" name="Rectangle 36"/>
          <p:cNvSpPr txBox="1">
            <a:spLocks noChangeArrowheads="1"/>
          </p:cNvSpPr>
          <p:nvPr/>
        </p:nvSpPr>
        <p:spPr>
          <a:xfrm>
            <a:off x="1835696" y="6560477"/>
            <a:ext cx="6030367" cy="1244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6" name="Rectangle 37"/>
          <p:cNvSpPr txBox="1">
            <a:spLocks noChangeArrowheads="1"/>
          </p:cNvSpPr>
          <p:nvPr/>
        </p:nvSpPr>
        <p:spPr>
          <a:xfrm>
            <a:off x="3131841" y="6237313"/>
            <a:ext cx="3240360" cy="268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1399591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611560" y="260649"/>
            <a:ext cx="5078597" cy="50405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altLang="ja-JP" dirty="0"/>
              <a:t>2C: Indústria Metalúrgica</a:t>
            </a:r>
          </a:p>
        </p:txBody>
      </p:sp>
      <p:graphicFrame>
        <p:nvGraphicFramePr>
          <p:cNvPr id="4" name="表 3"/>
          <p:cNvGraphicFramePr>
            <a:graphicFrameLocks noGrp="1"/>
          </p:cNvGraphicFramePr>
          <p:nvPr>
            <p:extLst>
              <p:ext uri="{D42A27DB-BD31-4B8C-83A1-F6EECF244321}">
                <p14:modId xmlns:p14="http://schemas.microsoft.com/office/powerpoint/2010/main" val="4108376481"/>
              </p:ext>
            </p:extLst>
          </p:nvPr>
        </p:nvGraphicFramePr>
        <p:xfrm>
          <a:off x="683568" y="1518081"/>
          <a:ext cx="7776864" cy="3433602"/>
        </p:xfrm>
        <a:graphic>
          <a:graphicData uri="http://schemas.openxmlformats.org/drawingml/2006/table">
            <a:tbl>
              <a:tblPr/>
              <a:tblGrid>
                <a:gridCol w="1083902">
                  <a:extLst>
                    <a:ext uri="{9D8B030D-6E8A-4147-A177-3AD203B41FA5}">
                      <a16:colId xmlns="" xmlns:a16="http://schemas.microsoft.com/office/drawing/2014/main" val="20000"/>
                    </a:ext>
                  </a:extLst>
                </a:gridCol>
                <a:gridCol w="3792432">
                  <a:extLst>
                    <a:ext uri="{9D8B030D-6E8A-4147-A177-3AD203B41FA5}">
                      <a16:colId xmlns="" xmlns:a16="http://schemas.microsoft.com/office/drawing/2014/main" val="20001"/>
                    </a:ext>
                  </a:extLst>
                </a:gridCol>
                <a:gridCol w="982608">
                  <a:extLst>
                    <a:ext uri="{9D8B030D-6E8A-4147-A177-3AD203B41FA5}">
                      <a16:colId xmlns="" xmlns:a16="http://schemas.microsoft.com/office/drawing/2014/main" val="20002"/>
                    </a:ext>
                  </a:extLst>
                </a:gridCol>
                <a:gridCol w="784594">
                  <a:extLst>
                    <a:ext uri="{9D8B030D-6E8A-4147-A177-3AD203B41FA5}">
                      <a16:colId xmlns="" xmlns:a16="http://schemas.microsoft.com/office/drawing/2014/main" val="20003"/>
                    </a:ext>
                  </a:extLst>
                </a:gridCol>
                <a:gridCol w="1133328">
                  <a:extLst>
                    <a:ext uri="{9D8B030D-6E8A-4147-A177-3AD203B41FA5}">
                      <a16:colId xmlns="" xmlns:a16="http://schemas.microsoft.com/office/drawing/2014/main" val="20004"/>
                    </a:ext>
                  </a:extLst>
                </a:gridCol>
              </a:tblGrid>
              <a:tr h="68600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cap="none" normalizeH="0" baseline="0" dirty="0">
                          <a:ln>
                            <a:noFill/>
                          </a:ln>
                          <a:solidFill>
                            <a:srgbClr val="FFFFFF"/>
                          </a:solidFill>
                          <a:effectLst/>
                          <a:latin typeface="+mj-lt"/>
                          <a:ea typeface="ＭＳ Ｐゴシック" pitchFamily="50" charset="-128"/>
                        </a:rPr>
                        <a:t>Cod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cap="none" normalizeH="0" baseline="0" dirty="0">
                          <a:ln>
                            <a:noFill/>
                          </a:ln>
                          <a:solidFill>
                            <a:srgbClr val="FFFFFF"/>
                          </a:solidFill>
                          <a:effectLst/>
                          <a:latin typeface="+mj-lt"/>
                          <a:ea typeface="ＭＳ Ｐゴシック"/>
                        </a:rPr>
                        <a:t>Categoria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FFFFFF"/>
                          </a:solidFill>
                          <a:effectLst/>
                          <a:latin typeface="+mj-lt"/>
                          <a:ea typeface="ＭＳ Ｐゴシック" pitchFamily="50" charset="-128"/>
                        </a:rPr>
                        <a:t>CO</a:t>
                      </a:r>
                      <a:r>
                        <a:rPr kumimoji="1" lang="en-GB" altLang="ja-JP" sz="1200" b="1" i="0" u="none" strike="noStrike" cap="none" normalizeH="0" baseline="0" dirty="0">
                          <a:ln>
                            <a:noFill/>
                          </a:ln>
                          <a:solidFill>
                            <a:srgbClr val="FFFFFF"/>
                          </a:solidFill>
                          <a:effectLst/>
                          <a:latin typeface="+mj-lt"/>
                          <a:ea typeface="ＭＳ Ｐゴシック" pitchFamily="50" charset="-128"/>
                        </a:rPr>
                        <a:t>2</a:t>
                      </a:r>
                      <a:endParaRPr kumimoji="1" lang="ja-JP" altLang="en-US" sz="1200" b="1" i="0" u="none" strike="noStrike" cap="none" normalizeH="0" baseline="0" dirty="0">
                        <a:ln>
                          <a:noFill/>
                        </a:ln>
                        <a:solidFill>
                          <a:srgbClr val="FFFFFF"/>
                        </a:solidFill>
                        <a:effectLst/>
                        <a:latin typeface="+mj-lt"/>
                        <a:ea typeface="ＭＳ Ｐゴシック" pitchFamily="50" charset="-128"/>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GB" altLang="ja-JP" sz="1800" b="1" i="0" u="none" strike="noStrike" cap="none" normalizeH="0" baseline="0" dirty="0">
                          <a:ln>
                            <a:noFill/>
                          </a:ln>
                          <a:solidFill>
                            <a:srgbClr val="FFFFFF"/>
                          </a:solidFill>
                          <a:effectLst/>
                          <a:latin typeface="+mj-lt"/>
                          <a:ea typeface="ＭＳ Ｐゴシック" pitchFamily="50" charset="-128"/>
                        </a:rPr>
                        <a:t>CH</a:t>
                      </a:r>
                      <a:r>
                        <a:rPr kumimoji="1" lang="en-GB" altLang="ja-JP" sz="1200" b="1" i="0" u="none" strike="noStrike" cap="none" normalizeH="0" baseline="0" dirty="0">
                          <a:ln>
                            <a:noFill/>
                          </a:ln>
                          <a:solidFill>
                            <a:srgbClr val="FFFFFF"/>
                          </a:solidFill>
                          <a:effectLst/>
                          <a:latin typeface="+mj-lt"/>
                          <a:ea typeface="ＭＳ Ｐゴシック" pitchFamily="50" charset="-128"/>
                        </a:rPr>
                        <a:t>4</a:t>
                      </a:r>
                      <a:endParaRPr kumimoji="1" lang="ja-JP" altLang="en-US" sz="1800" b="1" i="0" u="none" strike="noStrike" cap="none" normalizeH="0" baseline="0" dirty="0">
                        <a:ln>
                          <a:noFill/>
                        </a:ln>
                        <a:solidFill>
                          <a:srgbClr val="FFFFFF"/>
                        </a:solidFill>
                        <a:effectLst/>
                        <a:latin typeface="+mj-lt"/>
                        <a:ea typeface="ＭＳ Ｐゴシック" pitchFamily="50" charset="-128"/>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FFFFFF"/>
                          </a:solidFill>
                          <a:effectLst/>
                          <a:latin typeface="+mj-lt"/>
                          <a:ea typeface="ＭＳ Ｐゴシック" pitchFamily="50" charset="-128"/>
                        </a:rPr>
                        <a:t>F-gases</a:t>
                      </a:r>
                      <a:endParaRPr kumimoji="1" lang="ja-JP" altLang="en-US" sz="1800" b="1" i="0" u="none" strike="noStrike" cap="none" normalizeH="0" baseline="0" dirty="0">
                        <a:ln>
                          <a:noFill/>
                        </a:ln>
                        <a:solidFill>
                          <a:srgbClr val="FFFFFF"/>
                        </a:solidFill>
                        <a:effectLst/>
                        <a:latin typeface="+mj-lt"/>
                        <a:ea typeface="ＭＳ Ｐゴシック" pitchFamily="50" charset="-128"/>
                      </a:endParaRP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3623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2C1: </a:t>
                      </a:r>
                      <a:endParaRPr kumimoji="1" lang="ja-JP" altLang="en-US"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pt-BR"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Produção de Ferro e Aço</a:t>
                      </a: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1"/>
                  </a:ext>
                </a:extLst>
              </a:tr>
              <a:tr h="3623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a:cs typeface="Times New Roman"/>
                        </a:rPr>
                        <a:t>2C2: </a:t>
                      </a:r>
                      <a:endParaRPr kumimoji="1" lang="ja-JP" altLang="en-US"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a:cs typeface="Times New Roman"/>
                        </a:rPr>
                        <a:t>Produção de Ferro-ligas</a:t>
                      </a:r>
                      <a:endParaRPr kumimoji="1" lang="ja-JP" altLang="ja-JP" sz="1800" b="1" i="0" u="none" strike="noStrike" cap="none" normalizeH="0" baseline="0" dirty="0" err="1">
                        <a:ln>
                          <a:noFill/>
                        </a:ln>
                        <a:solidFill>
                          <a:srgbClr val="000000"/>
                        </a:solidFill>
                        <a:effectLst/>
                        <a:latin typeface="+mj-lt"/>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2"/>
                  </a:ext>
                </a:extLst>
              </a:tr>
              <a:tr h="4186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2C3: </a:t>
                      </a:r>
                      <a:endParaRPr kumimoji="1" lang="ja-JP" altLang="en-US"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a:cs typeface="Times New Roman"/>
                        </a:rPr>
                        <a:t>Produção de Alumínio</a:t>
                      </a:r>
                      <a:endParaRPr kumimoji="1" lang="ja-JP" altLang="ja-JP" sz="1800" b="1" i="0" u="none" strike="noStrike" cap="none" normalizeH="0" baseline="0" dirty="0">
                        <a:ln>
                          <a:noFill/>
                        </a:ln>
                        <a:solidFill>
                          <a:srgbClr val="000000"/>
                        </a:solidFill>
                        <a:effectLst/>
                        <a:latin typeface="+mj-lt"/>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3"/>
                  </a:ext>
                </a:extLst>
              </a:tr>
              <a:tr h="3781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a:cs typeface="Times New Roman"/>
                        </a:rPr>
                        <a:t>2C4: </a:t>
                      </a:r>
                      <a:endParaRPr kumimoji="1" lang="ja-JP" altLang="en-US"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a:cs typeface="Times New Roman"/>
                        </a:rPr>
                        <a:t>Produção de Magnésio</a:t>
                      </a:r>
                      <a:endParaRPr kumimoji="1" lang="ja-JP" altLang="ja-JP" sz="1800" b="1" i="0" u="none" strike="noStrike" cap="none" normalizeH="0" baseline="0" dirty="0">
                        <a:ln>
                          <a:noFill/>
                        </a:ln>
                        <a:solidFill>
                          <a:srgbClr val="000000"/>
                        </a:solidFill>
                        <a:effectLst/>
                        <a:latin typeface="+mj-lt"/>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4"/>
                  </a:ext>
                </a:extLst>
              </a:tr>
              <a:tr h="4045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a:cs typeface="Times New Roman"/>
                        </a:rPr>
                        <a:t>2C5: </a:t>
                      </a:r>
                      <a:endParaRPr kumimoji="1" lang="ja-JP" altLang="en-US"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a:cs typeface="Times New Roman"/>
                        </a:rPr>
                        <a:t>Produção de Chumbo</a:t>
                      </a:r>
                      <a:endParaRPr kumimoji="1" lang="ja-JP" altLang="ja-JP" sz="1800" b="1" i="0" u="none" strike="noStrike" cap="none" normalizeH="0" baseline="0" dirty="0" err="1">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5"/>
                  </a:ext>
                </a:extLst>
              </a:tr>
              <a:tr h="3693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a:cs typeface="Times New Roman"/>
                        </a:rPr>
                        <a:t>2C6: </a:t>
                      </a:r>
                      <a:endParaRPr kumimoji="1" lang="ja-JP" altLang="en-US"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a:cs typeface="Times New Roman"/>
                        </a:rPr>
                        <a:t>Produção de Zinco</a:t>
                      </a:r>
                      <a:endParaRPr kumimoji="1" lang="ja-JP" altLang="ja-JP" sz="1800" b="1" i="0" u="none" strike="noStrike" cap="none" normalizeH="0" baseline="0" dirty="0" err="1">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6"/>
                  </a:ext>
                </a:extLst>
              </a:tr>
              <a:tr h="445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2C7: </a:t>
                      </a:r>
                      <a:endParaRPr kumimoji="1" lang="ja-JP" altLang="en-US"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Outro</a:t>
                      </a: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7"/>
                  </a:ext>
                </a:extLst>
              </a:tr>
            </a:tbl>
          </a:graphicData>
        </a:graphic>
      </p:graphicFrame>
      <p:sp>
        <p:nvSpPr>
          <p:cNvPr id="5" name="Rectangle 4"/>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22</a:t>
            </a:fld>
            <a:endParaRPr lang="en-US" dirty="0"/>
          </a:p>
        </p:txBody>
      </p:sp>
      <p:sp>
        <p:nvSpPr>
          <p:cNvPr id="6" name="Rectangle 36"/>
          <p:cNvSpPr txBox="1">
            <a:spLocks noChangeArrowheads="1"/>
          </p:cNvSpPr>
          <p:nvPr/>
        </p:nvSpPr>
        <p:spPr>
          <a:xfrm>
            <a:off x="2411760" y="6560477"/>
            <a:ext cx="5454303" cy="1244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7" name="Rectangle 37"/>
          <p:cNvSpPr txBox="1">
            <a:spLocks noChangeArrowheads="1"/>
          </p:cNvSpPr>
          <p:nvPr/>
        </p:nvSpPr>
        <p:spPr>
          <a:xfrm>
            <a:off x="3059833" y="6237313"/>
            <a:ext cx="3312368" cy="268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2271325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1" cy="6847106"/>
          </a:xfrm>
          <a:prstGeom prst="rect">
            <a:avLst/>
          </a:prstGeom>
        </p:spPr>
      </p:pic>
      <p:sp>
        <p:nvSpPr>
          <p:cNvPr id="5" name="Content Placeholder 2"/>
          <p:cNvSpPr>
            <a:spLocks noGrp="1"/>
          </p:cNvSpPr>
          <p:nvPr>
            <p:ph idx="1"/>
          </p:nvPr>
        </p:nvSpPr>
        <p:spPr>
          <a:xfrm>
            <a:off x="3270064" y="5883563"/>
            <a:ext cx="5799507" cy="884061"/>
          </a:xfrm>
        </p:spPr>
        <p:txBody>
          <a:bodyPr/>
          <a:lstStyle/>
          <a:p>
            <a:pPr marL="0" indent="0">
              <a:buNone/>
            </a:pPr>
            <a:r>
              <a:rPr lang="pt-BR" sz="1500" b="1" dirty="0">
                <a:latin typeface="Arial Narrow" panose="020B0606020202030204" pitchFamily="34" charset="0"/>
              </a:rPr>
              <a:t>Produção de Ferro: + Minério de Ferro = Ferro + Dióxido de Carbono (IPPU)</a:t>
            </a:r>
          </a:p>
          <a:p>
            <a:pPr marL="0" indent="0">
              <a:buNone/>
            </a:pPr>
            <a:r>
              <a:rPr lang="pt-BR" sz="1500" b="1" dirty="0">
                <a:latin typeface="Arial Narrow" panose="020B0606020202030204" pitchFamily="34" charset="0"/>
              </a:rPr>
              <a:t>                            </a:t>
            </a:r>
            <a:r>
              <a:rPr lang="pt-BR" dirty="0"/>
              <a:t> </a:t>
            </a:r>
            <a:r>
              <a:rPr lang="pt-BR" sz="1500" b="1" dirty="0">
                <a:latin typeface="Arial Narrow" panose="020B0606020202030204" pitchFamily="34" charset="0"/>
              </a:rPr>
              <a:t>Coque</a:t>
            </a:r>
          </a:p>
          <a:p>
            <a:pPr marL="0" indent="0">
              <a:buNone/>
            </a:pPr>
            <a:r>
              <a:rPr lang="pt-BR" sz="1500" b="1" dirty="0">
                <a:latin typeface="Arial Narrow" panose="020B0606020202030204" pitchFamily="34" charset="0"/>
              </a:rPr>
              <a:t>             Combustão: + Oxigênio = Dióxido de Carbono + (Calor) (IPPU)</a:t>
            </a:r>
            <a:endParaRPr lang="en-GB" sz="1500" b="1" dirty="0">
              <a:solidFill>
                <a:srgbClr val="0070C0"/>
              </a:solidFill>
              <a:latin typeface="Arial Narrow" panose="020B0606020202030204" pitchFamily="34" charset="0"/>
            </a:endParaRPr>
          </a:p>
        </p:txBody>
      </p:sp>
      <p:sp>
        <p:nvSpPr>
          <p:cNvPr id="4" name="Content Placeholder 2"/>
          <p:cNvSpPr txBox="1">
            <a:spLocks/>
          </p:cNvSpPr>
          <p:nvPr/>
        </p:nvSpPr>
        <p:spPr bwMode="auto">
          <a:xfrm>
            <a:off x="0" y="0"/>
            <a:ext cx="5504508"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a:solidFill>
                  <a:srgbClr val="5492CD"/>
                </a:solidFill>
                <a:latin typeface="Frutiger LT Pro 57 Condensed" pitchFamily="34" charset="0"/>
                <a:ea typeface="+mn-ea"/>
                <a:cs typeface="+mn-cs"/>
              </a:defRPr>
            </a:lvl1pPr>
            <a:lvl2pPr marL="742950" indent="-285750" algn="l" rtl="0" eaLnBrk="0" fontAlgn="base" hangingPunct="0">
              <a:spcBef>
                <a:spcPct val="20000"/>
              </a:spcBef>
              <a:spcAft>
                <a:spcPct val="0"/>
              </a:spcAft>
              <a:buChar char="–"/>
              <a:defRPr kumimoji="1" sz="2400">
                <a:solidFill>
                  <a:srgbClr val="5492CD"/>
                </a:solidFill>
                <a:latin typeface="Frutiger LT Pro 57 Condensed" pitchFamily="34" charset="0"/>
              </a:defRPr>
            </a:lvl2pPr>
            <a:lvl3pPr marL="1143000" indent="-228600" algn="l" rtl="0" eaLnBrk="0" fontAlgn="base" hangingPunct="0">
              <a:spcBef>
                <a:spcPct val="20000"/>
              </a:spcBef>
              <a:spcAft>
                <a:spcPct val="0"/>
              </a:spcAft>
              <a:buChar char="•"/>
              <a:defRPr kumimoji="1" sz="2000">
                <a:solidFill>
                  <a:srgbClr val="5492CD"/>
                </a:solidFill>
                <a:latin typeface="Frutiger LT Pro 57 Condensed" pitchFamily="34" charset="0"/>
              </a:defRPr>
            </a:lvl3pPr>
            <a:lvl4pPr marL="1600200" indent="-228600" algn="l" rtl="0" eaLnBrk="0" fontAlgn="base" hangingPunct="0">
              <a:spcBef>
                <a:spcPct val="20000"/>
              </a:spcBef>
              <a:spcAft>
                <a:spcPct val="0"/>
              </a:spcAft>
              <a:buChar char="–"/>
              <a:defRPr kumimoji="1">
                <a:solidFill>
                  <a:srgbClr val="5492CD"/>
                </a:solidFill>
                <a:latin typeface="Frutiger LT Pro 57 Condensed" pitchFamily="34" charset="0"/>
              </a:defRPr>
            </a:lvl4pPr>
            <a:lvl5pPr marL="2057400" indent="-228600" algn="l" rtl="0" eaLnBrk="0" fontAlgn="base" hangingPunct="0">
              <a:spcBef>
                <a:spcPct val="20000"/>
              </a:spcBef>
              <a:spcAft>
                <a:spcPct val="0"/>
              </a:spcAft>
              <a:buChar char="»"/>
              <a:defRPr kumimoji="1" sz="1600">
                <a:solidFill>
                  <a:srgbClr val="5492CD"/>
                </a:solidFill>
                <a:latin typeface="Frutiger LT Pro 57 Condensed" pitchFamily="34" charset="0"/>
              </a:defRPr>
            </a:lvl5pPr>
            <a:lvl6pPr marL="2514600" indent="-228600" algn="l" rtl="0" eaLnBrk="1" fontAlgn="base" hangingPunct="1">
              <a:spcBef>
                <a:spcPct val="20000"/>
              </a:spcBef>
              <a:spcAft>
                <a:spcPct val="0"/>
              </a:spcAft>
              <a:buChar char="»"/>
              <a:defRPr kumimoji="1" sz="1600">
                <a:solidFill>
                  <a:schemeClr val="tx1"/>
                </a:solidFill>
                <a:latin typeface="+mn-lt"/>
              </a:defRPr>
            </a:lvl6pPr>
            <a:lvl7pPr marL="2971800" indent="-228600" algn="l" rtl="0" eaLnBrk="1" fontAlgn="base" hangingPunct="1">
              <a:spcBef>
                <a:spcPct val="20000"/>
              </a:spcBef>
              <a:spcAft>
                <a:spcPct val="0"/>
              </a:spcAft>
              <a:buChar char="»"/>
              <a:defRPr kumimoji="1" sz="1600">
                <a:solidFill>
                  <a:schemeClr val="tx1"/>
                </a:solidFill>
                <a:latin typeface="+mn-lt"/>
              </a:defRPr>
            </a:lvl7pPr>
            <a:lvl8pPr marL="3429000" indent="-228600" algn="l" rtl="0" eaLnBrk="1" fontAlgn="base" hangingPunct="1">
              <a:spcBef>
                <a:spcPct val="20000"/>
              </a:spcBef>
              <a:spcAft>
                <a:spcPct val="0"/>
              </a:spcAft>
              <a:buChar char="»"/>
              <a:defRPr kumimoji="1" sz="1600">
                <a:solidFill>
                  <a:schemeClr val="tx1"/>
                </a:solidFill>
                <a:latin typeface="+mn-lt"/>
              </a:defRPr>
            </a:lvl8pPr>
            <a:lvl9pPr marL="3886200" indent="-228600" algn="l" rtl="0" eaLnBrk="1" fontAlgn="base" hangingPunct="1">
              <a:spcBef>
                <a:spcPct val="20000"/>
              </a:spcBef>
              <a:spcAft>
                <a:spcPct val="0"/>
              </a:spcAft>
              <a:buChar char="»"/>
              <a:defRPr kumimoji="1" sz="1600">
                <a:solidFill>
                  <a:schemeClr val="tx1"/>
                </a:solidFill>
                <a:latin typeface="+mn-lt"/>
              </a:defRPr>
            </a:lvl9pPr>
          </a:lstStyle>
          <a:p>
            <a:pPr marL="0" indent="0">
              <a:buFontTx/>
              <a:buNone/>
            </a:pPr>
            <a:r>
              <a:rPr lang="en-GB" sz="800" b="1" i="1" kern="0" dirty="0">
                <a:solidFill>
                  <a:schemeClr val="tx1"/>
                </a:solidFill>
                <a:latin typeface="Arial Narrow" panose="020B0606020202030204" pitchFamily="34" charset="0"/>
              </a:rPr>
              <a:t>Image: applied from MetalPass</a:t>
            </a:r>
            <a:r>
              <a:rPr kumimoji="0" lang="en-GB" sz="800" b="1" i="1" dirty="0">
                <a:solidFill>
                  <a:prstClr val="black"/>
                </a:solidFill>
                <a:latin typeface="Arial Narrow" panose="020B0606020202030204" pitchFamily="34" charset="0"/>
                <a:ea typeface="+mj-ea"/>
                <a:cs typeface="+mj-cs"/>
              </a:rPr>
              <a:t> </a:t>
            </a:r>
            <a:r>
              <a:rPr lang="en-GB" sz="800" dirty="0">
                <a:latin typeface="Arial Narrow" panose="020B0606020202030204" pitchFamily="34" charset="0"/>
                <a:hlinkClick r:id="rId4"/>
              </a:rPr>
              <a:t>http://www.metalpass.com/metaldoc/paper.aspx?docID=251</a:t>
            </a:r>
            <a:r>
              <a:rPr kumimoji="0" lang="en-GB" sz="800" dirty="0">
                <a:solidFill>
                  <a:prstClr val="black"/>
                </a:solidFill>
                <a:latin typeface="Arial Narrow" panose="020B0606020202030204" pitchFamily="34" charset="0"/>
                <a:ea typeface="+mj-ea"/>
                <a:cs typeface="+mj-cs"/>
              </a:rPr>
              <a:t> </a:t>
            </a:r>
            <a:r>
              <a:rPr kumimoji="0" lang="en-GB" sz="800" i="1" dirty="0">
                <a:solidFill>
                  <a:prstClr val="black"/>
                </a:solidFill>
                <a:latin typeface="Arial Narrow" panose="020B0606020202030204" pitchFamily="34" charset="0"/>
                <a:ea typeface="+mj-ea"/>
                <a:cs typeface="+mj-cs"/>
              </a:rPr>
              <a:t>(as of March, 1 , 2015</a:t>
            </a:r>
            <a:r>
              <a:rPr kumimoji="0" lang="en-GB" sz="800" dirty="0">
                <a:solidFill>
                  <a:prstClr val="black"/>
                </a:solidFill>
                <a:latin typeface="Arial Narrow" panose="020B0606020202030204" pitchFamily="34" charset="0"/>
                <a:ea typeface="+mj-ea"/>
                <a:cs typeface="+mj-cs"/>
              </a:rPr>
              <a:t>) </a:t>
            </a:r>
            <a:r>
              <a:rPr kumimoji="0" lang="en-GB" sz="800" dirty="0">
                <a:solidFill>
                  <a:prstClr val="black"/>
                </a:solidFill>
                <a:latin typeface="Calibri Light" panose="020F0302020204030204"/>
                <a:ea typeface="+mj-ea"/>
                <a:cs typeface="+mj-cs"/>
              </a:rPr>
              <a:t/>
            </a:r>
            <a:br>
              <a:rPr kumimoji="0" lang="en-GB" sz="800" dirty="0">
                <a:solidFill>
                  <a:prstClr val="black"/>
                </a:solidFill>
                <a:latin typeface="Calibri Light" panose="020F0302020204030204"/>
                <a:ea typeface="+mj-ea"/>
                <a:cs typeface="+mj-cs"/>
              </a:rPr>
            </a:br>
            <a:endParaRPr lang="en-GB" sz="800" b="1" kern="0" dirty="0">
              <a:solidFill>
                <a:srgbClr val="0070C0"/>
              </a:solidFill>
              <a:latin typeface="Arial Narrow" panose="020B0606020202030204" pitchFamily="34" charset="0"/>
            </a:endParaRPr>
          </a:p>
          <a:p>
            <a:pPr marL="0" indent="0">
              <a:buFontTx/>
              <a:buNone/>
            </a:pPr>
            <a:endParaRPr lang="en-GB" sz="800" kern="0" dirty="0"/>
          </a:p>
        </p:txBody>
      </p:sp>
      <p:sp>
        <p:nvSpPr>
          <p:cNvPr id="6" name="Content Placeholder 2"/>
          <p:cNvSpPr txBox="1">
            <a:spLocks/>
          </p:cNvSpPr>
          <p:nvPr/>
        </p:nvSpPr>
        <p:spPr bwMode="auto">
          <a:xfrm>
            <a:off x="138223" y="5883563"/>
            <a:ext cx="2993617" cy="97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a:solidFill>
                  <a:srgbClr val="5492CD"/>
                </a:solidFill>
                <a:latin typeface="Frutiger LT Pro 57 Condensed" pitchFamily="34" charset="0"/>
                <a:ea typeface="+mn-ea"/>
                <a:cs typeface="+mn-cs"/>
              </a:defRPr>
            </a:lvl1pPr>
            <a:lvl2pPr marL="742950" indent="-285750" algn="l" rtl="0" eaLnBrk="0" fontAlgn="base" hangingPunct="0">
              <a:spcBef>
                <a:spcPct val="20000"/>
              </a:spcBef>
              <a:spcAft>
                <a:spcPct val="0"/>
              </a:spcAft>
              <a:buChar char="–"/>
              <a:defRPr kumimoji="1" sz="2400">
                <a:solidFill>
                  <a:srgbClr val="5492CD"/>
                </a:solidFill>
                <a:latin typeface="Frutiger LT Pro 57 Condensed" pitchFamily="34" charset="0"/>
              </a:defRPr>
            </a:lvl2pPr>
            <a:lvl3pPr marL="1143000" indent="-228600" algn="l" rtl="0" eaLnBrk="0" fontAlgn="base" hangingPunct="0">
              <a:spcBef>
                <a:spcPct val="20000"/>
              </a:spcBef>
              <a:spcAft>
                <a:spcPct val="0"/>
              </a:spcAft>
              <a:buChar char="•"/>
              <a:defRPr kumimoji="1" sz="2000">
                <a:solidFill>
                  <a:srgbClr val="5492CD"/>
                </a:solidFill>
                <a:latin typeface="Frutiger LT Pro 57 Condensed" pitchFamily="34" charset="0"/>
              </a:defRPr>
            </a:lvl3pPr>
            <a:lvl4pPr marL="1600200" indent="-228600" algn="l" rtl="0" eaLnBrk="0" fontAlgn="base" hangingPunct="0">
              <a:spcBef>
                <a:spcPct val="20000"/>
              </a:spcBef>
              <a:spcAft>
                <a:spcPct val="0"/>
              </a:spcAft>
              <a:buChar char="–"/>
              <a:defRPr kumimoji="1">
                <a:solidFill>
                  <a:srgbClr val="5492CD"/>
                </a:solidFill>
                <a:latin typeface="Frutiger LT Pro 57 Condensed" pitchFamily="34" charset="0"/>
              </a:defRPr>
            </a:lvl4pPr>
            <a:lvl5pPr marL="2057400" indent="-228600" algn="l" rtl="0" eaLnBrk="0" fontAlgn="base" hangingPunct="0">
              <a:spcBef>
                <a:spcPct val="20000"/>
              </a:spcBef>
              <a:spcAft>
                <a:spcPct val="0"/>
              </a:spcAft>
              <a:buChar char="»"/>
              <a:defRPr kumimoji="1" sz="1600">
                <a:solidFill>
                  <a:srgbClr val="5492CD"/>
                </a:solidFill>
                <a:latin typeface="Frutiger LT Pro 57 Condensed" pitchFamily="34" charset="0"/>
              </a:defRPr>
            </a:lvl5pPr>
            <a:lvl6pPr marL="2514600" indent="-228600" algn="l" rtl="0" eaLnBrk="1" fontAlgn="base" hangingPunct="1">
              <a:spcBef>
                <a:spcPct val="20000"/>
              </a:spcBef>
              <a:spcAft>
                <a:spcPct val="0"/>
              </a:spcAft>
              <a:buChar char="»"/>
              <a:defRPr kumimoji="1" sz="1600">
                <a:solidFill>
                  <a:schemeClr val="tx1"/>
                </a:solidFill>
                <a:latin typeface="+mn-lt"/>
              </a:defRPr>
            </a:lvl6pPr>
            <a:lvl7pPr marL="2971800" indent="-228600" algn="l" rtl="0" eaLnBrk="1" fontAlgn="base" hangingPunct="1">
              <a:spcBef>
                <a:spcPct val="20000"/>
              </a:spcBef>
              <a:spcAft>
                <a:spcPct val="0"/>
              </a:spcAft>
              <a:buChar char="»"/>
              <a:defRPr kumimoji="1" sz="1600">
                <a:solidFill>
                  <a:schemeClr val="tx1"/>
                </a:solidFill>
                <a:latin typeface="+mn-lt"/>
              </a:defRPr>
            </a:lvl7pPr>
            <a:lvl8pPr marL="3429000" indent="-228600" algn="l" rtl="0" eaLnBrk="1" fontAlgn="base" hangingPunct="1">
              <a:spcBef>
                <a:spcPct val="20000"/>
              </a:spcBef>
              <a:spcAft>
                <a:spcPct val="0"/>
              </a:spcAft>
              <a:buChar char="»"/>
              <a:defRPr kumimoji="1" sz="1600">
                <a:solidFill>
                  <a:schemeClr val="tx1"/>
                </a:solidFill>
                <a:latin typeface="+mn-lt"/>
              </a:defRPr>
            </a:lvl8pPr>
            <a:lvl9pPr marL="3886200" indent="-228600" algn="l" rtl="0" eaLnBrk="1" fontAlgn="base" hangingPunct="1">
              <a:spcBef>
                <a:spcPct val="20000"/>
              </a:spcBef>
              <a:spcAft>
                <a:spcPct val="0"/>
              </a:spcAft>
              <a:buChar char="»"/>
              <a:defRPr kumimoji="1" sz="1600">
                <a:solidFill>
                  <a:schemeClr val="tx1"/>
                </a:solidFill>
                <a:latin typeface="+mn-lt"/>
              </a:defRPr>
            </a:lvl9pPr>
          </a:lstStyle>
          <a:p>
            <a:pPr marL="0" indent="0">
              <a:buNone/>
            </a:pPr>
            <a:r>
              <a:rPr lang="pt-BR" sz="1600" b="1" kern="0" dirty="0">
                <a:solidFill>
                  <a:schemeClr val="tx1"/>
                </a:solidFill>
                <a:latin typeface="Arial Narrow" panose="020B0606020202030204" pitchFamily="34" charset="0"/>
              </a:rPr>
              <a:t>Produção de coque: (energia)</a:t>
            </a:r>
          </a:p>
          <a:p>
            <a:pPr marL="0" indent="0">
              <a:buNone/>
            </a:pPr>
            <a:r>
              <a:rPr lang="pt-BR" sz="1600" b="1" kern="0" dirty="0">
                <a:solidFill>
                  <a:schemeClr val="tx1"/>
                </a:solidFill>
                <a:latin typeface="Arial Narrow" panose="020B0606020202030204" pitchFamily="34" charset="0"/>
              </a:rPr>
              <a:t>Carvão + (Calor) = Coque + Dióxido de Carbono</a:t>
            </a:r>
            <a:endParaRPr lang="en-GB" sz="1600" b="1" kern="0" dirty="0">
              <a:solidFill>
                <a:schemeClr val="tx1"/>
              </a:solidFill>
              <a:latin typeface="Arial Narrow" panose="020B0606020202030204" pitchFamily="34" charset="0"/>
            </a:endParaRPr>
          </a:p>
        </p:txBody>
      </p:sp>
      <p:cxnSp>
        <p:nvCxnSpPr>
          <p:cNvPr id="7" name="Straight Connector 6"/>
          <p:cNvCxnSpPr/>
          <p:nvPr/>
        </p:nvCxnSpPr>
        <p:spPr>
          <a:xfrm>
            <a:off x="138223" y="5904891"/>
            <a:ext cx="862300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471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5"/>
          <p:cNvSpPr txBox="1">
            <a:spLocks noChangeArrowheads="1"/>
          </p:cNvSpPr>
          <p:nvPr/>
        </p:nvSpPr>
        <p:spPr bwMode="auto">
          <a:xfrm>
            <a:off x="662188" y="897487"/>
            <a:ext cx="8311330" cy="2123658"/>
          </a:xfrm>
          <a:prstGeom prst="rect">
            <a:avLst/>
          </a:prstGeom>
          <a:noFill/>
          <a:ln w="9525" algn="ctr">
            <a:noFill/>
            <a:miter lim="800000"/>
            <a:headEnd/>
            <a:tailEnd/>
          </a:ln>
        </p:spPr>
        <p:txBody>
          <a:bodyPr wrap="square" anchor="t">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0"/>
              </a:spcAft>
            </a:pPr>
            <a:r>
              <a:rPr kumimoji="1" lang="pt-BR" altLang="ja-JP" sz="1800" b="1" dirty="0">
                <a:solidFill>
                  <a:srgbClr val="5492CD"/>
                </a:solidFill>
                <a:latin typeface="+mj-lt"/>
                <a:ea typeface="ＭＳ Ｐゴシック" pitchFamily="50" charset="-128"/>
              </a:rPr>
              <a:t>Emissões de CO</a:t>
            </a:r>
            <a:r>
              <a:rPr kumimoji="1" lang="pt-BR" altLang="ja-JP" sz="1800" b="1" baseline="-25000" dirty="0">
                <a:solidFill>
                  <a:srgbClr val="5492CD"/>
                </a:solidFill>
                <a:latin typeface="+mj-lt"/>
                <a:ea typeface="ＭＳ Ｐゴシック" pitchFamily="50" charset="-128"/>
              </a:rPr>
              <a:t>2</a:t>
            </a:r>
            <a:r>
              <a:rPr kumimoji="1" lang="pt-BR" altLang="ja-JP" sz="1800" b="1" dirty="0">
                <a:solidFill>
                  <a:srgbClr val="5492CD"/>
                </a:solidFill>
                <a:latin typeface="+mj-lt"/>
                <a:ea typeface="ＭＳ Ｐゴシック" pitchFamily="50" charset="-128"/>
              </a:rPr>
              <a:t> resultantes da produção de ferro e aço:</a:t>
            </a:r>
            <a:endParaRPr kumimoji="1" lang="en-US" altLang="ja-JP" sz="1800" b="1" dirty="0">
              <a:solidFill>
                <a:srgbClr val="5492CD"/>
              </a:solidFill>
              <a:latin typeface="+mj-lt"/>
              <a:ea typeface="ＭＳ Ｐゴシック" pitchFamily="50" charset="-128"/>
            </a:endParaRPr>
          </a:p>
          <a:p>
            <a:pPr eaLnBrk="1" hangingPunct="1">
              <a:spcAft>
                <a:spcPts val="0"/>
              </a:spcAft>
            </a:pPr>
            <a:endParaRPr kumimoji="1" lang="en-US" altLang="ja-JP" sz="1000" b="1" dirty="0">
              <a:solidFill>
                <a:srgbClr val="5492CD"/>
              </a:solidFill>
              <a:latin typeface="+mj-lt"/>
              <a:ea typeface="ＭＳ Ｐゴシック" pitchFamily="50" charset="-128"/>
            </a:endParaRPr>
          </a:p>
          <a:p>
            <a:pPr eaLnBrk="1" hangingPunct="1">
              <a:spcAft>
                <a:spcPts val="0"/>
              </a:spcAft>
            </a:pPr>
            <a:r>
              <a:rPr kumimoji="1" lang="en-US" altLang="ja-JP" sz="1800" b="1" dirty="0">
                <a:solidFill>
                  <a:srgbClr val="5492CD"/>
                </a:solidFill>
                <a:latin typeface="+mj-lt"/>
                <a:ea typeface="ＭＳ Ｐゴシック" pitchFamily="50" charset="-128"/>
              </a:rPr>
              <a:t>                   </a:t>
            </a:r>
            <a:r>
              <a:rPr lang="en-US" altLang="ja-JP" sz="1800" b="1" dirty="0">
                <a:solidFill>
                  <a:srgbClr val="5492CD"/>
                </a:solidFill>
                <a:latin typeface="+mj-lt"/>
                <a:ea typeface="ＭＳ Ｐゴシック" pitchFamily="50" charset="-128"/>
              </a:rPr>
              <a:t>CO2 Emissions</a:t>
            </a:r>
            <a:r>
              <a:rPr kumimoji="1" lang="en-US" altLang="ja-JP" sz="1800" b="1" dirty="0">
                <a:solidFill>
                  <a:srgbClr val="5492CD"/>
                </a:solidFill>
                <a:latin typeface="+mj-lt"/>
                <a:ea typeface="ＭＳ Ｐゴシック" pitchFamily="50" charset="-128"/>
              </a:rPr>
              <a:t> = </a:t>
            </a:r>
            <a:r>
              <a:rPr kumimoji="1" lang="el-GR" altLang="ja-JP" sz="1800" b="1" dirty="0">
                <a:solidFill>
                  <a:srgbClr val="5492CD"/>
                </a:solidFill>
                <a:latin typeface="+mj-lt"/>
                <a:ea typeface="ＭＳ Ｐゴシック" pitchFamily="50" charset="-128"/>
                <a:cs typeface="Arial" pitchFamily="34" charset="0"/>
              </a:rPr>
              <a:t>Σ</a:t>
            </a:r>
            <a:r>
              <a:rPr kumimoji="1" lang="en-US" altLang="ja-JP" sz="1800" b="1" dirty="0">
                <a:solidFill>
                  <a:srgbClr val="5492CD"/>
                </a:solidFill>
                <a:latin typeface="+mj-lt"/>
                <a:ea typeface="ＭＳ Ｐゴシック" pitchFamily="50" charset="-128"/>
                <a:cs typeface="Arial" pitchFamily="34" charset="0"/>
              </a:rPr>
              <a:t>(</a:t>
            </a:r>
            <a:r>
              <a:rPr kumimoji="1" lang="en-US" altLang="ja-JP" sz="1800" b="1" dirty="0">
                <a:solidFill>
                  <a:srgbClr val="5492CD"/>
                </a:solidFill>
                <a:latin typeface="+mj-lt"/>
                <a:ea typeface="ＭＳ Ｐゴシック" pitchFamily="50" charset="-128"/>
              </a:rPr>
              <a:t>AD</a:t>
            </a:r>
            <a:r>
              <a:rPr kumimoji="1" lang="en-US" altLang="ja-JP" sz="1800" b="1" i="1" baseline="-25000" dirty="0">
                <a:solidFill>
                  <a:srgbClr val="5492CD"/>
                </a:solidFill>
                <a:latin typeface="+mj-lt"/>
                <a:ea typeface="ＭＳ Ｐゴシック" pitchFamily="50" charset="-128"/>
              </a:rPr>
              <a:t>i</a:t>
            </a:r>
            <a:r>
              <a:rPr kumimoji="1" lang="en-US" altLang="ja-JP" sz="1800" b="1" dirty="0">
                <a:solidFill>
                  <a:srgbClr val="5492CD"/>
                </a:solidFill>
                <a:latin typeface="+mj-lt"/>
                <a:ea typeface="ＭＳ Ｐゴシック" pitchFamily="50" charset="-128"/>
              </a:rPr>
              <a:t> x EF</a:t>
            </a:r>
            <a:r>
              <a:rPr kumimoji="1" lang="en-US" altLang="ja-JP" sz="1800" b="1" i="1" baseline="-25000" dirty="0">
                <a:solidFill>
                  <a:srgbClr val="5492CD"/>
                </a:solidFill>
                <a:latin typeface="+mj-lt"/>
                <a:ea typeface="ＭＳ Ｐゴシック" pitchFamily="50" charset="-128"/>
              </a:rPr>
              <a:t>i</a:t>
            </a:r>
            <a:r>
              <a:rPr kumimoji="1" lang="en-US" altLang="ja-JP" sz="1800" b="1" dirty="0">
                <a:solidFill>
                  <a:srgbClr val="5492CD"/>
                </a:solidFill>
                <a:latin typeface="+mj-lt"/>
                <a:ea typeface="ＭＳ Ｐゴシック" pitchFamily="50" charset="-128"/>
              </a:rPr>
              <a:t>)</a:t>
            </a:r>
          </a:p>
          <a:p>
            <a:pPr eaLnBrk="1" hangingPunct="1">
              <a:spcAft>
                <a:spcPts val="0"/>
              </a:spcAft>
              <a:buFont typeface="Wingdings" pitchFamily="2" charset="2"/>
              <a:buNone/>
            </a:pPr>
            <a:r>
              <a:rPr kumimoji="1" lang="en-US" altLang="ja-JP" sz="1800" b="1" dirty="0">
                <a:solidFill>
                  <a:srgbClr val="5492CD"/>
                </a:solidFill>
                <a:latin typeface="+mj-lt"/>
                <a:ea typeface="ＭＳ Ｐゴシック" pitchFamily="50" charset="-128"/>
              </a:rPr>
              <a:t>AD</a:t>
            </a:r>
            <a:r>
              <a:rPr kumimoji="1" lang="en-US" altLang="ja-JP" sz="1800" b="1" i="1" baseline="-25000" dirty="0">
                <a:solidFill>
                  <a:srgbClr val="5492CD"/>
                </a:solidFill>
                <a:latin typeface="+mj-lt"/>
                <a:ea typeface="ＭＳ Ｐゴシック" pitchFamily="50" charset="-128"/>
              </a:rPr>
              <a:t>i</a:t>
            </a:r>
            <a:r>
              <a:rPr kumimoji="1" lang="en-US" altLang="ja-JP" sz="1800" b="1" dirty="0">
                <a:solidFill>
                  <a:srgbClr val="5492CD"/>
                </a:solidFill>
                <a:latin typeface="+mj-lt"/>
                <a:ea typeface="ＭＳ Ｐゴシック" pitchFamily="50" charset="-128"/>
              </a:rPr>
              <a:t> - </a:t>
            </a:r>
            <a:r>
              <a:rPr kumimoji="1" lang="pt-BR" altLang="ja-JP" sz="1800" dirty="0">
                <a:solidFill>
                  <a:srgbClr val="5492CD"/>
                </a:solidFill>
                <a:latin typeface="+mj-lt"/>
                <a:ea typeface="ＭＳ Ｐゴシック" pitchFamily="50" charset="-128"/>
              </a:rPr>
              <a:t>quantidade de material i, toneladas</a:t>
            </a:r>
            <a:endParaRPr kumimoji="1" lang="en-US" altLang="ja-JP" sz="1800" dirty="0">
              <a:solidFill>
                <a:srgbClr val="5492CD"/>
              </a:solidFill>
              <a:latin typeface="+mj-lt"/>
              <a:ea typeface="ＭＳ Ｐゴシック" pitchFamily="50" charset="-128"/>
            </a:endParaRPr>
          </a:p>
          <a:p>
            <a:pPr eaLnBrk="1" hangingPunct="1">
              <a:spcAft>
                <a:spcPts val="0"/>
              </a:spcAft>
            </a:pPr>
            <a:r>
              <a:rPr kumimoji="1" lang="en-US" altLang="ja-JP" sz="1800" b="1" dirty="0">
                <a:solidFill>
                  <a:srgbClr val="5492CD"/>
                </a:solidFill>
                <a:latin typeface="+mj-lt"/>
                <a:ea typeface="ＭＳ Ｐゴシック" pitchFamily="50" charset="-128"/>
              </a:rPr>
              <a:t>EF</a:t>
            </a:r>
            <a:r>
              <a:rPr kumimoji="1" lang="en-US" altLang="ja-JP" sz="1800" b="1" i="1" baseline="-25000" dirty="0">
                <a:solidFill>
                  <a:srgbClr val="5492CD"/>
                </a:solidFill>
                <a:latin typeface="+mj-lt"/>
                <a:ea typeface="ＭＳ Ｐゴシック" pitchFamily="50" charset="-128"/>
              </a:rPr>
              <a:t>i</a:t>
            </a:r>
            <a:r>
              <a:rPr kumimoji="1" lang="en-US" altLang="ja-JP" sz="1800" b="1" dirty="0">
                <a:solidFill>
                  <a:srgbClr val="5492CD"/>
                </a:solidFill>
                <a:latin typeface="+mj-lt"/>
                <a:ea typeface="ＭＳ Ｐゴシック" pitchFamily="50" charset="-128"/>
              </a:rPr>
              <a:t> - </a:t>
            </a:r>
            <a:r>
              <a:rPr kumimoji="1" lang="pt-BR" altLang="ja-JP" sz="1800" dirty="0">
                <a:solidFill>
                  <a:srgbClr val="5492CD"/>
                </a:solidFill>
                <a:latin typeface="+mj-lt"/>
                <a:ea typeface="ＭＳ Ｐゴシック" pitchFamily="50" charset="-128"/>
              </a:rPr>
              <a:t>fator de emissão para produção do material i,</a:t>
            </a:r>
            <a:r>
              <a:rPr kumimoji="1" lang="en-US" altLang="ja-JP" sz="1800" dirty="0">
                <a:solidFill>
                  <a:srgbClr val="5492CD"/>
                </a:solidFill>
                <a:latin typeface="+mj-lt"/>
                <a:ea typeface="ＭＳ Ｐゴシック" pitchFamily="50" charset="-128"/>
              </a:rPr>
              <a:t> </a:t>
            </a:r>
            <a:r>
              <a:rPr lang="en-US" altLang="ja-JP" sz="1800" dirty="0">
                <a:solidFill>
                  <a:srgbClr val="5492CD"/>
                </a:solidFill>
                <a:latin typeface="+mj-lt"/>
                <a:ea typeface="ＭＳ Ｐゴシック" pitchFamily="50" charset="-128"/>
                <a:cs typeface="Arial"/>
              </a:rPr>
              <a:t/>
            </a:r>
            <a:br>
              <a:rPr lang="en-US" altLang="ja-JP" sz="1800" dirty="0">
                <a:solidFill>
                  <a:srgbClr val="5492CD"/>
                </a:solidFill>
                <a:latin typeface="+mj-lt"/>
                <a:ea typeface="ＭＳ Ｐゴシック" pitchFamily="50" charset="-128"/>
                <a:cs typeface="Arial"/>
              </a:rPr>
            </a:br>
            <a:r>
              <a:rPr kumimoji="1" lang="en-US" altLang="ja-JP" sz="1800" dirty="0">
                <a:solidFill>
                  <a:srgbClr val="5492CD"/>
                </a:solidFill>
                <a:latin typeface="+mj-lt"/>
                <a:ea typeface="ＭＳ Ｐゴシック" pitchFamily="50" charset="-128"/>
              </a:rPr>
              <a:t>   </a:t>
            </a:r>
            <a:r>
              <a:rPr kumimoji="1" lang="pt-BR" altLang="ja-JP" sz="1800" dirty="0">
                <a:solidFill>
                  <a:srgbClr val="5492CD"/>
                </a:solidFill>
                <a:latin typeface="+mj-lt"/>
                <a:ea typeface="ＭＳ Ｐゴシック" pitchFamily="50" charset="-128"/>
              </a:rPr>
              <a:t>toneladas de </a:t>
            </a:r>
            <a:r>
              <a:rPr kumimoji="1" lang="pt-BR" altLang="ja-JP" sz="1800" baseline="-25000" dirty="0">
                <a:solidFill>
                  <a:srgbClr val="5492CD"/>
                </a:solidFill>
                <a:latin typeface="+mj-lt"/>
                <a:ea typeface="ＭＳ Ｐゴシック" pitchFamily="50" charset="-128"/>
              </a:rPr>
              <a:t>CO2</a:t>
            </a:r>
            <a:r>
              <a:rPr kumimoji="1" lang="pt-BR" altLang="ja-JP" sz="1800" dirty="0">
                <a:solidFill>
                  <a:srgbClr val="5492CD"/>
                </a:solidFill>
                <a:latin typeface="+mj-lt"/>
                <a:ea typeface="ＭＳ Ｐゴシック" pitchFamily="50" charset="-128"/>
              </a:rPr>
              <a:t> / tonelada de material i produzido</a:t>
            </a:r>
            <a:endParaRPr kumimoji="1" lang="en-US" altLang="ja-JP" sz="1800" dirty="0">
              <a:solidFill>
                <a:srgbClr val="5492CD"/>
              </a:solidFill>
              <a:latin typeface="+mj-lt"/>
              <a:ea typeface="ＭＳ Ｐゴシック" pitchFamily="50" charset="-128"/>
            </a:endParaRPr>
          </a:p>
        </p:txBody>
      </p:sp>
      <p:sp>
        <p:nvSpPr>
          <p:cNvPr id="6" name="Rounded Rectangle 5"/>
          <p:cNvSpPr/>
          <p:nvPr/>
        </p:nvSpPr>
        <p:spPr>
          <a:xfrm>
            <a:off x="1619672" y="1512562"/>
            <a:ext cx="3744415" cy="376603"/>
          </a:xfrm>
          <a:prstGeom prst="roundRect">
            <a:avLst/>
          </a:prstGeom>
          <a:solidFill>
            <a:schemeClr val="accent1">
              <a:alpha val="46000"/>
            </a:schemeClr>
          </a:solidFill>
          <a:ln>
            <a:solidFill>
              <a:srgbClr val="5492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4253" name="Rectangle 13"/>
          <p:cNvSpPr>
            <a:spLocks noGrp="1" noChangeArrowheads="1"/>
          </p:cNvSpPr>
          <p:nvPr>
            <p:ph type="title"/>
          </p:nvPr>
        </p:nvSpPr>
        <p:spPr>
          <a:xfrm>
            <a:off x="323771" y="0"/>
            <a:ext cx="8649747" cy="89114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pt-BR" altLang="ja-JP" dirty="0"/>
              <a:t>2C1: CO</a:t>
            </a:r>
            <a:r>
              <a:rPr lang="pt-BR" altLang="ja-JP" baseline="-25000" dirty="0"/>
              <a:t>2</a:t>
            </a:r>
            <a:r>
              <a:rPr lang="pt-BR" altLang="ja-JP" dirty="0"/>
              <a:t> pela Produção de Ferro e Aço (Nível1)</a:t>
            </a:r>
            <a:endParaRPr lang="en-GB" altLang="ja-JP" dirty="0"/>
          </a:p>
        </p:txBody>
      </p:sp>
      <p:graphicFrame>
        <p:nvGraphicFramePr>
          <p:cNvPr id="7" name="Content Placeholder 5"/>
          <p:cNvGraphicFramePr>
            <a:graphicFrameLocks/>
          </p:cNvGraphicFramePr>
          <p:nvPr>
            <p:extLst>
              <p:ext uri="{D42A27DB-BD31-4B8C-83A1-F6EECF244321}">
                <p14:modId xmlns:p14="http://schemas.microsoft.com/office/powerpoint/2010/main" val="2100999862"/>
              </p:ext>
            </p:extLst>
          </p:nvPr>
        </p:nvGraphicFramePr>
        <p:xfrm>
          <a:off x="251520" y="3021145"/>
          <a:ext cx="8712968" cy="3720222"/>
        </p:xfrm>
        <a:graphic>
          <a:graphicData uri="http://schemas.openxmlformats.org/drawingml/2006/table">
            <a:tbl>
              <a:tblPr firstRow="1" bandRow="1">
                <a:tableStyleId>{5C22544A-7EE6-4342-B048-85BDC9FD1C3A}</a:tableStyleId>
              </a:tblPr>
              <a:tblGrid>
                <a:gridCol w="4752528">
                  <a:extLst>
                    <a:ext uri="{9D8B030D-6E8A-4147-A177-3AD203B41FA5}">
                      <a16:colId xmlns="" xmlns:a16="http://schemas.microsoft.com/office/drawing/2014/main" val="20000"/>
                    </a:ext>
                  </a:extLst>
                </a:gridCol>
                <a:gridCol w="1676979">
                  <a:extLst>
                    <a:ext uri="{9D8B030D-6E8A-4147-A177-3AD203B41FA5}">
                      <a16:colId xmlns="" xmlns:a16="http://schemas.microsoft.com/office/drawing/2014/main" val="20001"/>
                    </a:ext>
                  </a:extLst>
                </a:gridCol>
                <a:gridCol w="2283461">
                  <a:extLst>
                    <a:ext uri="{9D8B030D-6E8A-4147-A177-3AD203B41FA5}">
                      <a16:colId xmlns="" xmlns:a16="http://schemas.microsoft.com/office/drawing/2014/main" val="20002"/>
                    </a:ext>
                  </a:extLst>
                </a:gridCol>
              </a:tblGrid>
              <a:tr h="593985">
                <a:tc rowSpan="2">
                  <a:txBody>
                    <a:bodyPr/>
                    <a:lstStyle/>
                    <a:p>
                      <a:pPr algn="ctr"/>
                      <a:r>
                        <a:rPr kumimoji="1" lang="en-US" altLang="ja-JP" sz="1400" b="1" dirty="0">
                          <a:solidFill>
                            <a:srgbClr val="FFFFFF"/>
                          </a:solidFill>
                          <a:latin typeface="Arial Narrow"/>
                          <a:ea typeface="ＭＳ Ｐゴシック"/>
                        </a:rPr>
                        <a:t>Material </a:t>
                      </a:r>
                      <a:r>
                        <a:rPr kumimoji="1" lang="en-US" altLang="ja-JP" sz="1400" b="1" i="1" dirty="0">
                          <a:solidFill>
                            <a:srgbClr val="FFFFFF"/>
                          </a:solidFill>
                          <a:latin typeface="Arial Narrow"/>
                          <a:ea typeface="ＭＳ Ｐゴシック"/>
                        </a:rPr>
                        <a:t>i</a:t>
                      </a:r>
                      <a:r>
                        <a:rPr kumimoji="1" lang="en-US" altLang="ja-JP" sz="1400" b="1" dirty="0">
                          <a:solidFill>
                            <a:srgbClr val="FFFFFF"/>
                          </a:solidFill>
                          <a:latin typeface="Arial Narrow"/>
                          <a:ea typeface="ＭＳ Ｐゴシック"/>
                        </a:rPr>
                        <a:t> </a:t>
                      </a:r>
                      <a:endParaRPr lang="en-GB" sz="1400" dirty="0">
                        <a:solidFill>
                          <a:schemeClr val="bg1"/>
                        </a:solidFill>
                        <a:latin typeface="Arial Narrow" panose="020B0606020202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latin typeface="Arial Narrow"/>
                        </a:rPr>
                        <a:t>Fator</a:t>
                      </a:r>
                      <a:r>
                        <a:rPr lang="fr-FR" sz="1400" baseline="0" dirty="0" smtClean="0">
                          <a:latin typeface="Arial Narrow"/>
                        </a:rPr>
                        <a:t> </a:t>
                      </a:r>
                      <a:r>
                        <a:rPr lang="fr-FR" sz="1400" dirty="0" smtClean="0">
                          <a:latin typeface="Arial Narrow"/>
                        </a:rPr>
                        <a:t> </a:t>
                      </a:r>
                      <a:r>
                        <a:rPr lang="fr-FR" sz="1400" dirty="0">
                          <a:latin typeface="Arial Narrow"/>
                        </a:rPr>
                        <a:t>de </a:t>
                      </a:r>
                      <a:r>
                        <a:rPr lang="fr-FR" sz="1400" dirty="0" smtClean="0">
                          <a:latin typeface="Arial Narrow"/>
                        </a:rPr>
                        <a:t>Emissão Padrão</a:t>
                      </a:r>
                      <a:endParaRPr lang="fr-FR" sz="1400" dirty="0">
                        <a:latin typeface="Arial Narrow"/>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pt-BR" altLang="ja-JP" sz="1400" dirty="0">
                          <a:solidFill>
                            <a:srgbClr val="C00000"/>
                          </a:solidFill>
                          <a:latin typeface="Arial Narrow"/>
                          <a:ea typeface="ＭＳ Ｐゴシック"/>
                        </a:rPr>
                        <a:t>Valor padrão global médio para o EF do Aço</a:t>
                      </a:r>
                      <a:endParaRPr lang="fr-FR" sz="1400" dirty="0">
                        <a:solidFill>
                          <a:srgbClr val="C00000"/>
                        </a:solidFill>
                        <a:latin typeface="Arial Narrow"/>
                        <a:ea typeface="ＭＳ Ｐゴシック"/>
                      </a:endParaRPr>
                    </a:p>
                  </a:txBody>
                  <a:tcPr/>
                </a:tc>
                <a:extLst>
                  <a:ext uri="{0D108BD9-81ED-4DB2-BD59-A6C34878D82A}">
                    <a16:rowId xmlns="" xmlns:a16="http://schemas.microsoft.com/office/drawing/2014/main" val="10000"/>
                  </a:ext>
                </a:extLst>
              </a:tr>
              <a:tr h="375149">
                <a:tc vMerge="1">
                  <a:txBody>
                    <a:bodyPr/>
                    <a:lstStyle/>
                    <a:p>
                      <a:endParaRPr lang="en-GB" sz="1600" dirty="0">
                        <a:solidFill>
                          <a:schemeClr val="bg1"/>
                        </a:solidFill>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a:solidFill>
                            <a:srgbClr val="FFFFFF"/>
                          </a:solidFill>
                          <a:latin typeface="Arial Narrow"/>
                        </a:rPr>
                        <a:t>tonelada de CO</a:t>
                      </a:r>
                      <a:r>
                        <a:rPr lang="fr-FR" sz="1400" b="1" baseline="-25000" dirty="0">
                          <a:solidFill>
                            <a:srgbClr val="FFFFFF"/>
                          </a:solidFill>
                          <a:latin typeface="Arial Narrow"/>
                        </a:rPr>
                        <a:t>2</a:t>
                      </a:r>
                      <a:r>
                        <a:rPr lang="fr-FR" sz="1400" b="1" dirty="0">
                          <a:solidFill>
                            <a:srgbClr val="FFFFFF"/>
                          </a:solidFill>
                          <a:latin typeface="Arial Narrow"/>
                        </a:rPr>
                        <a:t> / tonelada de material i</a:t>
                      </a:r>
                      <a:endParaRPr lang="fr-FR" sz="1400" b="1" i="1" dirty="0">
                        <a:solidFill>
                          <a:srgbClr val="FFFFFF"/>
                        </a:solidFill>
                        <a:latin typeface="Arial Narrow"/>
                      </a:endParaRPr>
                    </a:p>
                  </a:txBody>
                  <a:tcPr>
                    <a:solidFill>
                      <a:schemeClr val="accent1"/>
                    </a:solidFill>
                  </a:tcPr>
                </a:tc>
                <a:tc hMerge="1">
                  <a:txBody>
                    <a:bodyPr/>
                    <a:lstStyle/>
                    <a:p>
                      <a:endParaRPr lang="en-GB"/>
                    </a:p>
                  </a:txBody>
                  <a:tcPr/>
                </a:tc>
                <a:extLst>
                  <a:ext uri="{0D108BD9-81ED-4DB2-BD59-A6C34878D82A}">
                    <a16:rowId xmlns="" xmlns:a16="http://schemas.microsoft.com/office/drawing/2014/main" val="10001"/>
                  </a:ext>
                </a:extLst>
              </a:tr>
              <a:tr h="343886">
                <a:tc>
                  <a:txBody>
                    <a:bodyPr/>
                    <a:lstStyle/>
                    <a:p>
                      <a:pPr marL="285750" indent="-285750">
                        <a:buFont typeface="Wingdings" panose="05000000000000000000" pitchFamily="2" charset="2"/>
                        <a:buChar char="§"/>
                      </a:pPr>
                      <a:r>
                        <a:rPr lang="pt-BR" sz="1400" b="1" dirty="0">
                          <a:latin typeface="Arial Narrow"/>
                        </a:rPr>
                        <a:t>Aço bruto de Forno Básico de Oxigênio</a:t>
                      </a:r>
                      <a:endParaRPr lang="en-GB" sz="1400" b="1" dirty="0">
                        <a:latin typeface="Arial Narrow"/>
                      </a:endParaRPr>
                    </a:p>
                  </a:txBody>
                  <a:tcPr/>
                </a:tc>
                <a:tc>
                  <a:txBody>
                    <a:bodyPr/>
                    <a:lstStyle/>
                    <a:p>
                      <a:pPr algn="ctr"/>
                      <a:r>
                        <a:rPr lang="fr-FR" sz="1400" b="1" dirty="0">
                          <a:latin typeface="Arial Narrow" panose="020B0606020202030204" pitchFamily="34" charset="0"/>
                        </a:rPr>
                        <a:t>1.46</a:t>
                      </a:r>
                    </a:p>
                  </a:txBody>
                  <a:tcPr/>
                </a:tc>
                <a:tc rowSpan="3">
                  <a:txBody>
                    <a:bodyPr/>
                    <a:lstStyle/>
                    <a:p>
                      <a:pPr algn="ctr"/>
                      <a:r>
                        <a:rPr lang="fr-FR" sz="1400" b="1" dirty="0">
                          <a:solidFill>
                            <a:srgbClr val="C00000"/>
                          </a:solidFill>
                          <a:latin typeface="Arial Narrow" panose="020B0606020202030204" pitchFamily="34" charset="0"/>
                        </a:rPr>
                        <a:t>1.06</a:t>
                      </a:r>
                    </a:p>
                  </a:txBody>
                  <a:tcPr anchor="ctr">
                    <a:noFill/>
                  </a:tcPr>
                </a:tc>
                <a:extLst>
                  <a:ext uri="{0D108BD9-81ED-4DB2-BD59-A6C34878D82A}">
                    <a16:rowId xmlns="" xmlns:a16="http://schemas.microsoft.com/office/drawing/2014/main" val="10002"/>
                  </a:ext>
                </a:extLst>
              </a:tr>
              <a:tr h="343886">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pt-BR" sz="1400" b="1" dirty="0">
                          <a:latin typeface="Arial Narrow"/>
                        </a:rPr>
                        <a:t>Aço bruto de Forno Elétrico a Arco</a:t>
                      </a:r>
                    </a:p>
                  </a:txBody>
                  <a:tcPr/>
                </a:tc>
                <a:tc>
                  <a:txBody>
                    <a:bodyPr/>
                    <a:lstStyle/>
                    <a:p>
                      <a:pPr algn="ctr"/>
                      <a:r>
                        <a:rPr lang="en-GB" sz="1400" b="1" dirty="0">
                          <a:latin typeface="Arial Narrow" panose="020B0606020202030204" pitchFamily="34" charset="0"/>
                        </a:rPr>
                        <a:t>0.08</a:t>
                      </a:r>
                    </a:p>
                  </a:txBody>
                  <a:tcPr/>
                </a:tc>
                <a:tc vMerge="1">
                  <a:txBody>
                    <a:bodyPr/>
                    <a:lstStyle/>
                    <a:p>
                      <a:endParaRPr lang="en-GB"/>
                    </a:p>
                  </a:txBody>
                  <a:tcPr/>
                </a:tc>
                <a:extLst>
                  <a:ext uri="{0D108BD9-81ED-4DB2-BD59-A6C34878D82A}">
                    <a16:rowId xmlns="" xmlns:a16="http://schemas.microsoft.com/office/drawing/2014/main" val="10003"/>
                  </a:ext>
                </a:extLst>
              </a:tr>
              <a:tr h="343886">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pt-BR" sz="1400" b="1" dirty="0">
                          <a:latin typeface="Arial Narrow"/>
                        </a:rPr>
                        <a:t>Aço bruto de Fornos Reverberatórios</a:t>
                      </a:r>
                      <a:r>
                        <a:rPr lang="en-GB" sz="1400" b="1" dirty="0">
                          <a:latin typeface="Arial Narrow"/>
                        </a:rPr>
                        <a:t> </a:t>
                      </a:r>
                    </a:p>
                  </a:txBody>
                  <a:tcPr/>
                </a:tc>
                <a:tc>
                  <a:txBody>
                    <a:bodyPr/>
                    <a:lstStyle/>
                    <a:p>
                      <a:pPr algn="ctr"/>
                      <a:r>
                        <a:rPr lang="en-GB" sz="1400" b="1" dirty="0">
                          <a:latin typeface="Arial Narrow" panose="020B0606020202030204" pitchFamily="34" charset="0"/>
                        </a:rPr>
                        <a:t>1.72</a:t>
                      </a:r>
                    </a:p>
                  </a:txBody>
                  <a:tcPr/>
                </a:tc>
                <a:tc vMerge="1">
                  <a:txBody>
                    <a:bodyPr/>
                    <a:lstStyle/>
                    <a:p>
                      <a:endParaRPr lang="en-GB"/>
                    </a:p>
                  </a:txBody>
                  <a:tcPr/>
                </a:tc>
                <a:extLst>
                  <a:ext uri="{0D108BD9-81ED-4DB2-BD59-A6C34878D82A}">
                    <a16:rowId xmlns="" xmlns:a16="http://schemas.microsoft.com/office/drawing/2014/main" val="10004"/>
                  </a:ext>
                </a:extLst>
              </a:tr>
              <a:tr h="343886">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pt-BR" sz="1400" b="1" dirty="0">
                          <a:latin typeface="Arial Narrow"/>
                        </a:rPr>
                        <a:t>Ferro gusa não convertido em aço</a:t>
                      </a:r>
                      <a:endParaRPr lang="en-GB" sz="1400" b="1" dirty="0">
                        <a:latin typeface="Arial Narrow"/>
                      </a:endParaRPr>
                    </a:p>
                  </a:txBody>
                  <a:tcPr/>
                </a:tc>
                <a:tc>
                  <a:txBody>
                    <a:bodyPr/>
                    <a:lstStyle/>
                    <a:p>
                      <a:pPr algn="ctr"/>
                      <a:r>
                        <a:rPr lang="en-GB" sz="1400" b="1" dirty="0">
                          <a:latin typeface="Arial Narrow"/>
                        </a:rPr>
                        <a:t>1.35</a:t>
                      </a:r>
                    </a:p>
                  </a:txBody>
                  <a:tcPr/>
                </a:tc>
                <a:tc rowSpan="5">
                  <a:txBody>
                    <a:bodyPr/>
                    <a:lstStyle/>
                    <a:p>
                      <a:pPr algn="ctr"/>
                      <a:r>
                        <a:rPr kumimoji="1" lang="pt-BR" altLang="ja-JP" sz="1400" b="1" dirty="0">
                          <a:solidFill>
                            <a:srgbClr val="C00000"/>
                          </a:solidFill>
                          <a:latin typeface="Arial Narrow"/>
                          <a:ea typeface="ＭＳ Ｐゴシック"/>
                        </a:rPr>
                        <a:t>(Se o dado de atividade da produção de aço para cada processo não estiver disponível, multiplique a produção total de aço por esse EF)</a:t>
                      </a:r>
                      <a:endParaRPr lang="en-GB" sz="1400" b="1" dirty="0">
                        <a:solidFill>
                          <a:srgbClr val="C00000"/>
                        </a:solidFill>
                        <a:latin typeface="Arial Narrow"/>
                        <a:ea typeface="ＭＳ Ｐゴシック"/>
                      </a:endParaRPr>
                    </a:p>
                  </a:txBody>
                  <a:tcPr/>
                </a:tc>
                <a:extLst>
                  <a:ext uri="{0D108BD9-81ED-4DB2-BD59-A6C34878D82A}">
                    <a16:rowId xmlns="" xmlns:a16="http://schemas.microsoft.com/office/drawing/2014/main" val="10005"/>
                  </a:ext>
                </a:extLst>
              </a:tr>
              <a:tr h="343886">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b="1" dirty="0">
                          <a:latin typeface="Arial Narrow"/>
                        </a:rPr>
                        <a:t>Ferro por Processo de Redução Direta </a:t>
                      </a:r>
                    </a:p>
                  </a:txBody>
                  <a:tcPr/>
                </a:tc>
                <a:tc>
                  <a:txBody>
                    <a:bodyPr/>
                    <a:lstStyle/>
                    <a:p>
                      <a:pPr algn="ctr"/>
                      <a:r>
                        <a:rPr lang="en-GB" sz="1400" b="1" dirty="0">
                          <a:latin typeface="Arial Narrow"/>
                        </a:rPr>
                        <a:t>0.70</a:t>
                      </a:r>
                    </a:p>
                  </a:txBody>
                  <a:tcPr/>
                </a:tc>
                <a:tc vMerge="1">
                  <a:txBody>
                    <a:bodyPr/>
                    <a:lstStyle/>
                    <a:p>
                      <a:endParaRPr lang="en-GB"/>
                    </a:p>
                  </a:txBody>
                  <a:tcPr/>
                </a:tc>
                <a:extLst>
                  <a:ext uri="{0D108BD9-81ED-4DB2-BD59-A6C34878D82A}">
                    <a16:rowId xmlns="" xmlns:a16="http://schemas.microsoft.com/office/drawing/2014/main" val="10006"/>
                  </a:ext>
                </a:extLst>
              </a:tr>
              <a:tr h="343886">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b="1" dirty="0">
                          <a:latin typeface="Arial Narrow"/>
                        </a:rPr>
                        <a:t>Sinterizado </a:t>
                      </a:r>
                    </a:p>
                  </a:txBody>
                  <a:tcPr/>
                </a:tc>
                <a:tc>
                  <a:txBody>
                    <a:bodyPr/>
                    <a:lstStyle/>
                    <a:p>
                      <a:pPr algn="ctr"/>
                      <a:r>
                        <a:rPr lang="en-GB" sz="1400" b="1" dirty="0">
                          <a:latin typeface="Arial Narrow" panose="020B0606020202030204" pitchFamily="34" charset="0"/>
                        </a:rPr>
                        <a:t>0.20</a:t>
                      </a:r>
                    </a:p>
                  </a:txBody>
                  <a:tcPr/>
                </a:tc>
                <a:tc vMerge="1">
                  <a:txBody>
                    <a:bodyPr/>
                    <a:lstStyle/>
                    <a:p>
                      <a:endParaRPr lang="en-GB"/>
                    </a:p>
                  </a:txBody>
                  <a:tcPr/>
                </a:tc>
                <a:extLst>
                  <a:ext uri="{0D108BD9-81ED-4DB2-BD59-A6C34878D82A}">
                    <a16:rowId xmlns="" xmlns:a16="http://schemas.microsoft.com/office/drawing/2014/main" val="10007"/>
                  </a:ext>
                </a:extLst>
              </a:tr>
              <a:tr h="343886">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b="1" dirty="0">
                          <a:latin typeface="Arial Narrow"/>
                        </a:rPr>
                        <a:t>Pelotizado</a:t>
                      </a:r>
                    </a:p>
                  </a:txBody>
                  <a:tcPr/>
                </a:tc>
                <a:tc>
                  <a:txBody>
                    <a:bodyPr/>
                    <a:lstStyle/>
                    <a:p>
                      <a:pPr algn="ctr"/>
                      <a:r>
                        <a:rPr lang="en-GB" sz="1400" b="1" dirty="0">
                          <a:latin typeface="Arial Narrow" panose="020B0606020202030204" pitchFamily="34" charset="0"/>
                        </a:rPr>
                        <a:t>0.03</a:t>
                      </a:r>
                    </a:p>
                  </a:txBody>
                  <a:tcPr/>
                </a:tc>
                <a:tc vMerge="1">
                  <a:txBody>
                    <a:bodyPr/>
                    <a:lstStyle/>
                    <a:p>
                      <a:endParaRPr lang="en-GB"/>
                    </a:p>
                  </a:txBody>
                  <a:tcPr/>
                </a:tc>
                <a:extLst>
                  <a:ext uri="{0D108BD9-81ED-4DB2-BD59-A6C34878D82A}">
                    <a16:rowId xmlns="" xmlns:a16="http://schemas.microsoft.com/office/drawing/2014/main" val="10008"/>
                  </a:ext>
                </a:extLst>
              </a:tr>
              <a:tr h="343886">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pt-BR" sz="1400" b="1" dirty="0">
                          <a:latin typeface="Arial Narrow"/>
                        </a:rPr>
                        <a:t>Forno de Coque (deve ser informado no setor Energia)</a:t>
                      </a:r>
                      <a:endParaRPr lang="en-GB" sz="1400" b="1" dirty="0">
                        <a:latin typeface="Arial Narrow"/>
                      </a:endParaRPr>
                    </a:p>
                  </a:txBody>
                  <a:tcPr/>
                </a:tc>
                <a:tc>
                  <a:txBody>
                    <a:bodyPr/>
                    <a:lstStyle/>
                    <a:p>
                      <a:pPr algn="ctr"/>
                      <a:r>
                        <a:rPr lang="en-GB" sz="1400" b="1" dirty="0">
                          <a:latin typeface="Arial Narrow" panose="020B0606020202030204" pitchFamily="34" charset="0"/>
                        </a:rPr>
                        <a:t>0.56</a:t>
                      </a:r>
                    </a:p>
                  </a:txBody>
                  <a:tcPr/>
                </a:tc>
                <a:tc vMerge="1">
                  <a:txBody>
                    <a:bodyPr/>
                    <a:lstStyle/>
                    <a:p>
                      <a:pPr algn="ctr"/>
                      <a:endParaRPr lang="en-GB" sz="1400" b="1" dirty="0">
                        <a:solidFill>
                          <a:srgbClr val="C00000"/>
                        </a:solidFill>
                        <a:latin typeface="Arial Narrow" panose="020B0606020202030204" pitchFamily="34" charset="0"/>
                      </a:endParaRPr>
                    </a:p>
                  </a:txBody>
                  <a:tcPr/>
                </a:tc>
                <a:extLst>
                  <a:ext uri="{0D108BD9-81ED-4DB2-BD59-A6C34878D82A}">
                    <a16:rowId xmlns="" xmlns:a16="http://schemas.microsoft.com/office/drawing/2014/main" val="361051859"/>
                  </a:ext>
                </a:extLst>
              </a:tr>
            </a:tbl>
          </a:graphicData>
        </a:graphic>
      </p:graphicFrame>
    </p:spTree>
    <p:extLst>
      <p:ext uri="{BB962C8B-B14F-4D97-AF65-F5344CB8AC3E}">
        <p14:creationId xmlns:p14="http://schemas.microsoft.com/office/powerpoint/2010/main" val="878687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53" name="Rectangle 13"/>
          <p:cNvSpPr>
            <a:spLocks noGrp="1" noChangeArrowheads="1"/>
          </p:cNvSpPr>
          <p:nvPr>
            <p:ph type="title"/>
          </p:nvPr>
        </p:nvSpPr>
        <p:spPr>
          <a:xfrm>
            <a:off x="165499" y="155438"/>
            <a:ext cx="8978262" cy="58261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pt-BR" altLang="ja-JP" dirty="0"/>
              <a:t>2C1: CO2 pela Produção de Ferro e Aço (Nível 2)</a:t>
            </a:r>
            <a:endParaRPr lang="en-GB" altLang="ja-JP" dirty="0"/>
          </a:p>
        </p:txBody>
      </p:sp>
      <p:pic>
        <p:nvPicPr>
          <p:cNvPr id="2" name="Picture 1"/>
          <p:cNvPicPr>
            <a:picLocks noChangeAspect="1"/>
          </p:cNvPicPr>
          <p:nvPr/>
        </p:nvPicPr>
        <p:blipFill>
          <a:blip r:embed="rId3"/>
          <a:stretch>
            <a:fillRect/>
          </a:stretch>
        </p:blipFill>
        <p:spPr>
          <a:xfrm>
            <a:off x="1219582" y="886986"/>
            <a:ext cx="6152227" cy="1261790"/>
          </a:xfrm>
          <a:prstGeom prst="rect">
            <a:avLst/>
          </a:prstGeom>
          <a:ln w="22225">
            <a:solidFill>
              <a:schemeClr val="tx1"/>
            </a:solidFill>
          </a:ln>
        </p:spPr>
      </p:pic>
      <p:pic>
        <p:nvPicPr>
          <p:cNvPr id="3" name="Picture 2"/>
          <p:cNvPicPr>
            <a:picLocks noChangeAspect="1"/>
          </p:cNvPicPr>
          <p:nvPr/>
        </p:nvPicPr>
        <p:blipFill>
          <a:blip r:embed="rId4"/>
          <a:stretch>
            <a:fillRect/>
          </a:stretch>
        </p:blipFill>
        <p:spPr>
          <a:xfrm>
            <a:off x="1219582" y="2283921"/>
            <a:ext cx="6610071" cy="4241423"/>
          </a:xfrm>
          <a:prstGeom prst="rect">
            <a:avLst/>
          </a:prstGeom>
        </p:spPr>
      </p:pic>
      <p:sp>
        <p:nvSpPr>
          <p:cNvPr id="5" name="Rectangle 4"/>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25</a:t>
            </a:fld>
            <a:endParaRPr lang="en-US" dirty="0"/>
          </a:p>
        </p:txBody>
      </p:sp>
    </p:spTree>
    <p:extLst>
      <p:ext uri="{BB962C8B-B14F-4D97-AF65-F5344CB8AC3E}">
        <p14:creationId xmlns:p14="http://schemas.microsoft.com/office/powerpoint/2010/main" val="2259595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88536" y="879958"/>
            <a:ext cx="3103679" cy="4839527"/>
          </a:xfrm>
        </p:spPr>
        <p:txBody>
          <a:bodyPr/>
          <a:lstStyle/>
          <a:p>
            <a:pPr marL="0" indent="0">
              <a:buNone/>
            </a:pPr>
            <a:r>
              <a:rPr lang="en-GB" sz="1600" b="1" dirty="0">
                <a:solidFill>
                  <a:srgbClr val="F89708"/>
                </a:solidFill>
                <a:effectLst>
                  <a:outerShdw blurRad="38100" dist="38100" dir="2700000" algn="tl">
                    <a:srgbClr val="000000">
                      <a:alpha val="43137"/>
                    </a:srgbClr>
                  </a:outerShdw>
                </a:effectLst>
                <a:latin typeface="+mj-lt"/>
              </a:rPr>
              <a:t>Nível 1 </a:t>
            </a:r>
            <a:r>
              <a:rPr lang="pt-BR" sz="1600" b="1" dirty="0">
                <a:latin typeface="+mj-lt"/>
              </a:rPr>
              <a:t>usa EF padrão para as 4 principais tecnologias de produçã</a:t>
            </a:r>
            <a:r>
              <a:rPr lang="pt-BR" sz="1600" i="1" dirty="0">
                <a:latin typeface="+mj-lt"/>
              </a:rPr>
              <a:t>o </a:t>
            </a:r>
            <a:r>
              <a:rPr lang="en-GB" sz="1600" i="1" dirty="0">
                <a:latin typeface="+mj-lt"/>
              </a:rPr>
              <a:t>: Cubas de Anodo Pré-Cozido com Alimentação Central </a:t>
            </a:r>
            <a:r>
              <a:rPr lang="en-GB" sz="1600" b="1" dirty="0">
                <a:latin typeface="+mj-lt"/>
              </a:rPr>
              <a:t>(</a:t>
            </a:r>
            <a:r>
              <a:rPr lang="en-GB" sz="1600" i="1" dirty="0">
                <a:latin typeface="+mj-lt"/>
              </a:rPr>
              <a:t>CWPB);  (CWPB); Cubas de Anodo Pré-Cozido com Alimentação Lateral (SWPB); Cubas de Anodo Søderberg de Pinos Horizontais (HSS); Cubas de Anodo Søderberg de Pinos Verticais (VSS)</a:t>
            </a:r>
          </a:p>
          <a:p>
            <a:pPr marL="0" indent="0">
              <a:buNone/>
            </a:pPr>
            <a:r>
              <a:rPr lang="en-GB" sz="1600" b="1" dirty="0">
                <a:solidFill>
                  <a:srgbClr val="F89708"/>
                </a:solidFill>
                <a:effectLst>
                  <a:outerShdw blurRad="38100" dist="38100" dir="2700000" algn="tl">
                    <a:srgbClr val="000000">
                      <a:alpha val="43137"/>
                    </a:srgbClr>
                  </a:outerShdw>
                </a:effectLst>
                <a:latin typeface="+mj-lt"/>
              </a:rPr>
              <a:t>Nível 2 </a:t>
            </a:r>
            <a:r>
              <a:rPr lang="pt-BR" sz="1600" b="1" dirty="0">
                <a:latin typeface="+mj-lt"/>
              </a:rPr>
              <a:t>baseado em medições diretas de PFCs para 4 tecnologias e 2 métodos diferentes </a:t>
            </a:r>
            <a:r>
              <a:rPr lang="en-GB" sz="1600" b="1" dirty="0">
                <a:latin typeface="+mj-lt"/>
              </a:rPr>
              <a:t>: </a:t>
            </a:r>
            <a:r>
              <a:rPr lang="pt-BR" sz="1600" i="1" dirty="0">
                <a:latin typeface="+mj-lt"/>
              </a:rPr>
              <a:t>Inclinação e Sobretensão (relação entre o efeito anódico e o desempenho</a:t>
            </a:r>
            <a:r>
              <a:rPr lang="en-GB" sz="1600" i="1" dirty="0">
                <a:latin typeface="+mj-lt"/>
              </a:rPr>
              <a:t>)</a:t>
            </a:r>
          </a:p>
        </p:txBody>
      </p:sp>
      <p:sp>
        <p:nvSpPr>
          <p:cNvPr id="8" name="Title 1"/>
          <p:cNvSpPr>
            <a:spLocks noGrp="1"/>
          </p:cNvSpPr>
          <p:nvPr>
            <p:ph type="title"/>
          </p:nvPr>
        </p:nvSpPr>
        <p:spPr>
          <a:xfrm>
            <a:off x="595656" y="97127"/>
            <a:ext cx="8548344" cy="84482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pt-BR" altLang="ja-JP" dirty="0"/>
              <a:t>2C3. Produção de alumínio - Emissões de PFCs</a:t>
            </a:r>
            <a:endParaRPr lang="en-GB" dirty="0"/>
          </a:p>
        </p:txBody>
      </p:sp>
      <p:pic>
        <p:nvPicPr>
          <p:cNvPr id="9" name="Picture 8"/>
          <p:cNvPicPr>
            <a:picLocks noChangeAspect="1"/>
          </p:cNvPicPr>
          <p:nvPr/>
        </p:nvPicPr>
        <p:blipFill>
          <a:blip r:embed="rId3"/>
          <a:stretch>
            <a:fillRect/>
          </a:stretch>
        </p:blipFill>
        <p:spPr>
          <a:xfrm>
            <a:off x="3292214" y="962509"/>
            <a:ext cx="5792213" cy="2092750"/>
          </a:xfrm>
          <a:prstGeom prst="rect">
            <a:avLst/>
          </a:prstGeom>
        </p:spPr>
      </p:pic>
      <p:pic>
        <p:nvPicPr>
          <p:cNvPr id="11" name="Picture 10"/>
          <p:cNvPicPr>
            <a:picLocks noChangeAspect="1"/>
          </p:cNvPicPr>
          <p:nvPr/>
        </p:nvPicPr>
        <p:blipFill>
          <a:blip r:embed="rId4"/>
          <a:stretch>
            <a:fillRect/>
          </a:stretch>
        </p:blipFill>
        <p:spPr>
          <a:xfrm>
            <a:off x="3262428" y="3399400"/>
            <a:ext cx="5851786" cy="2304854"/>
          </a:xfrm>
          <a:prstGeom prst="rect">
            <a:avLst/>
          </a:prstGeom>
        </p:spPr>
      </p:pic>
      <p:sp>
        <p:nvSpPr>
          <p:cNvPr id="6" name="Rectangle 5"/>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26</a:t>
            </a:fld>
            <a:endParaRPr lang="en-US" dirty="0"/>
          </a:p>
        </p:txBody>
      </p:sp>
      <p:sp>
        <p:nvSpPr>
          <p:cNvPr id="10" name="Rectangle 36"/>
          <p:cNvSpPr txBox="1">
            <a:spLocks noChangeArrowheads="1"/>
          </p:cNvSpPr>
          <p:nvPr/>
        </p:nvSpPr>
        <p:spPr>
          <a:xfrm>
            <a:off x="2411760" y="6505575"/>
            <a:ext cx="5454303" cy="1875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12" name="Rectangle 37"/>
          <p:cNvSpPr txBox="1">
            <a:spLocks noChangeArrowheads="1"/>
          </p:cNvSpPr>
          <p:nvPr/>
        </p:nvSpPr>
        <p:spPr>
          <a:xfrm>
            <a:off x="2987825" y="6318058"/>
            <a:ext cx="3384376" cy="1875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4024204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3528" y="116181"/>
            <a:ext cx="8659289" cy="79253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pt-BR" altLang="ja-JP" sz="2200" dirty="0"/>
              <a:t>2D: Uso de Produtos Não-Energéticos de Combustíveis e Solventes</a:t>
            </a:r>
            <a:endParaRPr lang="en-GB" altLang="ja-JP" sz="2200" dirty="0"/>
          </a:p>
        </p:txBody>
      </p:sp>
      <p:sp>
        <p:nvSpPr>
          <p:cNvPr id="22531" name="Rectangle 3"/>
          <p:cNvSpPr>
            <a:spLocks noGrp="1" noChangeArrowheads="1"/>
          </p:cNvSpPr>
          <p:nvPr>
            <p:ph type="body" idx="1"/>
          </p:nvPr>
        </p:nvSpPr>
        <p:spPr>
          <a:xfrm>
            <a:off x="565952" y="1033028"/>
            <a:ext cx="8040642" cy="2739824"/>
          </a:xfrm>
        </p:spPr>
        <p:txBody>
          <a:bodyPr/>
          <a:lstStyle/>
          <a:p>
            <a:pPr algn="just">
              <a:spcBef>
                <a:spcPts val="0"/>
              </a:spcBef>
              <a:buFont typeface="Wingdings" panose="05000000000000000000" pitchFamily="2" charset="2"/>
              <a:buChar char="Ø"/>
              <a:defRPr/>
            </a:pPr>
            <a:r>
              <a:rPr lang="pt-BR" altLang="ja-JP" sz="1600" dirty="0">
                <a:latin typeface="Arial" panose="020B0604020202020204" pitchFamily="34" charset="0"/>
                <a:ea typeface="ＭＳ Ｐゴシック" pitchFamily="50" charset="-128"/>
                <a:cs typeface="Arial" panose="020B0604020202020204" pitchFamily="34" charset="0"/>
              </a:rPr>
              <a:t>Emissões de GEE resultantes do uso de produtos não energéticos (lubrificantes, ceras, massas lubrificantes, solventes), exceto:</a:t>
            </a:r>
          </a:p>
          <a:p>
            <a:pPr marL="271462" lvl="1" indent="0" algn="just">
              <a:spcBef>
                <a:spcPts val="0"/>
              </a:spcBef>
              <a:buNone/>
              <a:defRPr/>
            </a:pPr>
            <a:r>
              <a:rPr lang="pt-BR" altLang="ja-JP" sz="1600" dirty="0">
                <a:latin typeface="Arial" panose="020B0604020202020204" pitchFamily="34" charset="0"/>
                <a:ea typeface="ＭＳ Ｐゴシック" pitchFamily="50" charset="-128"/>
                <a:cs typeface="Arial" panose="020B0604020202020204" pitchFamily="34" charset="0"/>
              </a:rPr>
              <a:t>- combustão para fins energéticos;</a:t>
            </a:r>
          </a:p>
          <a:p>
            <a:pPr marL="271145" lvl="1" indent="0" algn="just">
              <a:spcBef>
                <a:spcPts val="0"/>
              </a:spcBef>
              <a:buNone/>
              <a:defRPr/>
            </a:pPr>
            <a:r>
              <a:rPr lang="pt-BR" altLang="ja-JP" sz="1600" dirty="0">
                <a:latin typeface="Arial" panose="020B0604020202020204" pitchFamily="34" charset="0"/>
                <a:ea typeface="ＭＳ Ｐゴシック" pitchFamily="50" charset="-128"/>
                <a:cs typeface="Arial" panose="020B0604020202020204" pitchFamily="34" charset="0"/>
              </a:rPr>
              <a:t>- uso como matéria-prima ou agente redutor;</a:t>
            </a:r>
          </a:p>
          <a:p>
            <a:pPr marL="271145" lvl="1" indent="0" algn="just">
              <a:spcBef>
                <a:spcPts val="0"/>
              </a:spcBef>
              <a:buNone/>
              <a:defRPr/>
            </a:pPr>
            <a:r>
              <a:rPr lang="pt-BR" altLang="ja-JP" sz="1600" dirty="0">
                <a:latin typeface="Arial" panose="020B0604020202020204" pitchFamily="34" charset="0"/>
                <a:ea typeface="ＭＳ Ｐゴシック" pitchFamily="50" charset="-128"/>
                <a:cs typeface="Arial" panose="020B0604020202020204" pitchFamily="34" charset="0"/>
              </a:rPr>
              <a:t>- incineração de óleos usados/lubrificantes com/sem recuperação de energia (Setor Energia / Resíduos).</a:t>
            </a:r>
          </a:p>
          <a:p>
            <a:pPr algn="just">
              <a:spcBef>
                <a:spcPts val="0"/>
              </a:spcBef>
              <a:buFont typeface="Wingdings" panose="05000000000000000000" pitchFamily="2" charset="2"/>
              <a:buChar char="Ø"/>
              <a:defRPr/>
            </a:pPr>
            <a:r>
              <a:rPr lang="pt-BR" altLang="ja-JP" sz="1600" dirty="0">
                <a:latin typeface="Arial" panose="020B0604020202020204" pitchFamily="34" charset="0"/>
                <a:ea typeface="ＭＳ Ｐゴシック" pitchFamily="50" charset="-128"/>
                <a:cs typeface="Arial" panose="020B0604020202020204" pitchFamily="34" charset="0"/>
              </a:rPr>
              <a:t>Uma pequena proporção de produtos não energéticos oxida durante o uso.</a:t>
            </a:r>
          </a:p>
          <a:p>
            <a:pPr algn="just">
              <a:spcBef>
                <a:spcPts val="0"/>
              </a:spcBef>
              <a:buFont typeface="Wingdings" panose="05000000000000000000" pitchFamily="2" charset="2"/>
              <a:buChar char="Ø"/>
              <a:defRPr/>
            </a:pPr>
            <a:r>
              <a:rPr lang="pt-BR" altLang="ja-JP" sz="1600" dirty="0">
                <a:latin typeface="Arial" panose="020B0604020202020204" pitchFamily="34" charset="0"/>
                <a:ea typeface="ＭＳ Ｐゴシック" pitchFamily="50" charset="-128"/>
                <a:cs typeface="Arial" panose="020B0604020202020204" pitchFamily="34" charset="0"/>
              </a:rPr>
              <a:t>Foco nas emissões diretas de CO</a:t>
            </a:r>
            <a:r>
              <a:rPr lang="pt-BR" altLang="ja-JP" sz="1600" baseline="-25000" dirty="0">
                <a:latin typeface="Arial" panose="020B0604020202020204" pitchFamily="34" charset="0"/>
                <a:ea typeface="ＭＳ Ｐゴシック" pitchFamily="50" charset="-128"/>
                <a:cs typeface="Arial" panose="020B0604020202020204" pitchFamily="34" charset="0"/>
              </a:rPr>
              <a:t>2</a:t>
            </a:r>
            <a:r>
              <a:rPr lang="pt-BR" altLang="ja-JP" sz="1600" dirty="0">
                <a:latin typeface="Arial" panose="020B0604020202020204" pitchFamily="34" charset="0"/>
                <a:ea typeface="ＭＳ Ｐゴシック" pitchFamily="50" charset="-128"/>
                <a:cs typeface="Arial" panose="020B0604020202020204" pitchFamily="34" charset="0"/>
              </a:rPr>
              <a:t> e emissões significativas de NMVOC/CO que eventualmente oxidam para CO</a:t>
            </a:r>
            <a:r>
              <a:rPr lang="pt-BR" altLang="ja-JP" sz="1600" baseline="-25000" dirty="0">
                <a:latin typeface="Arial" panose="020B0604020202020204" pitchFamily="34" charset="0"/>
                <a:ea typeface="ＭＳ Ｐゴシック" pitchFamily="50" charset="-128"/>
                <a:cs typeface="Arial" panose="020B0604020202020204" pitchFamily="34" charset="0"/>
              </a:rPr>
              <a:t>2</a:t>
            </a:r>
            <a:r>
              <a:rPr lang="pt-BR" altLang="ja-JP" sz="1600" dirty="0">
                <a:latin typeface="Arial" panose="020B0604020202020204" pitchFamily="34" charset="0"/>
                <a:ea typeface="ＭＳ Ｐゴシック" pitchFamily="50" charset="-128"/>
                <a:cs typeface="Arial" panose="020B0604020202020204" pitchFamily="34" charset="0"/>
              </a:rPr>
              <a:t> na atmosfera</a:t>
            </a:r>
            <a:endParaRPr lang="en-GB" altLang="ja-JP" sz="1600" dirty="0">
              <a:latin typeface="Arial" panose="020B0604020202020204" pitchFamily="34" charset="0"/>
              <a:ea typeface="ＭＳ Ｐゴシック" pitchFamily="50" charset="-128"/>
              <a:cs typeface="Arial" panose="020B0604020202020204" pitchFamily="34" charset="0"/>
            </a:endParaRPr>
          </a:p>
        </p:txBody>
      </p:sp>
      <p:graphicFrame>
        <p:nvGraphicFramePr>
          <p:cNvPr id="4" name="表 3"/>
          <p:cNvGraphicFramePr>
            <a:graphicFrameLocks noGrp="1"/>
          </p:cNvGraphicFramePr>
          <p:nvPr>
            <p:extLst>
              <p:ext uri="{D42A27DB-BD31-4B8C-83A1-F6EECF244321}">
                <p14:modId xmlns:p14="http://schemas.microsoft.com/office/powerpoint/2010/main" val="1416081708"/>
              </p:ext>
            </p:extLst>
          </p:nvPr>
        </p:nvGraphicFramePr>
        <p:xfrm>
          <a:off x="1464353" y="4046098"/>
          <a:ext cx="6243840" cy="1851660"/>
        </p:xfrm>
        <a:graphic>
          <a:graphicData uri="http://schemas.openxmlformats.org/drawingml/2006/table">
            <a:tbl>
              <a:tblPr/>
              <a:tblGrid>
                <a:gridCol w="662587">
                  <a:extLst>
                    <a:ext uri="{9D8B030D-6E8A-4147-A177-3AD203B41FA5}">
                      <a16:colId xmlns="" xmlns:a16="http://schemas.microsoft.com/office/drawing/2014/main" val="20000"/>
                    </a:ext>
                  </a:extLst>
                </a:gridCol>
                <a:gridCol w="3495094">
                  <a:extLst>
                    <a:ext uri="{9D8B030D-6E8A-4147-A177-3AD203B41FA5}">
                      <a16:colId xmlns="" xmlns:a16="http://schemas.microsoft.com/office/drawing/2014/main" val="20001"/>
                    </a:ext>
                  </a:extLst>
                </a:gridCol>
                <a:gridCol w="759174">
                  <a:extLst>
                    <a:ext uri="{9D8B030D-6E8A-4147-A177-3AD203B41FA5}">
                      <a16:colId xmlns="" xmlns:a16="http://schemas.microsoft.com/office/drawing/2014/main" val="20002"/>
                    </a:ext>
                  </a:extLst>
                </a:gridCol>
                <a:gridCol w="1326985">
                  <a:extLst>
                    <a:ext uri="{9D8B030D-6E8A-4147-A177-3AD203B41FA5}">
                      <a16:colId xmlns="" xmlns:a16="http://schemas.microsoft.com/office/drawing/2014/main" val="20003"/>
                    </a:ext>
                  </a:extLst>
                </a:gridCol>
              </a:tblGrid>
              <a:tr h="2769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Cod</a:t>
                      </a:r>
                      <a:endParaRPr kumimoji="1" lang="ja-JP" altLang="en-US" sz="18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Categoria</a:t>
                      </a:r>
                      <a:endParaRPr kumimoji="1" lang="ja-JP" altLang="en-US" sz="18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CO</a:t>
                      </a:r>
                      <a:r>
                        <a:rPr kumimoji="1" lang="en-GB" altLang="ja-JP" sz="14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2</a:t>
                      </a:r>
                      <a:endParaRPr kumimoji="1" lang="ja-JP" altLang="en-US" sz="14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NMVOC, CO</a:t>
                      </a:r>
                      <a:endParaRPr kumimoji="1" lang="ja-JP" altLang="en-US" sz="18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a:ea typeface="ＭＳ Ｐゴシック"/>
                          <a:cs typeface="Times New Roman"/>
                        </a:rPr>
                        <a:t>2D1: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Uso de Lubrificantes</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a:ea typeface="ＭＳ Ｐゴシック"/>
                          <a:cs typeface="Times New Roman"/>
                        </a:rPr>
                        <a:t>2D2: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a:ea typeface="ＭＳ Ｐゴシック"/>
                          <a:cs typeface="Times New Roman"/>
                        </a:rPr>
                        <a:t>Uso de Parafina de Cera </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a:ea typeface="ＭＳ Ｐゴシック"/>
                          <a:cs typeface="Times New Roman"/>
                        </a:rPr>
                        <a:t>2D3: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a:ea typeface="ＭＳ Ｐゴシック"/>
                          <a:cs typeface="Times New Roman"/>
                        </a:rPr>
                        <a:t>Uso de Solventes </a:t>
                      </a:r>
                      <a:endParaRPr kumimoji="1" lang="ja-JP" altLang="ja-JP" sz="1800" b="1" i="0" u="none" strike="noStrike" cap="none" normalizeH="0" baseline="0" dirty="0">
                        <a:ln>
                          <a:noFill/>
                        </a:ln>
                        <a:solidFill>
                          <a:srgbClr val="000000"/>
                        </a:solidFill>
                        <a:effectLst/>
                        <a:latin typeface="Arial Narrow"/>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Arial Narrow"/>
                          <a:ea typeface="ＭＳ Ｐゴシック"/>
                          <a:cs typeface="Times New Roman"/>
                        </a:rPr>
                        <a:t>2D4: </a:t>
                      </a:r>
                      <a:endParaRPr kumimoji="1" lang="ja-JP" altLang="en-US" sz="1800" b="1" i="0" u="none" strike="noStrike" cap="none" normalizeH="0" baseline="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pt-BR"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Outros (produção e uso de asfalto)</a:t>
                      </a:r>
                      <a:endParaRPr kumimoji="1" lang="ja-JP" altLang="ja-JP" sz="18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4"/>
                  </a:ext>
                </a:extLst>
              </a:tr>
            </a:tbl>
          </a:graphicData>
        </a:graphic>
      </p:graphicFrame>
      <p:sp>
        <p:nvSpPr>
          <p:cNvPr id="5" name="Rectangle 4"/>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27</a:t>
            </a:fld>
            <a:endParaRPr lang="en-US" dirty="0"/>
          </a:p>
        </p:txBody>
      </p:sp>
      <p:sp>
        <p:nvSpPr>
          <p:cNvPr id="6" name="Rectangle 36"/>
          <p:cNvSpPr txBox="1">
            <a:spLocks noChangeArrowheads="1"/>
          </p:cNvSpPr>
          <p:nvPr/>
        </p:nvSpPr>
        <p:spPr>
          <a:xfrm>
            <a:off x="2339752" y="6505574"/>
            <a:ext cx="5526311" cy="17938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7" name="Rectangle 37"/>
          <p:cNvSpPr txBox="1">
            <a:spLocks noChangeArrowheads="1"/>
          </p:cNvSpPr>
          <p:nvPr/>
        </p:nvSpPr>
        <p:spPr>
          <a:xfrm>
            <a:off x="3059833" y="6326186"/>
            <a:ext cx="3312368"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3963997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611560" y="148162"/>
            <a:ext cx="7918450" cy="76999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altLang="ja-JP" dirty="0"/>
              <a:t>2E: Indústria Eletrônica</a:t>
            </a:r>
          </a:p>
        </p:txBody>
      </p:sp>
      <p:sp>
        <p:nvSpPr>
          <p:cNvPr id="23555" name="Rectangle 3"/>
          <p:cNvSpPr>
            <a:spLocks noGrp="1" noChangeArrowheads="1"/>
          </p:cNvSpPr>
          <p:nvPr>
            <p:ph type="body" idx="1"/>
          </p:nvPr>
        </p:nvSpPr>
        <p:spPr>
          <a:xfrm>
            <a:off x="589009" y="3519441"/>
            <a:ext cx="8159456" cy="2339944"/>
          </a:xfrm>
        </p:spPr>
        <p:txBody>
          <a:bodyPr/>
          <a:lstStyle/>
          <a:p>
            <a:pPr marL="0" indent="0" algn="just">
              <a:spcBef>
                <a:spcPts val="600"/>
              </a:spcBef>
              <a:buNone/>
              <a:defRPr/>
            </a:pPr>
            <a:r>
              <a:rPr lang="en-GB" b="1" u="sng" dirty="0">
                <a:latin typeface="Arial" panose="020B0604020202020204" pitchFamily="34" charset="0"/>
                <a:cs typeface="Arial" panose="020B0604020202020204" pitchFamily="34" charset="0"/>
              </a:rPr>
              <a:t>Indústria de eletrônicos:</a:t>
            </a:r>
          </a:p>
          <a:p>
            <a:pPr marL="0" indent="0" algn="just">
              <a:spcBef>
                <a:spcPts val="600"/>
              </a:spcBef>
              <a:buNone/>
              <a:defRPr/>
            </a:pPr>
            <a:r>
              <a:rPr lang="pt-BR" dirty="0">
                <a:latin typeface="Arial" panose="020B0604020202020204" pitchFamily="34" charset="0"/>
                <a:cs typeface="Arial" panose="020B0604020202020204" pitchFamily="34" charset="0"/>
              </a:rPr>
              <a:t>vários processos avançados de fabricação de eletrônicos utilizam compostos fluorados para decapagem por plasma no processamento de materiais contendo silício, limpeza de câmaras de reatores e controle de temperatura. Indústrias eletrônicas específicas incluem as de semicondutores, monitores de tela plana com TFT e fabricação fotovoltaica (PV).</a:t>
            </a:r>
            <a:endParaRPr lang="en-GB" dirty="0">
              <a:latin typeface="Arial" panose="020B0604020202020204" pitchFamily="34" charset="0"/>
              <a:cs typeface="Arial" panose="020B0604020202020204" pitchFamily="34" charset="0"/>
            </a:endParaRPr>
          </a:p>
        </p:txBody>
      </p:sp>
      <p:graphicFrame>
        <p:nvGraphicFramePr>
          <p:cNvPr id="4" name="表 3"/>
          <p:cNvGraphicFramePr>
            <a:graphicFrameLocks noGrp="1"/>
          </p:cNvGraphicFramePr>
          <p:nvPr>
            <p:extLst>
              <p:ext uri="{D42A27DB-BD31-4B8C-83A1-F6EECF244321}">
                <p14:modId xmlns:p14="http://schemas.microsoft.com/office/powerpoint/2010/main" val="2163082579"/>
              </p:ext>
            </p:extLst>
          </p:nvPr>
        </p:nvGraphicFramePr>
        <p:xfrm>
          <a:off x="589009" y="1104376"/>
          <a:ext cx="4888513" cy="2406015"/>
        </p:xfrm>
        <a:graphic>
          <a:graphicData uri="http://schemas.openxmlformats.org/drawingml/2006/table">
            <a:tbl>
              <a:tblPr/>
              <a:tblGrid>
                <a:gridCol w="778976">
                  <a:extLst>
                    <a:ext uri="{9D8B030D-6E8A-4147-A177-3AD203B41FA5}">
                      <a16:colId xmlns="" xmlns:a16="http://schemas.microsoft.com/office/drawing/2014/main" val="20000"/>
                    </a:ext>
                  </a:extLst>
                </a:gridCol>
                <a:gridCol w="4109537">
                  <a:extLst>
                    <a:ext uri="{9D8B030D-6E8A-4147-A177-3AD203B41FA5}">
                      <a16:colId xmlns="" xmlns:a16="http://schemas.microsoft.com/office/drawing/2014/main" val="20001"/>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FFFFFF"/>
                          </a:solidFill>
                          <a:effectLst/>
                          <a:latin typeface="+mj-lt"/>
                          <a:ea typeface="ＭＳ Ｐゴシック" pitchFamily="50" charset="-128"/>
                        </a:rPr>
                        <a:t>Cod</a:t>
                      </a:r>
                      <a:endParaRPr kumimoji="1" lang="ja-JP" altLang="en-US" sz="1800" b="1" i="0" u="none" strike="noStrike" cap="none" normalizeH="0" baseline="0" dirty="0">
                        <a:ln>
                          <a:noFill/>
                        </a:ln>
                        <a:solidFill>
                          <a:srgbClr val="FFFFFF"/>
                        </a:solidFill>
                        <a:effectLst/>
                        <a:latin typeface="+mj-lt"/>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FFFFFF"/>
                          </a:solidFill>
                          <a:effectLst/>
                          <a:latin typeface="+mj-lt"/>
                          <a:ea typeface="ＭＳ Ｐゴシック" pitchFamily="50" charset="-128"/>
                        </a:rPr>
                        <a:t>Categoria</a:t>
                      </a:r>
                      <a:endParaRPr kumimoji="1" lang="ja-JP" altLang="en-US" sz="1800" b="1" i="0" u="none" strike="noStrike" cap="none" normalizeH="0" baseline="0" dirty="0">
                        <a:ln>
                          <a:noFill/>
                        </a:ln>
                        <a:solidFill>
                          <a:srgbClr val="FFFFFF"/>
                        </a:solidFill>
                        <a:effectLst/>
                        <a:latin typeface="+mj-lt"/>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a:cs typeface="Times New Roman"/>
                        </a:rPr>
                        <a:t>2E1: </a:t>
                      </a:r>
                      <a:endParaRPr kumimoji="1" lang="ja-JP" altLang="en-US"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a:cs typeface="Times New Roman"/>
                        </a:rPr>
                        <a:t>Circuito Integrado ou Semicondutor</a:t>
                      </a:r>
                      <a:endParaRPr kumimoji="1" lang="ja-JP" altLang="ja-JP" sz="1800" b="1" i="0" u="none" strike="noStrike" cap="none" normalizeH="0" baseline="0" dirty="0">
                        <a:ln>
                          <a:noFill/>
                        </a:ln>
                        <a:solidFill>
                          <a:srgbClr val="000000"/>
                        </a:solidFill>
                        <a:effectLst/>
                        <a:latin typeface="+mj-lt"/>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a:cs typeface="Times New Roman"/>
                        </a:rPr>
                        <a:t>2E2: </a:t>
                      </a:r>
                      <a:endParaRPr kumimoji="1" lang="ja-JP" altLang="en-US"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a:cs typeface="Times New Roman"/>
                        </a:rPr>
                        <a:t>Monitor de Tela Plana com TFT (Transistores de Filmes Finos) </a:t>
                      </a:r>
                      <a:endParaRPr kumimoji="1" lang="ja-JP" altLang="ja-JP" sz="1800" b="1" i="0" u="none" strike="noStrike" cap="none" normalizeH="0" baseline="0" dirty="0">
                        <a:ln>
                          <a:noFill/>
                        </a:ln>
                        <a:solidFill>
                          <a:srgbClr val="000000"/>
                        </a:solidFill>
                        <a:effectLst/>
                        <a:latin typeface="+mj-lt"/>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a:cs typeface="Times New Roman"/>
                        </a:rPr>
                        <a:t>2E3: </a:t>
                      </a:r>
                      <a:endParaRPr kumimoji="1" lang="ja-JP" altLang="en-US"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Fotovoltaica</a:t>
                      </a: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a:cs typeface="Times New Roman"/>
                        </a:rPr>
                        <a:t>2E4: </a:t>
                      </a:r>
                      <a:endParaRPr kumimoji="1" lang="ja-JP" altLang="en-US"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pt-BR"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Fluido de Transferência de Calor</a:t>
                      </a: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2E5: </a:t>
                      </a:r>
                      <a:endParaRPr kumimoji="1" lang="ja-JP" altLang="en-US"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Outro</a:t>
                      </a: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5"/>
                  </a:ext>
                </a:extLst>
              </a:tr>
            </a:tbl>
          </a:graphicData>
        </a:graphic>
      </p:graphicFrame>
      <p:sp>
        <p:nvSpPr>
          <p:cNvPr id="5" name="Rectangle 3"/>
          <p:cNvSpPr txBox="1">
            <a:spLocks noChangeArrowheads="1"/>
          </p:cNvSpPr>
          <p:nvPr/>
        </p:nvSpPr>
        <p:spPr bwMode="auto">
          <a:xfrm>
            <a:off x="5666854" y="1755089"/>
            <a:ext cx="3225626" cy="152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a:solidFill>
                  <a:srgbClr val="5492CD"/>
                </a:solidFill>
                <a:latin typeface="Frutiger LT Pro 57 Condensed" pitchFamily="34" charset="0"/>
                <a:ea typeface="+mn-ea"/>
                <a:cs typeface="+mn-cs"/>
              </a:defRPr>
            </a:lvl1pPr>
            <a:lvl2pPr marL="742950" indent="-285750" algn="l" rtl="0" eaLnBrk="0" fontAlgn="base" hangingPunct="0">
              <a:spcBef>
                <a:spcPct val="20000"/>
              </a:spcBef>
              <a:spcAft>
                <a:spcPct val="0"/>
              </a:spcAft>
              <a:buChar char="–"/>
              <a:defRPr kumimoji="1" sz="2400">
                <a:solidFill>
                  <a:srgbClr val="5492CD"/>
                </a:solidFill>
                <a:latin typeface="Frutiger LT Pro 57 Condensed" pitchFamily="34" charset="0"/>
              </a:defRPr>
            </a:lvl2pPr>
            <a:lvl3pPr marL="1143000" indent="-228600" algn="l" rtl="0" eaLnBrk="0" fontAlgn="base" hangingPunct="0">
              <a:spcBef>
                <a:spcPct val="20000"/>
              </a:spcBef>
              <a:spcAft>
                <a:spcPct val="0"/>
              </a:spcAft>
              <a:buChar char="•"/>
              <a:defRPr kumimoji="1" sz="2000">
                <a:solidFill>
                  <a:srgbClr val="5492CD"/>
                </a:solidFill>
                <a:latin typeface="Frutiger LT Pro 57 Condensed" pitchFamily="34" charset="0"/>
              </a:defRPr>
            </a:lvl3pPr>
            <a:lvl4pPr marL="1600200" indent="-228600" algn="l" rtl="0" eaLnBrk="0" fontAlgn="base" hangingPunct="0">
              <a:spcBef>
                <a:spcPct val="20000"/>
              </a:spcBef>
              <a:spcAft>
                <a:spcPct val="0"/>
              </a:spcAft>
              <a:buChar char="–"/>
              <a:defRPr kumimoji="1">
                <a:solidFill>
                  <a:srgbClr val="5492CD"/>
                </a:solidFill>
                <a:latin typeface="Frutiger LT Pro 57 Condensed" pitchFamily="34" charset="0"/>
              </a:defRPr>
            </a:lvl4pPr>
            <a:lvl5pPr marL="2057400" indent="-228600" algn="l" rtl="0" eaLnBrk="0" fontAlgn="base" hangingPunct="0">
              <a:spcBef>
                <a:spcPct val="20000"/>
              </a:spcBef>
              <a:spcAft>
                <a:spcPct val="0"/>
              </a:spcAft>
              <a:buChar char="»"/>
              <a:defRPr kumimoji="1" sz="1600">
                <a:solidFill>
                  <a:srgbClr val="5492CD"/>
                </a:solidFill>
                <a:latin typeface="Frutiger LT Pro 57 Condensed" pitchFamily="34" charset="0"/>
              </a:defRPr>
            </a:lvl5pPr>
            <a:lvl6pPr marL="2514600" indent="-228600" algn="l" rtl="0" eaLnBrk="1" fontAlgn="base" hangingPunct="1">
              <a:spcBef>
                <a:spcPct val="20000"/>
              </a:spcBef>
              <a:spcAft>
                <a:spcPct val="0"/>
              </a:spcAft>
              <a:buChar char="»"/>
              <a:defRPr kumimoji="1" sz="1600">
                <a:solidFill>
                  <a:schemeClr val="tx1"/>
                </a:solidFill>
                <a:latin typeface="+mn-lt"/>
              </a:defRPr>
            </a:lvl6pPr>
            <a:lvl7pPr marL="2971800" indent="-228600" algn="l" rtl="0" eaLnBrk="1" fontAlgn="base" hangingPunct="1">
              <a:spcBef>
                <a:spcPct val="20000"/>
              </a:spcBef>
              <a:spcAft>
                <a:spcPct val="0"/>
              </a:spcAft>
              <a:buChar char="»"/>
              <a:defRPr kumimoji="1" sz="1600">
                <a:solidFill>
                  <a:schemeClr val="tx1"/>
                </a:solidFill>
                <a:latin typeface="+mn-lt"/>
              </a:defRPr>
            </a:lvl7pPr>
            <a:lvl8pPr marL="3429000" indent="-228600" algn="l" rtl="0" eaLnBrk="1" fontAlgn="base" hangingPunct="1">
              <a:spcBef>
                <a:spcPct val="20000"/>
              </a:spcBef>
              <a:spcAft>
                <a:spcPct val="0"/>
              </a:spcAft>
              <a:buChar char="»"/>
              <a:defRPr kumimoji="1" sz="1600">
                <a:solidFill>
                  <a:schemeClr val="tx1"/>
                </a:solidFill>
                <a:latin typeface="+mn-lt"/>
              </a:defRPr>
            </a:lvl8pPr>
            <a:lvl9pPr marL="3886200" indent="-228600" algn="l" rtl="0" eaLnBrk="1" fontAlgn="base" hangingPunct="1">
              <a:spcBef>
                <a:spcPct val="20000"/>
              </a:spcBef>
              <a:spcAft>
                <a:spcPct val="0"/>
              </a:spcAft>
              <a:buChar char="»"/>
              <a:defRPr kumimoji="1" sz="1600">
                <a:solidFill>
                  <a:schemeClr val="tx1"/>
                </a:solidFill>
                <a:latin typeface="+mn-lt"/>
              </a:defRPr>
            </a:lvl9pPr>
          </a:lstStyle>
          <a:p>
            <a:pPr marL="0" indent="0">
              <a:spcBef>
                <a:spcPts val="600"/>
              </a:spcBef>
              <a:buNone/>
              <a:defRPr/>
            </a:pPr>
            <a:r>
              <a:rPr lang="en-GB" sz="1600" b="1" dirty="0">
                <a:solidFill>
                  <a:schemeClr val="tx2"/>
                </a:solidFill>
                <a:latin typeface="+mn-lt"/>
                <a:ea typeface="+mj-ea"/>
                <a:cs typeface="+mj-cs"/>
              </a:rPr>
              <a:t>Gases: </a:t>
            </a:r>
            <a:r>
              <a:rPr lang="en-GB" sz="1600" dirty="0">
                <a:solidFill>
                  <a:schemeClr val="tx2"/>
                </a:solidFill>
                <a:latin typeface="+mn-lt"/>
                <a:ea typeface="+mj-ea"/>
                <a:cs typeface="+mj-cs"/>
              </a:rPr>
              <a:t>CF</a:t>
            </a:r>
            <a:r>
              <a:rPr lang="en-GB" sz="1600" baseline="-25000" dirty="0">
                <a:solidFill>
                  <a:schemeClr val="tx2"/>
                </a:solidFill>
                <a:latin typeface="+mn-lt"/>
                <a:ea typeface="+mj-ea"/>
                <a:cs typeface="+mj-cs"/>
              </a:rPr>
              <a:t>4</a:t>
            </a:r>
            <a:r>
              <a:rPr lang="en-GB" sz="1600" dirty="0">
                <a:solidFill>
                  <a:schemeClr val="tx2"/>
                </a:solidFill>
                <a:latin typeface="+mn-lt"/>
                <a:ea typeface="+mj-ea"/>
                <a:cs typeface="+mj-cs"/>
              </a:rPr>
              <a:t>, C</a:t>
            </a:r>
            <a:r>
              <a:rPr lang="en-GB" sz="1600" baseline="-25000" dirty="0">
                <a:solidFill>
                  <a:schemeClr val="tx2"/>
                </a:solidFill>
                <a:latin typeface="+mn-lt"/>
                <a:ea typeface="+mj-ea"/>
                <a:cs typeface="+mj-cs"/>
              </a:rPr>
              <a:t>2</a:t>
            </a:r>
            <a:r>
              <a:rPr lang="en-GB" sz="1600" dirty="0">
                <a:solidFill>
                  <a:schemeClr val="tx2"/>
                </a:solidFill>
                <a:latin typeface="+mn-lt"/>
                <a:ea typeface="+mj-ea"/>
                <a:cs typeface="+mj-cs"/>
              </a:rPr>
              <a:t>F</a:t>
            </a:r>
            <a:r>
              <a:rPr lang="en-GB" sz="1600" baseline="-25000" dirty="0">
                <a:solidFill>
                  <a:schemeClr val="tx2"/>
                </a:solidFill>
                <a:latin typeface="+mn-lt"/>
                <a:ea typeface="+mj-ea"/>
                <a:cs typeface="+mj-cs"/>
              </a:rPr>
              <a:t>6</a:t>
            </a:r>
            <a:r>
              <a:rPr lang="en-GB" sz="1600" dirty="0">
                <a:solidFill>
                  <a:schemeClr val="tx2"/>
                </a:solidFill>
                <a:latin typeface="+mn-lt"/>
                <a:ea typeface="+mj-ea"/>
                <a:cs typeface="+mj-cs"/>
              </a:rPr>
              <a:t>, C</a:t>
            </a:r>
            <a:r>
              <a:rPr lang="en-GB" sz="1600" baseline="-25000" dirty="0">
                <a:solidFill>
                  <a:schemeClr val="tx2"/>
                </a:solidFill>
                <a:latin typeface="+mn-lt"/>
                <a:ea typeface="+mj-ea"/>
                <a:cs typeface="+mj-cs"/>
              </a:rPr>
              <a:t>3</a:t>
            </a:r>
            <a:r>
              <a:rPr lang="en-GB" sz="1600" dirty="0">
                <a:solidFill>
                  <a:schemeClr val="tx2"/>
                </a:solidFill>
                <a:latin typeface="+mn-lt"/>
                <a:ea typeface="+mj-ea"/>
                <a:cs typeface="+mj-cs"/>
              </a:rPr>
              <a:t>F</a:t>
            </a:r>
            <a:r>
              <a:rPr lang="en-GB" sz="1600" baseline="-25000" dirty="0">
                <a:solidFill>
                  <a:schemeClr val="tx2"/>
                </a:solidFill>
                <a:latin typeface="+mn-lt"/>
                <a:ea typeface="+mj-ea"/>
                <a:cs typeface="+mj-cs"/>
              </a:rPr>
              <a:t>8</a:t>
            </a:r>
            <a:r>
              <a:rPr lang="en-GB" sz="1600" dirty="0">
                <a:solidFill>
                  <a:schemeClr val="tx2"/>
                </a:solidFill>
                <a:latin typeface="+mn-lt"/>
                <a:ea typeface="+mj-ea"/>
                <a:cs typeface="+mj-cs"/>
              </a:rPr>
              <a:t>, </a:t>
            </a:r>
            <a:r>
              <a:rPr lang="en-GB" sz="1600" dirty="0" smtClean="0">
                <a:solidFill>
                  <a:schemeClr val="tx2"/>
                </a:solidFill>
                <a:latin typeface="+mn-lt"/>
                <a:ea typeface="+mj-ea"/>
                <a:cs typeface="+mj-cs"/>
              </a:rPr>
              <a:t>c-C</a:t>
            </a:r>
            <a:r>
              <a:rPr lang="en-GB" sz="1600" baseline="-25000" dirty="0" smtClean="0">
                <a:solidFill>
                  <a:schemeClr val="tx2"/>
                </a:solidFill>
                <a:latin typeface="+mn-lt"/>
                <a:ea typeface="+mj-ea"/>
                <a:cs typeface="+mj-cs"/>
              </a:rPr>
              <a:t>4</a:t>
            </a:r>
            <a:r>
              <a:rPr lang="en-GB" sz="1600" dirty="0" smtClean="0">
                <a:solidFill>
                  <a:schemeClr val="tx2"/>
                </a:solidFill>
                <a:latin typeface="+mn-lt"/>
                <a:ea typeface="+mj-ea"/>
                <a:cs typeface="+mj-cs"/>
              </a:rPr>
              <a:t>F</a:t>
            </a:r>
            <a:r>
              <a:rPr lang="en-GB" sz="1600" baseline="-25000" dirty="0" smtClean="0">
                <a:solidFill>
                  <a:schemeClr val="tx2"/>
                </a:solidFill>
                <a:latin typeface="+mn-lt"/>
                <a:ea typeface="+mj-ea"/>
                <a:cs typeface="+mj-cs"/>
              </a:rPr>
              <a:t>8</a:t>
            </a:r>
            <a:r>
              <a:rPr lang="en-GB" sz="1600" dirty="0">
                <a:solidFill>
                  <a:schemeClr val="tx2"/>
                </a:solidFill>
                <a:latin typeface="+mn-lt"/>
                <a:ea typeface="+mj-ea"/>
                <a:cs typeface="+mj-cs"/>
              </a:rPr>
              <a:t>, c-C</a:t>
            </a:r>
            <a:r>
              <a:rPr lang="en-GB" sz="1600" baseline="-25000" dirty="0">
                <a:solidFill>
                  <a:schemeClr val="tx2"/>
                </a:solidFill>
                <a:latin typeface="+mn-lt"/>
                <a:ea typeface="+mj-ea"/>
                <a:cs typeface="+mj-cs"/>
              </a:rPr>
              <a:t>4</a:t>
            </a:r>
            <a:r>
              <a:rPr lang="en-GB" sz="1600" dirty="0">
                <a:solidFill>
                  <a:schemeClr val="tx2"/>
                </a:solidFill>
                <a:latin typeface="+mn-lt"/>
                <a:ea typeface="+mj-ea"/>
                <a:cs typeface="+mj-cs"/>
              </a:rPr>
              <a:t>F</a:t>
            </a:r>
            <a:r>
              <a:rPr lang="en-GB" sz="1600" baseline="-25000" dirty="0">
                <a:solidFill>
                  <a:schemeClr val="tx2"/>
                </a:solidFill>
                <a:latin typeface="+mn-lt"/>
                <a:ea typeface="+mj-ea"/>
                <a:cs typeface="+mj-cs"/>
              </a:rPr>
              <a:t>8</a:t>
            </a:r>
            <a:r>
              <a:rPr lang="en-GB" sz="1600" dirty="0">
                <a:solidFill>
                  <a:schemeClr val="tx2"/>
                </a:solidFill>
                <a:latin typeface="+mn-lt"/>
                <a:ea typeface="+mj-ea"/>
                <a:cs typeface="+mj-cs"/>
              </a:rPr>
              <a:t>O, C</a:t>
            </a:r>
            <a:r>
              <a:rPr lang="en-GB" sz="1600" baseline="-25000" dirty="0">
                <a:solidFill>
                  <a:schemeClr val="tx2"/>
                </a:solidFill>
                <a:latin typeface="+mn-lt"/>
                <a:ea typeface="+mj-ea"/>
                <a:cs typeface="+mj-cs"/>
              </a:rPr>
              <a:t>4</a:t>
            </a:r>
            <a:r>
              <a:rPr lang="en-GB" sz="1600" dirty="0">
                <a:solidFill>
                  <a:schemeClr val="tx2"/>
                </a:solidFill>
                <a:latin typeface="+mn-lt"/>
                <a:ea typeface="+mj-ea"/>
                <a:cs typeface="+mj-cs"/>
              </a:rPr>
              <a:t>F</a:t>
            </a:r>
            <a:r>
              <a:rPr lang="en-GB" sz="1600" baseline="-25000" dirty="0">
                <a:solidFill>
                  <a:schemeClr val="tx2"/>
                </a:solidFill>
                <a:latin typeface="+mn-lt"/>
                <a:ea typeface="+mj-ea"/>
                <a:cs typeface="+mj-cs"/>
              </a:rPr>
              <a:t>6</a:t>
            </a:r>
            <a:r>
              <a:rPr lang="en-GB" sz="1600" dirty="0">
                <a:solidFill>
                  <a:schemeClr val="tx2"/>
                </a:solidFill>
                <a:latin typeface="+mn-lt"/>
                <a:ea typeface="+mj-ea"/>
                <a:cs typeface="+mj-cs"/>
              </a:rPr>
              <a:t>, C</a:t>
            </a:r>
            <a:r>
              <a:rPr lang="en-GB" sz="1600" baseline="-25000" dirty="0">
                <a:solidFill>
                  <a:schemeClr val="tx2"/>
                </a:solidFill>
                <a:latin typeface="+mn-lt"/>
                <a:ea typeface="+mj-ea"/>
                <a:cs typeface="+mj-cs"/>
              </a:rPr>
              <a:t>5</a:t>
            </a:r>
            <a:r>
              <a:rPr lang="en-GB" sz="1600" dirty="0">
                <a:solidFill>
                  <a:schemeClr val="tx2"/>
                </a:solidFill>
                <a:latin typeface="+mn-lt"/>
                <a:ea typeface="+mj-ea"/>
                <a:cs typeface="+mj-cs"/>
              </a:rPr>
              <a:t>F</a:t>
            </a:r>
            <a:r>
              <a:rPr lang="en-GB" sz="1600" baseline="-25000" dirty="0">
                <a:solidFill>
                  <a:schemeClr val="tx2"/>
                </a:solidFill>
                <a:latin typeface="+mn-lt"/>
                <a:ea typeface="+mj-ea"/>
                <a:cs typeface="+mj-cs"/>
              </a:rPr>
              <a:t>8</a:t>
            </a:r>
            <a:r>
              <a:rPr lang="en-GB" sz="1600" dirty="0">
                <a:solidFill>
                  <a:schemeClr val="tx2"/>
                </a:solidFill>
                <a:latin typeface="+mn-lt"/>
                <a:ea typeface="+mj-ea"/>
                <a:cs typeface="+mj-cs"/>
              </a:rPr>
              <a:t>, CHF</a:t>
            </a:r>
            <a:r>
              <a:rPr lang="en-GB" sz="1600" baseline="-25000" dirty="0">
                <a:solidFill>
                  <a:schemeClr val="tx2"/>
                </a:solidFill>
                <a:latin typeface="+mn-lt"/>
                <a:ea typeface="+mj-ea"/>
                <a:cs typeface="+mj-cs"/>
              </a:rPr>
              <a:t>3</a:t>
            </a:r>
            <a:r>
              <a:rPr lang="en-GB" sz="1600" dirty="0">
                <a:solidFill>
                  <a:schemeClr val="tx2"/>
                </a:solidFill>
                <a:latin typeface="+mn-lt"/>
                <a:ea typeface="+mj-ea"/>
                <a:cs typeface="+mj-cs"/>
              </a:rPr>
              <a:t>, CH</a:t>
            </a:r>
            <a:r>
              <a:rPr lang="en-GB" sz="1600" baseline="-25000" dirty="0">
                <a:solidFill>
                  <a:schemeClr val="tx2"/>
                </a:solidFill>
                <a:latin typeface="+mn-lt"/>
                <a:ea typeface="+mj-ea"/>
                <a:cs typeface="+mj-cs"/>
              </a:rPr>
              <a:t>2</a:t>
            </a:r>
            <a:r>
              <a:rPr lang="en-GB" sz="1600" dirty="0">
                <a:solidFill>
                  <a:schemeClr val="tx2"/>
                </a:solidFill>
                <a:latin typeface="+mn-lt"/>
                <a:ea typeface="+mj-ea"/>
                <a:cs typeface="+mj-cs"/>
              </a:rPr>
              <a:t>F</a:t>
            </a:r>
            <a:r>
              <a:rPr lang="en-GB" sz="1600" baseline="-25000" dirty="0">
                <a:solidFill>
                  <a:schemeClr val="tx2"/>
                </a:solidFill>
                <a:latin typeface="+mn-lt"/>
                <a:ea typeface="+mj-ea"/>
                <a:cs typeface="+mj-cs"/>
              </a:rPr>
              <a:t>2</a:t>
            </a:r>
            <a:r>
              <a:rPr lang="en-GB" sz="1600" dirty="0">
                <a:solidFill>
                  <a:schemeClr val="tx2"/>
                </a:solidFill>
                <a:latin typeface="+mn-lt"/>
                <a:ea typeface="+mj-ea"/>
                <a:cs typeface="+mj-cs"/>
              </a:rPr>
              <a:t>, trifluoreto de nitrogênio (NF</a:t>
            </a:r>
            <a:r>
              <a:rPr lang="en-GB" sz="1600" baseline="-25000" dirty="0">
                <a:solidFill>
                  <a:schemeClr val="tx2"/>
                </a:solidFill>
                <a:latin typeface="+mn-lt"/>
                <a:ea typeface="+mj-ea"/>
                <a:cs typeface="+mj-cs"/>
              </a:rPr>
              <a:t>3</a:t>
            </a:r>
            <a:r>
              <a:rPr lang="en-GB" sz="1600" dirty="0">
                <a:solidFill>
                  <a:schemeClr val="tx2"/>
                </a:solidFill>
                <a:latin typeface="+mn-lt"/>
                <a:ea typeface="+mj-ea"/>
                <a:cs typeface="+mj-cs"/>
              </a:rPr>
              <a:t>), hexafluoreto de enxofre (SF</a:t>
            </a:r>
            <a:r>
              <a:rPr lang="en-GB" sz="1600" baseline="-25000" dirty="0">
                <a:solidFill>
                  <a:schemeClr val="tx2"/>
                </a:solidFill>
                <a:latin typeface="+mn-lt"/>
                <a:ea typeface="+mj-ea"/>
                <a:cs typeface="+mj-cs"/>
              </a:rPr>
              <a:t>6</a:t>
            </a:r>
            <a:r>
              <a:rPr lang="en-GB" sz="1600" dirty="0">
                <a:solidFill>
                  <a:schemeClr val="tx2"/>
                </a:solidFill>
                <a:latin typeface="+mn-lt"/>
                <a:ea typeface="+mj-ea"/>
                <a:cs typeface="+mj-cs"/>
              </a:rPr>
              <a:t>)</a:t>
            </a:r>
          </a:p>
        </p:txBody>
      </p:sp>
      <p:sp>
        <p:nvSpPr>
          <p:cNvPr id="6" name="Rectangle 5"/>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28</a:t>
            </a:fld>
            <a:endParaRPr lang="en-US" dirty="0"/>
          </a:p>
        </p:txBody>
      </p:sp>
      <p:sp>
        <p:nvSpPr>
          <p:cNvPr id="7" name="Rectangle 36"/>
          <p:cNvSpPr txBox="1">
            <a:spLocks noChangeArrowheads="1"/>
          </p:cNvSpPr>
          <p:nvPr/>
        </p:nvSpPr>
        <p:spPr>
          <a:xfrm>
            <a:off x="1835696" y="6505575"/>
            <a:ext cx="5814343" cy="8969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8" name="Rectangle 37"/>
          <p:cNvSpPr txBox="1">
            <a:spLocks noChangeArrowheads="1"/>
          </p:cNvSpPr>
          <p:nvPr/>
        </p:nvSpPr>
        <p:spPr>
          <a:xfrm>
            <a:off x="2987825" y="6237313"/>
            <a:ext cx="3384376" cy="268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3128564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323528" y="0"/>
            <a:ext cx="8424936" cy="83671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a:lnSpc>
                <a:spcPct val="100000"/>
              </a:lnSpc>
            </a:pPr>
            <a:r>
              <a:rPr lang="pt-BR" altLang="ja-JP" sz="2200" dirty="0"/>
              <a:t>2F: Substitutos Fluorados para ODS - Ozone Depleting Substances (</a:t>
            </a:r>
            <a:r>
              <a:rPr lang="pt-BR" altLang="ja-JP" sz="2000" dirty="0"/>
              <a:t>Substâncias que destroem a camada de ozônio)</a:t>
            </a:r>
            <a:endParaRPr lang="en-GB" altLang="ja-JP" sz="2000" dirty="0"/>
          </a:p>
        </p:txBody>
      </p:sp>
      <p:graphicFrame>
        <p:nvGraphicFramePr>
          <p:cNvPr id="4" name="表 3"/>
          <p:cNvGraphicFramePr>
            <a:graphicFrameLocks noGrp="1"/>
          </p:cNvGraphicFramePr>
          <p:nvPr>
            <p:extLst>
              <p:ext uri="{D42A27DB-BD31-4B8C-83A1-F6EECF244321}">
                <p14:modId xmlns:p14="http://schemas.microsoft.com/office/powerpoint/2010/main" val="2790491159"/>
              </p:ext>
            </p:extLst>
          </p:nvPr>
        </p:nvGraphicFramePr>
        <p:xfrm>
          <a:off x="656154" y="1340768"/>
          <a:ext cx="7807397" cy="3910889"/>
        </p:xfrm>
        <a:graphic>
          <a:graphicData uri="http://schemas.openxmlformats.org/drawingml/2006/table">
            <a:tbl>
              <a:tblPr/>
              <a:tblGrid>
                <a:gridCol w="925680">
                  <a:extLst>
                    <a:ext uri="{9D8B030D-6E8A-4147-A177-3AD203B41FA5}">
                      <a16:colId xmlns="" xmlns:a16="http://schemas.microsoft.com/office/drawing/2014/main" val="20000"/>
                    </a:ext>
                  </a:extLst>
                </a:gridCol>
                <a:gridCol w="5268185">
                  <a:extLst>
                    <a:ext uri="{9D8B030D-6E8A-4147-A177-3AD203B41FA5}">
                      <a16:colId xmlns="" xmlns:a16="http://schemas.microsoft.com/office/drawing/2014/main" val="20001"/>
                    </a:ext>
                  </a:extLst>
                </a:gridCol>
                <a:gridCol w="806766">
                  <a:extLst>
                    <a:ext uri="{9D8B030D-6E8A-4147-A177-3AD203B41FA5}">
                      <a16:colId xmlns="" xmlns:a16="http://schemas.microsoft.com/office/drawing/2014/main" val="20002"/>
                    </a:ext>
                  </a:extLst>
                </a:gridCol>
                <a:gridCol w="806766">
                  <a:extLst>
                    <a:ext uri="{9D8B030D-6E8A-4147-A177-3AD203B41FA5}">
                      <a16:colId xmlns="" xmlns:a16="http://schemas.microsoft.com/office/drawing/2014/main" val="20003"/>
                    </a:ext>
                  </a:extLst>
                </a:gridCol>
              </a:tblGrid>
              <a:tr h="7064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FFFFFF"/>
                          </a:solidFill>
                          <a:effectLst/>
                          <a:latin typeface="+mj-lt"/>
                          <a:ea typeface="ＭＳ Ｐゴシック" pitchFamily="50" charset="-128"/>
                        </a:rPr>
                        <a:t>Cod</a:t>
                      </a:r>
                      <a:endParaRPr kumimoji="1" lang="ja-JP" altLang="en-US" sz="1800" b="1" i="0" u="none" strike="noStrike" cap="none" normalizeH="0" baseline="0" dirty="0">
                        <a:ln>
                          <a:noFill/>
                        </a:ln>
                        <a:solidFill>
                          <a:srgbClr val="FFFFFF"/>
                        </a:solidFill>
                        <a:effectLst/>
                        <a:latin typeface="+mj-lt"/>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FFFFFF"/>
                          </a:solidFill>
                          <a:effectLst/>
                          <a:latin typeface="+mj-lt"/>
                          <a:ea typeface="ＭＳ Ｐゴシック" pitchFamily="50" charset="-128"/>
                        </a:rPr>
                        <a:t>Categoria</a:t>
                      </a:r>
                      <a:endParaRPr kumimoji="1" lang="ja-JP" altLang="en-US" sz="1800" b="1" i="0" u="none" strike="noStrike" cap="none" normalizeH="0" baseline="0" dirty="0">
                        <a:ln>
                          <a:noFill/>
                        </a:ln>
                        <a:solidFill>
                          <a:srgbClr val="FFFFFF"/>
                        </a:solidFill>
                        <a:effectLst/>
                        <a:latin typeface="+mj-lt"/>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FFFFFF"/>
                          </a:solidFill>
                          <a:effectLst/>
                          <a:latin typeface="+mj-lt"/>
                          <a:ea typeface="ＭＳ Ｐゴシック" pitchFamily="50" charset="-128"/>
                        </a:rPr>
                        <a:t>HFCs</a:t>
                      </a:r>
                      <a:endParaRPr kumimoji="1" lang="ja-JP" altLang="en-US" sz="1800" b="1" i="0" u="none" strike="noStrike" cap="none" normalizeH="0" baseline="0" dirty="0">
                        <a:ln>
                          <a:noFill/>
                        </a:ln>
                        <a:solidFill>
                          <a:srgbClr val="FFFFFF"/>
                        </a:solidFill>
                        <a:effectLst/>
                        <a:latin typeface="+mj-lt"/>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FFFFFF"/>
                          </a:solidFill>
                          <a:effectLst/>
                          <a:latin typeface="+mj-lt"/>
                          <a:ea typeface="ＭＳ Ｐゴシック" pitchFamily="50" charset="-128"/>
                        </a:rPr>
                        <a:t>PFCs</a:t>
                      </a:r>
                      <a:endParaRPr kumimoji="1" lang="ja-JP" altLang="en-US" sz="1800" b="1" i="0" u="none" strike="noStrike" cap="none" normalizeH="0" baseline="0" dirty="0">
                        <a:ln>
                          <a:noFill/>
                        </a:ln>
                        <a:solidFill>
                          <a:srgbClr val="FFFFFF"/>
                        </a:solidFill>
                        <a:effectLst/>
                        <a:latin typeface="+mj-lt"/>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2F1: </a:t>
                      </a:r>
                      <a:endParaRPr kumimoji="1" lang="ja-JP" altLang="en-US"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Refrigeração e Ar Condicionado</a:t>
                      </a: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1"/>
                  </a:ext>
                </a:extLst>
              </a:tr>
              <a:tr h="4269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2F1a: </a:t>
                      </a:r>
                      <a:endParaRPr kumimoji="1" lang="ja-JP" altLang="en-US"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pt-BR"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Refrigeração e Ar Condicionado Estacionário</a:t>
                      </a: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a:cs typeface="Times New Roman"/>
                        </a:rPr>
                        <a:t>X</a:t>
                      </a:r>
                      <a:endParaRPr kumimoji="1" lang="ja-JP" altLang="ja-JP" sz="1800" b="0" i="0" u="none" strike="noStrike" cap="none" normalizeH="0" baseline="0" dirty="0">
                        <a:ln>
                          <a:noFill/>
                        </a:ln>
                        <a:solidFill>
                          <a:srgbClr val="000000"/>
                        </a:solidFill>
                        <a:effectLst/>
                        <a:latin typeface="+mj-lt"/>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a:cs typeface="Times New Roman"/>
                        </a:rPr>
                        <a:t>X</a:t>
                      </a:r>
                      <a:endParaRPr kumimoji="1" lang="ja-JP" altLang="ja-JP" sz="1800" b="0" i="0" u="none" strike="noStrike" cap="none" normalizeH="0" baseline="0" dirty="0">
                        <a:ln>
                          <a:noFill/>
                        </a:ln>
                        <a:solidFill>
                          <a:srgbClr val="000000"/>
                        </a:solidFill>
                        <a:effectLst/>
                        <a:latin typeface="+mj-lt"/>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2F1b:</a:t>
                      </a:r>
                      <a:endParaRPr kumimoji="1" lang="ja-JP" altLang="en-US"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a:cs typeface="Times New Roman"/>
                        </a:rPr>
                        <a:t>Ar Condicionado Móvel (Portátil)</a:t>
                      </a: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a:cs typeface="Times New Roman"/>
                        </a:rPr>
                        <a:t>2F2: </a:t>
                      </a:r>
                      <a:endParaRPr kumimoji="1" lang="ja-JP" altLang="en-US"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a:cs typeface="Times New Roman"/>
                        </a:rPr>
                        <a:t>Agentes Espumantes (ou Agentes Formadores de Espuma) </a:t>
                      </a:r>
                      <a:endParaRPr kumimoji="1" lang="en-GB" altLang="ja-JP" sz="1800" b="1" i="0" u="none" strike="noStrike" cap="none" normalizeH="0" baseline="0" dirty="0">
                        <a:ln>
                          <a:noFill/>
                        </a:ln>
                        <a:solidFill>
                          <a:srgbClr val="000000"/>
                        </a:solidFill>
                        <a:effectLst/>
                        <a:highlight>
                          <a:srgbClr val="FFFF00"/>
                        </a:highlight>
                        <a:latin typeface="+mj-lt"/>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a:cs typeface="Times New Roman"/>
                        </a:rPr>
                        <a:t>X</a:t>
                      </a:r>
                      <a:endParaRPr kumimoji="1" lang="ja-JP" altLang="ja-JP" sz="1800" b="0" i="0" u="none" strike="noStrike" cap="none" normalizeH="0" baseline="0" dirty="0">
                        <a:ln>
                          <a:noFill/>
                        </a:ln>
                        <a:solidFill>
                          <a:srgbClr val="000000"/>
                        </a:solidFill>
                        <a:effectLst/>
                        <a:latin typeface="+mj-lt"/>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a:cs typeface="Times New Roman"/>
                        </a:rPr>
                        <a:t>X</a:t>
                      </a:r>
                      <a:endParaRPr kumimoji="1" lang="ja-JP" altLang="ja-JP" sz="1800" b="0" i="0" u="none" strike="noStrike" cap="none" normalizeH="0" baseline="0" dirty="0">
                        <a:ln>
                          <a:noFill/>
                        </a:ln>
                        <a:solidFill>
                          <a:srgbClr val="000000"/>
                        </a:solidFill>
                        <a:effectLst/>
                        <a:latin typeface="+mj-lt"/>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a:cs typeface="Times New Roman"/>
                        </a:rPr>
                        <a:t>2F3: </a:t>
                      </a:r>
                      <a:endParaRPr kumimoji="1" lang="ja-JP" altLang="en-US"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Proteção contra fogo</a:t>
                      </a: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a:cs typeface="Times New Roman"/>
                        </a:rPr>
                        <a:t>X</a:t>
                      </a:r>
                      <a:endParaRPr kumimoji="1" lang="ja-JP" altLang="ja-JP" sz="1800" b="0" i="0" u="none" strike="noStrike" cap="none" normalizeH="0" baseline="0" dirty="0">
                        <a:ln>
                          <a:noFill/>
                        </a:ln>
                        <a:solidFill>
                          <a:srgbClr val="000000"/>
                        </a:solidFill>
                        <a:effectLst/>
                        <a:latin typeface="+mj-lt"/>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a:cs typeface="Times New Roman"/>
                        </a:rPr>
                        <a:t>X</a:t>
                      </a:r>
                      <a:endParaRPr kumimoji="1" lang="ja-JP" altLang="ja-JP" sz="1800" b="0" i="0" u="none" strike="noStrike" cap="none" normalizeH="0" baseline="0" dirty="0">
                        <a:ln>
                          <a:noFill/>
                        </a:ln>
                        <a:solidFill>
                          <a:srgbClr val="000000"/>
                        </a:solidFill>
                        <a:effectLst/>
                        <a:latin typeface="+mj-lt"/>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a:cs typeface="Times New Roman"/>
                        </a:rPr>
                        <a:t>2F4: </a:t>
                      </a:r>
                      <a:endParaRPr kumimoji="1" lang="ja-JP" altLang="en-US"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Aerossóis </a:t>
                      </a: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a:cs typeface="Times New Roman"/>
                        </a:rPr>
                        <a:t>X</a:t>
                      </a:r>
                      <a:endParaRPr kumimoji="1" lang="ja-JP" altLang="ja-JP" sz="1800" b="0" i="0" u="none" strike="noStrike" cap="none" normalizeH="0" baseline="0" dirty="0">
                        <a:ln>
                          <a:noFill/>
                        </a:ln>
                        <a:solidFill>
                          <a:srgbClr val="000000"/>
                        </a:solidFill>
                        <a:effectLst/>
                        <a:latin typeface="+mj-lt"/>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a:cs typeface="Times New Roman"/>
                        </a:rPr>
                        <a:t>X</a:t>
                      </a:r>
                      <a:endParaRPr kumimoji="1" lang="ja-JP" altLang="ja-JP" sz="1800" b="0" i="0" u="none" strike="noStrike" cap="none" normalizeH="0" baseline="0" dirty="0">
                        <a:ln>
                          <a:noFill/>
                        </a:ln>
                        <a:solidFill>
                          <a:srgbClr val="000000"/>
                        </a:solidFill>
                        <a:effectLst/>
                        <a:latin typeface="+mj-lt"/>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6"/>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a:cs typeface="Times New Roman"/>
                        </a:rPr>
                        <a:t>2F5: </a:t>
                      </a:r>
                      <a:endParaRPr kumimoji="1" lang="ja-JP" altLang="en-US"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Solventes</a:t>
                      </a: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a:cs typeface="Times New Roman"/>
                        </a:rPr>
                        <a:t>X</a:t>
                      </a:r>
                      <a:endParaRPr kumimoji="1" lang="ja-JP" altLang="ja-JP" sz="1800" b="0" i="0" u="none" strike="noStrike" cap="none" normalizeH="0" baseline="0" dirty="0">
                        <a:ln>
                          <a:noFill/>
                        </a:ln>
                        <a:solidFill>
                          <a:srgbClr val="000000"/>
                        </a:solidFill>
                        <a:effectLst/>
                        <a:latin typeface="+mj-lt"/>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a:cs typeface="Times New Roman"/>
                        </a:rPr>
                        <a:t>X</a:t>
                      </a:r>
                      <a:endParaRPr kumimoji="1" lang="ja-JP" altLang="ja-JP" sz="1800" b="0" i="0" u="none" strike="noStrike" cap="none" normalizeH="0" baseline="0" dirty="0">
                        <a:ln>
                          <a:noFill/>
                        </a:ln>
                        <a:solidFill>
                          <a:srgbClr val="000000"/>
                        </a:solidFill>
                        <a:effectLst/>
                        <a:latin typeface="+mj-lt"/>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7"/>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a:cs typeface="Times New Roman"/>
                        </a:rPr>
                        <a:t>2F6: </a:t>
                      </a:r>
                      <a:endParaRPr kumimoji="1" lang="ja-JP" altLang="en-US" sz="1800" b="1" i="0" u="none" strike="noStrike" cap="none" normalizeH="0" baseline="0">
                        <a:ln>
                          <a:noFill/>
                        </a:ln>
                        <a:solidFill>
                          <a:srgbClr val="000000"/>
                        </a:solidFill>
                        <a:effectLst/>
                        <a:latin typeface="+mj-lt"/>
                        <a:ea typeface="ＭＳ Ｐゴシック" pitchFamily="50" charset="-128"/>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rPr>
                        <a:t>Outras aplicações</a:t>
                      </a:r>
                      <a:endParaRPr kumimoji="1" lang="ja-JP" altLang="ja-JP" sz="1800" b="1"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a:cs typeface="Times New Roman"/>
                        </a:rPr>
                        <a:t>X</a:t>
                      </a:r>
                      <a:endParaRPr kumimoji="1" lang="ja-JP" altLang="ja-JP" sz="1800" b="0" i="0" u="none" strike="noStrike" cap="none" normalizeH="0" baseline="0" dirty="0">
                        <a:ln>
                          <a:noFill/>
                        </a:ln>
                        <a:solidFill>
                          <a:srgbClr val="000000"/>
                        </a:solidFill>
                        <a:effectLst/>
                        <a:latin typeface="+mj-lt"/>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rPr>
                        <a:t>X</a:t>
                      </a:r>
                      <a:endParaRPr kumimoji="1" lang="ja-JP" altLang="ja-JP" sz="1800" b="0" i="0" u="none" strike="noStrike" cap="none" normalizeH="0" baseline="0" dirty="0">
                        <a:ln>
                          <a:noFill/>
                        </a:ln>
                        <a:solidFill>
                          <a:srgbClr val="000000"/>
                        </a:solidFill>
                        <a:effectLst/>
                        <a:latin typeface="+mj-lt"/>
                        <a:ea typeface="ＭＳ Ｐゴシック" pitchFamily="50" charset="-128"/>
                        <a:cs typeface="Times New Roman" pitchFamily="18" charset="0"/>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8"/>
                  </a:ext>
                </a:extLst>
              </a:tr>
            </a:tbl>
          </a:graphicData>
        </a:graphic>
      </p:graphicFrame>
      <p:sp>
        <p:nvSpPr>
          <p:cNvPr id="5" name="Rectangle 4"/>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29</a:t>
            </a:fld>
            <a:endParaRPr lang="en-US" dirty="0"/>
          </a:p>
        </p:txBody>
      </p:sp>
      <p:sp>
        <p:nvSpPr>
          <p:cNvPr id="6" name="Rectangle 36"/>
          <p:cNvSpPr txBox="1">
            <a:spLocks noChangeArrowheads="1"/>
          </p:cNvSpPr>
          <p:nvPr/>
        </p:nvSpPr>
        <p:spPr>
          <a:xfrm>
            <a:off x="2339752" y="6416701"/>
            <a:ext cx="5526311" cy="268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7" name="Rectangle 37"/>
          <p:cNvSpPr txBox="1">
            <a:spLocks noChangeArrowheads="1"/>
          </p:cNvSpPr>
          <p:nvPr/>
        </p:nvSpPr>
        <p:spPr>
          <a:xfrm>
            <a:off x="2987825" y="6237313"/>
            <a:ext cx="3384376" cy="268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671002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611560" y="188640"/>
            <a:ext cx="4204225" cy="816283"/>
          </a:xfrm>
        </p:spPr>
        <p:txBody>
          <a:bodyPr/>
          <a:lstStyle/>
          <a:p>
            <a:pPr>
              <a:defRPr/>
            </a:pPr>
            <a:r>
              <a:rPr lang="en-GB" altLang="ja-JP" dirty="0">
                <a:ea typeface="MS PGothic" pitchFamily="34" charset="-128"/>
              </a:rPr>
              <a:t>Sumário</a:t>
            </a:r>
            <a:endParaRPr lang="en-GB" altLang="ja-JP" dirty="0">
              <a:ea typeface="ＭＳ Ｐゴシック" pitchFamily="50" charset="-128"/>
            </a:endParaRPr>
          </a:p>
        </p:txBody>
      </p:sp>
      <p:sp>
        <p:nvSpPr>
          <p:cNvPr id="19459" name="Rectangle 3"/>
          <p:cNvSpPr>
            <a:spLocks noGrp="1" noChangeArrowheads="1"/>
          </p:cNvSpPr>
          <p:nvPr>
            <p:ph idx="1"/>
          </p:nvPr>
        </p:nvSpPr>
        <p:spPr>
          <a:xfrm>
            <a:off x="611561" y="1004923"/>
            <a:ext cx="7992888" cy="5291554"/>
          </a:xfrm>
        </p:spPr>
        <p:txBody>
          <a:bodyPr/>
          <a:lstStyle/>
          <a:p>
            <a:pPr marL="457200" indent="-457200" algn="just">
              <a:spcBef>
                <a:spcPts val="600"/>
              </a:spcBef>
              <a:buAutoNum type="arabicPeriod"/>
              <a:defRPr/>
            </a:pPr>
            <a:r>
              <a:rPr lang="pt-BR" altLang="ja-JP" dirty="0">
                <a:latin typeface="Arial" panose="020B0604020202020204" pitchFamily="34" charset="0"/>
                <a:cs typeface="Arial" panose="020B0604020202020204" pitchFamily="34" charset="0"/>
              </a:rPr>
              <a:t>Importância do setor IPPU (</a:t>
            </a:r>
            <a:r>
              <a:rPr lang="pt-BR" dirty="0"/>
              <a:t>Processos Industriais e Uso de Produtos)</a:t>
            </a:r>
            <a:endParaRPr lang="pt-BR" altLang="ja-JP" dirty="0">
              <a:latin typeface="Arial" panose="020B0604020202020204" pitchFamily="34" charset="0"/>
              <a:cs typeface="Arial" panose="020B0604020202020204" pitchFamily="34" charset="0"/>
            </a:endParaRPr>
          </a:p>
          <a:p>
            <a:pPr marL="457200" indent="-457200" algn="just">
              <a:spcBef>
                <a:spcPts val="600"/>
              </a:spcBef>
              <a:buAutoNum type="arabicPeriod"/>
              <a:defRPr/>
            </a:pPr>
            <a:r>
              <a:rPr lang="pt-BR" altLang="ja-JP" dirty="0">
                <a:latin typeface="Arial" panose="020B0604020202020204" pitchFamily="34" charset="0"/>
                <a:cs typeface="Arial" panose="020B0604020202020204" pitchFamily="34" charset="0"/>
              </a:rPr>
              <a:t>O que é o setor IPPU?</a:t>
            </a:r>
          </a:p>
          <a:p>
            <a:pPr marL="457200" indent="-457200" algn="just">
              <a:spcBef>
                <a:spcPts val="600"/>
              </a:spcBef>
              <a:buAutoNum type="arabicPeriod"/>
              <a:defRPr/>
            </a:pPr>
            <a:r>
              <a:rPr lang="pt-BR" altLang="ja-JP" dirty="0">
                <a:latin typeface="Arial" panose="020B0604020202020204" pitchFamily="34" charset="0"/>
                <a:cs typeface="Arial" panose="020B0604020202020204" pitchFamily="34" charset="0"/>
              </a:rPr>
              <a:t>Categorias IPPU:</a:t>
            </a:r>
          </a:p>
          <a:p>
            <a:pPr marL="629920" lvl="2" indent="0" algn="just">
              <a:spcBef>
                <a:spcPts val="600"/>
              </a:spcBef>
              <a:buNone/>
              <a:defRPr/>
            </a:pPr>
            <a:r>
              <a:rPr lang="pt-BR" altLang="ja-JP" dirty="0">
                <a:latin typeface="Arial" panose="020B0604020202020204" pitchFamily="34" charset="0"/>
                <a:cs typeface="Arial" panose="020B0604020202020204" pitchFamily="34" charset="0"/>
              </a:rPr>
              <a:t>2A: Indústria Mineral</a:t>
            </a:r>
          </a:p>
          <a:p>
            <a:pPr marL="629920" lvl="2" indent="0" algn="just">
              <a:spcBef>
                <a:spcPts val="600"/>
              </a:spcBef>
              <a:buNone/>
              <a:tabLst>
                <a:tab pos="627063" algn="l"/>
              </a:tabLst>
              <a:defRPr/>
            </a:pPr>
            <a:r>
              <a:rPr lang="pt-BR" altLang="ja-JP" dirty="0">
                <a:latin typeface="Arial" panose="020B0604020202020204" pitchFamily="34" charset="0"/>
                <a:cs typeface="Arial" panose="020B0604020202020204" pitchFamily="34" charset="0"/>
              </a:rPr>
              <a:t>2B: Indústria Química</a:t>
            </a:r>
          </a:p>
          <a:p>
            <a:pPr marL="627063" lvl="1" indent="0" algn="just">
              <a:spcBef>
                <a:spcPts val="600"/>
              </a:spcBef>
              <a:buNone/>
              <a:defRPr/>
            </a:pPr>
            <a:r>
              <a:rPr lang="pt-BR" altLang="ja-JP" dirty="0">
                <a:latin typeface="Arial" panose="020B0604020202020204" pitchFamily="34" charset="0"/>
                <a:cs typeface="Arial" panose="020B0604020202020204" pitchFamily="34" charset="0"/>
              </a:rPr>
              <a:t>2C: Indústria Metalúrgica</a:t>
            </a:r>
          </a:p>
          <a:p>
            <a:pPr marL="626745" lvl="1" indent="0" algn="just">
              <a:spcBef>
                <a:spcPts val="600"/>
              </a:spcBef>
              <a:buNone/>
              <a:defRPr/>
            </a:pPr>
            <a:r>
              <a:rPr lang="pt-BR" altLang="ja-JP" dirty="0">
                <a:latin typeface="Arial" panose="020B0604020202020204" pitchFamily="34" charset="0"/>
                <a:cs typeface="Arial" panose="020B0604020202020204" pitchFamily="34" charset="0"/>
              </a:rPr>
              <a:t>2D: Uso de Produtos não Energéticos de Combustíveis e Solventes</a:t>
            </a:r>
          </a:p>
          <a:p>
            <a:pPr marL="627063" lvl="1" indent="0" algn="just">
              <a:spcBef>
                <a:spcPts val="600"/>
              </a:spcBef>
              <a:buNone/>
              <a:defRPr/>
            </a:pPr>
            <a:r>
              <a:rPr lang="pt-BR" altLang="ja-JP" dirty="0">
                <a:latin typeface="Arial" panose="020B0604020202020204" pitchFamily="34" charset="0"/>
                <a:cs typeface="Arial" panose="020B0604020202020204" pitchFamily="34" charset="0"/>
              </a:rPr>
              <a:t>2E: Indústria Eletrônica</a:t>
            </a:r>
          </a:p>
          <a:p>
            <a:pPr marL="626745" lvl="2" indent="0" algn="just">
              <a:spcBef>
                <a:spcPts val="600"/>
              </a:spcBef>
              <a:buNone/>
              <a:defRPr/>
            </a:pPr>
            <a:r>
              <a:rPr lang="pt-BR" altLang="ja-JP" dirty="0">
                <a:latin typeface="Arial" panose="020B0604020202020204" pitchFamily="34" charset="0"/>
                <a:cs typeface="Arial" panose="020B0604020202020204" pitchFamily="34" charset="0"/>
              </a:rPr>
              <a:t>2F: Uso de Produtos Substitutos das Substâncias Destruidoras do Ozônio</a:t>
            </a:r>
          </a:p>
          <a:p>
            <a:pPr marL="627063" lvl="1" indent="0" algn="just">
              <a:spcBef>
                <a:spcPts val="600"/>
              </a:spcBef>
              <a:buNone/>
              <a:defRPr/>
            </a:pPr>
            <a:r>
              <a:rPr lang="pt-BR" altLang="ja-JP" dirty="0">
                <a:latin typeface="Arial" panose="020B0604020202020204" pitchFamily="34" charset="0"/>
                <a:cs typeface="Arial" panose="020B0604020202020204" pitchFamily="34" charset="0"/>
              </a:rPr>
              <a:t>2G: Fabricação e Uso de Outros Produtos (Equalização Elétrica, Aplicativos Militares, Aplicativos Médicos)</a:t>
            </a:r>
          </a:p>
          <a:p>
            <a:pPr marL="457200" indent="-457200" algn="just">
              <a:spcBef>
                <a:spcPts val="600"/>
              </a:spcBef>
              <a:buAutoNum type="arabicPeriod"/>
              <a:defRPr/>
            </a:pPr>
            <a:r>
              <a:rPr lang="pt-BR" altLang="ja-JP" dirty="0">
                <a:latin typeface="Arial" panose="020B0604020202020204" pitchFamily="34" charset="0"/>
                <a:cs typeface="Arial" panose="020B0604020202020204" pitchFamily="34" charset="0"/>
              </a:rPr>
              <a:t>Dados de Atividade para IPPU</a:t>
            </a:r>
          </a:p>
          <a:p>
            <a:pPr marL="457200" indent="-457200" algn="just">
              <a:spcBef>
                <a:spcPts val="600"/>
              </a:spcBef>
              <a:buAutoNum type="arabicPeriod"/>
              <a:defRPr/>
            </a:pPr>
            <a:r>
              <a:rPr lang="pt-BR" altLang="ja-JP" dirty="0">
                <a:latin typeface="Arial" panose="020B0604020202020204" pitchFamily="34" charset="0"/>
                <a:cs typeface="Arial" panose="020B0604020202020204" pitchFamily="34" charset="0"/>
              </a:rPr>
              <a:t>Conclusão</a:t>
            </a:r>
            <a:endParaRPr lang="en-US" altLang="ja-JP" dirty="0">
              <a:latin typeface="Arial" panose="020B0604020202020204" pitchFamily="34" charset="0"/>
              <a:cs typeface="Arial" panose="020B0604020202020204" pitchFamily="34" charset="0"/>
            </a:endParaRPr>
          </a:p>
        </p:txBody>
      </p:sp>
      <p:sp>
        <p:nvSpPr>
          <p:cNvPr id="4" name="Rectangle 3"/>
          <p:cNvSpPr/>
          <p:nvPr/>
        </p:nvSpPr>
        <p:spPr>
          <a:xfrm>
            <a:off x="8460432" y="6237312"/>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3</a:t>
            </a:fld>
            <a:endParaRPr lang="en-US" dirty="0"/>
          </a:p>
        </p:txBody>
      </p:sp>
      <p:sp>
        <p:nvSpPr>
          <p:cNvPr id="5" name="Rectangle 36"/>
          <p:cNvSpPr txBox="1">
            <a:spLocks noChangeArrowheads="1"/>
          </p:cNvSpPr>
          <p:nvPr/>
        </p:nvSpPr>
        <p:spPr>
          <a:xfrm>
            <a:off x="2339752" y="6505575"/>
            <a:ext cx="5526311" cy="16378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6" name="Rectangle 37"/>
          <p:cNvSpPr txBox="1">
            <a:spLocks noChangeArrowheads="1"/>
          </p:cNvSpPr>
          <p:nvPr/>
        </p:nvSpPr>
        <p:spPr>
          <a:xfrm>
            <a:off x="2987825" y="6237312"/>
            <a:ext cx="3384376" cy="20909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2071521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3185" y="181269"/>
            <a:ext cx="9152820" cy="72745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altLang="ja-JP" dirty="0"/>
              <a:t>              V</a:t>
            </a:r>
            <a:r>
              <a:rPr lang="en-GB" altLang="ja-JP" sz="2400" dirty="0"/>
              <a:t>2F: Substitutos Fluorados para ODS</a:t>
            </a:r>
            <a:r>
              <a:rPr lang="en-GB" altLang="ja-JP" sz="2400" dirty="0">
                <a:cs typeface="Arial"/>
              </a:rPr>
              <a:t>   </a:t>
            </a:r>
          </a:p>
        </p:txBody>
      </p:sp>
      <p:sp>
        <p:nvSpPr>
          <p:cNvPr id="24579" name="Rectangle 3"/>
          <p:cNvSpPr>
            <a:spLocks noGrp="1" noChangeArrowheads="1"/>
          </p:cNvSpPr>
          <p:nvPr>
            <p:ph type="body" idx="1"/>
          </p:nvPr>
        </p:nvSpPr>
        <p:spPr>
          <a:xfrm>
            <a:off x="615041" y="1274299"/>
            <a:ext cx="8133423" cy="5055479"/>
          </a:xfrm>
        </p:spPr>
        <p:txBody>
          <a:bodyPr/>
          <a:lstStyle/>
          <a:p>
            <a:pPr algn="just">
              <a:spcBef>
                <a:spcPts val="0"/>
              </a:spcBef>
              <a:buFont typeface="Arial" panose="020B0604020202020204" pitchFamily="34" charset="0"/>
              <a:buChar char="•"/>
              <a:defRPr/>
            </a:pPr>
            <a:r>
              <a:rPr lang="pt-BR" b="1" dirty="0">
                <a:latin typeface="Arial" panose="020B0604020202020204" pitchFamily="34" charset="0"/>
                <a:cs typeface="Arial" panose="020B0604020202020204" pitchFamily="34" charset="0"/>
              </a:rPr>
              <a:t>Aplicações ou Sub-aplicações</a:t>
            </a:r>
            <a:r>
              <a:rPr lang="pt-BR" dirty="0">
                <a:latin typeface="Arial" panose="020B0604020202020204" pitchFamily="34" charset="0"/>
                <a:cs typeface="Arial" panose="020B0604020202020204" pitchFamily="34" charset="0"/>
              </a:rPr>
              <a:t> - grupos principais de uso atual e esperado dos substitutos de substâncias que destroem a camada de ozônio (ODS)</a:t>
            </a:r>
          </a:p>
          <a:p>
            <a:pPr algn="just">
              <a:spcBef>
                <a:spcPts val="0"/>
              </a:spcBef>
              <a:buFont typeface="Arial" panose="020B0604020202020204" pitchFamily="34" charset="0"/>
              <a:buChar char="•"/>
              <a:defRPr/>
            </a:pPr>
            <a:endParaRPr lang="pt-BR" dirty="0">
              <a:latin typeface="Arial" panose="020B0604020202020204" pitchFamily="34" charset="0"/>
              <a:cs typeface="Arial" panose="020B0604020202020204" pitchFamily="34" charset="0"/>
            </a:endParaRPr>
          </a:p>
          <a:p>
            <a:pPr algn="just">
              <a:spcBef>
                <a:spcPts val="0"/>
              </a:spcBef>
              <a:buFont typeface="Arial" panose="020B0604020202020204" pitchFamily="34" charset="0"/>
              <a:buChar char="•"/>
              <a:defRPr/>
            </a:pPr>
            <a:r>
              <a:rPr lang="pt-BR" b="1" dirty="0">
                <a:latin typeface="Arial" panose="020B0604020202020204" pitchFamily="34" charset="0"/>
                <a:cs typeface="Arial" panose="020B0604020202020204" pitchFamily="34" charset="0"/>
              </a:rPr>
              <a:t>Emissões reais</a:t>
            </a:r>
            <a:r>
              <a:rPr lang="pt-BR" dirty="0">
                <a:latin typeface="Arial" panose="020B0604020202020204" pitchFamily="34" charset="0"/>
                <a:cs typeface="Arial" panose="020B0604020202020204" pitchFamily="34" charset="0"/>
              </a:rPr>
              <a:t> vs. </a:t>
            </a:r>
            <a:r>
              <a:rPr lang="pt-BR" b="1" dirty="0">
                <a:latin typeface="Arial" panose="020B0604020202020204" pitchFamily="34" charset="0"/>
                <a:cs typeface="Arial" panose="020B0604020202020204" pitchFamily="34" charset="0"/>
              </a:rPr>
              <a:t>Emissões potenciais </a:t>
            </a:r>
            <a:r>
              <a:rPr lang="pt-BR" dirty="0">
                <a:latin typeface="Arial" panose="020B0604020202020204" pitchFamily="34" charset="0"/>
                <a:cs typeface="Arial" panose="020B0604020202020204" pitchFamily="34" charset="0"/>
              </a:rPr>
              <a:t>(2006 vs.1996)</a:t>
            </a:r>
          </a:p>
          <a:p>
            <a:pPr algn="just">
              <a:spcBef>
                <a:spcPts val="0"/>
              </a:spcBef>
              <a:buFont typeface="Arial" panose="020B0604020202020204" pitchFamily="34" charset="0"/>
              <a:buChar char="•"/>
              <a:defRPr/>
            </a:pPr>
            <a:endParaRPr lang="pt-BR" dirty="0">
              <a:latin typeface="Arial" panose="020B0604020202020204" pitchFamily="34" charset="0"/>
              <a:cs typeface="Arial" panose="020B0604020202020204" pitchFamily="34" charset="0"/>
            </a:endParaRPr>
          </a:p>
          <a:p>
            <a:pPr algn="just">
              <a:spcBef>
                <a:spcPts val="0"/>
              </a:spcBef>
              <a:buFont typeface="Arial" panose="020B0604020202020204" pitchFamily="34" charset="0"/>
              <a:buChar char="•"/>
              <a:defRPr/>
            </a:pPr>
            <a:r>
              <a:rPr lang="pt-BR" b="1" dirty="0">
                <a:latin typeface="Arial" panose="020B0604020202020204" pitchFamily="34" charset="0"/>
                <a:cs typeface="Arial" panose="020B0604020202020204" pitchFamily="34" charset="0"/>
              </a:rPr>
              <a:t>Emissões imediatas</a:t>
            </a:r>
            <a:r>
              <a:rPr lang="pt-BR" dirty="0">
                <a:latin typeface="Arial" panose="020B0604020202020204" pitchFamily="34" charset="0"/>
                <a:cs typeface="Arial" panose="020B0604020202020204" pitchFamily="34" charset="0"/>
              </a:rPr>
              <a:t> (no prazo de 2 anos) e </a:t>
            </a:r>
            <a:r>
              <a:rPr lang="pt-BR" b="1" dirty="0">
                <a:latin typeface="Arial" panose="020B0604020202020204" pitchFamily="34" charset="0"/>
                <a:cs typeface="Arial" panose="020B0604020202020204" pitchFamily="34" charset="0"/>
              </a:rPr>
              <a:t>emissões Retardadas</a:t>
            </a:r>
          </a:p>
          <a:p>
            <a:pPr algn="just">
              <a:spcBef>
                <a:spcPts val="0"/>
              </a:spcBef>
              <a:buFont typeface="Arial" panose="020B0604020202020204" pitchFamily="34" charset="0"/>
              <a:buChar char="•"/>
              <a:defRPr/>
            </a:pPr>
            <a:endParaRPr lang="pt-BR" dirty="0">
              <a:latin typeface="Arial" panose="020B0604020202020204" pitchFamily="34" charset="0"/>
              <a:cs typeface="Arial" panose="020B0604020202020204" pitchFamily="34" charset="0"/>
            </a:endParaRPr>
          </a:p>
          <a:p>
            <a:pPr algn="just">
              <a:spcBef>
                <a:spcPts val="0"/>
              </a:spcBef>
              <a:buFont typeface="Arial" panose="020B0604020202020204" pitchFamily="34" charset="0"/>
              <a:buChar char="•"/>
              <a:defRPr/>
            </a:pPr>
            <a:r>
              <a:rPr lang="pt-BR" b="1" i="1" dirty="0">
                <a:latin typeface="Arial" panose="020B0604020202020204" pitchFamily="34" charset="0"/>
                <a:cs typeface="Arial" panose="020B0604020202020204" pitchFamily="34" charset="0"/>
              </a:rPr>
              <a:t>Banco (de gases)</a:t>
            </a:r>
            <a:r>
              <a:rPr lang="pt-BR" dirty="0">
                <a:latin typeface="Arial" panose="020B0604020202020204" pitchFamily="34" charset="0"/>
                <a:cs typeface="Arial" panose="020B0604020202020204" pitchFamily="34" charset="0"/>
              </a:rPr>
              <a:t> - quantidade total de substâncias contidas em equipamentos existentes, estoques de produtos químicos, espumas, outros produtos ainda não lançados na atmosfera (+ ExIm)</a:t>
            </a:r>
          </a:p>
          <a:p>
            <a:pPr algn="just">
              <a:spcBef>
                <a:spcPts val="0"/>
              </a:spcBef>
              <a:buFont typeface="Arial" panose="020B0604020202020204" pitchFamily="34" charset="0"/>
              <a:buChar char="•"/>
              <a:defRPr/>
            </a:pPr>
            <a:endParaRPr lang="pt-BR" dirty="0">
              <a:latin typeface="Arial" panose="020B0604020202020204" pitchFamily="34" charset="0"/>
              <a:cs typeface="Arial" panose="020B0604020202020204" pitchFamily="34" charset="0"/>
            </a:endParaRPr>
          </a:p>
          <a:p>
            <a:pPr algn="just">
              <a:spcBef>
                <a:spcPts val="0"/>
              </a:spcBef>
              <a:buFont typeface="Arial" panose="020B0604020202020204" pitchFamily="34" charset="0"/>
              <a:buChar char="•"/>
              <a:defRPr/>
            </a:pPr>
            <a:r>
              <a:rPr lang="pt-BR" b="1" dirty="0">
                <a:latin typeface="Arial" panose="020B0604020202020204" pitchFamily="34" charset="0"/>
                <a:cs typeface="Arial" panose="020B0604020202020204" pitchFamily="34" charset="0"/>
              </a:rPr>
              <a:t>Abordagens</a:t>
            </a:r>
            <a:r>
              <a:rPr lang="pt-BR" dirty="0">
                <a:latin typeface="Arial" panose="020B0604020202020204" pitchFamily="34" charset="0"/>
                <a:cs typeface="Arial" panose="020B0604020202020204" pitchFamily="34" charset="0"/>
              </a:rPr>
              <a:t>:</a:t>
            </a:r>
          </a:p>
          <a:p>
            <a:pPr lvl="1" indent="-356870" algn="just">
              <a:spcBef>
                <a:spcPts val="0"/>
              </a:spcBef>
              <a:buFont typeface="Arial" panose="020B0604020202020204" pitchFamily="34" charset="0"/>
              <a:buChar char="•"/>
              <a:defRPr/>
            </a:pPr>
            <a:r>
              <a:rPr lang="pt-BR" dirty="0">
                <a:latin typeface="Arial" panose="020B0604020202020204" pitchFamily="34" charset="0"/>
                <a:cs typeface="Arial" panose="020B0604020202020204" pitchFamily="34" charset="0"/>
              </a:rPr>
              <a:t>(a) Fator de Emissão e (b) Balanço de Massa </a:t>
            </a:r>
          </a:p>
          <a:p>
            <a:pPr lvl="1" indent="-356870" algn="just">
              <a:spcBef>
                <a:spcPts val="0"/>
              </a:spcBef>
              <a:buFont typeface="Arial" panose="020B0604020202020204" pitchFamily="34" charset="0"/>
              <a:buChar char="•"/>
              <a:defRPr/>
            </a:pPr>
            <a:r>
              <a:rPr lang="pt-BR" dirty="0">
                <a:latin typeface="Arial" panose="020B0604020202020204" pitchFamily="34" charset="0"/>
                <a:cs typeface="Arial" panose="020B0604020202020204" pitchFamily="34" charset="0"/>
              </a:rPr>
              <a:t>Nível 1 e Nível 2 </a:t>
            </a:r>
            <a:endParaRPr lang="pt-BR" dirty="0">
              <a:latin typeface="Arial" panose="020B0604020202020204" pitchFamily="34" charset="0"/>
              <a:ea typeface="ＭＳ Ｐゴシック" pitchFamily="50" charset="-128"/>
              <a:cs typeface="Arial" panose="020B0604020202020204" pitchFamily="34" charset="0"/>
            </a:endParaRPr>
          </a:p>
        </p:txBody>
      </p:sp>
      <p:sp>
        <p:nvSpPr>
          <p:cNvPr id="4" name="Rectangle 3"/>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30</a:t>
            </a:fld>
            <a:endParaRPr lang="en-US" dirty="0"/>
          </a:p>
        </p:txBody>
      </p:sp>
      <p:sp>
        <p:nvSpPr>
          <p:cNvPr id="5" name="Rectangle 36"/>
          <p:cNvSpPr txBox="1">
            <a:spLocks noChangeArrowheads="1"/>
          </p:cNvSpPr>
          <p:nvPr/>
        </p:nvSpPr>
        <p:spPr>
          <a:xfrm>
            <a:off x="2339752" y="6560477"/>
            <a:ext cx="5526311" cy="1244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6" name="Rectangle 37"/>
          <p:cNvSpPr txBox="1">
            <a:spLocks noChangeArrowheads="1"/>
          </p:cNvSpPr>
          <p:nvPr/>
        </p:nvSpPr>
        <p:spPr>
          <a:xfrm>
            <a:off x="3131841" y="6237313"/>
            <a:ext cx="3240360" cy="268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1679153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898" y="225657"/>
            <a:ext cx="8087558" cy="53904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pt-BR" altLang="ja-JP" dirty="0"/>
              <a:t>Emissões reais vs. emissões potenciais</a:t>
            </a:r>
            <a:endParaRPr lang="en-GB" dirty="0"/>
          </a:p>
        </p:txBody>
      </p:sp>
      <p:sp>
        <p:nvSpPr>
          <p:cNvPr id="4" name="Rectangle 3"/>
          <p:cNvSpPr>
            <a:spLocks noGrp="1" noChangeArrowheads="1"/>
          </p:cNvSpPr>
          <p:nvPr>
            <p:ph idx="1"/>
          </p:nvPr>
        </p:nvSpPr>
        <p:spPr>
          <a:xfrm>
            <a:off x="474970" y="894828"/>
            <a:ext cx="8087315" cy="5342484"/>
          </a:xfrm>
        </p:spPr>
        <p:txBody>
          <a:bodyPr/>
          <a:lstStyle/>
          <a:p>
            <a:pPr algn="just">
              <a:lnSpc>
                <a:spcPct val="120000"/>
              </a:lnSpc>
              <a:spcBef>
                <a:spcPts val="0"/>
              </a:spcBef>
            </a:pPr>
            <a:r>
              <a:rPr lang="pt-BR" sz="1600" b="1" dirty="0">
                <a:latin typeface="Arial" panose="020B0604020202020204" pitchFamily="34" charset="0"/>
                <a:cs typeface="Arial" panose="020B0604020202020204" pitchFamily="34" charset="0"/>
              </a:rPr>
              <a:t>As Diretrizes 2006 do IPCC fornecem métodos para estimar as </a:t>
            </a:r>
            <a:r>
              <a:rPr lang="pt-BR" sz="1600" b="1" u="sng" dirty="0">
                <a:latin typeface="Arial" panose="020B0604020202020204" pitchFamily="34" charset="0"/>
                <a:cs typeface="Arial" panose="020B0604020202020204" pitchFamily="34" charset="0"/>
              </a:rPr>
              <a:t>emissões reais</a:t>
            </a:r>
            <a:r>
              <a:rPr lang="pt-BR" sz="1600" b="1" dirty="0">
                <a:latin typeface="Arial" panose="020B0604020202020204" pitchFamily="34" charset="0"/>
                <a:cs typeface="Arial" panose="020B0604020202020204" pitchFamily="34" charset="0"/>
              </a:rPr>
              <a:t> dos substitutos de ODS em contraste com a abordagem de </a:t>
            </a:r>
            <a:r>
              <a:rPr lang="pt-BR" sz="1600" b="1" u="sng" dirty="0">
                <a:latin typeface="Arial" panose="020B0604020202020204" pitchFamily="34" charset="0"/>
                <a:cs typeface="Arial" panose="020B0604020202020204" pitchFamily="34" charset="0"/>
              </a:rPr>
              <a:t>emissões potenciais</a:t>
            </a:r>
            <a:r>
              <a:rPr lang="pt-BR" sz="1600" b="1" dirty="0">
                <a:latin typeface="Arial" panose="020B0604020202020204" pitchFamily="34" charset="0"/>
                <a:cs typeface="Arial" panose="020B0604020202020204" pitchFamily="34" charset="0"/>
              </a:rPr>
              <a:t> (Diretrizes 1996 do IPCC), levando em conta o tempo transcorrido entre o consumo de substitutos de ODS e as emissões.</a:t>
            </a:r>
          </a:p>
          <a:p>
            <a:pPr marL="0" indent="0" algn="just">
              <a:lnSpc>
                <a:spcPct val="120000"/>
              </a:lnSpc>
              <a:spcBef>
                <a:spcPts val="0"/>
              </a:spcBef>
              <a:buNone/>
            </a:pPr>
            <a:endParaRPr lang="en-GB" sz="1600" b="1" dirty="0">
              <a:latin typeface="Arial" panose="020B0604020202020204" pitchFamily="34" charset="0"/>
              <a:cs typeface="Arial" panose="020B0604020202020204" pitchFamily="34" charset="0"/>
            </a:endParaRPr>
          </a:p>
          <a:p>
            <a:pPr algn="just">
              <a:lnSpc>
                <a:spcPct val="120000"/>
              </a:lnSpc>
              <a:spcBef>
                <a:spcPts val="0"/>
              </a:spcBef>
            </a:pPr>
            <a:r>
              <a:rPr lang="pt-BR" altLang="zh-CN" sz="1600" b="1" dirty="0">
                <a:latin typeface="Arial" panose="020B0604020202020204" pitchFamily="34" charset="0"/>
                <a:ea typeface="SimSun" pitchFamily="2" charset="-122"/>
                <a:cs typeface="Arial" panose="020B0604020202020204" pitchFamily="34" charset="0"/>
              </a:rPr>
              <a:t>A abordagem de </a:t>
            </a:r>
            <a:r>
              <a:rPr lang="pt-BR" altLang="zh-CN" sz="1600" b="1" u="sng" dirty="0">
                <a:latin typeface="Arial" panose="020B0604020202020204" pitchFamily="34" charset="0"/>
                <a:ea typeface="SimSun" pitchFamily="2" charset="-122"/>
                <a:cs typeface="Arial" panose="020B0604020202020204" pitchFamily="34" charset="0"/>
              </a:rPr>
              <a:t>emissões potenciais</a:t>
            </a:r>
            <a:r>
              <a:rPr lang="pt-BR" altLang="zh-CN" sz="1600" b="1" dirty="0">
                <a:latin typeface="Arial" panose="020B0604020202020204" pitchFamily="34" charset="0"/>
                <a:ea typeface="SimSun" pitchFamily="2" charset="-122"/>
                <a:cs typeface="Arial" panose="020B0604020202020204" pitchFamily="34" charset="0"/>
              </a:rPr>
              <a:t> pressupõe que todas as emissões de uma atividade ocorrem no ano corrente (fabricação + importação - exportação - destruição), ignorando o fato de que essas emissões ocorrerão ao longo de muitos anos; isto pode tornar as estimativas muito imprecisas.</a:t>
            </a:r>
          </a:p>
          <a:p>
            <a:pPr algn="just">
              <a:lnSpc>
                <a:spcPct val="120000"/>
              </a:lnSpc>
              <a:spcBef>
                <a:spcPts val="0"/>
              </a:spcBef>
            </a:pPr>
            <a:endParaRPr lang="en-GB" altLang="zh-CN" sz="1200" dirty="0">
              <a:latin typeface="Arial" panose="020B0604020202020204" pitchFamily="34" charset="0"/>
              <a:ea typeface="SimSun" pitchFamily="2" charset="-122"/>
              <a:cs typeface="Arial" panose="020B0604020202020204" pitchFamily="34" charset="0"/>
            </a:endParaRPr>
          </a:p>
          <a:p>
            <a:pPr marL="0" indent="0" algn="just">
              <a:lnSpc>
                <a:spcPct val="120000"/>
              </a:lnSpc>
              <a:spcBef>
                <a:spcPts val="0"/>
              </a:spcBef>
              <a:buNone/>
            </a:pPr>
            <a:r>
              <a:rPr lang="en-GB" altLang="zh-CN" sz="1600" b="1" u="sng" dirty="0">
                <a:latin typeface="Arial" panose="020B0604020202020204" pitchFamily="34" charset="0"/>
                <a:ea typeface="SimSun" pitchFamily="2" charset="-122"/>
                <a:cs typeface="Arial" panose="020B0604020202020204" pitchFamily="34" charset="0"/>
              </a:rPr>
              <a:t>Exemplo. </a:t>
            </a:r>
            <a:r>
              <a:rPr lang="pt-BR" sz="1600" i="1" dirty="0">
                <a:latin typeface="Arial" panose="020B0604020202020204" pitchFamily="34" charset="0"/>
                <a:cs typeface="Arial" panose="020B0604020202020204" pitchFamily="34" charset="0"/>
              </a:rPr>
              <a:t>Um refrigerador doméstico emite pouco ou nenhum refrigerante que resulte de vazamento durante sua vida útil e a maior parte de sua carga não é liberada até sua disposição, muitos anos após a produção. Mesmo assim, a disposição do refrigerador pode não acarretar emissões significativas caso o refrigerante e o agente de expansão no refrigerador forem capturados para reciclagem ou destruição.</a:t>
            </a:r>
            <a:endParaRPr lang="en-GB" altLang="zh-CN" sz="1200" i="1" dirty="0">
              <a:latin typeface="Arial" panose="020B0604020202020204" pitchFamily="34" charset="0"/>
              <a:ea typeface="SimSun" pitchFamily="2" charset="-122"/>
              <a:cs typeface="Arial" panose="020B0604020202020204" pitchFamily="34" charset="0"/>
            </a:endParaRPr>
          </a:p>
          <a:p>
            <a:pPr algn="just">
              <a:lnSpc>
                <a:spcPct val="120000"/>
              </a:lnSpc>
              <a:spcBef>
                <a:spcPts val="0"/>
              </a:spcBef>
            </a:pPr>
            <a:r>
              <a:rPr lang="pt-BR" sz="1600" b="1" dirty="0">
                <a:latin typeface="Arial" panose="020B0604020202020204" pitchFamily="34" charset="0"/>
                <a:cs typeface="Arial" panose="020B0604020202020204" pitchFamily="34" charset="0"/>
              </a:rPr>
              <a:t>O uso de emissões reais permite:</a:t>
            </a:r>
            <a:endParaRPr lang="en-GB" sz="1600" b="1" dirty="0">
              <a:latin typeface="Arial" panose="020B0604020202020204" pitchFamily="34" charset="0"/>
              <a:cs typeface="Arial" panose="020B0604020202020204" pitchFamily="34" charset="0"/>
            </a:endParaRPr>
          </a:p>
          <a:p>
            <a:pPr lvl="1" indent="-356870" algn="just">
              <a:lnSpc>
                <a:spcPct val="120000"/>
              </a:lnSpc>
              <a:spcBef>
                <a:spcPts val="0"/>
              </a:spcBef>
              <a:buFont typeface="Wingdings" panose="05000000000000000000" pitchFamily="2" charset="2"/>
              <a:buChar char="ü"/>
            </a:pPr>
            <a:r>
              <a:rPr lang="pt-BR" sz="1600" dirty="0">
                <a:latin typeface="Arial" panose="020B0604020202020204" pitchFamily="34" charset="0"/>
                <a:cs typeface="Arial" panose="020B0604020202020204" pitchFamily="34" charset="0"/>
              </a:rPr>
              <a:t>estimar com acurácia as emissões de substitutos de ODSs</a:t>
            </a:r>
            <a:endParaRPr lang="en-GB" sz="1600" dirty="0">
              <a:latin typeface="Arial" panose="020B0604020202020204" pitchFamily="34" charset="0"/>
              <a:cs typeface="Arial" panose="020B0604020202020204" pitchFamily="34" charset="0"/>
            </a:endParaRPr>
          </a:p>
          <a:p>
            <a:pPr lvl="1" indent="-356870" algn="just">
              <a:lnSpc>
                <a:spcPct val="120000"/>
              </a:lnSpc>
              <a:spcBef>
                <a:spcPts val="0"/>
              </a:spcBef>
              <a:buFont typeface="Wingdings" panose="05000000000000000000" pitchFamily="2" charset="2"/>
              <a:buChar char="ü"/>
            </a:pPr>
            <a:r>
              <a:rPr lang="pt-BR" altLang="zh-CN" sz="1600" dirty="0">
                <a:latin typeface="Arial" panose="020B0604020202020204" pitchFamily="34" charset="0"/>
                <a:ea typeface="SimSun" pitchFamily="2" charset="-122"/>
                <a:cs typeface="Arial" panose="020B0604020202020204" pitchFamily="34" charset="0"/>
              </a:rPr>
              <a:t>trata adequadamente as reduções de emissões por atividades de mitigação </a:t>
            </a:r>
            <a:endParaRPr lang="en-GB" altLang="zh-CN" sz="1600" dirty="0">
              <a:latin typeface="Arial" panose="020B0604020202020204" pitchFamily="34" charset="0"/>
              <a:ea typeface="SimSun" pitchFamily="2" charset="-122"/>
              <a:cs typeface="Arial" panose="020B0604020202020204" pitchFamily="34" charset="0"/>
            </a:endParaRPr>
          </a:p>
        </p:txBody>
      </p:sp>
      <p:sp>
        <p:nvSpPr>
          <p:cNvPr id="5" name="Rectangle 4"/>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31</a:t>
            </a:fld>
            <a:endParaRPr lang="en-US" dirty="0"/>
          </a:p>
        </p:txBody>
      </p:sp>
      <p:sp>
        <p:nvSpPr>
          <p:cNvPr id="6" name="Rectangle 36"/>
          <p:cNvSpPr txBox="1">
            <a:spLocks noChangeArrowheads="1"/>
          </p:cNvSpPr>
          <p:nvPr/>
        </p:nvSpPr>
        <p:spPr>
          <a:xfrm>
            <a:off x="1907704" y="6560477"/>
            <a:ext cx="5958359" cy="3249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7" name="Rectangle 37"/>
          <p:cNvSpPr txBox="1">
            <a:spLocks noChangeArrowheads="1"/>
          </p:cNvSpPr>
          <p:nvPr/>
        </p:nvSpPr>
        <p:spPr>
          <a:xfrm>
            <a:off x="3059833" y="6326187"/>
            <a:ext cx="3312368" cy="1793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1075712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312" y="409574"/>
            <a:ext cx="7869238" cy="3143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i="1" dirty="0"/>
              <a:t>Banco</a:t>
            </a:r>
            <a:r>
              <a:rPr lang="en-GB" i="1" dirty="0">
                <a:cs typeface="Arial"/>
              </a:rPr>
              <a:t> de Gases  </a:t>
            </a:r>
            <a:endParaRPr lang="en-GB" i="1" dirty="0"/>
          </a:p>
        </p:txBody>
      </p:sp>
      <p:grpSp>
        <p:nvGrpSpPr>
          <p:cNvPr id="4" name="Group 11"/>
          <p:cNvGrpSpPr>
            <a:grpSpLocks noChangeAspect="1"/>
          </p:cNvGrpSpPr>
          <p:nvPr/>
        </p:nvGrpSpPr>
        <p:grpSpPr bwMode="auto">
          <a:xfrm>
            <a:off x="138045" y="1076651"/>
            <a:ext cx="8690772" cy="4983163"/>
            <a:chOff x="520" y="834"/>
            <a:chExt cx="5425" cy="3139"/>
          </a:xfrm>
        </p:grpSpPr>
        <p:sp>
          <p:nvSpPr>
            <p:cNvPr id="5" name="AutoShape 10"/>
            <p:cNvSpPr>
              <a:spLocks noChangeAspect="1" noChangeArrowheads="1" noTextEdit="1"/>
            </p:cNvSpPr>
            <p:nvPr/>
          </p:nvSpPr>
          <p:spPr bwMode="auto">
            <a:xfrm>
              <a:off x="520" y="834"/>
              <a:ext cx="5181" cy="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 name="Rectangle 12"/>
            <p:cNvSpPr>
              <a:spLocks noChangeArrowheads="1"/>
            </p:cNvSpPr>
            <p:nvPr/>
          </p:nvSpPr>
          <p:spPr bwMode="auto">
            <a:xfrm>
              <a:off x="2360" y="1477"/>
              <a:ext cx="2065" cy="22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ea typeface="ＭＳ Ｐゴシック" pitchFamily="50" charset="-128"/>
              </a:endParaRPr>
            </a:p>
          </p:txBody>
        </p:sp>
        <p:sp>
          <p:nvSpPr>
            <p:cNvPr id="7" name="Rectangle 13"/>
            <p:cNvSpPr>
              <a:spLocks noChangeArrowheads="1"/>
            </p:cNvSpPr>
            <p:nvPr/>
          </p:nvSpPr>
          <p:spPr bwMode="auto">
            <a:xfrm>
              <a:off x="2360" y="1477"/>
              <a:ext cx="2065" cy="225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ea typeface="ＭＳ Ｐゴシック" pitchFamily="50" charset="-128"/>
              </a:endParaRPr>
            </a:p>
          </p:txBody>
        </p:sp>
        <p:sp>
          <p:nvSpPr>
            <p:cNvPr id="8" name="Rectangle 14"/>
            <p:cNvSpPr>
              <a:spLocks noChangeArrowheads="1"/>
            </p:cNvSpPr>
            <p:nvPr/>
          </p:nvSpPr>
          <p:spPr bwMode="auto">
            <a:xfrm>
              <a:off x="2670" y="2211"/>
              <a:ext cx="1705"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altLang="ja-JP" sz="3000" b="1" i="1" dirty="0">
                  <a:solidFill>
                    <a:srgbClr val="C00000"/>
                  </a:solidFill>
                  <a:effectLst>
                    <a:outerShdw blurRad="38100" dist="38100" dir="2700000" algn="tl">
                      <a:srgbClr val="000000">
                        <a:alpha val="43137"/>
                      </a:srgbClr>
                    </a:outerShdw>
                  </a:effectLst>
                  <a:latin typeface="Arial Narrow" panose="020B0606020202030204" pitchFamily="34" charset="0"/>
                  <a:ea typeface="ＭＳ Ｐゴシック" pitchFamily="50" charset="-128"/>
                </a:rPr>
                <a:t>Banco de Gás em </a:t>
              </a:r>
            </a:p>
            <a:p>
              <a:r>
                <a:rPr lang="pt-BR" altLang="ja-JP" sz="3000" b="1" i="1" dirty="0">
                  <a:solidFill>
                    <a:srgbClr val="C00000"/>
                  </a:solidFill>
                  <a:effectLst>
                    <a:outerShdw blurRad="38100" dist="38100" dir="2700000" algn="tl">
                      <a:srgbClr val="000000">
                        <a:alpha val="43137"/>
                      </a:srgbClr>
                    </a:outerShdw>
                  </a:effectLst>
                  <a:latin typeface="Arial Narrow" panose="020B0606020202030204" pitchFamily="34" charset="0"/>
                  <a:ea typeface="ＭＳ Ｐゴシック" pitchFamily="50" charset="-128"/>
                </a:rPr>
                <a:t>Equipamentos</a:t>
              </a:r>
              <a:endParaRPr lang="en-US" altLang="ja-JP" dirty="0">
                <a:solidFill>
                  <a:srgbClr val="C00000"/>
                </a:solidFill>
                <a:effectLst>
                  <a:outerShdw blurRad="38100" dist="38100" dir="2700000" algn="tl">
                    <a:srgbClr val="000000">
                      <a:alpha val="43137"/>
                    </a:srgbClr>
                  </a:outerShdw>
                </a:effectLst>
                <a:latin typeface="Arial Narrow" panose="020B0606020202030204" pitchFamily="34" charset="0"/>
                <a:ea typeface="ＭＳ Ｐゴシック" pitchFamily="50" charset="-128"/>
              </a:endParaRPr>
            </a:p>
          </p:txBody>
        </p:sp>
        <p:sp>
          <p:nvSpPr>
            <p:cNvPr id="10" name="Freeform 16"/>
            <p:cNvSpPr>
              <a:spLocks/>
            </p:cNvSpPr>
            <p:nvPr/>
          </p:nvSpPr>
          <p:spPr bwMode="auto">
            <a:xfrm>
              <a:off x="1606" y="1781"/>
              <a:ext cx="604" cy="409"/>
            </a:xfrm>
            <a:custGeom>
              <a:avLst/>
              <a:gdLst>
                <a:gd name="T0" fmla="*/ 0 w 604"/>
                <a:gd name="T1" fmla="*/ 0 h 409"/>
                <a:gd name="T2" fmla="*/ 31 w 604"/>
                <a:gd name="T3" fmla="*/ 96 h 409"/>
                <a:gd name="T4" fmla="*/ 73 w 604"/>
                <a:gd name="T5" fmla="*/ 180 h 409"/>
                <a:gd name="T6" fmla="*/ 122 w 604"/>
                <a:gd name="T7" fmla="*/ 250 h 409"/>
                <a:gd name="T8" fmla="*/ 180 w 604"/>
                <a:gd name="T9" fmla="*/ 308 h 409"/>
                <a:gd name="T10" fmla="*/ 247 w 604"/>
                <a:gd name="T11" fmla="*/ 353 h 409"/>
                <a:gd name="T12" fmla="*/ 323 w 604"/>
                <a:gd name="T13" fmla="*/ 385 h 409"/>
                <a:gd name="T14" fmla="*/ 408 w 604"/>
                <a:gd name="T15" fmla="*/ 403 h 409"/>
                <a:gd name="T16" fmla="*/ 501 w 604"/>
                <a:gd name="T17" fmla="*/ 409 h 409"/>
                <a:gd name="T18" fmla="*/ 604 w 604"/>
                <a:gd name="T19" fmla="*/ 402 h 4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4"/>
                <a:gd name="T31" fmla="*/ 0 h 409"/>
                <a:gd name="T32" fmla="*/ 604 w 604"/>
                <a:gd name="T33" fmla="*/ 409 h 4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4" h="409">
                  <a:moveTo>
                    <a:pt x="0" y="0"/>
                  </a:moveTo>
                  <a:lnTo>
                    <a:pt x="31" y="96"/>
                  </a:lnTo>
                  <a:lnTo>
                    <a:pt x="73" y="180"/>
                  </a:lnTo>
                  <a:lnTo>
                    <a:pt x="122" y="250"/>
                  </a:lnTo>
                  <a:lnTo>
                    <a:pt x="180" y="308"/>
                  </a:lnTo>
                  <a:lnTo>
                    <a:pt x="247" y="353"/>
                  </a:lnTo>
                  <a:lnTo>
                    <a:pt x="323" y="385"/>
                  </a:lnTo>
                  <a:lnTo>
                    <a:pt x="408" y="403"/>
                  </a:lnTo>
                  <a:lnTo>
                    <a:pt x="501" y="409"/>
                  </a:lnTo>
                  <a:lnTo>
                    <a:pt x="604" y="402"/>
                  </a:lnTo>
                </a:path>
              </a:pathLst>
            </a:custGeom>
            <a:noFill/>
            <a:ln w="85725" cap="rnd">
              <a:solidFill>
                <a:srgbClr val="F89708"/>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solidFill>
                  <a:srgbClr val="F89708"/>
                </a:solidFill>
              </a:endParaRPr>
            </a:p>
          </p:txBody>
        </p:sp>
        <p:sp>
          <p:nvSpPr>
            <p:cNvPr id="11" name="Freeform 17"/>
            <p:cNvSpPr>
              <a:spLocks/>
            </p:cNvSpPr>
            <p:nvPr/>
          </p:nvSpPr>
          <p:spPr bwMode="auto">
            <a:xfrm>
              <a:off x="2171" y="2101"/>
              <a:ext cx="189" cy="172"/>
            </a:xfrm>
            <a:custGeom>
              <a:avLst/>
              <a:gdLst>
                <a:gd name="T0" fmla="*/ 0 w 189"/>
                <a:gd name="T1" fmla="*/ 0 h 172"/>
                <a:gd name="T2" fmla="*/ 189 w 189"/>
                <a:gd name="T3" fmla="*/ 52 h 172"/>
                <a:gd name="T4" fmla="*/ 34 w 189"/>
                <a:gd name="T5" fmla="*/ 172 h 172"/>
                <a:gd name="T6" fmla="*/ 0 w 189"/>
                <a:gd name="T7" fmla="*/ 0 h 172"/>
                <a:gd name="T8" fmla="*/ 0 60000 65536"/>
                <a:gd name="T9" fmla="*/ 0 60000 65536"/>
                <a:gd name="T10" fmla="*/ 0 60000 65536"/>
                <a:gd name="T11" fmla="*/ 0 60000 65536"/>
                <a:gd name="T12" fmla="*/ 0 w 189"/>
                <a:gd name="T13" fmla="*/ 0 h 172"/>
                <a:gd name="T14" fmla="*/ 189 w 189"/>
                <a:gd name="T15" fmla="*/ 172 h 172"/>
              </a:gdLst>
              <a:ahLst/>
              <a:cxnLst>
                <a:cxn ang="T8">
                  <a:pos x="T0" y="T1"/>
                </a:cxn>
                <a:cxn ang="T9">
                  <a:pos x="T2" y="T3"/>
                </a:cxn>
                <a:cxn ang="T10">
                  <a:pos x="T4" y="T5"/>
                </a:cxn>
                <a:cxn ang="T11">
                  <a:pos x="T6" y="T7"/>
                </a:cxn>
              </a:cxnLst>
              <a:rect l="T12" t="T13" r="T14" b="T15"/>
              <a:pathLst>
                <a:path w="189" h="172">
                  <a:moveTo>
                    <a:pt x="0" y="0"/>
                  </a:moveTo>
                  <a:lnTo>
                    <a:pt x="189" y="52"/>
                  </a:lnTo>
                  <a:lnTo>
                    <a:pt x="34" y="172"/>
                  </a:lnTo>
                  <a:lnTo>
                    <a:pt x="0" y="0"/>
                  </a:lnTo>
                  <a:close/>
                </a:path>
              </a:pathLst>
            </a:custGeom>
            <a:solidFill>
              <a:srgbClr val="F897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F89708"/>
                </a:solidFill>
              </a:endParaRPr>
            </a:p>
          </p:txBody>
        </p:sp>
        <p:sp>
          <p:nvSpPr>
            <p:cNvPr id="12" name="Rectangle 18"/>
            <p:cNvSpPr>
              <a:spLocks noChangeArrowheads="1"/>
            </p:cNvSpPr>
            <p:nvPr/>
          </p:nvSpPr>
          <p:spPr bwMode="auto">
            <a:xfrm>
              <a:off x="786" y="1410"/>
              <a:ext cx="150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400" b="1" dirty="0">
                  <a:solidFill>
                    <a:srgbClr val="5492CD"/>
                  </a:solidFill>
                  <a:latin typeface="Arial Narrow" panose="020B0606020202030204" pitchFamily="34" charset="0"/>
                  <a:ea typeface="ＭＳ Ｐゴシック" pitchFamily="50" charset="-128"/>
                </a:rPr>
                <a:t>Importações de Gás</a:t>
              </a:r>
              <a:endParaRPr lang="en-US" altLang="ja-JP" sz="2000" dirty="0">
                <a:solidFill>
                  <a:srgbClr val="5492CD"/>
                </a:solidFill>
                <a:latin typeface="Arial Narrow" panose="020B0606020202030204" pitchFamily="34" charset="0"/>
                <a:ea typeface="ＭＳ Ｐゴシック" pitchFamily="50" charset="-128"/>
              </a:endParaRPr>
            </a:p>
          </p:txBody>
        </p:sp>
        <p:sp>
          <p:nvSpPr>
            <p:cNvPr id="14" name="Freeform 20"/>
            <p:cNvSpPr>
              <a:spLocks/>
            </p:cNvSpPr>
            <p:nvPr/>
          </p:nvSpPr>
          <p:spPr bwMode="auto">
            <a:xfrm>
              <a:off x="1643" y="2454"/>
              <a:ext cx="564" cy="145"/>
            </a:xfrm>
            <a:custGeom>
              <a:avLst/>
              <a:gdLst>
                <a:gd name="T0" fmla="*/ 0 w 564"/>
                <a:gd name="T1" fmla="*/ 0 h 145"/>
                <a:gd name="T2" fmla="*/ 95 w 564"/>
                <a:gd name="T3" fmla="*/ 44 h 145"/>
                <a:gd name="T4" fmla="*/ 199 w 564"/>
                <a:gd name="T5" fmla="*/ 82 h 145"/>
                <a:gd name="T6" fmla="*/ 312 w 564"/>
                <a:gd name="T7" fmla="*/ 110 h 145"/>
                <a:gd name="T8" fmla="*/ 433 w 564"/>
                <a:gd name="T9" fmla="*/ 132 h 145"/>
                <a:gd name="T10" fmla="*/ 564 w 564"/>
                <a:gd name="T11" fmla="*/ 145 h 145"/>
                <a:gd name="T12" fmla="*/ 0 60000 65536"/>
                <a:gd name="T13" fmla="*/ 0 60000 65536"/>
                <a:gd name="T14" fmla="*/ 0 60000 65536"/>
                <a:gd name="T15" fmla="*/ 0 60000 65536"/>
                <a:gd name="T16" fmla="*/ 0 60000 65536"/>
                <a:gd name="T17" fmla="*/ 0 60000 65536"/>
                <a:gd name="T18" fmla="*/ 0 w 564"/>
                <a:gd name="T19" fmla="*/ 0 h 145"/>
                <a:gd name="T20" fmla="*/ 564 w 564"/>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564" h="145">
                  <a:moveTo>
                    <a:pt x="0" y="0"/>
                  </a:moveTo>
                  <a:lnTo>
                    <a:pt x="95" y="44"/>
                  </a:lnTo>
                  <a:lnTo>
                    <a:pt x="199" y="82"/>
                  </a:lnTo>
                  <a:lnTo>
                    <a:pt x="312" y="110"/>
                  </a:lnTo>
                  <a:lnTo>
                    <a:pt x="433" y="132"/>
                  </a:lnTo>
                  <a:lnTo>
                    <a:pt x="564" y="145"/>
                  </a:lnTo>
                </a:path>
              </a:pathLst>
            </a:custGeom>
            <a:solidFill>
              <a:srgbClr val="F89708"/>
            </a:solidFill>
            <a:ln w="85725" cap="rnd">
              <a:solidFill>
                <a:srgbClr val="F89708"/>
              </a:solidFill>
              <a:round/>
              <a:headEnd/>
              <a:tailEnd/>
            </a:ln>
            <a:extLst/>
          </p:spPr>
          <p:txBody>
            <a:bodyPr/>
            <a:lstStyle/>
            <a:p>
              <a:endParaRPr lang="ja-JP" altLang="en-US"/>
            </a:p>
          </p:txBody>
        </p:sp>
        <p:sp>
          <p:nvSpPr>
            <p:cNvPr id="15" name="Freeform 21"/>
            <p:cNvSpPr>
              <a:spLocks/>
            </p:cNvSpPr>
            <p:nvPr/>
          </p:nvSpPr>
          <p:spPr bwMode="auto">
            <a:xfrm>
              <a:off x="2182" y="2511"/>
              <a:ext cx="178" cy="174"/>
            </a:xfrm>
            <a:custGeom>
              <a:avLst/>
              <a:gdLst>
                <a:gd name="T0" fmla="*/ 6 w 178"/>
                <a:gd name="T1" fmla="*/ 0 h 174"/>
                <a:gd name="T2" fmla="*/ 178 w 178"/>
                <a:gd name="T3" fmla="*/ 93 h 174"/>
                <a:gd name="T4" fmla="*/ 0 w 178"/>
                <a:gd name="T5" fmla="*/ 174 h 174"/>
                <a:gd name="T6" fmla="*/ 6 w 178"/>
                <a:gd name="T7" fmla="*/ 0 h 174"/>
                <a:gd name="T8" fmla="*/ 0 60000 65536"/>
                <a:gd name="T9" fmla="*/ 0 60000 65536"/>
                <a:gd name="T10" fmla="*/ 0 60000 65536"/>
                <a:gd name="T11" fmla="*/ 0 60000 65536"/>
                <a:gd name="T12" fmla="*/ 0 w 178"/>
                <a:gd name="T13" fmla="*/ 0 h 174"/>
                <a:gd name="T14" fmla="*/ 178 w 178"/>
                <a:gd name="T15" fmla="*/ 174 h 174"/>
              </a:gdLst>
              <a:ahLst/>
              <a:cxnLst>
                <a:cxn ang="T8">
                  <a:pos x="T0" y="T1"/>
                </a:cxn>
                <a:cxn ang="T9">
                  <a:pos x="T2" y="T3"/>
                </a:cxn>
                <a:cxn ang="T10">
                  <a:pos x="T4" y="T5"/>
                </a:cxn>
                <a:cxn ang="T11">
                  <a:pos x="T6" y="T7"/>
                </a:cxn>
              </a:cxnLst>
              <a:rect l="T12" t="T13" r="T14" b="T15"/>
              <a:pathLst>
                <a:path w="178" h="174">
                  <a:moveTo>
                    <a:pt x="6" y="0"/>
                  </a:moveTo>
                  <a:lnTo>
                    <a:pt x="178" y="93"/>
                  </a:lnTo>
                  <a:lnTo>
                    <a:pt x="0" y="174"/>
                  </a:lnTo>
                  <a:lnTo>
                    <a:pt x="6" y="0"/>
                  </a:lnTo>
                  <a:close/>
                </a:path>
              </a:pathLst>
            </a:custGeom>
            <a:solidFill>
              <a:srgbClr val="F897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solidFill>
                  <a:srgbClr val="F89708"/>
                </a:solidFill>
              </a:endParaRPr>
            </a:p>
          </p:txBody>
        </p:sp>
        <p:sp>
          <p:nvSpPr>
            <p:cNvPr id="16" name="Rectangle 22"/>
            <p:cNvSpPr>
              <a:spLocks noChangeArrowheads="1"/>
            </p:cNvSpPr>
            <p:nvPr/>
          </p:nvSpPr>
          <p:spPr bwMode="auto">
            <a:xfrm>
              <a:off x="696" y="2116"/>
              <a:ext cx="107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400" b="1" dirty="0">
                  <a:solidFill>
                    <a:srgbClr val="5492CD"/>
                  </a:solidFill>
                  <a:latin typeface="Arial Narrow" panose="020B0606020202030204" pitchFamily="34" charset="0"/>
                  <a:ea typeface="ＭＳ Ｐゴシック" pitchFamily="50" charset="-128"/>
                </a:rPr>
                <a:t>Importação de</a:t>
              </a:r>
              <a:endParaRPr lang="en-US" altLang="ja-JP" sz="2000" dirty="0">
                <a:solidFill>
                  <a:srgbClr val="5492CD"/>
                </a:solidFill>
                <a:latin typeface="Arial Narrow" panose="020B0606020202030204" pitchFamily="34" charset="0"/>
                <a:ea typeface="ＭＳ Ｐゴシック" pitchFamily="50" charset="-128"/>
              </a:endParaRPr>
            </a:p>
          </p:txBody>
        </p:sp>
        <p:sp>
          <p:nvSpPr>
            <p:cNvPr id="17" name="Rectangle 23"/>
            <p:cNvSpPr>
              <a:spLocks noChangeArrowheads="1"/>
            </p:cNvSpPr>
            <p:nvPr/>
          </p:nvSpPr>
          <p:spPr bwMode="auto">
            <a:xfrm>
              <a:off x="856" y="2331"/>
              <a:ext cx="61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400" b="1" dirty="0">
                  <a:solidFill>
                    <a:srgbClr val="5492CD"/>
                  </a:solidFill>
                  <a:latin typeface="Arial Narrow" panose="020B0606020202030204" pitchFamily="34" charset="0"/>
                  <a:ea typeface="ＭＳ Ｐゴシック" pitchFamily="50" charset="-128"/>
                </a:rPr>
                <a:t>Gás em </a:t>
              </a:r>
              <a:endParaRPr lang="en-US" altLang="ja-JP" sz="2000" dirty="0">
                <a:solidFill>
                  <a:srgbClr val="5492CD"/>
                </a:solidFill>
                <a:latin typeface="Arial Narrow" panose="020B0606020202030204" pitchFamily="34" charset="0"/>
                <a:ea typeface="ＭＳ Ｐゴシック" pitchFamily="50" charset="-128"/>
              </a:endParaRPr>
            </a:p>
          </p:txBody>
        </p:sp>
        <p:sp>
          <p:nvSpPr>
            <p:cNvPr id="18" name="Rectangle 24"/>
            <p:cNvSpPr>
              <a:spLocks noChangeArrowheads="1"/>
            </p:cNvSpPr>
            <p:nvPr/>
          </p:nvSpPr>
          <p:spPr bwMode="auto">
            <a:xfrm>
              <a:off x="692" y="2538"/>
              <a:ext cx="110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ja-JP" sz="2400" b="1" dirty="0">
                  <a:solidFill>
                    <a:srgbClr val="5492CD"/>
                  </a:solidFill>
                  <a:latin typeface="Arial Narrow" panose="020B0606020202030204" pitchFamily="34" charset="0"/>
                  <a:ea typeface="ＭＳ Ｐゴシック" pitchFamily="50" charset="-128"/>
                </a:rPr>
                <a:t>Equipamento</a:t>
              </a:r>
              <a:endParaRPr lang="en-US" altLang="ja-JP" sz="2000" dirty="0">
                <a:solidFill>
                  <a:srgbClr val="5492CD"/>
                </a:solidFill>
                <a:latin typeface="Arial Narrow" panose="020B0606020202030204" pitchFamily="34" charset="0"/>
                <a:ea typeface="ＭＳ Ｐゴシック" pitchFamily="50" charset="-128"/>
              </a:endParaRPr>
            </a:p>
          </p:txBody>
        </p:sp>
        <p:sp>
          <p:nvSpPr>
            <p:cNvPr id="19" name="Freeform 25"/>
            <p:cNvSpPr>
              <a:spLocks/>
            </p:cNvSpPr>
            <p:nvPr/>
          </p:nvSpPr>
          <p:spPr bwMode="auto">
            <a:xfrm>
              <a:off x="4425" y="1651"/>
              <a:ext cx="714" cy="502"/>
            </a:xfrm>
            <a:custGeom>
              <a:avLst/>
              <a:gdLst>
                <a:gd name="T0" fmla="*/ 0 w 714"/>
                <a:gd name="T1" fmla="*/ 502 h 502"/>
                <a:gd name="T2" fmla="*/ 132 w 714"/>
                <a:gd name="T3" fmla="*/ 500 h 502"/>
                <a:gd name="T4" fmla="*/ 251 w 714"/>
                <a:gd name="T5" fmla="*/ 485 h 502"/>
                <a:gd name="T6" fmla="*/ 356 w 714"/>
                <a:gd name="T7" fmla="*/ 456 h 502"/>
                <a:gd name="T8" fmla="*/ 449 w 714"/>
                <a:gd name="T9" fmla="*/ 414 h 502"/>
                <a:gd name="T10" fmla="*/ 528 w 714"/>
                <a:gd name="T11" fmla="*/ 359 h 502"/>
                <a:gd name="T12" fmla="*/ 594 w 714"/>
                <a:gd name="T13" fmla="*/ 289 h 502"/>
                <a:gd name="T14" fmla="*/ 647 w 714"/>
                <a:gd name="T15" fmla="*/ 207 h 502"/>
                <a:gd name="T16" fmla="*/ 687 w 714"/>
                <a:gd name="T17" fmla="*/ 110 h 502"/>
                <a:gd name="T18" fmla="*/ 714 w 714"/>
                <a:gd name="T19" fmla="*/ 0 h 5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4"/>
                <a:gd name="T31" fmla="*/ 0 h 502"/>
                <a:gd name="T32" fmla="*/ 714 w 714"/>
                <a:gd name="T33" fmla="*/ 502 h 5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4" h="502">
                  <a:moveTo>
                    <a:pt x="0" y="502"/>
                  </a:moveTo>
                  <a:lnTo>
                    <a:pt x="132" y="500"/>
                  </a:lnTo>
                  <a:lnTo>
                    <a:pt x="251" y="485"/>
                  </a:lnTo>
                  <a:lnTo>
                    <a:pt x="356" y="456"/>
                  </a:lnTo>
                  <a:lnTo>
                    <a:pt x="449" y="414"/>
                  </a:lnTo>
                  <a:lnTo>
                    <a:pt x="528" y="359"/>
                  </a:lnTo>
                  <a:lnTo>
                    <a:pt x="594" y="289"/>
                  </a:lnTo>
                  <a:lnTo>
                    <a:pt x="647" y="207"/>
                  </a:lnTo>
                  <a:lnTo>
                    <a:pt x="687" y="110"/>
                  </a:lnTo>
                  <a:lnTo>
                    <a:pt x="714" y="0"/>
                  </a:lnTo>
                </a:path>
              </a:pathLst>
            </a:custGeom>
            <a:noFill/>
            <a:ln w="85725" cap="rnd">
              <a:solidFill>
                <a:srgbClr val="F89708"/>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 name="Freeform 26"/>
            <p:cNvSpPr>
              <a:spLocks/>
            </p:cNvSpPr>
            <p:nvPr/>
          </p:nvSpPr>
          <p:spPr bwMode="auto">
            <a:xfrm>
              <a:off x="5050" y="1500"/>
              <a:ext cx="174" cy="182"/>
            </a:xfrm>
            <a:custGeom>
              <a:avLst/>
              <a:gdLst>
                <a:gd name="T0" fmla="*/ 174 w 174"/>
                <a:gd name="T1" fmla="*/ 182 h 182"/>
                <a:gd name="T2" fmla="*/ 104 w 174"/>
                <a:gd name="T3" fmla="*/ 0 h 182"/>
                <a:gd name="T4" fmla="*/ 0 w 174"/>
                <a:gd name="T5" fmla="*/ 165 h 182"/>
                <a:gd name="T6" fmla="*/ 174 w 174"/>
                <a:gd name="T7" fmla="*/ 182 h 182"/>
                <a:gd name="T8" fmla="*/ 0 60000 65536"/>
                <a:gd name="T9" fmla="*/ 0 60000 65536"/>
                <a:gd name="T10" fmla="*/ 0 60000 65536"/>
                <a:gd name="T11" fmla="*/ 0 60000 65536"/>
                <a:gd name="T12" fmla="*/ 0 w 174"/>
                <a:gd name="T13" fmla="*/ 0 h 182"/>
                <a:gd name="T14" fmla="*/ 174 w 174"/>
                <a:gd name="T15" fmla="*/ 182 h 182"/>
              </a:gdLst>
              <a:ahLst/>
              <a:cxnLst>
                <a:cxn ang="T8">
                  <a:pos x="T0" y="T1"/>
                </a:cxn>
                <a:cxn ang="T9">
                  <a:pos x="T2" y="T3"/>
                </a:cxn>
                <a:cxn ang="T10">
                  <a:pos x="T4" y="T5"/>
                </a:cxn>
                <a:cxn ang="T11">
                  <a:pos x="T6" y="T7"/>
                </a:cxn>
              </a:cxnLst>
              <a:rect l="T12" t="T13" r="T14" b="T15"/>
              <a:pathLst>
                <a:path w="174" h="182">
                  <a:moveTo>
                    <a:pt x="174" y="182"/>
                  </a:moveTo>
                  <a:lnTo>
                    <a:pt x="104" y="0"/>
                  </a:lnTo>
                  <a:lnTo>
                    <a:pt x="0" y="165"/>
                  </a:lnTo>
                  <a:lnTo>
                    <a:pt x="174" y="182"/>
                  </a:lnTo>
                  <a:close/>
                </a:path>
              </a:pathLst>
            </a:custGeom>
            <a:solidFill>
              <a:srgbClr val="F897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 name="Rectangle 27"/>
            <p:cNvSpPr>
              <a:spLocks noChangeArrowheads="1"/>
            </p:cNvSpPr>
            <p:nvPr/>
          </p:nvSpPr>
          <p:spPr bwMode="auto">
            <a:xfrm>
              <a:off x="4562" y="1113"/>
              <a:ext cx="121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400" b="1" dirty="0">
                  <a:solidFill>
                    <a:srgbClr val="5492CD"/>
                  </a:solidFill>
                  <a:latin typeface="Arial Narrow" panose="020B0606020202030204" pitchFamily="34" charset="0"/>
                  <a:ea typeface="ＭＳ Ｐゴシック" pitchFamily="50" charset="-128"/>
                </a:rPr>
                <a:t>Exportações de </a:t>
              </a:r>
              <a:endParaRPr lang="en-US" altLang="ja-JP" sz="2000" dirty="0">
                <a:solidFill>
                  <a:srgbClr val="5492CD"/>
                </a:solidFill>
                <a:latin typeface="Arial Narrow" panose="020B0606020202030204" pitchFamily="34" charset="0"/>
                <a:ea typeface="ＭＳ Ｐゴシック" pitchFamily="50" charset="-128"/>
              </a:endParaRPr>
            </a:p>
          </p:txBody>
        </p:sp>
        <p:sp>
          <p:nvSpPr>
            <p:cNvPr id="22" name="Rectangle 28"/>
            <p:cNvSpPr>
              <a:spLocks noChangeArrowheads="1"/>
            </p:cNvSpPr>
            <p:nvPr/>
          </p:nvSpPr>
          <p:spPr bwMode="auto">
            <a:xfrm>
              <a:off x="5003" y="1290"/>
              <a:ext cx="29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400" b="1" dirty="0">
                  <a:solidFill>
                    <a:srgbClr val="5492CD"/>
                  </a:solidFill>
                  <a:latin typeface="Arial Narrow" panose="020B0606020202030204" pitchFamily="34" charset="0"/>
                  <a:ea typeface="ＭＳ Ｐゴシック" pitchFamily="50" charset="-128"/>
                </a:rPr>
                <a:t>Gás</a:t>
              </a:r>
              <a:endParaRPr lang="en-US" altLang="ja-JP" sz="2000" dirty="0">
                <a:solidFill>
                  <a:srgbClr val="5492CD"/>
                </a:solidFill>
                <a:latin typeface="Arial Narrow" panose="020B0606020202030204" pitchFamily="34" charset="0"/>
                <a:ea typeface="ＭＳ Ｐゴシック" pitchFamily="50" charset="-128"/>
              </a:endParaRPr>
            </a:p>
          </p:txBody>
        </p:sp>
        <p:sp>
          <p:nvSpPr>
            <p:cNvPr id="23" name="Freeform 29"/>
            <p:cNvSpPr>
              <a:spLocks/>
            </p:cNvSpPr>
            <p:nvPr/>
          </p:nvSpPr>
          <p:spPr bwMode="auto">
            <a:xfrm>
              <a:off x="4425" y="3100"/>
              <a:ext cx="622" cy="522"/>
            </a:xfrm>
            <a:custGeom>
              <a:avLst/>
              <a:gdLst>
                <a:gd name="T0" fmla="*/ 0 w 622"/>
                <a:gd name="T1" fmla="*/ 522 h 522"/>
                <a:gd name="T2" fmla="*/ 126 w 622"/>
                <a:gd name="T3" fmla="*/ 513 h 522"/>
                <a:gd name="T4" fmla="*/ 238 w 622"/>
                <a:gd name="T5" fmla="*/ 490 h 522"/>
                <a:gd name="T6" fmla="*/ 335 w 622"/>
                <a:gd name="T7" fmla="*/ 456 h 522"/>
                <a:gd name="T8" fmla="*/ 419 w 622"/>
                <a:gd name="T9" fmla="*/ 410 h 522"/>
                <a:gd name="T10" fmla="*/ 488 w 622"/>
                <a:gd name="T11" fmla="*/ 352 h 522"/>
                <a:gd name="T12" fmla="*/ 542 w 622"/>
                <a:gd name="T13" fmla="*/ 282 h 522"/>
                <a:gd name="T14" fmla="*/ 583 w 622"/>
                <a:gd name="T15" fmla="*/ 200 h 522"/>
                <a:gd name="T16" fmla="*/ 609 w 622"/>
                <a:gd name="T17" fmla="*/ 106 h 522"/>
                <a:gd name="T18" fmla="*/ 622 w 622"/>
                <a:gd name="T19" fmla="*/ 0 h 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2"/>
                <a:gd name="T31" fmla="*/ 0 h 522"/>
                <a:gd name="T32" fmla="*/ 622 w 622"/>
                <a:gd name="T33" fmla="*/ 522 h 5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2" h="522">
                  <a:moveTo>
                    <a:pt x="0" y="522"/>
                  </a:moveTo>
                  <a:lnTo>
                    <a:pt x="126" y="513"/>
                  </a:lnTo>
                  <a:lnTo>
                    <a:pt x="238" y="490"/>
                  </a:lnTo>
                  <a:lnTo>
                    <a:pt x="335" y="456"/>
                  </a:lnTo>
                  <a:lnTo>
                    <a:pt x="419" y="410"/>
                  </a:lnTo>
                  <a:lnTo>
                    <a:pt x="488" y="352"/>
                  </a:lnTo>
                  <a:lnTo>
                    <a:pt x="542" y="282"/>
                  </a:lnTo>
                  <a:lnTo>
                    <a:pt x="583" y="200"/>
                  </a:lnTo>
                  <a:lnTo>
                    <a:pt x="609" y="106"/>
                  </a:lnTo>
                  <a:lnTo>
                    <a:pt x="622" y="0"/>
                  </a:lnTo>
                </a:path>
              </a:pathLst>
            </a:custGeom>
            <a:noFill/>
            <a:ln w="85725" cap="rnd">
              <a:solidFill>
                <a:srgbClr val="F89708"/>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 name="Freeform 30"/>
            <p:cNvSpPr>
              <a:spLocks/>
            </p:cNvSpPr>
            <p:nvPr/>
          </p:nvSpPr>
          <p:spPr bwMode="auto">
            <a:xfrm>
              <a:off x="4960" y="2901"/>
              <a:ext cx="175" cy="177"/>
            </a:xfrm>
            <a:custGeom>
              <a:avLst/>
              <a:gdLst>
                <a:gd name="T0" fmla="*/ 175 w 175"/>
                <a:gd name="T1" fmla="*/ 171 h 177"/>
                <a:gd name="T2" fmla="*/ 81 w 175"/>
                <a:gd name="T3" fmla="*/ 0 h 177"/>
                <a:gd name="T4" fmla="*/ 0 w 175"/>
                <a:gd name="T5" fmla="*/ 177 h 177"/>
                <a:gd name="T6" fmla="*/ 175 w 175"/>
                <a:gd name="T7" fmla="*/ 171 h 177"/>
                <a:gd name="T8" fmla="*/ 0 60000 65536"/>
                <a:gd name="T9" fmla="*/ 0 60000 65536"/>
                <a:gd name="T10" fmla="*/ 0 60000 65536"/>
                <a:gd name="T11" fmla="*/ 0 60000 65536"/>
                <a:gd name="T12" fmla="*/ 0 w 175"/>
                <a:gd name="T13" fmla="*/ 0 h 177"/>
                <a:gd name="T14" fmla="*/ 175 w 175"/>
                <a:gd name="T15" fmla="*/ 177 h 177"/>
              </a:gdLst>
              <a:ahLst/>
              <a:cxnLst>
                <a:cxn ang="T8">
                  <a:pos x="T0" y="T1"/>
                </a:cxn>
                <a:cxn ang="T9">
                  <a:pos x="T2" y="T3"/>
                </a:cxn>
                <a:cxn ang="T10">
                  <a:pos x="T4" y="T5"/>
                </a:cxn>
                <a:cxn ang="T11">
                  <a:pos x="T6" y="T7"/>
                </a:cxn>
              </a:cxnLst>
              <a:rect l="T12" t="T13" r="T14" b="T15"/>
              <a:pathLst>
                <a:path w="175" h="177">
                  <a:moveTo>
                    <a:pt x="175" y="171"/>
                  </a:moveTo>
                  <a:lnTo>
                    <a:pt x="81" y="0"/>
                  </a:lnTo>
                  <a:lnTo>
                    <a:pt x="0" y="177"/>
                  </a:lnTo>
                  <a:lnTo>
                    <a:pt x="175" y="171"/>
                  </a:lnTo>
                  <a:close/>
                </a:path>
              </a:pathLst>
            </a:custGeom>
            <a:solidFill>
              <a:srgbClr val="F897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 name="Rectangle 31"/>
            <p:cNvSpPr>
              <a:spLocks noChangeArrowheads="1"/>
            </p:cNvSpPr>
            <p:nvPr/>
          </p:nvSpPr>
          <p:spPr bwMode="auto">
            <a:xfrm>
              <a:off x="4427" y="2482"/>
              <a:ext cx="151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400" b="1" dirty="0">
                  <a:solidFill>
                    <a:srgbClr val="5492CD"/>
                  </a:solidFill>
                  <a:latin typeface="Arial Narrow" panose="020B0606020202030204" pitchFamily="34" charset="0"/>
                  <a:ea typeface="ＭＳ Ｐゴシック" pitchFamily="50" charset="-128"/>
                </a:rPr>
                <a:t>Exportações de Gás</a:t>
              </a:r>
              <a:endParaRPr lang="en-US" altLang="ja-JP" sz="2000" dirty="0">
                <a:solidFill>
                  <a:srgbClr val="5492CD"/>
                </a:solidFill>
                <a:latin typeface="Arial Narrow" panose="020B0606020202030204" pitchFamily="34" charset="0"/>
                <a:ea typeface="ＭＳ Ｐゴシック" pitchFamily="50" charset="-128"/>
              </a:endParaRPr>
            </a:p>
          </p:txBody>
        </p:sp>
        <p:sp>
          <p:nvSpPr>
            <p:cNvPr id="26" name="Rectangle 32"/>
            <p:cNvSpPr>
              <a:spLocks noChangeArrowheads="1"/>
            </p:cNvSpPr>
            <p:nvPr/>
          </p:nvSpPr>
          <p:spPr bwMode="auto">
            <a:xfrm>
              <a:off x="4517" y="2709"/>
              <a:ext cx="127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400" b="1" dirty="0">
                  <a:solidFill>
                    <a:srgbClr val="5492CD"/>
                  </a:solidFill>
                  <a:latin typeface="Arial Narrow" panose="020B0606020202030204" pitchFamily="34" charset="0"/>
                  <a:ea typeface="ＭＳ Ｐゴシック" pitchFamily="50" charset="-128"/>
                </a:rPr>
                <a:t>em Equipamento</a:t>
              </a:r>
              <a:endParaRPr lang="en-US" altLang="ja-JP" sz="2000" dirty="0">
                <a:solidFill>
                  <a:srgbClr val="5492CD"/>
                </a:solidFill>
                <a:latin typeface="Arial Narrow" panose="020B0606020202030204" pitchFamily="34" charset="0"/>
                <a:ea typeface="ＭＳ Ｐゴシック" pitchFamily="50" charset="-128"/>
              </a:endParaRPr>
            </a:p>
          </p:txBody>
        </p:sp>
        <p:sp>
          <p:nvSpPr>
            <p:cNvPr id="27" name="Rectangle 33"/>
            <p:cNvSpPr>
              <a:spLocks noChangeArrowheads="1"/>
            </p:cNvSpPr>
            <p:nvPr/>
          </p:nvSpPr>
          <p:spPr bwMode="auto">
            <a:xfrm>
              <a:off x="917" y="3377"/>
              <a:ext cx="107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400" b="1" dirty="0">
                  <a:solidFill>
                    <a:srgbClr val="5492CD"/>
                  </a:solidFill>
                  <a:latin typeface="Arial Narrow" panose="020B0606020202030204" pitchFamily="34" charset="0"/>
                  <a:ea typeface="ＭＳ Ｐゴシック" pitchFamily="50" charset="-128"/>
                </a:rPr>
                <a:t>Manufatura de</a:t>
              </a:r>
              <a:endParaRPr lang="en-US" altLang="ja-JP" sz="2400" dirty="0">
                <a:solidFill>
                  <a:srgbClr val="5492CD"/>
                </a:solidFill>
                <a:latin typeface="Arial Narrow" panose="020B0606020202030204" pitchFamily="34" charset="0"/>
                <a:ea typeface="ＭＳ Ｐゴシック" pitchFamily="50" charset="-128"/>
              </a:endParaRPr>
            </a:p>
          </p:txBody>
        </p:sp>
        <p:sp>
          <p:nvSpPr>
            <p:cNvPr id="28" name="Rectangle 34"/>
            <p:cNvSpPr>
              <a:spLocks noChangeArrowheads="1"/>
            </p:cNvSpPr>
            <p:nvPr/>
          </p:nvSpPr>
          <p:spPr bwMode="auto">
            <a:xfrm>
              <a:off x="1289" y="3590"/>
              <a:ext cx="29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400" b="1" dirty="0">
                  <a:solidFill>
                    <a:srgbClr val="5492CD"/>
                  </a:solidFill>
                  <a:latin typeface="Arial Narrow" panose="020B0606020202030204" pitchFamily="34" charset="0"/>
                  <a:ea typeface="ＭＳ Ｐゴシック" pitchFamily="50" charset="-128"/>
                </a:rPr>
                <a:t>Gás</a:t>
              </a:r>
              <a:endParaRPr lang="en-US" altLang="ja-JP" sz="2000" dirty="0">
                <a:solidFill>
                  <a:srgbClr val="5492CD"/>
                </a:solidFill>
                <a:latin typeface="Arial Narrow" panose="020B0606020202030204" pitchFamily="34" charset="0"/>
                <a:ea typeface="ＭＳ Ｐゴシック" pitchFamily="50" charset="-128"/>
              </a:endParaRPr>
            </a:p>
          </p:txBody>
        </p:sp>
        <p:sp>
          <p:nvSpPr>
            <p:cNvPr id="29" name="Freeform 35"/>
            <p:cNvSpPr>
              <a:spLocks/>
            </p:cNvSpPr>
            <p:nvPr/>
          </p:nvSpPr>
          <p:spPr bwMode="auto">
            <a:xfrm>
              <a:off x="3334" y="1301"/>
              <a:ext cx="59" cy="176"/>
            </a:xfrm>
            <a:custGeom>
              <a:avLst/>
              <a:gdLst>
                <a:gd name="T0" fmla="*/ 59 w 59"/>
                <a:gd name="T1" fmla="*/ 176 h 176"/>
                <a:gd name="T2" fmla="*/ 33 w 59"/>
                <a:gd name="T3" fmla="*/ 146 h 176"/>
                <a:gd name="T4" fmla="*/ 15 w 59"/>
                <a:gd name="T5" fmla="*/ 113 h 176"/>
                <a:gd name="T6" fmla="*/ 4 w 59"/>
                <a:gd name="T7" fmla="*/ 77 h 176"/>
                <a:gd name="T8" fmla="*/ 0 w 59"/>
                <a:gd name="T9" fmla="*/ 40 h 176"/>
                <a:gd name="T10" fmla="*/ 3 w 59"/>
                <a:gd name="T11" fmla="*/ 0 h 176"/>
                <a:gd name="T12" fmla="*/ 0 60000 65536"/>
                <a:gd name="T13" fmla="*/ 0 60000 65536"/>
                <a:gd name="T14" fmla="*/ 0 60000 65536"/>
                <a:gd name="T15" fmla="*/ 0 60000 65536"/>
                <a:gd name="T16" fmla="*/ 0 60000 65536"/>
                <a:gd name="T17" fmla="*/ 0 60000 65536"/>
                <a:gd name="T18" fmla="*/ 0 w 59"/>
                <a:gd name="T19" fmla="*/ 0 h 176"/>
                <a:gd name="T20" fmla="*/ 59 w 59"/>
                <a:gd name="T21" fmla="*/ 176 h 176"/>
              </a:gdLst>
              <a:ahLst/>
              <a:cxnLst>
                <a:cxn ang="T12">
                  <a:pos x="T0" y="T1"/>
                </a:cxn>
                <a:cxn ang="T13">
                  <a:pos x="T2" y="T3"/>
                </a:cxn>
                <a:cxn ang="T14">
                  <a:pos x="T4" y="T5"/>
                </a:cxn>
                <a:cxn ang="T15">
                  <a:pos x="T6" y="T7"/>
                </a:cxn>
                <a:cxn ang="T16">
                  <a:pos x="T8" y="T9"/>
                </a:cxn>
                <a:cxn ang="T17">
                  <a:pos x="T10" y="T11"/>
                </a:cxn>
              </a:cxnLst>
              <a:rect l="T18" t="T19" r="T20" b="T21"/>
              <a:pathLst>
                <a:path w="59" h="176">
                  <a:moveTo>
                    <a:pt x="59" y="176"/>
                  </a:moveTo>
                  <a:lnTo>
                    <a:pt x="33" y="146"/>
                  </a:lnTo>
                  <a:lnTo>
                    <a:pt x="15" y="113"/>
                  </a:lnTo>
                  <a:lnTo>
                    <a:pt x="4" y="77"/>
                  </a:lnTo>
                  <a:lnTo>
                    <a:pt x="0" y="40"/>
                  </a:lnTo>
                  <a:lnTo>
                    <a:pt x="3" y="0"/>
                  </a:lnTo>
                </a:path>
              </a:pathLst>
            </a:custGeom>
            <a:noFill/>
            <a:ln w="85725" cap="rnd">
              <a:solidFill>
                <a:srgbClr val="F89708"/>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 name="Freeform 36"/>
            <p:cNvSpPr>
              <a:spLocks/>
            </p:cNvSpPr>
            <p:nvPr/>
          </p:nvSpPr>
          <p:spPr bwMode="auto">
            <a:xfrm>
              <a:off x="3247" y="1158"/>
              <a:ext cx="163" cy="195"/>
            </a:xfrm>
            <a:custGeom>
              <a:avLst/>
              <a:gdLst>
                <a:gd name="T0" fmla="*/ 0 w 163"/>
                <a:gd name="T1" fmla="*/ 131 h 195"/>
                <a:gd name="T2" fmla="*/ 146 w 163"/>
                <a:gd name="T3" fmla="*/ 0 h 195"/>
                <a:gd name="T4" fmla="*/ 163 w 163"/>
                <a:gd name="T5" fmla="*/ 195 h 195"/>
                <a:gd name="T6" fmla="*/ 0 w 163"/>
                <a:gd name="T7" fmla="*/ 131 h 195"/>
                <a:gd name="T8" fmla="*/ 0 60000 65536"/>
                <a:gd name="T9" fmla="*/ 0 60000 65536"/>
                <a:gd name="T10" fmla="*/ 0 60000 65536"/>
                <a:gd name="T11" fmla="*/ 0 60000 65536"/>
                <a:gd name="T12" fmla="*/ 0 w 163"/>
                <a:gd name="T13" fmla="*/ 0 h 195"/>
                <a:gd name="T14" fmla="*/ 163 w 163"/>
                <a:gd name="T15" fmla="*/ 195 h 195"/>
              </a:gdLst>
              <a:ahLst/>
              <a:cxnLst>
                <a:cxn ang="T8">
                  <a:pos x="T0" y="T1"/>
                </a:cxn>
                <a:cxn ang="T9">
                  <a:pos x="T2" y="T3"/>
                </a:cxn>
                <a:cxn ang="T10">
                  <a:pos x="T4" y="T5"/>
                </a:cxn>
                <a:cxn ang="T11">
                  <a:pos x="T6" y="T7"/>
                </a:cxn>
              </a:cxnLst>
              <a:rect l="T12" t="T13" r="T14" b="T15"/>
              <a:pathLst>
                <a:path w="163" h="195">
                  <a:moveTo>
                    <a:pt x="0" y="131"/>
                  </a:moveTo>
                  <a:lnTo>
                    <a:pt x="146" y="0"/>
                  </a:lnTo>
                  <a:lnTo>
                    <a:pt x="163" y="195"/>
                  </a:lnTo>
                  <a:lnTo>
                    <a:pt x="0" y="131"/>
                  </a:lnTo>
                  <a:close/>
                </a:path>
              </a:pathLst>
            </a:custGeom>
            <a:solidFill>
              <a:srgbClr val="F897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 name="Rectangle 37"/>
            <p:cNvSpPr>
              <a:spLocks noChangeArrowheads="1"/>
            </p:cNvSpPr>
            <p:nvPr/>
          </p:nvSpPr>
          <p:spPr bwMode="auto">
            <a:xfrm>
              <a:off x="3012" y="888"/>
              <a:ext cx="73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400" b="1" dirty="0">
                  <a:solidFill>
                    <a:srgbClr val="FF0000"/>
                  </a:solidFill>
                  <a:latin typeface="Arial Narrow" panose="020B0606020202030204" pitchFamily="34" charset="0"/>
                  <a:ea typeface="ＭＳ Ｐゴシック" pitchFamily="50" charset="-128"/>
                </a:rPr>
                <a:t>Emissões</a:t>
              </a:r>
              <a:endParaRPr lang="en-US" altLang="ja-JP" sz="2000" dirty="0">
                <a:solidFill>
                  <a:srgbClr val="FF0000"/>
                </a:solidFill>
                <a:latin typeface="Arial Narrow" panose="020B0606020202030204" pitchFamily="34" charset="0"/>
                <a:ea typeface="ＭＳ Ｐゴシック" pitchFamily="50" charset="-128"/>
              </a:endParaRPr>
            </a:p>
          </p:txBody>
        </p:sp>
        <p:sp>
          <p:nvSpPr>
            <p:cNvPr id="32" name="Freeform 38"/>
            <p:cNvSpPr>
              <a:spLocks/>
            </p:cNvSpPr>
            <p:nvPr/>
          </p:nvSpPr>
          <p:spPr bwMode="auto">
            <a:xfrm>
              <a:off x="1485" y="3063"/>
              <a:ext cx="723" cy="219"/>
            </a:xfrm>
            <a:custGeom>
              <a:avLst/>
              <a:gdLst>
                <a:gd name="T0" fmla="*/ 0 w 723"/>
                <a:gd name="T1" fmla="*/ 219 h 219"/>
                <a:gd name="T2" fmla="*/ 121 w 723"/>
                <a:gd name="T3" fmla="*/ 160 h 219"/>
                <a:gd name="T4" fmla="*/ 253 w 723"/>
                <a:gd name="T5" fmla="*/ 109 h 219"/>
                <a:gd name="T6" fmla="*/ 398 w 723"/>
                <a:gd name="T7" fmla="*/ 65 h 219"/>
                <a:gd name="T8" fmla="*/ 554 w 723"/>
                <a:gd name="T9" fmla="*/ 29 h 219"/>
                <a:gd name="T10" fmla="*/ 723 w 723"/>
                <a:gd name="T11" fmla="*/ 0 h 219"/>
                <a:gd name="T12" fmla="*/ 0 60000 65536"/>
                <a:gd name="T13" fmla="*/ 0 60000 65536"/>
                <a:gd name="T14" fmla="*/ 0 60000 65536"/>
                <a:gd name="T15" fmla="*/ 0 60000 65536"/>
                <a:gd name="T16" fmla="*/ 0 60000 65536"/>
                <a:gd name="T17" fmla="*/ 0 60000 65536"/>
                <a:gd name="T18" fmla="*/ 0 w 723"/>
                <a:gd name="T19" fmla="*/ 0 h 219"/>
                <a:gd name="T20" fmla="*/ 723 w 723"/>
                <a:gd name="T21" fmla="*/ 219 h 219"/>
              </a:gdLst>
              <a:ahLst/>
              <a:cxnLst>
                <a:cxn ang="T12">
                  <a:pos x="T0" y="T1"/>
                </a:cxn>
                <a:cxn ang="T13">
                  <a:pos x="T2" y="T3"/>
                </a:cxn>
                <a:cxn ang="T14">
                  <a:pos x="T4" y="T5"/>
                </a:cxn>
                <a:cxn ang="T15">
                  <a:pos x="T6" y="T7"/>
                </a:cxn>
                <a:cxn ang="T16">
                  <a:pos x="T8" y="T9"/>
                </a:cxn>
                <a:cxn ang="T17">
                  <a:pos x="T10" y="T11"/>
                </a:cxn>
              </a:cxnLst>
              <a:rect l="T18" t="T19" r="T20" b="T21"/>
              <a:pathLst>
                <a:path w="723" h="219">
                  <a:moveTo>
                    <a:pt x="0" y="219"/>
                  </a:moveTo>
                  <a:lnTo>
                    <a:pt x="121" y="160"/>
                  </a:lnTo>
                  <a:lnTo>
                    <a:pt x="253" y="109"/>
                  </a:lnTo>
                  <a:lnTo>
                    <a:pt x="398" y="65"/>
                  </a:lnTo>
                  <a:lnTo>
                    <a:pt x="554" y="29"/>
                  </a:lnTo>
                  <a:lnTo>
                    <a:pt x="723" y="0"/>
                  </a:lnTo>
                </a:path>
              </a:pathLst>
            </a:custGeom>
            <a:noFill/>
            <a:ln w="85725" cap="rnd">
              <a:solidFill>
                <a:srgbClr val="F89708"/>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 name="Freeform 39"/>
            <p:cNvSpPr>
              <a:spLocks/>
            </p:cNvSpPr>
            <p:nvPr/>
          </p:nvSpPr>
          <p:spPr bwMode="auto">
            <a:xfrm>
              <a:off x="2176" y="2979"/>
              <a:ext cx="184" cy="174"/>
            </a:xfrm>
            <a:custGeom>
              <a:avLst/>
              <a:gdLst>
                <a:gd name="T0" fmla="*/ 20 w 184"/>
                <a:gd name="T1" fmla="*/ 174 h 174"/>
                <a:gd name="T2" fmla="*/ 184 w 184"/>
                <a:gd name="T3" fmla="*/ 66 h 174"/>
                <a:gd name="T4" fmla="*/ 0 w 184"/>
                <a:gd name="T5" fmla="*/ 0 h 174"/>
                <a:gd name="T6" fmla="*/ 20 w 184"/>
                <a:gd name="T7" fmla="*/ 174 h 174"/>
                <a:gd name="T8" fmla="*/ 0 60000 65536"/>
                <a:gd name="T9" fmla="*/ 0 60000 65536"/>
                <a:gd name="T10" fmla="*/ 0 60000 65536"/>
                <a:gd name="T11" fmla="*/ 0 60000 65536"/>
                <a:gd name="T12" fmla="*/ 0 w 184"/>
                <a:gd name="T13" fmla="*/ 0 h 174"/>
                <a:gd name="T14" fmla="*/ 184 w 184"/>
                <a:gd name="T15" fmla="*/ 174 h 174"/>
              </a:gdLst>
              <a:ahLst/>
              <a:cxnLst>
                <a:cxn ang="T8">
                  <a:pos x="T0" y="T1"/>
                </a:cxn>
                <a:cxn ang="T9">
                  <a:pos x="T2" y="T3"/>
                </a:cxn>
                <a:cxn ang="T10">
                  <a:pos x="T4" y="T5"/>
                </a:cxn>
                <a:cxn ang="T11">
                  <a:pos x="T6" y="T7"/>
                </a:cxn>
              </a:cxnLst>
              <a:rect l="T12" t="T13" r="T14" b="T15"/>
              <a:pathLst>
                <a:path w="184" h="174">
                  <a:moveTo>
                    <a:pt x="20" y="174"/>
                  </a:moveTo>
                  <a:lnTo>
                    <a:pt x="184" y="66"/>
                  </a:lnTo>
                  <a:lnTo>
                    <a:pt x="0" y="0"/>
                  </a:lnTo>
                  <a:lnTo>
                    <a:pt x="20" y="174"/>
                  </a:lnTo>
                  <a:close/>
                </a:path>
              </a:pathLst>
            </a:custGeom>
            <a:solidFill>
              <a:srgbClr val="F897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34" name="Rectangle 33"/>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32</a:t>
            </a:fld>
            <a:endParaRPr lang="en-US" dirty="0"/>
          </a:p>
        </p:txBody>
      </p:sp>
      <p:sp>
        <p:nvSpPr>
          <p:cNvPr id="35" name="Rectangle 36"/>
          <p:cNvSpPr txBox="1">
            <a:spLocks noChangeArrowheads="1"/>
          </p:cNvSpPr>
          <p:nvPr/>
        </p:nvSpPr>
        <p:spPr>
          <a:xfrm>
            <a:off x="2339752" y="6486524"/>
            <a:ext cx="5526311" cy="1984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36" name="Rectangle 37"/>
          <p:cNvSpPr txBox="1">
            <a:spLocks noChangeArrowheads="1"/>
          </p:cNvSpPr>
          <p:nvPr/>
        </p:nvSpPr>
        <p:spPr>
          <a:xfrm>
            <a:off x="3103321" y="6289674"/>
            <a:ext cx="3268880" cy="215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4242384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9"/>
            <a:ext cx="4157092" cy="57606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dirty="0"/>
              <a:t>Banco</a:t>
            </a:r>
          </a:p>
        </p:txBody>
      </p:sp>
      <p:sp>
        <p:nvSpPr>
          <p:cNvPr id="3" name="Content Placeholder 2"/>
          <p:cNvSpPr>
            <a:spLocks noGrp="1"/>
          </p:cNvSpPr>
          <p:nvPr>
            <p:ph idx="1"/>
          </p:nvPr>
        </p:nvSpPr>
        <p:spPr>
          <a:xfrm>
            <a:off x="611560" y="1196752"/>
            <a:ext cx="7920880" cy="4896544"/>
          </a:xfrm>
        </p:spPr>
        <p:txBody>
          <a:bodyPr/>
          <a:lstStyle/>
          <a:p>
            <a:pPr algn="just">
              <a:lnSpc>
                <a:spcPct val="120000"/>
              </a:lnSpc>
              <a:spcBef>
                <a:spcPts val="0"/>
              </a:spcBef>
            </a:pPr>
            <a:r>
              <a:rPr lang="pt-BR" sz="1400" b="1" dirty="0">
                <a:latin typeface="Arial" panose="020B0604020202020204" pitchFamily="34" charset="0"/>
                <a:cs typeface="Arial" panose="020B0604020202020204" pitchFamily="34" charset="0"/>
              </a:rPr>
              <a:t>Nos casos onde as emissões são retardadas, a diferença cumulativa entre o produto químico que foi consumido em um aplicativo e que já foi liberado é conhecido como banco (refrigeração e ar condicionado, proteção contra incêndio, espumas de células fechadas).</a:t>
            </a:r>
            <a:endParaRPr lang="en-GB" sz="1050" b="1" dirty="0">
              <a:latin typeface="Arial" panose="020B0604020202020204" pitchFamily="34" charset="0"/>
              <a:cs typeface="Arial" panose="020B0604020202020204" pitchFamily="34" charset="0"/>
            </a:endParaRPr>
          </a:p>
          <a:p>
            <a:pPr marL="800100" lvl="2" indent="0" algn="just">
              <a:lnSpc>
                <a:spcPct val="120000"/>
              </a:lnSpc>
              <a:spcBef>
                <a:spcPts val="0"/>
              </a:spcBef>
              <a:buNone/>
            </a:pPr>
            <a:endParaRPr lang="en-GB" sz="1400" b="1" u="sng" dirty="0">
              <a:latin typeface="Arial" panose="020B0604020202020204" pitchFamily="34" charset="0"/>
              <a:cs typeface="Arial" panose="020B0604020202020204" pitchFamily="34" charset="0"/>
            </a:endParaRPr>
          </a:p>
          <a:p>
            <a:pPr marL="800100" lvl="2" indent="0" algn="just">
              <a:lnSpc>
                <a:spcPct val="120000"/>
              </a:lnSpc>
              <a:spcBef>
                <a:spcPts val="0"/>
              </a:spcBef>
              <a:buNone/>
            </a:pPr>
            <a:r>
              <a:rPr lang="en-GB" sz="1400" b="1" u="sng" dirty="0">
                <a:latin typeface="Arial" panose="020B0604020202020204" pitchFamily="34" charset="0"/>
                <a:cs typeface="Arial" panose="020B0604020202020204" pitchFamily="34" charset="0"/>
              </a:rPr>
              <a:t>Exemplo. </a:t>
            </a:r>
            <a:r>
              <a:rPr lang="en-GB" sz="1400" i="1" u="sng" dirty="0">
                <a:latin typeface="Arial" panose="020B0604020202020204" pitchFamily="34" charset="0"/>
                <a:cs typeface="Arial" panose="020B0604020202020204" pitchFamily="34" charset="0"/>
              </a:rPr>
              <a:t>Agente espumante </a:t>
            </a:r>
            <a:r>
              <a:rPr lang="pt-BR" sz="1400" i="1" dirty="0">
                <a:latin typeface="Arial" panose="020B0604020202020204" pitchFamily="34" charset="0"/>
                <a:cs typeface="Arial" panose="020B0604020202020204" pitchFamily="34" charset="0"/>
              </a:rPr>
              <a:t>presente em produtos de espuma que já foram descartados ainda faz parte do banco, por ser um produto químico que foi consumido mas ainda não foi liberado. </a:t>
            </a:r>
            <a:endParaRPr lang="pt-BR" dirty="0">
              <a:latin typeface="Arial" panose="020B0604020202020204" pitchFamily="34" charset="0"/>
              <a:cs typeface="Arial" panose="020B0604020202020204" pitchFamily="34" charset="0"/>
            </a:endParaRPr>
          </a:p>
          <a:p>
            <a:pPr marL="800100" lvl="2" indent="0" algn="just">
              <a:lnSpc>
                <a:spcPct val="120000"/>
              </a:lnSpc>
              <a:spcBef>
                <a:spcPts val="0"/>
              </a:spcBef>
              <a:buNone/>
            </a:pPr>
            <a:endParaRPr lang="pt-BR" sz="1400" i="1" dirty="0">
              <a:latin typeface="Arial" panose="020B0604020202020204" pitchFamily="34" charset="0"/>
              <a:cs typeface="Arial" panose="020B0604020202020204" pitchFamily="34" charset="0"/>
            </a:endParaRPr>
          </a:p>
          <a:p>
            <a:pPr algn="just">
              <a:lnSpc>
                <a:spcPct val="120000"/>
              </a:lnSpc>
              <a:spcBef>
                <a:spcPts val="0"/>
              </a:spcBef>
            </a:pPr>
            <a:r>
              <a:rPr lang="pt-BR" sz="1400" b="1" dirty="0">
                <a:latin typeface="Arial" panose="020B0604020202020204" pitchFamily="34" charset="0"/>
                <a:cs typeface="Arial" panose="020B0604020202020204" pitchFamily="34" charset="0"/>
              </a:rPr>
              <a:t>Para estimar o tamanho de um banco em uma aplicação é necessário avaliar o consumo histórico de um produto químico e aplicar os fatores de emissão apropriados. Às vezes é também possível estimar o tamanho do banco a partir do conhecimento detalhado do estoque atual de equipamentos ou produtos.</a:t>
            </a:r>
          </a:p>
          <a:p>
            <a:pPr marL="0" indent="0" algn="just">
              <a:lnSpc>
                <a:spcPct val="120000"/>
              </a:lnSpc>
              <a:spcBef>
                <a:spcPts val="0"/>
              </a:spcBef>
              <a:buNone/>
            </a:pPr>
            <a:endParaRPr lang="en-GB" sz="1400" b="1" dirty="0">
              <a:latin typeface="Arial" panose="020B0604020202020204" pitchFamily="34" charset="0"/>
              <a:cs typeface="Arial" panose="020B0604020202020204" pitchFamily="34" charset="0"/>
            </a:endParaRPr>
          </a:p>
          <a:p>
            <a:pPr marL="800100" lvl="2" indent="0" algn="just">
              <a:lnSpc>
                <a:spcPct val="120000"/>
              </a:lnSpc>
              <a:spcBef>
                <a:spcPts val="0"/>
              </a:spcBef>
              <a:buNone/>
            </a:pPr>
            <a:r>
              <a:rPr lang="en-GB" sz="1400" b="1" u="sng" dirty="0">
                <a:latin typeface="Arial" panose="020B0604020202020204" pitchFamily="34" charset="0"/>
                <a:cs typeface="Arial" panose="020B0604020202020204" pitchFamily="34" charset="0"/>
              </a:rPr>
              <a:t>Exemplo.</a:t>
            </a:r>
            <a:r>
              <a:rPr lang="en-GB" sz="1400" u="sng"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(Ar </a:t>
            </a:r>
            <a:r>
              <a:rPr lang="en-GB" sz="1400" dirty="0" smtClean="0">
                <a:latin typeface="Arial" panose="020B0604020202020204" pitchFamily="34" charset="0"/>
                <a:cs typeface="Arial" panose="020B0604020202020204" pitchFamily="34" charset="0"/>
              </a:rPr>
              <a:t>condicionado </a:t>
            </a:r>
            <a:r>
              <a:rPr lang="en-GB" sz="1400" dirty="0">
                <a:latin typeface="Arial" panose="020B0604020202020204" pitchFamily="34" charset="0"/>
                <a:cs typeface="Arial" panose="020B0604020202020204" pitchFamily="34" charset="0"/>
              </a:rPr>
              <a:t>móvel)</a:t>
            </a:r>
            <a:r>
              <a:rPr lang="en-GB" sz="1400" u="sng" dirty="0">
                <a:latin typeface="Arial" panose="020B0604020202020204" pitchFamily="34" charset="0"/>
                <a:cs typeface="Arial" panose="020B0604020202020204" pitchFamily="34" charset="0"/>
              </a:rPr>
              <a:t> </a:t>
            </a:r>
            <a:r>
              <a:rPr lang="en-GB" sz="1400" i="1" dirty="0">
                <a:latin typeface="Arial" panose="020B0604020202020204" pitchFamily="34" charset="0"/>
                <a:cs typeface="Arial" panose="020B0604020202020204" pitchFamily="34" charset="0"/>
              </a:rPr>
              <a:t>Estatísticas automobilísticas podem estar disponíveis, com informações sobre as populações de automóveis por tipo, idade e mesmo a presença de ar condicionado. Com o conhecimento das recargas médias, uma estimativa do banco pode ser obtida sem um conhecimento detalhado sobre o consumo do produto </a:t>
            </a:r>
            <a:r>
              <a:rPr lang="en-GB" sz="1400" i="1" dirty="0" smtClean="0">
                <a:latin typeface="Arial" panose="020B0604020202020204" pitchFamily="34" charset="0"/>
                <a:cs typeface="Arial" panose="020B0604020202020204" pitchFamily="34" charset="0"/>
              </a:rPr>
              <a:t>químico</a:t>
            </a:r>
            <a:r>
              <a:rPr lang="en-GB" sz="1400" i="1" dirty="0">
                <a:latin typeface="Arial" panose="020B0604020202020204" pitchFamily="34" charset="0"/>
                <a:cs typeface="Arial" panose="020B0604020202020204" pitchFamily="34" charset="0"/>
              </a:rPr>
              <a:t>, embora isto seja ainda útil para uma verificação cruzada.</a:t>
            </a:r>
          </a:p>
        </p:txBody>
      </p:sp>
      <p:sp>
        <p:nvSpPr>
          <p:cNvPr id="4" name="Rectangle 3"/>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33</a:t>
            </a:fld>
            <a:endParaRPr lang="en-US" dirty="0"/>
          </a:p>
        </p:txBody>
      </p:sp>
      <p:sp>
        <p:nvSpPr>
          <p:cNvPr id="5" name="Rectangle 36"/>
          <p:cNvSpPr txBox="1">
            <a:spLocks noChangeArrowheads="1"/>
          </p:cNvSpPr>
          <p:nvPr/>
        </p:nvSpPr>
        <p:spPr>
          <a:xfrm>
            <a:off x="1763688" y="6505575"/>
            <a:ext cx="6102375"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6" name="Rectangle 37"/>
          <p:cNvSpPr txBox="1">
            <a:spLocks noChangeArrowheads="1"/>
          </p:cNvSpPr>
          <p:nvPr/>
        </p:nvSpPr>
        <p:spPr>
          <a:xfrm>
            <a:off x="3131841" y="6237313"/>
            <a:ext cx="3240360" cy="268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3134835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1609"/>
            <a:ext cx="8136904" cy="828673"/>
          </a:xfrm>
        </p:spPr>
        <p:txBody>
          <a:bodyPr/>
          <a:lstStyle/>
          <a:p>
            <a:pPr algn="just"/>
            <a:r>
              <a:rPr lang="en-GB" sz="1250" i="1" dirty="0">
                <a:solidFill>
                  <a:srgbClr val="5492CD"/>
                </a:solidFill>
                <a:latin typeface="Arial" panose="020B0604020202020204" pitchFamily="34" charset="0"/>
                <a:cs typeface="Arial" panose="020B0604020202020204" pitchFamily="34" charset="0"/>
              </a:rPr>
              <a:t>..</a:t>
            </a:r>
            <a:r>
              <a:rPr lang="pt-BR" sz="1250" i="1" dirty="0">
                <a:solidFill>
                  <a:srgbClr val="5492CD"/>
                </a:solidFill>
                <a:latin typeface="Arial" panose="020B0604020202020204" pitchFamily="34" charset="0"/>
                <a:cs typeface="Arial" panose="020B0604020202020204" pitchFamily="34" charset="0"/>
              </a:rPr>
              <a:t> É </a:t>
            </a:r>
            <a:r>
              <a:rPr lang="pt-BR" sz="1250" b="1" i="1" dirty="0">
                <a:solidFill>
                  <a:srgbClr val="FF0000"/>
                </a:solidFill>
                <a:latin typeface="Arial" panose="020B0604020202020204" pitchFamily="34" charset="0"/>
                <a:cs typeface="Arial" panose="020B0604020202020204" pitchFamily="34" charset="0"/>
              </a:rPr>
              <a:t>boa prática</a:t>
            </a:r>
            <a:r>
              <a:rPr lang="pt-BR" sz="1250" i="1" dirty="0">
                <a:solidFill>
                  <a:srgbClr val="5492CD"/>
                </a:solidFill>
                <a:latin typeface="Arial" panose="020B0604020202020204" pitchFamily="34" charset="0"/>
                <a:cs typeface="Arial" panose="020B0604020202020204" pitchFamily="34" charset="0"/>
              </a:rPr>
              <a:t> considerar o número e a relevância das sub-aplicações, a disponibilidade de dados e os padrões de emissão… para gerar estimativas rigorosas de emissões, os compiladores de inventário provavelmente darão preferência à estimar separadamente as emissões para cada sub-aplicação. (Nível 2 )</a:t>
            </a:r>
            <a:endParaRPr lang="en-GB" sz="1250" i="1" dirty="0">
              <a:solidFill>
                <a:srgbClr val="5492CD"/>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827584" y="1029671"/>
            <a:ext cx="7295117" cy="5184837"/>
          </a:xfrm>
          <a:prstGeom prst="rect">
            <a:avLst/>
          </a:prstGeom>
        </p:spPr>
      </p:pic>
      <p:sp>
        <p:nvSpPr>
          <p:cNvPr id="7" name="Smiley Face 6"/>
          <p:cNvSpPr/>
          <p:nvPr/>
        </p:nvSpPr>
        <p:spPr>
          <a:xfrm>
            <a:off x="35496" y="112458"/>
            <a:ext cx="770261" cy="72425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34</a:t>
            </a:fld>
            <a:endParaRPr lang="en-US" dirty="0"/>
          </a:p>
        </p:txBody>
      </p:sp>
      <p:sp>
        <p:nvSpPr>
          <p:cNvPr id="6" name="Rectangle 36"/>
          <p:cNvSpPr txBox="1">
            <a:spLocks noChangeArrowheads="1"/>
          </p:cNvSpPr>
          <p:nvPr/>
        </p:nvSpPr>
        <p:spPr>
          <a:xfrm>
            <a:off x="2051720" y="6560477"/>
            <a:ext cx="5814343" cy="1244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8" name="Rectangle 37"/>
          <p:cNvSpPr txBox="1">
            <a:spLocks noChangeArrowheads="1"/>
          </p:cNvSpPr>
          <p:nvPr/>
        </p:nvSpPr>
        <p:spPr>
          <a:xfrm>
            <a:off x="3059833" y="6326186"/>
            <a:ext cx="3312368"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3184810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584770" y="332657"/>
            <a:ext cx="8667750" cy="43204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altLang="ja-JP" dirty="0"/>
              <a:t>2F: Sub-aplicações</a:t>
            </a:r>
          </a:p>
        </p:txBody>
      </p:sp>
      <p:sp>
        <p:nvSpPr>
          <p:cNvPr id="4" name="Rectangle 3"/>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35</a:t>
            </a:fld>
            <a:endParaRPr lang="en-US" dirty="0"/>
          </a:p>
        </p:txBody>
      </p:sp>
      <p:sp>
        <p:nvSpPr>
          <p:cNvPr id="5" name="Rectangle 36"/>
          <p:cNvSpPr txBox="1">
            <a:spLocks noChangeArrowheads="1"/>
          </p:cNvSpPr>
          <p:nvPr/>
        </p:nvSpPr>
        <p:spPr>
          <a:xfrm>
            <a:off x="2339752" y="6525343"/>
            <a:ext cx="5526311" cy="1596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6" name="Rectangle 37"/>
          <p:cNvSpPr txBox="1">
            <a:spLocks noChangeArrowheads="1"/>
          </p:cNvSpPr>
          <p:nvPr/>
        </p:nvSpPr>
        <p:spPr>
          <a:xfrm>
            <a:off x="2987825" y="6237313"/>
            <a:ext cx="3384376" cy="268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704"/>
            <a:ext cx="9144000" cy="5472608"/>
          </a:xfrm>
          <a:prstGeom prst="rect">
            <a:avLst/>
          </a:prstGeom>
        </p:spPr>
      </p:pic>
    </p:spTree>
    <p:extLst>
      <p:ext uri="{BB962C8B-B14F-4D97-AF65-F5344CB8AC3E}">
        <p14:creationId xmlns:p14="http://schemas.microsoft.com/office/powerpoint/2010/main" val="3630627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208912" cy="79208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pt-BR" dirty="0"/>
              <a:t>2F: Químicos e </a:t>
            </a:r>
            <a:r>
              <a:rPr lang="pt-BR" dirty="0">
                <a:cs typeface="Arial"/>
              </a:rPr>
              <a:t>combinações</a:t>
            </a: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813953077"/>
              </p:ext>
            </p:extLst>
          </p:nvPr>
        </p:nvGraphicFramePr>
        <p:xfrm>
          <a:off x="212725" y="1423988"/>
          <a:ext cx="10004425" cy="4243387"/>
        </p:xfrm>
        <a:graphic>
          <a:graphicData uri="http://schemas.openxmlformats.org/presentationml/2006/ole">
            <mc:AlternateContent xmlns:mc="http://schemas.openxmlformats.org/markup-compatibility/2006">
              <mc:Choice xmlns:v="urn:schemas-microsoft-com:vml" Requires="v">
                <p:oleObj spid="_x0000_s2656" name="Document" r:id="rId3" imgW="8549279" imgH="3623882" progId="Word.Document.12">
                  <p:embed/>
                </p:oleObj>
              </mc:Choice>
              <mc:Fallback>
                <p:oleObj name="Document" r:id="rId3" imgW="8549279" imgH="3623882" progId="Word.Document.12">
                  <p:embed/>
                  <p:pic>
                    <p:nvPicPr>
                      <p:cNvPr id="4" name="Object 3"/>
                      <p:cNvPicPr/>
                      <p:nvPr/>
                    </p:nvPicPr>
                    <p:blipFill>
                      <a:blip r:embed="rId4"/>
                      <a:stretch>
                        <a:fillRect/>
                      </a:stretch>
                    </p:blipFill>
                    <p:spPr>
                      <a:xfrm>
                        <a:off x="212725" y="1423988"/>
                        <a:ext cx="10004425" cy="4243387"/>
                      </a:xfrm>
                      <a:prstGeom prst="rect">
                        <a:avLst/>
                      </a:prstGeom>
                    </p:spPr>
                  </p:pic>
                </p:oleObj>
              </mc:Fallback>
            </mc:AlternateContent>
          </a:graphicData>
        </a:graphic>
      </p:graphicFrame>
      <p:sp>
        <p:nvSpPr>
          <p:cNvPr id="5" name="Rectangle 4"/>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36</a:t>
            </a:fld>
            <a:endParaRPr lang="en-US" dirty="0"/>
          </a:p>
        </p:txBody>
      </p:sp>
      <p:sp>
        <p:nvSpPr>
          <p:cNvPr id="6" name="Rectangle 36"/>
          <p:cNvSpPr txBox="1">
            <a:spLocks noChangeArrowheads="1"/>
          </p:cNvSpPr>
          <p:nvPr/>
        </p:nvSpPr>
        <p:spPr>
          <a:xfrm>
            <a:off x="2339752" y="6505575"/>
            <a:ext cx="5526311"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7" name="Rectangle 37"/>
          <p:cNvSpPr txBox="1">
            <a:spLocks noChangeArrowheads="1"/>
          </p:cNvSpPr>
          <p:nvPr/>
        </p:nvSpPr>
        <p:spPr>
          <a:xfrm>
            <a:off x="2987825" y="6182411"/>
            <a:ext cx="3384376" cy="32316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1849898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6216" y="62143"/>
            <a:ext cx="2496968" cy="91858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sz="2400" dirty="0"/>
              <a:t>2F. </a:t>
            </a:r>
            <a:r>
              <a:rPr lang="en-GB" sz="2400" dirty="0">
                <a:cs typeface="Arial"/>
              </a:rPr>
              <a:t>Combinações</a:t>
            </a:r>
          </a:p>
        </p:txBody>
      </p:sp>
      <p:pic>
        <p:nvPicPr>
          <p:cNvPr id="4" name="Picture 3"/>
          <p:cNvPicPr>
            <a:picLocks noChangeAspect="1"/>
          </p:cNvPicPr>
          <p:nvPr/>
        </p:nvPicPr>
        <p:blipFill>
          <a:blip r:embed="rId2"/>
          <a:stretch>
            <a:fillRect/>
          </a:stretch>
        </p:blipFill>
        <p:spPr>
          <a:xfrm>
            <a:off x="1238834" y="62143"/>
            <a:ext cx="5149821" cy="6544085"/>
          </a:xfrm>
          <a:prstGeom prst="rect">
            <a:avLst/>
          </a:prstGeom>
        </p:spPr>
      </p:pic>
      <p:sp>
        <p:nvSpPr>
          <p:cNvPr id="5" name="Rectangle 4"/>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37</a:t>
            </a:fld>
            <a:endParaRPr lang="en-US" dirty="0"/>
          </a:p>
        </p:txBody>
      </p:sp>
    </p:spTree>
    <p:extLst>
      <p:ext uri="{BB962C8B-B14F-4D97-AF65-F5344CB8AC3E}">
        <p14:creationId xmlns:p14="http://schemas.microsoft.com/office/powerpoint/2010/main" val="3171713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985" y="188641"/>
            <a:ext cx="8165479" cy="64807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pt-BR" altLang="ja-JP" dirty="0"/>
              <a:t>2F: Níveis  / Abordagens e Dados</a:t>
            </a: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3092304357"/>
              </p:ext>
            </p:extLst>
          </p:nvPr>
        </p:nvGraphicFramePr>
        <p:xfrm>
          <a:off x="520700" y="1781175"/>
          <a:ext cx="8054975" cy="2695575"/>
        </p:xfrm>
        <a:graphic>
          <a:graphicData uri="http://schemas.openxmlformats.org/presentationml/2006/ole">
            <mc:AlternateContent xmlns:mc="http://schemas.openxmlformats.org/markup-compatibility/2006">
              <mc:Choice xmlns:v="urn:schemas-microsoft-com:vml" Requires="v">
                <p:oleObj spid="_x0000_s3681" name="Documento" r:id="rId3" imgW="7862923" imgH="2639598" progId="Word.Document.12">
                  <p:embed/>
                </p:oleObj>
              </mc:Choice>
              <mc:Fallback>
                <p:oleObj name="Documento" r:id="rId3" imgW="7862923" imgH="2639598" progId="Word.Document.12">
                  <p:embed/>
                  <p:pic>
                    <p:nvPicPr>
                      <p:cNvPr id="4" name="Object 3"/>
                      <p:cNvPicPr/>
                      <p:nvPr/>
                    </p:nvPicPr>
                    <p:blipFill>
                      <a:blip r:embed="rId4"/>
                      <a:stretch>
                        <a:fillRect/>
                      </a:stretch>
                    </p:blipFill>
                    <p:spPr>
                      <a:xfrm>
                        <a:off x="520700" y="1781175"/>
                        <a:ext cx="8054975" cy="2695575"/>
                      </a:xfrm>
                      <a:prstGeom prst="rect">
                        <a:avLst/>
                      </a:prstGeom>
                    </p:spPr>
                  </p:pic>
                </p:oleObj>
              </mc:Fallback>
            </mc:AlternateContent>
          </a:graphicData>
        </a:graphic>
      </p:graphicFrame>
      <p:sp>
        <p:nvSpPr>
          <p:cNvPr id="5" name="Rectangle 4"/>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38</a:t>
            </a:fld>
            <a:endParaRPr lang="en-US" dirty="0"/>
          </a:p>
        </p:txBody>
      </p:sp>
      <p:sp>
        <p:nvSpPr>
          <p:cNvPr id="6" name="Rectangle 36"/>
          <p:cNvSpPr txBox="1">
            <a:spLocks noChangeArrowheads="1"/>
          </p:cNvSpPr>
          <p:nvPr/>
        </p:nvSpPr>
        <p:spPr>
          <a:xfrm>
            <a:off x="1763688" y="6505574"/>
            <a:ext cx="6102375" cy="17938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7" name="Rectangle 37"/>
          <p:cNvSpPr txBox="1">
            <a:spLocks noChangeArrowheads="1"/>
          </p:cNvSpPr>
          <p:nvPr/>
        </p:nvSpPr>
        <p:spPr>
          <a:xfrm>
            <a:off x="2987825" y="6326186"/>
            <a:ext cx="3384376"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271834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268760"/>
            <a:ext cx="8208912" cy="4525963"/>
          </a:xfrm>
        </p:spPr>
        <p:txBody>
          <a:bodyPr/>
          <a:lstStyle/>
          <a:p>
            <a:pPr marL="0" indent="0">
              <a:buNone/>
            </a:pPr>
            <a:r>
              <a:rPr lang="pt-BR" b="1" dirty="0">
                <a:latin typeface="Arial" panose="020B0604020202020204" pitchFamily="34" charset="0"/>
                <a:cs typeface="Arial" panose="020B0604020202020204" pitchFamily="34" charset="0"/>
              </a:rPr>
              <a:t>Para emissões imediatas (solventes, aerossóis)</a:t>
            </a:r>
            <a:r>
              <a:rPr lang="en-GB" i="1" dirty="0">
                <a:latin typeface="Arial" panose="020B0604020202020204" pitchFamily="34" charset="0"/>
                <a:cs typeface="Arial" panose="020B0604020202020204" pitchFamily="34" charset="0"/>
              </a:rPr>
              <a:t>:</a:t>
            </a:r>
          </a:p>
          <a:p>
            <a:pPr marL="0" indent="0">
              <a:buNone/>
            </a:pPr>
            <a:endParaRPr lang="en-GB" b="1"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  GHG Emissions = St*EF + St-1*(1-EF) </a:t>
            </a:r>
          </a:p>
          <a:p>
            <a:pPr marL="0" indent="0">
              <a:buNone/>
            </a:pPr>
            <a:endParaRPr lang="en-GB" b="1" dirty="0">
              <a:latin typeface="Arial" panose="020B0604020202020204" pitchFamily="34" charset="0"/>
              <a:cs typeface="Arial" panose="020B0604020202020204" pitchFamily="34" charset="0"/>
            </a:endParaRPr>
          </a:p>
          <a:p>
            <a:pPr marL="400050" lvl="1" indent="0">
              <a:buNone/>
            </a:pPr>
            <a:endParaRPr lang="en-GB" b="1" i="1" dirty="0">
              <a:latin typeface="Arial" panose="020B0604020202020204" pitchFamily="34" charset="0"/>
              <a:cs typeface="Arial" panose="020B0604020202020204" pitchFamily="34" charset="0"/>
            </a:endParaRPr>
          </a:p>
          <a:p>
            <a:pPr marL="400050" lvl="1" indent="0">
              <a:buNone/>
            </a:pPr>
            <a:r>
              <a:rPr lang="en-GB" b="1" i="1" dirty="0">
                <a:latin typeface="Arial" panose="020B0604020202020204" pitchFamily="34" charset="0"/>
                <a:cs typeface="Arial" panose="020B0604020202020204" pitchFamily="34" charset="0"/>
              </a:rPr>
              <a:t>S </a:t>
            </a:r>
            <a:r>
              <a:rPr lang="en-GB" i="1" dirty="0">
                <a:latin typeface="Arial" panose="020B0604020202020204" pitchFamily="34" charset="0"/>
                <a:cs typeface="Arial" panose="020B0604020202020204" pitchFamily="34" charset="0"/>
              </a:rPr>
              <a:t>– </a:t>
            </a:r>
            <a:r>
              <a:rPr lang="pt-BR" i="1" dirty="0">
                <a:latin typeface="Arial" panose="020B0604020202020204" pitchFamily="34" charset="0"/>
                <a:cs typeface="Arial" panose="020B0604020202020204" pitchFamily="34" charset="0"/>
              </a:rPr>
              <a:t>quantidade de vendas de substâncias químicas no ano presente e ano anterior t, t-1</a:t>
            </a:r>
            <a:endParaRPr lang="en-GB" i="1" dirty="0">
              <a:latin typeface="Arial" panose="020B0604020202020204" pitchFamily="34" charset="0"/>
              <a:cs typeface="Arial" panose="020B0604020202020204" pitchFamily="34" charset="0"/>
            </a:endParaRPr>
          </a:p>
          <a:p>
            <a:pPr marL="400050" lvl="1" indent="0">
              <a:buNone/>
            </a:pPr>
            <a:r>
              <a:rPr lang="en-GB" b="1" i="1" dirty="0">
                <a:latin typeface="Arial" panose="020B0604020202020204" pitchFamily="34" charset="0"/>
                <a:cs typeface="Arial" panose="020B0604020202020204" pitchFamily="34" charset="0"/>
              </a:rPr>
              <a:t>EF</a:t>
            </a:r>
            <a:r>
              <a:rPr lang="en-GB" i="1" dirty="0">
                <a:latin typeface="Arial" panose="020B0604020202020204" pitchFamily="34" charset="0"/>
                <a:cs typeface="Arial" panose="020B0604020202020204" pitchFamily="34" charset="0"/>
              </a:rPr>
              <a:t> = 1  </a:t>
            </a:r>
            <a:r>
              <a:rPr lang="pt-BR" i="1" dirty="0">
                <a:latin typeface="Arial" panose="020B0604020202020204" pitchFamily="34" charset="0"/>
                <a:cs typeface="Arial" panose="020B0604020202020204" pitchFamily="34" charset="0"/>
              </a:rPr>
              <a:t>para dois anos (100%), valor padrão do EF - 0,5 / 0,5</a:t>
            </a:r>
            <a:endParaRPr lang="en-GB" dirty="0">
              <a:latin typeface="Arial" panose="020B0604020202020204" pitchFamily="34" charset="0"/>
              <a:cs typeface="Arial" panose="020B0604020202020204" pitchFamily="34" charset="0"/>
            </a:endParaRPr>
          </a:p>
        </p:txBody>
      </p:sp>
      <p:sp>
        <p:nvSpPr>
          <p:cNvPr id="4" name="Rounded Rectangle 3"/>
          <p:cNvSpPr/>
          <p:nvPr/>
        </p:nvSpPr>
        <p:spPr>
          <a:xfrm>
            <a:off x="353507" y="1638952"/>
            <a:ext cx="4604594" cy="805649"/>
          </a:xfrm>
          <a:prstGeom prst="roundRect">
            <a:avLst/>
          </a:prstGeom>
          <a:solidFill>
            <a:schemeClr val="accent1">
              <a:alpha val="46000"/>
            </a:schemeClr>
          </a:solidFill>
          <a:ln>
            <a:solidFill>
              <a:srgbClr val="5492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591675" y="99427"/>
            <a:ext cx="8732853" cy="100806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dirty="0"/>
              <a:t>2F4 / 2F5:     Solventes / Aerossóis</a:t>
            </a:r>
          </a:p>
        </p:txBody>
      </p:sp>
      <p:sp>
        <p:nvSpPr>
          <p:cNvPr id="5" name="Rectangle 4"/>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39</a:t>
            </a:fld>
            <a:endParaRPr lang="en-US" dirty="0"/>
          </a:p>
        </p:txBody>
      </p:sp>
      <p:sp>
        <p:nvSpPr>
          <p:cNvPr id="6" name="Rectangle 36"/>
          <p:cNvSpPr txBox="1">
            <a:spLocks noChangeArrowheads="1"/>
          </p:cNvSpPr>
          <p:nvPr/>
        </p:nvSpPr>
        <p:spPr>
          <a:xfrm>
            <a:off x="2339752" y="6505574"/>
            <a:ext cx="5526311" cy="17938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7" name="Rectangle 37"/>
          <p:cNvSpPr txBox="1">
            <a:spLocks noChangeArrowheads="1"/>
          </p:cNvSpPr>
          <p:nvPr/>
        </p:nvSpPr>
        <p:spPr>
          <a:xfrm>
            <a:off x="3059833" y="6326186"/>
            <a:ext cx="3312368"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326205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628650" y="171875"/>
            <a:ext cx="8119814" cy="76080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pt-BR" altLang="ja-JP" sz="2700" dirty="0">
                <a:ea typeface="ＭＳ Ｐゴシック" pitchFamily="50" charset="-128"/>
              </a:rPr>
              <a:t>Importância para as Partes não incluídas no Anexo I</a:t>
            </a:r>
            <a:endParaRPr lang="en-GB" altLang="ja-JP" sz="2700" dirty="0">
              <a:ea typeface="ＭＳ Ｐゴシック" pitchFamily="50" charset="-128"/>
            </a:endParaRPr>
          </a:p>
        </p:txBody>
      </p:sp>
      <p:sp>
        <p:nvSpPr>
          <p:cNvPr id="27652" name="Rectangle 3"/>
          <p:cNvSpPr>
            <a:spLocks noGrp="1" noChangeArrowheads="1"/>
          </p:cNvSpPr>
          <p:nvPr>
            <p:ph type="body" sz="half" idx="1"/>
          </p:nvPr>
        </p:nvSpPr>
        <p:spPr>
          <a:xfrm>
            <a:off x="628650" y="1268760"/>
            <a:ext cx="7975798" cy="4656256"/>
          </a:xfrm>
        </p:spPr>
        <p:txBody>
          <a:bodyPr/>
          <a:lstStyle/>
          <a:p>
            <a:pPr algn="just">
              <a:spcBef>
                <a:spcPts val="0"/>
              </a:spcBef>
              <a:buFont typeface="Arial" panose="020B0604020202020204" pitchFamily="34" charset="0"/>
              <a:buChar char="•"/>
              <a:defRPr/>
            </a:pPr>
            <a:r>
              <a:rPr lang="pt-BR" altLang="ja-JP" dirty="0">
                <a:latin typeface="Arial" panose="020B0604020202020204" pitchFamily="34" charset="0"/>
                <a:ea typeface="ＭＳ Ｐゴシック" pitchFamily="50" charset="-128"/>
                <a:cs typeface="Arial" panose="020B0604020202020204" pitchFamily="34" charset="0"/>
              </a:rPr>
              <a:t>O setor IPPU (</a:t>
            </a:r>
            <a:r>
              <a:rPr lang="pt-BR" dirty="0"/>
              <a:t>Processos Industriais e Uso de Produtos) </a:t>
            </a:r>
            <a:r>
              <a:rPr lang="pt-BR" altLang="ja-JP" dirty="0">
                <a:latin typeface="Arial" panose="020B0604020202020204" pitchFamily="34" charset="0"/>
                <a:ea typeface="ＭＳ Ｐゴシック" pitchFamily="50" charset="-128"/>
                <a:cs typeface="Arial" panose="020B0604020202020204" pitchFamily="34" charset="0"/>
              </a:rPr>
              <a:t>é considerado menos significativo que os setores Energia e AFOLU (</a:t>
            </a:r>
            <a:r>
              <a:rPr lang="en-US" dirty="0"/>
              <a:t>Agriculture, Floresta e Outros Usos da Terra)</a:t>
            </a:r>
            <a:endParaRPr lang="pt-BR" altLang="ja-JP" dirty="0">
              <a:latin typeface="Arial" panose="020B0604020202020204" pitchFamily="34" charset="0"/>
              <a:ea typeface="ＭＳ Ｐゴシック" pitchFamily="50" charset="-128"/>
              <a:cs typeface="Arial" panose="020B0604020202020204" pitchFamily="34" charset="0"/>
            </a:endParaRPr>
          </a:p>
          <a:p>
            <a:pPr algn="just">
              <a:spcBef>
                <a:spcPts val="0"/>
              </a:spcBef>
              <a:buFont typeface="Arial" panose="020B0604020202020204" pitchFamily="34" charset="0"/>
              <a:buChar char="•"/>
              <a:defRPr/>
            </a:pPr>
            <a:endParaRPr lang="pt-BR" altLang="ja-JP" dirty="0">
              <a:latin typeface="Arial" panose="020B0604020202020204" pitchFamily="34" charset="0"/>
              <a:ea typeface="ＭＳ Ｐゴシック" pitchFamily="50" charset="-128"/>
              <a:cs typeface="Arial" panose="020B0604020202020204" pitchFamily="34" charset="0"/>
            </a:endParaRPr>
          </a:p>
          <a:p>
            <a:pPr algn="just">
              <a:spcBef>
                <a:spcPts val="0"/>
              </a:spcBef>
              <a:buFont typeface="Arial" panose="020B0604020202020204" pitchFamily="34" charset="0"/>
              <a:buChar char="•"/>
              <a:defRPr/>
            </a:pPr>
            <a:r>
              <a:rPr lang="pt-BR" altLang="ja-JP" dirty="0">
                <a:latin typeface="Arial" panose="020B0604020202020204" pitchFamily="34" charset="0"/>
                <a:ea typeface="ＭＳ Ｐゴシック" pitchFamily="50" charset="-128"/>
                <a:cs typeface="Arial" panose="020B0604020202020204" pitchFamily="34" charset="0"/>
              </a:rPr>
              <a:t>Situação varia de país para país</a:t>
            </a:r>
          </a:p>
          <a:p>
            <a:pPr algn="just">
              <a:spcBef>
                <a:spcPts val="0"/>
              </a:spcBef>
              <a:buFont typeface="Arial" panose="020B0604020202020204" pitchFamily="34" charset="0"/>
              <a:buChar char="•"/>
              <a:defRPr/>
            </a:pPr>
            <a:endParaRPr lang="pt-BR" altLang="ja-JP" dirty="0">
              <a:latin typeface="Arial" panose="020B0604020202020204" pitchFamily="34" charset="0"/>
              <a:ea typeface="ＭＳ Ｐゴシック" pitchFamily="50" charset="-128"/>
              <a:cs typeface="Arial" panose="020B0604020202020204" pitchFamily="34" charset="0"/>
            </a:endParaRPr>
          </a:p>
          <a:p>
            <a:pPr algn="just">
              <a:spcBef>
                <a:spcPts val="0"/>
              </a:spcBef>
              <a:buFont typeface="Arial" panose="020B0604020202020204" pitchFamily="34" charset="0"/>
              <a:buChar char="•"/>
              <a:defRPr/>
            </a:pPr>
            <a:r>
              <a:rPr lang="pt-BR" altLang="ja-JP" dirty="0">
                <a:latin typeface="Arial" panose="020B0604020202020204" pitchFamily="34" charset="0"/>
                <a:ea typeface="ＭＳ Ｐゴシック" pitchFamily="50" charset="-128"/>
                <a:cs typeface="Arial" panose="020B0604020202020204" pitchFamily="34" charset="0"/>
              </a:rPr>
              <a:t>As fontes do setor IPPU podem se tornar significativas no futuro, à medida que as economias e indústrias dos países em desenvolvimento crescerem</a:t>
            </a:r>
          </a:p>
          <a:p>
            <a:pPr algn="just">
              <a:spcBef>
                <a:spcPts val="0"/>
              </a:spcBef>
              <a:buFont typeface="Arial" panose="020B0604020202020204" pitchFamily="34" charset="0"/>
              <a:buChar char="•"/>
              <a:defRPr/>
            </a:pPr>
            <a:endParaRPr lang="pt-BR" altLang="ja-JP" dirty="0">
              <a:latin typeface="Arial" panose="020B0604020202020204" pitchFamily="34" charset="0"/>
              <a:ea typeface="ＭＳ Ｐゴシック" pitchFamily="50" charset="-128"/>
              <a:cs typeface="Arial" panose="020B0604020202020204" pitchFamily="34" charset="0"/>
            </a:endParaRPr>
          </a:p>
          <a:p>
            <a:pPr algn="just">
              <a:spcBef>
                <a:spcPts val="0"/>
              </a:spcBef>
              <a:buFont typeface="Arial" panose="020B0604020202020204" pitchFamily="34" charset="0"/>
              <a:buChar char="•"/>
              <a:defRPr/>
            </a:pPr>
            <a:r>
              <a:rPr lang="pt-BR" altLang="ja-JP" dirty="0">
                <a:latin typeface="Arial" panose="020B0604020202020204" pitchFamily="34" charset="0"/>
                <a:ea typeface="ＭＳ Ｐゴシック" pitchFamily="50" charset="-128"/>
                <a:cs typeface="Arial" panose="020B0604020202020204" pitchFamily="34" charset="0"/>
              </a:rPr>
              <a:t>A inclusão de estimativas de gases fluorados (F-gases) pode contribuir significativamente para as emissões do setor IPPU e influenciar a estimativa total </a:t>
            </a:r>
          </a:p>
          <a:p>
            <a:pPr algn="just">
              <a:spcBef>
                <a:spcPts val="0"/>
              </a:spcBef>
              <a:buFont typeface="Arial" panose="020B0604020202020204" pitchFamily="34" charset="0"/>
              <a:buChar char="•"/>
              <a:defRPr/>
            </a:pPr>
            <a:endParaRPr lang="pt-BR" altLang="ja-JP" dirty="0">
              <a:latin typeface="Arial" panose="020B0604020202020204" pitchFamily="34" charset="0"/>
              <a:ea typeface="ＭＳ Ｐゴシック" pitchFamily="50" charset="-128"/>
              <a:cs typeface="Arial" panose="020B0604020202020204" pitchFamily="34" charset="0"/>
            </a:endParaRPr>
          </a:p>
          <a:p>
            <a:pPr algn="just">
              <a:spcBef>
                <a:spcPts val="0"/>
              </a:spcBef>
              <a:buFont typeface="Arial" panose="020B0604020202020204" pitchFamily="34" charset="0"/>
              <a:buChar char="•"/>
              <a:defRPr/>
            </a:pPr>
            <a:r>
              <a:rPr lang="pt-BR" altLang="ja-JP" dirty="0">
                <a:latin typeface="Arial" panose="020B0604020202020204" pitchFamily="34" charset="0"/>
                <a:ea typeface="ＭＳ Ｐゴシック" pitchFamily="50" charset="-128"/>
                <a:cs typeface="Arial" panose="020B0604020202020204" pitchFamily="34" charset="0"/>
              </a:rPr>
              <a:t>É importante estimar as emissões do setor IPPU para identificar oportunidades de redução de GEE</a:t>
            </a:r>
            <a:endParaRPr lang="en-US" altLang="ja-JP" dirty="0">
              <a:latin typeface="Arial" panose="020B0604020202020204" pitchFamily="34" charset="0"/>
              <a:ea typeface="ＭＳ Ｐゴシック" pitchFamily="50" charset="-128"/>
              <a:cs typeface="Arial" panose="020B0604020202020204" pitchFamily="34" charset="0"/>
            </a:endParaRPr>
          </a:p>
        </p:txBody>
      </p:sp>
      <p:sp>
        <p:nvSpPr>
          <p:cNvPr id="4" name="Rectangle 3"/>
          <p:cNvSpPr/>
          <p:nvPr/>
        </p:nvSpPr>
        <p:spPr>
          <a:xfrm>
            <a:off x="8460432" y="6237312"/>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4</a:t>
            </a:fld>
            <a:endParaRPr lang="en-US" dirty="0"/>
          </a:p>
        </p:txBody>
      </p:sp>
      <p:sp>
        <p:nvSpPr>
          <p:cNvPr id="5" name="Rectangle 36"/>
          <p:cNvSpPr>
            <a:spLocks noGrp="1" noChangeArrowheads="1"/>
          </p:cNvSpPr>
          <p:nvPr>
            <p:ph type="dt" sz="quarter" idx="4294967295"/>
          </p:nvPr>
        </p:nvSpPr>
        <p:spPr>
          <a:xfrm>
            <a:off x="2339752" y="6505574"/>
            <a:ext cx="5526311" cy="17938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6" name="Rectangle 37"/>
          <p:cNvSpPr>
            <a:spLocks noGrp="1" noChangeArrowheads="1"/>
          </p:cNvSpPr>
          <p:nvPr>
            <p:ph type="ftr" sz="quarter" idx="4294967295"/>
          </p:nvPr>
        </p:nvSpPr>
        <p:spPr>
          <a:xfrm>
            <a:off x="3139306" y="6261099"/>
            <a:ext cx="3736950"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i="0" dirty="0"/>
              <a:t>Grupo Consultivo de Especialistas (CGE)</a:t>
            </a:r>
            <a:endParaRPr lang="de-DE" altLang="en-US" sz="1200" b="1" i="0" dirty="0"/>
          </a:p>
        </p:txBody>
      </p:sp>
    </p:spTree>
    <p:extLst>
      <p:ext uri="{BB962C8B-B14F-4D97-AF65-F5344CB8AC3E}">
        <p14:creationId xmlns:p14="http://schemas.microsoft.com/office/powerpoint/2010/main" val="1297777951"/>
      </p:ext>
    </p:extLst>
  </p:cSld>
  <p:clrMapOvr>
    <a:masterClrMapping/>
  </p:clrMapOvr>
  <p:transition>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872084"/>
            <a:ext cx="8784976" cy="5509244"/>
          </a:xfrm>
        </p:spPr>
        <p:txBody>
          <a:bodyPr/>
          <a:lstStyle/>
          <a:p>
            <a:pPr>
              <a:spcBef>
                <a:spcPts val="0"/>
              </a:spcBef>
            </a:pPr>
            <a:r>
              <a:rPr lang="en-GB" sz="1350" b="1" u="sng" dirty="0">
                <a:latin typeface="Arial" panose="020B0604020202020204" pitchFamily="34" charset="0"/>
                <a:cs typeface="Arial" panose="020B0604020202020204" pitchFamily="34" charset="0"/>
              </a:rPr>
              <a:t>Espumas de células abertas </a:t>
            </a:r>
            <a:r>
              <a:rPr lang="en-GB" sz="1350" i="1" dirty="0">
                <a:latin typeface="Arial" panose="020B0604020202020204" pitchFamily="34" charset="0"/>
                <a:cs typeface="Arial" panose="020B0604020202020204" pitchFamily="34" charset="0"/>
              </a:rPr>
              <a:t>(Liberação imediata de GEE):</a:t>
            </a:r>
          </a:p>
          <a:p>
            <a:pPr marL="0" indent="0">
              <a:spcBef>
                <a:spcPts val="0"/>
              </a:spcBef>
              <a:buNone/>
            </a:pPr>
            <a:endParaRPr lang="en-GB" sz="1350" dirty="0">
              <a:latin typeface="Arial" panose="020B0604020202020204" pitchFamily="34" charset="0"/>
              <a:cs typeface="Arial" panose="020B0604020202020204" pitchFamily="34" charset="0"/>
            </a:endParaRPr>
          </a:p>
          <a:p>
            <a:pPr marL="0" indent="0">
              <a:spcBef>
                <a:spcPts val="0"/>
              </a:spcBef>
              <a:buNone/>
            </a:pPr>
            <a:r>
              <a:rPr lang="en-GB" sz="1350" b="1" dirty="0">
                <a:latin typeface="Arial" panose="020B0604020202020204" pitchFamily="34" charset="0"/>
                <a:cs typeface="Arial" panose="020B0604020202020204" pitchFamily="34" charset="0"/>
              </a:rPr>
              <a:t> 		Emissões GEE = Mt</a:t>
            </a:r>
          </a:p>
          <a:p>
            <a:pPr marL="0" indent="0">
              <a:spcBef>
                <a:spcPts val="0"/>
              </a:spcBef>
              <a:buNone/>
            </a:pPr>
            <a:endParaRPr lang="en-GB" sz="1350" b="1" dirty="0">
              <a:latin typeface="Arial" panose="020B0604020202020204" pitchFamily="34" charset="0"/>
              <a:cs typeface="Arial" panose="020B0604020202020204" pitchFamily="34" charset="0"/>
            </a:endParaRPr>
          </a:p>
          <a:p>
            <a:pPr marL="800100" lvl="2" indent="0">
              <a:spcBef>
                <a:spcPts val="0"/>
              </a:spcBef>
              <a:buNone/>
            </a:pPr>
            <a:r>
              <a:rPr lang="en-GB" sz="1350" b="1" dirty="0">
                <a:latin typeface="Arial" panose="020B0604020202020204" pitchFamily="34" charset="0"/>
                <a:cs typeface="Arial" panose="020B0604020202020204" pitchFamily="34" charset="0"/>
              </a:rPr>
              <a:t>Mt </a:t>
            </a:r>
            <a:r>
              <a:rPr lang="en-GB" sz="1350" dirty="0">
                <a:latin typeface="Arial" panose="020B0604020202020204" pitchFamily="34" charset="0"/>
                <a:cs typeface="Arial" panose="020B0604020202020204" pitchFamily="34" charset="0"/>
              </a:rPr>
              <a:t> - </a:t>
            </a:r>
            <a:r>
              <a:rPr lang="en-GB" sz="1350" i="1" dirty="0">
                <a:latin typeface="Arial" panose="020B0604020202020204" pitchFamily="34" charset="0"/>
                <a:cs typeface="Arial" panose="020B0604020202020204" pitchFamily="34" charset="0"/>
              </a:rPr>
              <a:t>total de HFC </a:t>
            </a:r>
            <a:r>
              <a:rPr lang="pt-BR" sz="1350" i="1" dirty="0">
                <a:latin typeface="Arial" panose="020B0604020202020204" pitchFamily="34" charset="0"/>
                <a:cs typeface="Arial" panose="020B0604020202020204" pitchFamily="34" charset="0"/>
              </a:rPr>
              <a:t>usado na manufatura de novas espumas de células abertas no ano t, toneladas</a:t>
            </a:r>
            <a:endParaRPr lang="en-GB" sz="1350" dirty="0">
              <a:latin typeface="Arial" panose="020B0604020202020204" pitchFamily="34" charset="0"/>
              <a:cs typeface="Arial" panose="020B0604020202020204" pitchFamily="34" charset="0"/>
            </a:endParaRPr>
          </a:p>
          <a:p>
            <a:pPr marL="800100" lvl="2" indent="0">
              <a:spcBef>
                <a:spcPts val="0"/>
              </a:spcBef>
              <a:buNone/>
            </a:pPr>
            <a:endParaRPr lang="pt-BR" sz="1350" i="1" dirty="0">
              <a:latin typeface="Arial" panose="020B0604020202020204" pitchFamily="34" charset="0"/>
              <a:cs typeface="Arial" panose="020B0604020202020204" pitchFamily="34" charset="0"/>
            </a:endParaRPr>
          </a:p>
          <a:p>
            <a:pPr>
              <a:spcBef>
                <a:spcPts val="0"/>
              </a:spcBef>
            </a:pPr>
            <a:r>
              <a:rPr lang="en-GB" sz="1350" b="1" u="sng" dirty="0">
                <a:latin typeface="Arial" panose="020B0604020202020204" pitchFamily="34" charset="0"/>
                <a:cs typeface="Arial" panose="020B0604020202020204" pitchFamily="34" charset="0"/>
              </a:rPr>
              <a:t>Espumas fechadas</a:t>
            </a:r>
            <a:r>
              <a:rPr lang="en-GB" sz="1350" b="1" dirty="0">
                <a:latin typeface="Arial" panose="020B0604020202020204" pitchFamily="34" charset="0"/>
                <a:cs typeface="Arial" panose="020B0604020202020204" pitchFamily="34" charset="0"/>
              </a:rPr>
              <a:t> </a:t>
            </a:r>
            <a:r>
              <a:rPr lang="en-GB" sz="1350" dirty="0">
                <a:latin typeface="Arial" panose="020B0604020202020204" pitchFamily="34" charset="0"/>
                <a:cs typeface="Arial" panose="020B0604020202020204" pitchFamily="34" charset="0"/>
              </a:rPr>
              <a:t>(</a:t>
            </a:r>
            <a:r>
              <a:rPr lang="en-GB" sz="1350" i="1" dirty="0">
                <a:latin typeface="Arial" panose="020B0604020202020204" pitchFamily="34" charset="0"/>
                <a:cs typeface="Arial" panose="020B0604020202020204" pitchFamily="34" charset="0"/>
              </a:rPr>
              <a:t>GHG Liberação retardada):</a:t>
            </a:r>
          </a:p>
          <a:p>
            <a:pPr marL="0" indent="0">
              <a:spcBef>
                <a:spcPts val="0"/>
              </a:spcBef>
              <a:buNone/>
            </a:pPr>
            <a:endParaRPr lang="en-GB" sz="1350" dirty="0">
              <a:latin typeface="Arial" panose="020B0604020202020204" pitchFamily="34" charset="0"/>
              <a:cs typeface="Arial" panose="020B0604020202020204" pitchFamily="34" charset="0"/>
            </a:endParaRPr>
          </a:p>
          <a:p>
            <a:pPr marL="0" indent="0">
              <a:spcBef>
                <a:spcPts val="0"/>
              </a:spcBef>
              <a:buNone/>
            </a:pPr>
            <a:r>
              <a:rPr lang="en-GB" sz="1350" b="1" dirty="0">
                <a:latin typeface="Arial" panose="020B0604020202020204" pitchFamily="34" charset="0"/>
                <a:cs typeface="Arial" panose="020B0604020202020204" pitchFamily="34" charset="0"/>
              </a:rPr>
              <a:t>          GHG Emissions  = Mt * EFFYL+ Bankt*EFAL + DLt – RDt</a:t>
            </a:r>
          </a:p>
          <a:p>
            <a:pPr marL="800100" lvl="2" indent="0">
              <a:spcBef>
                <a:spcPts val="0"/>
              </a:spcBef>
              <a:buNone/>
            </a:pPr>
            <a:endParaRPr lang="en-GB" sz="1350" b="1" dirty="0" smtClean="0">
              <a:latin typeface="Arial" panose="020B0604020202020204" pitchFamily="34" charset="0"/>
              <a:cs typeface="Arial" panose="020B0604020202020204" pitchFamily="34" charset="0"/>
            </a:endParaRPr>
          </a:p>
          <a:p>
            <a:pPr marL="800100" lvl="2" indent="0">
              <a:spcBef>
                <a:spcPts val="0"/>
              </a:spcBef>
              <a:buNone/>
            </a:pPr>
            <a:r>
              <a:rPr lang="en-GB" sz="1350" b="1" dirty="0" smtClean="0">
                <a:latin typeface="Arial" panose="020B0604020202020204" pitchFamily="34" charset="0"/>
                <a:cs typeface="Arial" panose="020B0604020202020204" pitchFamily="34" charset="0"/>
              </a:rPr>
              <a:t>Mt</a:t>
            </a:r>
            <a:r>
              <a:rPr lang="en-GB" sz="1350" b="1" dirty="0">
                <a:latin typeface="Arial" panose="020B0604020202020204" pitchFamily="34" charset="0"/>
                <a:cs typeface="Arial" panose="020B0604020202020204" pitchFamily="34" charset="0"/>
              </a:rPr>
              <a:t>   </a:t>
            </a:r>
            <a:r>
              <a:rPr lang="en-GB" sz="1350" dirty="0">
                <a:latin typeface="Arial" panose="020B0604020202020204" pitchFamily="34" charset="0"/>
                <a:cs typeface="Arial" panose="020B0604020202020204" pitchFamily="34" charset="0"/>
              </a:rPr>
              <a:t> -  </a:t>
            </a:r>
            <a:r>
              <a:rPr lang="en-GB" sz="1350" i="1" dirty="0">
                <a:latin typeface="Arial" panose="020B0604020202020204" pitchFamily="34" charset="0"/>
                <a:cs typeface="Arial" panose="020B0604020202020204" pitchFamily="34" charset="0"/>
              </a:rPr>
              <a:t>total de HFC </a:t>
            </a:r>
            <a:r>
              <a:rPr lang="pt-BR" sz="1350" i="1" dirty="0">
                <a:latin typeface="Arial" panose="020B0604020202020204" pitchFamily="34" charset="0"/>
                <a:cs typeface="Arial" panose="020B0604020202020204" pitchFamily="34" charset="0"/>
              </a:rPr>
              <a:t>usado na manufatura de novas espumas de células fechadas no ano t</a:t>
            </a:r>
            <a:endParaRPr lang="en-GB" sz="1350" i="1" dirty="0">
              <a:latin typeface="Arial" panose="020B0604020202020204" pitchFamily="34" charset="0"/>
              <a:cs typeface="Arial" panose="020B0604020202020204" pitchFamily="34" charset="0"/>
            </a:endParaRPr>
          </a:p>
          <a:p>
            <a:pPr marL="800100" lvl="2" indent="0">
              <a:spcBef>
                <a:spcPts val="0"/>
              </a:spcBef>
              <a:buNone/>
            </a:pPr>
            <a:r>
              <a:rPr lang="en-GB" sz="1350" b="1" dirty="0">
                <a:latin typeface="Arial" panose="020B0604020202020204" pitchFamily="34" charset="0"/>
                <a:cs typeface="Arial" panose="020B0604020202020204" pitchFamily="34" charset="0"/>
              </a:rPr>
              <a:t>EFFYL</a:t>
            </a:r>
            <a:r>
              <a:rPr lang="en-GB" sz="1350" dirty="0">
                <a:latin typeface="Arial" panose="020B0604020202020204" pitchFamily="34" charset="0"/>
                <a:cs typeface="Arial" panose="020B0604020202020204" pitchFamily="34" charset="0"/>
              </a:rPr>
              <a:t> - </a:t>
            </a:r>
            <a:r>
              <a:rPr lang="pt-BR" sz="1350" i="1" dirty="0">
                <a:latin typeface="Arial" panose="020B0604020202020204" pitchFamily="34" charset="0"/>
                <a:cs typeface="Arial" panose="020B0604020202020204" pitchFamily="34" charset="0"/>
              </a:rPr>
              <a:t>fator de emissão para perda no primeiro ano</a:t>
            </a:r>
          </a:p>
          <a:p>
            <a:pPr marL="800100" lvl="2" indent="0">
              <a:spcBef>
                <a:spcPts val="0"/>
              </a:spcBef>
              <a:buNone/>
            </a:pPr>
            <a:r>
              <a:rPr lang="en-GB" sz="1350" b="1" dirty="0">
                <a:latin typeface="Arial" panose="020B0604020202020204" pitchFamily="34" charset="0"/>
                <a:cs typeface="Arial" panose="020B0604020202020204" pitchFamily="34" charset="0"/>
              </a:rPr>
              <a:t>Bankt</a:t>
            </a:r>
            <a:r>
              <a:rPr lang="en-GB" sz="1350" dirty="0">
                <a:latin typeface="Arial" panose="020B0604020202020204" pitchFamily="34" charset="0"/>
                <a:cs typeface="Arial" panose="020B0604020202020204" pitchFamily="34" charset="0"/>
              </a:rPr>
              <a:t> – carga de </a:t>
            </a:r>
            <a:r>
              <a:rPr lang="en-GB" sz="1350" i="1" dirty="0">
                <a:latin typeface="Arial" panose="020B0604020202020204" pitchFamily="34" charset="0"/>
                <a:cs typeface="Arial" panose="020B0604020202020204" pitchFamily="34" charset="0"/>
              </a:rPr>
              <a:t>HFC insuflada em </a:t>
            </a:r>
            <a:r>
              <a:rPr lang="pt-BR" sz="1350" i="1" dirty="0">
                <a:latin typeface="Arial" panose="020B0604020202020204" pitchFamily="34" charset="0"/>
                <a:cs typeface="Arial" panose="020B0604020202020204" pitchFamily="34" charset="0"/>
              </a:rPr>
              <a:t>espumas de células fechadas durante a fabricação, entre o ano t e ano t-n </a:t>
            </a:r>
          </a:p>
          <a:p>
            <a:pPr marL="800100" lvl="2" indent="0">
              <a:spcBef>
                <a:spcPts val="0"/>
              </a:spcBef>
              <a:buNone/>
            </a:pPr>
            <a:r>
              <a:rPr lang="en-GB" sz="1350" b="1" dirty="0">
                <a:latin typeface="Arial" panose="020B0604020202020204" pitchFamily="34" charset="0"/>
                <a:cs typeface="Arial" panose="020B0604020202020204" pitchFamily="34" charset="0"/>
              </a:rPr>
              <a:t>EFAL</a:t>
            </a:r>
            <a:r>
              <a:rPr lang="en-GB" sz="1350" dirty="0">
                <a:latin typeface="Arial" panose="020B0604020202020204" pitchFamily="34" charset="0"/>
                <a:cs typeface="Arial" panose="020B0604020202020204" pitchFamily="34" charset="0"/>
              </a:rPr>
              <a:t> - </a:t>
            </a:r>
            <a:r>
              <a:rPr lang="pt-BR" sz="1350" i="1" dirty="0">
                <a:latin typeface="Arial" panose="020B0604020202020204" pitchFamily="34" charset="0"/>
                <a:cs typeface="Arial" panose="020B0604020202020204" pitchFamily="34" charset="0"/>
              </a:rPr>
              <a:t>fator de emissão para a perda anual</a:t>
            </a:r>
            <a:endParaRPr lang="en-GB" sz="1350" i="1" dirty="0">
              <a:latin typeface="Arial" panose="020B0604020202020204" pitchFamily="34" charset="0"/>
              <a:cs typeface="Arial" panose="020B0604020202020204" pitchFamily="34" charset="0"/>
            </a:endParaRPr>
          </a:p>
          <a:p>
            <a:pPr marL="800100" lvl="2" indent="0">
              <a:spcBef>
                <a:spcPts val="0"/>
              </a:spcBef>
              <a:buNone/>
            </a:pPr>
            <a:r>
              <a:rPr lang="en-GB" sz="1350" b="1" dirty="0">
                <a:latin typeface="Arial" panose="020B0604020202020204" pitchFamily="34" charset="0"/>
                <a:cs typeface="Arial" panose="020B0604020202020204" pitchFamily="34" charset="0"/>
              </a:rPr>
              <a:t>DLt</a:t>
            </a:r>
            <a:r>
              <a:rPr lang="en-GB" sz="1350" dirty="0">
                <a:latin typeface="Arial" panose="020B0604020202020204" pitchFamily="34" charset="0"/>
                <a:cs typeface="Arial" panose="020B0604020202020204" pitchFamily="34" charset="0"/>
              </a:rPr>
              <a:t> - </a:t>
            </a:r>
            <a:r>
              <a:rPr lang="pt-BR" sz="1350" i="1" dirty="0">
                <a:latin typeface="Arial" panose="020B0604020202020204" pitchFamily="34" charset="0"/>
                <a:cs typeface="Arial" panose="020B0604020202020204" pitchFamily="34" charset="0"/>
              </a:rPr>
              <a:t>perdas por desmantelamento ou perdas remanescentes de substâncias químicas ao final do ano t</a:t>
            </a:r>
            <a:endParaRPr lang="en-GB" sz="1350" i="1" dirty="0">
              <a:latin typeface="Arial" panose="020B0604020202020204" pitchFamily="34" charset="0"/>
              <a:cs typeface="Arial" panose="020B0604020202020204" pitchFamily="34" charset="0"/>
            </a:endParaRPr>
          </a:p>
          <a:p>
            <a:pPr marL="800100" lvl="2" indent="0">
              <a:spcBef>
                <a:spcPts val="0"/>
              </a:spcBef>
              <a:buNone/>
            </a:pPr>
            <a:r>
              <a:rPr lang="en-GB" sz="1350" b="1" dirty="0">
                <a:latin typeface="Arial" panose="020B0604020202020204" pitchFamily="34" charset="0"/>
                <a:cs typeface="Arial" panose="020B0604020202020204" pitchFamily="34" charset="0"/>
              </a:rPr>
              <a:t>RDt</a:t>
            </a:r>
            <a:r>
              <a:rPr lang="en-GB" sz="1350" dirty="0">
                <a:latin typeface="Arial" panose="020B0604020202020204" pitchFamily="34" charset="0"/>
                <a:cs typeface="Arial" panose="020B0604020202020204" pitchFamily="34" charset="0"/>
              </a:rPr>
              <a:t> - </a:t>
            </a:r>
            <a:r>
              <a:rPr lang="pt-BR" sz="1350" i="1" dirty="0">
                <a:latin typeface="Arial" panose="020B0604020202020204" pitchFamily="34" charset="0"/>
                <a:cs typeface="Arial" panose="020B0604020202020204" pitchFamily="34" charset="0"/>
              </a:rPr>
              <a:t>emissões evitadas de HFC pela recuperação e destruição de espumas, no ano t</a:t>
            </a:r>
            <a:endParaRPr lang="en-GB" sz="1350" i="1" dirty="0">
              <a:latin typeface="Arial" panose="020B0604020202020204" pitchFamily="34" charset="0"/>
              <a:cs typeface="Arial" panose="020B0604020202020204" pitchFamily="34" charset="0"/>
            </a:endParaRPr>
          </a:p>
        </p:txBody>
      </p:sp>
      <p:sp>
        <p:nvSpPr>
          <p:cNvPr id="4" name="Rounded Rectangle 3"/>
          <p:cNvSpPr/>
          <p:nvPr/>
        </p:nvSpPr>
        <p:spPr>
          <a:xfrm>
            <a:off x="395536" y="3143922"/>
            <a:ext cx="6067378" cy="559293"/>
          </a:xfrm>
          <a:prstGeom prst="roundRect">
            <a:avLst/>
          </a:prstGeom>
          <a:solidFill>
            <a:schemeClr val="accent1">
              <a:alpha val="46000"/>
            </a:schemeClr>
          </a:solidFill>
          <a:ln>
            <a:solidFill>
              <a:srgbClr val="5492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ounded Rectangle 4"/>
          <p:cNvSpPr/>
          <p:nvPr/>
        </p:nvSpPr>
        <p:spPr>
          <a:xfrm>
            <a:off x="1403648" y="1418219"/>
            <a:ext cx="3554997" cy="441665"/>
          </a:xfrm>
          <a:prstGeom prst="roundRect">
            <a:avLst/>
          </a:prstGeom>
          <a:solidFill>
            <a:schemeClr val="accent1">
              <a:alpha val="46000"/>
            </a:schemeClr>
          </a:solidFill>
          <a:ln>
            <a:solidFill>
              <a:srgbClr val="5492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613990" y="117129"/>
            <a:ext cx="7918450" cy="82171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dirty="0"/>
              <a:t>2F2:Agentes Formadores de </a:t>
            </a:r>
            <a:r>
              <a:rPr lang="en-GB" dirty="0">
                <a:cs typeface="Arial"/>
              </a:rPr>
              <a:t>Espumas</a:t>
            </a:r>
          </a:p>
        </p:txBody>
      </p:sp>
      <p:sp>
        <p:nvSpPr>
          <p:cNvPr id="6" name="Rectangle 5"/>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40</a:t>
            </a:fld>
            <a:endParaRPr lang="en-US" dirty="0"/>
          </a:p>
        </p:txBody>
      </p:sp>
      <p:sp>
        <p:nvSpPr>
          <p:cNvPr id="7" name="Rectangle 36"/>
          <p:cNvSpPr txBox="1">
            <a:spLocks noChangeArrowheads="1"/>
          </p:cNvSpPr>
          <p:nvPr/>
        </p:nvSpPr>
        <p:spPr>
          <a:xfrm>
            <a:off x="2339752" y="6505575"/>
            <a:ext cx="5526311"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8" name="Rectangle 37"/>
          <p:cNvSpPr txBox="1">
            <a:spLocks noChangeArrowheads="1"/>
          </p:cNvSpPr>
          <p:nvPr/>
        </p:nvSpPr>
        <p:spPr>
          <a:xfrm>
            <a:off x="3059833" y="6237313"/>
            <a:ext cx="3312368" cy="268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37968307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872" y="57258"/>
            <a:ext cx="8386624" cy="92347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sz="2400" dirty="0"/>
              <a:t>2F2: Espumas de Células Fechadas : Fatores de Emissão</a:t>
            </a:r>
            <a:endParaRPr lang="pt-BR" sz="2400" dirty="0">
              <a:cs typeface="Arial"/>
            </a:endParaRPr>
          </a:p>
        </p:txBody>
      </p:sp>
      <p:pic>
        <p:nvPicPr>
          <p:cNvPr id="4" name="Picture 3"/>
          <p:cNvPicPr>
            <a:picLocks noChangeAspect="1"/>
          </p:cNvPicPr>
          <p:nvPr/>
        </p:nvPicPr>
        <p:blipFill>
          <a:blip r:embed="rId2"/>
          <a:stretch>
            <a:fillRect/>
          </a:stretch>
        </p:blipFill>
        <p:spPr>
          <a:xfrm>
            <a:off x="585926" y="1065320"/>
            <a:ext cx="7367608" cy="4925479"/>
          </a:xfrm>
          <a:prstGeom prst="rect">
            <a:avLst/>
          </a:prstGeom>
        </p:spPr>
      </p:pic>
      <p:sp>
        <p:nvSpPr>
          <p:cNvPr id="5" name="Rectangle 4"/>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41</a:t>
            </a:fld>
            <a:endParaRPr lang="en-US" dirty="0"/>
          </a:p>
        </p:txBody>
      </p:sp>
      <p:sp>
        <p:nvSpPr>
          <p:cNvPr id="6" name="Rectangle 36"/>
          <p:cNvSpPr txBox="1">
            <a:spLocks noChangeArrowheads="1"/>
          </p:cNvSpPr>
          <p:nvPr/>
        </p:nvSpPr>
        <p:spPr>
          <a:xfrm>
            <a:off x="1979712" y="6505575"/>
            <a:ext cx="5886351"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7" name="Rectangle 37"/>
          <p:cNvSpPr txBox="1">
            <a:spLocks noChangeArrowheads="1"/>
          </p:cNvSpPr>
          <p:nvPr/>
        </p:nvSpPr>
        <p:spPr>
          <a:xfrm>
            <a:off x="3059833" y="6237313"/>
            <a:ext cx="3312368" cy="268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65156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41140" y="1707225"/>
            <a:ext cx="7819330" cy="781234"/>
          </a:xfrm>
          <a:prstGeom prst="roundRect">
            <a:avLst/>
          </a:prstGeom>
          <a:solidFill>
            <a:schemeClr val="accent1">
              <a:alpha val="46000"/>
            </a:schemeClr>
          </a:solidFill>
          <a:ln>
            <a:solidFill>
              <a:srgbClr val="5492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ounded Rectangle 5"/>
          <p:cNvSpPr/>
          <p:nvPr/>
        </p:nvSpPr>
        <p:spPr>
          <a:xfrm>
            <a:off x="1403648" y="3846114"/>
            <a:ext cx="5256584" cy="438474"/>
          </a:xfrm>
          <a:prstGeom prst="roundRect">
            <a:avLst/>
          </a:prstGeom>
          <a:solidFill>
            <a:schemeClr val="accent1">
              <a:alpha val="46000"/>
            </a:schemeClr>
          </a:solidFill>
          <a:ln>
            <a:solidFill>
              <a:srgbClr val="5492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569170" y="1129197"/>
            <a:ext cx="8179294" cy="4951521"/>
          </a:xfrm>
        </p:spPr>
        <p:txBody>
          <a:bodyPr/>
          <a:lstStyle/>
          <a:p>
            <a:pPr marL="0" indent="0">
              <a:buNone/>
            </a:pPr>
            <a:r>
              <a:rPr lang="en-GB" sz="1400" b="1" u="sng" dirty="0">
                <a:latin typeface="Arial" panose="020B0604020202020204" pitchFamily="34" charset="0"/>
                <a:cs typeface="Arial" panose="020B0604020202020204" pitchFamily="34" charset="0"/>
              </a:rPr>
              <a:t>Nível 2b </a:t>
            </a:r>
            <a:r>
              <a:rPr lang="en-GB" sz="1400" i="1" dirty="0">
                <a:latin typeface="Arial" panose="020B0604020202020204" pitchFamily="34" charset="0"/>
                <a:cs typeface="Arial" panose="020B0604020202020204" pitchFamily="34" charset="0"/>
              </a:rPr>
              <a:t>(Balanço de Massa): </a:t>
            </a:r>
          </a:p>
          <a:p>
            <a:pPr marL="0" indent="0">
              <a:buNone/>
            </a:pPr>
            <a:endParaRPr lang="en-GB" sz="1400" i="1" dirty="0">
              <a:latin typeface="Arial" panose="020B0604020202020204" pitchFamily="34" charset="0"/>
              <a:cs typeface="Arial" panose="020B0604020202020204" pitchFamily="34" charset="0"/>
            </a:endParaRPr>
          </a:p>
          <a:p>
            <a:pPr marL="0" indent="0">
              <a:buNone/>
            </a:pPr>
            <a:r>
              <a:rPr lang="en-GB" sz="1400" b="1" dirty="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   Emissões = Venda Anual de Novos Fluídos Refrigerantes – Carga Total dos Novos </a:t>
            </a:r>
            <a:r>
              <a:rPr lang="en-GB" sz="1200" b="1" dirty="0" smtClean="0">
                <a:latin typeface="Arial" panose="020B0604020202020204" pitchFamily="34" charset="0"/>
                <a:cs typeface="Arial" panose="020B0604020202020204" pitchFamily="34" charset="0"/>
              </a:rPr>
              <a:t>Equipamentos + </a:t>
            </a:r>
          </a:p>
          <a:p>
            <a:pPr marL="0" indent="0">
              <a:buNone/>
            </a:pPr>
            <a:r>
              <a:rPr lang="en-GB" sz="1200" b="1" dirty="0" smtClean="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 </a:t>
            </a:r>
            <a:r>
              <a:rPr lang="en-GB" sz="1200" b="1" dirty="0" smtClean="0">
                <a:latin typeface="Arial" panose="020B0604020202020204" pitchFamily="34" charset="0"/>
                <a:cs typeface="Arial" panose="020B0604020202020204" pitchFamily="34" charset="0"/>
              </a:rPr>
              <a:t> Carga Total </a:t>
            </a:r>
            <a:r>
              <a:rPr lang="en-GB" sz="1200" b="1" dirty="0">
                <a:latin typeface="Arial" panose="020B0604020202020204" pitchFamily="34" charset="0"/>
                <a:cs typeface="Arial" panose="020B0604020202020204" pitchFamily="34" charset="0"/>
              </a:rPr>
              <a:t>Original dos Equipamentos Aposentados – Quantidade de Destruição Intencional</a:t>
            </a:r>
          </a:p>
          <a:p>
            <a:pPr marL="0" indent="0">
              <a:buNone/>
            </a:pPr>
            <a:endParaRPr lang="en-GB" sz="1400" b="1" dirty="0">
              <a:latin typeface="Arial" panose="020B0604020202020204" pitchFamily="34" charset="0"/>
              <a:cs typeface="Arial" panose="020B0604020202020204" pitchFamily="34" charset="0"/>
            </a:endParaRPr>
          </a:p>
          <a:p>
            <a:pPr>
              <a:buFont typeface="Wingdings" panose="05000000000000000000" pitchFamily="2" charset="2"/>
              <a:buChar char="ü"/>
            </a:pPr>
            <a:r>
              <a:rPr lang="pt-BR" sz="1400" i="1" dirty="0">
                <a:latin typeface="Arial" panose="020B0604020202020204" pitchFamily="34" charset="0"/>
                <a:cs typeface="Arial" panose="020B0604020202020204" pitchFamily="34" charset="0"/>
              </a:rPr>
              <a:t>Ao estimar as Vendas Anuais de Novos Refrigerantes, Carga Total de Novos Equipamentos e Carga Total Original de Equipamentos Aposentados, os compiladores de inventário devem contabilizar as importações e exportações de substâncias químicas e equipamentos.</a:t>
            </a:r>
            <a:endParaRPr lang="en-GB" sz="1400" b="1" i="1" dirty="0">
              <a:latin typeface="Arial" panose="020B0604020202020204" pitchFamily="34" charset="0"/>
              <a:cs typeface="Arial" panose="020B0604020202020204" pitchFamily="34" charset="0"/>
            </a:endParaRPr>
          </a:p>
          <a:p>
            <a:pPr marL="0" indent="0">
              <a:buNone/>
            </a:pPr>
            <a:r>
              <a:rPr lang="en-GB" sz="1400" b="1" u="sng" dirty="0">
                <a:latin typeface="Arial" panose="020B0604020202020204" pitchFamily="34" charset="0"/>
                <a:cs typeface="Arial" panose="020B0604020202020204" pitchFamily="34" charset="0"/>
              </a:rPr>
              <a:t>Nível 2a</a:t>
            </a:r>
            <a:r>
              <a:rPr lang="en-GB" sz="1400" b="1" dirty="0">
                <a:latin typeface="Arial" panose="020B0604020202020204" pitchFamily="34" charset="0"/>
                <a:cs typeface="Arial" panose="020B0604020202020204" pitchFamily="34" charset="0"/>
              </a:rPr>
              <a:t> </a:t>
            </a:r>
            <a:r>
              <a:rPr lang="en-GB" sz="1400" i="1" dirty="0">
                <a:latin typeface="Arial" panose="020B0604020202020204" pitchFamily="34" charset="0"/>
                <a:cs typeface="Arial" panose="020B0604020202020204" pitchFamily="34" charset="0"/>
              </a:rPr>
              <a:t>(Fator de emissão):</a:t>
            </a:r>
          </a:p>
          <a:p>
            <a:pPr marL="0" indent="0">
              <a:buNone/>
            </a:pPr>
            <a:r>
              <a:rPr lang="fr-FR" sz="1400" b="1" dirty="0">
                <a:latin typeface="Arial" panose="020B0604020202020204" pitchFamily="34" charset="0"/>
                <a:cs typeface="Arial" panose="020B0604020202020204" pitchFamily="34" charset="0"/>
              </a:rPr>
              <a:t>                  </a:t>
            </a:r>
            <a:r>
              <a:rPr lang="fr-FR" sz="1200" b="1" dirty="0" err="1">
                <a:latin typeface="Arial" panose="020B0604020202020204" pitchFamily="34" charset="0"/>
                <a:cs typeface="Arial" panose="020B0604020202020204" pitchFamily="34" charset="0"/>
              </a:rPr>
              <a:t>Emissões</a:t>
            </a:r>
            <a:r>
              <a:rPr lang="fr-FR" sz="1200" b="1" dirty="0">
                <a:latin typeface="Arial" panose="020B0604020202020204" pitchFamily="34" charset="0"/>
                <a:cs typeface="Arial" panose="020B0604020202020204" pitchFamily="34" charset="0"/>
              </a:rPr>
              <a:t> = </a:t>
            </a:r>
            <a:r>
              <a:rPr lang="fr-FR" sz="1200" b="1" dirty="0" err="1">
                <a:latin typeface="Arial" panose="020B0604020202020204" pitchFamily="34" charset="0"/>
                <a:cs typeface="Arial" panose="020B0604020202020204" pitchFamily="34" charset="0"/>
              </a:rPr>
              <a:t>Econtainers</a:t>
            </a:r>
            <a:r>
              <a:rPr lang="fr-FR" sz="1200" b="1" dirty="0">
                <a:latin typeface="Arial" panose="020B0604020202020204" pitchFamily="34" charset="0"/>
                <a:cs typeface="Arial" panose="020B0604020202020204" pitchFamily="34" charset="0"/>
              </a:rPr>
              <a:t> + </a:t>
            </a:r>
            <a:r>
              <a:rPr lang="fr-FR" sz="1200" b="1" dirty="0" err="1">
                <a:latin typeface="Arial" panose="020B0604020202020204" pitchFamily="34" charset="0"/>
                <a:cs typeface="Arial" panose="020B0604020202020204" pitchFamily="34" charset="0"/>
              </a:rPr>
              <a:t>Ecarga</a:t>
            </a:r>
            <a:r>
              <a:rPr lang="fr-FR" sz="1200" b="1" dirty="0">
                <a:latin typeface="Arial" panose="020B0604020202020204" pitchFamily="34" charset="0"/>
                <a:cs typeface="Arial" panose="020B0604020202020204" pitchFamily="34" charset="0"/>
              </a:rPr>
              <a:t> + </a:t>
            </a:r>
            <a:r>
              <a:rPr lang="fr-FR" sz="1200" b="1" dirty="0" err="1">
                <a:latin typeface="Arial" panose="020B0604020202020204" pitchFamily="34" charset="0"/>
                <a:cs typeface="Arial" panose="020B0604020202020204" pitchFamily="34" charset="0"/>
              </a:rPr>
              <a:t>Etempo</a:t>
            </a:r>
            <a:r>
              <a:rPr lang="fr-FR" sz="1200" b="1" dirty="0">
                <a:latin typeface="Arial" panose="020B0604020202020204" pitchFamily="34" charset="0"/>
                <a:cs typeface="Arial" panose="020B0604020202020204" pitchFamily="34" charset="0"/>
              </a:rPr>
              <a:t> de vida + </a:t>
            </a:r>
            <a:r>
              <a:rPr lang="fr-FR" sz="1200" b="1" dirty="0" err="1">
                <a:latin typeface="Arial" panose="020B0604020202020204" pitchFamily="34" charset="0"/>
                <a:cs typeface="Arial" panose="020B0604020202020204" pitchFamily="34" charset="0"/>
              </a:rPr>
              <a:t>Efim</a:t>
            </a:r>
            <a:r>
              <a:rPr lang="fr-FR" sz="1200" b="1" dirty="0">
                <a:latin typeface="Arial" panose="020B0604020202020204" pitchFamily="34" charset="0"/>
                <a:cs typeface="Arial" panose="020B0604020202020204" pitchFamily="34" charset="0"/>
              </a:rPr>
              <a:t> de vida </a:t>
            </a:r>
          </a:p>
          <a:p>
            <a:pPr marL="0" indent="0">
              <a:buNone/>
            </a:pPr>
            <a:endParaRPr lang="en-GB" sz="1400" b="1" i="1" dirty="0">
              <a:latin typeface="Arial" panose="020B0604020202020204" pitchFamily="34" charset="0"/>
              <a:cs typeface="Arial" panose="020B0604020202020204" pitchFamily="34" charset="0"/>
            </a:endParaRPr>
          </a:p>
          <a:p>
            <a:pPr>
              <a:buFont typeface="Arial" panose="020B0604020202020204" pitchFamily="34" charset="0"/>
              <a:buChar char="•"/>
            </a:pPr>
            <a:r>
              <a:rPr lang="fr-FR" sz="1400" b="1" dirty="0" err="1">
                <a:latin typeface="Arial" panose="020B0604020202020204" pitchFamily="34" charset="0"/>
                <a:cs typeface="Arial" panose="020B0604020202020204" pitchFamily="34" charset="0"/>
              </a:rPr>
              <a:t>Econtainers</a:t>
            </a:r>
            <a:r>
              <a:rPr lang="fr-FR" sz="1400" b="1" dirty="0">
                <a:latin typeface="Arial" panose="020B0604020202020204" pitchFamily="34" charset="0"/>
                <a:cs typeface="Arial" panose="020B0604020202020204" pitchFamily="34" charset="0"/>
              </a:rPr>
              <a:t> = RM* c/100  </a:t>
            </a:r>
          </a:p>
          <a:p>
            <a:pPr>
              <a:buFont typeface="Arial" panose="020B0604020202020204" pitchFamily="34" charset="0"/>
              <a:buChar char="•"/>
            </a:pPr>
            <a:r>
              <a:rPr lang="fr-FR" sz="1400" b="1" dirty="0" err="1">
                <a:latin typeface="Arial" panose="020B0604020202020204" pitchFamily="34" charset="0"/>
                <a:cs typeface="Arial" panose="020B0604020202020204" pitchFamily="34" charset="0"/>
              </a:rPr>
              <a:t>Ecarga</a:t>
            </a:r>
            <a:r>
              <a:rPr lang="fr-FR" sz="1400" b="1" dirty="0">
                <a:latin typeface="Arial" panose="020B0604020202020204" pitchFamily="34" charset="0"/>
                <a:cs typeface="Arial" panose="020B0604020202020204" pitchFamily="34" charset="0"/>
              </a:rPr>
              <a:t> = M * k/100</a:t>
            </a:r>
          </a:p>
          <a:p>
            <a:pPr>
              <a:buFont typeface="Arial" panose="020B0604020202020204" pitchFamily="34" charset="0"/>
              <a:buChar char="•"/>
            </a:pPr>
            <a:r>
              <a:rPr lang="fr-FR" sz="1400" b="1" dirty="0" err="1">
                <a:latin typeface="Arial" panose="020B0604020202020204" pitchFamily="34" charset="0"/>
                <a:cs typeface="Arial" panose="020B0604020202020204" pitchFamily="34" charset="0"/>
              </a:rPr>
              <a:t>Etempo</a:t>
            </a:r>
            <a:r>
              <a:rPr lang="fr-FR" sz="1400" b="1" dirty="0">
                <a:latin typeface="Arial" panose="020B0604020202020204" pitchFamily="34" charset="0"/>
                <a:cs typeface="Arial" panose="020B0604020202020204" pitchFamily="34" charset="0"/>
              </a:rPr>
              <a:t> de vida= B *x/100</a:t>
            </a:r>
          </a:p>
          <a:p>
            <a:pPr>
              <a:buFont typeface="Arial" panose="020B0604020202020204" pitchFamily="34" charset="0"/>
              <a:buChar char="•"/>
            </a:pPr>
            <a:r>
              <a:rPr lang="fr-FR" sz="1400" b="1" dirty="0" err="1">
                <a:latin typeface="Arial" panose="020B0604020202020204" pitchFamily="34" charset="0"/>
                <a:cs typeface="Arial" panose="020B0604020202020204" pitchFamily="34" charset="0"/>
              </a:rPr>
              <a:t>Efim</a:t>
            </a:r>
            <a:r>
              <a:rPr lang="fr-FR" sz="1400" b="1" dirty="0">
                <a:latin typeface="Arial" panose="020B0604020202020204" pitchFamily="34" charset="0"/>
                <a:cs typeface="Arial" panose="020B0604020202020204" pitchFamily="34" charset="0"/>
              </a:rPr>
              <a:t> de vida  = M * p/100 * (1- n/100)</a:t>
            </a:r>
            <a:endParaRPr lang="en-GB" sz="1400" b="1" i="1" dirty="0">
              <a:latin typeface="Arial" panose="020B060402020202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37048" y="121135"/>
            <a:ext cx="8111416" cy="82768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dirty="0"/>
              <a:t>2F1:  Refrigeração / Ar Condicionado</a:t>
            </a:r>
          </a:p>
        </p:txBody>
      </p:sp>
      <p:sp>
        <p:nvSpPr>
          <p:cNvPr id="4" name="TextBox 3"/>
          <p:cNvSpPr txBox="1"/>
          <p:nvPr/>
        </p:nvSpPr>
        <p:spPr>
          <a:xfrm>
            <a:off x="5335480" y="4651899"/>
            <a:ext cx="2610035" cy="369332"/>
          </a:xfrm>
          <a:prstGeom prst="rect">
            <a:avLst/>
          </a:prstGeom>
          <a:noFill/>
        </p:spPr>
        <p:txBody>
          <a:bodyPr wrap="square" rtlCol="0">
            <a:spAutoFit/>
          </a:bodyPr>
          <a:lstStyle/>
          <a:p>
            <a:r>
              <a:rPr lang="en-GB" b="1" i="1" dirty="0">
                <a:solidFill>
                  <a:srgbClr val="5492CD"/>
                </a:solidFill>
                <a:latin typeface="Arial Narrow" panose="020B0606020202030204" pitchFamily="34" charset="0"/>
              </a:rPr>
              <a:t>EFs: c, k, x, p, n   </a:t>
            </a:r>
          </a:p>
        </p:txBody>
      </p:sp>
      <p:sp>
        <p:nvSpPr>
          <p:cNvPr id="7" name="Rectangle 6"/>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42</a:t>
            </a:fld>
            <a:endParaRPr lang="en-US" dirty="0"/>
          </a:p>
        </p:txBody>
      </p:sp>
      <p:sp>
        <p:nvSpPr>
          <p:cNvPr id="8" name="Rectangle 36"/>
          <p:cNvSpPr txBox="1">
            <a:spLocks noChangeArrowheads="1"/>
          </p:cNvSpPr>
          <p:nvPr/>
        </p:nvSpPr>
        <p:spPr>
          <a:xfrm>
            <a:off x="2339752" y="6505574"/>
            <a:ext cx="5526311" cy="17938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9" name="Rectangle 37"/>
          <p:cNvSpPr txBox="1">
            <a:spLocks noChangeArrowheads="1"/>
          </p:cNvSpPr>
          <p:nvPr/>
        </p:nvSpPr>
        <p:spPr>
          <a:xfrm>
            <a:off x="2987825" y="6326186"/>
            <a:ext cx="3384376"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12282559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141" y="260648"/>
            <a:ext cx="8824403" cy="49395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dirty="0"/>
              <a:t>2F1: </a:t>
            </a:r>
            <a:r>
              <a:rPr lang="pt-BR" dirty="0"/>
              <a:t>Refrigeração / AC: Fatores de Emissão</a:t>
            </a:r>
            <a:endParaRPr lang="en-GB" dirty="0"/>
          </a:p>
        </p:txBody>
      </p:sp>
      <p:pic>
        <p:nvPicPr>
          <p:cNvPr id="4" name="Picture 3"/>
          <p:cNvPicPr>
            <a:picLocks noChangeAspect="1"/>
          </p:cNvPicPr>
          <p:nvPr/>
        </p:nvPicPr>
        <p:blipFill>
          <a:blip r:embed="rId2"/>
          <a:stretch>
            <a:fillRect/>
          </a:stretch>
        </p:blipFill>
        <p:spPr>
          <a:xfrm>
            <a:off x="1367922" y="754602"/>
            <a:ext cx="6178097" cy="5828090"/>
          </a:xfrm>
          <a:prstGeom prst="rect">
            <a:avLst/>
          </a:prstGeom>
        </p:spPr>
      </p:pic>
      <p:sp>
        <p:nvSpPr>
          <p:cNvPr id="5" name="Rectangle 4"/>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43</a:t>
            </a:fld>
            <a:endParaRPr lang="en-US" dirty="0"/>
          </a:p>
        </p:txBody>
      </p:sp>
    </p:spTree>
    <p:extLst>
      <p:ext uri="{BB962C8B-B14F-4D97-AF65-F5344CB8AC3E}">
        <p14:creationId xmlns:p14="http://schemas.microsoft.com/office/powerpoint/2010/main" val="3079832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290290" y="114519"/>
            <a:ext cx="8707437" cy="1047775"/>
          </a:xfrm>
        </p:spPr>
        <p:txBody>
          <a:bodyPr/>
          <a:lstStyle/>
          <a:p>
            <a:pPr>
              <a:defRPr/>
            </a:pPr>
            <a:r>
              <a:rPr lang="en-GB" altLang="ja-JP" dirty="0">
                <a:effectLst>
                  <a:outerShdw blurRad="38100" dist="38100" dir="2700000" algn="tl">
                    <a:srgbClr val="000000">
                      <a:alpha val="43137"/>
                    </a:srgbClr>
                  </a:outerShdw>
                </a:effectLst>
                <a:ea typeface="ＭＳ Ｐゴシック" pitchFamily="50" charset="-128"/>
              </a:rPr>
              <a:t>Precisa de ajuda?</a:t>
            </a:r>
            <a:r>
              <a:rPr lang="en-GB" altLang="ja-JP" sz="2600" dirty="0">
                <a:ea typeface="ＭＳ Ｐゴシック" pitchFamily="50" charset="-128"/>
                <a:cs typeface="Arial"/>
              </a:rPr>
              <a:t/>
            </a:r>
            <a:br>
              <a:rPr lang="en-GB" altLang="ja-JP" sz="2600" dirty="0">
                <a:ea typeface="ＭＳ Ｐゴシック" pitchFamily="50" charset="-128"/>
                <a:cs typeface="Arial"/>
              </a:rPr>
            </a:br>
            <a:r>
              <a:rPr lang="en-GB" altLang="ja-JP" sz="2600" dirty="0">
                <a:solidFill>
                  <a:srgbClr val="4B93DC"/>
                </a:solidFill>
                <a:ea typeface="ＭＳ Ｐゴシック" pitchFamily="50" charset="-128"/>
                <a:cs typeface="Arial"/>
              </a:rPr>
              <a:t>                </a:t>
            </a:r>
            <a:br>
              <a:rPr lang="en-GB" altLang="ja-JP" sz="2600" dirty="0">
                <a:solidFill>
                  <a:srgbClr val="4B93DC"/>
                </a:solidFill>
                <a:ea typeface="ＭＳ Ｐゴシック" pitchFamily="50" charset="-128"/>
                <a:cs typeface="Arial"/>
              </a:rPr>
            </a:br>
            <a:r>
              <a:rPr lang="en-GB" altLang="ja-JP" sz="2600" dirty="0" smtClean="0">
                <a:solidFill>
                  <a:srgbClr val="4B93DC"/>
                </a:solidFill>
                <a:ea typeface="ＭＳ Ｐゴシック" pitchFamily="50" charset="-128"/>
                <a:cs typeface="Arial"/>
              </a:rPr>
              <a:t>Não </a:t>
            </a:r>
            <a:r>
              <a:rPr lang="en-GB" altLang="ja-JP" sz="2600" dirty="0">
                <a:solidFill>
                  <a:srgbClr val="4B93DC"/>
                </a:solidFill>
                <a:ea typeface="ＭＳ Ｐゴシック" pitchFamily="50" charset="-128"/>
                <a:cs typeface="Arial"/>
              </a:rPr>
              <a:t>se preocupe</a:t>
            </a:r>
            <a:r>
              <a:rPr lang="en-GB" altLang="ja-JP" sz="2600" dirty="0" smtClean="0">
                <a:solidFill>
                  <a:srgbClr val="4B93DC"/>
                </a:solidFill>
                <a:ea typeface="ＭＳ Ｐゴシック" pitchFamily="50" charset="-128"/>
                <a:cs typeface="Arial"/>
              </a:rPr>
              <a:t>...</a:t>
            </a:r>
            <a:r>
              <a:rPr lang="en-GB" altLang="ja-JP" sz="2600" dirty="0">
                <a:solidFill>
                  <a:srgbClr val="4B93DC"/>
                </a:solidFill>
                <a:ea typeface="ＭＳ Ｐゴシック" pitchFamily="50" charset="-128"/>
                <a:cs typeface="Arial"/>
              </a:rPr>
              <a:t> </a:t>
            </a:r>
            <a:r>
              <a:rPr lang="en-GB" altLang="ja-JP" sz="2600" dirty="0" smtClean="0">
                <a:solidFill>
                  <a:srgbClr val="4B93DC"/>
                </a:solidFill>
                <a:ea typeface="ＭＳ Ｐゴシック" pitchFamily="50" charset="-128"/>
                <a:cs typeface="Arial"/>
              </a:rPr>
              <a:t>O </a:t>
            </a:r>
            <a:r>
              <a:rPr lang="en-GB" altLang="ja-JP" sz="2600" dirty="0">
                <a:solidFill>
                  <a:srgbClr val="4B93DC"/>
                </a:solidFill>
                <a:ea typeface="ＭＳ Ｐゴシック" pitchFamily="50" charset="-128"/>
                <a:cs typeface="Arial"/>
              </a:rPr>
              <a:t>software do IPCC irá resolver!!</a:t>
            </a:r>
            <a:br>
              <a:rPr lang="en-GB" altLang="ja-JP" sz="2600" dirty="0">
                <a:solidFill>
                  <a:srgbClr val="4B93DC"/>
                </a:solidFill>
                <a:ea typeface="ＭＳ Ｐゴシック" pitchFamily="50" charset="-128"/>
                <a:cs typeface="Arial"/>
              </a:rPr>
            </a:br>
            <a:endParaRPr lang="en-GB" altLang="ja-JP" sz="2600" dirty="0">
              <a:solidFill>
                <a:srgbClr val="4B93DC"/>
              </a:solidFill>
              <a:ea typeface="ＭＳ Ｐゴシック" pitchFamily="50" charset="-128"/>
              <a:cs typeface="Arial"/>
            </a:endParaRPr>
          </a:p>
        </p:txBody>
      </p:sp>
      <p:sp>
        <p:nvSpPr>
          <p:cNvPr id="11" name="Rectangle 3"/>
          <p:cNvSpPr>
            <a:spLocks noGrp="1" noChangeArrowheads="1"/>
          </p:cNvSpPr>
          <p:nvPr>
            <p:ph idx="1"/>
          </p:nvPr>
        </p:nvSpPr>
        <p:spPr>
          <a:xfrm>
            <a:off x="624841" y="1474186"/>
            <a:ext cx="7835591" cy="3482936"/>
          </a:xfrm>
        </p:spPr>
        <p:txBody>
          <a:bodyPr/>
          <a:lstStyle/>
          <a:p>
            <a:pPr marL="0" indent="0" algn="just">
              <a:lnSpc>
                <a:spcPct val="80000"/>
              </a:lnSpc>
              <a:spcBef>
                <a:spcPts val="0"/>
              </a:spcBef>
              <a:buNone/>
              <a:defRPr/>
            </a:pPr>
            <a:r>
              <a:rPr lang="pt-BR" altLang="ja-JP" b="1" dirty="0">
                <a:latin typeface="Arial" panose="020B0604020202020204" pitchFamily="34" charset="0"/>
                <a:ea typeface="ＭＳ Ｐゴシック" pitchFamily="50" charset="-128"/>
                <a:cs typeface="Arial" panose="020B0604020202020204" pitchFamily="34" charset="0"/>
              </a:rPr>
              <a:t>O Software para Inventário do IPCC permite estimar as emissões reais mesmo no caso de não disponibilidade de dados históricos.</a:t>
            </a:r>
          </a:p>
          <a:p>
            <a:pPr marL="0" indent="0" algn="just">
              <a:lnSpc>
                <a:spcPct val="80000"/>
              </a:lnSpc>
              <a:spcBef>
                <a:spcPts val="0"/>
              </a:spcBef>
              <a:buNone/>
              <a:defRPr/>
            </a:pPr>
            <a:endParaRPr lang="en-US" altLang="ja-JP" b="1" dirty="0">
              <a:latin typeface="Arial" panose="020B0604020202020204" pitchFamily="34" charset="0"/>
              <a:ea typeface="ＭＳ Ｐゴシック" pitchFamily="50" charset="-128"/>
              <a:cs typeface="Arial" panose="020B0604020202020204" pitchFamily="34" charset="0"/>
            </a:endParaRPr>
          </a:p>
          <a:p>
            <a:pPr marL="0" indent="0" algn="just">
              <a:lnSpc>
                <a:spcPct val="80000"/>
              </a:lnSpc>
              <a:spcBef>
                <a:spcPts val="0"/>
              </a:spcBef>
              <a:buNone/>
              <a:defRPr/>
            </a:pPr>
            <a:r>
              <a:rPr lang="en-US" altLang="ja-JP" b="1" dirty="0">
                <a:latin typeface="Arial" panose="020B0604020202020204" pitchFamily="34" charset="0"/>
                <a:ea typeface="ＭＳ Ｐゴシック" pitchFamily="50" charset="-128"/>
                <a:cs typeface="Arial" panose="020B0604020202020204" pitchFamily="34" charset="0"/>
              </a:rPr>
              <a:t>(!) </a:t>
            </a:r>
            <a:r>
              <a:rPr lang="pt-BR" altLang="ja-JP" b="1" dirty="0">
                <a:latin typeface="Arial" panose="020B0604020202020204" pitchFamily="34" charset="0"/>
                <a:ea typeface="ＭＳ Ｐゴシック" pitchFamily="50" charset="-128"/>
                <a:cs typeface="Arial" panose="020B0604020202020204" pitchFamily="34" charset="0"/>
              </a:rPr>
              <a:t>Mas os seguintes dados são necessários:</a:t>
            </a:r>
            <a:endParaRPr lang="en-US" altLang="ja-JP" b="1" dirty="0">
              <a:latin typeface="Arial" panose="020B0604020202020204" pitchFamily="34" charset="0"/>
              <a:ea typeface="ＭＳ Ｐゴシック" pitchFamily="50" charset="-128"/>
              <a:cs typeface="Arial" panose="020B0604020202020204" pitchFamily="34" charset="0"/>
            </a:endParaRPr>
          </a:p>
          <a:p>
            <a:pPr marL="0" indent="0" algn="just" eaLnBrk="1" hangingPunct="1">
              <a:lnSpc>
                <a:spcPct val="80000"/>
              </a:lnSpc>
              <a:spcBef>
                <a:spcPts val="0"/>
              </a:spcBef>
              <a:buNone/>
              <a:defRPr/>
            </a:pPr>
            <a:endParaRPr lang="en-US" altLang="ja-JP" b="1" dirty="0">
              <a:latin typeface="Arial" panose="020B0604020202020204" pitchFamily="34" charset="0"/>
              <a:ea typeface="ＭＳ Ｐゴシック" pitchFamily="50" charset="-128"/>
              <a:cs typeface="Arial" panose="020B0604020202020204" pitchFamily="34" charset="0"/>
            </a:endParaRPr>
          </a:p>
          <a:p>
            <a:pPr marL="742950" lvl="1" indent="-285750" algn="just">
              <a:spcBef>
                <a:spcPct val="20000"/>
              </a:spcBef>
              <a:buFont typeface="+mj-lt"/>
              <a:buChar char="–"/>
              <a:defRPr/>
            </a:pPr>
            <a:r>
              <a:rPr lang="pt-BR" altLang="ja-JP" dirty="0">
                <a:ea typeface="MS PGothic" pitchFamily="50" charset="-128"/>
              </a:rPr>
              <a:t>Ano de introdução da substância química</a:t>
            </a:r>
            <a:endParaRPr lang="pt-BR" altLang="ja-JP" dirty="0">
              <a:ea typeface="MS PGothic" pitchFamily="50" charset="-128"/>
              <a:cs typeface="Arial"/>
            </a:endParaRPr>
          </a:p>
          <a:p>
            <a:pPr marL="742950" lvl="1" indent="-285750" algn="just">
              <a:spcBef>
                <a:spcPct val="20000"/>
              </a:spcBef>
              <a:buFont typeface="+mj-lt"/>
              <a:buChar char="–"/>
              <a:defRPr/>
            </a:pPr>
            <a:r>
              <a:rPr lang="pt-BR" altLang="ja-JP" dirty="0">
                <a:ea typeface="MS PGothic" pitchFamily="50" charset="-128"/>
              </a:rPr>
              <a:t>Produção doméstica da substância química no ano presente</a:t>
            </a:r>
            <a:endParaRPr lang="pt-BR" altLang="ja-JP" dirty="0">
              <a:ea typeface="MS PGothic" pitchFamily="50" charset="-128"/>
              <a:cs typeface="Arial"/>
            </a:endParaRPr>
          </a:p>
          <a:p>
            <a:pPr marL="742950" lvl="1" indent="-285750" algn="just">
              <a:spcBef>
                <a:spcPct val="20000"/>
              </a:spcBef>
              <a:buFont typeface="+mj-lt"/>
              <a:buChar char="–"/>
              <a:defRPr/>
            </a:pPr>
            <a:r>
              <a:rPr lang="pt-BR" altLang="ja-JP" dirty="0">
                <a:ea typeface="MS PGothic" pitchFamily="50" charset="-128"/>
              </a:rPr>
              <a:t>Importações da substâncias química no ano </a:t>
            </a:r>
            <a:r>
              <a:rPr lang="pt-BR" altLang="ja-JP" dirty="0">
                <a:ea typeface="MS PGothic" pitchFamily="50" charset="-128"/>
                <a:cs typeface="Arial"/>
              </a:rPr>
              <a:t>presente</a:t>
            </a:r>
          </a:p>
          <a:p>
            <a:pPr marL="742950" lvl="1" indent="-285750" algn="just">
              <a:spcBef>
                <a:spcPct val="20000"/>
              </a:spcBef>
              <a:buFont typeface="+mj-lt"/>
              <a:buChar char="–"/>
              <a:defRPr/>
            </a:pPr>
            <a:r>
              <a:rPr lang="pt-BR" altLang="ja-JP" dirty="0">
                <a:ea typeface="MS PGothic" pitchFamily="50" charset="-128"/>
              </a:rPr>
              <a:t>Exportações da substância química no ano presente </a:t>
            </a:r>
            <a:endParaRPr lang="pt-BR" altLang="ja-JP" dirty="0">
              <a:ea typeface="MS PGothic" pitchFamily="50" charset="-128"/>
              <a:cs typeface="Arial"/>
            </a:endParaRPr>
          </a:p>
          <a:p>
            <a:pPr marL="742950" lvl="1" indent="-285750" algn="just">
              <a:spcBef>
                <a:spcPct val="20000"/>
              </a:spcBef>
              <a:buFont typeface="+mj-lt"/>
              <a:buChar char="–"/>
              <a:defRPr/>
            </a:pPr>
            <a:r>
              <a:rPr lang="pt-BR" altLang="ja-JP" dirty="0">
                <a:ea typeface="MS PGothic" pitchFamily="50" charset="-128"/>
              </a:rPr>
              <a:t>Taxa de crescimento das vendas de equipamentos que usam a substância química</a:t>
            </a:r>
            <a:endParaRPr lang="en-US" altLang="ja-JP" dirty="0">
              <a:ea typeface="MS PGothic" pitchFamily="50" charset="-128"/>
            </a:endParaRPr>
          </a:p>
        </p:txBody>
      </p:sp>
      <p:sp>
        <p:nvSpPr>
          <p:cNvPr id="12" name="Smiley Face 11"/>
          <p:cNvSpPr/>
          <p:nvPr/>
        </p:nvSpPr>
        <p:spPr>
          <a:xfrm>
            <a:off x="8274132" y="70903"/>
            <a:ext cx="770261" cy="72425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44</a:t>
            </a:fld>
            <a:endParaRPr lang="en-US" dirty="0"/>
          </a:p>
        </p:txBody>
      </p:sp>
      <p:sp>
        <p:nvSpPr>
          <p:cNvPr id="6" name="Rectangle 36"/>
          <p:cNvSpPr txBox="1">
            <a:spLocks noChangeArrowheads="1"/>
          </p:cNvSpPr>
          <p:nvPr/>
        </p:nvSpPr>
        <p:spPr>
          <a:xfrm>
            <a:off x="1907704" y="6505575"/>
            <a:ext cx="5958359"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7" name="Rectangle 37"/>
          <p:cNvSpPr txBox="1">
            <a:spLocks noChangeArrowheads="1"/>
          </p:cNvSpPr>
          <p:nvPr/>
        </p:nvSpPr>
        <p:spPr>
          <a:xfrm>
            <a:off x="2915817" y="6237313"/>
            <a:ext cx="3456384" cy="268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1833751260"/>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6541" y="743620"/>
            <a:ext cx="5419309" cy="3363411"/>
          </a:xfrm>
        </p:spPr>
        <p:txBody>
          <a:bodyPr/>
          <a:lstStyle/>
          <a:p>
            <a:pPr marL="0" indent="0" algn="just">
              <a:buNone/>
            </a:pPr>
            <a:r>
              <a:rPr lang="en-GB" sz="1600" b="1" u="sng" kern="1200" dirty="0">
                <a:solidFill>
                  <a:srgbClr val="5492CD"/>
                </a:solidFill>
                <a:latin typeface="Arial Narrow" panose="020B0606020202030204" pitchFamily="34" charset="0"/>
              </a:rPr>
              <a:t>Exemplo 1. </a:t>
            </a:r>
            <a:r>
              <a:rPr lang="pt-BR" sz="1600" dirty="0">
                <a:latin typeface="Arial" panose="020B0604020202020204" pitchFamily="34" charset="0"/>
                <a:cs typeface="Arial" panose="020B0604020202020204" pitchFamily="34" charset="0"/>
              </a:rPr>
              <a:t>No país X, a produção de um refrigerante específico (HFC-143a) é de 800 toneladas, com um acréscimo de 200 toneladas em equipamento importado, totalizando um consumo de 1 000 toneladas em 2005.</a:t>
            </a:r>
          </a:p>
          <a:p>
            <a:pPr marL="0" indent="0" algn="just">
              <a:buNone/>
            </a:pPr>
            <a:endParaRPr lang="en-GB" sz="1600" dirty="0">
              <a:latin typeface="Arial" panose="020B0604020202020204" pitchFamily="34" charset="0"/>
              <a:cs typeface="Arial" panose="020B0604020202020204" pitchFamily="34" charset="0"/>
            </a:endParaRPr>
          </a:p>
          <a:p>
            <a:pPr marL="0" indent="0" algn="just">
              <a:buNone/>
            </a:pPr>
            <a:r>
              <a:rPr lang="pt-BR" sz="1600" dirty="0">
                <a:latin typeface="Arial" panose="020B0604020202020204" pitchFamily="34" charset="0"/>
                <a:cs typeface="Arial" panose="020B0604020202020204" pitchFamily="34" charset="0"/>
              </a:rPr>
              <a:t>Baseado no padrão de consumo e conhecimento do ano de introdução do novo refrigerante (1998), pode-se estimar que as emissões serão de 461 toneladas, assumindo o desenvolvimento de </a:t>
            </a:r>
            <a:r>
              <a:rPr lang="pt-BR" sz="1600" i="1" dirty="0">
                <a:latin typeface="Arial" panose="020B0604020202020204" pitchFamily="34" charset="0"/>
                <a:cs typeface="Arial" panose="020B0604020202020204" pitchFamily="34" charset="0"/>
              </a:rPr>
              <a:t>bancos</a:t>
            </a:r>
            <a:r>
              <a:rPr lang="pt-BR" sz="1600" dirty="0">
                <a:latin typeface="Arial" panose="020B0604020202020204" pitchFamily="34" charset="0"/>
                <a:cs typeface="Arial" panose="020B0604020202020204" pitchFamily="34" charset="0"/>
              </a:rPr>
              <a:t> nos últimos sete anos.</a:t>
            </a:r>
          </a:p>
          <a:p>
            <a:pPr marL="0" indent="0" algn="just">
              <a:buNone/>
            </a:pPr>
            <a:endParaRPr lang="pt-BR" sz="1600" dirty="0">
              <a:latin typeface="Arial" panose="020B0604020202020204" pitchFamily="34" charset="0"/>
              <a:cs typeface="Arial" panose="020B0604020202020204" pitchFamily="34" charset="0"/>
            </a:endParaRPr>
          </a:p>
          <a:p>
            <a:pPr marL="0" indent="0" algn="just">
              <a:buNone/>
            </a:pPr>
            <a:r>
              <a:rPr lang="pt-BR" sz="1600" dirty="0">
                <a:latin typeface="Arial" panose="020B0604020202020204" pitchFamily="34" charset="0"/>
                <a:cs typeface="Arial" panose="020B0604020202020204" pitchFamily="34" charset="0"/>
              </a:rPr>
              <a:t>O banco em 2005 é estimado em 3 071 toneladas.</a:t>
            </a:r>
            <a:endParaRPr lang="en-GB"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0254" y="280569"/>
            <a:ext cx="2988073" cy="3641519"/>
          </a:xfrm>
          <a:prstGeom prst="rect">
            <a:avLst/>
          </a:prstGeom>
        </p:spPr>
      </p:pic>
      <p:pic>
        <p:nvPicPr>
          <p:cNvPr id="5" name="Picture 4"/>
          <p:cNvPicPr>
            <a:picLocks noChangeAspect="1"/>
          </p:cNvPicPr>
          <p:nvPr/>
        </p:nvPicPr>
        <p:blipFill>
          <a:blip r:embed="rId3"/>
          <a:stretch>
            <a:fillRect/>
          </a:stretch>
        </p:blipFill>
        <p:spPr>
          <a:xfrm>
            <a:off x="0" y="4107031"/>
            <a:ext cx="9023398" cy="2175383"/>
          </a:xfrm>
          <a:prstGeom prst="rect">
            <a:avLst/>
          </a:prstGeom>
        </p:spPr>
      </p:pic>
      <p:sp>
        <p:nvSpPr>
          <p:cNvPr id="2" name="Rounded Rectangle 1"/>
          <p:cNvSpPr/>
          <p:nvPr/>
        </p:nvSpPr>
        <p:spPr>
          <a:xfrm>
            <a:off x="4211960" y="5979297"/>
            <a:ext cx="4743629" cy="250954"/>
          </a:xfrm>
          <a:prstGeom prst="roundRect">
            <a:avLst/>
          </a:prstGeom>
          <a:noFill/>
          <a:ln>
            <a:solidFill>
              <a:srgbClr val="F897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45</a:t>
            </a:fld>
            <a:endParaRPr lang="en-US" dirty="0"/>
          </a:p>
        </p:txBody>
      </p:sp>
      <p:sp>
        <p:nvSpPr>
          <p:cNvPr id="7" name="Rectangle 36"/>
          <p:cNvSpPr txBox="1">
            <a:spLocks noChangeArrowheads="1"/>
          </p:cNvSpPr>
          <p:nvPr/>
        </p:nvSpPr>
        <p:spPr>
          <a:xfrm>
            <a:off x="2339752" y="6560477"/>
            <a:ext cx="5526311" cy="2021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8" name="Rectangle 37"/>
          <p:cNvSpPr txBox="1">
            <a:spLocks noChangeArrowheads="1"/>
          </p:cNvSpPr>
          <p:nvPr/>
        </p:nvSpPr>
        <p:spPr>
          <a:xfrm>
            <a:off x="3006541" y="6403820"/>
            <a:ext cx="3365659"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4490077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5536" y="1374914"/>
            <a:ext cx="3316272" cy="2805225"/>
          </a:xfrm>
          <a:prstGeom prst="rect">
            <a:avLst/>
          </a:prstGeom>
        </p:spPr>
      </p:pic>
      <p:sp>
        <p:nvSpPr>
          <p:cNvPr id="7" name="Content Placeholder 2"/>
          <p:cNvSpPr>
            <a:spLocks noGrp="1"/>
          </p:cNvSpPr>
          <p:nvPr>
            <p:ph idx="1"/>
          </p:nvPr>
        </p:nvSpPr>
        <p:spPr>
          <a:xfrm>
            <a:off x="395536" y="154679"/>
            <a:ext cx="8482107" cy="1196752"/>
          </a:xfrm>
        </p:spPr>
        <p:txBody>
          <a:bodyPr/>
          <a:lstStyle/>
          <a:p>
            <a:pPr marL="0" indent="0" algn="just">
              <a:buNone/>
            </a:pPr>
            <a:r>
              <a:rPr lang="en-GB" sz="1600" b="1" u="sng" kern="1200" dirty="0">
                <a:solidFill>
                  <a:srgbClr val="5492CD"/>
                </a:solidFill>
                <a:latin typeface="Arial Narrow" panose="020B0606020202030204" pitchFamily="34" charset="0"/>
              </a:rPr>
              <a:t>Exemplo 2. </a:t>
            </a:r>
            <a:r>
              <a:rPr lang="pt-BR" sz="1600" dirty="0">
                <a:latin typeface="Arial" panose="020B0604020202020204" pitchFamily="34" charset="0"/>
                <a:cs typeface="Arial" panose="020B0604020202020204" pitchFamily="34" charset="0"/>
              </a:rPr>
              <a:t>O país X somente importou o refrigerante HFC-134a nos anos 1997-2003 (não houve produção ou exportação). Baseado no padrão de consumo, pode-se estimar que em 2013 não houve emissões de GEE, considerando o desenvolvimento do </a:t>
            </a:r>
            <a:r>
              <a:rPr lang="pt-BR" sz="1600" i="1" dirty="0">
                <a:latin typeface="Arial" panose="020B0604020202020204" pitchFamily="34" charset="0"/>
                <a:cs typeface="Arial" panose="020B0604020202020204" pitchFamily="34" charset="0"/>
              </a:rPr>
              <a:t>banco </a:t>
            </a:r>
            <a:r>
              <a:rPr lang="pt-BR" sz="1600" dirty="0">
                <a:latin typeface="Arial" panose="020B0604020202020204" pitchFamily="34" charset="0"/>
                <a:cs typeface="Arial" panose="020B0604020202020204" pitchFamily="34" charset="0"/>
              </a:rPr>
              <a:t>e as emissões dos equipamentos aposentados.</a:t>
            </a:r>
            <a:endParaRPr lang="en-GB" sz="1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4530377" y="1367384"/>
            <a:ext cx="4183633" cy="2812755"/>
          </a:xfrm>
          <a:prstGeom prst="rect">
            <a:avLst/>
          </a:prstGeom>
        </p:spPr>
      </p:pic>
      <p:pic>
        <p:nvPicPr>
          <p:cNvPr id="9" name="Picture 8"/>
          <p:cNvPicPr>
            <a:picLocks noChangeAspect="1"/>
          </p:cNvPicPr>
          <p:nvPr/>
        </p:nvPicPr>
        <p:blipFill>
          <a:blip r:embed="rId4"/>
          <a:stretch>
            <a:fillRect/>
          </a:stretch>
        </p:blipFill>
        <p:spPr>
          <a:xfrm>
            <a:off x="181187" y="4196092"/>
            <a:ext cx="8910803" cy="2181472"/>
          </a:xfrm>
          <a:prstGeom prst="rect">
            <a:avLst/>
          </a:prstGeom>
        </p:spPr>
      </p:pic>
      <p:sp>
        <p:nvSpPr>
          <p:cNvPr id="6" name="Rectangle 5"/>
          <p:cNvSpPr/>
          <p:nvPr/>
        </p:nvSpPr>
        <p:spPr>
          <a:xfrm>
            <a:off x="8281962" y="6381328"/>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46</a:t>
            </a:fld>
            <a:endParaRPr lang="en-US" dirty="0"/>
          </a:p>
        </p:txBody>
      </p:sp>
      <p:sp>
        <p:nvSpPr>
          <p:cNvPr id="10" name="Rectangle 36"/>
          <p:cNvSpPr txBox="1">
            <a:spLocks noChangeArrowheads="1"/>
          </p:cNvSpPr>
          <p:nvPr/>
        </p:nvSpPr>
        <p:spPr>
          <a:xfrm>
            <a:off x="2339752" y="6572906"/>
            <a:ext cx="5526311" cy="2241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11" name="Rectangle 37"/>
          <p:cNvSpPr txBox="1">
            <a:spLocks noChangeArrowheads="1"/>
          </p:cNvSpPr>
          <p:nvPr/>
        </p:nvSpPr>
        <p:spPr>
          <a:xfrm>
            <a:off x="3131841" y="6393517"/>
            <a:ext cx="3240360" cy="2241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13563362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632919" y="119064"/>
            <a:ext cx="8866187" cy="76870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altLang="ja-JP" dirty="0"/>
              <a:t>2G: </a:t>
            </a:r>
            <a:r>
              <a:rPr lang="pt-BR" altLang="ja-JP" dirty="0"/>
              <a:t>Fabricação e Uso de Outros Produtos</a:t>
            </a:r>
            <a:endParaRPr lang="en-GB" altLang="ja-JP" dirty="0"/>
          </a:p>
        </p:txBody>
      </p:sp>
      <p:sp>
        <p:nvSpPr>
          <p:cNvPr id="25603" name="Rectangle 3"/>
          <p:cNvSpPr>
            <a:spLocks noGrp="1" noChangeArrowheads="1"/>
          </p:cNvSpPr>
          <p:nvPr>
            <p:ph type="body" idx="1"/>
          </p:nvPr>
        </p:nvSpPr>
        <p:spPr>
          <a:xfrm>
            <a:off x="395537" y="3645024"/>
            <a:ext cx="8496944" cy="2543575"/>
          </a:xfrm>
        </p:spPr>
        <p:txBody>
          <a:bodyPr/>
          <a:lstStyle/>
          <a:p>
            <a:pPr algn="just">
              <a:spcBef>
                <a:spcPts val="300"/>
              </a:spcBef>
              <a:defRPr/>
            </a:pPr>
            <a:r>
              <a:rPr lang="en-GB" altLang="ja-JP" sz="1300" b="1" u="sng" dirty="0">
                <a:latin typeface="Arial" panose="020B0604020202020204" pitchFamily="34" charset="0"/>
                <a:ea typeface="ＭＳ Ｐゴシック" pitchFamily="50" charset="-128"/>
                <a:cs typeface="Arial" panose="020B0604020202020204" pitchFamily="34" charset="0"/>
              </a:rPr>
              <a:t>SF</a:t>
            </a:r>
            <a:r>
              <a:rPr lang="en-GB" altLang="ja-JP" sz="1300" b="1" u="sng" baseline="-25000" dirty="0">
                <a:latin typeface="Arial" panose="020B0604020202020204" pitchFamily="34" charset="0"/>
                <a:ea typeface="ＭＳ Ｐゴシック" pitchFamily="50" charset="-128"/>
                <a:cs typeface="Arial" panose="020B0604020202020204" pitchFamily="34" charset="0"/>
              </a:rPr>
              <a:t>6</a:t>
            </a:r>
            <a:r>
              <a:rPr lang="en-GB" altLang="ja-JP" sz="1300" b="1" u="sng" dirty="0">
                <a:latin typeface="Arial" panose="020B0604020202020204" pitchFamily="34" charset="0"/>
                <a:ea typeface="ＭＳ Ｐゴシック" pitchFamily="50" charset="-128"/>
                <a:cs typeface="Arial" panose="020B0604020202020204" pitchFamily="34" charset="0"/>
              </a:rPr>
              <a:t> and PFCs: </a:t>
            </a:r>
            <a:r>
              <a:rPr lang="pt-BR" altLang="ja-JP" sz="1300" dirty="0">
                <a:latin typeface="Arial" panose="020B0604020202020204" pitchFamily="34" charset="0"/>
                <a:ea typeface="ＭＳ Ｐゴシック" pitchFamily="50" charset="-128"/>
                <a:cs typeface="Arial" panose="020B0604020202020204" pitchFamily="34" charset="0"/>
              </a:rPr>
              <a:t>equipamento elétrico: disjuntores e subestações isoladas a gás (GIS), disjuntores a gás (GCB), linhas de alta tensão isoladas a gás (GIL), transformadores de potência isolados a gás (GIT). </a:t>
            </a:r>
            <a:r>
              <a:rPr lang="pt-BR" altLang="ja-JP" sz="1300" b="1" dirty="0">
                <a:latin typeface="Arial" panose="020B0604020202020204" pitchFamily="34" charset="0"/>
                <a:ea typeface="ＭＳ Ｐゴシック" pitchFamily="50" charset="-128"/>
                <a:cs typeface="Arial" panose="020B0604020202020204" pitchFamily="34" charset="0"/>
              </a:rPr>
              <a:t>Equipamento militar</a:t>
            </a:r>
            <a:r>
              <a:rPr lang="pt-BR" altLang="ja-JP" sz="1300" dirty="0">
                <a:latin typeface="Arial" panose="020B0604020202020204" pitchFamily="34" charset="0"/>
                <a:ea typeface="ＭＳ Ｐゴシック" pitchFamily="50" charset="-128"/>
                <a:cs typeface="Arial" panose="020B0604020202020204" pitchFamily="34" charset="0"/>
              </a:rPr>
              <a:t>: radares terrestres e aerotransportados, componentes aviônicos, sistemas de orientação de mísseis, contramedidas eletrônicas (do inglês ECM - Electronic Counter Measures), sonares, veículos anfíbio de assalto, outras aeronaves de reconhecimento e vigilância aérea, lasers, iniciativa estratégica de defesa </a:t>
            </a:r>
            <a:r>
              <a:rPr lang="pt-BR" altLang="ja-JP" sz="1300" dirty="0" smtClean="0">
                <a:latin typeface="Arial" panose="020B0604020202020204" pitchFamily="34" charset="0"/>
                <a:ea typeface="ＭＳ Ｐゴシック" pitchFamily="50" charset="-128"/>
                <a:cs typeface="Arial" panose="020B0604020202020204" pitchFamily="34" charset="0"/>
              </a:rPr>
              <a:t>                      (</a:t>
            </a:r>
            <a:r>
              <a:rPr lang="pt-BR" altLang="ja-JP" sz="1300" dirty="0">
                <a:latin typeface="Arial" panose="020B0604020202020204" pitchFamily="34" charset="0"/>
                <a:ea typeface="ＭＳ Ｐゴシック" pitchFamily="50" charset="-128"/>
                <a:cs typeface="Arial" panose="020B0604020202020204" pitchFamily="34" charset="0"/>
              </a:rPr>
              <a:t>do inglês SDI - Strategic Defense Initiative), aviões furtivos. PFCs para resfriamento de motores elétricos, por exemplo, em navios e submarinos. Aplicações cosméticas e médicas, aceleradores de partículas em pesquisa.</a:t>
            </a:r>
            <a:endParaRPr lang="en-GB" altLang="ja-JP" sz="1300" dirty="0">
              <a:latin typeface="Arial" panose="020B0604020202020204" pitchFamily="34" charset="0"/>
              <a:ea typeface="ＭＳ Ｐゴシック" pitchFamily="50" charset="-128"/>
              <a:cs typeface="Arial" panose="020B0604020202020204" pitchFamily="34" charset="0"/>
            </a:endParaRPr>
          </a:p>
          <a:p>
            <a:pPr algn="just">
              <a:spcBef>
                <a:spcPts val="300"/>
              </a:spcBef>
              <a:defRPr/>
            </a:pPr>
            <a:r>
              <a:rPr lang="en-GB" altLang="ja-JP" sz="1300" b="1" u="sng" dirty="0">
                <a:latin typeface="Arial" panose="020B0604020202020204" pitchFamily="34" charset="0"/>
                <a:ea typeface="ＭＳ Ｐゴシック" pitchFamily="50" charset="-128"/>
                <a:cs typeface="Arial" panose="020B0604020202020204" pitchFamily="34" charset="0"/>
              </a:rPr>
              <a:t>N2O</a:t>
            </a:r>
            <a:r>
              <a:rPr lang="en-GB" altLang="ja-JP" sz="1300" b="1" dirty="0">
                <a:latin typeface="Arial" panose="020B0604020202020204" pitchFamily="34" charset="0"/>
                <a:ea typeface="ＭＳ Ｐゴシック" pitchFamily="50" charset="-128"/>
                <a:cs typeface="Arial" panose="020B0604020202020204" pitchFamily="34" charset="0"/>
              </a:rPr>
              <a:t>: </a:t>
            </a:r>
            <a:r>
              <a:rPr lang="pt-BR" altLang="ja-JP" sz="1300" b="1" dirty="0">
                <a:latin typeface="Arial" panose="020B0604020202020204" pitchFamily="34" charset="0"/>
                <a:ea typeface="ＭＳ Ｐゴシック" pitchFamily="50" charset="-128"/>
                <a:cs typeface="Arial" panose="020B0604020202020204" pitchFamily="34" charset="0"/>
              </a:rPr>
              <a:t>Aplicações médicas, Automobilismo, Propelente em produtos de aerossol</a:t>
            </a:r>
            <a:endParaRPr lang="en-GB" altLang="ja-JP" sz="1300" b="1" dirty="0">
              <a:latin typeface="Arial" panose="020B0604020202020204" pitchFamily="34" charset="0"/>
              <a:ea typeface="ＭＳ Ｐゴシック" pitchFamily="50" charset="-128"/>
              <a:cs typeface="Arial" panose="020B0604020202020204" pitchFamily="34" charset="0"/>
            </a:endParaRPr>
          </a:p>
        </p:txBody>
      </p:sp>
      <p:graphicFrame>
        <p:nvGraphicFramePr>
          <p:cNvPr id="4" name="表 3"/>
          <p:cNvGraphicFramePr>
            <a:graphicFrameLocks noGrp="1"/>
          </p:cNvGraphicFramePr>
          <p:nvPr>
            <p:extLst>
              <p:ext uri="{D42A27DB-BD31-4B8C-83A1-F6EECF244321}">
                <p14:modId xmlns:p14="http://schemas.microsoft.com/office/powerpoint/2010/main" val="2352424489"/>
              </p:ext>
            </p:extLst>
          </p:nvPr>
        </p:nvGraphicFramePr>
        <p:xfrm>
          <a:off x="1331640" y="865200"/>
          <a:ext cx="6124090" cy="2743120"/>
        </p:xfrm>
        <a:graphic>
          <a:graphicData uri="http://schemas.openxmlformats.org/drawingml/2006/table">
            <a:tbl>
              <a:tblPr/>
              <a:tblGrid>
                <a:gridCol w="700219">
                  <a:extLst>
                    <a:ext uri="{9D8B030D-6E8A-4147-A177-3AD203B41FA5}">
                      <a16:colId xmlns="" xmlns:a16="http://schemas.microsoft.com/office/drawing/2014/main" val="20000"/>
                    </a:ext>
                  </a:extLst>
                </a:gridCol>
                <a:gridCol w="2362423">
                  <a:extLst>
                    <a:ext uri="{9D8B030D-6E8A-4147-A177-3AD203B41FA5}">
                      <a16:colId xmlns="" xmlns:a16="http://schemas.microsoft.com/office/drawing/2014/main" val="20001"/>
                    </a:ext>
                  </a:extLst>
                </a:gridCol>
                <a:gridCol w="737004">
                  <a:extLst>
                    <a:ext uri="{9D8B030D-6E8A-4147-A177-3AD203B41FA5}">
                      <a16:colId xmlns="" xmlns:a16="http://schemas.microsoft.com/office/drawing/2014/main" val="20002"/>
                    </a:ext>
                  </a:extLst>
                </a:gridCol>
                <a:gridCol w="2324444">
                  <a:extLst>
                    <a:ext uri="{9D8B030D-6E8A-4147-A177-3AD203B41FA5}">
                      <a16:colId xmlns="" xmlns:a16="http://schemas.microsoft.com/office/drawing/2014/main" val="20003"/>
                    </a:ext>
                  </a:extLst>
                </a:gridCol>
              </a:tblGrid>
              <a:tr h="3483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Cod</a:t>
                      </a:r>
                      <a:endParaRPr kumimoji="1" lang="ja-JP" altLang="en-US" sz="20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Categoria</a:t>
                      </a:r>
                      <a:endParaRPr kumimoji="1" lang="ja-JP" altLang="en-US" sz="20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Cod</a:t>
                      </a:r>
                      <a:endParaRPr kumimoji="1" lang="ja-JP" altLang="en-US" sz="20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rgbClr val="FFFFFF"/>
                          </a:solidFill>
                          <a:effectLst/>
                          <a:latin typeface="Arial Narrow" panose="020B0606020202030204" pitchFamily="34" charset="0"/>
                          <a:ea typeface="ＭＳ Ｐゴシック" pitchFamily="50" charset="-128"/>
                        </a:rPr>
                        <a:t>Categoria</a:t>
                      </a:r>
                      <a:endParaRPr kumimoji="1" lang="ja-JP" altLang="en-US" sz="2000" b="1" i="0" u="none" strike="noStrike" cap="none" normalizeH="0" baseline="0" dirty="0">
                        <a:ln>
                          <a:noFill/>
                        </a:ln>
                        <a:solidFill>
                          <a:srgbClr val="FFFFFF"/>
                        </a:solidFill>
                        <a:effectLst/>
                        <a:latin typeface="Arial Narrow" panose="020B0606020202030204" pitchFamily="34" charset="0"/>
                        <a:ea typeface="ＭＳ Ｐゴシック" pitchFamily="50" charset="-128"/>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2947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smtClean="0">
                          <a:ln>
                            <a:noFill/>
                          </a:ln>
                          <a:solidFill>
                            <a:srgbClr val="000000"/>
                          </a:solidFill>
                          <a:effectLst/>
                          <a:latin typeface="Arial Narrow" panose="020B0606020202030204" pitchFamily="34" charset="0"/>
                          <a:ea typeface="ＭＳ Ｐゴシック" pitchFamily="50" charset="-128"/>
                          <a:cs typeface="Times New Roman" pitchFamily="18" charset="0"/>
                        </a:rPr>
                        <a:t>    2G1 </a:t>
                      </a:r>
                      <a:endParaRPr kumimoji="1" lang="ja-JP" altLang="en-US"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200" b="1" i="0" u="none" strike="noStrike" cap="none" normalizeH="0" baseline="0" dirty="0">
                          <a:ln>
                            <a:noFill/>
                          </a:ln>
                          <a:solidFill>
                            <a:srgbClr val="000000"/>
                          </a:solidFill>
                          <a:effectLst/>
                          <a:latin typeface="Arial Narrow"/>
                          <a:ea typeface="ＭＳ Ｐゴシック"/>
                          <a:cs typeface="Times New Roman"/>
                        </a:rPr>
                        <a:t>Equipamento elétrico</a:t>
                      </a:r>
                      <a:endParaRPr kumimoji="1" lang="ja-JP" altLang="ja-JP" sz="1200" b="1" i="0" u="none" strike="noStrike" cap="none" normalizeH="0" baseline="0" dirty="0">
                        <a:ln>
                          <a:noFill/>
                        </a:ln>
                        <a:solidFill>
                          <a:srgbClr val="000000"/>
                        </a:solidFill>
                        <a:effectLst/>
                        <a:latin typeface="Arial Narrow"/>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GB" altLang="ja-JP" sz="1200" b="1" i="0" u="none" strike="noStrike" cap="none" normalizeH="0" baseline="0" dirty="0">
                          <a:ln>
                            <a:noFill/>
                          </a:ln>
                          <a:solidFill>
                            <a:srgbClr val="000000"/>
                          </a:solidFill>
                          <a:effectLst/>
                          <a:latin typeface="Arial Narrow"/>
                          <a:ea typeface="ＭＳ Ｐゴシック"/>
                          <a:cs typeface="Times New Roman"/>
                        </a:rPr>
                        <a:t>  2G2c </a:t>
                      </a:r>
                      <a:endParaRPr kumimoji="1" lang="ja-JP" altLang="en-US" sz="1200" b="1" i="0" u="none" strike="noStrike" cap="none" normalizeH="0" baseline="0">
                        <a:ln>
                          <a:noFill/>
                        </a:ln>
                        <a:solidFill>
                          <a:srgbClr val="000000"/>
                        </a:solidFill>
                        <a:effectLst/>
                        <a:latin typeface="Arial Narrow"/>
                        <a:ea typeface="ＭＳ Ｐゴシック"/>
                        <a:cs typeface="Times New Roman"/>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200" b="1" i="0" u="none" strike="noStrike" cap="none" normalizeH="0" baseline="0" dirty="0">
                          <a:ln>
                            <a:noFill/>
                          </a:ln>
                          <a:solidFill>
                            <a:srgbClr val="000000"/>
                          </a:solidFill>
                          <a:effectLst/>
                          <a:latin typeface="Arial Narrow"/>
                          <a:ea typeface="ＭＳ Ｐゴシック"/>
                          <a:cs typeface="Times New Roman"/>
                        </a:rPr>
                        <a:t>  Outros</a:t>
                      </a:r>
                      <a:endParaRPr kumimoji="1" lang="ja-JP" altLang="ja-JP" sz="1200" b="1" i="0" u="none" strike="noStrike" cap="none" normalizeH="0" baseline="0">
                        <a:ln>
                          <a:noFill/>
                        </a:ln>
                        <a:solidFill>
                          <a:srgbClr val="000000"/>
                        </a:solidFill>
                        <a:effectLst/>
                        <a:latin typeface="Arial Narrow"/>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1"/>
                  </a:ext>
                </a:extLst>
              </a:tr>
              <a:tr h="29474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2G1a </a:t>
                      </a:r>
                      <a:endParaRPr kumimoji="1" lang="ja-JP" altLang="en-US"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200" b="1" i="0" u="none" strike="noStrike" cap="none" normalizeH="0" baseline="0" dirty="0">
                          <a:ln>
                            <a:noFill/>
                          </a:ln>
                          <a:solidFill>
                            <a:srgbClr val="000000"/>
                          </a:solidFill>
                          <a:effectLst/>
                          <a:latin typeface="Arial Narrow"/>
                          <a:ea typeface="ＭＳ Ｐゴシック"/>
                          <a:cs typeface="Times New Roman"/>
                        </a:rPr>
                        <a:t>  Fabricação</a:t>
                      </a:r>
                      <a:endParaRPr kumimoji="1" lang="ja-JP" altLang="ja-JP" sz="1200" b="1" i="0" u="none" strike="noStrike" cap="none" normalizeH="0" baseline="0" dirty="0">
                        <a:ln>
                          <a:noFill/>
                        </a:ln>
                        <a:solidFill>
                          <a:srgbClr val="000000"/>
                        </a:solidFill>
                        <a:effectLst/>
                        <a:latin typeface="Arial Narrow"/>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200" b="1" i="0" u="none" strike="noStrike" cap="none" normalizeH="0" baseline="0" dirty="0" smtClean="0">
                          <a:ln>
                            <a:noFill/>
                          </a:ln>
                          <a:solidFill>
                            <a:srgbClr val="000000"/>
                          </a:solidFill>
                          <a:effectLst/>
                          <a:latin typeface="Arial Narrow"/>
                          <a:ea typeface="ＭＳ Ｐゴシック"/>
                          <a:cs typeface="Times New Roman"/>
                        </a:rPr>
                        <a:t>      2G3</a:t>
                      </a:r>
                      <a:r>
                        <a:rPr kumimoji="1" lang="en-GB" altLang="ja-JP" sz="1200" b="1" i="0" u="none" strike="noStrike" cap="none" normalizeH="0" baseline="0" dirty="0">
                          <a:ln>
                            <a:noFill/>
                          </a:ln>
                          <a:solidFill>
                            <a:srgbClr val="000000"/>
                          </a:solidFill>
                          <a:effectLst/>
                          <a:latin typeface="Arial Narrow"/>
                          <a:ea typeface="ＭＳ Ｐゴシック"/>
                          <a:cs typeface="Times New Roman"/>
                        </a:rPr>
                        <a:t> </a:t>
                      </a:r>
                      <a:endParaRPr kumimoji="1" lang="ja-JP" altLang="en-US" sz="1200" b="1" i="0" u="none" strike="noStrike" cap="none" normalizeH="0" baseline="0" dirty="0">
                        <a:ln>
                          <a:noFill/>
                        </a:ln>
                        <a:solidFill>
                          <a:srgbClr val="000000"/>
                        </a:solidFill>
                        <a:effectLst/>
                        <a:latin typeface="Arial Narrow"/>
                        <a:ea typeface="ＭＳ Ｐゴシック"/>
                        <a:cs typeface="Times New Roman"/>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pt-BR" altLang="ja-JP" sz="1200" b="1" i="0" u="none" strike="noStrike" cap="none" normalizeH="0" baseline="0" dirty="0">
                          <a:ln>
                            <a:noFill/>
                          </a:ln>
                          <a:solidFill>
                            <a:srgbClr val="000000"/>
                          </a:solidFill>
                          <a:effectLst/>
                          <a:latin typeface="Arial Narrow"/>
                          <a:ea typeface="ＭＳ Ｐゴシック"/>
                          <a:cs typeface="Times New Roman"/>
                        </a:rPr>
                        <a:t>N2O pelo uso de produtos</a:t>
                      </a:r>
                      <a:endParaRPr kumimoji="1" lang="ja-JP" altLang="ja-JP" sz="1200" b="1" i="0" u="none" strike="noStrike" cap="none" normalizeH="0" baseline="0" dirty="0">
                        <a:ln>
                          <a:noFill/>
                        </a:ln>
                        <a:solidFill>
                          <a:srgbClr val="000000"/>
                        </a:solidFill>
                        <a:effectLst/>
                        <a:latin typeface="Arial Narrow"/>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2"/>
                  </a:ext>
                </a:extLst>
              </a:tr>
              <a:tr h="29474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2G1b </a:t>
                      </a:r>
                      <a:endParaRPr kumimoji="1" lang="ja-JP" altLang="en-US"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200" b="1" i="0" u="none" strike="noStrike" cap="none" normalizeH="0" baseline="0" dirty="0">
                          <a:ln>
                            <a:noFill/>
                          </a:ln>
                          <a:solidFill>
                            <a:srgbClr val="000000"/>
                          </a:solidFill>
                          <a:effectLst/>
                          <a:latin typeface="Arial Narrow"/>
                          <a:ea typeface="ＭＳ Ｐゴシック"/>
                          <a:cs typeface="Times New Roman"/>
                        </a:rPr>
                        <a:t>  Uso</a:t>
                      </a:r>
                      <a:endParaRPr kumimoji="1" lang="ja-JP" altLang="ja-JP" sz="1200" b="1" i="0" u="none" strike="noStrike" cap="none" normalizeH="0" baseline="0">
                        <a:ln>
                          <a:noFill/>
                        </a:ln>
                        <a:solidFill>
                          <a:srgbClr val="000000"/>
                        </a:solidFill>
                        <a:effectLst/>
                        <a:latin typeface="Arial Narrow"/>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GB" altLang="ja-JP" sz="1200" b="1" i="0" u="none" strike="noStrike" cap="none" normalizeH="0" baseline="0" dirty="0">
                          <a:ln>
                            <a:noFill/>
                          </a:ln>
                          <a:solidFill>
                            <a:srgbClr val="000000"/>
                          </a:solidFill>
                          <a:effectLst/>
                          <a:latin typeface="Arial Narrow"/>
                          <a:ea typeface="ＭＳ Ｐゴシック"/>
                          <a:cs typeface="Times New Roman"/>
                        </a:rPr>
                        <a:t>  2G3a </a:t>
                      </a:r>
                      <a:endParaRPr kumimoji="1" lang="ja-JP" altLang="en-US" sz="1200" b="1" i="0" u="none" strike="noStrike" cap="none" normalizeH="0" baseline="0" dirty="0">
                        <a:ln>
                          <a:noFill/>
                        </a:ln>
                        <a:solidFill>
                          <a:srgbClr val="000000"/>
                        </a:solidFill>
                        <a:effectLst/>
                        <a:latin typeface="Arial Narrow"/>
                        <a:ea typeface="ＭＳ Ｐゴシック"/>
                        <a:cs typeface="Times New Roman"/>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200" b="1" i="0" u="none" strike="noStrike" cap="none" normalizeH="0" baseline="0" dirty="0">
                          <a:ln>
                            <a:noFill/>
                          </a:ln>
                          <a:solidFill>
                            <a:srgbClr val="000000"/>
                          </a:solidFill>
                          <a:effectLst/>
                          <a:latin typeface="Arial Narrow"/>
                          <a:ea typeface="ＭＳ Ｐゴシック"/>
                          <a:cs typeface="Times New Roman"/>
                        </a:rPr>
                        <a:t>  Aplicações Médicas</a:t>
                      </a:r>
                      <a:endParaRPr kumimoji="1" lang="ja-JP" altLang="ja-JP" sz="1200" b="1" i="0" u="none" strike="noStrike" cap="none" normalizeH="0" baseline="0" dirty="0">
                        <a:ln>
                          <a:noFill/>
                        </a:ln>
                        <a:solidFill>
                          <a:srgbClr val="000000"/>
                        </a:solidFill>
                        <a:effectLst/>
                        <a:latin typeface="Arial Narrow"/>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3"/>
                  </a:ext>
                </a:extLst>
              </a:tr>
              <a:tr h="29474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2G1c </a:t>
                      </a:r>
                      <a:endParaRPr kumimoji="1" lang="ja-JP" altLang="en-US"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200" b="1" i="0" u="none" strike="noStrike" cap="none" normalizeH="0" baseline="0" dirty="0">
                          <a:ln>
                            <a:noFill/>
                          </a:ln>
                          <a:solidFill>
                            <a:srgbClr val="000000"/>
                          </a:solidFill>
                          <a:effectLst/>
                          <a:latin typeface="Arial Narrow"/>
                          <a:ea typeface="ＭＳ Ｐゴシック"/>
                          <a:cs typeface="Times New Roman"/>
                        </a:rPr>
                        <a:t>  Disposição</a:t>
                      </a:r>
                      <a:endParaRPr kumimoji="1" lang="ja-JP" altLang="ja-JP" sz="1200" b="1" i="0" u="none" strike="noStrike" cap="none" normalizeH="0" baseline="0" dirty="0">
                        <a:ln>
                          <a:noFill/>
                        </a:ln>
                        <a:solidFill>
                          <a:srgbClr val="000000"/>
                        </a:solidFill>
                        <a:effectLst/>
                        <a:latin typeface="Arial Narrow"/>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GB" altLang="ja-JP" sz="1200" b="1" i="0" u="none" strike="noStrike" cap="none" normalizeH="0" baseline="0" dirty="0">
                          <a:ln>
                            <a:noFill/>
                          </a:ln>
                          <a:solidFill>
                            <a:srgbClr val="000000"/>
                          </a:solidFill>
                          <a:effectLst/>
                          <a:latin typeface="Arial Narrow"/>
                          <a:ea typeface="ＭＳ Ｐゴシック"/>
                          <a:cs typeface="Times New Roman"/>
                        </a:rPr>
                        <a:t>  2G3b </a:t>
                      </a:r>
                      <a:endParaRPr kumimoji="1" lang="ja-JP" altLang="en-US" sz="1200" b="1" i="0" u="none" strike="noStrike" cap="none" normalizeH="0" baseline="0">
                        <a:ln>
                          <a:noFill/>
                        </a:ln>
                        <a:solidFill>
                          <a:srgbClr val="000000"/>
                        </a:solidFill>
                        <a:effectLst/>
                        <a:latin typeface="Arial Narrow"/>
                        <a:ea typeface="ＭＳ Ｐゴシック"/>
                        <a:cs typeface="Times New Roman"/>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GB" altLang="ja-JP" sz="1200" b="1" i="0" u="none" strike="noStrike" cap="none" normalizeH="0" baseline="0" dirty="0">
                          <a:ln>
                            <a:noFill/>
                          </a:ln>
                          <a:solidFill>
                            <a:srgbClr val="000000"/>
                          </a:solidFill>
                          <a:effectLst/>
                          <a:latin typeface="Arial Narrow"/>
                          <a:ea typeface="ＭＳ Ｐゴシック"/>
                          <a:cs typeface="Times New Roman"/>
                        </a:rPr>
                        <a:t>  Propelentes para Pressão</a:t>
                      </a:r>
                      <a:endParaRPr kumimoji="1" lang="ja-JP" altLang="ja-JP" sz="1200" b="1" i="0" u="none" strike="noStrike" cap="none" normalizeH="0" baseline="0" dirty="0">
                        <a:ln>
                          <a:noFill/>
                        </a:ln>
                        <a:solidFill>
                          <a:srgbClr val="000000"/>
                        </a:solidFill>
                        <a:effectLst/>
                        <a:latin typeface="Arial Narrow"/>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4"/>
                  </a:ext>
                </a:extLst>
              </a:tr>
              <a:tr h="2947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smtClean="0">
                          <a:ln>
                            <a:noFill/>
                          </a:ln>
                          <a:solidFill>
                            <a:srgbClr val="000000"/>
                          </a:solidFill>
                          <a:effectLst/>
                          <a:latin typeface="Arial Narrow" panose="020B0606020202030204" pitchFamily="34" charset="0"/>
                          <a:ea typeface="ＭＳ Ｐゴシック" pitchFamily="50" charset="-128"/>
                          <a:cs typeface="Times New Roman" pitchFamily="18" charset="0"/>
                        </a:rPr>
                        <a:t>   2G2 </a:t>
                      </a:r>
                      <a:endParaRPr kumimoji="1" lang="ja-JP" altLang="en-US"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pt-BR" altLang="ja-JP" sz="1200" b="1" i="0" u="none" strike="noStrike" cap="none" normalizeH="0" baseline="0" dirty="0">
                          <a:ln>
                            <a:noFill/>
                          </a:ln>
                          <a:solidFill>
                            <a:srgbClr val="000000"/>
                          </a:solidFill>
                          <a:effectLst/>
                          <a:latin typeface="Arial Narrow"/>
                          <a:ea typeface="ＭＳ Ｐゴシック"/>
                          <a:cs typeface="Times New Roman"/>
                        </a:rPr>
                        <a:t>SF6 / PFCs de outros usos</a:t>
                      </a:r>
                      <a:endParaRPr kumimoji="1" lang="ja-JP" altLang="ja-JP" sz="1200" b="1" i="0" u="none" strike="noStrike" cap="none" normalizeH="0" baseline="0" dirty="0">
                        <a:ln>
                          <a:noFill/>
                        </a:ln>
                        <a:solidFill>
                          <a:srgbClr val="000000"/>
                        </a:solidFill>
                        <a:effectLst/>
                        <a:latin typeface="Arial Narrow"/>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GB" altLang="ja-JP" sz="1200" b="1" i="0" u="none" strike="noStrike" cap="none" normalizeH="0" baseline="0" dirty="0">
                          <a:ln>
                            <a:noFill/>
                          </a:ln>
                          <a:solidFill>
                            <a:srgbClr val="000000"/>
                          </a:solidFill>
                          <a:effectLst/>
                          <a:latin typeface="Arial Narrow"/>
                          <a:ea typeface="ＭＳ Ｐゴシック"/>
                          <a:cs typeface="Times New Roman"/>
                        </a:rPr>
                        <a:t> 2G3c </a:t>
                      </a:r>
                      <a:endParaRPr kumimoji="1" lang="ja-JP" altLang="en-US" sz="1200" b="1" i="0" u="none" strike="noStrike" cap="none" normalizeH="0" baseline="0">
                        <a:ln>
                          <a:noFill/>
                        </a:ln>
                        <a:solidFill>
                          <a:srgbClr val="000000"/>
                        </a:solidFill>
                        <a:effectLst/>
                        <a:latin typeface="Arial Narrow"/>
                        <a:ea typeface="ＭＳ Ｐゴシック"/>
                        <a:cs typeface="Times New Roman"/>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200" b="1" i="0" u="none" strike="noStrike" cap="none" normalizeH="0" baseline="0" dirty="0">
                          <a:ln>
                            <a:noFill/>
                          </a:ln>
                          <a:solidFill>
                            <a:srgbClr val="000000"/>
                          </a:solidFill>
                          <a:effectLst/>
                          <a:latin typeface="Arial Narrow"/>
                          <a:ea typeface="ＭＳ Ｐゴシック"/>
                          <a:cs typeface="Times New Roman"/>
                        </a:rPr>
                        <a:t>  Outro</a:t>
                      </a:r>
                      <a:endParaRPr kumimoji="1" lang="ja-JP" altLang="ja-JP" sz="1200" b="1" i="0" u="none" strike="noStrike" cap="none" normalizeH="0" baseline="0">
                        <a:ln>
                          <a:noFill/>
                        </a:ln>
                        <a:solidFill>
                          <a:srgbClr val="000000"/>
                        </a:solidFill>
                        <a:effectLst/>
                        <a:latin typeface="Arial Narrow"/>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5"/>
                  </a:ext>
                </a:extLst>
              </a:tr>
              <a:tr h="29474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2G2a</a:t>
                      </a:r>
                      <a:endParaRPr kumimoji="1" lang="ja-JP" altLang="en-US"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200" b="1" i="0" u="none" strike="noStrike" cap="none" normalizeH="0" baseline="0" dirty="0">
                          <a:ln>
                            <a:noFill/>
                          </a:ln>
                          <a:solidFill>
                            <a:srgbClr val="000000"/>
                          </a:solidFill>
                          <a:effectLst/>
                          <a:latin typeface="Arial Narrow"/>
                          <a:ea typeface="ＭＳ Ｐゴシック"/>
                          <a:cs typeface="Times New Roman"/>
                        </a:rPr>
                        <a:t>  Aplicações Militares </a:t>
                      </a:r>
                      <a:endParaRPr kumimoji="1" lang="ja-JP" altLang="ja-JP" sz="1200" b="1" i="0" u="none" strike="noStrike" cap="none" normalizeH="0" baseline="0" dirty="0">
                        <a:ln>
                          <a:noFill/>
                        </a:ln>
                        <a:solidFill>
                          <a:srgbClr val="000000"/>
                        </a:solidFill>
                        <a:effectLst/>
                        <a:latin typeface="Arial Narrow"/>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200" b="1" i="0" u="none" strike="noStrike" cap="none" normalizeH="0" baseline="0" dirty="0" smtClean="0">
                          <a:ln>
                            <a:noFill/>
                          </a:ln>
                          <a:solidFill>
                            <a:srgbClr val="000000"/>
                          </a:solidFill>
                          <a:effectLst/>
                          <a:latin typeface="Arial Narrow"/>
                          <a:ea typeface="ＭＳ Ｐゴシック"/>
                          <a:cs typeface="Times New Roman"/>
                        </a:rPr>
                        <a:t>      2G4</a:t>
                      </a:r>
                      <a:r>
                        <a:rPr kumimoji="1" lang="en-GB" altLang="ja-JP" sz="1200" b="1" i="0" u="none" strike="noStrike" cap="none" normalizeH="0" baseline="0" dirty="0">
                          <a:ln>
                            <a:noFill/>
                          </a:ln>
                          <a:solidFill>
                            <a:srgbClr val="000000"/>
                          </a:solidFill>
                          <a:effectLst/>
                          <a:latin typeface="Arial Narrow"/>
                          <a:ea typeface="ＭＳ Ｐゴシック"/>
                          <a:cs typeface="Times New Roman"/>
                        </a:rPr>
                        <a:t> </a:t>
                      </a:r>
                      <a:endParaRPr kumimoji="1" lang="ja-JP" altLang="en-US" sz="1200" b="1" i="0" u="none" strike="noStrike" cap="none" normalizeH="0" baseline="0" dirty="0">
                        <a:ln>
                          <a:noFill/>
                        </a:ln>
                        <a:solidFill>
                          <a:srgbClr val="000000"/>
                        </a:solidFill>
                        <a:effectLst/>
                        <a:latin typeface="Arial Narrow"/>
                        <a:ea typeface="ＭＳ Ｐゴシック"/>
                        <a:cs typeface="Times New Roman"/>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200" b="1" i="0" u="none" strike="noStrike" cap="none" normalizeH="0" baseline="0" dirty="0">
                          <a:ln>
                            <a:noFill/>
                          </a:ln>
                          <a:solidFill>
                            <a:srgbClr val="000000"/>
                          </a:solidFill>
                          <a:effectLst/>
                          <a:latin typeface="Arial Narrow"/>
                          <a:ea typeface="ＭＳ Ｐゴシック"/>
                          <a:cs typeface="Times New Roman"/>
                        </a:rPr>
                        <a:t>Outro</a:t>
                      </a:r>
                      <a:endParaRPr kumimoji="1" lang="ja-JP" altLang="ja-JP" sz="1200" b="1" i="0" u="none" strike="noStrike" cap="none" normalizeH="0" baseline="0">
                        <a:ln>
                          <a:noFill/>
                        </a:ln>
                        <a:solidFill>
                          <a:srgbClr val="000000"/>
                        </a:solidFill>
                        <a:effectLst/>
                        <a:latin typeface="Arial Narrow"/>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6"/>
                  </a:ext>
                </a:extLst>
              </a:tr>
              <a:tr h="29474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GB" altLang="ja-JP"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rPr>
                        <a:t>  2G2b </a:t>
                      </a:r>
                      <a:endParaRPr kumimoji="1" lang="ja-JP" altLang="en-US" sz="1600" b="1" i="0" u="none" strike="noStrike" cap="none" normalizeH="0" baseline="0" dirty="0">
                        <a:ln>
                          <a:noFill/>
                        </a:ln>
                        <a:solidFill>
                          <a:srgbClr val="000000"/>
                        </a:solidFill>
                        <a:effectLst/>
                        <a:latin typeface="Arial Narrow" panose="020B0606020202030204" pitchFamily="34" charset="0"/>
                        <a:ea typeface="ＭＳ Ｐゴシック" pitchFamily="50" charset="-128"/>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GB" altLang="ja-JP" sz="1200" b="1" i="0" u="none" strike="noStrike" cap="none" normalizeH="0" baseline="0" dirty="0">
                          <a:ln>
                            <a:noFill/>
                          </a:ln>
                          <a:solidFill>
                            <a:srgbClr val="000000"/>
                          </a:solidFill>
                          <a:effectLst/>
                          <a:latin typeface="Arial Narrow"/>
                          <a:ea typeface="ＭＳ Ｐゴシック"/>
                          <a:cs typeface="Times New Roman"/>
                        </a:rPr>
                        <a:t>  Aceleradores</a:t>
                      </a:r>
                      <a:endParaRPr kumimoji="1" lang="ja-JP" altLang="ja-JP" sz="1200" b="1" i="0" u="none" strike="noStrike" cap="none" normalizeH="0" baseline="0" dirty="0">
                        <a:ln>
                          <a:noFill/>
                        </a:ln>
                        <a:solidFill>
                          <a:srgbClr val="000000"/>
                        </a:solidFill>
                        <a:effectLst/>
                        <a:latin typeface="Arial Narrow"/>
                        <a:ea typeface="ＭＳ Ｐゴシック"/>
                        <a:cs typeface="Times New Roman"/>
                      </a:endParaRPr>
                    </a:p>
                  </a:txBody>
                  <a:tcPr marL="62865" marR="6286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dirty="0">
                        <a:ln>
                          <a:noFill/>
                        </a:ln>
                        <a:solidFill>
                          <a:srgbClr val="000000"/>
                        </a:solidFill>
                        <a:effectLst/>
                        <a:latin typeface="Arial Narrow"/>
                        <a:ea typeface="ＭＳ Ｐゴシック"/>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1" i="0" u="none" strike="noStrike" cap="none" normalizeH="0" baseline="0" dirty="0">
                        <a:ln>
                          <a:noFill/>
                        </a:ln>
                        <a:solidFill>
                          <a:srgbClr val="000000"/>
                        </a:solidFill>
                        <a:effectLst/>
                        <a:latin typeface="Arial Narrow"/>
                        <a:ea typeface="ＭＳ Ｐゴシック"/>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7"/>
                  </a:ext>
                </a:extLst>
              </a:tr>
            </a:tbl>
          </a:graphicData>
        </a:graphic>
      </p:graphicFrame>
      <p:sp>
        <p:nvSpPr>
          <p:cNvPr id="5" name="Rectangle 4"/>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47</a:t>
            </a:fld>
            <a:endParaRPr lang="en-US" dirty="0"/>
          </a:p>
        </p:txBody>
      </p:sp>
      <p:sp>
        <p:nvSpPr>
          <p:cNvPr id="6" name="Rectangle 36"/>
          <p:cNvSpPr txBox="1">
            <a:spLocks noChangeArrowheads="1"/>
          </p:cNvSpPr>
          <p:nvPr/>
        </p:nvSpPr>
        <p:spPr>
          <a:xfrm>
            <a:off x="2267744" y="6505575"/>
            <a:ext cx="5598319"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7" name="Rectangle 37"/>
          <p:cNvSpPr txBox="1">
            <a:spLocks noChangeArrowheads="1"/>
          </p:cNvSpPr>
          <p:nvPr/>
        </p:nvSpPr>
        <p:spPr>
          <a:xfrm>
            <a:off x="2987825" y="6237313"/>
            <a:ext cx="3384376" cy="268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9510874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761" y="903164"/>
            <a:ext cx="7611017" cy="5204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a:xfrm>
            <a:off x="611560" y="225595"/>
            <a:ext cx="8362765" cy="677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lnSpc>
                <a:spcPts val="1500"/>
              </a:lnSpc>
              <a:spcBef>
                <a:spcPct val="0"/>
              </a:spcBef>
              <a:defRPr sz="2800">
                <a:solidFill>
                  <a:schemeClr val="tx2"/>
                </a:solidFill>
                <a:latin typeface="+mj-lt"/>
                <a:ea typeface="+mj-ea"/>
                <a:cs typeface="+mj-cs"/>
              </a:defRPr>
            </a:lvl1pPr>
            <a:lvl2pPr eaLnBrk="1" hangingPunct="1">
              <a:lnSpc>
                <a:spcPts val="1500"/>
              </a:lnSpc>
              <a:spcBef>
                <a:spcPct val="0"/>
              </a:spcBef>
              <a:defRPr sz="1200">
                <a:solidFill>
                  <a:schemeClr val="tx2"/>
                </a:solidFill>
              </a:defRPr>
            </a:lvl2pPr>
            <a:lvl3pPr eaLnBrk="1" hangingPunct="1">
              <a:lnSpc>
                <a:spcPts val="1500"/>
              </a:lnSpc>
              <a:spcBef>
                <a:spcPct val="0"/>
              </a:spcBef>
              <a:defRPr sz="1200">
                <a:solidFill>
                  <a:schemeClr val="tx2"/>
                </a:solidFill>
              </a:defRPr>
            </a:lvl3pPr>
            <a:lvl4pPr eaLnBrk="1" hangingPunct="1">
              <a:lnSpc>
                <a:spcPts val="1500"/>
              </a:lnSpc>
              <a:spcBef>
                <a:spcPct val="0"/>
              </a:spcBef>
              <a:defRPr sz="1200">
                <a:solidFill>
                  <a:schemeClr val="tx2"/>
                </a:solidFill>
              </a:defRPr>
            </a:lvl4pPr>
            <a:lvl5pPr eaLnBrk="1" hangingPunct="1">
              <a:lnSpc>
                <a:spcPts val="1500"/>
              </a:lnSpc>
              <a:spcBef>
                <a:spcPct val="0"/>
              </a:spcBef>
              <a:defRPr sz="1200">
                <a:solidFill>
                  <a:schemeClr val="tx2"/>
                </a:solidFill>
              </a:defRPr>
            </a:lvl5pPr>
            <a:lvl6pPr marL="457200" fontAlgn="base">
              <a:lnSpc>
                <a:spcPts val="1500"/>
              </a:lnSpc>
              <a:spcBef>
                <a:spcPct val="0"/>
              </a:spcBef>
              <a:spcAft>
                <a:spcPct val="0"/>
              </a:spcAft>
              <a:defRPr sz="1200">
                <a:solidFill>
                  <a:schemeClr val="tx2"/>
                </a:solidFill>
              </a:defRPr>
            </a:lvl6pPr>
            <a:lvl7pPr marL="914400" fontAlgn="base">
              <a:lnSpc>
                <a:spcPts val="1500"/>
              </a:lnSpc>
              <a:spcBef>
                <a:spcPct val="0"/>
              </a:spcBef>
              <a:spcAft>
                <a:spcPct val="0"/>
              </a:spcAft>
              <a:defRPr sz="1200">
                <a:solidFill>
                  <a:schemeClr val="tx2"/>
                </a:solidFill>
              </a:defRPr>
            </a:lvl7pPr>
            <a:lvl8pPr marL="1371600" fontAlgn="base">
              <a:lnSpc>
                <a:spcPts val="1500"/>
              </a:lnSpc>
              <a:spcBef>
                <a:spcPct val="0"/>
              </a:spcBef>
              <a:spcAft>
                <a:spcPct val="0"/>
              </a:spcAft>
              <a:defRPr sz="1200">
                <a:solidFill>
                  <a:schemeClr val="tx2"/>
                </a:solidFill>
              </a:defRPr>
            </a:lvl8pPr>
            <a:lvl9pPr marL="1828800" fontAlgn="base">
              <a:lnSpc>
                <a:spcPts val="1500"/>
              </a:lnSpc>
              <a:spcBef>
                <a:spcPct val="0"/>
              </a:spcBef>
              <a:spcAft>
                <a:spcPct val="0"/>
              </a:spcAft>
              <a:defRPr sz="1200">
                <a:solidFill>
                  <a:schemeClr val="tx2"/>
                </a:solidFill>
              </a:defRPr>
            </a:lvl9pPr>
          </a:lstStyle>
          <a:p>
            <a:r>
              <a:rPr lang="pt-BR" altLang="ja-JP" dirty="0"/>
              <a:t>Dados de Atividade de IPPU: Verificações Cruzadas</a:t>
            </a:r>
            <a:endParaRPr lang="en-GB" altLang="ja-JP" dirty="0"/>
          </a:p>
        </p:txBody>
      </p:sp>
      <p:sp>
        <p:nvSpPr>
          <p:cNvPr id="4" name="Rectangle 3"/>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48</a:t>
            </a:fld>
            <a:endParaRPr lang="en-US" dirty="0"/>
          </a:p>
        </p:txBody>
      </p:sp>
      <p:sp>
        <p:nvSpPr>
          <p:cNvPr id="5" name="Rectangle 36"/>
          <p:cNvSpPr txBox="1">
            <a:spLocks noChangeArrowheads="1"/>
          </p:cNvSpPr>
          <p:nvPr/>
        </p:nvSpPr>
        <p:spPr>
          <a:xfrm>
            <a:off x="2339752" y="6505574"/>
            <a:ext cx="5526311" cy="17938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6" name="Rectangle 37"/>
          <p:cNvSpPr txBox="1">
            <a:spLocks noChangeArrowheads="1"/>
          </p:cNvSpPr>
          <p:nvPr/>
        </p:nvSpPr>
        <p:spPr>
          <a:xfrm>
            <a:off x="2987825" y="6326186"/>
            <a:ext cx="3384376"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32220394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95" y="145387"/>
            <a:ext cx="8622939" cy="100806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pt-BR" sz="2400" kern="1200" dirty="0"/>
              <a:t>Dados de Atividade do setor IPPU: Verificações Cruzadas / QC</a:t>
            </a:r>
            <a:endParaRPr lang="en-GB" sz="2400" kern="1200" dirty="0"/>
          </a:p>
        </p:txBody>
      </p:sp>
      <p:sp>
        <p:nvSpPr>
          <p:cNvPr id="3" name="Content Placeholder 2"/>
          <p:cNvSpPr>
            <a:spLocks noGrp="1"/>
          </p:cNvSpPr>
          <p:nvPr>
            <p:ph idx="1"/>
          </p:nvPr>
        </p:nvSpPr>
        <p:spPr>
          <a:xfrm>
            <a:off x="706119" y="1340768"/>
            <a:ext cx="7159332" cy="3912833"/>
          </a:xfrm>
        </p:spPr>
        <p:txBody>
          <a:bodyPr/>
          <a:lstStyle/>
          <a:p>
            <a:pPr algn="just"/>
            <a:r>
              <a:rPr lang="pt-BR" b="1" dirty="0">
                <a:latin typeface="Arial" panose="020B0604020202020204" pitchFamily="34" charset="0"/>
                <a:cs typeface="Arial" panose="020B0604020202020204" pitchFamily="34" charset="0"/>
              </a:rPr>
              <a:t>Verificação de completude do CO</a:t>
            </a:r>
            <a:r>
              <a:rPr lang="pt-BR" b="1" baseline="-25000" dirty="0">
                <a:latin typeface="Arial" panose="020B0604020202020204" pitchFamily="34" charset="0"/>
                <a:cs typeface="Arial" panose="020B0604020202020204" pitchFamily="34" charset="0"/>
              </a:rPr>
              <a:t>2</a:t>
            </a:r>
          </a:p>
          <a:p>
            <a:pPr algn="just"/>
            <a:endParaRPr lang="pt-BR" b="1" dirty="0">
              <a:latin typeface="Arial" panose="020B0604020202020204" pitchFamily="34" charset="0"/>
              <a:cs typeface="Arial" panose="020B0604020202020204" pitchFamily="34" charset="0"/>
            </a:endParaRPr>
          </a:p>
          <a:p>
            <a:pPr algn="just"/>
            <a:r>
              <a:rPr lang="pt-BR" b="1" dirty="0">
                <a:latin typeface="Arial" panose="020B0604020202020204" pitchFamily="34" charset="0"/>
                <a:cs typeface="Arial" panose="020B0604020202020204" pitchFamily="34" charset="0"/>
              </a:rPr>
              <a:t>Verificação do balanço de substâncias para alimentação de processos   </a:t>
            </a:r>
          </a:p>
          <a:p>
            <a:pPr algn="just"/>
            <a:endParaRPr lang="pt-BR" b="1" dirty="0">
              <a:latin typeface="Arial" panose="020B0604020202020204" pitchFamily="34" charset="0"/>
              <a:cs typeface="Arial" panose="020B0604020202020204" pitchFamily="34" charset="0"/>
            </a:endParaRPr>
          </a:p>
          <a:p>
            <a:pPr algn="just"/>
            <a:r>
              <a:rPr lang="pt-BR" b="1" dirty="0">
                <a:latin typeface="Arial" panose="020B0604020202020204" pitchFamily="34" charset="0"/>
                <a:cs typeface="Arial" panose="020B0604020202020204" pitchFamily="34" charset="0"/>
              </a:rPr>
              <a:t>Abordagem de emissões potenciais para estimar HFCs, PFCs ou SF</a:t>
            </a:r>
            <a:r>
              <a:rPr lang="pt-BR" b="1" baseline="-25000" dirty="0">
                <a:latin typeface="Arial" panose="020B0604020202020204" pitchFamily="34" charset="0"/>
                <a:cs typeface="Arial" panose="020B0604020202020204" pitchFamily="34" charset="0"/>
              </a:rPr>
              <a:t>6</a:t>
            </a:r>
            <a:endParaRPr lang="en-GB" b="1" baseline="-25000" dirty="0">
              <a:latin typeface="Arial" panose="020B0604020202020204" pitchFamily="34" charset="0"/>
              <a:cs typeface="Arial" panose="020B0604020202020204" pitchFamily="34" charset="0"/>
            </a:endParaRPr>
          </a:p>
        </p:txBody>
      </p:sp>
      <p:sp>
        <p:nvSpPr>
          <p:cNvPr id="4" name="Rectangle 3"/>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49</a:t>
            </a:fld>
            <a:endParaRPr lang="en-US" dirty="0"/>
          </a:p>
        </p:txBody>
      </p:sp>
      <p:sp>
        <p:nvSpPr>
          <p:cNvPr id="5" name="Rectangle 36"/>
          <p:cNvSpPr txBox="1">
            <a:spLocks noChangeArrowheads="1"/>
          </p:cNvSpPr>
          <p:nvPr/>
        </p:nvSpPr>
        <p:spPr>
          <a:xfrm>
            <a:off x="2339752" y="6440488"/>
            <a:ext cx="5526311"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6" name="Rectangle 37"/>
          <p:cNvSpPr txBox="1">
            <a:spLocks noChangeArrowheads="1"/>
          </p:cNvSpPr>
          <p:nvPr/>
        </p:nvSpPr>
        <p:spPr>
          <a:xfrm>
            <a:off x="3131841" y="6237313"/>
            <a:ext cx="3240360" cy="268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3726529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255"/>
            <a:ext cx="7918450" cy="84604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dirty="0">
                <a:ea typeface="ＭＳ Ｐゴシック" pitchFamily="50" charset="-128"/>
              </a:rPr>
              <a:t>Setor IPPU</a:t>
            </a:r>
          </a:p>
        </p:txBody>
      </p:sp>
      <p:sp>
        <p:nvSpPr>
          <p:cNvPr id="3" name="Content Placeholder 2"/>
          <p:cNvSpPr>
            <a:spLocks noGrp="1"/>
          </p:cNvSpPr>
          <p:nvPr>
            <p:ph idx="1"/>
          </p:nvPr>
        </p:nvSpPr>
        <p:spPr>
          <a:xfrm>
            <a:off x="323528" y="1067540"/>
            <a:ext cx="8496944" cy="5022542"/>
          </a:xfrm>
        </p:spPr>
        <p:txBody>
          <a:bodyPr/>
          <a:lstStyle/>
          <a:p>
            <a:pPr marL="0" indent="0" algn="just">
              <a:buNone/>
            </a:pPr>
            <a:r>
              <a:rPr lang="en-GB" b="1" u="sng" dirty="0">
                <a:latin typeface="Arial" panose="020B0604020202020204" pitchFamily="34" charset="0"/>
                <a:cs typeface="Arial" panose="020B0604020202020204" pitchFamily="34" charset="0"/>
              </a:rPr>
              <a:t>IPPU – Emissões de GEE:</a:t>
            </a:r>
          </a:p>
          <a:p>
            <a:pPr marL="400050" lvl="1" indent="0" algn="just">
              <a:buNone/>
            </a:pPr>
            <a:r>
              <a:rPr lang="en-GB" dirty="0">
                <a:latin typeface="Arial" panose="020B0604020202020204" pitchFamily="34" charset="0"/>
                <a:cs typeface="Arial" panose="020B0604020202020204" pitchFamily="34" charset="0"/>
              </a:rPr>
              <a:t>1. </a:t>
            </a:r>
            <a:r>
              <a:rPr lang="pt-BR" dirty="0">
                <a:latin typeface="Arial" panose="020B0604020202020204" pitchFamily="34" charset="0"/>
                <a:cs typeface="Arial" panose="020B0604020202020204" pitchFamily="34" charset="0"/>
              </a:rPr>
              <a:t>Processos Industriais</a:t>
            </a:r>
          </a:p>
          <a:p>
            <a:pPr marL="400050" lvl="1" indent="0" algn="just">
              <a:buNone/>
            </a:pPr>
            <a:r>
              <a:rPr lang="pt-BR" dirty="0">
                <a:latin typeface="Arial" panose="020B0604020202020204" pitchFamily="34" charset="0"/>
                <a:cs typeface="Arial" panose="020B0604020202020204" pitchFamily="34" charset="0"/>
              </a:rPr>
              <a:t>2. Uso do Produtos</a:t>
            </a:r>
          </a:p>
          <a:p>
            <a:pPr marL="400050" lvl="1" indent="0" algn="just">
              <a:buNone/>
            </a:pPr>
            <a:endParaRPr lang="en-US" altLang="ja-JP" b="1" dirty="0">
              <a:latin typeface="Arial" panose="020B0604020202020204" pitchFamily="34" charset="0"/>
              <a:ea typeface="ＭＳ Ｐゴシック" pitchFamily="50" charset="-128"/>
              <a:cs typeface="Arial" panose="020B0604020202020204" pitchFamily="34" charset="0"/>
            </a:endParaRPr>
          </a:p>
          <a:p>
            <a:pPr marL="0" indent="0" algn="just">
              <a:buNone/>
            </a:pPr>
            <a:r>
              <a:rPr lang="en-US" altLang="ja-JP" b="1" dirty="0">
                <a:latin typeface="Arial" panose="020B0604020202020204" pitchFamily="34" charset="0"/>
                <a:ea typeface="ＭＳ Ｐゴシック" pitchFamily="50" charset="-128"/>
                <a:cs typeface="Arial" panose="020B0604020202020204" pitchFamily="34" charset="0"/>
              </a:rPr>
              <a:t>1. </a:t>
            </a:r>
            <a:r>
              <a:rPr lang="pt-BR" altLang="ja-JP" b="1" dirty="0">
                <a:latin typeface="Arial" panose="020B0604020202020204" pitchFamily="34" charset="0"/>
                <a:ea typeface="ＭＳ Ｐゴシック" pitchFamily="50" charset="-128"/>
                <a:cs typeface="Arial" panose="020B0604020202020204" pitchFamily="34" charset="0"/>
              </a:rPr>
              <a:t>Processos Industriais que </a:t>
            </a:r>
            <a:r>
              <a:rPr lang="pt-BR" altLang="ja-JP" b="1" dirty="0" smtClean="0">
                <a:latin typeface="Arial" panose="020B0604020202020204" pitchFamily="34" charset="0"/>
                <a:ea typeface="ＭＳ Ｐゴシック" pitchFamily="50" charset="-128"/>
                <a:cs typeface="Arial" panose="020B0604020202020204" pitchFamily="34" charset="0"/>
              </a:rPr>
              <a:t>química </a:t>
            </a:r>
            <a:r>
              <a:rPr lang="pt-BR" altLang="ja-JP" b="1" dirty="0">
                <a:latin typeface="Arial" panose="020B0604020202020204" pitchFamily="34" charset="0"/>
                <a:ea typeface="ＭＳ Ｐゴシック" pitchFamily="50" charset="-128"/>
                <a:cs typeface="Arial" panose="020B0604020202020204" pitchFamily="34" charset="0"/>
              </a:rPr>
              <a:t>ou fisicamente transformam materiais, liberando GEE:</a:t>
            </a:r>
            <a:endParaRPr lang="en-US" altLang="ja-JP" b="1" dirty="0">
              <a:latin typeface="Arial" panose="020B0604020202020204" pitchFamily="34" charset="0"/>
              <a:ea typeface="ＭＳ Ｐゴシック" pitchFamily="50" charset="-128"/>
              <a:cs typeface="Arial" panose="020B0604020202020204" pitchFamily="34" charset="0"/>
            </a:endParaRPr>
          </a:p>
          <a:p>
            <a:pPr marL="685800" lvl="1" indent="-285750" algn="just">
              <a:buFontTx/>
              <a:buChar char="-"/>
            </a:pPr>
            <a:r>
              <a:rPr lang="pt-BR" altLang="ja-JP" dirty="0">
                <a:latin typeface="Arial" panose="020B0604020202020204" pitchFamily="34" charset="0"/>
                <a:ea typeface="ＭＳ Ｐゴシック" pitchFamily="50" charset="-128"/>
                <a:cs typeface="Arial" panose="020B0604020202020204" pitchFamily="34" charset="0"/>
              </a:rPr>
              <a:t>quimicamente: NH</a:t>
            </a:r>
            <a:r>
              <a:rPr lang="pt-BR" altLang="ja-JP" baseline="-25000" dirty="0">
                <a:latin typeface="Arial" panose="020B0604020202020204" pitchFamily="34" charset="0"/>
                <a:ea typeface="ＭＳ Ｐゴシック" pitchFamily="50" charset="-128"/>
                <a:cs typeface="Arial" panose="020B0604020202020204" pitchFamily="34" charset="0"/>
              </a:rPr>
              <a:t>3</a:t>
            </a:r>
            <a:r>
              <a:rPr lang="pt-BR" altLang="ja-JP" dirty="0">
                <a:latin typeface="Arial" panose="020B0604020202020204" pitchFamily="34" charset="0"/>
                <a:ea typeface="ＭＳ Ｐゴシック" pitchFamily="50" charset="-128"/>
                <a:cs typeface="Arial" panose="020B0604020202020204" pitchFamily="34" charset="0"/>
              </a:rPr>
              <a:t> + O</a:t>
            </a:r>
            <a:r>
              <a:rPr lang="pt-BR" altLang="ja-JP" baseline="-25000" dirty="0">
                <a:latin typeface="Arial" panose="020B0604020202020204" pitchFamily="34" charset="0"/>
                <a:ea typeface="ＭＳ Ｐゴシック" pitchFamily="50" charset="-128"/>
                <a:cs typeface="Arial" panose="020B0604020202020204" pitchFamily="34" charset="0"/>
              </a:rPr>
              <a:t>2 </a:t>
            </a:r>
            <a:r>
              <a:rPr lang="pt-BR" altLang="ja-JP" dirty="0">
                <a:latin typeface="Arial" panose="020B0604020202020204" pitchFamily="34" charset="0"/>
                <a:ea typeface="ＭＳ Ｐゴシック" pitchFamily="50" charset="-128"/>
                <a:cs typeface="Arial" panose="020B0604020202020204" pitchFamily="34" charset="0"/>
              </a:rPr>
              <a:t>= 0,5 N</a:t>
            </a:r>
            <a:r>
              <a:rPr lang="pt-BR" altLang="ja-JP" baseline="-25000" dirty="0">
                <a:latin typeface="Arial" panose="020B0604020202020204" pitchFamily="34" charset="0"/>
                <a:ea typeface="ＭＳ Ｐゴシック" pitchFamily="50" charset="-128"/>
                <a:cs typeface="Arial" panose="020B0604020202020204" pitchFamily="34" charset="0"/>
              </a:rPr>
              <a:t>2</a:t>
            </a:r>
            <a:r>
              <a:rPr lang="pt-BR" altLang="ja-JP" dirty="0">
                <a:latin typeface="Arial" panose="020B0604020202020204" pitchFamily="34" charset="0"/>
                <a:ea typeface="ＭＳ Ｐゴシック" pitchFamily="50" charset="-128"/>
                <a:cs typeface="Arial" panose="020B0604020202020204" pitchFamily="34" charset="0"/>
              </a:rPr>
              <a:t>O ↑ + 1,5 H</a:t>
            </a:r>
            <a:r>
              <a:rPr lang="pt-BR" altLang="ja-JP" baseline="-25000" dirty="0">
                <a:latin typeface="Arial" panose="020B0604020202020204" pitchFamily="34" charset="0"/>
                <a:ea typeface="ＭＳ Ｐゴシック" pitchFamily="50" charset="-128"/>
                <a:cs typeface="Arial" panose="020B0604020202020204" pitchFamily="34" charset="0"/>
              </a:rPr>
              <a:t>2</a:t>
            </a:r>
            <a:r>
              <a:rPr lang="pt-BR" altLang="ja-JP" dirty="0">
                <a:latin typeface="Arial" panose="020B0604020202020204" pitchFamily="34" charset="0"/>
                <a:ea typeface="ＭＳ Ｐゴシック" pitchFamily="50" charset="-128"/>
                <a:cs typeface="Arial" panose="020B0604020202020204" pitchFamily="34" charset="0"/>
              </a:rPr>
              <a:t>O (produção de ácido nítrico)</a:t>
            </a:r>
          </a:p>
          <a:p>
            <a:pPr marL="685800" lvl="1" indent="-285750" algn="just">
              <a:buFontTx/>
              <a:buChar char="-"/>
            </a:pPr>
            <a:r>
              <a:rPr lang="pt-BR" altLang="ja-JP" dirty="0">
                <a:latin typeface="Arial" panose="020B0604020202020204" pitchFamily="34" charset="0"/>
                <a:ea typeface="ＭＳ Ｐゴシック" pitchFamily="50" charset="-128"/>
                <a:cs typeface="Arial" panose="020B0604020202020204" pitchFamily="34" charset="0"/>
              </a:rPr>
              <a:t>fisicamente: CaCO</a:t>
            </a:r>
            <a:r>
              <a:rPr lang="pt-BR" altLang="ja-JP" baseline="-25000" dirty="0">
                <a:latin typeface="Arial" panose="020B0604020202020204" pitchFamily="34" charset="0"/>
                <a:ea typeface="ＭＳ Ｐゴシック" pitchFamily="50" charset="-128"/>
                <a:cs typeface="Arial" panose="020B0604020202020204" pitchFamily="34" charset="0"/>
              </a:rPr>
              <a:t>3 </a:t>
            </a:r>
            <a:r>
              <a:rPr lang="pt-BR" altLang="ja-JP" dirty="0">
                <a:latin typeface="Arial" panose="020B0604020202020204" pitchFamily="34" charset="0"/>
                <a:ea typeface="ＭＳ Ｐゴシック" pitchFamily="50" charset="-128"/>
                <a:cs typeface="Arial" panose="020B0604020202020204" pitchFamily="34" charset="0"/>
              </a:rPr>
              <a:t>+ (calor) = CaO + CO</a:t>
            </a:r>
            <a:r>
              <a:rPr lang="pt-BR" altLang="ja-JP" baseline="-25000" dirty="0">
                <a:latin typeface="Arial" panose="020B0604020202020204" pitchFamily="34" charset="0"/>
                <a:ea typeface="ＭＳ Ｐゴシック" pitchFamily="50" charset="-128"/>
                <a:cs typeface="Arial" panose="020B0604020202020204" pitchFamily="34" charset="0"/>
              </a:rPr>
              <a:t>2 </a:t>
            </a:r>
            <a:r>
              <a:rPr lang="pt-BR" altLang="ja-JP" dirty="0">
                <a:latin typeface="Arial" panose="020B0604020202020204" pitchFamily="34" charset="0"/>
                <a:ea typeface="ＭＳ Ｐゴシック" pitchFamily="50" charset="-128"/>
                <a:cs typeface="Arial" panose="020B0604020202020204" pitchFamily="34" charset="0"/>
              </a:rPr>
              <a:t>↑</a:t>
            </a:r>
          </a:p>
          <a:p>
            <a:pPr marL="685800" lvl="1" indent="-285750" algn="just">
              <a:buFontTx/>
              <a:buChar char="-"/>
            </a:pPr>
            <a:endParaRPr lang="pt-BR" b="1" dirty="0">
              <a:latin typeface="Arial" panose="020B0604020202020204" pitchFamily="34" charset="0"/>
              <a:ea typeface="ＭＳ Ｐゴシック" pitchFamily="50" charset="-128"/>
              <a:cs typeface="Arial" panose="020B0604020202020204" pitchFamily="34" charset="0"/>
            </a:endParaRPr>
          </a:p>
          <a:p>
            <a:pPr marL="85725" lvl="1" indent="0" algn="just">
              <a:buNone/>
            </a:pPr>
            <a:r>
              <a:rPr lang="en-US" b="1" dirty="0">
                <a:latin typeface="Arial" panose="020B0604020202020204" pitchFamily="34" charset="0"/>
                <a:ea typeface="ＭＳ Ｐゴシック" pitchFamily="50" charset="-128"/>
                <a:cs typeface="Arial" panose="020B0604020202020204" pitchFamily="34" charset="0"/>
              </a:rPr>
              <a:t>2. </a:t>
            </a:r>
            <a:r>
              <a:rPr lang="pt-BR" b="1" dirty="0">
                <a:latin typeface="Arial" panose="020B0604020202020204" pitchFamily="34" charset="0"/>
                <a:ea typeface="ＭＳ Ｐゴシック" pitchFamily="50" charset="-128"/>
                <a:cs typeface="Arial" panose="020B0604020202020204" pitchFamily="34" charset="0"/>
              </a:rPr>
              <a:t>Uso do Produtos: GEEs são usados em produtos como refrigeradores, espumas ou latas de aerossol</a:t>
            </a:r>
            <a:endParaRPr lang="en-GB" b="1" dirty="0">
              <a:latin typeface="Arial" panose="020B0604020202020204" pitchFamily="34" charset="0"/>
              <a:ea typeface="ＭＳ Ｐゴシック" pitchFamily="50" charset="-128"/>
              <a:cs typeface="Arial" panose="020B0604020202020204" pitchFamily="34" charset="0"/>
            </a:endParaRPr>
          </a:p>
          <a:p>
            <a:pPr marL="400050" lvl="1" indent="0" algn="just">
              <a:buNone/>
            </a:pPr>
            <a:r>
              <a:rPr lang="pt-BR" b="1" i="1" dirty="0">
                <a:latin typeface="Arial" panose="020B0604020202020204" pitchFamily="34" charset="0"/>
                <a:ea typeface="ＭＳ Ｐゴシック" pitchFamily="50" charset="-128"/>
                <a:cs typeface="Arial" panose="020B0604020202020204" pitchFamily="34" charset="0"/>
              </a:rPr>
              <a:t>Nota:</a:t>
            </a:r>
            <a:r>
              <a:rPr lang="pt-BR" dirty="0">
                <a:latin typeface="Arial" panose="020B0604020202020204" pitchFamily="34" charset="0"/>
                <a:ea typeface="ＭＳ Ｐゴシック" pitchFamily="50" charset="-128"/>
                <a:cs typeface="Arial" panose="020B0604020202020204" pitchFamily="34" charset="0"/>
              </a:rPr>
              <a:t> um tempo significativo pode decorrer entre a fabricação do produto e a liberação de GEEs. O atraso pode variar desde algumas semanas (por exemplo, para latas de aerossol) até várias décadas (por exemplo, espumas rígidas). Na refrigeração, uma fração do GEE usado nos produtos pode ser recuperada no final da vida útil do produto e reciclada ou destruída.</a:t>
            </a:r>
            <a:endParaRPr lang="en-US" sz="1600" dirty="0">
              <a:latin typeface="Arial" panose="020B0604020202020204" pitchFamily="34" charset="0"/>
              <a:ea typeface="ＭＳ Ｐゴシック" pitchFamily="50" charset="-128"/>
              <a:cs typeface="Arial" panose="020B0604020202020204" pitchFamily="34" charset="0"/>
            </a:endParaRPr>
          </a:p>
        </p:txBody>
      </p:sp>
      <p:sp>
        <p:nvSpPr>
          <p:cNvPr id="4" name="Rectangle 3"/>
          <p:cNvSpPr/>
          <p:nvPr/>
        </p:nvSpPr>
        <p:spPr>
          <a:xfrm>
            <a:off x="8460432" y="6237312"/>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5</a:t>
            </a:fld>
            <a:endParaRPr lang="en-US" dirty="0"/>
          </a:p>
        </p:txBody>
      </p:sp>
      <p:sp>
        <p:nvSpPr>
          <p:cNvPr id="5" name="Rectangle 36"/>
          <p:cNvSpPr txBox="1">
            <a:spLocks noChangeArrowheads="1"/>
          </p:cNvSpPr>
          <p:nvPr/>
        </p:nvSpPr>
        <p:spPr>
          <a:xfrm>
            <a:off x="1979712" y="6505575"/>
            <a:ext cx="5886351"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6" name="Rectangle 37"/>
          <p:cNvSpPr txBox="1">
            <a:spLocks noChangeArrowheads="1"/>
          </p:cNvSpPr>
          <p:nvPr/>
        </p:nvSpPr>
        <p:spPr>
          <a:xfrm>
            <a:off x="3131841" y="6182411"/>
            <a:ext cx="3240360" cy="32316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8631941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96098" y="957344"/>
            <a:ext cx="8441244" cy="536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a:solidFill>
                  <a:srgbClr val="5492CD"/>
                </a:solidFill>
                <a:latin typeface="Frutiger LT Pro 57 Condensed" pitchFamily="34" charset="0"/>
                <a:ea typeface="+mn-ea"/>
                <a:cs typeface="+mn-cs"/>
              </a:defRPr>
            </a:lvl1pPr>
            <a:lvl2pPr marL="742950" indent="-285750" algn="l" rtl="0" eaLnBrk="0" fontAlgn="base" hangingPunct="0">
              <a:spcBef>
                <a:spcPct val="20000"/>
              </a:spcBef>
              <a:spcAft>
                <a:spcPct val="0"/>
              </a:spcAft>
              <a:buChar char="–"/>
              <a:defRPr kumimoji="1" sz="2400">
                <a:solidFill>
                  <a:srgbClr val="5492CD"/>
                </a:solidFill>
                <a:latin typeface="Frutiger LT Pro 57 Condensed" pitchFamily="34" charset="0"/>
              </a:defRPr>
            </a:lvl2pPr>
            <a:lvl3pPr marL="1143000" indent="-228600" algn="l" rtl="0" eaLnBrk="0" fontAlgn="base" hangingPunct="0">
              <a:spcBef>
                <a:spcPct val="20000"/>
              </a:spcBef>
              <a:spcAft>
                <a:spcPct val="0"/>
              </a:spcAft>
              <a:buChar char="•"/>
              <a:defRPr kumimoji="1" sz="2000">
                <a:solidFill>
                  <a:srgbClr val="5492CD"/>
                </a:solidFill>
                <a:latin typeface="Frutiger LT Pro 57 Condensed" pitchFamily="34" charset="0"/>
              </a:defRPr>
            </a:lvl3pPr>
            <a:lvl4pPr marL="1600200" indent="-228600" algn="l" rtl="0" eaLnBrk="0" fontAlgn="base" hangingPunct="0">
              <a:spcBef>
                <a:spcPct val="20000"/>
              </a:spcBef>
              <a:spcAft>
                <a:spcPct val="0"/>
              </a:spcAft>
              <a:buChar char="–"/>
              <a:defRPr kumimoji="1">
                <a:solidFill>
                  <a:srgbClr val="5492CD"/>
                </a:solidFill>
                <a:latin typeface="Frutiger LT Pro 57 Condensed" pitchFamily="34" charset="0"/>
              </a:defRPr>
            </a:lvl4pPr>
            <a:lvl5pPr marL="2057400" indent="-228600" algn="l" rtl="0" eaLnBrk="0" fontAlgn="base" hangingPunct="0">
              <a:spcBef>
                <a:spcPct val="20000"/>
              </a:spcBef>
              <a:spcAft>
                <a:spcPct val="0"/>
              </a:spcAft>
              <a:buChar char="»"/>
              <a:defRPr kumimoji="1" sz="1600">
                <a:solidFill>
                  <a:srgbClr val="5492CD"/>
                </a:solidFill>
                <a:latin typeface="Frutiger LT Pro 57 Condensed" pitchFamily="34" charset="0"/>
              </a:defRPr>
            </a:lvl5pPr>
            <a:lvl6pPr marL="2514600" indent="-228600" algn="l" rtl="0" eaLnBrk="1" fontAlgn="base" hangingPunct="1">
              <a:spcBef>
                <a:spcPct val="20000"/>
              </a:spcBef>
              <a:spcAft>
                <a:spcPct val="0"/>
              </a:spcAft>
              <a:buChar char="»"/>
              <a:defRPr kumimoji="1" sz="1600">
                <a:solidFill>
                  <a:schemeClr val="tx1"/>
                </a:solidFill>
                <a:latin typeface="+mn-lt"/>
              </a:defRPr>
            </a:lvl6pPr>
            <a:lvl7pPr marL="2971800" indent="-228600" algn="l" rtl="0" eaLnBrk="1" fontAlgn="base" hangingPunct="1">
              <a:spcBef>
                <a:spcPct val="20000"/>
              </a:spcBef>
              <a:spcAft>
                <a:spcPct val="0"/>
              </a:spcAft>
              <a:buChar char="»"/>
              <a:defRPr kumimoji="1" sz="1600">
                <a:solidFill>
                  <a:schemeClr val="tx1"/>
                </a:solidFill>
                <a:latin typeface="+mn-lt"/>
              </a:defRPr>
            </a:lvl7pPr>
            <a:lvl8pPr marL="3429000" indent="-228600" algn="l" rtl="0" eaLnBrk="1" fontAlgn="base" hangingPunct="1">
              <a:spcBef>
                <a:spcPct val="20000"/>
              </a:spcBef>
              <a:spcAft>
                <a:spcPct val="0"/>
              </a:spcAft>
              <a:buChar char="»"/>
              <a:defRPr kumimoji="1" sz="1600">
                <a:solidFill>
                  <a:schemeClr val="tx1"/>
                </a:solidFill>
                <a:latin typeface="+mn-lt"/>
              </a:defRPr>
            </a:lvl8pPr>
            <a:lvl9pPr marL="3886200" indent="-228600" algn="l" rtl="0" eaLnBrk="1" fontAlgn="base" hangingPunct="1">
              <a:spcBef>
                <a:spcPct val="20000"/>
              </a:spcBef>
              <a:spcAft>
                <a:spcPct val="0"/>
              </a:spcAft>
              <a:buChar char="»"/>
              <a:defRPr kumimoji="1" sz="1600">
                <a:solidFill>
                  <a:schemeClr val="tx1"/>
                </a:solidFill>
                <a:latin typeface="+mn-lt"/>
              </a:defRPr>
            </a:lvl9pPr>
          </a:lstStyle>
          <a:p>
            <a:pPr marL="1257300" lvl="3" indent="0" algn="just">
              <a:spcBef>
                <a:spcPts val="600"/>
              </a:spcBef>
              <a:buNone/>
              <a:defRPr/>
            </a:pPr>
            <a:r>
              <a:rPr lang="en-GB" sz="1600" b="1" u="sng" kern="0" dirty="0">
                <a:solidFill>
                  <a:schemeClr val="tx1"/>
                </a:solidFill>
                <a:latin typeface="Arial" panose="020B0604020202020204" pitchFamily="34" charset="0"/>
                <a:cs typeface="Arial" panose="020B0604020202020204" pitchFamily="34" charset="0"/>
              </a:rPr>
              <a:t>Onde conseguir : </a:t>
            </a:r>
          </a:p>
          <a:p>
            <a:pPr marL="1543050" lvl="3" indent="-285750" algn="just">
              <a:spcBef>
                <a:spcPts val="0"/>
              </a:spcBef>
              <a:buFont typeface="Arial" panose="020B0604020202020204" pitchFamily="34" charset="0"/>
              <a:buChar char="•"/>
              <a:defRPr/>
            </a:pPr>
            <a:r>
              <a:rPr lang="pt-BR" sz="1600" dirty="0">
                <a:solidFill>
                  <a:schemeClr val="tx1"/>
                </a:solidFill>
                <a:latin typeface="Arial" panose="020B0604020202020204" pitchFamily="34" charset="0"/>
                <a:cs typeface="Arial" panose="020B0604020202020204" pitchFamily="34" charset="0"/>
              </a:rPr>
              <a:t>Regulamentação para a eliminação progressiva de CFC e HCFC</a:t>
            </a:r>
          </a:p>
          <a:p>
            <a:pPr marL="1543050" lvl="3" indent="-285750" algn="just">
              <a:spcBef>
                <a:spcPts val="0"/>
              </a:spcBef>
              <a:buFont typeface="Arial" panose="020B0604020202020204" pitchFamily="34" charset="0"/>
              <a:buChar char="•"/>
              <a:defRPr/>
            </a:pPr>
            <a:r>
              <a:rPr lang="pt-BR" sz="1600" dirty="0">
                <a:solidFill>
                  <a:schemeClr val="tx1"/>
                </a:solidFill>
                <a:latin typeface="Arial" panose="020B0604020202020204" pitchFamily="34" charset="0"/>
                <a:cs typeface="Arial" panose="020B0604020202020204" pitchFamily="34" charset="0"/>
              </a:rPr>
              <a:t>Estatísticas do Governo</a:t>
            </a:r>
          </a:p>
          <a:p>
            <a:pPr marL="1543050" lvl="3" indent="-285750" algn="just">
              <a:spcBef>
                <a:spcPts val="0"/>
              </a:spcBef>
              <a:buFont typeface="Arial" panose="020B0604020202020204" pitchFamily="34" charset="0"/>
              <a:buChar char="•"/>
              <a:defRPr/>
            </a:pPr>
            <a:r>
              <a:rPr lang="pt-BR" sz="1600" dirty="0">
                <a:solidFill>
                  <a:schemeClr val="tx1"/>
                </a:solidFill>
                <a:latin typeface="Arial" panose="020B0604020202020204" pitchFamily="34" charset="0"/>
                <a:cs typeface="Arial" panose="020B0604020202020204" pitchFamily="34" charset="0"/>
              </a:rPr>
              <a:t>Fabricantes e Distribuidores de Refrigerantes</a:t>
            </a:r>
          </a:p>
          <a:p>
            <a:pPr marL="1543050" lvl="3" indent="-285750" algn="just">
              <a:spcBef>
                <a:spcPts val="0"/>
              </a:spcBef>
              <a:buFont typeface="Arial" panose="020B0604020202020204" pitchFamily="34" charset="0"/>
              <a:buChar char="•"/>
              <a:defRPr/>
            </a:pPr>
            <a:r>
              <a:rPr lang="pt-BR" sz="1600" dirty="0">
                <a:solidFill>
                  <a:schemeClr val="tx1"/>
                </a:solidFill>
                <a:latin typeface="Arial" panose="020B0604020202020204" pitchFamily="34" charset="0"/>
                <a:cs typeface="Arial" panose="020B0604020202020204" pitchFamily="34" charset="0"/>
              </a:rPr>
              <a:t>Empresas de Disposição (de equipamentos, produtos)</a:t>
            </a:r>
          </a:p>
          <a:p>
            <a:pPr marL="1543050" lvl="3" indent="-285750" algn="just">
              <a:spcBef>
                <a:spcPts val="0"/>
              </a:spcBef>
              <a:buFont typeface="Arial" panose="020B0604020202020204" pitchFamily="34" charset="0"/>
              <a:buChar char="•"/>
              <a:defRPr/>
            </a:pPr>
            <a:r>
              <a:rPr lang="pt-BR" sz="1600" dirty="0">
                <a:solidFill>
                  <a:schemeClr val="tx1"/>
                </a:solidFill>
                <a:latin typeface="Arial" panose="020B0604020202020204" pitchFamily="34" charset="0"/>
                <a:cs typeface="Arial" panose="020B0604020202020204" pitchFamily="34" charset="0"/>
              </a:rPr>
              <a:t>Empresas de Importação e Exportação</a:t>
            </a:r>
          </a:p>
          <a:p>
            <a:pPr marL="1543050" lvl="3" indent="-285750" algn="just">
              <a:spcBef>
                <a:spcPts val="0"/>
              </a:spcBef>
              <a:buFont typeface="Arial" panose="020B0604020202020204" pitchFamily="34" charset="0"/>
              <a:buChar char="•"/>
              <a:defRPr/>
            </a:pPr>
            <a:r>
              <a:rPr lang="pt-BR" sz="1600" dirty="0">
                <a:solidFill>
                  <a:schemeClr val="tx1"/>
                </a:solidFill>
                <a:latin typeface="Arial" panose="020B0604020202020204" pitchFamily="34" charset="0"/>
                <a:cs typeface="Arial" panose="020B0604020202020204" pitchFamily="34" charset="0"/>
              </a:rPr>
              <a:t>Associação de Fabricantes</a:t>
            </a:r>
          </a:p>
          <a:p>
            <a:pPr marL="1543050" lvl="3" indent="-285750" algn="just">
              <a:spcBef>
                <a:spcPts val="0"/>
              </a:spcBef>
              <a:buFont typeface="Arial" panose="020B0604020202020204" pitchFamily="34" charset="0"/>
              <a:buChar char="•"/>
              <a:defRPr/>
            </a:pPr>
            <a:r>
              <a:rPr lang="pt-BR" sz="1600" dirty="0">
                <a:solidFill>
                  <a:schemeClr val="tx1"/>
                </a:solidFill>
                <a:latin typeface="Arial" panose="020B0604020202020204" pitchFamily="34" charset="0"/>
                <a:cs typeface="Arial" panose="020B0604020202020204" pitchFamily="34" charset="0"/>
              </a:rPr>
              <a:t>Estudos de Marketing</a:t>
            </a:r>
            <a:endParaRPr lang="en-GB" sz="1600" dirty="0">
              <a:solidFill>
                <a:schemeClr val="tx1"/>
              </a:solidFill>
              <a:latin typeface="Arial" panose="020B0604020202020204" pitchFamily="34" charset="0"/>
              <a:cs typeface="Arial" panose="020B0604020202020204" pitchFamily="34" charset="0"/>
            </a:endParaRPr>
          </a:p>
          <a:p>
            <a:pPr marL="0" indent="0" algn="just">
              <a:spcBef>
                <a:spcPts val="600"/>
              </a:spcBef>
              <a:buNone/>
              <a:defRPr/>
            </a:pPr>
            <a:r>
              <a:rPr lang="en-GB" sz="1600" b="1" u="sng" kern="0" dirty="0">
                <a:solidFill>
                  <a:schemeClr val="tx1"/>
                </a:solidFill>
                <a:latin typeface="Arial" panose="020B0604020202020204" pitchFamily="34" charset="0"/>
                <a:cs typeface="Arial" panose="020B0604020202020204" pitchFamily="34" charset="0"/>
              </a:rPr>
              <a:t>O que obter: </a:t>
            </a:r>
          </a:p>
          <a:p>
            <a:pPr algn="just">
              <a:spcBef>
                <a:spcPts val="0"/>
              </a:spcBef>
              <a:defRPr/>
            </a:pPr>
            <a:r>
              <a:rPr lang="pt-BR" sz="1600" dirty="0">
                <a:solidFill>
                  <a:schemeClr val="tx1"/>
                </a:solidFill>
                <a:latin typeface="Arial" panose="020B0604020202020204" pitchFamily="34" charset="0"/>
                <a:cs typeface="Arial" panose="020B0604020202020204" pitchFamily="34" charset="0"/>
              </a:rPr>
              <a:t>cronograma de eliminação gradual de cargas em equipamentos novos, uso e manutenção</a:t>
            </a:r>
          </a:p>
          <a:p>
            <a:pPr algn="just">
              <a:spcBef>
                <a:spcPts val="0"/>
              </a:spcBef>
              <a:defRPr/>
            </a:pPr>
            <a:r>
              <a:rPr lang="pt-BR" sz="1600" dirty="0">
                <a:solidFill>
                  <a:schemeClr val="tx1"/>
                </a:solidFill>
                <a:latin typeface="Arial" panose="020B0604020202020204" pitchFamily="34" charset="0"/>
                <a:cs typeface="Arial" panose="020B0604020202020204" pitchFamily="34" charset="0"/>
              </a:rPr>
              <a:t>número de equipamentos descartados para cada tipo de aplicação</a:t>
            </a:r>
          </a:p>
          <a:p>
            <a:pPr algn="just">
              <a:spcBef>
                <a:spcPts val="0"/>
              </a:spcBef>
              <a:defRPr/>
            </a:pPr>
            <a:r>
              <a:rPr lang="pt-BR" sz="1600" dirty="0">
                <a:solidFill>
                  <a:schemeClr val="tx1"/>
                </a:solidFill>
                <a:latin typeface="Arial" panose="020B0604020202020204" pitchFamily="34" charset="0"/>
                <a:cs typeface="Arial" panose="020B0604020202020204" pitchFamily="34" charset="0"/>
              </a:rPr>
              <a:t>todos os refrigerantes virgens vendidos para carregar novos equipamentos e para manutenção nos diferentes setores</a:t>
            </a:r>
          </a:p>
          <a:p>
            <a:pPr algn="just">
              <a:spcBef>
                <a:spcPts val="0"/>
              </a:spcBef>
              <a:defRPr/>
            </a:pPr>
            <a:r>
              <a:rPr lang="pt-BR" sz="1600" dirty="0">
                <a:solidFill>
                  <a:schemeClr val="tx1"/>
                </a:solidFill>
                <a:latin typeface="Arial" panose="020B0604020202020204" pitchFamily="34" charset="0"/>
                <a:cs typeface="Arial" panose="020B0604020202020204" pitchFamily="34" charset="0"/>
              </a:rPr>
              <a:t>equipamento produzido em nível nacional utilizando refrigerantes HFC (para todas as sub-aplicações)</a:t>
            </a:r>
          </a:p>
          <a:p>
            <a:pPr algn="just">
              <a:spcBef>
                <a:spcPts val="0"/>
              </a:spcBef>
              <a:defRPr/>
            </a:pPr>
            <a:r>
              <a:rPr lang="pt-BR" sz="1600" dirty="0">
                <a:solidFill>
                  <a:schemeClr val="tx1"/>
                </a:solidFill>
                <a:latin typeface="Arial" panose="020B0604020202020204" pitchFamily="34" charset="0"/>
                <a:cs typeface="Arial" panose="020B0604020202020204" pitchFamily="34" charset="0"/>
              </a:rPr>
              <a:t>número de equipamentos usando HFCs (importados e exportados)</a:t>
            </a:r>
          </a:p>
          <a:p>
            <a:pPr algn="just">
              <a:spcBef>
                <a:spcPts val="0"/>
              </a:spcBef>
              <a:defRPr/>
            </a:pPr>
            <a:r>
              <a:rPr lang="pt-BR" sz="1600" dirty="0">
                <a:solidFill>
                  <a:schemeClr val="tx1"/>
                </a:solidFill>
                <a:latin typeface="Arial" panose="020B0604020202020204" pitchFamily="34" charset="0"/>
                <a:cs typeface="Arial" panose="020B0604020202020204" pitchFamily="34" charset="0"/>
              </a:rPr>
              <a:t>refrigerantes HFC recuperados para reprocessamento ou para destruição</a:t>
            </a:r>
          </a:p>
          <a:p>
            <a:pPr algn="just">
              <a:spcBef>
                <a:spcPts val="0"/>
              </a:spcBef>
              <a:defRPr/>
            </a:pPr>
            <a:r>
              <a:rPr lang="pt-BR" sz="1600" dirty="0">
                <a:solidFill>
                  <a:schemeClr val="tx1"/>
                </a:solidFill>
                <a:latin typeface="Arial" panose="020B0604020202020204" pitchFamily="34" charset="0"/>
                <a:cs typeface="Arial" panose="020B0604020202020204" pitchFamily="34" charset="0"/>
              </a:rPr>
              <a:t>vida média útil do equipamento</a:t>
            </a:r>
          </a:p>
          <a:p>
            <a:pPr algn="just">
              <a:spcBef>
                <a:spcPts val="0"/>
              </a:spcBef>
              <a:defRPr/>
            </a:pPr>
            <a:r>
              <a:rPr lang="pt-BR" sz="1600" dirty="0">
                <a:solidFill>
                  <a:schemeClr val="tx1"/>
                </a:solidFill>
                <a:latin typeface="Arial" panose="020B0604020202020204" pitchFamily="34" charset="0"/>
                <a:cs typeface="Arial" panose="020B0604020202020204" pitchFamily="34" charset="0"/>
              </a:rPr>
              <a:t>carga inicial dos sistemas</a:t>
            </a:r>
            <a:endParaRPr lang="en-GB" sz="2000" b="1" u="sng" kern="0" dirty="0">
              <a:latin typeface="Bookman Old Style" panose="02050604050505020204" pitchFamily="18" charset="0"/>
            </a:endParaRPr>
          </a:p>
        </p:txBody>
      </p:sp>
      <p:sp>
        <p:nvSpPr>
          <p:cNvPr id="3" name="Rectangle 2"/>
          <p:cNvSpPr txBox="1">
            <a:spLocks noChangeArrowheads="1"/>
          </p:cNvSpPr>
          <p:nvPr/>
        </p:nvSpPr>
        <p:spPr>
          <a:xfrm>
            <a:off x="638436" y="212024"/>
            <a:ext cx="8038020" cy="76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lnSpc>
                <a:spcPts val="1500"/>
              </a:lnSpc>
              <a:spcBef>
                <a:spcPct val="0"/>
              </a:spcBef>
              <a:defRPr sz="2800">
                <a:solidFill>
                  <a:schemeClr val="tx2"/>
                </a:solidFill>
                <a:latin typeface="+mj-lt"/>
                <a:ea typeface="+mj-ea"/>
                <a:cs typeface="+mj-cs"/>
              </a:defRPr>
            </a:lvl1pPr>
            <a:lvl2pPr eaLnBrk="1" hangingPunct="1">
              <a:lnSpc>
                <a:spcPts val="1500"/>
              </a:lnSpc>
              <a:spcBef>
                <a:spcPct val="0"/>
              </a:spcBef>
              <a:defRPr sz="1200">
                <a:solidFill>
                  <a:schemeClr val="tx2"/>
                </a:solidFill>
              </a:defRPr>
            </a:lvl2pPr>
            <a:lvl3pPr eaLnBrk="1" hangingPunct="1">
              <a:lnSpc>
                <a:spcPts val="1500"/>
              </a:lnSpc>
              <a:spcBef>
                <a:spcPct val="0"/>
              </a:spcBef>
              <a:defRPr sz="1200">
                <a:solidFill>
                  <a:schemeClr val="tx2"/>
                </a:solidFill>
              </a:defRPr>
            </a:lvl3pPr>
            <a:lvl4pPr eaLnBrk="1" hangingPunct="1">
              <a:lnSpc>
                <a:spcPts val="1500"/>
              </a:lnSpc>
              <a:spcBef>
                <a:spcPct val="0"/>
              </a:spcBef>
              <a:defRPr sz="1200">
                <a:solidFill>
                  <a:schemeClr val="tx2"/>
                </a:solidFill>
              </a:defRPr>
            </a:lvl4pPr>
            <a:lvl5pPr eaLnBrk="1" hangingPunct="1">
              <a:lnSpc>
                <a:spcPts val="1500"/>
              </a:lnSpc>
              <a:spcBef>
                <a:spcPct val="0"/>
              </a:spcBef>
              <a:defRPr sz="1200">
                <a:solidFill>
                  <a:schemeClr val="tx2"/>
                </a:solidFill>
              </a:defRPr>
            </a:lvl5pPr>
            <a:lvl6pPr marL="457200" fontAlgn="base">
              <a:lnSpc>
                <a:spcPts val="1500"/>
              </a:lnSpc>
              <a:spcBef>
                <a:spcPct val="0"/>
              </a:spcBef>
              <a:spcAft>
                <a:spcPct val="0"/>
              </a:spcAft>
              <a:defRPr sz="1200">
                <a:solidFill>
                  <a:schemeClr val="tx2"/>
                </a:solidFill>
              </a:defRPr>
            </a:lvl6pPr>
            <a:lvl7pPr marL="914400" fontAlgn="base">
              <a:lnSpc>
                <a:spcPts val="1500"/>
              </a:lnSpc>
              <a:spcBef>
                <a:spcPct val="0"/>
              </a:spcBef>
              <a:spcAft>
                <a:spcPct val="0"/>
              </a:spcAft>
              <a:defRPr sz="1200">
                <a:solidFill>
                  <a:schemeClr val="tx2"/>
                </a:solidFill>
              </a:defRPr>
            </a:lvl7pPr>
            <a:lvl8pPr marL="1371600" fontAlgn="base">
              <a:lnSpc>
                <a:spcPts val="1500"/>
              </a:lnSpc>
              <a:spcBef>
                <a:spcPct val="0"/>
              </a:spcBef>
              <a:spcAft>
                <a:spcPct val="0"/>
              </a:spcAft>
              <a:defRPr sz="1200">
                <a:solidFill>
                  <a:schemeClr val="tx2"/>
                </a:solidFill>
              </a:defRPr>
            </a:lvl8pPr>
            <a:lvl9pPr marL="1828800" fontAlgn="base">
              <a:lnSpc>
                <a:spcPts val="1500"/>
              </a:lnSpc>
              <a:spcBef>
                <a:spcPct val="0"/>
              </a:spcBef>
              <a:spcAft>
                <a:spcPct val="0"/>
              </a:spcAft>
              <a:defRPr sz="1200">
                <a:solidFill>
                  <a:schemeClr val="tx2"/>
                </a:solidFill>
              </a:defRPr>
            </a:lvl9pPr>
          </a:lstStyle>
          <a:p>
            <a:r>
              <a:rPr lang="pt-BR" sz="2400" dirty="0"/>
              <a:t>Dados de Atividade para IPPU: Coleta de dados - RAC</a:t>
            </a:r>
            <a:endParaRPr lang="en-GB" altLang="ja-JP" sz="2400" dirty="0"/>
          </a:p>
        </p:txBody>
      </p:sp>
      <p:sp>
        <p:nvSpPr>
          <p:cNvPr id="4" name="Rectangle 3"/>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50</a:t>
            </a:fld>
            <a:endParaRPr lang="en-US" dirty="0"/>
          </a:p>
        </p:txBody>
      </p:sp>
      <p:sp>
        <p:nvSpPr>
          <p:cNvPr id="5" name="Rectangle 36"/>
          <p:cNvSpPr txBox="1">
            <a:spLocks noChangeArrowheads="1"/>
          </p:cNvSpPr>
          <p:nvPr/>
        </p:nvSpPr>
        <p:spPr>
          <a:xfrm>
            <a:off x="2267744" y="6505575"/>
            <a:ext cx="5598319"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6" name="Rectangle 37"/>
          <p:cNvSpPr txBox="1">
            <a:spLocks noChangeArrowheads="1"/>
          </p:cNvSpPr>
          <p:nvPr/>
        </p:nvSpPr>
        <p:spPr>
          <a:xfrm>
            <a:off x="2771801" y="6237313"/>
            <a:ext cx="3600400" cy="268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15901146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437028" y="288061"/>
            <a:ext cx="8309111" cy="54865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pt-BR" altLang="ja-JP" kern="1200" dirty="0"/>
              <a:t>Dados de Atividade para IPPU: Confidencialidade</a:t>
            </a:r>
            <a:endParaRPr lang="en-US" altLang="ja-JP" kern="1200" dirty="0"/>
          </a:p>
        </p:txBody>
      </p:sp>
      <p:sp>
        <p:nvSpPr>
          <p:cNvPr id="179203" name="Rectangle 3"/>
          <p:cNvSpPr>
            <a:spLocks noGrp="1" noChangeArrowheads="1"/>
          </p:cNvSpPr>
          <p:nvPr>
            <p:ph type="body" idx="1"/>
          </p:nvPr>
        </p:nvSpPr>
        <p:spPr>
          <a:xfrm>
            <a:off x="623933" y="1095318"/>
            <a:ext cx="7836499" cy="407690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536575" indent="-536575" algn="just">
              <a:lnSpc>
                <a:spcPct val="80000"/>
              </a:lnSpc>
              <a:spcBef>
                <a:spcPts val="600"/>
              </a:spcBef>
              <a:buFont typeface="Wingdings" pitchFamily="2" charset="2"/>
              <a:buChar char="Ø"/>
            </a:pPr>
            <a:r>
              <a:rPr lang="pt-BR" altLang="ja-JP" b="1" dirty="0">
                <a:latin typeface="Arial" panose="020B0604020202020204" pitchFamily="34" charset="0"/>
                <a:ea typeface="ＭＳ Ｐゴシック" pitchFamily="50" charset="-128"/>
                <a:cs typeface="Arial" panose="020B0604020202020204" pitchFamily="34" charset="0"/>
              </a:rPr>
              <a:t>Provedores de dados podem restringir o acesso à </a:t>
            </a:r>
            <a:r>
              <a:rPr lang="pt-BR" altLang="ja-JP" b="1" dirty="0" smtClean="0">
                <a:latin typeface="Arial" panose="020B0604020202020204" pitchFamily="34" charset="0"/>
                <a:ea typeface="ＭＳ Ｐゴシック" pitchFamily="50" charset="-128"/>
                <a:cs typeface="Arial" panose="020B0604020202020204" pitchFamily="34" charset="0"/>
              </a:rPr>
              <a:t>intreinamento </a:t>
            </a:r>
            <a:r>
              <a:rPr lang="pt-BR" altLang="ja-JP" b="1" dirty="0">
                <a:latin typeface="Arial" panose="020B0604020202020204" pitchFamily="34" charset="0"/>
                <a:ea typeface="ＭＳ Ｐゴシック" pitchFamily="50" charset="-128"/>
                <a:cs typeface="Arial" panose="020B0604020202020204" pitchFamily="34" charset="0"/>
              </a:rPr>
              <a:t>por ser confidencial, não publicada ou ainda não finalizada</a:t>
            </a:r>
            <a:endParaRPr lang="en-US" altLang="ja-JP" b="1" dirty="0">
              <a:latin typeface="Arial" panose="020B0604020202020204" pitchFamily="34" charset="0"/>
              <a:ea typeface="ＭＳ Ｐゴシック" pitchFamily="50" charset="-128"/>
              <a:cs typeface="Arial" panose="020B0604020202020204" pitchFamily="34" charset="0"/>
            </a:endParaRPr>
          </a:p>
          <a:p>
            <a:pPr marL="536575" indent="-536575" algn="just">
              <a:lnSpc>
                <a:spcPct val="80000"/>
              </a:lnSpc>
              <a:spcBef>
                <a:spcPts val="600"/>
              </a:spcBef>
              <a:buFont typeface="Wingdings" pitchFamily="2" charset="2"/>
              <a:buChar char="Ø"/>
            </a:pPr>
            <a:endParaRPr lang="en-US" altLang="ja-JP" b="1" dirty="0">
              <a:latin typeface="Arial" panose="020B0604020202020204" pitchFamily="34" charset="0"/>
              <a:ea typeface="ＭＳ Ｐゴシック" pitchFamily="50" charset="-128"/>
              <a:cs typeface="Arial" panose="020B0604020202020204" pitchFamily="34" charset="0"/>
            </a:endParaRPr>
          </a:p>
          <a:p>
            <a:pPr marL="536575" indent="-536575" algn="just">
              <a:lnSpc>
                <a:spcPct val="80000"/>
              </a:lnSpc>
              <a:spcBef>
                <a:spcPts val="600"/>
              </a:spcBef>
              <a:buFont typeface="Wingdings" pitchFamily="2" charset="2"/>
              <a:buChar char="Ø"/>
            </a:pPr>
            <a:r>
              <a:rPr lang="pt-BR" altLang="ja-JP" b="1" dirty="0">
                <a:latin typeface="Arial" panose="020B0604020202020204" pitchFamily="34" charset="0"/>
                <a:ea typeface="ＭＳ Ｐゴシック" pitchFamily="50" charset="-128"/>
                <a:cs typeface="Arial" panose="020B0604020202020204" pitchFamily="34" charset="0"/>
              </a:rPr>
              <a:t>Buscando soluções para superar as preocupações dos provedores</a:t>
            </a:r>
            <a:r>
              <a:rPr lang="en-US" altLang="ja-JP" b="1" dirty="0">
                <a:latin typeface="Arial" panose="020B0604020202020204" pitchFamily="34" charset="0"/>
                <a:ea typeface="ＭＳ Ｐゴシック" pitchFamily="50" charset="-128"/>
                <a:cs typeface="Arial" panose="020B0604020202020204" pitchFamily="34" charset="0"/>
              </a:rPr>
              <a:t>:</a:t>
            </a:r>
          </a:p>
          <a:p>
            <a:pPr marL="1058545" lvl="1" indent="-342900" algn="just">
              <a:lnSpc>
                <a:spcPct val="80000"/>
              </a:lnSpc>
              <a:spcBef>
                <a:spcPts val="600"/>
              </a:spcBef>
              <a:buFont typeface="Arial" panose="020B0604020202020204" pitchFamily="34" charset="0"/>
              <a:buChar char="•"/>
            </a:pPr>
            <a:r>
              <a:rPr lang="pt-BR" altLang="ja-JP" dirty="0">
                <a:latin typeface="Arial" panose="020B0604020202020204" pitchFamily="34" charset="0"/>
                <a:ea typeface="ＭＳ Ｐゴシック" pitchFamily="50" charset="-128"/>
                <a:cs typeface="Arial" panose="020B0604020202020204" pitchFamily="34" charset="0"/>
              </a:rPr>
              <a:t>explicar o uso pretendido dos dados</a:t>
            </a:r>
          </a:p>
          <a:p>
            <a:pPr marL="1058545" lvl="1" indent="-342900" algn="just">
              <a:lnSpc>
                <a:spcPct val="80000"/>
              </a:lnSpc>
              <a:spcBef>
                <a:spcPts val="600"/>
              </a:spcBef>
              <a:buFont typeface="Arial" panose="020B0604020202020204" pitchFamily="34" charset="0"/>
              <a:buChar char="•"/>
            </a:pPr>
            <a:r>
              <a:rPr lang="pt-BR" altLang="ja-JP" dirty="0">
                <a:latin typeface="Arial" panose="020B0604020202020204" pitchFamily="34" charset="0"/>
                <a:ea typeface="ＭＳ Ｐゴシック" pitchFamily="50" charset="-128"/>
                <a:cs typeface="Arial" panose="020B0604020202020204" pitchFamily="34" charset="0"/>
              </a:rPr>
              <a:t>concordar, por escrito, com o nível em que os dados serão disponibilizados publicamente </a:t>
            </a:r>
          </a:p>
          <a:p>
            <a:pPr marL="1058545" lvl="1" indent="-342900" algn="just">
              <a:lnSpc>
                <a:spcPct val="80000"/>
              </a:lnSpc>
              <a:spcBef>
                <a:spcPts val="600"/>
              </a:spcBef>
              <a:buFont typeface="Arial" panose="020B0604020202020204" pitchFamily="34" charset="0"/>
              <a:buChar char="•"/>
            </a:pPr>
            <a:r>
              <a:rPr lang="pt-BR" altLang="ja-JP" dirty="0">
                <a:latin typeface="Arial" panose="020B0604020202020204" pitchFamily="34" charset="0"/>
                <a:ea typeface="ＭＳ Ｐゴシック" pitchFamily="50" charset="-128"/>
                <a:cs typeface="Arial" panose="020B0604020202020204" pitchFamily="34" charset="0"/>
              </a:rPr>
              <a:t>identificar o ganho possível na acurária dos inventários com o uso dos dados</a:t>
            </a:r>
          </a:p>
          <a:p>
            <a:pPr marL="1058545" lvl="1" indent="-342900" algn="just">
              <a:lnSpc>
                <a:spcPct val="80000"/>
              </a:lnSpc>
              <a:spcBef>
                <a:spcPts val="600"/>
              </a:spcBef>
              <a:buFont typeface="Arial" panose="020B0604020202020204" pitchFamily="34" charset="0"/>
              <a:buChar char="•"/>
            </a:pPr>
            <a:r>
              <a:rPr lang="pt-BR" altLang="ja-JP" dirty="0">
                <a:latin typeface="Arial" panose="020B0604020202020204" pitchFamily="34" charset="0"/>
                <a:ea typeface="ＭＳ Ｐゴシック" pitchFamily="50" charset="-128"/>
                <a:cs typeface="Arial" panose="020B0604020202020204" pitchFamily="34" charset="0"/>
              </a:rPr>
              <a:t>oferecer cooperação para gerar um conjunto de dados que seja mutuamente aceitável</a:t>
            </a:r>
          </a:p>
          <a:p>
            <a:pPr marL="1058545" lvl="1" indent="-342900" algn="just">
              <a:lnSpc>
                <a:spcPct val="80000"/>
              </a:lnSpc>
              <a:spcBef>
                <a:spcPts val="600"/>
              </a:spcBef>
              <a:buFont typeface="Arial" panose="020B0604020202020204" pitchFamily="34" charset="0"/>
              <a:buChar char="•"/>
            </a:pPr>
            <a:r>
              <a:rPr lang="pt-BR" altLang="ja-JP" dirty="0">
                <a:latin typeface="Arial" panose="020B0604020202020204" pitchFamily="34" charset="0"/>
                <a:ea typeface="ＭＳ Ｐゴシック" pitchFamily="50" charset="-128"/>
                <a:cs typeface="Arial" panose="020B0604020202020204" pitchFamily="34" charset="0"/>
              </a:rPr>
              <a:t>e/ou dar crédito/reconhecimento no inventário aos dados fornecidos</a:t>
            </a:r>
            <a:endParaRPr lang="en-US" altLang="ja-JP" dirty="0">
              <a:latin typeface="Arial" panose="020B0604020202020204" pitchFamily="34" charset="0"/>
              <a:ea typeface="ＭＳ Ｐゴシック" pitchFamily="50" charset="-128"/>
              <a:cs typeface="Arial" panose="020B0604020202020204" pitchFamily="34" charset="0"/>
            </a:endParaRPr>
          </a:p>
        </p:txBody>
      </p:sp>
      <p:sp>
        <p:nvSpPr>
          <p:cNvPr id="4" name="Rectangle 3"/>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51</a:t>
            </a:fld>
            <a:endParaRPr lang="en-US" dirty="0"/>
          </a:p>
        </p:txBody>
      </p:sp>
      <p:sp>
        <p:nvSpPr>
          <p:cNvPr id="5" name="Rectangle 36"/>
          <p:cNvSpPr txBox="1">
            <a:spLocks noChangeArrowheads="1"/>
          </p:cNvSpPr>
          <p:nvPr/>
        </p:nvSpPr>
        <p:spPr>
          <a:xfrm>
            <a:off x="2339752" y="6505574"/>
            <a:ext cx="5526311" cy="17938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6" name="Rectangle 37"/>
          <p:cNvSpPr txBox="1">
            <a:spLocks noChangeArrowheads="1"/>
          </p:cNvSpPr>
          <p:nvPr/>
        </p:nvSpPr>
        <p:spPr>
          <a:xfrm>
            <a:off x="2915817" y="6326187"/>
            <a:ext cx="3456384" cy="1793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14900284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611560" y="231432"/>
            <a:ext cx="6196875" cy="60528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altLang="ja-JP" kern="1200" dirty="0">
                <a:cs typeface="Arial"/>
              </a:rPr>
              <a:t>Conclusão</a:t>
            </a:r>
            <a:endParaRPr lang="en-GB" altLang="ja-JP" kern="1200" dirty="0"/>
          </a:p>
        </p:txBody>
      </p:sp>
      <p:sp>
        <p:nvSpPr>
          <p:cNvPr id="26627" name="Rectangle 3"/>
          <p:cNvSpPr>
            <a:spLocks noGrp="1" noChangeArrowheads="1"/>
          </p:cNvSpPr>
          <p:nvPr>
            <p:ph idx="1"/>
          </p:nvPr>
        </p:nvSpPr>
        <p:spPr>
          <a:xfrm>
            <a:off x="611561" y="908720"/>
            <a:ext cx="7920880" cy="5040560"/>
          </a:xfrm>
        </p:spPr>
        <p:txBody>
          <a:bodyPr/>
          <a:lstStyle/>
          <a:p>
            <a:pPr algn="just">
              <a:spcBef>
                <a:spcPts val="0"/>
              </a:spcBef>
              <a:buFont typeface="Wingdings" pitchFamily="2" charset="2"/>
              <a:buChar char="Ø"/>
              <a:defRPr/>
            </a:pPr>
            <a:r>
              <a:rPr lang="pt-BR" altLang="ja-JP" b="1" dirty="0">
                <a:latin typeface="Arial" panose="020B0604020202020204" pitchFamily="34" charset="0"/>
                <a:ea typeface="ＭＳ Ｐゴシック" pitchFamily="50" charset="-128"/>
                <a:cs typeface="Arial" panose="020B0604020202020204" pitchFamily="34" charset="0"/>
              </a:rPr>
              <a:t>Diversidade de fontes e gases no setor PPU</a:t>
            </a:r>
          </a:p>
          <a:p>
            <a:pPr marL="556895" lvl="1" indent="-285750" algn="just">
              <a:spcBef>
                <a:spcPts val="0"/>
              </a:spcBef>
              <a:buFont typeface="Arial" panose="020B0604020202020204" pitchFamily="34" charset="0"/>
              <a:buChar char="•"/>
              <a:defRPr/>
            </a:pPr>
            <a:r>
              <a:rPr lang="pt-BR" altLang="ja-JP" dirty="0">
                <a:latin typeface="Arial" panose="020B0604020202020204" pitchFamily="34" charset="0"/>
                <a:ea typeface="ＭＳ Ｐゴシック" pitchFamily="50" charset="-128"/>
                <a:cs typeface="Arial" panose="020B0604020202020204" pitchFamily="34" charset="0"/>
              </a:rPr>
              <a:t>Difícil incluir, de forma exaustiva, todas as fontes e gases</a:t>
            </a:r>
          </a:p>
          <a:p>
            <a:pPr marL="556895" lvl="1" indent="-285750" algn="just">
              <a:spcBef>
                <a:spcPts val="0"/>
              </a:spcBef>
              <a:buFont typeface="Arial" panose="020B0604020202020204" pitchFamily="34" charset="0"/>
              <a:buChar char="•"/>
              <a:defRPr/>
            </a:pPr>
            <a:r>
              <a:rPr lang="pt-BR" altLang="ja-JP" dirty="0">
                <a:latin typeface="Arial" panose="020B0604020202020204" pitchFamily="34" charset="0"/>
                <a:ea typeface="ＭＳ Ｐゴシック" pitchFamily="50" charset="-128"/>
                <a:cs typeface="Arial" panose="020B0604020202020204" pitchFamily="34" charset="0"/>
              </a:rPr>
              <a:t>No mínimo, as principais fontes e gases (categorias principais) devem ser incluídos</a:t>
            </a:r>
          </a:p>
          <a:p>
            <a:pPr algn="just">
              <a:spcBef>
                <a:spcPts val="0"/>
              </a:spcBef>
              <a:buFont typeface="Wingdings" pitchFamily="2" charset="2"/>
              <a:buChar char="Ø"/>
              <a:defRPr/>
            </a:pPr>
            <a:endParaRPr lang="pt-BR" altLang="ja-JP" dirty="0">
              <a:latin typeface="Arial" panose="020B0604020202020204" pitchFamily="34" charset="0"/>
              <a:ea typeface="ＭＳ Ｐゴシック" pitchFamily="50" charset="-128"/>
              <a:cs typeface="Arial" panose="020B0604020202020204" pitchFamily="34" charset="0"/>
            </a:endParaRPr>
          </a:p>
          <a:p>
            <a:pPr algn="just">
              <a:spcBef>
                <a:spcPts val="0"/>
              </a:spcBef>
              <a:buFont typeface="Wingdings" pitchFamily="2" charset="2"/>
              <a:buChar char="Ø"/>
              <a:defRPr/>
            </a:pPr>
            <a:r>
              <a:rPr lang="pt-BR" altLang="ja-JP" b="1" dirty="0">
                <a:latin typeface="Arial" panose="020B0604020202020204" pitchFamily="34" charset="0"/>
                <a:ea typeface="ＭＳ Ｐゴシック" pitchFamily="50" charset="-128"/>
                <a:cs typeface="Arial" panose="020B0604020202020204" pitchFamily="34" charset="0"/>
              </a:rPr>
              <a:t>Cuidados com os dados da atividade:</a:t>
            </a:r>
          </a:p>
          <a:p>
            <a:pPr marL="556895" lvl="1" indent="-285750" algn="just">
              <a:spcBef>
                <a:spcPts val="0"/>
              </a:spcBef>
              <a:buFont typeface="Arial" panose="020B0604020202020204" pitchFamily="34" charset="0"/>
              <a:buChar char="•"/>
              <a:defRPr/>
            </a:pPr>
            <a:r>
              <a:rPr lang="pt-BR" altLang="ja-JP" dirty="0">
                <a:latin typeface="Arial" panose="020B0604020202020204" pitchFamily="34" charset="0"/>
                <a:ea typeface="ＭＳ Ｐゴシック" pitchFamily="50" charset="-128"/>
                <a:cs typeface="Arial" panose="020B0604020202020204" pitchFamily="34" charset="0"/>
              </a:rPr>
              <a:t>Dificuldade de coletar dados da atividade (dados de entrada/saída, dados específicos da planta)</a:t>
            </a:r>
          </a:p>
          <a:p>
            <a:pPr marL="556895" lvl="1" indent="-285750" algn="just">
              <a:spcBef>
                <a:spcPts val="0"/>
              </a:spcBef>
              <a:buFont typeface="Arial" panose="020B0604020202020204" pitchFamily="34" charset="0"/>
              <a:buChar char="•"/>
              <a:defRPr/>
            </a:pPr>
            <a:r>
              <a:rPr lang="pt-BR" altLang="ja-JP" dirty="0">
                <a:latin typeface="Arial" panose="020B0604020202020204" pitchFamily="34" charset="0"/>
                <a:ea typeface="ＭＳ Ｐゴシック" pitchFamily="50" charset="-128"/>
                <a:cs typeface="Arial" panose="020B0604020202020204" pitchFamily="34" charset="0"/>
              </a:rPr>
              <a:t>Alocação de dados e dupla contagem</a:t>
            </a:r>
          </a:p>
          <a:p>
            <a:pPr marL="557212" lvl="1" indent="-285750" algn="just">
              <a:spcBef>
                <a:spcPts val="0"/>
              </a:spcBef>
              <a:buFont typeface="Arial" panose="020B0604020202020204" pitchFamily="34" charset="0"/>
              <a:buChar char="•"/>
              <a:defRPr/>
            </a:pPr>
            <a:r>
              <a:rPr lang="pt-BR" altLang="ja-JP" dirty="0">
                <a:latin typeface="Arial" panose="020B0604020202020204" pitchFamily="34" charset="0"/>
                <a:ea typeface="ＭＳ Ｐゴシック" pitchFamily="50" charset="-128"/>
                <a:cs typeface="Arial" panose="020B0604020202020204" pitchFamily="34" charset="0"/>
              </a:rPr>
              <a:t>Dados confidenciais de empresas privadas</a:t>
            </a:r>
          </a:p>
          <a:p>
            <a:pPr algn="just">
              <a:spcBef>
                <a:spcPts val="0"/>
              </a:spcBef>
              <a:buFont typeface="Wingdings" pitchFamily="2" charset="2"/>
              <a:buChar char="Ø"/>
              <a:defRPr/>
            </a:pPr>
            <a:endParaRPr lang="pt-BR" altLang="ja-JP" dirty="0">
              <a:latin typeface="Arial" panose="020B0604020202020204" pitchFamily="34" charset="0"/>
              <a:ea typeface="ＭＳ Ｐゴシック" pitchFamily="50" charset="-128"/>
              <a:cs typeface="Arial" panose="020B0604020202020204" pitchFamily="34" charset="0"/>
            </a:endParaRPr>
          </a:p>
          <a:p>
            <a:pPr algn="just">
              <a:spcBef>
                <a:spcPts val="0"/>
              </a:spcBef>
              <a:buFont typeface="Wingdings" pitchFamily="2" charset="2"/>
              <a:buChar char="Ø"/>
              <a:defRPr/>
            </a:pPr>
            <a:r>
              <a:rPr lang="pt-BR" altLang="ja-JP" b="1" dirty="0">
                <a:latin typeface="Arial" panose="020B0604020202020204" pitchFamily="34" charset="0"/>
                <a:ea typeface="ＭＳ Ｐゴシック" pitchFamily="50" charset="-128"/>
                <a:cs typeface="Arial" panose="020B0604020202020204" pitchFamily="34" charset="0"/>
              </a:rPr>
              <a:t>Várias oportunidades para redução de GEE</a:t>
            </a:r>
          </a:p>
          <a:p>
            <a:pPr marL="556895" lvl="1" indent="-285750" algn="just">
              <a:spcBef>
                <a:spcPts val="0"/>
              </a:spcBef>
              <a:buFont typeface="Arial" panose="020B0604020202020204" pitchFamily="34" charset="0"/>
              <a:buChar char="•"/>
              <a:defRPr/>
            </a:pPr>
            <a:r>
              <a:rPr lang="pt-BR" altLang="ja-JP" dirty="0">
                <a:latin typeface="Arial" panose="020B0604020202020204" pitchFamily="34" charset="0"/>
                <a:ea typeface="ＭＳ Ｐゴシック" pitchFamily="50" charset="-128"/>
                <a:cs typeface="Arial" panose="020B0604020202020204" pitchFamily="34" charset="0"/>
              </a:rPr>
              <a:t>Captura e redução de GEE nas plantas (</a:t>
            </a:r>
            <a:r>
              <a:rPr lang="pt-BR" altLang="ja-JP" i="1" dirty="0">
                <a:latin typeface="Arial" panose="020B0604020202020204" pitchFamily="34" charset="0"/>
                <a:ea typeface="ＭＳ Ｐゴシック" pitchFamily="50" charset="-128"/>
                <a:cs typeface="Arial" panose="020B0604020202020204" pitchFamily="34" charset="0"/>
              </a:rPr>
              <a:t>destruição de N</a:t>
            </a:r>
            <a:r>
              <a:rPr lang="pt-BR" altLang="ja-JP" i="1" baseline="-25000" dirty="0">
                <a:latin typeface="Arial" panose="020B0604020202020204" pitchFamily="34" charset="0"/>
                <a:ea typeface="ＭＳ Ｐゴシック" pitchFamily="50" charset="-128"/>
                <a:cs typeface="Arial" panose="020B0604020202020204" pitchFamily="34" charset="0"/>
              </a:rPr>
              <a:t>2</a:t>
            </a:r>
            <a:r>
              <a:rPr lang="pt-BR" altLang="ja-JP" i="1" dirty="0">
                <a:latin typeface="Arial" panose="020B0604020202020204" pitchFamily="34" charset="0"/>
                <a:ea typeface="ＭＳ Ｐゴシック" pitchFamily="50" charset="-128"/>
                <a:cs typeface="Arial" panose="020B0604020202020204" pitchFamily="34" charset="0"/>
              </a:rPr>
              <a:t>O em plantas de produção de ácido nítrico</a:t>
            </a:r>
            <a:r>
              <a:rPr lang="pt-BR" altLang="ja-JP" dirty="0">
                <a:latin typeface="Arial" panose="020B0604020202020204" pitchFamily="34" charset="0"/>
                <a:ea typeface="ＭＳ Ｐゴシック" pitchFamily="50" charset="-128"/>
                <a:cs typeface="Arial" panose="020B0604020202020204" pitchFamily="34" charset="0"/>
              </a:rPr>
              <a:t>)</a:t>
            </a:r>
          </a:p>
          <a:p>
            <a:pPr marL="556895" lvl="1" indent="-285750" algn="just">
              <a:spcBef>
                <a:spcPts val="0"/>
              </a:spcBef>
              <a:buFont typeface="Arial" panose="020B0604020202020204" pitchFamily="34" charset="0"/>
              <a:buChar char="•"/>
              <a:defRPr/>
            </a:pPr>
            <a:r>
              <a:rPr lang="pt-BR" altLang="ja-JP" dirty="0">
                <a:latin typeface="Arial" panose="020B0604020202020204" pitchFamily="34" charset="0"/>
                <a:ea typeface="ＭＳ Ｐゴシック" pitchFamily="50" charset="-128"/>
                <a:cs typeface="Arial" panose="020B0604020202020204" pitchFamily="34" charset="0"/>
              </a:rPr>
              <a:t>Recuperação no final da vida útil do produto, sujeito a reciclagem ou destruição (</a:t>
            </a:r>
            <a:r>
              <a:rPr lang="pt-BR" altLang="ja-JP" i="1" dirty="0">
                <a:latin typeface="Arial" panose="020B0604020202020204" pitchFamily="34" charset="0"/>
                <a:ea typeface="ＭＳ Ｐゴシック" pitchFamily="50" charset="-128"/>
                <a:cs typeface="Arial" panose="020B0604020202020204" pitchFamily="34" charset="0"/>
              </a:rPr>
              <a:t>HFCs em refrigeradores</a:t>
            </a:r>
            <a:r>
              <a:rPr lang="pt-BR" altLang="ja-JP" dirty="0">
                <a:latin typeface="Arial" panose="020B0604020202020204" pitchFamily="34" charset="0"/>
                <a:ea typeface="ＭＳ Ｐゴシック" pitchFamily="50" charset="-128"/>
                <a:cs typeface="Arial" panose="020B0604020202020204" pitchFamily="34" charset="0"/>
              </a:rPr>
              <a:t>)</a:t>
            </a:r>
            <a:endParaRPr lang="en-US" altLang="ja-JP" i="1" dirty="0">
              <a:latin typeface="Arial" panose="020B0604020202020204" pitchFamily="34" charset="0"/>
              <a:ea typeface="ＭＳ Ｐゴシック" pitchFamily="50" charset="-128"/>
              <a:cs typeface="Arial" panose="020B0604020202020204" pitchFamily="34" charset="0"/>
            </a:endParaRPr>
          </a:p>
        </p:txBody>
      </p:sp>
      <p:sp>
        <p:nvSpPr>
          <p:cNvPr id="4" name="Rectangle 3"/>
          <p:cNvSpPr/>
          <p:nvPr/>
        </p:nvSpPr>
        <p:spPr>
          <a:xfrm>
            <a:off x="8316416" y="6237312"/>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52</a:t>
            </a:fld>
            <a:endParaRPr lang="en-US" dirty="0"/>
          </a:p>
        </p:txBody>
      </p:sp>
      <p:sp>
        <p:nvSpPr>
          <p:cNvPr id="5" name="Rectangle 36"/>
          <p:cNvSpPr txBox="1">
            <a:spLocks noChangeArrowheads="1"/>
          </p:cNvSpPr>
          <p:nvPr/>
        </p:nvSpPr>
        <p:spPr>
          <a:xfrm>
            <a:off x="2267744" y="6562219"/>
            <a:ext cx="5598319" cy="32316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6" name="Rectangle 37"/>
          <p:cNvSpPr txBox="1">
            <a:spLocks noChangeArrowheads="1"/>
          </p:cNvSpPr>
          <p:nvPr/>
        </p:nvSpPr>
        <p:spPr>
          <a:xfrm>
            <a:off x="2915817" y="6326186"/>
            <a:ext cx="3456384"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27316179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6"/>
          <p:cNvSpPr>
            <a:spLocks noGrp="1" noChangeArrowheads="1"/>
          </p:cNvSpPr>
          <p:nvPr>
            <p:ph type="dt" sz="quarter" idx="4294967295"/>
          </p:nvPr>
        </p:nvSpPr>
        <p:spPr>
          <a:xfrm>
            <a:off x="1691680" y="6453336"/>
            <a:ext cx="6120680" cy="32050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4" name="Rectangle 37"/>
          <p:cNvSpPr>
            <a:spLocks noGrp="1" noChangeArrowheads="1"/>
          </p:cNvSpPr>
          <p:nvPr>
            <p:ph type="ftr" sz="quarter" idx="4294967295"/>
          </p:nvPr>
        </p:nvSpPr>
        <p:spPr>
          <a:xfrm>
            <a:off x="3273425" y="6237312"/>
            <a:ext cx="3242791" cy="2682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i="0" dirty="0"/>
              <a:t>Grupo Consultivo de Especialistas (CGE)</a:t>
            </a:r>
            <a:endParaRPr lang="de-DE" altLang="en-US" sz="1200" b="1" i="0" dirty="0"/>
          </a:p>
        </p:txBody>
      </p:sp>
      <p:sp>
        <p:nvSpPr>
          <p:cNvPr id="5" name="Rectangle 2">
            <a:extLst>
              <a:ext uri="{FF2B5EF4-FFF2-40B4-BE49-F238E27FC236}">
                <a16:creationId xmlns="" xmlns:a16="http://schemas.microsoft.com/office/drawing/2014/main" id="{501D4050-1CB3-4FA4-83E7-0FE95E252DC8}"/>
              </a:ext>
            </a:extLst>
          </p:cNvPr>
          <p:cNvSpPr txBox="1">
            <a:spLocks noChangeArrowheads="1"/>
          </p:cNvSpPr>
          <p:nvPr/>
        </p:nvSpPr>
        <p:spPr bwMode="auto">
          <a:xfrm>
            <a:off x="265113" y="712466"/>
            <a:ext cx="8483351" cy="412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lnSpc>
                <a:spcPts val="3600"/>
              </a:lnSpc>
              <a:spcBef>
                <a:spcPct val="0"/>
              </a:spcBef>
              <a:spcAft>
                <a:spcPct val="0"/>
              </a:spcAft>
              <a:defRPr sz="3000">
                <a:solidFill>
                  <a:schemeClr val="bg1"/>
                </a:solidFill>
                <a:latin typeface="+mj-lt"/>
                <a:ea typeface="+mj-ea"/>
                <a:cs typeface="+mj-cs"/>
              </a:defRPr>
            </a:lvl1pPr>
            <a:lvl2pPr algn="l" rtl="0" eaLnBrk="1" fontAlgn="base" hangingPunct="1">
              <a:lnSpc>
                <a:spcPts val="1500"/>
              </a:lnSpc>
              <a:spcBef>
                <a:spcPct val="0"/>
              </a:spcBef>
              <a:spcAft>
                <a:spcPct val="0"/>
              </a:spcAft>
              <a:defRPr sz="1200">
                <a:solidFill>
                  <a:schemeClr val="tx2"/>
                </a:solidFill>
                <a:latin typeface="Arial" charset="0"/>
              </a:defRPr>
            </a:lvl2pPr>
            <a:lvl3pPr algn="l" rtl="0" eaLnBrk="1" fontAlgn="base" hangingPunct="1">
              <a:lnSpc>
                <a:spcPts val="1500"/>
              </a:lnSpc>
              <a:spcBef>
                <a:spcPct val="0"/>
              </a:spcBef>
              <a:spcAft>
                <a:spcPct val="0"/>
              </a:spcAft>
              <a:defRPr sz="1200">
                <a:solidFill>
                  <a:schemeClr val="tx2"/>
                </a:solidFill>
                <a:latin typeface="Arial" charset="0"/>
              </a:defRPr>
            </a:lvl3pPr>
            <a:lvl4pPr algn="l" rtl="0" eaLnBrk="1" fontAlgn="base" hangingPunct="1">
              <a:lnSpc>
                <a:spcPts val="1500"/>
              </a:lnSpc>
              <a:spcBef>
                <a:spcPct val="0"/>
              </a:spcBef>
              <a:spcAft>
                <a:spcPct val="0"/>
              </a:spcAft>
              <a:defRPr sz="1200">
                <a:solidFill>
                  <a:schemeClr val="tx2"/>
                </a:solidFill>
                <a:latin typeface="Arial" charset="0"/>
              </a:defRPr>
            </a:lvl4pPr>
            <a:lvl5pPr algn="l" rtl="0" eaLnBrk="1" fontAlgn="base" hangingPunct="1">
              <a:lnSpc>
                <a:spcPts val="1500"/>
              </a:lnSpc>
              <a:spcBef>
                <a:spcPct val="0"/>
              </a:spcBef>
              <a:spcAft>
                <a:spcPct val="0"/>
              </a:spcAft>
              <a:defRPr sz="1200">
                <a:solidFill>
                  <a:schemeClr val="tx2"/>
                </a:solidFill>
                <a:latin typeface="Arial" charset="0"/>
              </a:defRPr>
            </a:lvl5pPr>
            <a:lvl6pPr marL="457200" algn="l" rtl="0" eaLnBrk="1" fontAlgn="base" hangingPunct="1">
              <a:lnSpc>
                <a:spcPts val="1500"/>
              </a:lnSpc>
              <a:spcBef>
                <a:spcPct val="0"/>
              </a:spcBef>
              <a:spcAft>
                <a:spcPct val="0"/>
              </a:spcAft>
              <a:defRPr sz="1200">
                <a:solidFill>
                  <a:schemeClr val="tx2"/>
                </a:solidFill>
                <a:latin typeface="Arial" charset="0"/>
              </a:defRPr>
            </a:lvl6pPr>
            <a:lvl7pPr marL="914400" algn="l" rtl="0" eaLnBrk="1" fontAlgn="base" hangingPunct="1">
              <a:lnSpc>
                <a:spcPts val="1500"/>
              </a:lnSpc>
              <a:spcBef>
                <a:spcPct val="0"/>
              </a:spcBef>
              <a:spcAft>
                <a:spcPct val="0"/>
              </a:spcAft>
              <a:defRPr sz="1200">
                <a:solidFill>
                  <a:schemeClr val="tx2"/>
                </a:solidFill>
                <a:latin typeface="Arial" charset="0"/>
              </a:defRPr>
            </a:lvl7pPr>
            <a:lvl8pPr marL="1371600" algn="l" rtl="0" eaLnBrk="1" fontAlgn="base" hangingPunct="1">
              <a:lnSpc>
                <a:spcPts val="1500"/>
              </a:lnSpc>
              <a:spcBef>
                <a:spcPct val="0"/>
              </a:spcBef>
              <a:spcAft>
                <a:spcPct val="0"/>
              </a:spcAft>
              <a:defRPr sz="1200">
                <a:solidFill>
                  <a:schemeClr val="tx2"/>
                </a:solidFill>
                <a:latin typeface="Arial" charset="0"/>
              </a:defRPr>
            </a:lvl8pPr>
            <a:lvl9pPr marL="1828800" algn="l" rtl="0" eaLnBrk="1" fontAlgn="base" hangingPunct="1">
              <a:lnSpc>
                <a:spcPts val="1500"/>
              </a:lnSpc>
              <a:spcBef>
                <a:spcPct val="0"/>
              </a:spcBef>
              <a:spcAft>
                <a:spcPct val="0"/>
              </a:spcAft>
              <a:defRPr sz="1200">
                <a:solidFill>
                  <a:schemeClr val="tx2"/>
                </a:solidFill>
                <a:latin typeface="Arial" charset="0"/>
              </a:defRPr>
            </a:lvl9pPr>
          </a:lstStyle>
          <a:p>
            <a:endParaRPr lang="de-DE" altLang="de-DE" sz="1800" kern="0" dirty="0">
              <a:solidFill>
                <a:srgbClr val="000000"/>
              </a:solidFill>
            </a:endParaRPr>
          </a:p>
        </p:txBody>
      </p:sp>
      <p:sp>
        <p:nvSpPr>
          <p:cNvPr id="8" name="Title 1">
            <a:extLst>
              <a:ext uri="{FF2B5EF4-FFF2-40B4-BE49-F238E27FC236}">
                <a16:creationId xmlns="" xmlns:a16="http://schemas.microsoft.com/office/drawing/2014/main" id="{074E20DD-2448-428A-86F5-3F438A41AAAC}"/>
              </a:ext>
            </a:extLst>
          </p:cNvPr>
          <p:cNvSpPr>
            <a:spLocks noGrp="1"/>
          </p:cNvSpPr>
          <p:nvPr>
            <p:ph type="ctrTitle"/>
          </p:nvPr>
        </p:nvSpPr>
        <p:spPr>
          <a:xfrm>
            <a:off x="627063" y="2205038"/>
            <a:ext cx="7881937" cy="1204912"/>
          </a:xfrm>
        </p:spPr>
        <p:txBody>
          <a:bodyPr/>
          <a:lstStyle/>
          <a:p>
            <a:pPr algn="ctr"/>
            <a:r>
              <a:rPr lang="en-US" sz="4000" dirty="0">
                <a:ea typeface="ＭＳ Ｐゴシック" pitchFamily="34" charset="-128"/>
              </a:rPr>
              <a:t>Obrigado pela atenção</a:t>
            </a:r>
            <a:endParaRPr lang="en-US" sz="3600" dirty="0"/>
          </a:p>
        </p:txBody>
      </p:sp>
    </p:spTree>
    <p:extLst>
      <p:ext uri="{BB962C8B-B14F-4D97-AF65-F5344CB8AC3E}">
        <p14:creationId xmlns:p14="http://schemas.microsoft.com/office/powerpoint/2010/main" val="1605201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7752" y="1262848"/>
            <a:ext cx="7648664" cy="4525963"/>
          </a:xfrm>
        </p:spPr>
        <p:txBody>
          <a:bodyPr/>
          <a:lstStyle/>
          <a:p>
            <a:pPr marL="0" indent="0" algn="just">
              <a:buNone/>
            </a:pPr>
            <a:r>
              <a:rPr lang="pt-BR" b="1" dirty="0">
                <a:solidFill>
                  <a:srgbClr val="FF0000"/>
                </a:solidFill>
                <a:latin typeface="Arial" panose="020B0604020202020204" pitchFamily="34" charset="0"/>
                <a:ea typeface="ＭＳ Ｐゴシック" pitchFamily="50" charset="-128"/>
                <a:cs typeface="Arial" panose="020B0604020202020204" pitchFamily="34" charset="0"/>
              </a:rPr>
              <a:t>Não incluídas no setor IPPU:</a:t>
            </a:r>
          </a:p>
          <a:p>
            <a:pPr marL="0" indent="0" algn="just">
              <a:buNone/>
            </a:pPr>
            <a:endParaRPr lang="pt-BR" dirty="0">
              <a:latin typeface="Arial" panose="020B0604020202020204" pitchFamily="34" charset="0"/>
              <a:ea typeface="ＭＳ Ｐゴシック" pitchFamily="50" charset="-128"/>
              <a:cs typeface="Arial" panose="020B0604020202020204" pitchFamily="34" charset="0"/>
            </a:endParaRPr>
          </a:p>
          <a:p>
            <a:pPr marL="0" indent="0" algn="just">
              <a:buNone/>
            </a:pPr>
            <a:r>
              <a:rPr lang="pt-BR" b="1" dirty="0">
                <a:latin typeface="Arial" panose="020B0604020202020204" pitchFamily="34" charset="0"/>
                <a:ea typeface="ＭＳ Ｐゴシック" pitchFamily="50" charset="-128"/>
                <a:cs typeface="Arial" panose="020B0604020202020204" pitchFamily="34" charset="0"/>
              </a:rPr>
              <a:t>Emissões pela Queima de Combustível no Setor Industrial para fins energéticos</a:t>
            </a:r>
            <a:r>
              <a:rPr lang="pt-BR" dirty="0">
                <a:latin typeface="Arial" panose="020B0604020202020204" pitchFamily="34" charset="0"/>
                <a:ea typeface="ＭＳ Ｐゴシック" pitchFamily="50" charset="-128"/>
                <a:cs typeface="Arial" panose="020B0604020202020204" pitchFamily="34" charset="0"/>
              </a:rPr>
              <a:t> (por exemplo, produção de cimento) → Setor Energia</a:t>
            </a:r>
          </a:p>
          <a:p>
            <a:pPr marL="0" indent="0" algn="just">
              <a:buNone/>
            </a:pPr>
            <a:endParaRPr lang="pt-BR" dirty="0">
              <a:latin typeface="Arial" panose="020B0604020202020204" pitchFamily="34" charset="0"/>
              <a:ea typeface="ＭＳ Ｐゴシック" pitchFamily="50" charset="-128"/>
              <a:cs typeface="Arial" panose="020B0604020202020204" pitchFamily="34" charset="0"/>
            </a:endParaRPr>
          </a:p>
          <a:p>
            <a:pPr marL="0" indent="0" algn="just">
              <a:buNone/>
            </a:pPr>
            <a:r>
              <a:rPr lang="pt-BR" b="1" dirty="0">
                <a:latin typeface="Arial" panose="020B0604020202020204" pitchFamily="34" charset="0"/>
                <a:ea typeface="ＭＳ Ｐゴシック" pitchFamily="50" charset="-128"/>
                <a:cs typeface="Arial" panose="020B0604020202020204" pitchFamily="34" charset="0"/>
              </a:rPr>
              <a:t>Emissões fugitivas em indústrias de petróleo / gás</a:t>
            </a:r>
            <a:r>
              <a:rPr lang="pt-BR" dirty="0">
                <a:latin typeface="Arial" panose="020B0604020202020204" pitchFamily="34" charset="0"/>
                <a:ea typeface="ＭＳ Ｐゴシック" pitchFamily="50" charset="-128"/>
                <a:cs typeface="Arial" panose="020B0604020202020204" pitchFamily="34" charset="0"/>
              </a:rPr>
              <a:t> → Setor Energia</a:t>
            </a:r>
          </a:p>
          <a:p>
            <a:pPr marL="0" indent="0" algn="just">
              <a:buNone/>
            </a:pPr>
            <a:endParaRPr lang="pt-BR" dirty="0">
              <a:latin typeface="Arial" panose="020B0604020202020204" pitchFamily="34" charset="0"/>
              <a:ea typeface="ＭＳ Ｐゴシック" pitchFamily="50" charset="-128"/>
              <a:cs typeface="Arial" panose="020B0604020202020204" pitchFamily="34" charset="0"/>
            </a:endParaRPr>
          </a:p>
          <a:p>
            <a:pPr marL="0" indent="0" algn="just">
              <a:buNone/>
            </a:pPr>
            <a:r>
              <a:rPr lang="pt-BR" b="1" dirty="0">
                <a:latin typeface="Arial" panose="020B0604020202020204" pitchFamily="34" charset="0"/>
                <a:ea typeface="ＭＳ Ｐゴシック" pitchFamily="50" charset="-128"/>
                <a:cs typeface="Arial" panose="020B0604020202020204" pitchFamily="34" charset="0"/>
              </a:rPr>
              <a:t>Incineração de solventes e outros produtos sem recuperação de energia</a:t>
            </a:r>
            <a:r>
              <a:rPr lang="pt-BR" dirty="0">
                <a:latin typeface="Arial" panose="020B0604020202020204" pitchFamily="34" charset="0"/>
                <a:ea typeface="ＭＳ Ｐゴシック" pitchFamily="50" charset="-128"/>
                <a:cs typeface="Arial" panose="020B0604020202020204" pitchFamily="34" charset="0"/>
              </a:rPr>
              <a:t> → Setor Resíduos</a:t>
            </a:r>
            <a:endParaRPr lang="en-US" dirty="0">
              <a:latin typeface="Arial" panose="020B0604020202020204" pitchFamily="34" charset="0"/>
              <a:ea typeface="ＭＳ Ｐゴシック" pitchFamily="50" charset="-128"/>
              <a:cs typeface="Arial" panose="020B0604020202020204" pitchFamily="34" charset="0"/>
            </a:endParaRPr>
          </a:p>
        </p:txBody>
      </p:sp>
      <p:sp>
        <p:nvSpPr>
          <p:cNvPr id="4" name="Rectangle 3"/>
          <p:cNvSpPr/>
          <p:nvPr/>
        </p:nvSpPr>
        <p:spPr>
          <a:xfrm>
            <a:off x="8460432" y="6237312"/>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6</a:t>
            </a:fld>
            <a:endParaRPr lang="en-US" dirty="0"/>
          </a:p>
        </p:txBody>
      </p:sp>
      <p:sp>
        <p:nvSpPr>
          <p:cNvPr id="6" name="Title 1"/>
          <p:cNvSpPr>
            <a:spLocks noGrp="1"/>
          </p:cNvSpPr>
          <p:nvPr>
            <p:ph type="title"/>
          </p:nvPr>
        </p:nvSpPr>
        <p:spPr>
          <a:xfrm>
            <a:off x="611560" y="148255"/>
            <a:ext cx="7918450" cy="846044"/>
          </a:xfrm>
        </p:spPr>
        <p:txBody>
          <a:bodyPr/>
          <a:lstStyle/>
          <a:p>
            <a:r>
              <a:rPr lang="en-GB" dirty="0">
                <a:ea typeface="ＭＳ Ｐゴシック" pitchFamily="50" charset="-128"/>
              </a:rPr>
              <a:t>Setor IPPU</a:t>
            </a:r>
            <a:endParaRPr lang="en-GB" dirty="0"/>
          </a:p>
        </p:txBody>
      </p:sp>
      <p:sp>
        <p:nvSpPr>
          <p:cNvPr id="5" name="Rectangle 36"/>
          <p:cNvSpPr txBox="1">
            <a:spLocks noChangeArrowheads="1"/>
          </p:cNvSpPr>
          <p:nvPr/>
        </p:nvSpPr>
        <p:spPr>
          <a:xfrm>
            <a:off x="2411760" y="6505575"/>
            <a:ext cx="545430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7" name="Rectangle 37"/>
          <p:cNvSpPr txBox="1">
            <a:spLocks noChangeArrowheads="1"/>
          </p:cNvSpPr>
          <p:nvPr/>
        </p:nvSpPr>
        <p:spPr>
          <a:xfrm>
            <a:off x="3131841" y="6237312"/>
            <a:ext cx="3240360"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3072457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dirty="0"/>
              <a:t>Demarcação: IPPU versus Energia</a:t>
            </a:r>
          </a:p>
        </p:txBody>
      </p:sp>
      <p:sp>
        <p:nvSpPr>
          <p:cNvPr id="3" name="Content Placeholder 2"/>
          <p:cNvSpPr>
            <a:spLocks noGrp="1"/>
          </p:cNvSpPr>
          <p:nvPr>
            <p:ph idx="1"/>
          </p:nvPr>
        </p:nvSpPr>
        <p:spPr>
          <a:xfrm>
            <a:off x="467544" y="880208"/>
            <a:ext cx="8208912" cy="5184576"/>
          </a:xfrm>
        </p:spPr>
        <p:txBody>
          <a:bodyPr/>
          <a:lstStyle/>
          <a:p>
            <a:pPr marL="0" indent="0" algn="just">
              <a:buNone/>
            </a:pPr>
            <a:r>
              <a:rPr lang="pt-BR" sz="1600" b="1" dirty="0">
                <a:latin typeface="Arial" panose="020B0604020202020204" pitchFamily="34" charset="0"/>
                <a:cs typeface="Arial" panose="020B0604020202020204" pitchFamily="34" charset="0"/>
              </a:rPr>
              <a:t>As emissões pela queima de combustíveis obtidos de matéria-prima para um processo no setor IPPU são normalmente alocadas na categoria de fonte na qual o processo ocorre (essas categorias de fontes são normalmente 2B e 2C). No entanto, se os combustíveis derivados são transferidos para queima em outra categoria de fonte, as emissões devem ser informadas na parte apropriada do Setor Energia (normalmente 1A1 ou 1A2).</a:t>
            </a:r>
            <a:endParaRPr lang="en-GB" sz="1600" dirty="0">
              <a:latin typeface="Arial" panose="020B0604020202020204" pitchFamily="34" charset="0"/>
              <a:cs typeface="Arial" panose="020B0604020202020204" pitchFamily="34" charset="0"/>
            </a:endParaRPr>
          </a:p>
          <a:p>
            <a:pPr marL="0" indent="0" algn="just">
              <a:buNone/>
            </a:pPr>
            <a:endParaRPr lang="en-GB" sz="1600" b="1" dirty="0">
              <a:latin typeface="Arial" panose="020B0604020202020204" pitchFamily="34" charset="0"/>
              <a:cs typeface="Arial" panose="020B0604020202020204" pitchFamily="34" charset="0"/>
            </a:endParaRPr>
          </a:p>
          <a:p>
            <a:pPr marL="0" indent="0" algn="just">
              <a:buNone/>
            </a:pPr>
            <a:r>
              <a:rPr lang="pt-BR" sz="1600" b="1" dirty="0">
                <a:latin typeface="Arial" panose="020B0604020202020204" pitchFamily="34" charset="0"/>
                <a:cs typeface="Arial" panose="020B0604020202020204" pitchFamily="34" charset="0"/>
              </a:rPr>
              <a:t>Exemplo:</a:t>
            </a:r>
            <a:endParaRPr lang="pt-BR" sz="1600" dirty="0">
              <a:latin typeface="Arial" panose="020B0604020202020204" pitchFamily="34" charset="0"/>
              <a:cs typeface="Arial" panose="020B0604020202020204" pitchFamily="34" charset="0"/>
            </a:endParaRPr>
          </a:p>
          <a:p>
            <a:pPr marL="0" indent="0" algn="just">
              <a:buNone/>
            </a:pPr>
            <a:r>
              <a:rPr lang="pt-BR" sz="1600" dirty="0">
                <a:latin typeface="Arial" panose="020B0604020202020204" pitchFamily="34" charset="0"/>
                <a:cs typeface="Arial" panose="020B0604020202020204" pitchFamily="34" charset="0"/>
              </a:rPr>
              <a:t>Se gás de alto-forno é queimado inteiramente dentro da indústria metalúrgica (</a:t>
            </a:r>
            <a:r>
              <a:rPr lang="pt" sz="1600" dirty="0">
                <a:latin typeface="Arial" panose="020B0604020202020204" pitchFamily="34" charset="0"/>
                <a:cs typeface="Arial" panose="020B0604020202020204" pitchFamily="34" charset="0"/>
              </a:rPr>
              <a:t>seja para aquecimento de ar comprimido, necessidades de energia do local ou para operações de acabamento de metal)</a:t>
            </a:r>
            <a:r>
              <a:rPr lang="pt-BR" sz="1600" dirty="0">
                <a:latin typeface="Arial" panose="020B0604020202020204" pitchFamily="34" charset="0"/>
                <a:cs typeface="Arial" panose="020B0604020202020204" pitchFamily="34" charset="0"/>
              </a:rPr>
              <a:t> as emissões associadas são informadas na subcategoria de fonte 2C1 do setor IPPU. Se parte do gás for fornecida a uma fábrica próxima para produção de calor ou a um produtor principal de eletricidade, as emissões são informadas nas subcategorias de fonte do setor Energia (1A2f ou 1A1a</a:t>
            </a:r>
            <a:r>
              <a:rPr lang="pt-BR" sz="1600" dirty="0" smtClean="0">
                <a:latin typeface="Arial" panose="020B0604020202020204" pitchFamily="34" charset="0"/>
                <a:cs typeface="Arial" panose="020B0604020202020204" pitchFamily="34" charset="0"/>
              </a:rPr>
              <a:t>).</a:t>
            </a:r>
          </a:p>
          <a:p>
            <a:pPr marL="0" indent="0" algn="just">
              <a:buNone/>
            </a:pPr>
            <a:endParaRPr lang="en-GB" sz="1600" i="1" u="sng" dirty="0">
              <a:solidFill>
                <a:srgbClr val="F89708"/>
              </a:solidFill>
              <a:latin typeface="Arial" panose="020B0604020202020204" pitchFamily="34" charset="0"/>
              <a:cs typeface="Arial" panose="020B0604020202020204" pitchFamily="34" charset="0"/>
            </a:endParaRPr>
          </a:p>
          <a:p>
            <a:pPr algn="r">
              <a:buFont typeface="Wingdings" panose="05000000000000000000" pitchFamily="2" charset="2"/>
              <a:buChar char="ü"/>
            </a:pPr>
            <a:r>
              <a:rPr lang="pt-BR" sz="1600" b="1" i="1" dirty="0">
                <a:solidFill>
                  <a:schemeClr val="tx2"/>
                </a:solidFill>
                <a:latin typeface="+mj-lt"/>
                <a:ea typeface="+mj-ea"/>
                <a:cs typeface="+mj-cs"/>
              </a:rPr>
              <a:t>Quadro 1.1 Capítulo 1, Volume 3 – Diretrizes 2006</a:t>
            </a:r>
            <a:r>
              <a:rPr lang="pt-BR" sz="1600" b="1" i="1" dirty="0">
                <a:solidFill>
                  <a:srgbClr val="4B93DC"/>
                </a:solidFill>
                <a:latin typeface="Arial" panose="020B0604020202020204" pitchFamily="34" charset="0"/>
                <a:cs typeface="Arial" panose="020B0604020202020204" pitchFamily="34" charset="0"/>
              </a:rPr>
              <a:t> do IPCC</a:t>
            </a:r>
            <a:endParaRPr lang="en-GB" sz="1600" dirty="0">
              <a:latin typeface="Arial" panose="020B0604020202020204" pitchFamily="34" charset="0"/>
              <a:cs typeface="Arial" panose="020B0604020202020204" pitchFamily="34" charset="0"/>
            </a:endParaRPr>
          </a:p>
        </p:txBody>
      </p:sp>
      <p:sp>
        <p:nvSpPr>
          <p:cNvPr id="4" name="Rectangle 3"/>
          <p:cNvSpPr/>
          <p:nvPr/>
        </p:nvSpPr>
        <p:spPr>
          <a:xfrm>
            <a:off x="8460432" y="6237312"/>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7</a:t>
            </a:fld>
            <a:endParaRPr lang="en-US" dirty="0"/>
          </a:p>
        </p:txBody>
      </p:sp>
      <p:sp>
        <p:nvSpPr>
          <p:cNvPr id="5" name="Rectangle 36"/>
          <p:cNvSpPr txBox="1">
            <a:spLocks noChangeArrowheads="1"/>
          </p:cNvSpPr>
          <p:nvPr/>
        </p:nvSpPr>
        <p:spPr>
          <a:xfrm>
            <a:off x="2339752" y="6505574"/>
            <a:ext cx="5526311" cy="17938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6" name="Rectangle 37"/>
          <p:cNvSpPr txBox="1">
            <a:spLocks noChangeArrowheads="1"/>
          </p:cNvSpPr>
          <p:nvPr/>
        </p:nvSpPr>
        <p:spPr>
          <a:xfrm>
            <a:off x="3347864" y="6273948"/>
            <a:ext cx="3456384"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1082388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342"/>
            <a:ext cx="9144000" cy="6904385"/>
          </a:xfrm>
          <a:prstGeom prst="rect">
            <a:avLst/>
          </a:prstGeom>
        </p:spPr>
      </p:pic>
      <p:sp>
        <p:nvSpPr>
          <p:cNvPr id="4" name="Rectangle 3"/>
          <p:cNvSpPr/>
          <p:nvPr/>
        </p:nvSpPr>
        <p:spPr>
          <a:xfrm>
            <a:off x="8460432" y="6237312"/>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8</a:t>
            </a:fld>
            <a:endParaRPr lang="en-US" dirty="0"/>
          </a:p>
        </p:txBody>
      </p:sp>
      <p:sp>
        <p:nvSpPr>
          <p:cNvPr id="5" name="Rectangle 36"/>
          <p:cNvSpPr txBox="1">
            <a:spLocks noChangeArrowheads="1"/>
          </p:cNvSpPr>
          <p:nvPr/>
        </p:nvSpPr>
        <p:spPr>
          <a:xfrm>
            <a:off x="899592" y="6560477"/>
            <a:ext cx="5513148" cy="1848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pt-BR" altLang="en-US" sz="1200" dirty="0"/>
              <a:t>Materiais de </a:t>
            </a:r>
            <a:r>
              <a:rPr lang="pt-BR" altLang="en-US" sz="1200" dirty="0" smtClean="0"/>
              <a:t>treinamento  </a:t>
            </a:r>
            <a:r>
              <a:rPr lang="pt-BR" altLang="en-US" sz="1200" dirty="0"/>
              <a:t>para o Inventário Nacional de Gases de Efeito Estufa</a:t>
            </a:r>
            <a:endParaRPr lang="de-DE" altLang="en-US" sz="1200" dirty="0"/>
          </a:p>
        </p:txBody>
      </p:sp>
      <p:sp>
        <p:nvSpPr>
          <p:cNvPr id="6" name="Rectangle 37"/>
          <p:cNvSpPr txBox="1">
            <a:spLocks noChangeArrowheads="1"/>
          </p:cNvSpPr>
          <p:nvPr/>
        </p:nvSpPr>
        <p:spPr>
          <a:xfrm>
            <a:off x="2267744" y="6386568"/>
            <a:ext cx="33712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Grupo Consultivo de Especialistas (CGE)</a:t>
            </a:r>
            <a:endParaRPr lang="de-DE" altLang="en-US" sz="1200" b="1" dirty="0"/>
          </a:p>
        </p:txBody>
      </p:sp>
    </p:spTree>
    <p:extLst>
      <p:ext uri="{BB962C8B-B14F-4D97-AF65-F5344CB8AC3E}">
        <p14:creationId xmlns:p14="http://schemas.microsoft.com/office/powerpoint/2010/main" val="2575788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88523154"/>
      </p:ext>
    </p:extLst>
  </p:cSld>
  <p:clrMapOvr>
    <a:masterClrMapping/>
  </p:clrMapOvr>
</p:sld>
</file>

<file path=ppt/theme/theme1.xml><?xml version="1.0" encoding="utf-8"?>
<a:theme xmlns:a="http://schemas.openxmlformats.org/drawingml/2006/main" name=" UNFCCC PowerPoint">
  <a:themeElements>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FCCC quote">
  <a:themeElements>
    <a:clrScheme name="UNFCCC quot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UNFCCC quo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UNFCCC quot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NFCCC_Master 70pt title">
  <a:themeElements>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UNFCCC_Master 70pt tit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 UNFCCC PowerPoint">
  <a:themeElements>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30F70CB2BEB3E4B9239167C339B484B" ma:contentTypeVersion="2" ma:contentTypeDescription="Create a new document." ma:contentTypeScope="" ma:versionID="cd49b3c25af256f9b0e84d1ff9f5658c">
  <xsd:schema xmlns:xsd="http://www.w3.org/2001/XMLSchema" xmlns:xs="http://www.w3.org/2001/XMLSchema" xmlns:p="http://schemas.microsoft.com/office/2006/metadata/properties" xmlns:ns2="fd44d591-518f-414d-9c58-168d47e8a02c" targetNamespace="http://schemas.microsoft.com/office/2006/metadata/properties" ma:root="true" ma:fieldsID="e4a07d9ff8b6a9e3d9f8ddec7f9a7c95" ns2:_="">
    <xsd:import namespace="fd44d591-518f-414d-9c58-168d47e8a02c"/>
    <xsd:element name="properties">
      <xsd:complexType>
        <xsd:sequence>
          <xsd:element name="documentManagement">
            <xsd:complexType>
              <xsd:all>
                <xsd:element ref="ns2:_dlc_DocId" minOccurs="0"/>
                <xsd:element ref="ns2:_dlc_DocIdUrl" minOccurs="0"/>
                <xsd:element ref="ns2:_dlc_DocIdPersistId" minOccurs="0"/>
                <xsd:element ref="ns2:Doc_x0020_type" minOccurs="0"/>
                <xsd:element ref="ns2:Occasion" minOccurs="0"/>
                <xsd:element ref="ns2:Occasion_x003a_ActivityTex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44d591-518f-414d-9c58-168d47e8a02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Doc_x0020_type" ma:index="11" nillable="true" ma:displayName="Doc type" ma:default="Minutes" ma:format="Dropdown" ma:internalName="Doc_x0020_type">
      <xsd:simpleType>
        <xsd:restriction base="dms:Choice">
          <xsd:enumeration value="Minutes"/>
          <xsd:enumeration value="Agenda"/>
          <xsd:enumeration value="Presentation"/>
          <xsd:enumeration value="Background documents"/>
          <xsd:enumeration value="Reference materials"/>
          <xsd:enumeration value="Other"/>
          <xsd:enumeration value="Training Presentation"/>
          <xsd:enumeration value="Training Handbook"/>
          <xsd:enumeration value="Document"/>
          <xsd:enumeration value="Archive"/>
        </xsd:restriction>
      </xsd:simpleType>
    </xsd:element>
    <xsd:element name="Occasion" ma:index="12" nillable="true" ma:displayName="Occasion" ma:list="{6e86d4ec-4cb6-4442-9968-65ae73616959}" ma:internalName="Occasion" ma:showField="Title" ma:web="fd44d591-518f-414d-9c58-168d47e8a02c">
      <xsd:simpleType>
        <xsd:restriction base="dms:Lookup"/>
      </xsd:simpleType>
    </xsd:element>
    <xsd:element name="Occasion_x003a_ActivityText" ma:index="13" nillable="true" ma:displayName="Occasion:ActivityText" ma:list="{6e86d4ec-4cb6-4442-9968-65ae73616959}" ma:internalName="Occasion_x003A_ActivityText" ma:readOnly="true" ma:showField="ActivityText" ma:web="fd44d591-518f-414d-9c58-168d47e8a02c">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ccasion xmlns="fd44d591-518f-414d-9c58-168d47e8a02c">22</Occasion>
    <Doc_x0020_type xmlns="fd44d591-518f-414d-9c58-168d47e8a02c">Presentation</Doc_x0020_type>
    <_dlc_DocId xmlns="fd44d591-518f-414d-9c58-168d47e8a02c">XPNSPWEK3DPS-467863604-214</_dlc_DocId>
    <_dlc_DocIdUrl xmlns="fd44d591-518f-414d-9c58-168d47e8a02c">
      <Url>https://process.unfccc.int/sites/CGE/_layouts/DocIdRedir.aspx?ID=XPNSPWEK3DPS-467863604-214</Url>
      <Description>XPNSPWEK3DPS-467863604-214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9BDD674-91DA-47D6-810B-5A409D8A839C}">
  <ds:schemaRefs>
    <ds:schemaRef ds:uri="http://schemas.microsoft.com/sharepoint/v3/contenttype/forms"/>
  </ds:schemaRefs>
</ds:datastoreItem>
</file>

<file path=customXml/itemProps2.xml><?xml version="1.0" encoding="utf-8"?>
<ds:datastoreItem xmlns:ds="http://schemas.openxmlformats.org/officeDocument/2006/customXml" ds:itemID="{35161A7E-A357-4F31-9B2D-5FDED7CA00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44d591-518f-414d-9c58-168d47e8a0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457665-4B63-40C7-8980-D85F4FDB3AC1}">
  <ds:schemaRefs>
    <ds:schemaRef ds:uri="http://purl.org/dc/terms/"/>
    <ds:schemaRef ds:uri="http://www.w3.org/XML/1998/namespace"/>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fd44d591-518f-414d-9c58-168d47e8a02c"/>
    <ds:schemaRef ds:uri="http://schemas.microsoft.com/office/2006/metadata/properties"/>
  </ds:schemaRefs>
</ds:datastoreItem>
</file>

<file path=customXml/itemProps4.xml><?xml version="1.0" encoding="utf-8"?>
<ds:datastoreItem xmlns:ds="http://schemas.openxmlformats.org/officeDocument/2006/customXml" ds:itemID="{20150D03-21CD-4741-9B9F-19393737CDC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4110</Words>
  <Application>Microsoft Office PowerPoint</Application>
  <PresentationFormat>Apresentação na tela (4:3)</PresentationFormat>
  <Paragraphs>800</Paragraphs>
  <Slides>53</Slides>
  <Notes>26</Notes>
  <HiddenSlides>0</HiddenSlides>
  <MMClips>0</MMClips>
  <ScaleCrop>false</ScaleCrop>
  <HeadingPairs>
    <vt:vector size="6" baseType="variant">
      <vt:variant>
        <vt:lpstr>Tema</vt:lpstr>
      </vt:variant>
      <vt:variant>
        <vt:i4>4</vt:i4>
      </vt:variant>
      <vt:variant>
        <vt:lpstr>Servidores OLE incorporados</vt:lpstr>
      </vt:variant>
      <vt:variant>
        <vt:i4>2</vt:i4>
      </vt:variant>
      <vt:variant>
        <vt:lpstr>Títulos de slides</vt:lpstr>
      </vt:variant>
      <vt:variant>
        <vt:i4>53</vt:i4>
      </vt:variant>
    </vt:vector>
  </HeadingPairs>
  <TitlesOfParts>
    <vt:vector size="59" baseType="lpstr">
      <vt:lpstr> UNFCCC PowerPoint</vt:lpstr>
      <vt:lpstr>UNFCCC quote</vt:lpstr>
      <vt:lpstr>UNFCCC_Master 70pt title</vt:lpstr>
      <vt:lpstr>1_ UNFCCC PowerPoint</vt:lpstr>
      <vt:lpstr>Document</vt:lpstr>
      <vt:lpstr>Documento do Microsoft Word</vt:lpstr>
      <vt:lpstr>      </vt:lpstr>
      <vt:lpstr>Prefácio, Direitos Autorais e Isenção de Responsabilidade </vt:lpstr>
      <vt:lpstr>Sumário</vt:lpstr>
      <vt:lpstr>Importância para as Partes não incluídas no Anexo I</vt:lpstr>
      <vt:lpstr>Setor IPPU</vt:lpstr>
      <vt:lpstr>Setor IPPU</vt:lpstr>
      <vt:lpstr>Demarcação: IPPU versus Energia</vt:lpstr>
      <vt:lpstr>Apresentação do PowerPoint</vt:lpstr>
      <vt:lpstr>Apresentação do PowerPoint</vt:lpstr>
      <vt:lpstr>Apresentação do PowerPoint</vt:lpstr>
      <vt:lpstr>Apresentação do PowerPoint</vt:lpstr>
      <vt:lpstr>Gases do setor IPPU (CO2, CH4, N2O, HFCs, PFCs, SF6 e NF3)</vt:lpstr>
      <vt:lpstr>2A: Indústria Mineral</vt:lpstr>
      <vt:lpstr>2A1: Produção de Cimento</vt:lpstr>
      <vt:lpstr>CO2 resultante da Produção de Cimento (Nível 1)</vt:lpstr>
      <vt:lpstr>CO2 resultante da Produção de Cimento (Nível 1)</vt:lpstr>
      <vt:lpstr>CO2 resultante da Produção de Cimento (Nível 2)</vt:lpstr>
      <vt:lpstr>CO2 resultante da Produção de Cimento (Nível 3)</vt:lpstr>
      <vt:lpstr>2B: Indústria Química</vt:lpstr>
      <vt:lpstr>2B: Indústria Química</vt:lpstr>
      <vt:lpstr>2B1: Produção de Amônia</vt:lpstr>
      <vt:lpstr>2C: Indústria Metalúrgica</vt:lpstr>
      <vt:lpstr>Apresentação do PowerPoint</vt:lpstr>
      <vt:lpstr>2C1: CO2 pela Produção de Ferro e Aço (Nível1)</vt:lpstr>
      <vt:lpstr>2C1: CO2 pela Produção de Ferro e Aço (Nível 2)</vt:lpstr>
      <vt:lpstr>2C3. Produção de alumínio - Emissões de PFCs</vt:lpstr>
      <vt:lpstr>2D: Uso de Produtos Não-Energéticos de Combustíveis e Solventes</vt:lpstr>
      <vt:lpstr>2E: Indústria Eletrônica</vt:lpstr>
      <vt:lpstr>2F: Substitutos Fluorados para ODS - Ozone Depleting Substances (Substâncias que destroem a camada de ozônio)</vt:lpstr>
      <vt:lpstr>              V2F: Substitutos Fluorados para ODS   </vt:lpstr>
      <vt:lpstr>Emissões reais vs. emissões potenciais</vt:lpstr>
      <vt:lpstr>Banco de Gases  </vt:lpstr>
      <vt:lpstr>Banco</vt:lpstr>
      <vt:lpstr>.. É boa prática considerar o número e a relevância das sub-aplicações, a disponibilidade de dados e os padrões de emissão… para gerar estimativas rigorosas de emissões, os compiladores de inventário provavelmente darão preferência à estimar separadamente as emissões para cada sub-aplicação. (Nível 2 )</vt:lpstr>
      <vt:lpstr>2F: Sub-aplicações</vt:lpstr>
      <vt:lpstr>2F: Químicos e combinações</vt:lpstr>
      <vt:lpstr>2F. Combinações</vt:lpstr>
      <vt:lpstr>2F: Níveis  / Abordagens e Dados</vt:lpstr>
      <vt:lpstr>2F4 / 2F5:     Solventes / Aerossóis</vt:lpstr>
      <vt:lpstr>2F2:Agentes Formadores de Espumas</vt:lpstr>
      <vt:lpstr>2F2: Espumas de Células Fechadas : Fatores de Emissão</vt:lpstr>
      <vt:lpstr>2F1:  Refrigeração / Ar Condicionado</vt:lpstr>
      <vt:lpstr>2F1: Refrigeração / AC: Fatores de Emissão</vt:lpstr>
      <vt:lpstr>Precisa de ajuda?                  Não se preocupe... O software do IPCC irá resolver!! </vt:lpstr>
      <vt:lpstr>Apresentação do PowerPoint</vt:lpstr>
      <vt:lpstr>Apresentação do PowerPoint</vt:lpstr>
      <vt:lpstr>2G: Fabricação e Uso de Outros Produtos</vt:lpstr>
      <vt:lpstr>Apresentação do PowerPoint</vt:lpstr>
      <vt:lpstr>Dados de Atividade do setor IPPU: Verificações Cruzadas / QC</vt:lpstr>
      <vt:lpstr>Apresentação do PowerPoint</vt:lpstr>
      <vt:lpstr>Dados de Atividade para IPPU: Confidencialidade</vt:lpstr>
      <vt:lpstr>Conclusão</vt:lpstr>
      <vt:lpstr>Obrigado pela atenção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600</cp:revision>
  <dcterms:created xsi:type="dcterms:W3CDTF">2015-02-18T16:07:10Z</dcterms:created>
  <dcterms:modified xsi:type="dcterms:W3CDTF">2018-09-12T09:54:23Z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0x010100130F70CB2BEB3E4B9239167C339B484B</vt:lpwstr>
  </property>
  <property fmtid="{D5CDD505-2E9C-101B-9397-08002B2CF9AE}" pid="3" name="_dlc_DocIdItemGuid">
    <vt:lpwstr>c58c985a-649f-4b38-a035-8aab3b68c584</vt:lpwstr>
  </property>
</Properties>
</file>