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F2F3-40AE-4A6B-ACB5-6231801BEF67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21C56-FF78-4974-B974-BE06EEFEB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937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21C56-FF78-4974-B974-BE06EEFEB05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774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21C56-FF78-4974-B974-BE06EEFEB0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79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21C56-FF78-4974-B974-BE06EEFEB0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95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3A2A3-93B4-A778-FA4A-7B851015B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1C0491-511E-8D26-6756-A6689368EC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5A610-485F-0848-AF7C-0836F7B2A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BAB02-9C4E-248B-5697-548EDAF8F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4245-EC16-2B91-58DE-09445085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15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FC408-A6D7-BBDE-61F4-EDB97F07E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2397E0-C74D-0570-4638-2D77E4ACC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A88D5-63F5-A504-3FB0-BE8A78656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A9778-AF62-FD70-CEEB-1B746B656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E9B8F-4C67-13F6-7324-6BC4BE885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19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0AADDA-01A9-F92E-DB5F-A77F9CA4A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B47CD5-FAD3-6364-D598-F65AB444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4BE48-F9CC-61A0-FB73-B7A4E1604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9073F-ACF7-A540-18A5-FA724AB7D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5042F-5763-1CF0-7F50-5BCBBA988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0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B10C0-0D7F-BF36-ACDA-7444C87FD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CD731-1EE4-5D47-2CF1-E462ACBA3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E519A-ABAF-7855-13EA-DDB9C936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7F181-AF4A-B81D-C64C-BF540B7E9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0D21C-1804-B36F-F8A2-2CBE44F61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9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9002-5661-D1E0-C2A1-B42D20413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0A9EC-4187-FD87-1D09-B372637B2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37375-BC54-0036-CBA7-15061ECD2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AD910-C6ED-0A7A-F01E-C7978762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E5C9A-C99F-5B7E-2459-24928FD3C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07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E7BA-8BE8-C2CE-39FE-C470C2BF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F7E22-ED34-E19C-6E40-3FB925F7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495E1-F830-90E1-3739-DE5D622A9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95A32-8FC9-0724-F0F3-0ED290C16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9B11D-363C-9391-E421-2F1285116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20578-DBDD-8DFE-370D-DD51495B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5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EFD70-527F-92BD-1D0D-2FA4835D2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BD1B4-7C72-43E9-8B1F-F179935D7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46B4E-342D-FD22-EF74-E1B3A073B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D68CCB-BDBF-A23C-47BB-4887F2F9A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D755CF-2DC1-1B1C-BBD0-89E5AAFEC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CFCD69-5410-980A-6D65-396EAF7AC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B1F2A2-7ACC-D93A-5980-EECD816F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42BABA-9FA0-BD73-7AD7-3742A47F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31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642C7-E8F0-9589-958C-94E5E0DD1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D6D491-3234-0766-598A-B3D096432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55FF27-24EA-0DE5-BC4E-64C3BC4E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F5E3-D607-271F-8D52-532ADF55B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93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C1F0B-D552-C242-0477-7735D4A4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607949-0CA4-FF2A-68E4-BED66B79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D633D-7DDE-88E3-E636-46A904B0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46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09B30-D074-6841-2C1B-C74D53BF5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8A2A3-122B-1D2A-387F-80D64B86D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16636B-F47C-31F3-19BE-3DDC41071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3FBC1-B6B9-6537-3A08-6F257EBC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8239C-39B1-67A9-1C91-729BE9C0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62E76-3E66-5259-6ECF-D342C7FC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72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5E20B-CB96-6C30-A223-13D7A3028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095DB8-5EE8-7584-013A-E92330BFB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AF18C-BD55-6D66-AFE2-5F02E02BC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D4259-7303-C41D-0E2C-CF566A93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2F0B8-4D6B-D973-4672-7D632CF0D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F607F-44A3-A760-8AB5-DCD66CFA8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20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20040-A5E5-3CFB-9E9B-4AB851941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C05B3-7E34-2493-6788-CE181432D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546E3-7B20-6BA7-A5FA-C1AC2D04B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D04B1D-AB8B-4257-B043-F49AC9B19E10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BD6F4-5F00-A616-F64D-047D490F87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C8314-226E-B636-0EF9-799BE5CD4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01A175-AC28-459D-9B0E-C9572EDDB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37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nfccc.int/documents/6445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FFDECDA3-16B3-D64B-F897-2807B737D45D}"/>
              </a:ext>
            </a:extLst>
          </p:cNvPr>
          <p:cNvSpPr txBox="1">
            <a:spLocks/>
          </p:cNvSpPr>
          <p:nvPr/>
        </p:nvSpPr>
        <p:spPr>
          <a:xfrm>
            <a:off x="261937" y="184033"/>
            <a:ext cx="8747309" cy="3715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-60" normalizeH="0" baseline="0" noProof="0" dirty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Para 10 group: Where we are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3D17AE05-8F57-23FF-BDBF-5E4A70E14788}"/>
              </a:ext>
            </a:extLst>
          </p:cNvPr>
          <p:cNvSpPr txBox="1">
            <a:spLocks/>
          </p:cNvSpPr>
          <p:nvPr/>
        </p:nvSpPr>
        <p:spPr>
          <a:xfrm>
            <a:off x="261936" y="705804"/>
            <a:ext cx="5343734" cy="3410269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850"/>
              </a:spcBef>
              <a:spcAft>
                <a:spcPts val="100"/>
              </a:spcAft>
              <a:buClr>
                <a:schemeClr val="tx1"/>
              </a:buClr>
              <a:buSzPct val="90000"/>
              <a:buFont typeface="Symbol" panose="05050102010706020507" pitchFamily="18" charset="2"/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l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462" indent="0" algn="l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0" algn="l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0950" indent="0" algn="l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ea typeface="Times New Roman" panose="02020603050405020304" pitchFamily="18" charset="0"/>
              </a:rPr>
              <a:t>The para 10 group: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ea typeface="Times New Roman" panose="02020603050405020304" pitchFamily="18" charset="0"/>
              </a:rPr>
              <a:t>45 members </a:t>
            </a:r>
            <a:r>
              <a:rPr lang="en-US" sz="1600" dirty="0">
                <a:ea typeface="Times New Roman" panose="02020603050405020304" pitchFamily="18" charset="0"/>
              </a:rPr>
              <a:t>(28 initial members + 17 who are also in a thematic group)</a:t>
            </a:r>
            <a:endParaRPr lang="en-US" sz="1600" b="1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ea typeface="Times New Roman" panose="02020603050405020304" pitchFamily="18" charset="0"/>
              </a:rPr>
              <a:t>18 hours time zone difference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ea typeface="Times New Roman" panose="02020603050405020304" pitchFamily="18" charset="0"/>
              </a:rPr>
              <a:t>Fully virtual work</a:t>
            </a:r>
          </a:p>
          <a:p>
            <a:endParaRPr lang="en-US" sz="1600" b="1" dirty="0">
              <a:ea typeface="Times New Roman" panose="02020603050405020304" pitchFamily="18" charset="0"/>
            </a:endParaRPr>
          </a:p>
          <a:p>
            <a:r>
              <a:rPr lang="en-US" sz="1600" b="1" dirty="0">
                <a:ea typeface="Times New Roman" panose="02020603050405020304" pitchFamily="18" charset="0"/>
              </a:rPr>
              <a:t>Work in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ea typeface="Times New Roman" panose="02020603050405020304" pitchFamily="18" charset="0"/>
              </a:rPr>
              <a:t>Rated almost 3,000 indicators </a:t>
            </a:r>
            <a:r>
              <a:rPr lang="en-US" sz="1600" dirty="0">
                <a:ea typeface="Times New Roman" panose="02020603050405020304" pitchFamily="18" charset="0"/>
              </a:rPr>
              <a:t>for relevance to the targets and to adaptation</a:t>
            </a:r>
          </a:p>
          <a:p>
            <a:endParaRPr lang="en-US" sz="1600" b="1" dirty="0">
              <a:ea typeface="Times New Roman" panose="02020603050405020304" pitchFamily="18" charset="0"/>
            </a:endParaRPr>
          </a:p>
          <a:p>
            <a:r>
              <a:rPr lang="en-US" sz="1600" b="1" dirty="0">
                <a:ea typeface="Times New Roman" panose="02020603050405020304" pitchFamily="18" charset="0"/>
              </a:rPr>
              <a:t>Work in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ea typeface="Times New Roman" panose="02020603050405020304" pitchFamily="18" charset="0"/>
              </a:rPr>
              <a:t>4 calls (+ duplicates for different time zones)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ea typeface="Times New Roman" panose="02020603050405020304" pitchFamily="18" charset="0"/>
              </a:rPr>
              <a:t>Developed a </a:t>
            </a:r>
            <a:r>
              <a:rPr lang="en-US" sz="1600" b="1" dirty="0">
                <a:ea typeface="Times New Roman" panose="02020603050405020304" pitchFamily="18" charset="0"/>
              </a:rPr>
              <a:t>draft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ea typeface="Times New Roman" panose="02020603050405020304" pitchFamily="18" charset="0"/>
            </a:endParaRPr>
          </a:p>
        </p:txBody>
      </p:sp>
      <p:graphicFrame>
        <p:nvGraphicFramePr>
          <p:cNvPr id="5" name="Tabelle 3">
            <a:extLst>
              <a:ext uri="{FF2B5EF4-FFF2-40B4-BE49-F238E27FC236}">
                <a16:creationId xmlns:a16="http://schemas.microsoft.com/office/drawing/2014/main" id="{8ADA1E39-A57E-97B1-6C25-42D0ED7F0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77106"/>
              </p:ext>
            </p:extLst>
          </p:nvPr>
        </p:nvGraphicFramePr>
        <p:xfrm>
          <a:off x="5764696" y="1762540"/>
          <a:ext cx="6350756" cy="2915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2639">
                  <a:extLst>
                    <a:ext uri="{9D8B030D-6E8A-4147-A177-3AD203B41FA5}">
                      <a16:colId xmlns:a16="http://schemas.microsoft.com/office/drawing/2014/main" val="1005302348"/>
                    </a:ext>
                  </a:extLst>
                </a:gridCol>
                <a:gridCol w="680144">
                  <a:extLst>
                    <a:ext uri="{9D8B030D-6E8A-4147-A177-3AD203B41FA5}">
                      <a16:colId xmlns:a16="http://schemas.microsoft.com/office/drawing/2014/main" val="3293734762"/>
                    </a:ext>
                  </a:extLst>
                </a:gridCol>
                <a:gridCol w="740207">
                  <a:extLst>
                    <a:ext uri="{9D8B030D-6E8A-4147-A177-3AD203B41FA5}">
                      <a16:colId xmlns:a16="http://schemas.microsoft.com/office/drawing/2014/main" val="2107667065"/>
                    </a:ext>
                  </a:extLst>
                </a:gridCol>
                <a:gridCol w="783116">
                  <a:extLst>
                    <a:ext uri="{9D8B030D-6E8A-4147-A177-3AD203B41FA5}">
                      <a16:colId xmlns:a16="http://schemas.microsoft.com/office/drawing/2014/main" val="555618598"/>
                    </a:ext>
                  </a:extLst>
                </a:gridCol>
                <a:gridCol w="922576">
                  <a:extLst>
                    <a:ext uri="{9D8B030D-6E8A-4147-A177-3AD203B41FA5}">
                      <a16:colId xmlns:a16="http://schemas.microsoft.com/office/drawing/2014/main" val="1322678202"/>
                    </a:ext>
                  </a:extLst>
                </a:gridCol>
                <a:gridCol w="718751">
                  <a:extLst>
                    <a:ext uri="{9D8B030D-6E8A-4147-A177-3AD203B41FA5}">
                      <a16:colId xmlns:a16="http://schemas.microsoft.com/office/drawing/2014/main" val="3481783775"/>
                    </a:ext>
                  </a:extLst>
                </a:gridCol>
                <a:gridCol w="740207">
                  <a:extLst>
                    <a:ext uri="{9D8B030D-6E8A-4147-A177-3AD203B41FA5}">
                      <a16:colId xmlns:a16="http://schemas.microsoft.com/office/drawing/2014/main" val="1668183786"/>
                    </a:ext>
                  </a:extLst>
                </a:gridCol>
                <a:gridCol w="783116">
                  <a:extLst>
                    <a:ext uri="{9D8B030D-6E8A-4147-A177-3AD203B41FA5}">
                      <a16:colId xmlns:a16="http://schemas.microsoft.com/office/drawing/2014/main" val="2850277465"/>
                    </a:ext>
                  </a:extLst>
                </a:gridCol>
              </a:tblGrid>
              <a:tr h="560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 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500" b="1" kern="100" dirty="0">
                          <a:effectLst/>
                        </a:rPr>
                        <a:t>Relevance to targets (12a)</a:t>
                      </a:r>
                      <a:endParaRPr lang="de-DE" sz="15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 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500" b="1" kern="100" dirty="0">
                          <a:effectLst/>
                        </a:rPr>
                        <a:t>Relevance to adaptation (12b)</a:t>
                      </a:r>
                      <a:endParaRPr lang="de-DE" sz="15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897760"/>
                  </a:ext>
                </a:extLst>
              </a:tr>
              <a:tr h="1127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Number of indicators rated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b="1" kern="100" dirty="0">
                          <a:effectLst/>
                        </a:rPr>
                        <a:t>Yes</a:t>
                      </a:r>
                      <a:endParaRPr lang="de-DE" sz="14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No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Maybe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Number of indicators rated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b="1" kern="100" dirty="0">
                          <a:effectLst/>
                        </a:rPr>
                        <a:t>Yes</a:t>
                      </a:r>
                      <a:endParaRPr lang="de-DE" sz="14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No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Maybe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extLst>
                  <a:ext uri="{0D108BD9-81ED-4DB2-BD59-A6C34878D82A}">
                    <a16:rowId xmlns:a16="http://schemas.microsoft.com/office/drawing/2014/main" val="1785123470"/>
                  </a:ext>
                </a:extLst>
              </a:tr>
              <a:tr h="559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2837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600" b="1" kern="100" dirty="0">
                          <a:effectLst/>
                          <a:highlight>
                            <a:srgbClr val="FFFF00"/>
                          </a:highlight>
                        </a:rPr>
                        <a:t>1098</a:t>
                      </a:r>
                      <a:endParaRPr lang="de-DE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1496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243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1787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900" b="1" kern="100" dirty="0">
                          <a:effectLst/>
                          <a:highlight>
                            <a:srgbClr val="FFFF00"/>
                          </a:highlight>
                        </a:rPr>
                        <a:t>586</a:t>
                      </a:r>
                      <a:endParaRPr lang="de-DE" sz="19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1077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124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extLst>
                  <a:ext uri="{0D108BD9-81ED-4DB2-BD59-A6C34878D82A}">
                    <a16:rowId xmlns:a16="http://schemas.microsoft.com/office/drawing/2014/main" val="745262322"/>
                  </a:ext>
                </a:extLst>
              </a:tr>
              <a:tr h="667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100%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  <a:highlight>
                            <a:srgbClr val="FFFF00"/>
                          </a:highlight>
                        </a:rPr>
                        <a:t>38.7%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52.7%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8.6%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</a:rPr>
                        <a:t>100%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>
                          <a:effectLst/>
                          <a:highlight>
                            <a:srgbClr val="FFFF00"/>
                          </a:highlight>
                        </a:rPr>
                        <a:t>32.8%</a:t>
                      </a:r>
                      <a:endParaRPr lang="de-DE" sz="1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60.3%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6.9%</a:t>
                      </a:r>
                      <a:endParaRPr lang="de-D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713" marR="62713" marT="0" marB="0"/>
                </a:tc>
                <a:extLst>
                  <a:ext uri="{0D108BD9-81ED-4DB2-BD59-A6C34878D82A}">
                    <a16:rowId xmlns:a16="http://schemas.microsoft.com/office/drawing/2014/main" val="352166266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7FB302B-40BC-2263-7530-424D541D6C10}"/>
              </a:ext>
            </a:extLst>
          </p:cNvPr>
          <p:cNvSpPr txBox="1"/>
          <p:nvPr/>
        </p:nvSpPr>
        <p:spPr>
          <a:xfrm>
            <a:off x="145774" y="5473147"/>
            <a:ext cx="11834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b="1" dirty="0">
                <a:ea typeface="Times New Roman" panose="02020603050405020304" pitchFamily="18" charset="0"/>
              </a:rPr>
              <a:t>Due to the size of the group and the large number of indicators, the para 10 group is facing different challenges than the thematic groups</a:t>
            </a:r>
            <a:endParaRPr lang="en-US" sz="1800" dirty="0"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3CD8FA-EA2B-7657-99F6-25FC9ADDFE21}"/>
              </a:ext>
            </a:extLst>
          </p:cNvPr>
          <p:cNvSpPr txBox="1"/>
          <p:nvPr/>
        </p:nvSpPr>
        <p:spPr>
          <a:xfrm>
            <a:off x="5764696" y="4677651"/>
            <a:ext cx="6350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See details at: </a:t>
            </a:r>
            <a:r>
              <a:rPr lang="en-GB" sz="1400" dirty="0">
                <a:hlinkClick r:id="rId3"/>
              </a:rPr>
              <a:t>https://unfccc.int/documents/644546</a:t>
            </a:r>
            <a:r>
              <a:rPr lang="en-GB" sz="1400" dirty="0"/>
              <a:t>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507866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FFDECDA3-16B3-D64B-F897-2807B737D45D}"/>
              </a:ext>
            </a:extLst>
          </p:cNvPr>
          <p:cNvSpPr txBox="1">
            <a:spLocks/>
          </p:cNvSpPr>
          <p:nvPr/>
        </p:nvSpPr>
        <p:spPr>
          <a:xfrm>
            <a:off x="261937" y="184033"/>
            <a:ext cx="8747309" cy="3715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-60" normalizeH="0" baseline="0" noProof="0" dirty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Para 10 group: </a:t>
            </a:r>
            <a:r>
              <a:rPr lang="en-GB" dirty="0">
                <a:solidFill>
                  <a:srgbClr val="ED3D4A"/>
                </a:solidFill>
                <a:latin typeface="Century Gothic"/>
              </a:rPr>
              <a:t>Suggested approach</a:t>
            </a:r>
            <a:endParaRPr kumimoji="0" lang="en-GB" b="1" i="0" u="none" strike="noStrike" kern="1200" cap="none" spc="-60" normalizeH="0" baseline="0" noProof="0" dirty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3EE0E8-2546-67A6-0B4C-D086421F56E5}"/>
              </a:ext>
            </a:extLst>
          </p:cNvPr>
          <p:cNvSpPr txBox="1"/>
          <p:nvPr/>
        </p:nvSpPr>
        <p:spPr>
          <a:xfrm>
            <a:off x="383688" y="851243"/>
            <a:ext cx="351182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Starting from the targets and their components and qualifiers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Narrowing down 1,100 indicators via criteria is not feasible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Therefore: Following a more targeted approach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8B779E-9F52-F4DA-DC40-FB26F8AAD2CD}"/>
              </a:ext>
            </a:extLst>
          </p:cNvPr>
          <p:cNvSpPr txBox="1"/>
          <p:nvPr/>
        </p:nvSpPr>
        <p:spPr>
          <a:xfrm>
            <a:off x="5080958" y="953242"/>
            <a:ext cx="4960189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Two-pronged approach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060C1D-289C-A583-FCD7-A3CDFB92608D}"/>
              </a:ext>
            </a:extLst>
          </p:cNvPr>
          <p:cNvSpPr txBox="1"/>
          <p:nvPr/>
        </p:nvSpPr>
        <p:spPr>
          <a:xfrm>
            <a:off x="8520399" y="2156826"/>
            <a:ext cx="296136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Clustering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Clustering of indicators from the compilation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/>
              <a:t>According to components and themes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006255-7BC4-CC73-90C5-BCA354A843B3}"/>
              </a:ext>
            </a:extLst>
          </p:cNvPr>
          <p:cNvSpPr txBox="1"/>
          <p:nvPr/>
        </p:nvSpPr>
        <p:spPr>
          <a:xfrm>
            <a:off x="4254286" y="2137210"/>
            <a:ext cx="2467155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Expert assessment                                                                                 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What information do we need to understand progress?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What would ideal indicators look like? 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E7D9C92-EB90-B90C-C90C-08C9E529038A}"/>
              </a:ext>
            </a:extLst>
          </p:cNvPr>
          <p:cNvSpPr/>
          <p:nvPr/>
        </p:nvSpPr>
        <p:spPr>
          <a:xfrm>
            <a:off x="4149994" y="994772"/>
            <a:ext cx="785003" cy="331814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60A05E57-1279-558E-1ED0-28CC9D7849B3}"/>
              </a:ext>
            </a:extLst>
          </p:cNvPr>
          <p:cNvSpPr/>
          <p:nvPr/>
        </p:nvSpPr>
        <p:spPr>
          <a:xfrm rot="7169191">
            <a:off x="5714790" y="1567595"/>
            <a:ext cx="785003" cy="331814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37730A0B-9BC4-9AFB-8942-7E36B24D72E8}"/>
              </a:ext>
            </a:extLst>
          </p:cNvPr>
          <p:cNvSpPr/>
          <p:nvPr/>
        </p:nvSpPr>
        <p:spPr>
          <a:xfrm rot="3848102">
            <a:off x="8296228" y="1591988"/>
            <a:ext cx="785003" cy="331814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F27144-7346-82B2-95D4-508AEB997AB0}"/>
              </a:ext>
            </a:extLst>
          </p:cNvPr>
          <p:cNvSpPr txBox="1"/>
          <p:nvPr/>
        </p:nvSpPr>
        <p:spPr>
          <a:xfrm>
            <a:off x="6894756" y="2869180"/>
            <a:ext cx="1452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Identifying</a:t>
            </a:r>
            <a:r>
              <a:rPr lang="en-GB" dirty="0"/>
              <a:t> </a:t>
            </a:r>
            <a:r>
              <a:rPr lang="en-GB" b="1" dirty="0"/>
              <a:t>gaps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AC257E-4A72-7780-3E81-480C612AFF3C}"/>
              </a:ext>
            </a:extLst>
          </p:cNvPr>
          <p:cNvSpPr txBox="1"/>
          <p:nvPr/>
        </p:nvSpPr>
        <p:spPr>
          <a:xfrm>
            <a:off x="5956523" y="4637283"/>
            <a:ext cx="3459225" cy="12003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Identification of indicator options</a:t>
            </a:r>
          </a:p>
          <a:p>
            <a:pPr algn="ctr"/>
            <a:r>
              <a:rPr lang="en-GB" dirty="0"/>
              <a:t>Metadata where available</a:t>
            </a:r>
          </a:p>
          <a:p>
            <a:pPr algn="ctr"/>
            <a:r>
              <a:rPr lang="en-GB" dirty="0"/>
              <a:t>Recommendations for use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B30EAA-0C0F-8C09-7AE2-1183B217DE90}"/>
              </a:ext>
            </a:extLst>
          </p:cNvPr>
          <p:cNvSpPr txBox="1"/>
          <p:nvPr/>
        </p:nvSpPr>
        <p:spPr>
          <a:xfrm rot="18896464">
            <a:off x="4474678" y="4987614"/>
            <a:ext cx="2020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Common template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161BD143-3CA9-BE20-5DF4-B882C3808214}"/>
              </a:ext>
            </a:extLst>
          </p:cNvPr>
          <p:cNvSpPr/>
          <p:nvPr/>
        </p:nvSpPr>
        <p:spPr>
          <a:xfrm rot="5400000">
            <a:off x="7474789" y="2058134"/>
            <a:ext cx="422694" cy="471002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9F897F-5C86-6497-43BE-522727FDF895}"/>
              </a:ext>
            </a:extLst>
          </p:cNvPr>
          <p:cNvSpPr txBox="1"/>
          <p:nvPr/>
        </p:nvSpPr>
        <p:spPr>
          <a:xfrm>
            <a:off x="5956522" y="6050429"/>
            <a:ext cx="3459225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Drafting the progress report</a:t>
            </a:r>
          </a:p>
        </p:txBody>
      </p:sp>
    </p:spTree>
    <p:extLst>
      <p:ext uri="{BB962C8B-B14F-4D97-AF65-F5344CB8AC3E}">
        <p14:creationId xmlns:p14="http://schemas.microsoft.com/office/powerpoint/2010/main" val="4234757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FFDECDA3-16B3-D64B-F897-2807B737D45D}"/>
              </a:ext>
            </a:extLst>
          </p:cNvPr>
          <p:cNvSpPr txBox="1">
            <a:spLocks/>
          </p:cNvSpPr>
          <p:nvPr/>
        </p:nvSpPr>
        <p:spPr>
          <a:xfrm>
            <a:off x="261937" y="184033"/>
            <a:ext cx="8747309" cy="3715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-60" normalizeH="0" baseline="0" noProof="0" dirty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Para 10 group: Way forward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3D17AE05-8F57-23FF-BDBF-5E4A70E14788}"/>
              </a:ext>
            </a:extLst>
          </p:cNvPr>
          <p:cNvSpPr txBox="1">
            <a:spLocks/>
          </p:cNvSpPr>
          <p:nvPr/>
        </p:nvSpPr>
        <p:spPr>
          <a:xfrm>
            <a:off x="261935" y="705804"/>
            <a:ext cx="8179699" cy="3410269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850"/>
              </a:spcBef>
              <a:spcAft>
                <a:spcPts val="100"/>
              </a:spcAft>
              <a:buClr>
                <a:schemeClr val="tx1"/>
              </a:buClr>
              <a:buSzPct val="90000"/>
              <a:buFont typeface="Symbol" panose="05050102010706020507" pitchFamily="18" charset="2"/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l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9462" indent="0" algn="l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0" algn="l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0950" indent="0" algn="l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ea typeface="Times New Roman" panose="02020603050405020304" pitchFamily="18" charset="0"/>
              </a:rPr>
              <a:t>Para 10: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ea typeface="Times New Roman" panose="02020603050405020304" pitchFamily="18" charset="0"/>
              </a:rPr>
              <a:t>Group work in calls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ea typeface="Times New Roman" panose="02020603050405020304" pitchFamily="18" charset="0"/>
              </a:rPr>
              <a:t>Application of clustering: focusing on indicator options and gaps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ea typeface="Times New Roman" panose="02020603050405020304" pitchFamily="18" charset="0"/>
              </a:rPr>
              <a:t>Some components are implying causality: flag issues in the compilation</a:t>
            </a:r>
          </a:p>
          <a:p>
            <a:endParaRPr lang="en-US" sz="1600" b="1" dirty="0">
              <a:ea typeface="Times New Roman" panose="02020603050405020304" pitchFamily="18" charset="0"/>
            </a:endParaRPr>
          </a:p>
          <a:p>
            <a:r>
              <a:rPr lang="en-US" sz="1600" b="1" dirty="0">
                <a:ea typeface="Times New Roman" panose="02020603050405020304" pitchFamily="18" charset="0"/>
              </a:rPr>
              <a:t>Issues where we coordinate with thematic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a typeface="Times New Roman" panose="02020603050405020304" pitchFamily="18" charset="0"/>
              </a:rPr>
              <a:t>Interlinkages between dimensional and thematic indicators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a typeface="Times New Roman" panose="02020603050405020304" pitchFamily="18" charset="0"/>
              </a:rPr>
              <a:t>Role of nested indicators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a typeface="Times New Roman" panose="02020603050405020304" pitchFamily="18" charset="0"/>
              </a:rPr>
              <a:t>Integration of cross-cutting considerations</a:t>
            </a:r>
          </a:p>
          <a:p>
            <a:endParaRPr lang="en-US" sz="1600" b="1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FB302B-40BC-2263-7530-424D541D6C10}"/>
              </a:ext>
            </a:extLst>
          </p:cNvPr>
          <p:cNvSpPr txBox="1"/>
          <p:nvPr/>
        </p:nvSpPr>
        <p:spPr>
          <a:xfrm>
            <a:off x="145774" y="5473147"/>
            <a:ext cx="11834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>
                <a:ea typeface="Times New Roman" panose="02020603050405020304" pitchFamily="18" charset="0"/>
              </a:rPr>
              <a:t>We are on a journey and adjust our approach dynamically and in coordination with the thematic groups</a:t>
            </a:r>
          </a:p>
        </p:txBody>
      </p:sp>
    </p:spTree>
    <p:extLst>
      <p:ext uri="{BB962C8B-B14F-4D97-AF65-F5344CB8AC3E}">
        <p14:creationId xmlns:p14="http://schemas.microsoft.com/office/powerpoint/2010/main" val="2957381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Widescreen</PresentationFormat>
  <Paragraphs>73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Century Gothic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Leiter,TL</dc:creator>
  <cp:lastModifiedBy>Leiter,TL</cp:lastModifiedBy>
  <cp:revision>12</cp:revision>
  <dcterms:created xsi:type="dcterms:W3CDTF">2025-03-20T23:04:24Z</dcterms:created>
  <dcterms:modified xsi:type="dcterms:W3CDTF">2025-03-21T10:01:39Z</dcterms:modified>
</cp:coreProperties>
</file>