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s/modernComment_10F_D5F8841B.xml" ContentType="application/vnd.ms-powerpoint.comments+xml"/>
  <Override PartName="/ppt/comments/modernComment_111_DBE35154.xml" ContentType="application/vnd.ms-powerpoint.comments+xml"/>
  <Override PartName="/ppt/comments/modernComment_112_677F0ACC.xml" ContentType="application/vnd.ms-powerpoint.comments+xml"/>
  <Override PartName="/ppt/comments/modernComment_113_632C9972.xml" ContentType="application/vnd.ms-powerpoint.comments+xml"/>
  <Override PartName="/ppt/comments/modernComment_107_4C997A73.xml" ContentType="application/vnd.ms-powerpoint.comment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8" r:id="rId5"/>
    <p:sldId id="279" r:id="rId6"/>
    <p:sldId id="271" r:id="rId7"/>
    <p:sldId id="273" r:id="rId8"/>
    <p:sldId id="274" r:id="rId9"/>
    <p:sldId id="280" r:id="rId10"/>
    <p:sldId id="275" r:id="rId11"/>
    <p:sldId id="257" r:id="rId12"/>
    <p:sldId id="276" r:id="rId13"/>
    <p:sldId id="262" r:id="rId14"/>
    <p:sldId id="263" r:id="rId15"/>
    <p:sldId id="264" r:id="rId16"/>
    <p:sldId id="265" r:id="rId17"/>
    <p:sldId id="266" r:id="rId18"/>
    <p:sldId id="259" r:id="rId19"/>
    <p:sldId id="272" r:id="rId20"/>
    <p:sldId id="277" r:id="rId21"/>
    <p:sldId id="28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C47427-4B88-AC05-A627-7B21D2B1C176}" name="Adrian Flores Aguilar" initials="AFA" userId="S::Adrian.FloresAguilar@ndcpartnership.org::2c441a97-ab00-4ece-ad86-6601af34eeb0" providerId="AD"/>
  <p188:author id="{2DD74764-5820-5D1D-3AB5-64A6120F1275}" name="Joaquim Leite" initials="JL" userId="S::joaquim.leite@ndcpartnership.org::82bd5aa0-f8df-404e-badd-9381e9ce9b39" providerId="AD"/>
  <p188:author id="{4336878C-1E3B-9C65-896E-6D58DE2CB3BD}" name="Delgermaa Begz" initials="DB" userId="S::delgermaa.begz.5@ndcpartnership.org::d6659de0-2fc1-4cba-8b52-615f5a69c00d" providerId="AD"/>
  <p188:author id="{63B9DCBF-C76D-9D7E-FF78-5442B60A3E18}" name="Amanda McKee" initials="AM" userId="S::amanda.mckee@ndcpartnership.org::39ade3da-310b-4116-be56-71c61d71e5af" providerId="AD"/>
  <p188:author id="{CCD67CD8-5FF8-0C0C-4053-2DE2ED74AF0D}" name="Pablo Vieira Samper" initials="" userId="S::Pablo.Vieira@ndcpartnership.org::d588a4ea-9b78-4691-be24-af6d74b31c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9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AB822-499E-4680-9A91-4F58C6A7784A}" v="1" dt="2023-12-04T21:12:44.166"/>
    <p1510:client id="{19F43D03-8AA1-4E23-B077-E554E1C507EA}" v="1" dt="2023-12-04T21:16:41.147"/>
    <p1510:client id="{1A9DBEFD-5F8B-5487-52DC-43067E9D962B}" v="79" dt="2023-12-04T16:51:58.327"/>
    <p1510:client id="{400C09D3-5D9D-F4CC-6C96-CC2A7A70C0AB}" v="157" dt="2023-12-04T16:14:25.324"/>
    <p1510:client id="{58493F06-09FD-E668-AD28-D51D910B4360}" v="10" dt="2023-12-04T17:18:38.805"/>
    <p1510:client id="{5FD6F42E-B785-ADBF-C646-795322D7A6A0}" v="86" dt="2023-12-04T16:42:59.568"/>
    <p1510:client id="{6D1E5C4A-ED81-CF96-C564-C43A085825DB}" v="16" vWet="17" dt="2023-12-05T14:00:23.210"/>
    <p1510:client id="{703E49F7-07DC-EA18-7AF6-358B98444800}" v="73" dt="2023-12-04T16:19:10.462"/>
    <p1510:client id="{9351742C-4736-4DC9-89E2-F4F03669475A}" v="82" dt="2023-12-05T14:02:09.004"/>
    <p1510:client id="{991F03EC-D270-1186-BA7F-457F8F447490}" v="6" dt="2023-12-05T10:08:26.806"/>
    <p1510:client id="{AB7792BA-387E-26D3-3B33-7B0791CF2893}" v="62" dt="2023-12-04T16:24:52.274"/>
    <p1510:client id="{DEE1862F-6601-27D2-3328-6F56F72D4C1B}" v="206" dt="2023-12-04T16:11:18.172"/>
    <p1510:client id="{FBB6504E-5531-459A-B521-69B899CA1498}" v="1" dt="2023-12-04T21:14:06.55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07_4C997A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9D3BA6-9507-486C-A400-256D22044FD1}" authorId="{4336878C-1E3B-9C65-896E-6D58DE2CB3BD}" created="2023-12-05T13:52:19.218">
    <pc:sldMkLst xmlns:pc="http://schemas.microsoft.com/office/powerpoint/2013/main/command">
      <pc:docMk/>
      <pc:sldMk cId="1285126771" sldId="263"/>
    </pc:sldMkLst>
    <p188:txBody>
      <a:bodyPr/>
      <a:lstStyle/>
      <a:p>
        <a:r>
          <a:rPr lang="en-GB"/>
          <a:t>Suggestion: combine Stage1-3 (slides 11-13) if we are mindful for timing and keep the slides short.</a:t>
        </a:r>
      </a:p>
    </p188:txBody>
  </p188:cm>
</p188:cmLst>
</file>

<file path=ppt/comments/modernComment_10F_D5F884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7F2844-F33F-44E9-9B95-F9111FF86E89}" authorId="{2DD74764-5820-5D1D-3AB5-64A6120F1275}" status="resolved" created="2023-12-04T15:34:08.4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89833755" sldId="271"/>
      <ac:spMk id="12" creationId="{98BDC804-843A-5E4C-4977-E95528D44687}"/>
      <ac:txMk cp="138" len="87">
        <ac:context len="383" hash="4280980062"/>
      </ac:txMk>
    </ac:txMkLst>
    <p188:pos x="1955320" y="2127849"/>
    <p188:replyLst>
      <p188:reply id="{EC2CFEAC-1F99-4B47-B50C-62C4D2026DC1}" authorId="{4336878C-1E3B-9C65-896E-6D58DE2CB3BD}" created="2023-12-04T15:56:46.110">
        <p188:txBody>
          <a:bodyPr/>
          <a:lstStyle/>
          <a:p>
            <a:r>
              <a:rPr lang="en-GB"/>
              <a:t>Right, it is the most recent study from CPI Report 2023. First slide is published earlier andused different estimation from previous years.</a:t>
            </a:r>
          </a:p>
        </p188:txBody>
      </p188:reply>
      <p188:reply id="{E5F95223-9B3E-4B75-A2EF-8B7CC3EE6CA9}" authorId="{2DD74764-5820-5D1D-3AB5-64A6120F1275}" created="2023-12-04T21:16:41.147">
        <p188:txBody>
          <a:bodyPr/>
          <a:lstStyle/>
          <a:p>
            <a:r>
              <a:rPr lang="en-US"/>
              <a:t>Got it. Last please use the latest data</a:t>
            </a:r>
          </a:p>
        </p188:txBody>
      </p188:reply>
      <p188:reply id="{563701D5-1B67-4CC6-BBDA-EB9D8E29376F}" authorId="{2DD74764-5820-5D1D-3AB5-64A6120F1275}" created="2023-12-05T10:04:45.769">
        <p188:txBody>
          <a:bodyPr/>
          <a:lstStyle/>
          <a:p>
            <a:r>
              <a:rPr lang="en-US"/>
              <a:t>[@Adrian Flores Aguilar] could you please align this number with the first slide? </a:t>
            </a:r>
          </a:p>
        </p188:txBody>
      </p188:reply>
      <p188:reply id="{3BE605BD-2154-47AE-908E-F21B56C3AC5F}" authorId="{61C47427-4B88-AC05-A627-7B21D2B1C176}" created="2023-12-05T13:20:18.966">
        <p188:txBody>
          <a:bodyPr/>
          <a:lstStyle/>
          <a:p>
            <a:r>
              <a:rPr lang="es-ES"/>
              <a:t>Done</a:t>
            </a:r>
          </a:p>
        </p188:txBody>
      </p188:reply>
    </p188:replyLst>
    <p188:txBody>
      <a:bodyPr/>
      <a:lstStyle/>
      <a:p>
        <a:r>
          <a:rPr lang="en-US"/>
          <a:t>[@Delgermaa Begz] this number seems to not match the value in the first slide </a:t>
        </a:r>
      </a:p>
    </p188:txBody>
  </p188:cm>
</p188:cmLst>
</file>

<file path=ppt/comments/modernComment_111_DBE351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D1F26D-DB53-4AE3-BC5F-FD1FF69C869C}" authorId="{2DD74764-5820-5D1D-3AB5-64A6120F1275}" status="resolved" created="2023-12-04T16:40:51.128" complete="100000">
    <pc:sldMkLst xmlns:pc="http://schemas.microsoft.com/office/powerpoint/2013/main/command">
      <pc:docMk/>
      <pc:sldMk cId="3689107796" sldId="273"/>
    </pc:sldMkLst>
    <p188:replyLst>
      <p188:reply id="{6DDE0935-CF93-4C2F-AAAD-D8CBD5A6C336}" authorId="{4336878C-1E3B-9C65-896E-6D58DE2CB3BD}" created="2023-12-04T16:51:53.842">
        <p188:txBody>
          <a:bodyPr/>
          <a:lstStyle/>
          <a:p>
            <a:r>
              <a:rPr lang="en-GB"/>
              <a:t>added</a:t>
            </a:r>
          </a:p>
        </p188:txBody>
      </p188:reply>
      <p188:reply id="{5FEC2CD4-B958-4E7B-80D7-B3792D57E2C6}" authorId="{2DD74764-5820-5D1D-3AB5-64A6120F1275}" created="2023-12-04T21:14:06.553">
        <p188:txBody>
          <a:bodyPr/>
          <a:lstStyle/>
          <a:p>
            <a:r>
              <a:rPr lang="en-US"/>
              <a:t>👍🏼</a:t>
            </a:r>
          </a:p>
        </p188:txBody>
      </p188:reply>
    </p188:replyLst>
    <p188:txBody>
      <a:bodyPr/>
      <a:lstStyle/>
      <a:p>
        <a:r>
          <a:rPr lang="en-US"/>
          <a:t>[@Delgermaa Begz] please add the source of this picture </a:t>
        </a:r>
      </a:p>
    </p188:txBody>
  </p188:cm>
</p188:cmLst>
</file>

<file path=ppt/comments/modernComment_112_677F0A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C25ED0-406B-4753-8FCD-D3C813D18AFF}" authorId="{2DD74764-5820-5D1D-3AB5-64A6120F1275}" created="2023-12-04T16:41:24.300">
    <pc:sldMkLst xmlns:pc="http://schemas.microsoft.com/office/powerpoint/2013/main/command">
      <pc:docMk/>
      <pc:sldMk cId="1736379084" sldId="274"/>
    </pc:sldMkLst>
    <p188:replyLst>
      <p188:reply id="{C7CD9107-3259-4E52-8A25-44B8795D4491}" authorId="{61C47427-4B88-AC05-A627-7B21D2B1C176}" created="2023-12-05T13:21:46.179">
        <p188:txBody>
          <a:bodyPr/>
          <a:lstStyle/>
          <a:p>
            <a:r>
              <a:rPr lang="es-ES"/>
              <a:t>Hi [@Joaquim Leite] not understanding the request here. </a:t>
            </a:r>
          </a:p>
        </p188:txBody>
      </p188:reply>
    </p188:replyLst>
    <p188:txBody>
      <a:bodyPr/>
      <a:lstStyle/>
      <a:p>
        <a:r>
          <a:rPr lang="en-US"/>
          <a:t>[@Adrian Flores Aguilar] do you think we can integrate this as examples linked to the CIPMF? That would be ideal </a:t>
        </a:r>
      </a:p>
    </p188:txBody>
  </p188:cm>
</p188:cmLst>
</file>

<file path=ppt/comments/modernComment_113_632C99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98B76E-1CD7-4D26-88C1-B80E02BDF3F9}" authorId="{2DD74764-5820-5D1D-3AB5-64A6120F1275}" created="2023-12-04T16:42:59.5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3867250" sldId="275"/>
      <ac:spMk id="5" creationId="{D3A69437-F07F-C989-F0F0-EB38012A09D1}"/>
      <ac:txMk cp="0">
        <ac:context len="699" hash="1718541928"/>
      </ac:txMk>
    </ac:txMkLst>
    <p188:pos x="3310327" y="1386590"/>
    <p188:replyLst>
      <p188:reply id="{3D91CE39-DB6A-4730-9ABA-77AB00B72802}" authorId="{4336878C-1E3B-9C65-896E-6D58DE2CB3BD}" created="2023-12-04T17:18:37.492">
        <p188:txBody>
          <a:bodyPr/>
          <a:lstStyle/>
          <a:p>
            <a:r>
              <a:rPr lang="en-GB"/>
              <a:t>added</a:t>
            </a:r>
          </a:p>
        </p188:txBody>
      </p188:reply>
      <p188:reply id="{6452364D-465D-4B60-BFA9-98C2E826E0EE}" authorId="{2DD74764-5820-5D1D-3AB5-64A6120F1275}" created="2023-12-04T21:12:44.166">
        <p188:txBody>
          <a:bodyPr/>
          <a:lstStyle/>
          <a:p>
            <a:r>
              <a:rPr lang="en-US"/>
              <a:t>Thanks, Demma! </a:t>
            </a:r>
          </a:p>
        </p188:txBody>
      </p188:reply>
    </p188:replyLst>
    <p188:txBody>
      <a:bodyPr/>
      <a:lstStyle/>
      <a:p>
        <a:r>
          <a:rPr lang="en-US"/>
          <a:t>[@Delgermaa Begz] could we please add 1-2 good examples from GCB?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C468D-0A7A-4892-B55F-E95DBAF9A620}" type="datetimeFigureOut">
              <a:rPr lang="es-ES" smtClean="0"/>
              <a:t>05/12/2023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8881-AD82-4970-B712-2DA8B40C79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2/11/climate-change-climate-adaptation-private-secto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/>
              </a:rPr>
              <a:t>Finance is </a:t>
            </a:r>
            <a:r>
              <a:rPr lang="en-US" sz="1200" b="1">
                <a:latin typeface="Montserrat"/>
              </a:rPr>
              <a:t>the most frequently </a:t>
            </a:r>
            <a:r>
              <a:rPr lang="en-US" sz="1200">
                <a:latin typeface="Montserrat"/>
              </a:rPr>
              <a:t>requested </a:t>
            </a:r>
            <a:r>
              <a:rPr lang="en-US" sz="1200" b="1">
                <a:latin typeface="Montserrat"/>
              </a:rPr>
              <a:t>area</a:t>
            </a:r>
            <a:r>
              <a:rPr lang="en-US" sz="1200">
                <a:latin typeface="Montserrat"/>
              </a:rPr>
              <a:t> of support among NDC Partnership countries. </a:t>
            </a:r>
            <a:endParaRPr lang="es-ES" sz="1200"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85% of developing country members have submitted at least one request for support related to finance.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200" b="0">
                <a:solidFill>
                  <a:schemeClr val="bg1"/>
                </a:solidFill>
                <a:latin typeface="Montserrat"/>
              </a:rPr>
              <a:t>127 </a:t>
            </a:r>
            <a:r>
              <a:rPr lang="en-US" sz="1200" b="0">
                <a:solidFill>
                  <a:schemeClr val="bg1"/>
                </a:solidFill>
                <a:latin typeface="Montserrat"/>
              </a:rPr>
              <a:t>Partners have provided support, 43 of requests have received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31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N"/>
              <a:t>Framework composes 2 parts - Investment Planning and Finance Mobilization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7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err="1"/>
              <a:t>Under</a:t>
            </a:r>
            <a:r>
              <a:rPr lang="es-ES"/>
              <a:t> </a:t>
            </a:r>
            <a:r>
              <a:rPr lang="es-ES" err="1"/>
              <a:t>Investment</a:t>
            </a:r>
            <a:r>
              <a:rPr lang="es-ES"/>
              <a:t> </a:t>
            </a:r>
            <a:r>
              <a:rPr lang="es-ES" err="1"/>
              <a:t>Planning</a:t>
            </a:r>
            <a:r>
              <a:rPr lang="es-ES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Montserrat"/>
              </a:rPr>
              <a:t>Objective of stage 1 </a:t>
            </a:r>
            <a:r>
              <a:rPr lang="en-US" sz="1200" b="0">
                <a:latin typeface="Montserrat"/>
              </a:rPr>
              <a:t>is to secure the institutional capacities and structures necessary for effective climate investment planning, resource mobilization, and the implementation of climate objectives, as well as the mainstreaming of climate priorities.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Montserrat"/>
              </a:rPr>
              <a:t>Linkages with private sector engagement: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Co-development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The planning process should be aligned with investment frameworks, including those of the private sector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M&amp;R of private sector investments –&gt; Key in identifying gaps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80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E89E2E"/>
              </a:buClr>
              <a:buNone/>
            </a:pPr>
            <a:r>
              <a:rPr lang="en-US" sz="1200" b="1">
                <a:latin typeface="Montserrat"/>
              </a:rPr>
              <a:t>Stage 2 intends to</a:t>
            </a:r>
            <a:r>
              <a:rPr lang="en-US" sz="1200">
                <a:latin typeface="Montserrat"/>
              </a:rPr>
              <a:t> prioritize investments based on data and science-based evidence and in alignment with climate-related policy instruments.</a:t>
            </a: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Montserrat"/>
              </a:rPr>
              <a:t>Linkages with private sector engagement: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Common practices analysis -&gt; Mapping existing solutions and sources of finance is key in prioritizing investments. 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The results of the cost-benefit analysis should be communicated to financial agents for decision-making as it will </a:t>
            </a:r>
            <a:r>
              <a:rPr lang="en-GB" sz="1200">
                <a:latin typeface="Montserrat"/>
              </a:rPr>
              <a:t>will translate climate change risks and opportunities into economic and financial terms</a:t>
            </a:r>
            <a:r>
              <a:rPr lang="en-US" sz="1200">
                <a:latin typeface="Montserrat"/>
              </a:rPr>
              <a:t>. 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Stage 3 aims </a:t>
            </a:r>
            <a:r>
              <a:rPr lang="en-US" sz="1200"/>
              <a:t>to </a:t>
            </a:r>
            <a:r>
              <a:rPr lang="en-US" sz="1200">
                <a:latin typeface="Montserrat"/>
              </a:rPr>
              <a:t>to align prioritize investments with existing pipelines, sources of finance and to address existing barriers for investments.</a:t>
            </a: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Montserrat"/>
              </a:rPr>
              <a:t>Linkages with private sector engagement: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Private sources of finance are mapped, including </a:t>
            </a:r>
            <a:r>
              <a:rPr lang="en-GB" sz="1200">
                <a:latin typeface="Montserrat"/>
              </a:rPr>
              <a:t>the investment criteria, risk profiles, and characteristics (such as the level of </a:t>
            </a:r>
            <a:r>
              <a:rPr lang="en-GB" sz="1200" err="1">
                <a:latin typeface="Montserrat"/>
              </a:rPr>
              <a:t>concessionality</a:t>
            </a:r>
            <a:r>
              <a:rPr lang="en-GB" sz="1200">
                <a:latin typeface="Montserrat"/>
              </a:rPr>
              <a:t>) associated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Comprehensive analysis of existing pipelines to determine the status of each investment requirement, its alignment with the preferences and objectives of potential financiers.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Address barriers for private sector investments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55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Under Finance Mobilization - Stage 4-6 with the objective to </a:t>
            </a:r>
            <a:r>
              <a:rPr lang="en-US" sz="1200">
                <a:latin typeface="Montserrat"/>
              </a:rPr>
              <a:t>deepen engagement with selected financial partners for investment mobilization.</a:t>
            </a: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Montserrat"/>
              </a:rPr>
              <a:t>Linkages with private sector engagement: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Collaborative work between countries and the private sector to develop project concepts and structure investments.</a:t>
            </a:r>
          </a:p>
          <a:p>
            <a:pPr marL="628650" lvl="1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</a:rPr>
              <a:t>Catalyze private sector participation in climate-aligned investments.</a:t>
            </a:r>
          </a:p>
          <a:p>
            <a:pPr marL="22860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b="1"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22860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1"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MOVING FORWARD,</a:t>
            </a:r>
            <a:endParaRPr lang="en-MN" sz="120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expect the </a:t>
            </a:r>
            <a:r>
              <a:rPr lang="en-US" sz="12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Global </a:t>
            </a:r>
            <a:r>
              <a:rPr lang="en-US" sz="1200" b="1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Stocktake</a:t>
            </a:r>
            <a:r>
              <a:rPr lang="en-US" sz="12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be a global accelerator</a:t>
            </a:r>
            <a:r>
              <a:rPr lang="en-US" sz="12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countries to </a:t>
            </a:r>
            <a:r>
              <a:rPr lang="en-US" sz="12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pursue transformational change. For that, Private sector contribution is instrumental. </a:t>
            </a:r>
            <a:endParaRPr lang="en-MN" sz="1200" b="1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NDC Partnership</a:t>
            </a:r>
            <a:r>
              <a:rPr lang="en-US" sz="12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stands ready </a:t>
            </a:r>
            <a:r>
              <a:rPr lang="en-US" sz="12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support that engagement in collaboration with the Private Sector Actors and</a:t>
            </a:r>
            <a:r>
              <a:rPr lang="en-US" sz="12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facilitate T</a:t>
            </a:r>
            <a:r>
              <a:rPr lang="en-US" sz="1200" b="1">
                <a:latin typeface="Montserrat"/>
              </a:rPr>
              <a:t>he Climate Investment Planning and Mobilization Framework.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Thank you for your attention. We 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invite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 of you to get involved and s</a:t>
            </a: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tay engaged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We are available to receive feedback and answer your questions. </a:t>
            </a:r>
            <a:endParaRPr lang="en-MN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16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8881-AD82-4970-B712-2DA8B40C799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91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8881-AD82-4970-B712-2DA8B40C799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79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/>
              </a:rPr>
              <a:t>Finance is </a:t>
            </a:r>
            <a:r>
              <a:rPr lang="en-US" sz="1200" b="1">
                <a:latin typeface="Montserrat"/>
              </a:rPr>
              <a:t>the most frequently </a:t>
            </a:r>
            <a:r>
              <a:rPr lang="en-US" sz="1200">
                <a:latin typeface="Montserrat"/>
              </a:rPr>
              <a:t>requested </a:t>
            </a:r>
            <a:r>
              <a:rPr lang="en-US" sz="1200" b="1">
                <a:latin typeface="Montserrat"/>
              </a:rPr>
              <a:t>area</a:t>
            </a:r>
            <a:r>
              <a:rPr lang="en-US" sz="1200">
                <a:latin typeface="Montserrat"/>
              </a:rPr>
              <a:t> of support among NDC Partnership countries. </a:t>
            </a:r>
            <a:endParaRPr lang="es-ES" sz="1200"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85% of developing country members have submitted at least one request for support related to finance.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200" b="0">
                <a:solidFill>
                  <a:schemeClr val="bg1"/>
                </a:solidFill>
                <a:latin typeface="Montserrat"/>
              </a:rPr>
              <a:t>127 </a:t>
            </a:r>
            <a:r>
              <a:rPr lang="en-US" sz="1200" b="0">
                <a:solidFill>
                  <a:schemeClr val="bg1"/>
                </a:solidFill>
                <a:latin typeface="Montserrat"/>
              </a:rPr>
              <a:t>Partners have provided support, 43 of requests have received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12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emerging results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Global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Stocktake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escalating socioeconomic impacts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climate-related events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call for </a:t>
            </a:r>
            <a:r>
              <a:rPr lang="en-US" sz="1800" b="1" i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leadership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across the whole of society. 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mid- and long-term visions, strategies and targets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put in place by countries are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narrowing the gap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achieve the Goals of the Paris Agreement.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is needed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ambition side 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deliver on these collective goals.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addition,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implementation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countries’ climate strategies and plans will require an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unprecedented amount of climate financ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Recent estimates indicate that we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need 5.2 trillion dollars per yea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r, or approximately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5% of the global GDP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successfully limit global temperature rise to 1.5°C. </a:t>
            </a:r>
            <a:r>
              <a:rPr lang="en-US" sz="1800">
                <a:latin typeface="Montserrat"/>
              </a:rPr>
              <a:t>The latest estimation from CPI reveals we need $8-9 trillion by 2030, and over 10 trillion by 2050.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the same time,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economic costs of climate change impacts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rising by the day, creating severe s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ocial and economic impacts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acute implications, especially for developing countries.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Tackling climate change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requires a fundamental shift in development trajectories, investments, economic, and fiscal policies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fuel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rapid and systemic transition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a low-carbon and climate-resilient pathway.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Climate change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demands a coordinated response from all,</a:t>
            </a:r>
            <a:r>
              <a:rPr lang="en-US" sz="1800" b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including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private sector actors.</a:t>
            </a:r>
            <a:endParaRPr lang="en-MN" sz="1800" b="1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8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emerging results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the Global </a:t>
            </a:r>
            <a:r>
              <a:rPr lang="en-US" sz="1800" err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Stocktake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escalating socioeconomic impacts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climate-related events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call for </a:t>
            </a:r>
            <a:r>
              <a:rPr lang="en-US" sz="1800" b="1" i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leadership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across the whole of society. 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mid- and long-term visions, strategies and targets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put in place by countries are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narrowing the gap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achieve the Goals of the Paris Agreement.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is needed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on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ambition side 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deliver on these collective goals.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addition,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implementation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countries’ climate strategies and plans will require an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unprecedented amount of climate financ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 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Recent estimates indicate that we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need 5.2 trillion dollars per yea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r, or approximately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5% of the global GDP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successfully limit global temperature rise to 1.5°C. </a:t>
            </a:r>
            <a:r>
              <a:rPr lang="en-US" sz="1800">
                <a:latin typeface="Montserrat"/>
              </a:rPr>
              <a:t>The latest estimation from CPI reveals we need $8-9 trillion by 2030, and over 10 trillion by 2050.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the same time,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economic costs of climate change impacts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rising by the day, creating severe s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ocial and economic impacts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acute implications, especially for developing countries.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Tackling climate change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requires a fundamental shift in development trajectories, investments, economic, and fiscal policies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fuel the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rapid and systemic transition</a:t>
            </a: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a low-carbon and climate-resilient pathway.</a:t>
            </a:r>
            <a:endParaRPr lang="en-MN" sz="180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80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Climate change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demands a coordinated response from all,</a:t>
            </a:r>
            <a:r>
              <a:rPr lang="en-US" sz="1800" b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including </a:t>
            </a:r>
            <a:r>
              <a:rPr lang="en-US" sz="1800" b="1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private sector actors.</a:t>
            </a:r>
            <a:endParaRPr lang="en-MN" sz="1800" b="1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2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>
                    <a:alpha val="80000"/>
                  </a:schemeClr>
                </a:solidFill>
                <a:latin typeface="Montserrat" pitchFamily="2" charset="77"/>
              </a:rPr>
              <a:t>Global climate finance flows (public and private, domestic and international) reach $5.2 trillion per year or even 8-10 trillion by 2050. </a:t>
            </a:r>
            <a:endParaRPr lang="en-US" sz="1800" b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US" sz="1800" b="0">
                <a:cs typeface="Calibri"/>
              </a:rPr>
              <a:t>This is the challenge ahead of us, currently we mobilized $1.3 trillion per year, </a:t>
            </a:r>
            <a:r>
              <a:rPr lang="en-US" sz="1800" b="0">
                <a:solidFill>
                  <a:schemeClr val="tx1">
                    <a:alpha val="80000"/>
                  </a:schemeClr>
                </a:solidFill>
                <a:latin typeface="Montserrat" pitchFamily="2" charset="77"/>
              </a:rPr>
              <a:t>compared to 2019/2020 it is nearly doubled performance. </a:t>
            </a:r>
          </a:p>
          <a:p>
            <a:pPr marL="171450" indent="-171450">
              <a:buFont typeface="Arial,Sans-Serif"/>
              <a:buChar char="•"/>
            </a:pPr>
            <a:r>
              <a:rPr lang="en-US" sz="1800" b="0">
                <a:cs typeface="Calibri"/>
              </a:rPr>
              <a:t>Nevertheless, the climate finance gaps remains significant.</a:t>
            </a:r>
          </a:p>
          <a:p>
            <a:pPr marL="171450" indent="-171450">
              <a:buFont typeface="Arial,Sans-Serif"/>
              <a:buChar char="•"/>
            </a:pPr>
            <a:r>
              <a:rPr lang="en-US" sz="1800" b="0" i="0" u="none" strike="noStrike">
                <a:solidFill>
                  <a:srgbClr val="1E1E1E"/>
                </a:solidFill>
                <a:effectLst/>
                <a:latin typeface="Roboto" panose="02000000000000000000" pitchFamily="2" charset="0"/>
              </a:rPr>
              <a:t>For example, UNEP Adaption Gap report presents that adaptation finance needs of developing countries are 10-18 times as big as international public finance flows</a:t>
            </a:r>
            <a:r>
              <a:rPr lang="en-US" sz="1800" b="0" i="0" u="none" strike="noStrike">
                <a:solidFill>
                  <a:srgbClr val="1E1E1E"/>
                </a:solidFill>
                <a:effectLst/>
                <a:latin typeface="Roboto" panose="02000000000000000000" pitchFamily="2" charset="0"/>
                <a:cs typeface="Calibri"/>
              </a:rPr>
              <a:t> (https://</a:t>
            </a:r>
            <a:r>
              <a:rPr lang="en-US" sz="1800" b="0" i="0" u="none" strike="noStrike" err="1">
                <a:solidFill>
                  <a:srgbClr val="1E1E1E"/>
                </a:solidFill>
                <a:effectLst/>
                <a:latin typeface="Roboto" panose="02000000000000000000" pitchFamily="2" charset="0"/>
                <a:cs typeface="Calibri"/>
              </a:rPr>
              <a:t>www.unep.org</a:t>
            </a:r>
            <a:r>
              <a:rPr lang="en-US" sz="1800" b="0" i="0" u="none" strike="noStrike">
                <a:solidFill>
                  <a:srgbClr val="1E1E1E"/>
                </a:solidFill>
                <a:effectLst/>
                <a:latin typeface="Roboto" panose="02000000000000000000" pitchFamily="2" charset="0"/>
                <a:cs typeface="Calibri"/>
              </a:rPr>
              <a:t>/resources/adaptation-gap-report-2023)</a:t>
            </a:r>
            <a:endParaRPr lang="en-US" sz="1800" b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8881-AD82-4970-B712-2DA8B40C799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73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For private sector, there are many different types of actors: Commercial banks, Fis, corporations/businesses, funds, institutional investors, insurance companies as well as households and </a:t>
            </a:r>
            <a:r>
              <a:rPr lang="en-US" err="1">
                <a:cs typeface="Calibri"/>
              </a:rPr>
              <a:t>individuals,all</a:t>
            </a:r>
            <a:r>
              <a:rPr lang="en-US">
                <a:cs typeface="Calibri"/>
              </a:rPr>
              <a:t> </a:t>
            </a:r>
            <a:r>
              <a:rPr lang="en-US" b="0" i="0" u="none" strike="noStrike">
                <a:solidFill>
                  <a:srgbClr val="3A3A34"/>
                </a:solidFill>
                <a:effectLst/>
                <a:latin typeface="Arial"/>
                <a:cs typeface="Arial"/>
              </a:rPr>
              <a:t>have different stakes in implementing, financing and supporting climate </a:t>
            </a:r>
            <a:r>
              <a:rPr lang="en-US">
                <a:solidFill>
                  <a:srgbClr val="3A3A34"/>
                </a:solidFill>
                <a:latin typeface="Arial"/>
                <a:cs typeface="Arial"/>
              </a:rPr>
              <a:t>action.</a:t>
            </a:r>
            <a:endParaRPr lang="en-US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This figure presents how private sector actors are impacted by climate change – transitional and physical risks as well as highlights opportunities in how private sector can contributing to climate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There are significant opportunities for the private sector, For instance, opportunities for the private sector, with an estimated </a:t>
            </a:r>
            <a:r>
              <a:rPr lang="en-US" b="0" i="0" u="sng">
                <a:solidFill>
                  <a:srgbClr val="0468B1"/>
                </a:solidFill>
                <a:effectLst/>
                <a:latin typeface="Proxima Nova"/>
                <a:hlinkClick r:id="rId3"/>
              </a:rPr>
              <a:t>potential adaptation market of $2 trillion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Proxima Nova"/>
              </a:rPr>
              <a:t> by 2026, according to the World Economic Forum.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8881-AD82-4970-B712-2DA8B40C799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66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This table presents example financial instruments that private sector actors are developing to mitigate and adapt to climate change.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For example,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corporates often showcase their contribution through the disclosure and reporting of their sustainability ESG reports.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Greening financing instruments are common among </a:t>
            </a:r>
            <a:r>
              <a:rPr lang="en-US" noProof="0" err="1"/>
              <a:t>Fis</a:t>
            </a:r>
            <a:r>
              <a:rPr lang="en-US" noProof="0"/>
              <a:t> - green loans, climate bonds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/>
              <a:t>Innovative and blended financing mechanisms are getting popular which often helps private sector enter with low risks. </a:t>
            </a:r>
            <a:endParaRPr lang="es-ES"/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8881-AD82-4970-B712-2DA8B40C799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3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>
                <a:latin typeface="Montserrat"/>
              </a:rPr>
              <a:t>Finance is </a:t>
            </a:r>
            <a:r>
              <a:rPr lang="en-US" sz="1200" b="1">
                <a:latin typeface="Montserrat"/>
              </a:rPr>
              <a:t>the most frequently </a:t>
            </a:r>
            <a:r>
              <a:rPr lang="en-US" sz="1200">
                <a:latin typeface="Montserrat"/>
              </a:rPr>
              <a:t>requested </a:t>
            </a:r>
            <a:r>
              <a:rPr lang="en-US" sz="1200" b="1">
                <a:latin typeface="Montserrat"/>
              </a:rPr>
              <a:t>area</a:t>
            </a:r>
            <a:r>
              <a:rPr lang="en-US" sz="1200">
                <a:latin typeface="Montserrat"/>
              </a:rPr>
              <a:t> of support among NDC Partnership countries. </a:t>
            </a:r>
            <a:endParaRPr lang="es-ES" sz="1200"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85% of developing country members have submitted at least one request for support related to finance.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3200" b="0">
                <a:solidFill>
                  <a:schemeClr val="bg1"/>
                </a:solidFill>
                <a:latin typeface="Montserrat"/>
              </a:rPr>
              <a:t>127 </a:t>
            </a:r>
            <a:r>
              <a:rPr lang="en-US" sz="1200" b="0">
                <a:solidFill>
                  <a:schemeClr val="bg1"/>
                </a:solidFill>
                <a:latin typeface="Montserrat"/>
              </a:rPr>
              <a:t>Partners have provided support, 43 of requests have received support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5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 b="1">
                <a:latin typeface="Montserrat"/>
                <a:ea typeface="+mn-lt"/>
                <a:cs typeface="Arial"/>
              </a:rPr>
              <a:t>285 requests </a:t>
            </a:r>
            <a:r>
              <a:rPr lang="en-US" sz="1200">
                <a:latin typeface="Montserrat"/>
                <a:ea typeface="Calibri"/>
                <a:cs typeface="Arial"/>
              </a:rPr>
              <a:t>related to Private</a:t>
            </a:r>
            <a:r>
              <a:rPr lang="en-US" sz="1200">
                <a:latin typeface="Montserrat"/>
                <a:cs typeface="Arial"/>
              </a:rPr>
              <a:t> sector (more than </a:t>
            </a:r>
            <a:r>
              <a:rPr lang="en-US" sz="1200" b="1">
                <a:latin typeface="Montserrat"/>
                <a:cs typeface="Arial"/>
              </a:rPr>
              <a:t>80 countries</a:t>
            </a:r>
            <a:r>
              <a:rPr lang="en-US" sz="1200">
                <a:latin typeface="Montserrat"/>
                <a:cs typeface="Arial"/>
              </a:rPr>
              <a:t>)  </a:t>
            </a: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Breakdown includes: Training, Strategy development, engagement of private sector stakeholders</a:t>
            </a: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 b="1">
                <a:solidFill>
                  <a:srgbClr val="E89E2E"/>
                </a:solidFill>
                <a:latin typeface="Montserrat"/>
                <a:cs typeface="Arial"/>
              </a:rPr>
              <a:t>Examples of requests:</a:t>
            </a:r>
          </a:p>
          <a:p>
            <a:pPr marL="628650" lvl="1" indent="-171450">
              <a:spcBef>
                <a:spcPts val="0"/>
              </a:spcBef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Creating a private investment </a:t>
            </a:r>
            <a:r>
              <a:rPr lang="en-US" sz="1200" b="1">
                <a:latin typeface="Montserrat"/>
                <a:cs typeface="Arial"/>
              </a:rPr>
              <a:t>enabling environment </a:t>
            </a:r>
            <a:r>
              <a:rPr lang="en-US" sz="1200">
                <a:latin typeface="Montserrat"/>
                <a:cs typeface="Arial"/>
              </a:rPr>
              <a:t>in Liberia;</a:t>
            </a:r>
          </a:p>
          <a:p>
            <a:pPr marL="628650" lvl="1" indent="-171450">
              <a:spcBef>
                <a:spcPts val="0"/>
              </a:spcBef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Establishing climate change scenario analysis framework and </a:t>
            </a:r>
            <a:r>
              <a:rPr lang="en-US" sz="1200" b="1">
                <a:latin typeface="Montserrat"/>
                <a:cs typeface="Arial"/>
              </a:rPr>
              <a:t>climate stress testing</a:t>
            </a:r>
            <a:r>
              <a:rPr lang="en-US" sz="1200">
                <a:latin typeface="Montserrat"/>
                <a:cs typeface="Arial"/>
              </a:rPr>
              <a:t> in line with NGFS in Georgia and Jamaica;</a:t>
            </a:r>
          </a:p>
          <a:p>
            <a:pPr marL="628650" lvl="1" indent="-171450">
              <a:spcBef>
                <a:spcPts val="0"/>
              </a:spcBef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Developing </a:t>
            </a:r>
            <a:r>
              <a:rPr lang="en-US" sz="1200" b="1">
                <a:latin typeface="Montserrat"/>
                <a:cs typeface="Arial"/>
              </a:rPr>
              <a:t>green financial innovation </a:t>
            </a:r>
            <a:r>
              <a:rPr lang="en-US" sz="1200">
                <a:latin typeface="Montserrat"/>
                <a:cs typeface="Arial"/>
              </a:rPr>
              <a:t>and climate-integrated risk management frameworks in ECCB;</a:t>
            </a:r>
          </a:p>
          <a:p>
            <a:pPr marL="628650" lvl="1" indent="-171450">
              <a:spcBef>
                <a:spcPts val="0"/>
              </a:spcBef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Working with private sector entities to </a:t>
            </a:r>
            <a:r>
              <a:rPr lang="en-US" sz="1200" b="1">
                <a:latin typeface="Montserrat"/>
                <a:cs typeface="Arial"/>
              </a:rPr>
              <a:t>identify gaps, priorities</a:t>
            </a:r>
            <a:r>
              <a:rPr lang="en-US" sz="1200">
                <a:latin typeface="Montserrat"/>
                <a:cs typeface="Arial"/>
              </a:rPr>
              <a:t>, </a:t>
            </a:r>
            <a:r>
              <a:rPr lang="en-US" sz="1200" b="1">
                <a:latin typeface="Montserrat"/>
                <a:cs typeface="Arial"/>
              </a:rPr>
              <a:t>for private sector </a:t>
            </a:r>
            <a:r>
              <a:rPr lang="en-US" sz="1200">
                <a:latin typeface="Montserrat"/>
                <a:cs typeface="Arial"/>
              </a:rPr>
              <a:t>involvement in NDC implementation in Antigua and Barbuda;</a:t>
            </a:r>
          </a:p>
          <a:p>
            <a:pPr marL="628650" lvl="1" indent="-171450">
              <a:spcBef>
                <a:spcPts val="0"/>
              </a:spcBef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Developing a </a:t>
            </a:r>
            <a:r>
              <a:rPr lang="en-US" sz="1200" b="1">
                <a:latin typeface="Montserrat"/>
                <a:cs typeface="Arial"/>
              </a:rPr>
              <a:t>taxonomy</a:t>
            </a:r>
            <a:r>
              <a:rPr lang="en-US" sz="1200">
                <a:latin typeface="Montserrat"/>
                <a:cs typeface="Arial"/>
              </a:rPr>
              <a:t>, </a:t>
            </a:r>
            <a:r>
              <a:rPr lang="en-US" sz="1200" b="1">
                <a:latin typeface="Montserrat"/>
                <a:cs typeface="Arial"/>
              </a:rPr>
              <a:t>ESG safeguards</a:t>
            </a:r>
            <a:r>
              <a:rPr lang="en-US" sz="1200">
                <a:latin typeface="Montserrat"/>
                <a:cs typeface="Arial"/>
              </a:rPr>
              <a:t>, and </a:t>
            </a:r>
            <a:r>
              <a:rPr lang="en-US" sz="1200" b="1">
                <a:latin typeface="Montserrat"/>
                <a:cs typeface="Arial"/>
              </a:rPr>
              <a:t>guidance for accessing climate finance</a:t>
            </a:r>
            <a:r>
              <a:rPr lang="en-US" sz="1200">
                <a:latin typeface="Montserrat"/>
                <a:cs typeface="Arial"/>
              </a:rPr>
              <a:t> in Panama;</a:t>
            </a:r>
            <a:endParaRPr lang="es-ES" sz="1200">
              <a:latin typeface="Montserra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98881-AD82-4970-B712-2DA8B40C799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35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/>
              </a:rPr>
              <a:t>In early 2023 the NDC Partnership launched its </a:t>
            </a:r>
            <a:r>
              <a:rPr lang="en-US" sz="2000" b="1">
                <a:latin typeface="Montserrat"/>
              </a:rPr>
              <a:t>NDC Investment planning guide</a:t>
            </a:r>
            <a:r>
              <a:rPr lang="en-US" sz="2000">
                <a:latin typeface="Montserrat"/>
              </a:rPr>
              <a:t>.</a:t>
            </a:r>
          </a:p>
          <a:p>
            <a:pPr marL="800100" lvl="1" indent="-34290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/>
              </a:rPr>
              <a:t>Based on best-practices across the NDC Partnership and in consultation with the private sector.</a:t>
            </a:r>
          </a:p>
          <a:p>
            <a:pPr marL="800100" lvl="1" indent="-34290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/>
              </a:rPr>
              <a:t>Promotes a programmatic approach to NDC investment planning.</a:t>
            </a:r>
          </a:p>
          <a:p>
            <a:pPr marL="800100" lvl="1" indent="-34290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/>
              </a:rPr>
              <a:t>Strong focus on the planning for investments.</a:t>
            </a:r>
          </a:p>
          <a:p>
            <a:pPr marL="342900" lvl="0" indent="-34290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Montserrat"/>
              </a:rPr>
              <a:t>The NDC Partnership </a:t>
            </a:r>
            <a:r>
              <a:rPr lang="en-US" sz="2000" b="1">
                <a:latin typeface="Montserrat"/>
              </a:rPr>
              <a:t>partnered with</a:t>
            </a:r>
            <a:r>
              <a:rPr lang="en-US" sz="2000">
                <a:latin typeface="Montserrat"/>
              </a:rPr>
              <a:t> </a:t>
            </a:r>
            <a:r>
              <a:rPr lang="en-US" sz="2000" b="1">
                <a:latin typeface="Montserrat"/>
              </a:rPr>
              <a:t>the</a:t>
            </a:r>
            <a:r>
              <a:rPr lang="en-US" sz="2000">
                <a:latin typeface="Montserrat"/>
              </a:rPr>
              <a:t> </a:t>
            </a:r>
            <a:r>
              <a:rPr lang="en-US" sz="2000" b="1">
                <a:latin typeface="Montserrat"/>
              </a:rPr>
              <a:t>Green Climate Fund</a:t>
            </a:r>
            <a:r>
              <a:rPr lang="en-US" sz="2000">
                <a:latin typeface="Montserrat"/>
              </a:rPr>
              <a:t>  (GCF) to enhance the Guide’s framework.</a:t>
            </a:r>
          </a:p>
          <a:p>
            <a:pPr marL="800100" lvl="1" indent="-34290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2000" b="1">
                <a:latin typeface="Montserrat"/>
              </a:rPr>
              <a:t>The Climate Investment Planning and Mobilization Framework</a:t>
            </a:r>
            <a:r>
              <a:rPr lang="en-US" sz="2000">
                <a:latin typeface="Montserra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9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E89E2E"/>
              </a:buClr>
              <a:buFont typeface="Arial" panose="020B0604020202020204" pitchFamily="34" charset="0"/>
              <a:buNone/>
            </a:pPr>
            <a:r>
              <a:rPr lang="en-US" sz="1200" b="1">
                <a:latin typeface="Montserrat"/>
                <a:ea typeface="+mj-lt"/>
                <a:cs typeface="+mj-lt"/>
              </a:rPr>
              <a:t>Jointly developed by GCF and NDC Partnership, the Climate Investment Planning and Mobilization Framework</a:t>
            </a:r>
            <a:endParaRPr lang="en-US" sz="1200">
              <a:latin typeface="Montserrat"/>
              <a:cs typeface="Arial"/>
            </a:endParaRP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The Framework serves as a </a:t>
            </a:r>
            <a:r>
              <a:rPr lang="en-US" sz="1200" b="1">
                <a:latin typeface="Montserrat"/>
                <a:cs typeface="Arial"/>
              </a:rPr>
              <a:t>non-prescriptive guide, </a:t>
            </a:r>
            <a:r>
              <a:rPr lang="en-US" sz="1200">
                <a:latin typeface="Montserrat"/>
                <a:cs typeface="Arial"/>
              </a:rPr>
              <a:t>bringing together the collective experience of climate investment planning and mobilization.</a:t>
            </a:r>
            <a:endParaRPr lang="en-US" sz="1800">
              <a:cs typeface="Calibri" panose="020F0502020204030204"/>
            </a:endParaRPr>
          </a:p>
          <a:p>
            <a:pPr marL="171450" indent="-171450"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Provides a common language for countries and finance providers such as the private sector to navigate the progressive steps involved planning and mobilizing climate-aligned investments.</a:t>
            </a:r>
          </a:p>
          <a:p>
            <a:pPr marL="171450" indent="-171450">
              <a:spcBef>
                <a:spcPts val="1000"/>
              </a:spcBef>
              <a:buClr>
                <a:srgbClr val="E89E2E"/>
              </a:buClr>
              <a:buFont typeface="Arial" panose="020B0604020202020204" pitchFamily="34" charset="0"/>
              <a:buChar char="•"/>
            </a:pPr>
            <a:r>
              <a:rPr lang="en-US" sz="1200">
                <a:latin typeface="Montserrat"/>
                <a:cs typeface="Arial"/>
              </a:rPr>
              <a:t>The Framework is also designed to facilitate the successful implementation of climate projects, programs, and investments.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98881-AD82-4970-B712-2DA8B40C799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8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FE15-29EA-FEE5-C300-7871981E3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B48DA-C9D3-5500-F1C8-F80A05DBB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5A93C-5C21-4E11-10B7-6B422FF8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3971B-EA71-974E-A2BD-CE3E06C7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A2769-C957-9367-30B5-09D061F6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8543-501D-3550-B8A2-56E64A0A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15929-A816-5D05-6B09-6081EB57E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DEF46-CC8F-2308-3241-BD6693E3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B1FBD-DAAB-7CAB-BD73-AA61FEB6F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737BB-057D-50EC-8162-44F29A41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6D82A-4D2C-7B23-0495-9BF80E52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A9D2F-EACF-FD68-75DA-04D72EAC2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FA8DF-60B1-60D5-F9D6-002DB65D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C7441-4077-4712-672A-95548737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0371E-3D37-E004-4A00-359A726C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EA117-5EBE-461E-8489-7AB901E1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531-1173-42A4-ACEA-425457A0C25C}" type="datetime1">
              <a:rPr lang="es-419" smtClean="0"/>
              <a:t>5/12/2023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1D35B-C899-4C4F-A922-D3C30785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59412" y="629205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s-419" err="1"/>
              <a:t>Fall</a:t>
            </a:r>
            <a:r>
              <a:rPr lang="es-419"/>
              <a:t> 2021 </a:t>
            </a:r>
            <a:r>
              <a:rPr lang="es-419" err="1"/>
              <a:t>Steering</a:t>
            </a:r>
            <a:r>
              <a:rPr lang="es-419"/>
              <a:t> </a:t>
            </a:r>
            <a:r>
              <a:rPr lang="es-419" err="1"/>
              <a:t>Committee</a:t>
            </a:r>
            <a:r>
              <a:rPr lang="es-419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9652-3377-457B-8AC0-6E71AAF5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AC20-ABE8-441F-92B6-B5E72D66AA5C}" type="slidenum">
              <a:rPr lang="es-419" smtClean="0"/>
              <a:t>‹Nº›</a:t>
            </a:fld>
            <a:endParaRPr lang="es-419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0D2673-B688-4F07-942B-B7D0B6AD9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134269"/>
            <a:ext cx="10728325" cy="650875"/>
          </a:xfrm>
        </p:spPr>
        <p:txBody>
          <a:bodyPr>
            <a:noAutofit/>
          </a:bodyPr>
          <a:lstStyle>
            <a:lvl1pPr>
              <a:defRPr sz="2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1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3703-DEEA-665A-C8E1-CF8E3EDE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24920-5A1A-8958-BA72-94181D304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9C7B0-4EF7-760D-B14B-9254FEED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0CDEB-C6DA-64F2-B00D-8D7FFCFC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F80B-1F77-9F87-6E51-ECA8E4D6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12E3-3E58-822D-1092-16258C6A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1D13-E877-2A0B-25E8-7911E476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0C630-2B16-2015-58FF-61F660D5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3003-7B3F-C8A5-37C6-31E1FD67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9CA3F-3CA6-DAA0-9E32-94F7C5D1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E9DE-D5D7-7269-BB16-D9145E7B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BFDB-99CA-8388-BA74-A7BE17497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D4F21-EAD9-89DA-1679-2AA932C46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DB45F-471F-0087-558B-0F709280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FFA8F-FF90-FA69-BD3B-852A81F0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ECF4D-B6CA-2944-CCD4-C5B4619A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94-F146-FB85-C92C-EB6FA56E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1FAD4-E3E6-C1AB-DAB0-5E388604E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C31A6-29B8-2150-8B39-5F6CDE360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0F9BF-403F-255B-94D5-D8AD834B6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CB600-B035-1B41-9D56-826104276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D57E5-A2AF-3F4B-D855-92F99F14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40D6F-C4A0-E80F-01C6-68126705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D4F7B-8C99-A40A-20AA-50BA264E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E5AC-09D7-566C-ACEA-9D7CE632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5EEB4-14EA-4836-CA4B-69FD4D59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F90D9-EC40-9DEA-12EC-67CB4744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F6D61-81DE-3B5A-1AA6-87CBE5A9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039E2-EBB8-36A4-E852-E13BCD73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DF796-D313-EB99-2D83-7C5F94F9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6923F-6120-6226-BE86-3B133AEC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D20E-EBF4-9100-9384-4AA038FF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4463-D5FC-2AFA-17E8-004C531B0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E9D3B-40AB-66BF-0BD1-5D6B10AC1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EF9E1-4A0B-B9C1-4B03-6C511F8C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180CC-1274-9258-DB1F-E2BAF0A4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53FAB-BE31-FF1D-9EA3-808185B1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90D0-092A-E05A-2C31-A8EE09B3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42BF8B-FEFA-42B0-D837-DFF5777DB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19A97-E74A-AC00-319C-D13FF1212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DCEED-2F31-E3ED-9AB6-8930DD714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6EC31-EB2C-B9E5-084A-5277F656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D898B-3897-87E4-F9C5-170DA091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8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BD199-0A2F-3BE5-41E4-3DAF7C64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323E5-71F8-5733-D04F-860DFE0AC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FCD43-0F87-A1B7-6BD0-5E8A92E7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C2C2-120E-4521-B6F5-C42158A35A68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F83C-2D7F-90CA-9ACF-85F661EF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153EE-9639-6BD3-1E01-5566264A0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B46B2-9035-433D-BE98-3535966218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4C997A7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acebook.com/ndcpartnership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https://www.instagram.com/ndcpartnership/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inkedin.com/company/ndcpartnership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twitter.com/ndcpartnership" TargetMode="External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hyperlink" Target="http://www.ndcpartnership.org/" TargetMode="External"/><Relationship Id="rId9" Type="http://schemas.openxmlformats.org/officeDocument/2006/relationships/hyperlink" Target="http://youtube.com/c/NDCPartnership" TargetMode="External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D5F8841B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DBE3515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2_677F0ACC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632C997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7313-0FCC-0248-6022-F8B2693B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Montserrat" pitchFamily="2" charset="77"/>
              </a:rPr>
              <a:t>Private Finance Capacities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75E51-4DE1-71ED-E023-169996A5F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182398"/>
          </a:xfrm>
        </p:spPr>
        <p:txBody>
          <a:bodyPr/>
          <a:lstStyle/>
          <a:p>
            <a:r>
              <a:rPr lang="en-US" b="1">
                <a:latin typeface="Montserrat Medium" pitchFamily="2" charset="77"/>
              </a:rPr>
              <a:t>THE ROLE OF THE PRIVATE SECTOR </a:t>
            </a:r>
            <a:r>
              <a:rPr lang="en-US" b="1">
                <a:solidFill>
                  <a:srgbClr val="E89E2E"/>
                </a:solidFill>
                <a:latin typeface="Montserrat Medium" pitchFamily="2" charset="77"/>
              </a:rPr>
              <a:t>IN PLANNING AND MOBILIZING NDC-ALIGNED INVESTMENTS</a:t>
            </a:r>
          </a:p>
          <a:p>
            <a:r>
              <a:rPr lang="en-US" sz="1600" i="1">
                <a:effectLst/>
                <a:latin typeface="Montserrat" pitchFamily="2" charset="77"/>
                <a:ea typeface="Calibri" panose="020F0502020204030204" pitchFamily="34" charset="0"/>
                <a:cs typeface="Vrinda" panose="020B0502040204020203" pitchFamily="34" charset="0"/>
              </a:rPr>
              <a:t>Joaquim </a:t>
            </a:r>
            <a:r>
              <a:rPr lang="en-US" sz="1600" i="1" err="1">
                <a:effectLst/>
                <a:latin typeface="Montserrat" pitchFamily="2" charset="77"/>
                <a:ea typeface="Calibri" panose="020F0502020204030204" pitchFamily="34" charset="0"/>
                <a:cs typeface="Vrinda" panose="020B0502040204020203" pitchFamily="34" charset="0"/>
              </a:rPr>
              <a:t>Leite</a:t>
            </a:r>
            <a:r>
              <a:rPr lang="en-US" sz="1600" i="1">
                <a:effectLst/>
                <a:latin typeface="Montserrat" pitchFamily="2" charset="77"/>
                <a:ea typeface="Calibri" panose="020F0502020204030204" pitchFamily="34" charset="0"/>
                <a:cs typeface="Vrinda" panose="020B0502040204020203" pitchFamily="34" charset="0"/>
              </a:rPr>
              <a:t>, Head of Climate Finance, NDC Partnership Support Unit</a:t>
            </a:r>
            <a:endParaRPr lang="en-US" sz="1600">
              <a:effectLst/>
              <a:latin typeface="Montserrat" pitchFamily="2" charset="77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3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99FA76-0A33-242A-073F-FF150E93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73" y="1882303"/>
            <a:ext cx="11328145" cy="30933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603681-C7E6-FEC7-775D-B0E7D7D5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Montserrat"/>
                <a:ea typeface="+mj-lt"/>
                <a:cs typeface="+mj-lt"/>
              </a:rPr>
              <a:t>The Climate Investment Planning and Mobilization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302715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82" y="402071"/>
            <a:ext cx="10515600" cy="900257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Montserrat"/>
              </a:rPr>
              <a:t>The Climate Investment Planning and Mobilization Framework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99FA76-0A33-242A-073F-FF150E930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82" y="1025670"/>
            <a:ext cx="11328145" cy="30933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F3AA-3589-9C87-20DE-76A6D931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61" y="4395722"/>
            <a:ext cx="9504968" cy="1711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>
                <a:latin typeface="Montserrat"/>
              </a:rPr>
              <a:t>Linkages with private sector engagement:</a:t>
            </a:r>
          </a:p>
          <a:p>
            <a:r>
              <a:rPr lang="en-US" sz="1600">
                <a:latin typeface="Montserrat"/>
              </a:rPr>
              <a:t>Beyond consultation and validation –&gt;  Co-development</a:t>
            </a:r>
          </a:p>
          <a:p>
            <a:r>
              <a:rPr lang="en-US" sz="1600">
                <a:latin typeface="Montserrat"/>
              </a:rPr>
              <a:t>The planning process should be aligned with investment frameworks, including those of the private sector</a:t>
            </a:r>
          </a:p>
          <a:p>
            <a:r>
              <a:rPr lang="en-US" sz="1600">
                <a:latin typeface="Montserrat"/>
              </a:rPr>
              <a:t>M&amp;R of private sector investments –&gt; Key in identifying gaps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B3B7E3-0FBD-9B14-B29A-7BFA54E420BB}"/>
              </a:ext>
            </a:extLst>
          </p:cNvPr>
          <p:cNvSpPr/>
          <p:nvPr/>
        </p:nvSpPr>
        <p:spPr>
          <a:xfrm>
            <a:off x="2660073" y="1302328"/>
            <a:ext cx="8839200" cy="2816736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267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82" y="402071"/>
            <a:ext cx="10515600" cy="900257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Montserrat"/>
              </a:rPr>
              <a:t>The Climate Investment Planning and Mobilization Framework</a:t>
            </a:r>
            <a:endParaRPr lang="en-US" sz="3200" b="1">
              <a:latin typeface="Montserrat"/>
              <a:cs typeface="Calibri Ligh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99FA76-0A33-242A-073F-FF150E93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2" y="1025670"/>
            <a:ext cx="11328145" cy="309339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B3B7E3-0FBD-9B14-B29A-7BFA54E420BB}"/>
              </a:ext>
            </a:extLst>
          </p:cNvPr>
          <p:cNvSpPr/>
          <p:nvPr/>
        </p:nvSpPr>
        <p:spPr>
          <a:xfrm>
            <a:off x="4384963" y="1302328"/>
            <a:ext cx="7114310" cy="2816736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179CF3-2135-9EC9-DE50-FFC98AD170D0}"/>
              </a:ext>
            </a:extLst>
          </p:cNvPr>
          <p:cNvSpPr/>
          <p:nvPr/>
        </p:nvSpPr>
        <p:spPr>
          <a:xfrm>
            <a:off x="912662" y="1302328"/>
            <a:ext cx="1745697" cy="2816736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5FCF74-D978-247B-515C-BE7656B4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61" y="4395722"/>
            <a:ext cx="9404357" cy="1968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E89E2E"/>
              </a:buClr>
              <a:buNone/>
            </a:pPr>
            <a:r>
              <a:rPr lang="en-US" sz="1600" b="1">
                <a:latin typeface="Montserrat"/>
              </a:rPr>
              <a:t>Linkages with private sector engagement: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Common practices analysis -&gt; Mapping existing solutions and sources of finance is key in prioritizing investments. 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The results of the cost-benefit analysis should be communicated to financial agents for decision-making as it will </a:t>
            </a:r>
            <a:r>
              <a:rPr lang="en-GB" sz="1600">
                <a:latin typeface="Montserrat"/>
              </a:rPr>
              <a:t>will translate climate change risks and opportunities into economic and financial terms</a:t>
            </a:r>
            <a:r>
              <a:rPr lang="en-US" sz="1600">
                <a:latin typeface="Montserra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78437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82" y="402071"/>
            <a:ext cx="10515600" cy="900257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Montserrat"/>
              </a:rPr>
              <a:t>The Climate Investment Planning and Mobilization Framework</a:t>
            </a:r>
            <a:endParaRPr lang="en-US" sz="3200" b="1">
              <a:latin typeface="Montserrat"/>
              <a:cs typeface="Calibri Ligh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99FA76-0A33-242A-073F-FF150E93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2" y="1025670"/>
            <a:ext cx="11328145" cy="309339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AB3B7E3-0FBD-9B14-B29A-7BFA54E420BB}"/>
              </a:ext>
            </a:extLst>
          </p:cNvPr>
          <p:cNvSpPr/>
          <p:nvPr/>
        </p:nvSpPr>
        <p:spPr>
          <a:xfrm>
            <a:off x="6289964" y="1302328"/>
            <a:ext cx="5209309" cy="2816736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179CF3-2135-9EC9-DE50-FFC98AD170D0}"/>
              </a:ext>
            </a:extLst>
          </p:cNvPr>
          <p:cNvSpPr/>
          <p:nvPr/>
        </p:nvSpPr>
        <p:spPr>
          <a:xfrm>
            <a:off x="912662" y="1302328"/>
            <a:ext cx="3472301" cy="2816736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5FCF74-D978-247B-515C-BE7656B4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61" y="4395722"/>
            <a:ext cx="9404357" cy="19681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Clr>
                <a:srgbClr val="E89E2E"/>
              </a:buClr>
              <a:buNone/>
            </a:pPr>
            <a:r>
              <a:rPr lang="en-US" sz="1600" b="1">
                <a:latin typeface="Montserrat"/>
              </a:rPr>
              <a:t>Linkages with private sector engagement: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Private sources of finance are mapped, including </a:t>
            </a:r>
            <a:r>
              <a:rPr lang="en-GB" sz="1600">
                <a:latin typeface="Montserrat"/>
              </a:rPr>
              <a:t>the investment criteria, risk profiles, and characteristics (such as the level of </a:t>
            </a:r>
            <a:r>
              <a:rPr lang="en-GB" sz="1600" err="1">
                <a:latin typeface="Montserrat"/>
              </a:rPr>
              <a:t>concessionality</a:t>
            </a:r>
            <a:r>
              <a:rPr lang="en-GB" sz="1600">
                <a:latin typeface="Montserrat"/>
              </a:rPr>
              <a:t>) associated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Comprehensive analysis of existing pipelines to determine the status of each investment requirement, its alignment with the preferences and objectives of potential financiers.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Address barriers for private sector investments</a:t>
            </a:r>
          </a:p>
        </p:txBody>
      </p:sp>
    </p:spTree>
    <p:extLst>
      <p:ext uri="{BB962C8B-B14F-4D97-AF65-F5344CB8AC3E}">
        <p14:creationId xmlns:p14="http://schemas.microsoft.com/office/powerpoint/2010/main" val="347167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82" y="402071"/>
            <a:ext cx="10515600" cy="900257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Montserrat"/>
              </a:rPr>
              <a:t>The Climate Investment Planning and Mobilization Framework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99FA76-0A33-242A-073F-FF150E930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2" y="1025670"/>
            <a:ext cx="11328145" cy="309339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43179CF3-2135-9EC9-DE50-FFC98AD170D0}"/>
              </a:ext>
            </a:extLst>
          </p:cNvPr>
          <p:cNvSpPr/>
          <p:nvPr/>
        </p:nvSpPr>
        <p:spPr>
          <a:xfrm>
            <a:off x="912662" y="1302328"/>
            <a:ext cx="5377302" cy="2816736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5FCF74-D978-247B-515C-BE7656B4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61" y="4395722"/>
            <a:ext cx="9404357" cy="1968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E89E2E"/>
              </a:buClr>
              <a:buNone/>
            </a:pPr>
            <a:r>
              <a:rPr lang="en-US" sz="1600" b="1">
                <a:latin typeface="Montserrat"/>
              </a:rPr>
              <a:t>Linkages with private sector engagement: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Collaborative work between countries and the private sector to develop project concepts and structure investments.</a:t>
            </a:r>
          </a:p>
          <a:p>
            <a:pPr>
              <a:buClr>
                <a:srgbClr val="E89E2E"/>
              </a:buClr>
            </a:pPr>
            <a:r>
              <a:rPr lang="en-US" sz="1600">
                <a:latin typeface="Montserrat"/>
              </a:rPr>
              <a:t>Catalyze private sector participation in climate-aligned investments.</a:t>
            </a:r>
          </a:p>
        </p:txBody>
      </p:sp>
    </p:spTree>
    <p:extLst>
      <p:ext uri="{BB962C8B-B14F-4D97-AF65-F5344CB8AC3E}">
        <p14:creationId xmlns:p14="http://schemas.microsoft.com/office/powerpoint/2010/main" val="119484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>
            <a:extLst>
              <a:ext uri="{FF2B5EF4-FFF2-40B4-BE49-F238E27FC236}">
                <a16:creationId xmlns:a16="http://schemas.microsoft.com/office/drawing/2014/main" id="{CB0C0776-63F0-6A25-3504-ED8EFA57F65E}"/>
              </a:ext>
            </a:extLst>
          </p:cNvPr>
          <p:cNvSpPr txBox="1"/>
          <p:nvPr/>
        </p:nvSpPr>
        <p:spPr>
          <a:xfrm>
            <a:off x="1569968" y="1814152"/>
            <a:ext cx="461178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www.ndcpartnership.org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500129E6-36A8-397F-94A7-62607964F7BC}"/>
              </a:ext>
            </a:extLst>
          </p:cNvPr>
          <p:cNvSpPr txBox="1"/>
          <p:nvPr/>
        </p:nvSpPr>
        <p:spPr>
          <a:xfrm>
            <a:off x="1569968" y="2477952"/>
            <a:ext cx="4611780" cy="40011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@ndcpartnership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EB7BA21A-F916-A6C6-B5FE-476CF807B29F}"/>
              </a:ext>
            </a:extLst>
          </p:cNvPr>
          <p:cNvSpPr txBox="1"/>
          <p:nvPr/>
        </p:nvSpPr>
        <p:spPr>
          <a:xfrm>
            <a:off x="1569967" y="3141752"/>
            <a:ext cx="523965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NDC Partnership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BDFC93C3-D46B-5A47-8507-2F6F69D9778B}"/>
              </a:ext>
            </a:extLst>
          </p:cNvPr>
          <p:cNvSpPr txBox="1"/>
          <p:nvPr/>
        </p:nvSpPr>
        <p:spPr>
          <a:xfrm>
            <a:off x="1569968" y="3805552"/>
            <a:ext cx="4611780" cy="40011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@ndcpartnership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D764D803-4E53-F349-41AD-D58B3CF9283F}"/>
              </a:ext>
            </a:extLst>
          </p:cNvPr>
          <p:cNvSpPr txBox="1"/>
          <p:nvPr/>
        </p:nvSpPr>
        <p:spPr>
          <a:xfrm>
            <a:off x="1569968" y="4469352"/>
            <a:ext cx="461178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NDC Partnership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FAD1AE9E-0A7C-28F1-27ED-1A272B037CB4}"/>
              </a:ext>
            </a:extLst>
          </p:cNvPr>
          <p:cNvSpPr txBox="1"/>
          <p:nvPr/>
        </p:nvSpPr>
        <p:spPr>
          <a:xfrm>
            <a:off x="1569968" y="5133152"/>
            <a:ext cx="461178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NDC Partnership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itchFamily="2" charset="77"/>
              <a:ea typeface="+mn-ea"/>
              <a:cs typeface="+mn-cs"/>
            </a:endParaRPr>
          </a:p>
        </p:txBody>
      </p:sp>
      <p:pic>
        <p:nvPicPr>
          <p:cNvPr id="9" name="Picture 30">
            <a:extLst>
              <a:ext uri="{FF2B5EF4-FFF2-40B4-BE49-F238E27FC236}">
                <a16:creationId xmlns:a16="http://schemas.microsoft.com/office/drawing/2014/main" id="{F42AFFB5-DF42-1954-D697-978BCCF01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3" y="2477952"/>
            <a:ext cx="488248" cy="401623"/>
          </a:xfrm>
          <a:prstGeom prst="rect">
            <a:avLst/>
          </a:prstGeom>
        </p:spPr>
      </p:pic>
      <p:pic>
        <p:nvPicPr>
          <p:cNvPr id="10" name="Picture 32">
            <a:extLst>
              <a:ext uri="{FF2B5EF4-FFF2-40B4-BE49-F238E27FC236}">
                <a16:creationId xmlns:a16="http://schemas.microsoft.com/office/drawing/2014/main" id="{D0C6B674-3643-6869-A902-778BCFC7E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19" y="3141752"/>
            <a:ext cx="471447" cy="400110"/>
          </a:xfrm>
          <a:prstGeom prst="rect">
            <a:avLst/>
          </a:prstGeom>
        </p:spPr>
      </p:pic>
      <p:pic>
        <p:nvPicPr>
          <p:cNvPr id="11" name="Picture 34">
            <a:extLst>
              <a:ext uri="{FF2B5EF4-FFF2-40B4-BE49-F238E27FC236}">
                <a16:creationId xmlns:a16="http://schemas.microsoft.com/office/drawing/2014/main" id="{450CC034-F438-FC71-A509-18213B288E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3" y="4399854"/>
            <a:ext cx="488248" cy="488248"/>
          </a:xfrm>
          <a:prstGeom prst="rect">
            <a:avLst/>
          </a:prstGeom>
        </p:spPr>
      </p:pic>
      <p:pic>
        <p:nvPicPr>
          <p:cNvPr id="12" name="Picture 36">
            <a:extLst>
              <a:ext uri="{FF2B5EF4-FFF2-40B4-BE49-F238E27FC236}">
                <a16:creationId xmlns:a16="http://schemas.microsoft.com/office/drawing/2014/main" id="{6B680CBE-5856-D292-8EE2-2A3968A21D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1" y="3793860"/>
            <a:ext cx="420172" cy="420172"/>
          </a:xfrm>
          <a:prstGeom prst="rect">
            <a:avLst/>
          </a:prstGeom>
        </p:spPr>
      </p:pic>
      <p:pic>
        <p:nvPicPr>
          <p:cNvPr id="13" name="Graphic 37">
            <a:extLst>
              <a:ext uri="{FF2B5EF4-FFF2-40B4-BE49-F238E27FC236}">
                <a16:creationId xmlns:a16="http://schemas.microsoft.com/office/drawing/2014/main" id="{D7065142-0B3B-2040-B6F6-88B71E47BF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188" y="5174204"/>
            <a:ext cx="516119" cy="355645"/>
          </a:xfrm>
          <a:prstGeom prst="rect">
            <a:avLst/>
          </a:prstGeom>
        </p:spPr>
      </p:pic>
      <p:pic>
        <p:nvPicPr>
          <p:cNvPr id="14" name="Picture 41">
            <a:extLst>
              <a:ext uri="{FF2B5EF4-FFF2-40B4-BE49-F238E27FC236}">
                <a16:creationId xmlns:a16="http://schemas.microsoft.com/office/drawing/2014/main" id="{2AEA74A2-0A5B-1924-A957-6208C40C91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2" y="1853373"/>
            <a:ext cx="454570" cy="423856"/>
          </a:xfrm>
          <a:prstGeom prst="rect">
            <a:avLst/>
          </a:prstGeom>
        </p:spPr>
      </p:pic>
      <p:pic>
        <p:nvPicPr>
          <p:cNvPr id="15" name="Picture 43">
            <a:extLst>
              <a:ext uri="{FF2B5EF4-FFF2-40B4-BE49-F238E27FC236}">
                <a16:creationId xmlns:a16="http://schemas.microsoft.com/office/drawing/2014/main" id="{BCA89372-2D74-D5DD-A386-AEA8F3056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4207"/>
            <a:ext cx="2798416" cy="2798416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C128A3F0-740E-EB4A-7262-8E29B1CC33F9}"/>
              </a:ext>
            </a:extLst>
          </p:cNvPr>
          <p:cNvSpPr txBox="1">
            <a:spLocks/>
          </p:cNvSpPr>
          <p:nvPr/>
        </p:nvSpPr>
        <p:spPr>
          <a:xfrm>
            <a:off x="683188" y="431235"/>
            <a:ext cx="4611780" cy="1119227"/>
          </a:xfrm>
          <a:prstGeom prst="rect">
            <a:avLst/>
          </a:prstGeom>
          <a:effectLst/>
        </p:spPr>
        <p:txBody>
          <a:bodyPr vert="horz" lIns="0" tIns="192024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Thank you for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63917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0359522-BE2E-931E-F972-96C64968F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/>
          <a:stretch/>
        </p:blipFill>
        <p:spPr>
          <a:xfrm>
            <a:off x="1719189" y="474862"/>
            <a:ext cx="8610337" cy="59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8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A8BE79-8140-7ED3-A488-28FEB7938F69}"/>
              </a:ext>
            </a:extLst>
          </p:cNvPr>
          <p:cNvSpPr txBox="1"/>
          <p:nvPr/>
        </p:nvSpPr>
        <p:spPr>
          <a:xfrm>
            <a:off x="797156" y="623699"/>
            <a:ext cx="79375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latin typeface="Montserrat"/>
                <a:ea typeface="+mj-ea"/>
                <a:cs typeface="+mj-cs"/>
              </a:rPr>
              <a:t>Private sector engagement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5719953-ED40-2507-9CBD-794C24ACC4DA}"/>
              </a:ext>
            </a:extLst>
          </p:cNvPr>
          <p:cNvSpPr txBox="1"/>
          <p:nvPr/>
        </p:nvSpPr>
        <p:spPr>
          <a:xfrm>
            <a:off x="1380941" y="1448143"/>
            <a:ext cx="3689271" cy="3986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>
                <a:solidFill>
                  <a:srgbClr val="E89E2E">
                    <a:alpha val="80000"/>
                  </a:srgbClr>
                </a:solidFill>
                <a:latin typeface="Abadi"/>
              </a:rPr>
              <a:t>Types of private sector actor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02F112A-21DF-1BB0-EDAF-D52418046E68}"/>
              </a:ext>
            </a:extLst>
          </p:cNvPr>
          <p:cNvSpPr txBox="1"/>
          <p:nvPr/>
        </p:nvSpPr>
        <p:spPr>
          <a:xfrm>
            <a:off x="6749833" y="1504622"/>
            <a:ext cx="4256295" cy="3986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E89E2E">
                    <a:alpha val="80000"/>
                  </a:srgbClr>
                </a:solidFill>
                <a:latin typeface="Abadi"/>
              </a:rPr>
              <a:t>Risks and opportunities for private sector</a:t>
            </a:r>
            <a:endParaRPr lang="en-US" b="1">
              <a:solidFill>
                <a:srgbClr val="E89E2E">
                  <a:alpha val="80000"/>
                </a:srgbClr>
              </a:solidFill>
              <a:latin typeface="Abadi" panose="020B0604020104020204" pitchFamily="34" charset="0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520121F-ADB9-C99F-E80F-DCCCC72DE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6" y="1903978"/>
            <a:ext cx="5588152" cy="3656188"/>
          </a:xfrm>
          <a:prstGeom prst="rect">
            <a:avLst/>
          </a:prstGeom>
        </p:spPr>
      </p:pic>
      <p:pic>
        <p:nvPicPr>
          <p:cNvPr id="10" name="Picture 7" descr="Climate Risks and Opportunities Defined | US EPA">
            <a:extLst>
              <a:ext uri="{FF2B5EF4-FFF2-40B4-BE49-F238E27FC236}">
                <a16:creationId xmlns:a16="http://schemas.microsoft.com/office/drawing/2014/main" id="{56784E39-E89C-EA42-E74F-9BD37C1A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34" y="2387318"/>
            <a:ext cx="5807602" cy="25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7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7313-0FCC-0248-6022-F8B2693BC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latin typeface="Montserrat" pitchFamily="2" charset="77"/>
              </a:rPr>
              <a:t>Private Finance Capacities Day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99F293-7528-FF9F-DFD2-BA25A42D1979}"/>
              </a:ext>
            </a:extLst>
          </p:cNvPr>
          <p:cNvSpPr txBox="1">
            <a:spLocks/>
          </p:cNvSpPr>
          <p:nvPr/>
        </p:nvSpPr>
        <p:spPr>
          <a:xfrm>
            <a:off x="1524000" y="3906838"/>
            <a:ext cx="9144000" cy="1182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Montserrat Medium" pitchFamily="2" charset="77"/>
              </a:rPr>
              <a:t>GCF/NDC Partnership Climate Investment Planning and Mobilization Framework</a:t>
            </a:r>
          </a:p>
          <a:p>
            <a:r>
              <a:rPr lang="en-US" sz="1600" i="1">
                <a:latin typeface="Montserrat" pitchFamily="2" charset="77"/>
                <a:ea typeface="Calibri" panose="020F0502020204030204" pitchFamily="34" charset="0"/>
                <a:cs typeface="Vrinda" panose="020B0502040204020203" pitchFamily="34" charset="0"/>
              </a:rPr>
              <a:t>Selina Wrighter, Head of Policy and Strategy at the Green Climate Fund</a:t>
            </a:r>
            <a:endParaRPr lang="en-US" sz="1600" dirty="0">
              <a:latin typeface="Montserrat" pitchFamily="2" charset="77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6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FA63AD4-A576-57F3-DFC8-8AFD8C7C85E2}"/>
              </a:ext>
            </a:extLst>
          </p:cNvPr>
          <p:cNvSpPr txBox="1">
            <a:spLocks/>
          </p:cNvSpPr>
          <p:nvPr/>
        </p:nvSpPr>
        <p:spPr>
          <a:xfrm>
            <a:off x="8415609" y="4480322"/>
            <a:ext cx="3116098" cy="6163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lt"/>
              <a:cs typeface="Calibri" panose="020F0502020204030204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FF36FA9-BA0D-5944-3690-6643F4D98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1" y="620228"/>
            <a:ext cx="9935029" cy="56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40B14AA-1E9D-E594-6904-D52D6405878C}"/>
              </a:ext>
            </a:extLst>
          </p:cNvPr>
          <p:cNvSpPr txBox="1">
            <a:spLocks/>
          </p:cNvSpPr>
          <p:nvPr/>
        </p:nvSpPr>
        <p:spPr>
          <a:xfrm>
            <a:off x="585424" y="480463"/>
            <a:ext cx="9887044" cy="222217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Global Challenge: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89E2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Aligning Action Today With 1.5°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E89E2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D24FBB-F4C8-E86F-C8AE-3B6C3FF96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5"/>
          <a:stretch/>
        </p:blipFill>
        <p:spPr>
          <a:xfrm>
            <a:off x="585424" y="1226745"/>
            <a:ext cx="7055821" cy="43839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7D31C0-6ACE-D2E3-C298-1B614832389E}"/>
              </a:ext>
            </a:extLst>
          </p:cNvPr>
          <p:cNvSpPr txBox="1"/>
          <p:nvPr/>
        </p:nvSpPr>
        <p:spPr>
          <a:xfrm>
            <a:off x="1126759" y="5775942"/>
            <a:ext cx="58419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From UNFCCC, "Long-term low-emission development strategies: Synthesis report by the secretariat," 26 Oct. 2022.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FA63AD4-A576-57F3-DFC8-8AFD8C7C85E2}"/>
              </a:ext>
            </a:extLst>
          </p:cNvPr>
          <p:cNvSpPr txBox="1">
            <a:spLocks/>
          </p:cNvSpPr>
          <p:nvPr/>
        </p:nvSpPr>
        <p:spPr>
          <a:xfrm>
            <a:off x="8415609" y="4480322"/>
            <a:ext cx="3116098" cy="6163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lt"/>
              <a:cs typeface="Calibri" panose="020F0502020204030204"/>
            </a:endParaRP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408DC1B5-A326-D99D-11AD-B4D5429829E8}"/>
              </a:ext>
            </a:extLst>
          </p:cNvPr>
          <p:cNvSpPr txBox="1">
            <a:spLocks/>
          </p:cNvSpPr>
          <p:nvPr/>
        </p:nvSpPr>
        <p:spPr>
          <a:xfrm>
            <a:off x="7604258" y="1292167"/>
            <a:ext cx="3642574" cy="35026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Despite progress, global commitment and stronger alignment are urgently needed to avert a high-risk climate future. ​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Substantial shift needed in financial flows:  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9E2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~$5 trillion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per year.​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lt"/>
                <a:cs typeface="Calibri" panose="020F0502020204030204"/>
              </a:rPr>
              <a:t>State of Climate Action, 2023)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lates climate finance data: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9E2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$8-10 trillion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89E2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by 2030-2050. 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(CPI, 2023)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Economic cost of climate change impact is rising: 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9E2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$140-300 billion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per year by 2030. ​</a:t>
            </a:r>
          </a:p>
        </p:txBody>
      </p:sp>
    </p:spTree>
    <p:extLst>
      <p:ext uri="{BB962C8B-B14F-4D97-AF65-F5344CB8AC3E}">
        <p14:creationId xmlns:p14="http://schemas.microsoft.com/office/powerpoint/2010/main" val="67301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93" y="3683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latin typeface="Montserrat"/>
              </a:rPr>
              <a:t>Climate finance mobilization and</a:t>
            </a:r>
            <a:br>
              <a:rPr lang="en-US" sz="3200" b="1">
                <a:latin typeface="Montserrat" pitchFamily="2" charset="77"/>
              </a:rPr>
            </a:br>
            <a:r>
              <a:rPr lang="en-US" sz="3200" b="1">
                <a:solidFill>
                  <a:srgbClr val="E89E2E"/>
                </a:solidFill>
                <a:latin typeface="Montserrat"/>
              </a:rPr>
              <a:t>acceleration required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BDC804-843A-5E4C-4977-E95528D44687}"/>
              </a:ext>
            </a:extLst>
          </p:cNvPr>
          <p:cNvSpPr txBox="1"/>
          <p:nvPr/>
        </p:nvSpPr>
        <p:spPr>
          <a:xfrm>
            <a:off x="7587707" y="1545368"/>
            <a:ext cx="367554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latin typeface="Montserrat"/>
              </a:rPr>
              <a:t>Global total climate finance:</a:t>
            </a:r>
            <a:endParaRPr lang="en-US" sz="1600" b="1" dirty="0">
              <a:latin typeface="Montserra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89E2E"/>
                </a:solidFill>
                <a:latin typeface="Montserrat"/>
              </a:rPr>
              <a:t>Mobilized </a:t>
            </a:r>
            <a:r>
              <a:rPr lang="en-US" sz="2000" b="1" dirty="0">
                <a:solidFill>
                  <a:srgbClr val="E89E2E"/>
                </a:solidFill>
                <a:latin typeface="Montserrat"/>
              </a:rPr>
              <a:t>$1.27 </a:t>
            </a:r>
            <a:r>
              <a:rPr lang="en-US" sz="1600" b="1" dirty="0">
                <a:solidFill>
                  <a:srgbClr val="E89E2E"/>
                </a:solidFill>
                <a:latin typeface="Montserrat"/>
              </a:rPr>
              <a:t>trillion</a:t>
            </a:r>
            <a:r>
              <a:rPr lang="en-US" sz="1600" dirty="0">
                <a:latin typeface="Montserrat"/>
              </a:rPr>
              <a:t> per year for climate action (640 billion from public and 625 billion from private)</a:t>
            </a:r>
            <a:endParaRPr lang="en-US" sz="1600" dirty="0">
              <a:latin typeface="Montserra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The recent estimation reveals we need $5 trillion by 2030, and over 10 trillion by 2050 </a:t>
            </a:r>
            <a:r>
              <a:rPr lang="en-US" sz="1200" i="1" dirty="0">
                <a:latin typeface="Montserrat"/>
              </a:rPr>
              <a:t>(CPI, 2023)</a:t>
            </a:r>
            <a:endParaRPr lang="en-US" sz="1200" i="1" dirty="0">
              <a:latin typeface="Montserra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ontserrat"/>
            </a:endParaRPr>
          </a:p>
          <a:p>
            <a:r>
              <a:rPr lang="en-US" sz="1600" b="1" dirty="0">
                <a:latin typeface="Montserrat"/>
              </a:rPr>
              <a:t>The gap remains significant</a:t>
            </a:r>
            <a:endParaRPr lang="en-US" sz="1600" b="1" dirty="0">
              <a:latin typeface="Montserra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/>
              </a:rPr>
              <a:t>E.g., </a:t>
            </a:r>
            <a:r>
              <a:rPr lang="en-US" sz="1600" b="1" dirty="0">
                <a:latin typeface="Montserrat"/>
              </a:rPr>
              <a:t>Adaptation</a:t>
            </a:r>
            <a:r>
              <a:rPr lang="en-US" sz="1600" dirty="0">
                <a:latin typeface="Montserrat"/>
              </a:rPr>
              <a:t> finance alone is  $387 billion per year, however its </a:t>
            </a:r>
            <a:r>
              <a:rPr lang="en-US" sz="1600" b="1" dirty="0">
                <a:latin typeface="Montserrat"/>
              </a:rPr>
              <a:t>gap is </a:t>
            </a:r>
            <a:r>
              <a:rPr lang="en-US" sz="1600" b="1" dirty="0">
                <a:solidFill>
                  <a:srgbClr val="E89E2E"/>
                </a:solidFill>
                <a:latin typeface="Montserrat"/>
              </a:rPr>
              <a:t>$194-366</a:t>
            </a:r>
            <a:r>
              <a:rPr lang="en-US" sz="1600" dirty="0">
                <a:latin typeface="Montserrat"/>
              </a:rPr>
              <a:t> billion per year </a:t>
            </a:r>
            <a:r>
              <a:rPr lang="en-US" sz="1200" i="1" dirty="0">
                <a:latin typeface="Montserrat"/>
              </a:rPr>
              <a:t>(UNEP, 2023)</a:t>
            </a:r>
            <a:endParaRPr lang="en-US" sz="1200" i="1" dirty="0">
              <a:latin typeface="Montserrat"/>
              <a:cs typeface="Calibri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82F372C8-1571-B4FA-4CD2-8803E4A85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4" y="1604052"/>
            <a:ext cx="6546287" cy="41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337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A8BE79-8140-7ED3-A488-28FEB7938F69}"/>
              </a:ext>
            </a:extLst>
          </p:cNvPr>
          <p:cNvSpPr txBox="1"/>
          <p:nvPr/>
        </p:nvSpPr>
        <p:spPr>
          <a:xfrm>
            <a:off x="797156" y="623699"/>
            <a:ext cx="79375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latin typeface="Montserrat"/>
                <a:ea typeface="+mj-ea"/>
                <a:cs typeface="+mj-cs"/>
              </a:rPr>
              <a:t>Private sector engagement</a:t>
            </a:r>
          </a:p>
        </p:txBody>
      </p:sp>
      <p:pic>
        <p:nvPicPr>
          <p:cNvPr id="10" name="Picture 7" descr="Climate Risks and Opportunities Defined | US EPA">
            <a:extLst>
              <a:ext uri="{FF2B5EF4-FFF2-40B4-BE49-F238E27FC236}">
                <a16:creationId xmlns:a16="http://schemas.microsoft.com/office/drawing/2014/main" id="{56784E39-E89C-EA42-E74F-9BD37C1A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6" y="1642422"/>
            <a:ext cx="8518323" cy="37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9B16B-011A-8180-B0E9-6F9951643142}"/>
              </a:ext>
            </a:extLst>
          </p:cNvPr>
          <p:cNvSpPr txBox="1"/>
          <p:nvPr/>
        </p:nvSpPr>
        <p:spPr>
          <a:xfrm>
            <a:off x="2528284" y="5585798"/>
            <a:ext cx="554041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>
                <a:latin typeface="Montserrat"/>
                <a:ea typeface="+mn-lt"/>
                <a:cs typeface="+mn-lt"/>
              </a:rPr>
              <a:t>*Source: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Task</a:t>
            </a:r>
            <a:r>
              <a:rPr lang="es-ES" sz="1100" i="1">
                <a:latin typeface="Montserrat"/>
                <a:ea typeface="+mn-lt"/>
                <a:cs typeface="+mn-lt"/>
              </a:rPr>
              <a:t>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Force</a:t>
            </a:r>
            <a:r>
              <a:rPr lang="es-ES" sz="1100" i="1">
                <a:latin typeface="Montserrat"/>
                <a:ea typeface="+mn-lt"/>
                <a:cs typeface="+mn-lt"/>
              </a:rPr>
              <a:t>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on</a:t>
            </a:r>
            <a:r>
              <a:rPr lang="es-ES" sz="1100" i="1">
                <a:latin typeface="Montserrat"/>
                <a:ea typeface="+mn-lt"/>
                <a:cs typeface="+mn-lt"/>
              </a:rPr>
              <a:t>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Climate</a:t>
            </a:r>
            <a:r>
              <a:rPr lang="es-ES" sz="1100" i="1">
                <a:latin typeface="Montserrat"/>
                <a:ea typeface="+mn-lt"/>
                <a:cs typeface="+mn-lt"/>
              </a:rPr>
              <a:t>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Related</a:t>
            </a:r>
            <a:r>
              <a:rPr lang="es-ES" sz="1100" i="1">
                <a:latin typeface="Montserrat"/>
                <a:ea typeface="+mn-lt"/>
                <a:cs typeface="+mn-lt"/>
              </a:rPr>
              <a:t>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Financial</a:t>
            </a:r>
            <a:r>
              <a:rPr lang="es-ES" sz="1100" i="1">
                <a:latin typeface="Montserrat"/>
                <a:ea typeface="+mn-lt"/>
                <a:cs typeface="+mn-lt"/>
              </a:rPr>
              <a:t> </a:t>
            </a:r>
            <a:r>
              <a:rPr lang="es-ES" sz="1100" i="1" err="1">
                <a:latin typeface="Montserrat"/>
                <a:ea typeface="+mn-lt"/>
                <a:cs typeface="+mn-lt"/>
              </a:rPr>
              <a:t>Disclosures</a:t>
            </a:r>
            <a:r>
              <a:rPr lang="es-ES" sz="1100" i="1">
                <a:latin typeface="Montserrat"/>
                <a:ea typeface="+mn-lt"/>
                <a:cs typeface="+mn-lt"/>
              </a:rPr>
              <a:t>, 2017.</a:t>
            </a:r>
            <a:endParaRPr lang="en-US" sz="1100" i="1">
              <a:latin typeface="Montserrat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955A7-F87D-3866-1811-D8917EFA87CE}"/>
              </a:ext>
            </a:extLst>
          </p:cNvPr>
          <p:cNvSpPr txBox="1"/>
          <p:nvPr/>
        </p:nvSpPr>
        <p:spPr>
          <a:xfrm>
            <a:off x="8548558" y="3647265"/>
            <a:ext cx="29301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Montserrat" pitchFamily="2" charset="77"/>
              </a:rPr>
              <a:t>Potential </a:t>
            </a:r>
            <a:r>
              <a:rPr lang="en-US" sz="1600" b="1">
                <a:latin typeface="Montserrat" pitchFamily="2" charset="77"/>
              </a:rPr>
              <a:t>adaptation</a:t>
            </a:r>
            <a:r>
              <a:rPr lang="en-US" sz="1600">
                <a:latin typeface="Montserrat" pitchFamily="2" charset="77"/>
              </a:rPr>
              <a:t> </a:t>
            </a:r>
            <a:r>
              <a:rPr lang="en-US" sz="1600" b="1">
                <a:latin typeface="Montserrat" pitchFamily="2" charset="77"/>
              </a:rPr>
              <a:t>market</a:t>
            </a:r>
            <a:r>
              <a:rPr lang="en-US" sz="1600">
                <a:latin typeface="Montserrat" pitchFamily="2" charset="77"/>
              </a:rPr>
              <a:t> for private sector is </a:t>
            </a:r>
            <a:r>
              <a:rPr lang="en-US" sz="1600" b="1">
                <a:latin typeface="Montserrat" pitchFamily="2" charset="77"/>
              </a:rPr>
              <a:t>$2 trillion </a:t>
            </a:r>
            <a:r>
              <a:rPr lang="en-US" sz="1600">
                <a:latin typeface="Montserrat" pitchFamily="2" charset="77"/>
              </a:rPr>
              <a:t>by 2026 (WEF,)</a:t>
            </a:r>
            <a:endParaRPr lang="en-MN" sz="160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91077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AA8BE79-8140-7ED3-A488-28FEB7938F69}"/>
              </a:ext>
            </a:extLst>
          </p:cNvPr>
          <p:cNvSpPr txBox="1"/>
          <p:nvPr/>
        </p:nvSpPr>
        <p:spPr>
          <a:xfrm>
            <a:off x="815741" y="753797"/>
            <a:ext cx="1108256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latin typeface="Montserrat"/>
                <a:ea typeface="+mj-ea"/>
                <a:cs typeface="+mj-cs"/>
              </a:rPr>
              <a:t>Private sector opportunities, instruments</a:t>
            </a:r>
            <a:endParaRPr lang="en-US" sz="3200" b="1">
              <a:latin typeface="Montserrat"/>
              <a:ea typeface="+mj-ea"/>
              <a:cs typeface="Calibri Ligh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0DE361B-6637-57EB-AE23-D35B2C924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32369"/>
              </p:ext>
            </p:extLst>
          </p:nvPr>
        </p:nvGraphicFramePr>
        <p:xfrm>
          <a:off x="982377" y="1407181"/>
          <a:ext cx="9393251" cy="480128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47607">
                  <a:extLst>
                    <a:ext uri="{9D8B030D-6E8A-4147-A177-3AD203B41FA5}">
                      <a16:colId xmlns:a16="http://schemas.microsoft.com/office/drawing/2014/main" val="3891351302"/>
                    </a:ext>
                  </a:extLst>
                </a:gridCol>
                <a:gridCol w="2761225">
                  <a:extLst>
                    <a:ext uri="{9D8B030D-6E8A-4147-A177-3AD203B41FA5}">
                      <a16:colId xmlns:a16="http://schemas.microsoft.com/office/drawing/2014/main" val="4230473824"/>
                    </a:ext>
                  </a:extLst>
                </a:gridCol>
                <a:gridCol w="4884419">
                  <a:extLst>
                    <a:ext uri="{9D8B030D-6E8A-4147-A177-3AD203B41FA5}">
                      <a16:colId xmlns:a16="http://schemas.microsoft.com/office/drawing/2014/main" val="2664087257"/>
                    </a:ext>
                  </a:extLst>
                </a:gridCol>
              </a:tblGrid>
              <a:tr h="287396">
                <a:tc>
                  <a:txBody>
                    <a:bodyPr/>
                    <a:lstStyle/>
                    <a:p>
                      <a:r>
                        <a:rPr lang="en-MN" sz="1400">
                          <a:latin typeface="Montserrat"/>
                        </a:rPr>
                        <a:t>Category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rgbClr val="E89E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N" sz="1400">
                          <a:latin typeface="Montserrat"/>
                        </a:rPr>
                        <a:t>Instruments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rgbClr val="E89E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N" sz="1400">
                          <a:latin typeface="Montserrat"/>
                        </a:rPr>
                        <a:t>Examples</a:t>
                      </a:r>
                    </a:p>
                  </a:txBody>
                  <a:tcPr>
                    <a:lnB w="12700">
                      <a:solidFill>
                        <a:schemeClr val="tx1"/>
                      </a:solidFill>
                    </a:lnB>
                    <a:solidFill>
                      <a:srgbClr val="E89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26600"/>
                  </a:ext>
                </a:extLst>
              </a:tr>
              <a:tr h="691304">
                <a:tc rowSpan="2">
                  <a:txBody>
                    <a:bodyPr/>
                    <a:lstStyle/>
                    <a:p>
                      <a:r>
                        <a:rPr lang="en-MN" sz="1400" b="1">
                          <a:latin typeface="Montserrat"/>
                        </a:rPr>
                        <a:t>Green Finance</a:t>
                      </a:r>
                    </a:p>
                    <a:p>
                      <a:endParaRPr lang="en-MN" sz="1400" b="1">
                        <a:latin typeface="Montserra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E89E2E"/>
                          </a:solidFill>
                          <a:latin typeface="Montserrat"/>
                        </a:rPr>
                        <a:t>Green Loans, Climate Bonds, Green Sukuk, Green Mortgages, Green Banks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e.g., green loans for renewable energy projects, climate bonds, Islamic bonds, green mortgages for energy-efficient homes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80739"/>
                  </a:ext>
                </a:extLst>
              </a:tr>
              <a:tr h="489350">
                <a:tc vMerge="1">
                  <a:txBody>
                    <a:bodyPr/>
                    <a:lstStyle/>
                    <a:p>
                      <a:r>
                        <a:rPr lang="en-MN" sz="1400" b="1"/>
                        <a:t>Sustainable Finance Framework </a:t>
                      </a:r>
                    </a:p>
                  </a:txBody>
                  <a:tcPr marL="0" marR="0" marT="0" marB="0" horzOverflow="overflow"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N" sz="1400">
                          <a:solidFill>
                            <a:srgbClr val="E89E2E"/>
                          </a:solidFill>
                          <a:latin typeface="Montserrat"/>
                        </a:rPr>
                        <a:t>Sustainable Finance Framework, Taxonomy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e.g., Climate Bond Taxonomy, Gender Bond Framework in line with global standards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992461"/>
                  </a:ext>
                </a:extLst>
              </a:tr>
              <a:tr h="691304">
                <a:tc>
                  <a:txBody>
                    <a:bodyPr/>
                    <a:lstStyle/>
                    <a:p>
                      <a:r>
                        <a:rPr lang="en-MN" sz="1400" b="1">
                          <a:latin typeface="Montserrat"/>
                        </a:rPr>
                        <a:t>Risk management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E89E2E"/>
                          </a:solidFill>
                          <a:latin typeface="Montserrat"/>
                        </a:rPr>
                        <a:t>Climate-related risk management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Montserrat"/>
                        </a:rPr>
                        <a:t>e.g., climate risk modelling, climate strategy and risk assessment, supply chain risk management, insurance products for climate-related events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489719"/>
                  </a:ext>
                </a:extLst>
              </a:tr>
              <a:tr h="838886">
                <a:tc>
                  <a:txBody>
                    <a:bodyPr/>
                    <a:lstStyle/>
                    <a:p>
                      <a:r>
                        <a:rPr lang="en-MN" sz="1400" b="1">
                          <a:latin typeface="Montserrat"/>
                        </a:rPr>
                        <a:t>Corporate Responsibility, ESG Reporting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N" sz="1400">
                          <a:solidFill>
                            <a:srgbClr val="E89E2E"/>
                          </a:solidFill>
                          <a:latin typeface="Montserrat"/>
                        </a:rPr>
                        <a:t>ESG &amp; Climate-related disclosures and reporting</a:t>
                      </a:r>
                    </a:p>
                    <a:p>
                      <a:endParaRPr lang="en-MN" sz="1400">
                        <a:solidFill>
                          <a:srgbClr val="E89E2E"/>
                        </a:solidFill>
                        <a:latin typeface="Montserrat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N" sz="1400">
                          <a:latin typeface="Montserrat"/>
                        </a:rPr>
                        <a:t>e.g., Corporate Climate Disclosure Reporting in line with TCFD, Climate Index and scorecards,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62779"/>
                  </a:ext>
                </a:extLst>
              </a:tr>
              <a:tr h="838886">
                <a:tc>
                  <a:txBody>
                    <a:bodyPr/>
                    <a:lstStyle/>
                    <a:p>
                      <a:r>
                        <a:rPr lang="en-MN" sz="1400" b="1">
                          <a:latin typeface="Montserrat"/>
                        </a:rPr>
                        <a:t>Fintech a</a:t>
                      </a:r>
                      <a:r>
                        <a:rPr lang="en-US" sz="1400" b="1">
                          <a:latin typeface="Montserrat"/>
                        </a:rPr>
                        <a:t>nd</a:t>
                      </a:r>
                      <a:r>
                        <a:rPr lang="en-MN" sz="1400" b="1">
                          <a:latin typeface="Montserrat"/>
                        </a:rPr>
                        <a:t> Technology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E89E2E"/>
                          </a:solidFill>
                          <a:latin typeface="Montserrat"/>
                        </a:rPr>
                        <a:t>Blockchain for Climate Finance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e.g., Digital green loan, digital climate wallet for carbon footprint, carbon offset markets, blockchain solutions for carbon credit trading, blockchain for sustainability supply chain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26739"/>
                  </a:ext>
                </a:extLst>
              </a:tr>
              <a:tr h="644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N" sz="1400" b="1">
                          <a:latin typeface="Montserrat"/>
                        </a:rPr>
                        <a:t>Funds and Investment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N" sz="1400">
                          <a:solidFill>
                            <a:srgbClr val="E89E2E"/>
                          </a:solidFill>
                          <a:latin typeface="Montserrat"/>
                        </a:rPr>
                        <a:t>Blended financing model, Project funding, Crowdfunding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Montserrat"/>
                        </a:rPr>
                        <a:t>e.g., Blended models, Global Innovation Lab for Climate Finance, Impact Investing Funds, Investment Platforms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98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790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Montserrat"/>
              </a:rPr>
              <a:t>Finance at the NDC Partnership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082AB52-7255-CA9B-C940-1B5B6B623808}"/>
              </a:ext>
            </a:extLst>
          </p:cNvPr>
          <p:cNvSpPr/>
          <p:nvPr/>
        </p:nvSpPr>
        <p:spPr bwMode="auto">
          <a:xfrm>
            <a:off x="1762383" y="3373901"/>
            <a:ext cx="1843406" cy="1518552"/>
          </a:xfrm>
          <a:prstGeom prst="rect">
            <a:avLst/>
          </a:prstGeom>
          <a:solidFill>
            <a:srgbClr val="E89E2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5720" rIns="91440" bIns="251999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all requests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A50F800-4D92-8740-1BF8-C1977AD3B9EC}"/>
              </a:ext>
            </a:extLst>
          </p:cNvPr>
          <p:cNvSpPr/>
          <p:nvPr/>
        </p:nvSpPr>
        <p:spPr bwMode="auto">
          <a:xfrm>
            <a:off x="3880917" y="3373901"/>
            <a:ext cx="1843406" cy="1518552"/>
          </a:xfrm>
          <a:prstGeom prst="rect">
            <a:avLst/>
          </a:prstGeom>
          <a:solidFill>
            <a:srgbClr val="E89E2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5720" rIns="91440" bIns="251999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85%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Members have requested support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2FAA119-1CBA-E57A-7410-5A8ADE5D84B2}"/>
              </a:ext>
            </a:extLst>
          </p:cNvPr>
          <p:cNvSpPr/>
          <p:nvPr/>
        </p:nvSpPr>
        <p:spPr bwMode="auto">
          <a:xfrm>
            <a:off x="5964357" y="3373901"/>
            <a:ext cx="1820525" cy="1518552"/>
          </a:xfrm>
          <a:prstGeom prst="rect">
            <a:avLst/>
          </a:prstGeom>
          <a:solidFill>
            <a:srgbClr val="E89E2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5720" rIns="91440" bIns="251999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Partners have provided support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33F3983-A406-4FBB-7EB5-B393740820FA}"/>
              </a:ext>
            </a:extLst>
          </p:cNvPr>
          <p:cNvSpPr/>
          <p:nvPr/>
        </p:nvSpPr>
        <p:spPr bwMode="auto">
          <a:xfrm>
            <a:off x="8075245" y="3373901"/>
            <a:ext cx="1843406" cy="1518552"/>
          </a:xfrm>
          <a:prstGeom prst="rect">
            <a:avLst/>
          </a:prstGeom>
          <a:solidFill>
            <a:srgbClr val="E89E2E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45720" rIns="91440" bIns="251999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43%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Supported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BDC804-843A-5E4C-4977-E95528D44687}"/>
              </a:ext>
            </a:extLst>
          </p:cNvPr>
          <p:cNvSpPr txBox="1"/>
          <p:nvPr/>
        </p:nvSpPr>
        <p:spPr>
          <a:xfrm>
            <a:off x="1015999" y="2016938"/>
            <a:ext cx="926407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Finance is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the most frequently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requested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area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of support among NDC Partnership countries. 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552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A69437-F07F-C989-F0F0-EB38012A0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Clr>
                <a:srgbClr val="E89E2E"/>
              </a:buClr>
              <a:buFont typeface="Arial"/>
              <a:buChar char="•"/>
            </a:pPr>
            <a:r>
              <a:rPr lang="en-US" sz="1600" b="1">
                <a:latin typeface="Montserrat" pitchFamily="2" charset="77"/>
                <a:ea typeface="+mn-lt"/>
                <a:cs typeface="Arial"/>
              </a:rPr>
              <a:t>285 requests </a:t>
            </a:r>
            <a:r>
              <a:rPr lang="en-US" sz="1600">
                <a:latin typeface="Montserrat" pitchFamily="2" charset="77"/>
                <a:ea typeface="Calibri"/>
                <a:cs typeface="Arial"/>
              </a:rPr>
              <a:t>related to Private</a:t>
            </a:r>
            <a:r>
              <a:rPr lang="en-US" sz="1600">
                <a:latin typeface="Montserrat" pitchFamily="2" charset="77"/>
                <a:cs typeface="Arial"/>
              </a:rPr>
              <a:t> sector (more than </a:t>
            </a:r>
            <a:r>
              <a:rPr lang="en-US" sz="1600" b="1">
                <a:latin typeface="Montserrat" pitchFamily="2" charset="77"/>
                <a:cs typeface="Arial"/>
              </a:rPr>
              <a:t>80 countries</a:t>
            </a:r>
            <a:r>
              <a:rPr lang="en-US" sz="1600">
                <a:latin typeface="Montserrat" pitchFamily="2" charset="77"/>
                <a:cs typeface="Arial"/>
              </a:rPr>
              <a:t>)  </a:t>
            </a:r>
          </a:p>
          <a:p>
            <a:pPr>
              <a:lnSpc>
                <a:spcPct val="100000"/>
              </a:lnSpc>
              <a:buClr>
                <a:srgbClr val="E89E2E"/>
              </a:buClr>
              <a:buFont typeface="Arial"/>
              <a:buChar char="•"/>
            </a:pPr>
            <a:r>
              <a:rPr lang="en-US" sz="1600">
                <a:latin typeface="Montserrat" pitchFamily="2" charset="77"/>
                <a:cs typeface="Arial"/>
              </a:rPr>
              <a:t>Breakdown: Training, Strategy development, engagement of private sector stakeholders</a:t>
            </a:r>
          </a:p>
          <a:p>
            <a:pPr marL="0" indent="0">
              <a:lnSpc>
                <a:spcPct val="100000"/>
              </a:lnSpc>
              <a:buClr>
                <a:srgbClr val="E89E2E"/>
              </a:buClr>
              <a:buNone/>
            </a:pPr>
            <a:r>
              <a:rPr lang="en-US" sz="1600" b="1">
                <a:solidFill>
                  <a:srgbClr val="E89E2E"/>
                </a:solidFill>
                <a:latin typeface="Montserrat" pitchFamily="2" charset="77"/>
                <a:cs typeface="Arial"/>
              </a:rPr>
              <a:t>Examples of requests: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r>
              <a:rPr lang="en-US" sz="1600">
                <a:latin typeface="Montserrat" pitchFamily="2" charset="77"/>
                <a:cs typeface="Arial"/>
              </a:rPr>
              <a:t>Creating a private investment </a:t>
            </a:r>
            <a:r>
              <a:rPr lang="en-US" sz="1600" b="1">
                <a:latin typeface="Montserrat" pitchFamily="2" charset="77"/>
                <a:cs typeface="Arial"/>
              </a:rPr>
              <a:t>enabling environment </a:t>
            </a:r>
            <a:r>
              <a:rPr lang="en-US" sz="1600">
                <a:latin typeface="Montserrat" pitchFamily="2" charset="77"/>
                <a:cs typeface="Arial"/>
              </a:rPr>
              <a:t>in Liberia;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endParaRPr lang="en-US" sz="1600">
              <a:latin typeface="Montserrat" pitchFamily="2" charset="77"/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r>
              <a:rPr lang="en-US" sz="1600">
                <a:latin typeface="Montserrat" pitchFamily="2" charset="77"/>
                <a:cs typeface="Arial"/>
              </a:rPr>
              <a:t>Establishing climate change scenario analysis framework and </a:t>
            </a:r>
            <a:r>
              <a:rPr lang="en-US" sz="1600" b="1">
                <a:latin typeface="Montserrat" pitchFamily="2" charset="77"/>
                <a:cs typeface="Arial"/>
              </a:rPr>
              <a:t>climate stress testing</a:t>
            </a:r>
            <a:r>
              <a:rPr lang="en-US" sz="1600">
                <a:latin typeface="Montserrat" pitchFamily="2" charset="77"/>
                <a:cs typeface="Arial"/>
              </a:rPr>
              <a:t> in line with NGFS in Georgia and Jamaica;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endParaRPr lang="en-US" sz="1600">
              <a:latin typeface="Montserrat" pitchFamily="2" charset="77"/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r>
              <a:rPr lang="en-US" sz="1600">
                <a:latin typeface="Montserrat" pitchFamily="2" charset="77"/>
                <a:cs typeface="Arial"/>
              </a:rPr>
              <a:t>Developing </a:t>
            </a:r>
            <a:r>
              <a:rPr lang="en-US" sz="1600" b="1">
                <a:latin typeface="Montserrat" pitchFamily="2" charset="77"/>
                <a:cs typeface="Arial"/>
              </a:rPr>
              <a:t>green financial innovation </a:t>
            </a:r>
            <a:r>
              <a:rPr lang="en-US" sz="1600">
                <a:latin typeface="Montserrat" pitchFamily="2" charset="77"/>
                <a:cs typeface="Arial"/>
              </a:rPr>
              <a:t>and climate-integrated risk management frameworks in ECCB;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endParaRPr lang="en-US" sz="1600">
              <a:latin typeface="Montserrat" pitchFamily="2" charset="77"/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r>
              <a:rPr lang="en-US" sz="1600">
                <a:latin typeface="Montserrat" pitchFamily="2" charset="77"/>
                <a:cs typeface="Arial"/>
              </a:rPr>
              <a:t>Working with private sector entities to </a:t>
            </a:r>
            <a:r>
              <a:rPr lang="en-US" sz="1600" b="1">
                <a:latin typeface="Montserrat" pitchFamily="2" charset="77"/>
                <a:cs typeface="Arial"/>
              </a:rPr>
              <a:t>identify gaps, priorities</a:t>
            </a:r>
            <a:r>
              <a:rPr lang="en-US" sz="1600">
                <a:latin typeface="Montserrat" pitchFamily="2" charset="77"/>
                <a:cs typeface="Arial"/>
              </a:rPr>
              <a:t>, </a:t>
            </a:r>
            <a:r>
              <a:rPr lang="en-US" sz="1600" b="1">
                <a:latin typeface="Montserrat" pitchFamily="2" charset="77"/>
                <a:cs typeface="Arial"/>
              </a:rPr>
              <a:t>for private sector </a:t>
            </a:r>
            <a:r>
              <a:rPr lang="en-US" sz="1600">
                <a:latin typeface="Montserrat" pitchFamily="2" charset="77"/>
                <a:cs typeface="Arial"/>
              </a:rPr>
              <a:t>involvement in NDC implementation in Antigua and Barbuda;</a:t>
            </a:r>
            <a:endParaRPr lang="en-US" sz="1600">
              <a:latin typeface="Montserrat" pitchFamily="2" charset="77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None/>
            </a:pPr>
            <a:endParaRPr lang="en-US" sz="1600">
              <a:latin typeface="Montserrat" pitchFamily="2" charset="77"/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E89E2E"/>
              </a:buClr>
              <a:buAutoNum type="romanLcPeriod"/>
            </a:pPr>
            <a:r>
              <a:rPr lang="en-US" sz="1600">
                <a:latin typeface="Montserrat" pitchFamily="2" charset="77"/>
                <a:cs typeface="Arial"/>
              </a:rPr>
              <a:t>Developing a </a:t>
            </a:r>
            <a:r>
              <a:rPr lang="en-US" sz="1600" b="1">
                <a:latin typeface="Montserrat" pitchFamily="2" charset="77"/>
                <a:cs typeface="Arial"/>
              </a:rPr>
              <a:t>taxonomy</a:t>
            </a:r>
            <a:r>
              <a:rPr lang="en-US" sz="1600">
                <a:latin typeface="Montserrat" pitchFamily="2" charset="77"/>
                <a:cs typeface="Arial"/>
              </a:rPr>
              <a:t>, </a:t>
            </a:r>
            <a:r>
              <a:rPr lang="en-US" sz="1600" b="1">
                <a:latin typeface="Montserrat" pitchFamily="2" charset="77"/>
                <a:cs typeface="Arial"/>
              </a:rPr>
              <a:t>ESG safeguards</a:t>
            </a:r>
            <a:r>
              <a:rPr lang="en-US" sz="1600">
                <a:latin typeface="Montserrat" pitchFamily="2" charset="77"/>
                <a:cs typeface="Arial"/>
              </a:rPr>
              <a:t>, and </a:t>
            </a:r>
            <a:r>
              <a:rPr lang="en-US" sz="1600" b="1">
                <a:latin typeface="Montserrat" pitchFamily="2" charset="77"/>
                <a:cs typeface="Arial"/>
              </a:rPr>
              <a:t>guidance for accessing climate finance</a:t>
            </a:r>
            <a:r>
              <a:rPr lang="en-US" sz="1600">
                <a:latin typeface="Montserrat" pitchFamily="2" charset="77"/>
                <a:cs typeface="Arial"/>
              </a:rPr>
              <a:t> in Panama;</a:t>
            </a:r>
            <a:endParaRPr lang="es-ES" sz="1600">
              <a:latin typeface="Montserrat" pitchFamily="2" charset="77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596134-8975-9BCF-0C18-3CBB3FE6C4EE}"/>
              </a:ext>
            </a:extLst>
          </p:cNvPr>
          <p:cNvSpPr txBox="1">
            <a:spLocks/>
          </p:cNvSpPr>
          <p:nvPr/>
        </p:nvSpPr>
        <p:spPr>
          <a:xfrm>
            <a:off x="851210" y="396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0000"/>
                </a:solidFill>
                <a:latin typeface="Montserrat"/>
              </a:rPr>
              <a:t>Private sector engagement </a:t>
            </a:r>
            <a:endParaRPr lang="en-US"/>
          </a:p>
          <a:p>
            <a:r>
              <a:rPr lang="en-US" sz="3200" b="1">
                <a:solidFill>
                  <a:srgbClr val="000000"/>
                </a:solidFill>
                <a:latin typeface="Montserrat"/>
              </a:rPr>
              <a:t>at the NDC Partnership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72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Montserrat"/>
              </a:rPr>
              <a:t>Investment Planning at the NDC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792C-1551-843C-1F03-41D968D4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828718" cy="4595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Clr>
                <a:srgbClr val="E89E2E"/>
              </a:buClr>
            </a:pPr>
            <a:r>
              <a:rPr lang="en-US" sz="1800">
                <a:latin typeface="Montserrat"/>
              </a:rPr>
              <a:t>In early 2023 the NDC Partnership launched its </a:t>
            </a:r>
            <a:r>
              <a:rPr lang="en-US" sz="1800" b="1">
                <a:latin typeface="Montserrat"/>
              </a:rPr>
              <a:t>NDC Investment planning guide</a:t>
            </a:r>
            <a:r>
              <a:rPr lang="en-US" sz="1800">
                <a:latin typeface="Montserrat"/>
              </a:rPr>
              <a:t>.</a:t>
            </a:r>
          </a:p>
          <a:p>
            <a:pPr lvl="1">
              <a:lnSpc>
                <a:spcPct val="100000"/>
              </a:lnSpc>
              <a:buClr>
                <a:srgbClr val="E89E2E"/>
              </a:buClr>
            </a:pPr>
            <a:r>
              <a:rPr lang="en-US" sz="1800">
                <a:latin typeface="Montserrat"/>
              </a:rPr>
              <a:t>Based on best-practices across the NDC Partnership and in consultation with the private sector.</a:t>
            </a:r>
          </a:p>
          <a:p>
            <a:pPr lvl="1">
              <a:lnSpc>
                <a:spcPct val="100000"/>
              </a:lnSpc>
              <a:buClr>
                <a:srgbClr val="E89E2E"/>
              </a:buClr>
            </a:pPr>
            <a:r>
              <a:rPr lang="en-US" sz="1800">
                <a:latin typeface="Montserrat"/>
              </a:rPr>
              <a:t>Promotes a programmatic approach to NDC investment planning.</a:t>
            </a:r>
          </a:p>
          <a:p>
            <a:pPr lvl="1">
              <a:lnSpc>
                <a:spcPct val="100000"/>
              </a:lnSpc>
              <a:buClr>
                <a:srgbClr val="E89E2E"/>
              </a:buClr>
            </a:pPr>
            <a:r>
              <a:rPr lang="en-US" sz="1800">
                <a:latin typeface="Montserrat"/>
              </a:rPr>
              <a:t>Strong focus on the planning for investments.</a:t>
            </a:r>
          </a:p>
          <a:p>
            <a:pPr lvl="1">
              <a:lnSpc>
                <a:spcPct val="100000"/>
              </a:lnSpc>
              <a:buClr>
                <a:srgbClr val="E89E2E"/>
              </a:buClr>
            </a:pPr>
            <a:endParaRPr lang="en-US" sz="1800">
              <a:latin typeface="Montserra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rgbClr val="E89E2E"/>
              </a:buClr>
            </a:pPr>
            <a:r>
              <a:rPr lang="en-US" sz="1800">
                <a:latin typeface="Montserrat"/>
              </a:rPr>
              <a:t>The NDC Partnership </a:t>
            </a:r>
            <a:r>
              <a:rPr lang="en-US" sz="1800" b="1">
                <a:latin typeface="Montserrat"/>
              </a:rPr>
              <a:t>partnered with</a:t>
            </a:r>
            <a:r>
              <a:rPr lang="en-US" sz="1800">
                <a:latin typeface="Montserrat"/>
              </a:rPr>
              <a:t> </a:t>
            </a:r>
            <a:r>
              <a:rPr lang="en-US" sz="1800" b="1">
                <a:latin typeface="Montserrat"/>
              </a:rPr>
              <a:t>the</a:t>
            </a:r>
            <a:r>
              <a:rPr lang="en-US" sz="1800">
                <a:latin typeface="Montserrat"/>
              </a:rPr>
              <a:t> </a:t>
            </a:r>
            <a:r>
              <a:rPr lang="en-US" sz="1800" b="1">
                <a:latin typeface="Montserrat"/>
              </a:rPr>
              <a:t>Green Climate Fund</a:t>
            </a:r>
            <a:r>
              <a:rPr lang="en-US" sz="1800">
                <a:latin typeface="Montserrat"/>
              </a:rPr>
              <a:t>  (GCF) to enhance the Guide’s framework.</a:t>
            </a:r>
          </a:p>
          <a:p>
            <a:pPr lvl="1">
              <a:lnSpc>
                <a:spcPct val="100000"/>
              </a:lnSpc>
              <a:buClr>
                <a:srgbClr val="E89E2E"/>
              </a:buClr>
            </a:pPr>
            <a:r>
              <a:rPr lang="en-US" sz="1800" b="1">
                <a:latin typeface="Montserrat"/>
              </a:rPr>
              <a:t>The Climate Investment Planning and Mobilization Framework</a:t>
            </a:r>
            <a:r>
              <a:rPr lang="en-US" sz="1800">
                <a:latin typeface="Montserrat"/>
              </a:rPr>
              <a:t>.</a:t>
            </a:r>
          </a:p>
        </p:txBody>
      </p:sp>
      <p:pic>
        <p:nvPicPr>
          <p:cNvPr id="4" name="Picture 3" descr="A wind turbines on a hill&#10;&#10;Description automatically generated">
            <a:extLst>
              <a:ext uri="{FF2B5EF4-FFF2-40B4-BE49-F238E27FC236}">
                <a16:creationId xmlns:a16="http://schemas.microsoft.com/office/drawing/2014/main" id="{D4B3DFAF-8050-E86C-807C-E2C2055D0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845" y="1776714"/>
            <a:ext cx="2205121" cy="28415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 descr="A green and blue polygonal sphere&#10;&#10;Description automatically generated">
            <a:extLst>
              <a:ext uri="{FF2B5EF4-FFF2-40B4-BE49-F238E27FC236}">
                <a16:creationId xmlns:a16="http://schemas.microsoft.com/office/drawing/2014/main" id="{41109C13-76ED-5A1A-CE6D-B42291719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228" y="4894494"/>
            <a:ext cx="1379317" cy="9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C83-E5AA-B88A-6601-0F05DF11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Montserrat"/>
                <a:ea typeface="+mj-lt"/>
                <a:cs typeface="+mj-lt"/>
              </a:rPr>
              <a:t>The Climate Investment Planning and Mobilization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792C-1551-843C-1F03-41D968D4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7529" cy="43792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Clr>
                <a:srgbClr val="E89E2E"/>
              </a:buClr>
              <a:buFont typeface="Wingdings" pitchFamily="2" charset="2"/>
              <a:buChar char="Ø"/>
            </a:pPr>
            <a:r>
              <a:rPr lang="en-US" sz="1800">
                <a:latin typeface="Montserrat" pitchFamily="2" charset="77"/>
                <a:cs typeface="Arial"/>
              </a:rPr>
              <a:t>The Framework serves as a </a:t>
            </a:r>
            <a:r>
              <a:rPr lang="en-US" sz="1800" b="1">
                <a:latin typeface="Montserrat" pitchFamily="2" charset="77"/>
                <a:cs typeface="Arial"/>
              </a:rPr>
              <a:t>non-prescriptive guide, </a:t>
            </a:r>
            <a:r>
              <a:rPr lang="en-US" sz="1800">
                <a:latin typeface="Montserrat" pitchFamily="2" charset="77"/>
                <a:cs typeface="Arial"/>
              </a:rPr>
              <a:t>bringing together the collective experience of climate investment planning and mobilization.</a:t>
            </a:r>
            <a:endParaRPr lang="en-US" sz="1800">
              <a:latin typeface="Montserrat" pitchFamily="2" charset="77"/>
              <a:cs typeface="Calibri" panose="020F0502020204030204"/>
            </a:endParaRPr>
          </a:p>
          <a:p>
            <a:pPr>
              <a:lnSpc>
                <a:spcPct val="100000"/>
              </a:lnSpc>
              <a:buClr>
                <a:srgbClr val="E89E2E"/>
              </a:buClr>
              <a:buFont typeface="Wingdings" pitchFamily="2" charset="2"/>
              <a:buChar char="Ø"/>
            </a:pPr>
            <a:r>
              <a:rPr lang="en-US" sz="1800">
                <a:latin typeface="Montserrat" pitchFamily="2" charset="77"/>
                <a:cs typeface="Arial"/>
              </a:rPr>
              <a:t>Provides </a:t>
            </a:r>
            <a:r>
              <a:rPr lang="en-US" sz="1800" b="1">
                <a:latin typeface="Montserrat" pitchFamily="2" charset="77"/>
                <a:cs typeface="Arial"/>
              </a:rPr>
              <a:t>a common language </a:t>
            </a:r>
            <a:r>
              <a:rPr lang="en-US" sz="1800">
                <a:latin typeface="Montserrat" pitchFamily="2" charset="77"/>
                <a:cs typeface="Arial"/>
              </a:rPr>
              <a:t>for countries and finance providers such as the </a:t>
            </a:r>
            <a:r>
              <a:rPr lang="en-US" sz="1800" b="1">
                <a:latin typeface="Montserrat" pitchFamily="2" charset="77"/>
                <a:cs typeface="Arial"/>
              </a:rPr>
              <a:t>private sector to navigate </a:t>
            </a:r>
            <a:r>
              <a:rPr lang="en-US" sz="1800">
                <a:latin typeface="Montserrat" pitchFamily="2" charset="77"/>
                <a:cs typeface="Arial"/>
              </a:rPr>
              <a:t>the progressive steps involved </a:t>
            </a:r>
            <a:r>
              <a:rPr lang="en-US" sz="1800" b="1">
                <a:latin typeface="Montserrat" pitchFamily="2" charset="77"/>
                <a:cs typeface="Arial"/>
              </a:rPr>
              <a:t>planning and mobilizing climate-aligned investments</a:t>
            </a:r>
            <a:r>
              <a:rPr lang="en-US" sz="1800">
                <a:latin typeface="Montserrat" pitchFamily="2" charset="77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E89E2E"/>
              </a:buClr>
              <a:buFont typeface="Wingdings" pitchFamily="2" charset="2"/>
              <a:buChar char="Ø"/>
            </a:pPr>
            <a:r>
              <a:rPr lang="en-US" sz="1800">
                <a:latin typeface="Montserrat" pitchFamily="2" charset="77"/>
                <a:cs typeface="Arial"/>
              </a:rPr>
              <a:t>The Framework is also designed to </a:t>
            </a:r>
            <a:r>
              <a:rPr lang="en-US" sz="1800" b="1">
                <a:latin typeface="Montserrat" pitchFamily="2" charset="77"/>
                <a:cs typeface="Arial"/>
              </a:rPr>
              <a:t>facilitate the successful implementation </a:t>
            </a:r>
            <a:r>
              <a:rPr lang="en-US" sz="1800">
                <a:latin typeface="Montserrat" pitchFamily="2" charset="77"/>
                <a:cs typeface="Arial"/>
              </a:rPr>
              <a:t>of climate projects, programs, and investments.</a:t>
            </a:r>
          </a:p>
        </p:txBody>
      </p:sp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B975EE1B-BDE0-5720-D1C4-4D55A0E02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32" r="-97" b="296"/>
          <a:stretch/>
        </p:blipFill>
        <p:spPr>
          <a:xfrm>
            <a:off x="7266214" y="1796161"/>
            <a:ext cx="4525525" cy="32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5FB22270CE24098FBBFBB41014DA1" ma:contentTypeVersion="15" ma:contentTypeDescription="Create a new document." ma:contentTypeScope="" ma:versionID="af24d2e297778b21041b2a3ef3b01397">
  <xsd:schema xmlns:xsd="http://www.w3.org/2001/XMLSchema" xmlns:xs="http://www.w3.org/2001/XMLSchema" xmlns:p="http://schemas.microsoft.com/office/2006/metadata/properties" xmlns:ns2="ec75bdb1-05c2-4bc4-a1f1-45153d4c3b97" xmlns:ns3="4db5a838-c782-4388-9b1c-393a8e7861c4" targetNamespace="http://schemas.microsoft.com/office/2006/metadata/properties" ma:root="true" ma:fieldsID="b206be53693f62545e1abd18f6869420" ns2:_="" ns3:_="">
    <xsd:import namespace="ec75bdb1-05c2-4bc4-a1f1-45153d4c3b97"/>
    <xsd:import namespace="4db5a838-c782-4388-9b1c-393a8e786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5bdb1-05c2-4bc4-a1f1-45153d4c3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5a838-c782-4388-9b1c-393a8e7861c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5f5a671-b547-41aa-9ee2-b5aae571e0fb}" ma:internalName="TaxCatchAll" ma:showField="CatchAllData" ma:web="4db5a838-c782-4388-9b1c-393a8e786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b5a838-c782-4388-9b1c-393a8e7861c4" xsi:nil="true"/>
    <lcf76f155ced4ddcb4097134ff3c332f xmlns="ec75bdb1-05c2-4bc4-a1f1-45153d4c3b97">
      <Terms xmlns="http://schemas.microsoft.com/office/infopath/2007/PartnerControls"/>
    </lcf76f155ced4ddcb4097134ff3c332f>
  </documentManagement>
</p:properties>
</file>

<file path=customXml/item4.xml><?xml version="1.0" encoding="utf-8"?>
<?mso-contentType ?>
<SharedContentType xmlns="Microsoft.SharePoint.Taxonomy.ContentTypeSync" SourceId="9d8c265a-5436-43a7-80c1-713d2827ffde" ContentTypeId="0x0101" PreviousValue="false"/>
</file>

<file path=customXml/itemProps1.xml><?xml version="1.0" encoding="utf-8"?>
<ds:datastoreItem xmlns:ds="http://schemas.openxmlformats.org/officeDocument/2006/customXml" ds:itemID="{A036A8BC-E319-4A25-B2E8-B97547379CC1}"/>
</file>

<file path=customXml/itemProps2.xml><?xml version="1.0" encoding="utf-8"?>
<ds:datastoreItem xmlns:ds="http://schemas.openxmlformats.org/officeDocument/2006/customXml" ds:itemID="{CAD6EA21-1C50-4AA7-8983-9374E06EB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19956-9D41-454C-9831-8CDCDE180F10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8880e0c-9915-4894-9f31-ec8974e1416b"/>
    <ds:schemaRef ds:uri="ae11531d-583c-45ef-a603-fe6e71898990"/>
  </ds:schemaRefs>
</ds:datastoreItem>
</file>

<file path=customXml/itemProps4.xml><?xml version="1.0" encoding="utf-8"?>
<ds:datastoreItem xmlns:ds="http://schemas.openxmlformats.org/officeDocument/2006/customXml" ds:itemID="{EBD62500-6729-419F-B966-62140C9F84CD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2546</Words>
  <Application>Microsoft Office PowerPoint</Application>
  <PresentationFormat>Panorámica</PresentationFormat>
  <Paragraphs>207</Paragraphs>
  <Slides>19</Slides>
  <Notes>19</Notes>
  <HiddenSlides>2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5" baseType="lpstr">
      <vt:lpstr>Arial,Sans-Serif</vt:lpstr>
      <vt:lpstr>Proxima Nova</vt:lpstr>
      <vt:lpstr>Abadi</vt:lpstr>
      <vt:lpstr>Arial</vt:lpstr>
      <vt:lpstr>Calibri</vt:lpstr>
      <vt:lpstr>Calibri Light</vt:lpstr>
      <vt:lpstr>Montserrat</vt:lpstr>
      <vt:lpstr>Montserrat Light</vt:lpstr>
      <vt:lpstr>Montserrat Medium</vt:lpstr>
      <vt:lpstr>Montserrat SemiBold</vt:lpstr>
      <vt:lpstr>Roboto</vt:lpstr>
      <vt:lpstr>Segoe UI</vt:lpstr>
      <vt:lpstr>Symbol</vt:lpstr>
      <vt:lpstr>Times New Roman</vt:lpstr>
      <vt:lpstr>Wingdings</vt:lpstr>
      <vt:lpstr>Office Theme</vt:lpstr>
      <vt:lpstr>Private Finance Capacities Day</vt:lpstr>
      <vt:lpstr>Presentación de PowerPoint</vt:lpstr>
      <vt:lpstr>Climate finance mobilization and acceleration required</vt:lpstr>
      <vt:lpstr>Presentación de PowerPoint</vt:lpstr>
      <vt:lpstr>Presentación de PowerPoint</vt:lpstr>
      <vt:lpstr>Finance at the NDC Partnership</vt:lpstr>
      <vt:lpstr>Presentación de PowerPoint</vt:lpstr>
      <vt:lpstr>Investment Planning at the NDC Partnership</vt:lpstr>
      <vt:lpstr>The Climate Investment Planning and Mobilization Framework</vt:lpstr>
      <vt:lpstr>The Climate Investment Planning and Mobilization Framework</vt:lpstr>
      <vt:lpstr>The Climate Investment Planning and Mobilization Framework</vt:lpstr>
      <vt:lpstr>The Climate Investment Planning and Mobilization Framework</vt:lpstr>
      <vt:lpstr>The Climate Investment Planning and Mobilization Framework</vt:lpstr>
      <vt:lpstr>The Climate Investment Planning and Mobilization Framework</vt:lpstr>
      <vt:lpstr>Presentación de PowerPoint</vt:lpstr>
      <vt:lpstr>Presentación de PowerPoint</vt:lpstr>
      <vt:lpstr>Presentación de PowerPoint</vt:lpstr>
      <vt:lpstr>Private Finance Capacities Day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Abudayyeh</dc:creator>
  <cp:lastModifiedBy>Adrian Flores Aguilar</cp:lastModifiedBy>
  <cp:revision>2</cp:revision>
  <dcterms:created xsi:type="dcterms:W3CDTF">2023-11-09T13:16:35Z</dcterms:created>
  <dcterms:modified xsi:type="dcterms:W3CDTF">2023-12-05T14:02:09Z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0x0101005925FB22270CE24098FBBFBB41014DA1</vt:lpwstr>
  </property>
</Properties>
</file>