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51" r:id="rId6"/>
    <p:sldMasterId id="2147483652" r:id="rId7"/>
  </p:sldMasterIdLst>
  <p:notesMasterIdLst>
    <p:notesMasterId r:id="rId20"/>
  </p:notesMasterIdLst>
  <p:handoutMasterIdLst>
    <p:handoutMasterId r:id="rId21"/>
  </p:handoutMasterIdLst>
  <p:sldIdLst>
    <p:sldId id="335" r:id="rId8"/>
    <p:sldId id="348" r:id="rId9"/>
    <p:sldId id="337" r:id="rId10"/>
    <p:sldId id="338" r:id="rId11"/>
    <p:sldId id="339" r:id="rId12"/>
    <p:sldId id="340" r:id="rId13"/>
    <p:sldId id="341" r:id="rId14"/>
    <p:sldId id="342" r:id="rId15"/>
    <p:sldId id="343" r:id="rId16"/>
    <p:sldId id="344" r:id="rId17"/>
    <p:sldId id="345" r:id="rId18"/>
    <p:sldId id="266" r:id="rId19"/>
  </p:sldIdLst>
  <p:sldSz cx="9144000" cy="6858000" type="screen4x3"/>
  <p:notesSz cx="6858000" cy="219075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D4D4D"/>
    <a:srgbClr val="5F5F5F"/>
    <a:srgbClr val="777777"/>
    <a:srgbClr val="808080"/>
    <a:srgbClr val="1960AB"/>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6263" autoAdjust="0"/>
  </p:normalViewPr>
  <p:slideViewPr>
    <p:cSldViewPr>
      <p:cViewPr>
        <p:scale>
          <a:sx n="81" d="100"/>
          <a:sy n="81" d="100"/>
        </p:scale>
        <p:origin x="-1140" y="72"/>
      </p:cViewPr>
      <p:guideLst>
        <p:guide orient="horz" pos="2160"/>
        <p:guide pos="2880"/>
      </p:guideLst>
    </p:cSldViewPr>
  </p:slideViewPr>
  <p:notesTextViewPr>
    <p:cViewPr>
      <p:scale>
        <a:sx n="1" d="1"/>
        <a:sy n="1" d="1"/>
      </p:scale>
      <p:origin x="0" y="0"/>
    </p:cViewPr>
  </p:notesTextViewPr>
  <p:sorterViewPr>
    <p:cViewPr>
      <p:scale>
        <a:sx n="190" d="100"/>
        <a:sy n="190" d="100"/>
      </p:scale>
      <p:origin x="0" y="0"/>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Cabeçalho 3"/>
          <p:cNvSpPr>
            <a:spLocks noGrp="1"/>
          </p:cNvSpPr>
          <p:nvPr>
            <p:ph type="hdr" sz="quarter" idx="10"/>
          </p:nvPr>
        </p:nvSpPr>
        <p:spPr/>
        <p:txBody>
          <a:bodyPr/>
          <a:lstStyle/>
          <a:p>
            <a:r>
              <a:rPr lang="en-GB" dirty="0"/>
              <a:t>Presentation title</a:t>
            </a:r>
          </a:p>
        </p:txBody>
      </p:sp>
    </p:spTree>
    <p:extLst>
      <p:ext uri="{BB962C8B-B14F-4D97-AF65-F5344CB8AC3E}">
        <p14:creationId xmlns:p14="http://schemas.microsoft.com/office/powerpoint/2010/main" val="331099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Cabeçalho 3"/>
          <p:cNvSpPr>
            <a:spLocks noGrp="1"/>
          </p:cNvSpPr>
          <p:nvPr>
            <p:ph type="hdr" sz="quarter" idx="10"/>
          </p:nvPr>
        </p:nvSpPr>
        <p:spPr/>
        <p:txBody>
          <a:bodyPr/>
          <a:lstStyle/>
          <a:p>
            <a:r>
              <a:rPr lang="en-GB" dirty="0"/>
              <a:t>Presentation title</a:t>
            </a:r>
          </a:p>
        </p:txBody>
      </p:sp>
    </p:spTree>
    <p:extLst>
      <p:ext uri="{BB962C8B-B14F-4D97-AF65-F5344CB8AC3E}">
        <p14:creationId xmlns:p14="http://schemas.microsoft.com/office/powerpoint/2010/main" val="308992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740E7A64-2156-42A4-9D69-C200713E0022}" type="slidenum">
              <a:rPr lang="en-US" altLang="ja-JP" sz="1300">
                <a:ea typeface="ＭＳ Ｐゴシック" charset="-128"/>
              </a:rPr>
              <a:pPr eaLnBrk="1" hangingPunct="1">
                <a:spcBef>
                  <a:spcPct val="50000"/>
                </a:spcBef>
              </a:pPr>
              <a:t>6</a:t>
            </a:fld>
            <a:endParaRPr lang="en-US" altLang="ja-JP" sz="1300" dirty="0">
              <a:ea typeface="ＭＳ Ｐゴシック" charset="-128"/>
            </a:endParaRPr>
          </a:p>
        </p:txBody>
      </p:sp>
    </p:spTree>
    <p:extLst>
      <p:ext uri="{BB962C8B-B14F-4D97-AF65-F5344CB8AC3E}">
        <p14:creationId xmlns:p14="http://schemas.microsoft.com/office/powerpoint/2010/main" val="284757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pt-BR" altLang="ja-JP" dirty="0"/>
              <a:t>Página Principal</a:t>
            </a:r>
            <a:endParaRPr lang="en-US" altLang="ja-JP" dirty="0"/>
          </a:p>
          <a:p>
            <a:pPr marL="0" indent="0" algn="just">
              <a:buNone/>
            </a:pPr>
            <a:r>
              <a:rPr lang="pt-BR" altLang="ja-JP" dirty="0"/>
              <a:t>Bem-vindo ao Banco de Dados de Fatores de Emissão (EFDB)!</a:t>
            </a:r>
            <a:endParaRPr lang="en-US" altLang="ja-JP" dirty="0"/>
          </a:p>
          <a:p>
            <a:pPr marL="271145" indent="-271145" algn="just"/>
            <a:r>
              <a:rPr lang="pt-BR" altLang="ja-JP" b="1" u="sng" dirty="0"/>
              <a:t>Natureza de EFDB: </a:t>
            </a:r>
            <a:r>
              <a:rPr lang="pt-BR" altLang="ja-JP" dirty="0"/>
              <a:t>EFDB destina-se a ser uma biblioteca reconhecida, onde os usuários podem encontrar fatores de emissão e outros parâmetros com documentação de fundo ou referências técnicas que podem ser utilizadas  para estimar emissões e remoções de gases de efeito estufa. </a:t>
            </a:r>
            <a:r>
              <a:rPr lang="pt-BR" altLang="ja-JP" b="1" dirty="0"/>
              <a:t>A responsabilidade de utilizar adequadamente esta informação é sempre dos próprios usuários</a:t>
            </a:r>
            <a:r>
              <a:rPr lang="pt-BR" altLang="ja-JP" dirty="0"/>
              <a:t>.</a:t>
            </a:r>
            <a:endParaRPr lang="en-US" altLang="ja-JP" dirty="0"/>
          </a:p>
          <a:p>
            <a:pPr marL="0" indent="0" algn="just">
              <a:buNone/>
            </a:pPr>
            <a:endParaRPr lang="pt-BR" altLang="ja-JP" dirty="0"/>
          </a:p>
          <a:p>
            <a:pPr marL="271145" indent="-271145" algn="just"/>
            <a:r>
              <a:rPr lang="pt-BR" altLang="ja-JP" b="1" u="sng" dirty="0"/>
              <a:t>Solicitação para entrada de dados: </a:t>
            </a:r>
            <a:r>
              <a:rPr lang="pt-BR" altLang="ja-JP" dirty="0"/>
              <a:t>usuários são incentivados a prover o EFDB com quaisquer propostas relevantes de fatores de emissão ou outros parâmetros relacionados. Caso deseje submeter seus dados, contatar a </a:t>
            </a:r>
            <a:r>
              <a:rPr lang="en-US" altLang="ja-JP" u="sng" dirty="0"/>
              <a:t>Unidade de Suporte </a:t>
            </a:r>
            <a:r>
              <a:rPr lang="en-US" altLang="ja-JP" u="sng" dirty="0" smtClean="0"/>
              <a:t>Técnico</a:t>
            </a:r>
            <a:endParaRPr lang="pt-BR" altLang="ja-JP" dirty="0"/>
          </a:p>
          <a:p>
            <a:pPr marL="0" indent="0" algn="just">
              <a:buNone/>
            </a:pPr>
            <a:r>
              <a:rPr lang="en-US" altLang="ja-JP" dirty="0"/>
              <a:t>As propostas de dados devem incluir os seguintes documentos:</a:t>
            </a:r>
          </a:p>
          <a:p>
            <a:pPr marL="0" indent="0" algn="l">
              <a:buNone/>
            </a:pPr>
            <a:r>
              <a:rPr lang="en-US" altLang="ja-JP" dirty="0"/>
              <a:t>1). </a:t>
            </a:r>
            <a:r>
              <a:rPr lang="en-US" altLang="ja-JP" b="0" u="sng" dirty="0"/>
              <a:t>Formulário de entrada de dados do EFDB .</a:t>
            </a:r>
            <a:br>
              <a:rPr lang="en-US" altLang="ja-JP" b="0" u="sng" dirty="0"/>
            </a:br>
            <a:r>
              <a:rPr lang="en-US" altLang="ja-JP" b="0" u="none" dirty="0"/>
              <a:t>2). </a:t>
            </a:r>
            <a:r>
              <a:rPr lang="en-US" altLang="ja-JP" b="0" u="sng" dirty="0"/>
              <a:t>Uma cópia das fontes de dados (por exemplo, artigos revisado pelos pares em revistas técnicas).</a:t>
            </a:r>
            <a:br>
              <a:rPr lang="en-US" altLang="ja-JP" b="0" u="sng" dirty="0"/>
            </a:br>
            <a:r>
              <a:rPr lang="en-US" altLang="ja-JP" b="0" u="sng" dirty="0"/>
              <a:t/>
            </a:r>
            <a:br>
              <a:rPr lang="en-US" altLang="ja-JP" b="0" u="sng" dirty="0"/>
            </a:br>
            <a:r>
              <a:rPr lang="en-US" altLang="ja-JP" dirty="0"/>
              <a:t>A aceitação de tais propostas está sujeita à aceitação pelo </a:t>
            </a:r>
            <a:r>
              <a:rPr lang="en-US" altLang="ja-JP" u="sng" dirty="0"/>
              <a:t>Comitê Editorial do EFDB, a partir de critérios </a:t>
            </a:r>
            <a:r>
              <a:rPr lang="en-US" altLang="ja-JP" u="sng" dirty="0" smtClean="0"/>
              <a:t>bem </a:t>
            </a:r>
            <a:r>
              <a:rPr lang="en-US" altLang="ja-JP" u="sng" dirty="0"/>
              <a:t>definidos. </a:t>
            </a:r>
            <a:endParaRPr lang="pt-BR" altLang="ja-JP" dirty="0"/>
          </a:p>
          <a:p>
            <a:pPr marL="271145" indent="-271145" algn="just">
              <a:buNone/>
            </a:pPr>
            <a:endParaRPr lang="en-US" altLang="ja-JP" dirty="0"/>
          </a:p>
          <a:p>
            <a:pPr marL="271145" indent="-271145" algn="just"/>
            <a:r>
              <a:rPr lang="pt-BR" altLang="ja-JP" b="1" u="sng" dirty="0"/>
              <a:t>Terminologia: </a:t>
            </a:r>
            <a:r>
              <a:rPr lang="pt-BR" altLang="ja-JP" dirty="0"/>
              <a:t>O EFDB é um banco de dados com vários parâmetros para ser usados no cálculo de emissões antrópicas por fontes e remoções por sumidouros de gases de efeito estufa. Abrange não apenas os chamados "fatores de emissão", mas também os outros parâmetros relevantes. Por conveniência, no entanto, o termo "Fator de Emissão" ou sua abreviação "EF",  é algumas vezes usada para representar parâmetros neste banco de dados em geral.</a:t>
            </a:r>
            <a:endParaRPr lang="en-US" altLang="ja-JP" dirty="0"/>
          </a:p>
          <a:p>
            <a:pPr marL="0" indent="0" algn="just">
              <a:buNone/>
            </a:pPr>
            <a:endParaRPr lang="pt-BR" altLang="ja-JP" dirty="0"/>
          </a:p>
          <a:p>
            <a:pPr marL="271145" indent="-271145"/>
            <a:r>
              <a:rPr lang="pt-BR" altLang="ja-JP" b="1" u="sng" dirty="0"/>
              <a:t>Requisitos de software: </a:t>
            </a:r>
            <a:r>
              <a:rPr lang="pt-BR" altLang="ja-JP" dirty="0"/>
              <a:t>É altamente recomendável utilizar o Microsoft Internet Explorer versão 5.0 ou superior para melhor desempenho. Alternativamente, o Netscape Navigator versão 6.0 ou superior pode ser usado. Também é recomendável ter o Microsoft Office 97 ou superior para gerar saídas do Word e do Excel.</a:t>
            </a:r>
            <a:endParaRPr lang="en-US" altLang="ja-JP" dirty="0"/>
          </a:p>
          <a:p>
            <a:pPr marL="0" indent="0">
              <a:buNone/>
            </a:pPr>
            <a:endParaRPr lang="pt-BR" altLang="ja-JP" dirty="0"/>
          </a:p>
          <a:p>
            <a:pPr marL="0" indent="0">
              <a:buNone/>
            </a:pPr>
            <a:r>
              <a:rPr lang="pt-BR" altLang="ja-JP" dirty="0"/>
              <a:t>O EFDB atualmente contém os dados padrão do IPCC (Diretrizes Revisadas1996 do IPCC, Manual de Boa Prática e Tratamento de Incertezas e o Manual de Boa Prática para Uso da Terra, Mudança do Uso da Terra e Floresta, Diretrizes 2006 do IPCC para Inventários Nacionais de Gases de Efeito Estufa), e dados de artigos revisados por pares e outras publicações incluindo Relatórios de Inventários Nacionais (NIRs). Os dados antigos do </a:t>
            </a:r>
            <a:r>
              <a:rPr lang="en-US" altLang="ja-JP" dirty="0"/>
              <a:t> </a:t>
            </a:r>
            <a:r>
              <a:rPr lang="en-US" altLang="ja-JP" u="sng" dirty="0" smtClean="0"/>
              <a:t>CORINAIR</a:t>
            </a:r>
            <a:r>
              <a:rPr lang="en-US" altLang="ja-JP" u="sng" baseline="0" dirty="0"/>
              <a:t> </a:t>
            </a:r>
            <a:r>
              <a:rPr lang="en-US" altLang="ja-JP" u="sng" dirty="0" smtClean="0"/>
              <a:t>foram </a:t>
            </a:r>
            <a:r>
              <a:rPr lang="en-US" altLang="ja-JP" u="sng" dirty="0"/>
              <a:t>removidos por estarem desatualizados.</a:t>
            </a:r>
            <a:endParaRPr lang="en-US" altLang="ja-JP" dirty="0"/>
          </a:p>
          <a:p>
            <a:pPr marL="0" indent="0">
              <a:buNone/>
            </a:pPr>
            <a:endParaRPr lang="pt-BR" altLang="ja-JP" dirty="0"/>
          </a:p>
          <a:p>
            <a:pPr marL="0" indent="0">
              <a:buNone/>
            </a:pPr>
            <a:r>
              <a:rPr lang="pt-BR" altLang="ja-JP" dirty="0"/>
              <a:t>Informações úteis (dados de atividade, fatores de emissão e parâmetros) para estimar emissões/remoções de GEE também podem ser encontradas em </a:t>
            </a:r>
            <a:r>
              <a:rPr lang="en-US" altLang="ja-JP" dirty="0"/>
              <a:t> </a:t>
            </a:r>
            <a:r>
              <a:rPr lang="en-US" altLang="ja-JP" u="sng" dirty="0"/>
              <a:t>outros bancos de dados. </a:t>
            </a:r>
            <a:r>
              <a:rPr lang="pt-BR" altLang="ja-JP" u="sng" dirty="0"/>
              <a:t>O uso do outros bancos de dados é de inteira responsabilidade dos usuários</a:t>
            </a:r>
            <a:r>
              <a:rPr lang="pt-BR" altLang="ja-JP" dirty="0"/>
              <a:t>.</a:t>
            </a:r>
            <a:endParaRPr lang="en-US" altLang="ja-JP" dirty="0"/>
          </a:p>
          <a:p>
            <a:pPr marL="271145" indent="-271145">
              <a:buNone/>
            </a:pPr>
            <a:endParaRPr lang="pt-BR" altLang="ja-JP" dirty="0"/>
          </a:p>
          <a:p>
            <a:pPr marL="271145" indent="-271145"/>
            <a:r>
              <a:rPr lang="pt-BR" altLang="ja-JP" dirty="0"/>
              <a:t>Em princípio, os dados que não atendem plenamente os critérios de aceitação não podem ser incluídos no EFDB. No entanto, existem outros dados que não atendem aos critérios do EFDB, mas que são considerados úteis para os compiladores de inventário, como os derivados das melhores informações disponíveis usando julgamento de especialistas etc. De forma a prover suporte aos compiladores de inventário no caso de não haver outra informação disponível, uma </a:t>
            </a:r>
            <a:r>
              <a:rPr lang="en-US" altLang="ja-JP" u="sng" dirty="0"/>
              <a:t>página </a:t>
            </a:r>
            <a:r>
              <a:rPr lang="en-US" altLang="ja-JP" u="sng" dirty="0" smtClean="0"/>
              <a:t>exta</a:t>
            </a:r>
            <a:r>
              <a:rPr lang="en-US" altLang="ja-JP" u="sng" baseline="0" dirty="0" smtClean="0"/>
              <a:t> </a:t>
            </a:r>
            <a:r>
              <a:rPr lang="en-US" altLang="ja-JP" u="sng" dirty="0"/>
              <a:t> foi preparada para prover aos usuários do EFDB </a:t>
            </a:r>
            <a:r>
              <a:rPr lang="pt-BR" altLang="ja-JP" dirty="0"/>
              <a:t>acesso a esses dados selecionados pelo Conselho Editorial do EFDB. </a:t>
            </a:r>
            <a:r>
              <a:rPr lang="pt-BR" altLang="ja-JP" u="sng" dirty="0"/>
              <a:t>Os usuários do EFDB devem ler com cuidado a nota introdutória para cada conjunto de dados nesta página e levá-la em consideração ao utilizar esses dados</a:t>
            </a:r>
            <a:r>
              <a:rPr lang="pt-BR" altLang="ja-JP" dirty="0"/>
              <a:t>.</a:t>
            </a:r>
            <a:endParaRPr lang="ja-JP" dirty="0"/>
          </a:p>
          <a:p>
            <a:pPr marL="0" indent="0" eaLnBrk="1" hangingPunct="1">
              <a:buNone/>
            </a:pPr>
            <a:endParaRPr lang="ja-JP" altLang="en-US" dirty="0">
              <a:latin typeface="ＭＳ Ｐ明朝"/>
              <a:ea typeface="ＭＳ Ｐ明朝" charset="-128"/>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678C5531-C11D-4E44-88FF-62BECD7EE198}" type="slidenum">
              <a:rPr lang="en-US" altLang="ja-JP" sz="1300">
                <a:solidFill>
                  <a:prstClr val="black"/>
                </a:solidFill>
                <a:ea typeface="ＭＳ Ｐゴシック" charset="-128"/>
              </a:rPr>
              <a:pPr eaLnBrk="1" hangingPunct="1">
                <a:spcBef>
                  <a:spcPct val="50000"/>
                </a:spcBef>
              </a:pPr>
              <a:t>7</a:t>
            </a:fld>
            <a:endParaRPr lang="en-US" altLang="ja-JP" sz="1300" dirty="0">
              <a:solidFill>
                <a:prstClr val="black"/>
              </a:solidFill>
              <a:ea typeface="ＭＳ Ｐゴシック" charset="-128"/>
            </a:endParaRPr>
          </a:p>
        </p:txBody>
      </p:sp>
    </p:spTree>
    <p:extLst>
      <p:ext uri="{BB962C8B-B14F-4D97-AF65-F5344CB8AC3E}">
        <p14:creationId xmlns:p14="http://schemas.microsoft.com/office/powerpoint/2010/main" val="193409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6AA0B6B1-1DF9-4A0A-BD1C-B8EC6D38FED7}" type="slidenum">
              <a:rPr lang="en-US" altLang="ja-JP" sz="1300">
                <a:ea typeface="ＭＳ Ｐゴシック" charset="-128"/>
              </a:rPr>
              <a:pPr eaLnBrk="1" hangingPunct="1">
                <a:spcBef>
                  <a:spcPct val="50000"/>
                </a:spcBef>
              </a:pPr>
              <a:t>10</a:t>
            </a:fld>
            <a:endParaRPr lang="en-US" altLang="ja-JP" sz="1300" dirty="0">
              <a:ea typeface="ＭＳ Ｐゴシック" charset="-128"/>
            </a:endParaRPr>
          </a:p>
        </p:txBody>
      </p:sp>
    </p:spTree>
    <p:extLst>
      <p:ext uri="{BB962C8B-B14F-4D97-AF65-F5344CB8AC3E}">
        <p14:creationId xmlns:p14="http://schemas.microsoft.com/office/powerpoint/2010/main" val="319838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dirty="0"/>
              <a:t>Presentation title</a:t>
            </a:r>
          </a:p>
        </p:txBody>
      </p:sp>
    </p:spTree>
    <p:extLst>
      <p:ext uri="{BB962C8B-B14F-4D97-AF65-F5344CB8AC3E}">
        <p14:creationId xmlns:p14="http://schemas.microsoft.com/office/powerpoint/2010/main" val="424721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pt-BR" dirty="0"/>
              <a:t>Materiais de treinamento sobre Inventário Nacional de Gases de Efeito Estufa</a:t>
            </a:r>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dirty="0"/>
              <a:t>Grupo Consultivo de Especialistas(CGE)</a:t>
            </a:r>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latin typeface="Arial" pitchFamily="34" charset="0"/>
              <a:ea typeface="ＭＳ Ｐゴシック" pitchFamily="50" charset="-128"/>
            </a:endParaRPr>
          </a:p>
        </p:txBody>
      </p:sp>
      <p:sp>
        <p:nvSpPr>
          <p:cNvPr id="2" name="Title 1"/>
          <p:cNvSpPr>
            <a:spLocks noGrp="1"/>
          </p:cNvSpPr>
          <p:nvPr>
            <p:ph type="title"/>
          </p:nvPr>
        </p:nvSpPr>
        <p:spPr/>
        <p:txBody>
          <a:bodyPr/>
          <a:lstStyle>
            <a:lvl1pPr algn="l">
              <a:defRPr/>
            </a:lvl1pPr>
          </a:lstStyle>
          <a:p>
            <a:r>
              <a:rPr lang="ja-JP" altLang="en-US"/>
              <a:t>マスター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r>
              <a:rPr lang="pt-BR" altLang="ja-JP" dirty="0"/>
              <a:t>Materiais de treinamento sobre Inventário Nacional de Gases de Efeito Estufa</a:t>
            </a:r>
            <a:endParaRPr lang="en-GB" altLang="ja-JP" dirty="0"/>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r>
              <a:rPr lang="en-GB" altLang="ja-JP" dirty="0" err="1"/>
              <a:t>Grupo</a:t>
            </a:r>
            <a:r>
              <a:rPr lang="en-GB" altLang="ja-JP" dirty="0"/>
              <a:t> Consultivo de Especialistas(CGE)</a:t>
            </a:r>
          </a:p>
        </p:txBody>
      </p:sp>
      <p:sp>
        <p:nvSpPr>
          <p:cNvPr id="8" name="Slide Number Placeholder 4"/>
          <p:cNvSpPr>
            <a:spLocks noGrp="1"/>
          </p:cNvSpPr>
          <p:nvPr>
            <p:ph type="sldNum" sz="quarter" idx="12"/>
          </p:nvPr>
        </p:nvSpPr>
        <p:spPr/>
        <p:txBody>
          <a:bodyPr/>
          <a:lstStyle>
            <a:lvl1pPr>
              <a:defRPr/>
            </a:lvl1pPr>
          </a:lstStyle>
          <a:p>
            <a:pPr>
              <a:defRPr/>
            </a:pPr>
            <a:fld id="{9FFDD25F-E189-4FDE-9A12-920268D5CDCF}" type="slidenum">
              <a:rPr lang="ja-JP" altLang="en-GB"/>
              <a:pPr>
                <a:defRPr/>
              </a:pPr>
              <a:t>‹nº›</a:t>
            </a:fld>
            <a:endParaRPr lang="en-GB" altLang="ja-JP" dirty="0"/>
          </a:p>
        </p:txBody>
      </p:sp>
    </p:spTree>
    <p:extLst>
      <p:ext uri="{BB962C8B-B14F-4D97-AF65-F5344CB8AC3E}">
        <p14:creationId xmlns:p14="http://schemas.microsoft.com/office/powerpoint/2010/main" val="355204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pt-BR" dirty="0"/>
              <a:t>Materiais de treinamento sobre Inventário Nacional de Gases de Efeito Estufa</a:t>
            </a:r>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dirty="0"/>
              <a:t>Grupo Consultivo de Especialistas(CGE)</a:t>
            </a:r>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Lst>
  <p:hf sldNum="0" hdr="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pcc-nggip.iges.or.jp/EFD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pcc-nggip.iges.or.jp/meeting/meetin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pcc-nggip.iges.or.jp/EFDB/main.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498106" y="2636912"/>
            <a:ext cx="3932152" cy="264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ts val="3500"/>
              </a:lnSpc>
              <a:defRPr/>
            </a:pPr>
            <a:r>
              <a:rPr lang="en-IE" sz="2800" b="1" kern="0" dirty="0"/>
              <a:t>Banco de Dados de Fatores de Emissão do IPCC (EFDB)</a:t>
            </a:r>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267744" y="6453337"/>
            <a:ext cx="5598319" cy="2160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8" name="Rectangle 37"/>
          <p:cNvSpPr>
            <a:spLocks noGrp="1" noChangeArrowheads="1"/>
          </p:cNvSpPr>
          <p:nvPr>
            <p:ph type="ftr" sz="quarter" idx="4294967295"/>
          </p:nvPr>
        </p:nvSpPr>
        <p:spPr>
          <a:xfrm>
            <a:off x="3347864" y="6237312"/>
            <a:ext cx="3908018"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Tree>
    <p:extLst>
      <p:ext uri="{BB962C8B-B14F-4D97-AF65-F5344CB8AC3E}">
        <p14:creationId xmlns:p14="http://schemas.microsoft.com/office/powerpoint/2010/main" val="1992976018"/>
      </p:ext>
    </p:extLst>
  </p:cSld>
  <p:clrMapOvr>
    <a:masterClrMapping/>
  </p:clrMapOvr>
  <mc:AlternateContent xmlns:mc="http://schemas.openxmlformats.org/markup-compatibility/2006" xmlns:p14="http://schemas.microsoft.com/office/powerpoint/2010/main">
    <mc:Choice Requires="p14">
      <p:transition spd="slow" p14:dur="2000" advTm="1833"/>
    </mc:Choice>
    <mc:Fallback xmlns="">
      <p:transition spd="slow" advTm="1833"/>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pt-BR" altLang="ja-JP" dirty="0"/>
              <a:t>Critérios para inclusão de novos dados</a:t>
            </a:r>
            <a:endParaRPr lang="en-US" altLang="ja-JP" dirty="0"/>
          </a:p>
        </p:txBody>
      </p:sp>
      <p:sp>
        <p:nvSpPr>
          <p:cNvPr id="55299" name="Rectangle 3"/>
          <p:cNvSpPr>
            <a:spLocks noGrp="1" noChangeArrowheads="1"/>
          </p:cNvSpPr>
          <p:nvPr>
            <p:ph idx="1"/>
          </p:nvPr>
        </p:nvSpPr>
        <p:spPr>
          <a:xfrm>
            <a:off x="635000" y="908720"/>
            <a:ext cx="8113464" cy="4901654"/>
          </a:xfrm>
        </p:spPr>
        <p:txBody>
          <a:bodyPr/>
          <a:lstStyle/>
          <a:p>
            <a:pPr algn="just">
              <a:lnSpc>
                <a:spcPct val="130000"/>
              </a:lnSpc>
              <a:buSzPct val="100000"/>
              <a:buFont typeface="Arial" panose="020B0604020202020204" pitchFamily="34" charset="0"/>
              <a:buChar char="•"/>
              <a:defRPr/>
            </a:pPr>
            <a:r>
              <a:rPr lang="en-US" altLang="ja-JP" b="1" dirty="0">
                <a:latin typeface="+mj-lt"/>
                <a:ea typeface="ＭＳ Ｐゴシック" pitchFamily="50" charset="-128"/>
                <a:cs typeface="Arial" pitchFamily="34" charset="0"/>
              </a:rPr>
              <a:t>Dado Robusto</a:t>
            </a:r>
            <a:endParaRPr lang="en-US" altLang="ja-JP" sz="1800" b="1" dirty="0">
              <a:latin typeface="+mj-lt"/>
              <a:ea typeface="ＭＳ Ｐゴシック" pitchFamily="50" charset="-128"/>
              <a:cs typeface="Arial" pitchFamily="34" charset="0"/>
            </a:endParaRPr>
          </a:p>
          <a:p>
            <a:pPr lvl="1" indent="-356870" algn="just">
              <a:lnSpc>
                <a:spcPct val="130000"/>
              </a:lnSpc>
              <a:buSzPct val="80000"/>
              <a:buFont typeface="Arial Narrow" panose="020B0606020202030204" pitchFamily="34" charset="0"/>
              <a:buChar char="―"/>
              <a:defRPr/>
            </a:pPr>
            <a:r>
              <a:rPr lang="pt-BR" altLang="ja-JP" dirty="0">
                <a:latin typeface="+mj-lt"/>
                <a:ea typeface="ＭＳ Ｐゴシック" pitchFamily="34" charset="-128"/>
              </a:rPr>
              <a:t>Dentro dos limites aceitáveis de incerteza, é improvável que o valor mude ao se refazer o programa de medição original ou a atividade de modelagem</a:t>
            </a:r>
            <a:endParaRPr lang="en-US" altLang="ja-JP" sz="1800" dirty="0">
              <a:latin typeface="+mj-lt"/>
              <a:ea typeface="ＭＳ Ｐゴシック" pitchFamily="34" charset="-128"/>
              <a:cs typeface="Arial"/>
            </a:endParaRPr>
          </a:p>
          <a:p>
            <a:pPr algn="just">
              <a:lnSpc>
                <a:spcPct val="130000"/>
              </a:lnSpc>
              <a:buSzPct val="100000"/>
              <a:defRPr/>
            </a:pPr>
            <a:r>
              <a:rPr lang="en-US" altLang="ja-JP" b="1" dirty="0">
                <a:latin typeface="+mj-lt"/>
                <a:ea typeface="ＭＳ Ｐゴシック" pitchFamily="50" charset="-128"/>
                <a:cs typeface="Arial" pitchFamily="34" charset="0"/>
              </a:rPr>
              <a:t>Aplicável</a:t>
            </a:r>
            <a:endParaRPr lang="en-US" altLang="ja-JP" sz="1800" b="1" dirty="0">
              <a:latin typeface="+mj-lt"/>
              <a:ea typeface="ＭＳ Ｐゴシック" pitchFamily="50" charset="-128"/>
              <a:cs typeface="Arial" pitchFamily="34" charset="0"/>
            </a:endParaRPr>
          </a:p>
          <a:p>
            <a:pPr lvl="1" indent="-356870" algn="just">
              <a:lnSpc>
                <a:spcPct val="130000"/>
              </a:lnSpc>
              <a:buSzPct val="80000"/>
              <a:buFont typeface="Arial Narrow" panose="020B0606020202030204" pitchFamily="34" charset="0"/>
              <a:buChar char="―"/>
              <a:defRPr/>
            </a:pPr>
            <a:r>
              <a:rPr lang="pt-BR" altLang="ja-JP" dirty="0">
                <a:latin typeface="+mj-lt"/>
                <a:ea typeface="ＭＳ Ｐゴシック" pitchFamily="34" charset="-128"/>
              </a:rPr>
              <a:t>Um fator de emissão somente pode ser aplicado se a fonte e a combinação de tecnologia, condições de operação e ambientais e tecnologias de controle e abatimento sob os quais o fator de emissão foi medido ou modelado forem claras e permitirem  ao usuário verificar como pode ser aplicado</a:t>
            </a:r>
            <a:endParaRPr lang="pt-BR" altLang="ja-JP" sz="1800" dirty="0">
              <a:latin typeface="+mj-lt"/>
              <a:ea typeface="ＭＳ Ｐゴシック" pitchFamily="34" charset="-128"/>
              <a:cs typeface="Arial"/>
            </a:endParaRPr>
          </a:p>
          <a:p>
            <a:pPr algn="just">
              <a:lnSpc>
                <a:spcPct val="130000"/>
              </a:lnSpc>
              <a:buSzPct val="100000"/>
              <a:defRPr/>
            </a:pPr>
            <a:r>
              <a:rPr lang="en-US" altLang="ja-JP" sz="1800" b="1" dirty="0">
                <a:latin typeface="+mj-lt"/>
                <a:ea typeface="ＭＳ Ｐゴシック" pitchFamily="50" charset="-128"/>
                <a:cs typeface="Arial" pitchFamily="34" charset="0"/>
              </a:rPr>
              <a:t>Documentado</a:t>
            </a:r>
          </a:p>
          <a:p>
            <a:pPr lvl="1" indent="-356870" algn="just">
              <a:lnSpc>
                <a:spcPct val="130000"/>
              </a:lnSpc>
              <a:buSzPct val="80000"/>
              <a:buFont typeface="Arial Narrow" panose="020B0606020202030204" pitchFamily="34" charset="0"/>
              <a:buChar char="―"/>
              <a:defRPr/>
            </a:pPr>
            <a:r>
              <a:rPr lang="pt-BR" altLang="ja-JP" dirty="0">
                <a:latin typeface="+mj-lt"/>
                <a:ea typeface="ＭＳ Ｐゴシック" pitchFamily="34" charset="-128"/>
              </a:rPr>
              <a:t>Informações de acesso à referência técnica original devem ser fornecidas para avaliar a robustez e aplicabilidade dos dados, conforme descrito acima</a:t>
            </a:r>
            <a:endParaRPr lang="en-GB" altLang="ja-JP" sz="1800" dirty="0">
              <a:latin typeface="+mj-lt"/>
              <a:ea typeface="ＭＳ Ｐゴシック" pitchFamily="34" charset="-128"/>
              <a:cs typeface="Arial"/>
            </a:endParaRPr>
          </a:p>
        </p:txBody>
      </p:sp>
      <p:sp>
        <p:nvSpPr>
          <p:cNvPr id="5" name="Rectangle 36"/>
          <p:cNvSpPr>
            <a:spLocks noGrp="1" noChangeArrowheads="1"/>
          </p:cNvSpPr>
          <p:nvPr>
            <p:ph type="dt" sz="quarter" idx="4294967295"/>
          </p:nvPr>
        </p:nvSpPr>
        <p:spPr>
          <a:xfrm>
            <a:off x="2123728" y="6560477"/>
            <a:ext cx="5590852" cy="896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6" name="Rectangle 37"/>
          <p:cNvSpPr>
            <a:spLocks noGrp="1" noChangeArrowheads="1"/>
          </p:cNvSpPr>
          <p:nvPr>
            <p:ph type="ftr" sz="quarter" idx="4294967295"/>
          </p:nvPr>
        </p:nvSpPr>
        <p:spPr>
          <a:xfrm>
            <a:off x="3088010" y="6201673"/>
            <a:ext cx="3716238" cy="1972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10</a:t>
            </a:fld>
            <a:endParaRPr lang="en-US" dirty="0"/>
          </a:p>
        </p:txBody>
      </p:sp>
    </p:spTree>
    <p:extLst>
      <p:ext uri="{BB962C8B-B14F-4D97-AF65-F5344CB8AC3E}">
        <p14:creationId xmlns:p14="http://schemas.microsoft.com/office/powerpoint/2010/main" val="35845366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ja-JP" dirty="0"/>
              <a:t>Aumentando e Melhorando o  EFDB</a:t>
            </a:r>
          </a:p>
        </p:txBody>
      </p:sp>
      <p:sp>
        <p:nvSpPr>
          <p:cNvPr id="32771" name="Content Placeholder 2"/>
          <p:cNvSpPr>
            <a:spLocks noGrp="1"/>
          </p:cNvSpPr>
          <p:nvPr>
            <p:ph idx="1"/>
          </p:nvPr>
        </p:nvSpPr>
        <p:spPr>
          <a:ln/>
        </p:spPr>
        <p:txBody>
          <a:bodyPr/>
          <a:lstStyle/>
          <a:p>
            <a:pPr algn="just">
              <a:lnSpc>
                <a:spcPct val="130000"/>
              </a:lnSpc>
              <a:spcAft>
                <a:spcPts val="300"/>
              </a:spcAft>
            </a:pPr>
            <a:r>
              <a:rPr lang="en-US" altLang="ja-JP" dirty="0">
                <a:latin typeface="+mj-lt"/>
                <a:ea typeface="ＭＳ Ｐゴシック" pitchFamily="34" charset="-128"/>
              </a:rPr>
              <a:t>Aumentando progressivamente os dados no EFDB</a:t>
            </a:r>
          </a:p>
          <a:p>
            <a:pPr lvl="1" indent="-356870" algn="just">
              <a:lnSpc>
                <a:spcPct val="130000"/>
              </a:lnSpc>
              <a:buSzPct val="80000"/>
              <a:buFont typeface="Arial Narrow" panose="020B0606020202030204" pitchFamily="34" charset="0"/>
              <a:buChar char="―"/>
              <a:defRPr/>
            </a:pPr>
            <a:r>
              <a:rPr lang="pt-BR" altLang="ja-JP" dirty="0">
                <a:latin typeface="+mj-lt"/>
                <a:ea typeface="ＭＳ Ｐゴシック" pitchFamily="34" charset="-128"/>
              </a:rPr>
              <a:t>Reunião de especialistas são organizadas desde 2008 para coletar/compartilhar dados</a:t>
            </a:r>
            <a:endParaRPr lang="pt-BR" altLang="ja-JP" dirty="0">
              <a:latin typeface="+mj-lt"/>
              <a:ea typeface="ＭＳ Ｐゴシック" pitchFamily="34" charset="-128"/>
              <a:cs typeface="Arial"/>
            </a:endParaRPr>
          </a:p>
          <a:p>
            <a:pPr marL="899795" lvl="2" algn="just">
              <a:lnSpc>
                <a:spcPct val="130000"/>
              </a:lnSpc>
              <a:buSzPct val="80000"/>
              <a:buFont typeface="Arial Narrow" panose="020B0606020202030204" pitchFamily="34" charset="0"/>
              <a:buChar char="―"/>
              <a:defRPr/>
            </a:pPr>
            <a:r>
              <a:rPr lang="pt-BR" altLang="ja-JP" dirty="0">
                <a:latin typeface="+mj-lt"/>
                <a:ea typeface="ＭＳ Ｐゴシック" pitchFamily="34" charset="-128"/>
              </a:rPr>
              <a:t>Foco em setores/categorias específicos, com o objetivo de identificar, selecionar e aprovar dados para inclusão no EFDB</a:t>
            </a:r>
            <a:endParaRPr lang="pt-BR" altLang="ja-JP" dirty="0">
              <a:latin typeface="+mj-lt"/>
              <a:ea typeface="ＭＳ Ｐゴシック" pitchFamily="34" charset="-128"/>
              <a:cs typeface="Arial"/>
            </a:endParaRPr>
          </a:p>
          <a:p>
            <a:pPr marL="899795" lvl="2" algn="just">
              <a:lnSpc>
                <a:spcPct val="130000"/>
              </a:lnSpc>
              <a:buSzPct val="80000"/>
              <a:buFont typeface="Arial Narrow" panose="020B0606020202030204" pitchFamily="34" charset="0"/>
              <a:buChar char="―"/>
              <a:defRPr/>
            </a:pPr>
            <a:r>
              <a:rPr lang="pt-BR" altLang="ja-JP" dirty="0">
                <a:latin typeface="+mj-lt"/>
                <a:ea typeface="ＭＳ Ｐゴシック" pitchFamily="34" charset="-128"/>
              </a:rPr>
              <a:t>Participação de provedores de dados e membros do Conselho Editorial</a:t>
            </a:r>
            <a:endParaRPr lang="en-US" altLang="ja-JP" dirty="0">
              <a:latin typeface="+mj-lt"/>
              <a:ea typeface="ＭＳ Ｐゴシック" pitchFamily="34" charset="-128"/>
              <a:cs typeface="Arial"/>
            </a:endParaRPr>
          </a:p>
          <a:p>
            <a:pPr lvl="1" indent="-356870" algn="just">
              <a:lnSpc>
                <a:spcPct val="130000"/>
              </a:lnSpc>
              <a:buFont typeface="Arial Narrow" panose="020B0606020202030204" pitchFamily="34" charset="0"/>
              <a:buChar char="―"/>
            </a:pPr>
            <a:r>
              <a:rPr lang="pt-BR" dirty="0">
                <a:latin typeface="+mj-lt"/>
                <a:ea typeface="ＭＳ Ｐゴシック" pitchFamily="34" charset="-128"/>
                <a:cs typeface="Arial"/>
              </a:rPr>
              <a:t>Pesquisa</a:t>
            </a:r>
            <a:r>
              <a:rPr lang="en-US" dirty="0">
                <a:latin typeface="+mj-lt"/>
                <a:ea typeface="ＭＳ Ｐゴシック" pitchFamily="34" charset="-128"/>
              </a:rPr>
              <a:t> </a:t>
            </a:r>
            <a:r>
              <a:rPr lang="pt-BR" dirty="0">
                <a:latin typeface="+mj-lt"/>
                <a:ea typeface="ＭＳ Ｐゴシック" pitchFamily="34" charset="-128"/>
              </a:rPr>
              <a:t>bibliográfica </a:t>
            </a:r>
            <a:r>
              <a:rPr lang="en-US" dirty="0">
                <a:latin typeface="+mj-lt"/>
                <a:ea typeface="ＭＳ Ｐゴシック" pitchFamily="34" charset="-128"/>
              </a:rPr>
              <a:t>(</a:t>
            </a:r>
            <a:r>
              <a:rPr lang="pt-BR" dirty="0">
                <a:latin typeface="+mj-lt"/>
                <a:ea typeface="ＭＳ Ｐゴシック" pitchFamily="34" charset="-128"/>
              </a:rPr>
              <a:t>por exemplo: artigos revisados por pares</a:t>
            </a:r>
            <a:r>
              <a:rPr lang="en-US" dirty="0">
                <a:latin typeface="+mj-lt"/>
                <a:ea typeface="ＭＳ Ｐゴシック" pitchFamily="34" charset="-128"/>
              </a:rPr>
              <a:t>)</a:t>
            </a:r>
            <a:endParaRPr lang="pt-BR" altLang="ja-JP" dirty="0">
              <a:latin typeface="+mj-lt"/>
              <a:ea typeface="ＭＳ Ｐゴシック" pitchFamily="34" charset="-128"/>
              <a:cs typeface="Arial"/>
            </a:endParaRPr>
          </a:p>
          <a:p>
            <a:pPr marL="271780" lvl="1" indent="0" algn="just">
              <a:lnSpc>
                <a:spcPct val="130000"/>
              </a:lnSpc>
              <a:buNone/>
            </a:pPr>
            <a:endParaRPr lang="en-US" dirty="0">
              <a:latin typeface="+mj-lt"/>
              <a:ea typeface="ＭＳ Ｐゴシック" pitchFamily="34" charset="-128"/>
              <a:cs typeface="Arial"/>
            </a:endParaRPr>
          </a:p>
          <a:p>
            <a:pPr algn="just">
              <a:lnSpc>
                <a:spcPct val="130000"/>
              </a:lnSpc>
              <a:spcAft>
                <a:spcPts val="300"/>
              </a:spcAft>
            </a:pPr>
            <a:r>
              <a:rPr lang="pt-BR" altLang="ja-JP" dirty="0">
                <a:latin typeface="+mj-lt"/>
                <a:ea typeface="ＭＳ Ｐゴシック" pitchFamily="34" charset="-128"/>
              </a:rPr>
              <a:t>A interface com o usuário está sendo melhorada</a:t>
            </a:r>
            <a:endParaRPr lang="pt-BR" altLang="ja-JP" dirty="0">
              <a:latin typeface="Arial"/>
              <a:ea typeface="ＭＳ Ｐゴシック" pitchFamily="50" charset="-128"/>
              <a:cs typeface="Arial" pitchFamily="34" charset="0"/>
            </a:endParaRPr>
          </a:p>
        </p:txBody>
      </p:sp>
      <p:sp>
        <p:nvSpPr>
          <p:cNvPr id="5" name="Rectangle 36"/>
          <p:cNvSpPr>
            <a:spLocks noGrp="1" noChangeArrowheads="1"/>
          </p:cNvSpPr>
          <p:nvPr>
            <p:ph type="dt" sz="quarter" idx="4294967295"/>
          </p:nvPr>
        </p:nvSpPr>
        <p:spPr>
          <a:xfrm>
            <a:off x="2123728" y="6488469"/>
            <a:ext cx="5446836"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6" name="Rectangle 37"/>
          <p:cNvSpPr>
            <a:spLocks noGrp="1" noChangeArrowheads="1"/>
          </p:cNvSpPr>
          <p:nvPr>
            <p:ph type="ftr" sz="quarter" idx="4294967295"/>
          </p:nvPr>
        </p:nvSpPr>
        <p:spPr>
          <a:xfrm>
            <a:off x="3275856" y="6201673"/>
            <a:ext cx="3600400" cy="2867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4" name="Rectangle 3"/>
          <p:cNvSpPr/>
          <p:nvPr/>
        </p:nvSpPr>
        <p:spPr>
          <a:xfrm>
            <a:off x="8172400" y="6165304"/>
            <a:ext cx="504056" cy="323165"/>
          </a:xfrm>
          <a:prstGeom prst="rect">
            <a:avLst/>
          </a:prstGeom>
        </p:spPr>
        <p:txBody>
          <a:bodyPr wrap="square">
            <a:spAutoFit/>
          </a:bodyPr>
          <a:lstStyle/>
          <a:p>
            <a:r>
              <a:rPr lang="en-US" dirty="0"/>
              <a:t>11</a:t>
            </a:r>
          </a:p>
        </p:txBody>
      </p:sp>
    </p:spTree>
    <p:extLst>
      <p:ext uri="{BB962C8B-B14F-4D97-AF65-F5344CB8AC3E}">
        <p14:creationId xmlns:p14="http://schemas.microsoft.com/office/powerpoint/2010/main" val="176331419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63" y="2205038"/>
            <a:ext cx="7905377" cy="719906"/>
          </a:xfrm>
        </p:spPr>
        <p:txBody>
          <a:bodyPr/>
          <a:lstStyle/>
          <a:p>
            <a:pPr algn="ctr"/>
            <a:r>
              <a:rPr lang="en-US" sz="4000" dirty="0">
                <a:ea typeface="ＭＳ Ｐゴシック" pitchFamily="34" charset="-128"/>
              </a:rPr>
              <a:t>Obrigado pela atenção</a:t>
            </a:r>
            <a:endParaRPr lang="en-US" sz="3600" dirty="0"/>
          </a:p>
        </p:txBody>
      </p:sp>
      <p:sp>
        <p:nvSpPr>
          <p:cNvPr id="4" name="Rectangle 36"/>
          <p:cNvSpPr>
            <a:spLocks noGrp="1" noChangeArrowheads="1"/>
          </p:cNvSpPr>
          <p:nvPr>
            <p:ph type="dt" sz="quarter" idx="4294967295"/>
          </p:nvPr>
        </p:nvSpPr>
        <p:spPr>
          <a:xfrm>
            <a:off x="2411760" y="6525343"/>
            <a:ext cx="5454303" cy="1596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5" name="Rectangle 37"/>
          <p:cNvSpPr>
            <a:spLocks noGrp="1" noChangeArrowheads="1"/>
          </p:cNvSpPr>
          <p:nvPr>
            <p:ph type="ftr" sz="quarter" idx="4294967295"/>
          </p:nvPr>
        </p:nvSpPr>
        <p:spPr>
          <a:xfrm>
            <a:off x="3273425" y="6309320"/>
            <a:ext cx="3890863" cy="1962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1"/>
            <a:ext cx="8856984" cy="576064"/>
          </a:xfrm>
        </p:spPr>
        <p:txBody>
          <a:bodyPr/>
          <a:lstStyle/>
          <a:p>
            <a:r>
              <a:rPr lang="pt-BR" sz="2600" dirty="0"/>
              <a:t>Prefácio, Direitos Autorais e Isenção de Responsabilidade </a:t>
            </a:r>
          </a:p>
        </p:txBody>
      </p:sp>
      <p:sp>
        <p:nvSpPr>
          <p:cNvPr id="3" name="Content Placeholder 2"/>
          <p:cNvSpPr>
            <a:spLocks noGrp="1"/>
          </p:cNvSpPr>
          <p:nvPr>
            <p:ph idx="1"/>
          </p:nvPr>
        </p:nvSpPr>
        <p:spPr>
          <a:xfrm>
            <a:off x="65212" y="730414"/>
            <a:ext cx="8831138" cy="6027972"/>
          </a:xfrm>
        </p:spPr>
        <p:txBody>
          <a:bodyPr/>
          <a:lstStyle/>
          <a:p>
            <a:pPr algn="just"/>
            <a:r>
              <a:rPr lang="pt-BR" sz="1250" dirty="0"/>
              <a:t>Estes materiais de apresentação, desenvolvidos para explicar o conteúdo das Diretrizes 2006 :</a:t>
            </a:r>
            <a:endParaRPr lang="en-IE" sz="1250" dirty="0"/>
          </a:p>
          <a:p>
            <a:pPr marL="715645" indent="-342900" algn="just">
              <a:buFont typeface="+mj-lt"/>
              <a:buAutoNum type="arabicParenR"/>
            </a:pPr>
            <a:r>
              <a:rPr lang="pt-BR" sz="1250" i="1" dirty="0"/>
              <a:t>baseiam-se nas apresentações (exceto aquela para o  QA / QC)  feitas pela Unidade de Suporte Técnico do  Grupo de Trabalho  em  Inventários Nacionais de Gases de Efeito Estufa do Painel Intergovernamental para o  Mudança do Clima (IPCC TFI TSU) durante o Workshop Regional da África para o  a Construção Sustentável de Sistemas Nacionais de Gerenciamento  de Inventários de Gases de  Efeito Estufa, e o uso das Diretrizes 2006 do IPCC para Inventários Nacionais de Gases de Efeito Estufa </a:t>
            </a:r>
            <a:r>
              <a:rPr lang="en-IE" sz="1250" dirty="0"/>
              <a:t>(Swakopmund, Namíbia, 24-28 de abril de 2017);</a:t>
            </a:r>
            <a:endParaRPr lang="en-IE" sz="1250" dirty="0">
              <a:cs typeface="Arial"/>
            </a:endParaRPr>
          </a:p>
          <a:p>
            <a:pPr marL="715645" indent="-342900" algn="just">
              <a:buFont typeface="+mj-lt"/>
              <a:buAutoNum type="arabicParenR"/>
            </a:pPr>
            <a:r>
              <a:rPr lang="pt-BR" sz="1250" dirty="0"/>
              <a:t>não foram submetidos ao processo formal  de revisão do IPCC </a:t>
            </a:r>
            <a:r>
              <a:rPr lang="en-IE" sz="1250" dirty="0">
                <a:hlinkClick r:id="rId2"/>
              </a:rPr>
              <a:t>http://www.ipcc.ch/pdf/ipcc-principles/ipcc-principles-appendix-a-final.pdf</a:t>
            </a:r>
            <a:r>
              <a:rPr lang="en-IE" sz="1250" dirty="0"/>
              <a:t>;  e </a:t>
            </a:r>
          </a:p>
          <a:p>
            <a:pPr marL="715645" indent="-342900" algn="just">
              <a:buAutoNum type="arabicParenR"/>
            </a:pPr>
            <a:r>
              <a:rPr lang="en-IE" sz="1250" dirty="0"/>
              <a:t>serão periodicamente atualizados</a:t>
            </a:r>
            <a:r>
              <a:rPr lang="en-IE" sz="1250" dirty="0">
                <a:cs typeface="Arial"/>
              </a:rPr>
              <a:t>.</a:t>
            </a:r>
          </a:p>
          <a:p>
            <a:pPr marL="372745" indent="0" algn="just">
              <a:buNone/>
            </a:pPr>
            <a:r>
              <a:rPr lang="pt-BR" sz="1250" dirty="0"/>
              <a:t>Caso deseje utilizar esses materiais (por exemplo, fazer uso de um dos mais slides em sua apresentação em um workshop), favor informar o TFI TSU através do site :  </a:t>
            </a:r>
            <a:r>
              <a:rPr lang="pt-BR" sz="1250" dirty="0">
                <a:hlinkClick r:id="rId3"/>
              </a:rPr>
              <a:t>http://www.ipcc-nggip.iges.or.jp/mail</a:t>
            </a:r>
            <a:r>
              <a:rPr lang="pt-BR" sz="1250" dirty="0"/>
              <a:t>. Leia também as notas nos seguintes sites.</a:t>
            </a:r>
            <a:endParaRPr lang="en-IE" sz="1250" dirty="0">
              <a:cs typeface="Arial"/>
            </a:endParaRPr>
          </a:p>
          <a:p>
            <a:pPr marL="715645" indent="-342900" algn="just">
              <a:buFont typeface="+mj-lt"/>
              <a:buAutoNum type="arabicParenR"/>
            </a:pPr>
            <a:r>
              <a:rPr lang="en-IE" sz="1250" dirty="0"/>
              <a:t>Direitos autorais : </a:t>
            </a:r>
            <a:r>
              <a:rPr lang="en-IE" sz="1250" dirty="0">
                <a:hlinkClick r:id="rId4"/>
              </a:rPr>
              <a:t>http://www.ipcc.ch/home_copyright.shtml</a:t>
            </a:r>
            <a:endParaRPr lang="en-IE" sz="1250" dirty="0">
              <a:cs typeface="Arial"/>
            </a:endParaRPr>
          </a:p>
          <a:p>
            <a:pPr marL="715645" indent="-342900" algn="just">
              <a:buFont typeface="+mj-lt"/>
              <a:buAutoNum type="arabicParenR"/>
            </a:pPr>
            <a:r>
              <a:rPr lang="en-IE" sz="1250" dirty="0"/>
              <a:t>Isenção de responsabilidade: </a:t>
            </a:r>
            <a:r>
              <a:rPr lang="en-IE" sz="1250" dirty="0">
                <a:hlinkClick r:id="rId5"/>
              </a:rPr>
              <a:t>http://www.ipcc.ch/home_disclaimer.shtml</a:t>
            </a:r>
            <a:endParaRPr lang="en-IE" sz="1250" dirty="0"/>
          </a:p>
          <a:p>
            <a:pPr marL="658495" indent="-285750" algn="just"/>
            <a:r>
              <a:rPr lang="pt-BR" sz="1250" dirty="0"/>
              <a:t>O CGE reconhece as contribuições e expressa seu agradecimento ao IPCC </a:t>
            </a:r>
            <a:r>
              <a:rPr lang="en-US" sz="1250" dirty="0"/>
              <a:t>TFI TSU.</a:t>
            </a:r>
            <a:endParaRPr lang="en-GB" sz="1250" dirty="0"/>
          </a:p>
          <a:p>
            <a:pPr marL="372745" indent="0">
              <a:buNone/>
            </a:pPr>
            <a:endParaRPr lang="en-IE" sz="1500" dirty="0">
              <a:cs typeface="Arial"/>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solidFill>
                <a:srgbClr val="000000"/>
              </a:solidFill>
            </a:endParaRPr>
          </a:p>
        </p:txBody>
      </p:sp>
      <p:sp>
        <p:nvSpPr>
          <p:cNvPr id="5" name="Rectangle 36"/>
          <p:cNvSpPr txBox="1">
            <a:spLocks noChangeArrowheads="1"/>
          </p:cNvSpPr>
          <p:nvPr/>
        </p:nvSpPr>
        <p:spPr>
          <a:xfrm>
            <a:off x="2361566" y="6538910"/>
            <a:ext cx="5748971" cy="352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solidFill>
                  <a:srgbClr val="000000"/>
                </a:solidFill>
              </a:rPr>
              <a:t>Materiais de treinamento para o Inventário Nacional de Gases de Efeito Estufa</a:t>
            </a:r>
            <a:endParaRPr lang="de-DE" altLang="en-US" sz="1200" dirty="0">
              <a:solidFill>
                <a:srgbClr val="000000"/>
              </a:solidFill>
            </a:endParaRPr>
          </a:p>
        </p:txBody>
      </p:sp>
      <p:sp>
        <p:nvSpPr>
          <p:cNvPr id="6" name="Rectangle 37" title="Grupo Consultivo de Peritos (CGE)"/>
          <p:cNvSpPr txBox="1">
            <a:spLocks noChangeArrowheads="1"/>
          </p:cNvSpPr>
          <p:nvPr/>
        </p:nvSpPr>
        <p:spPr>
          <a:xfrm>
            <a:off x="3250565" y="6363969"/>
            <a:ext cx="3530823"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PT" sz="1100" b="1" dirty="0">
                <a:solidFill>
                  <a:srgbClr val="000000"/>
                </a:solidFill>
              </a:rPr>
              <a:t>Grupo  Consultivo de Especialistas  </a:t>
            </a:r>
            <a:r>
              <a:rPr lang="en-US" altLang="en-US" sz="1100" b="1" dirty="0">
                <a:solidFill>
                  <a:srgbClr val="000000"/>
                </a:solidFill>
              </a:rPr>
              <a:t>(CGE)</a:t>
            </a:r>
            <a:endParaRPr lang="de-DE" altLang="en-US" sz="1100" b="1" dirty="0">
              <a:solidFill>
                <a:srgbClr val="000000"/>
              </a:solidFill>
            </a:endParaRPr>
          </a:p>
        </p:txBody>
      </p:sp>
      <p:pic>
        <p:nvPicPr>
          <p:cNvPr id="9" name="Picture 8">
            <a:extLst>
              <a:ext uri="{FF2B5EF4-FFF2-40B4-BE49-F238E27FC236}">
                <a16:creationId xmlns="" xmlns:a16="http://schemas.microsoft.com/office/drawing/2014/main" id="{81DF4218-051C-44E9-9E14-7EAF956EB78A}"/>
              </a:ext>
            </a:extLst>
          </p:cNvPr>
          <p:cNvPicPr>
            <a:picLocks noChangeAspect="1"/>
          </p:cNvPicPr>
          <p:nvPr/>
        </p:nvPicPr>
        <p:blipFill>
          <a:blip r:embed="rId6"/>
          <a:stretch>
            <a:fillRect/>
          </a:stretch>
        </p:blipFill>
        <p:spPr>
          <a:xfrm>
            <a:off x="1072128" y="5405807"/>
            <a:ext cx="7212291" cy="590097"/>
          </a:xfrm>
          <a:prstGeom prst="rect">
            <a:avLst/>
          </a:prstGeom>
        </p:spPr>
      </p:pic>
    </p:spTree>
    <p:extLst>
      <p:ext uri="{BB962C8B-B14F-4D97-AF65-F5344CB8AC3E}">
        <p14:creationId xmlns:p14="http://schemas.microsoft.com/office/powerpoint/2010/main" val="233969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000" y="309563"/>
            <a:ext cx="8329488" cy="314325"/>
          </a:xfrm>
        </p:spPr>
        <p:txBody>
          <a:bodyPr/>
          <a:lstStyle/>
          <a:p>
            <a:r>
              <a:rPr lang="en-US" altLang="ja-JP" sz="2400" dirty="0"/>
              <a:t>Banco de Dados de Fatores de Emissão do  IPCC  (EFDB) </a:t>
            </a:r>
            <a:endParaRPr lang="ja-JP" altLang="en-US" sz="2400" dirty="0"/>
          </a:p>
        </p:txBody>
      </p:sp>
      <p:sp>
        <p:nvSpPr>
          <p:cNvPr id="3" name="コンテンツ プレースホルダー 2"/>
          <p:cNvSpPr>
            <a:spLocks noGrp="1"/>
          </p:cNvSpPr>
          <p:nvPr>
            <p:ph idx="1"/>
          </p:nvPr>
        </p:nvSpPr>
        <p:spPr/>
        <p:txBody>
          <a:bodyPr/>
          <a:lstStyle/>
          <a:p>
            <a:pPr marL="342900" lvl="1" indent="-342900" algn="just">
              <a:lnSpc>
                <a:spcPct val="130000"/>
              </a:lnSpc>
              <a:buSzPct val="100000"/>
              <a:buFont typeface="Arial" panose="020B0604020202020204" pitchFamily="34" charset="0"/>
              <a:buChar char="•"/>
            </a:pPr>
            <a:r>
              <a:rPr lang="pt-BR" altLang="ja-JP" dirty="0">
                <a:latin typeface="+mj-lt"/>
              </a:rPr>
              <a:t>Biblioteca de fatores de emissão/parâmetros e</a:t>
            </a:r>
            <a:r>
              <a:rPr lang="pt-BR" altLang="ja-JP" dirty="0">
                <a:latin typeface="+mj-lt"/>
                <a:cs typeface="Arial"/>
              </a:rPr>
              <a:t> outros dados relevantes com documentação de base </a:t>
            </a:r>
            <a:endParaRPr lang="en-GB" altLang="ja-JP" sz="1800" dirty="0">
              <a:latin typeface="+mj-lt"/>
            </a:endParaRPr>
          </a:p>
          <a:p>
            <a:pPr lvl="1" indent="-356870" algn="just">
              <a:lnSpc>
                <a:spcPct val="130000"/>
              </a:lnSpc>
              <a:buSzPct val="80000"/>
              <a:buFont typeface="Arial Narrow" panose="020B0606020202030204" pitchFamily="34" charset="0"/>
              <a:buChar char="–"/>
              <a:defRPr/>
            </a:pPr>
            <a:r>
              <a:rPr lang="pt-BR" altLang="ja-JP" dirty="0">
                <a:latin typeface="+mj-lt"/>
              </a:rPr>
              <a:t>Valores padrão das Diretrizes do  IPCC</a:t>
            </a:r>
            <a:endParaRPr lang="pt-BR" altLang="ja-JP" dirty="0">
              <a:latin typeface="+mj-lt"/>
              <a:cs typeface="Arial"/>
            </a:endParaRPr>
          </a:p>
          <a:p>
            <a:pPr lvl="1" algn="just">
              <a:lnSpc>
                <a:spcPct val="130000"/>
              </a:lnSpc>
              <a:buSzPct val="80000"/>
              <a:buFont typeface="Arial Narrow" panose="020B0606020202030204" pitchFamily="34" charset="0"/>
              <a:buChar char="–"/>
              <a:defRPr/>
            </a:pPr>
            <a:r>
              <a:rPr lang="pt-BR" altLang="ja-JP" dirty="0">
                <a:latin typeface="+mj-lt"/>
              </a:rPr>
              <a:t>Dados de artigos científicos revisados por pares</a:t>
            </a:r>
          </a:p>
          <a:p>
            <a:pPr lvl="1" indent="-356870" algn="just">
              <a:lnSpc>
                <a:spcPct val="130000"/>
              </a:lnSpc>
              <a:buSzPct val="80000"/>
              <a:buFont typeface="Arial Narrow" panose="020B0606020202030204" pitchFamily="34" charset="0"/>
              <a:buChar char="–"/>
              <a:defRPr/>
            </a:pPr>
            <a:r>
              <a:rPr lang="pt-BR" altLang="ja-JP" dirty="0">
                <a:latin typeface="+mj-lt"/>
              </a:rPr>
              <a:t>Dados de outras publicações (relatórios governamentais, estudos na indústria etc)</a:t>
            </a:r>
            <a:endParaRPr lang="pt-BR" altLang="ja-JP" dirty="0">
              <a:latin typeface="+mj-lt"/>
              <a:cs typeface="Arial"/>
            </a:endParaRPr>
          </a:p>
          <a:p>
            <a:pPr lvl="1" algn="just">
              <a:lnSpc>
                <a:spcPct val="130000"/>
              </a:lnSpc>
              <a:buSzPct val="80000"/>
              <a:buFont typeface="Arial Narrow" panose="020B0606020202030204" pitchFamily="34" charset="0"/>
              <a:buChar char="–"/>
              <a:defRPr/>
            </a:pPr>
            <a:endParaRPr lang="en-GB" altLang="ja-JP" sz="1800" dirty="0">
              <a:latin typeface="+mj-lt"/>
            </a:endParaRPr>
          </a:p>
          <a:p>
            <a:pPr marL="457200" lvl="1" indent="0" algn="just">
              <a:lnSpc>
                <a:spcPct val="130000"/>
              </a:lnSpc>
              <a:buSzPct val="116000"/>
              <a:buNone/>
              <a:defRPr/>
            </a:pPr>
            <a:r>
              <a:rPr lang="en-GB" altLang="ja-JP" sz="1800" b="1" dirty="0">
                <a:solidFill>
                  <a:schemeClr val="tx2">
                    <a:lumMod val="75000"/>
                  </a:schemeClr>
                </a:solidFill>
                <a:latin typeface="+mj-lt"/>
                <a:hlinkClick r:id="rId3"/>
              </a:rPr>
              <a:t>http://www.ipcc-nggip.iges.or.jp/EFDB/</a:t>
            </a:r>
            <a:r>
              <a:rPr lang="en-GB" altLang="ja-JP" sz="1800" b="1" dirty="0">
                <a:solidFill>
                  <a:schemeClr val="tx2">
                    <a:lumMod val="75000"/>
                  </a:schemeClr>
                </a:solidFill>
                <a:latin typeface="+mj-lt"/>
              </a:rPr>
              <a:t> </a:t>
            </a:r>
            <a:r>
              <a:rPr lang="en-US" altLang="ja-JP" sz="1800" b="1" dirty="0">
                <a:solidFill>
                  <a:schemeClr val="tx2">
                    <a:lumMod val="75000"/>
                  </a:schemeClr>
                </a:solidFill>
                <a:latin typeface="+mj-lt"/>
              </a:rPr>
              <a:t> </a:t>
            </a:r>
          </a:p>
          <a:p>
            <a:pPr marL="457200" lvl="1" indent="0" algn="just">
              <a:lnSpc>
                <a:spcPct val="130000"/>
              </a:lnSpc>
              <a:buSzPct val="116000"/>
              <a:buNone/>
              <a:defRPr/>
            </a:pPr>
            <a:endParaRPr lang="en-US" altLang="ja-JP" sz="1800" dirty="0">
              <a:latin typeface="+mj-lt"/>
            </a:endParaRPr>
          </a:p>
          <a:p>
            <a:pPr marL="342900" lvl="1" indent="-342900" algn="just">
              <a:lnSpc>
                <a:spcPct val="130000"/>
              </a:lnSpc>
              <a:buSzPct val="100000"/>
              <a:buFont typeface="Arial" panose="020B0604020202020204" pitchFamily="34" charset="0"/>
              <a:buChar char="•"/>
            </a:pPr>
            <a:r>
              <a:rPr lang="pt-BR" altLang="ja-JP" dirty="0">
                <a:latin typeface="+mj-lt"/>
              </a:rPr>
              <a:t>Plataforma de comunicação para compartilhar dados/informações sobre  fatores de emissão e outros parâmetros que podem ser usados para estimar as emissões/remoções de gases de efeito estufa (GEE)</a:t>
            </a:r>
            <a:endParaRPr lang="en-US" altLang="ja-JP" sz="1800" dirty="0">
              <a:latin typeface="+mj-lt"/>
            </a:endParaRPr>
          </a:p>
        </p:txBody>
      </p:sp>
      <p:sp>
        <p:nvSpPr>
          <p:cNvPr id="6" name="Rectangle 36"/>
          <p:cNvSpPr>
            <a:spLocks noGrp="1" noChangeArrowheads="1"/>
          </p:cNvSpPr>
          <p:nvPr>
            <p:ph type="dt" sz="quarter" idx="4294967295"/>
          </p:nvPr>
        </p:nvSpPr>
        <p:spPr>
          <a:xfrm>
            <a:off x="2411760" y="6559405"/>
            <a:ext cx="5590852" cy="896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7" name="Rectangle 37"/>
          <p:cNvSpPr>
            <a:spLocks noGrp="1" noChangeArrowheads="1"/>
          </p:cNvSpPr>
          <p:nvPr>
            <p:ph type="ftr" sz="quarter" idx="4294967295"/>
          </p:nvPr>
        </p:nvSpPr>
        <p:spPr>
          <a:xfrm>
            <a:off x="2771800" y="6291753"/>
            <a:ext cx="4106912" cy="1951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i="0" dirty="0"/>
              <a:t>Grupo Consultivo de Especialistas (CGE)</a:t>
            </a:r>
            <a:endParaRPr lang="de-DE" altLang="en-US" sz="1200" b="1" i="0" dirty="0"/>
          </a:p>
        </p:txBody>
      </p:sp>
      <p:sp>
        <p:nvSpPr>
          <p:cNvPr id="5" name="Rectangle 4"/>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3</a:t>
            </a:fld>
            <a:endParaRPr lang="en-US" dirty="0"/>
          </a:p>
        </p:txBody>
      </p:sp>
    </p:spTree>
    <p:extLst>
      <p:ext uri="{BB962C8B-B14F-4D97-AF65-F5344CB8AC3E}">
        <p14:creationId xmlns:p14="http://schemas.microsoft.com/office/powerpoint/2010/main" val="38977170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IPCC</a:t>
            </a:r>
            <a:r>
              <a:rPr lang="en-US" altLang="ja-JP" sz="3200" dirty="0">
                <a:latin typeface="Arial Narrow" panose="020B0606020202030204" pitchFamily="34" charset="0"/>
              </a:rPr>
              <a:t> </a:t>
            </a:r>
            <a:r>
              <a:rPr lang="en-US" altLang="ja-JP" dirty="0"/>
              <a:t>EFDB</a:t>
            </a:r>
            <a:r>
              <a:rPr lang="en-US" altLang="ja-JP" sz="3200" dirty="0">
                <a:latin typeface="Arial Narrow" panose="020B0606020202030204" pitchFamily="34" charset="0"/>
              </a:rPr>
              <a:t> </a:t>
            </a:r>
            <a:endParaRPr kumimoji="1" lang="ja-JP" altLang="en-US" sz="3200" dirty="0"/>
          </a:p>
        </p:txBody>
      </p:sp>
      <p:sp>
        <p:nvSpPr>
          <p:cNvPr id="3" name="コンテンツ プレースホルダー 2"/>
          <p:cNvSpPr>
            <a:spLocks noGrp="1"/>
          </p:cNvSpPr>
          <p:nvPr>
            <p:ph idx="1"/>
          </p:nvPr>
        </p:nvSpPr>
        <p:spPr>
          <a:xfrm>
            <a:off x="664790" y="851453"/>
            <a:ext cx="8083674" cy="4737787"/>
          </a:xfrm>
        </p:spPr>
        <p:txBody>
          <a:bodyPr/>
          <a:lstStyle/>
          <a:p>
            <a:pPr marL="342900" lvl="1" indent="-342900" algn="just">
              <a:lnSpc>
                <a:spcPct val="130000"/>
              </a:lnSpc>
              <a:buSzPct val="100000"/>
              <a:buFont typeface="Arial" panose="020B0604020202020204" pitchFamily="34" charset="0"/>
              <a:buChar char="•"/>
            </a:pPr>
            <a:r>
              <a:rPr lang="en-US" altLang="ja-JP" dirty="0">
                <a:latin typeface="+mj-lt"/>
              </a:rPr>
              <a:t>Evolve de forma dinâmica</a:t>
            </a:r>
            <a:r>
              <a:rPr lang="en-US" altLang="ja-JP" sz="1800" dirty="0">
                <a:latin typeface="+mj-lt"/>
              </a:rPr>
              <a:t>: </a:t>
            </a:r>
            <a:r>
              <a:rPr lang="en-US" altLang="ja-JP" dirty="0">
                <a:latin typeface="+mj-lt"/>
              </a:rPr>
              <a:t>propostas</a:t>
            </a:r>
            <a:r>
              <a:rPr lang="en-US" altLang="ja-JP" sz="1800" dirty="0">
                <a:latin typeface="+mj-lt"/>
              </a:rPr>
              <a:t> de dados </a:t>
            </a:r>
            <a:r>
              <a:rPr lang="pt-BR" altLang="ja-JP" dirty="0">
                <a:latin typeface="+mj-lt"/>
              </a:rPr>
              <a:t>(por exemplo, submissões voluntárias de compiladores de inventário e pesquisadores</a:t>
            </a:r>
            <a:r>
              <a:rPr lang="en-US" altLang="ja-JP" sz="1800" dirty="0">
                <a:latin typeface="+mj-lt"/>
              </a:rPr>
              <a:t>) </a:t>
            </a:r>
            <a:r>
              <a:rPr lang="pt-BR" altLang="ja-JP" dirty="0"/>
              <a:t>e esforços de coleta de dados (por exemplo, reunião de especialistas para compartilhar dados</a:t>
            </a:r>
            <a:r>
              <a:rPr lang="en-US" altLang="ja-JP" sz="1800" dirty="0">
                <a:latin typeface="+mj-lt"/>
              </a:rPr>
              <a:t>)</a:t>
            </a:r>
            <a:endParaRPr lang="en-GB" altLang="ja-JP" sz="1800" dirty="0">
              <a:latin typeface="+mj-lt"/>
            </a:endParaRPr>
          </a:p>
          <a:p>
            <a:pPr lvl="1" indent="-356870" algn="just">
              <a:lnSpc>
                <a:spcPct val="130000"/>
              </a:lnSpc>
              <a:buSzPct val="80000"/>
              <a:buFont typeface="Arial Narrow" panose="020B0606020202030204" pitchFamily="34" charset="0"/>
              <a:buChar char="―"/>
              <a:defRPr/>
            </a:pPr>
            <a:r>
              <a:rPr lang="pt-BR" altLang="ja-JP" dirty="0">
                <a:latin typeface="+mj-lt"/>
              </a:rPr>
              <a:t>Aberto para  qualquer proposta de dados</a:t>
            </a:r>
            <a:endParaRPr lang="pt-BR" altLang="ja-JP" dirty="0">
              <a:latin typeface="+mj-lt"/>
              <a:cs typeface="Arial"/>
            </a:endParaRPr>
          </a:p>
          <a:p>
            <a:pPr lvl="1" indent="-356870" algn="just">
              <a:lnSpc>
                <a:spcPct val="130000"/>
              </a:lnSpc>
              <a:buSzPct val="80000"/>
              <a:buFont typeface="Arial Narrow" panose="020B0606020202030204" pitchFamily="34" charset="0"/>
              <a:buChar char="―"/>
              <a:defRPr/>
            </a:pPr>
            <a:r>
              <a:rPr lang="pt-BR" altLang="ja-JP" dirty="0">
                <a:latin typeface="+mj-lt"/>
              </a:rPr>
              <a:t>As propostas de dados são consideradas pelo Conselho Editorial do EFDB para inclusão no Banco de Dados</a:t>
            </a:r>
            <a:endParaRPr lang="en-US" altLang="ja-JP" dirty="0">
              <a:latin typeface="+mj-lt"/>
              <a:cs typeface="Arial"/>
            </a:endParaRPr>
          </a:p>
          <a:p>
            <a:pPr lvl="1" indent="-356870" algn="just">
              <a:lnSpc>
                <a:spcPct val="130000"/>
              </a:lnSpc>
              <a:buSzPct val="80000"/>
              <a:buFont typeface="Arial Narrow" panose="020B0606020202030204" pitchFamily="34" charset="0"/>
              <a:buChar char="―"/>
              <a:defRPr/>
            </a:pPr>
            <a:r>
              <a:rPr lang="pt-BR" altLang="ja-JP" dirty="0">
                <a:latin typeface="+mj-lt"/>
              </a:rPr>
              <a:t>Critérios para inclusão de novos dados: robustez, aplicabilidade e documentação</a:t>
            </a:r>
            <a:endParaRPr lang="en-US" altLang="ja-JP" sz="1800" dirty="0">
              <a:latin typeface="+mj-lt"/>
              <a:cs typeface="Arial"/>
            </a:endParaRPr>
          </a:p>
          <a:p>
            <a:pPr algn="just">
              <a:lnSpc>
                <a:spcPct val="130000"/>
              </a:lnSpc>
              <a:spcAft>
                <a:spcPts val="300"/>
              </a:spcAft>
              <a:defRPr/>
            </a:pPr>
            <a:r>
              <a:rPr lang="pt-BR" altLang="ja-JP" dirty="0">
                <a:latin typeface="+mj-lt"/>
              </a:rPr>
              <a:t>Reunião Anual do Conselho Editorial</a:t>
            </a:r>
            <a:r>
              <a:rPr lang="en-US" altLang="ja-JP" sz="1800" dirty="0">
                <a:latin typeface="+mj-lt"/>
              </a:rPr>
              <a:t>: </a:t>
            </a:r>
            <a:r>
              <a:rPr lang="pt-BR" altLang="ja-JP" dirty="0">
                <a:latin typeface="+mj-lt"/>
              </a:rPr>
              <a:t>para considerar as propostas de dados e discutir sobre melhorias do EFD</a:t>
            </a:r>
            <a:r>
              <a:rPr lang="en-US" altLang="ja-JP" sz="1800" dirty="0">
                <a:latin typeface="+mj-lt"/>
              </a:rPr>
              <a:t>B</a:t>
            </a:r>
            <a:endParaRPr lang="en-GB" altLang="ja-JP" sz="1800" dirty="0">
              <a:latin typeface="+mj-lt"/>
            </a:endParaRPr>
          </a:p>
          <a:p>
            <a:pPr lvl="1" algn="just">
              <a:lnSpc>
                <a:spcPct val="130000"/>
              </a:lnSpc>
              <a:buSzPct val="80000"/>
              <a:buFont typeface="Arial Narrow" panose="020B0606020202030204" pitchFamily="34" charset="0"/>
              <a:buChar char="―"/>
              <a:defRPr/>
            </a:pPr>
            <a:r>
              <a:rPr lang="pt-BR" altLang="ja-JP" dirty="0">
                <a:latin typeface="+mj-lt"/>
              </a:rPr>
              <a:t>Resumo das reuniões disponíveis no site da TFI</a:t>
            </a:r>
            <a:endParaRPr lang="en-US" altLang="ja-JP" sz="1800" dirty="0">
              <a:latin typeface="+mj-lt"/>
            </a:endParaRPr>
          </a:p>
          <a:p>
            <a:pPr marL="457200" lvl="1" indent="0" algn="just" fontAlgn="auto">
              <a:lnSpc>
                <a:spcPct val="130000"/>
              </a:lnSpc>
              <a:spcBef>
                <a:spcPts val="0"/>
              </a:spcBef>
              <a:spcAft>
                <a:spcPts val="0"/>
              </a:spcAft>
              <a:buSzPct val="100000"/>
              <a:buNone/>
              <a:defRPr/>
            </a:pPr>
            <a:r>
              <a:rPr kumimoji="0" lang="en-US" altLang="ja-JP" sz="1800" b="1" dirty="0">
                <a:solidFill>
                  <a:srgbClr val="0070C0"/>
                </a:solidFill>
                <a:latin typeface="+mj-lt"/>
                <a:ea typeface="ＭＳ Ｐゴシック" pitchFamily="50" charset="-128"/>
                <a:cs typeface="Arial" pitchFamily="34" charset="0"/>
                <a:hlinkClick r:id="rId3"/>
              </a:rPr>
              <a:t>http://www.ipcc-nggip.iges.or.jp/meeting/meeting.html</a:t>
            </a:r>
            <a:endParaRPr kumimoji="0" lang="en-US" altLang="ja-JP" sz="1800" b="1" dirty="0">
              <a:solidFill>
                <a:srgbClr val="0070C0"/>
              </a:solidFill>
              <a:latin typeface="+mj-lt"/>
              <a:ea typeface="ＭＳ Ｐゴシック" pitchFamily="50" charset="-128"/>
              <a:cs typeface="Arial" pitchFamily="34" charset="0"/>
            </a:endParaRPr>
          </a:p>
          <a:p>
            <a:pPr marL="457200" lvl="1" indent="0" algn="just" fontAlgn="auto">
              <a:lnSpc>
                <a:spcPct val="130000"/>
              </a:lnSpc>
              <a:spcBef>
                <a:spcPts val="0"/>
              </a:spcBef>
              <a:spcAft>
                <a:spcPts val="0"/>
              </a:spcAft>
              <a:buSzPct val="100000"/>
              <a:buNone/>
              <a:defRPr/>
            </a:pPr>
            <a:endParaRPr kumimoji="0" lang="en-US" altLang="ja-JP" sz="1800" dirty="0">
              <a:solidFill>
                <a:srgbClr val="0070C0"/>
              </a:solidFill>
              <a:latin typeface="Arial Narrow" panose="020B0606020202030204" pitchFamily="34" charset="0"/>
              <a:ea typeface="ＭＳ Ｐゴシック" pitchFamily="50" charset="-128"/>
              <a:cs typeface="Arial" pitchFamily="34" charset="0"/>
            </a:endParaRPr>
          </a:p>
        </p:txBody>
      </p:sp>
      <p:sp>
        <p:nvSpPr>
          <p:cNvPr id="6" name="Rectangle 37"/>
          <p:cNvSpPr>
            <a:spLocks noGrp="1" noChangeArrowheads="1"/>
          </p:cNvSpPr>
          <p:nvPr>
            <p:ph type="ftr" sz="quarter" idx="4294967295"/>
          </p:nvPr>
        </p:nvSpPr>
        <p:spPr>
          <a:xfrm>
            <a:off x="3203848" y="6247726"/>
            <a:ext cx="3672408" cy="205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5" name="Rectangle 36"/>
          <p:cNvSpPr>
            <a:spLocks noGrp="1" noChangeArrowheads="1"/>
          </p:cNvSpPr>
          <p:nvPr>
            <p:ph type="dt" sz="quarter" idx="4294967295"/>
          </p:nvPr>
        </p:nvSpPr>
        <p:spPr>
          <a:xfrm>
            <a:off x="2411760" y="6525224"/>
            <a:ext cx="5446836" cy="896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4</a:t>
            </a:fld>
            <a:endParaRPr lang="en-US" dirty="0"/>
          </a:p>
        </p:txBody>
      </p:sp>
    </p:spTree>
    <p:extLst>
      <p:ext uri="{BB962C8B-B14F-4D97-AF65-F5344CB8AC3E}">
        <p14:creationId xmlns:p14="http://schemas.microsoft.com/office/powerpoint/2010/main" val="19839266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Importância </a:t>
            </a:r>
            <a:r>
              <a:rPr lang="en-GB" altLang="ja-JP" dirty="0">
                <a:cs typeface="Arial"/>
              </a:rPr>
              <a:t>Progressiva </a:t>
            </a:r>
          </a:p>
        </p:txBody>
      </p:sp>
      <p:sp>
        <p:nvSpPr>
          <p:cNvPr id="3" name="コンテンツ プレースホルダー 2"/>
          <p:cNvSpPr>
            <a:spLocks noGrp="1"/>
          </p:cNvSpPr>
          <p:nvPr>
            <p:ph idx="1"/>
          </p:nvPr>
        </p:nvSpPr>
        <p:spPr>
          <a:xfrm>
            <a:off x="635000" y="990481"/>
            <a:ext cx="7867650" cy="4901654"/>
          </a:xfrm>
        </p:spPr>
        <p:txBody>
          <a:bodyPr/>
          <a:lstStyle/>
          <a:p>
            <a:pPr algn="just">
              <a:spcAft>
                <a:spcPts val="600"/>
              </a:spcAft>
              <a:defRPr/>
            </a:pPr>
            <a:r>
              <a:rPr lang="pt-BR" altLang="ja-JP" sz="1700" dirty="0">
                <a:latin typeface="+mj-lt"/>
                <a:ea typeface="ＭＳ Ｐゴシック" pitchFamily="34" charset="-128"/>
              </a:rPr>
              <a:t>No contexto das Comunicações Nacionais das Partes não incluídas no Anexo I da Convenção, o Grupo Consultivo de Especialistas (CGE) recomendou:</a:t>
            </a:r>
            <a:endParaRPr lang="en-US" altLang="ja-JP" sz="1700" dirty="0">
              <a:latin typeface="+mj-lt"/>
              <a:ea typeface="ＭＳ Ｐゴシック" pitchFamily="34" charset="-128"/>
              <a:cs typeface="Arial"/>
            </a:endParaRPr>
          </a:p>
          <a:p>
            <a:pPr lvl="1" indent="-356870" algn="just">
              <a:spcAft>
                <a:spcPts val="600"/>
              </a:spcAft>
              <a:buSzPct val="80000"/>
              <a:buFont typeface="Arial Narrow" panose="020B0606020202030204" pitchFamily="34" charset="0"/>
              <a:buChar char="―"/>
              <a:defRPr/>
            </a:pPr>
            <a:r>
              <a:rPr lang="pt-BR" altLang="ja-JP" sz="1700" kern="1200" dirty="0">
                <a:latin typeface="+mj-lt"/>
                <a:ea typeface="ＭＳ Ｐゴシック" charset="-128"/>
                <a:cs typeface="Arial" charset="0"/>
              </a:rPr>
              <a:t>Melhoria da qualidade dos dados mediante estímulo ao compartilhamento de fatores de emissão específicos do país </a:t>
            </a:r>
            <a:r>
              <a:rPr lang="pt-BR" altLang="ja-JP" sz="1700" kern="1200" dirty="0">
                <a:ea typeface="ＭＳ Ｐゴシック" charset="-128"/>
                <a:cs typeface="Arial" charset="0"/>
              </a:rPr>
              <a:t>entre as Partes não incluídas no Anexo I , </a:t>
            </a:r>
            <a:r>
              <a:rPr lang="pt-BR" altLang="ja-JP" sz="1700" kern="1200" dirty="0">
                <a:latin typeface="+mj-lt"/>
                <a:ea typeface="ＭＳ Ｐゴシック" charset="-128"/>
                <a:cs typeface="Arial" charset="0"/>
              </a:rPr>
              <a:t>por meio do Banco de Dados de Fatores de Emissão do IPCC. </a:t>
            </a:r>
            <a:r>
              <a:rPr lang="en-US" altLang="ja-JP" sz="1700" i="1" kern="1200" dirty="0">
                <a:latin typeface="+mj-lt"/>
                <a:ea typeface="ＭＳ Ｐゴシック" charset="-128"/>
                <a:cs typeface="Arial" charset="0"/>
              </a:rPr>
              <a:t>(FCCC/SBI/2011/5/Rev.1)</a:t>
            </a:r>
          </a:p>
          <a:p>
            <a:pPr algn="just">
              <a:spcAft>
                <a:spcPts val="600"/>
              </a:spcAft>
              <a:defRPr/>
            </a:pPr>
            <a:r>
              <a:rPr lang="en-US" altLang="ja-JP" sz="1700" dirty="0">
                <a:latin typeface="+mj-lt"/>
                <a:ea typeface="ＭＳ Ｐゴシック" pitchFamily="34" charset="-128"/>
              </a:rPr>
              <a:t> </a:t>
            </a:r>
            <a:r>
              <a:rPr lang="pt-BR" altLang="ja-JP" sz="1700" dirty="0">
                <a:latin typeface="+mj-lt"/>
                <a:ea typeface="ＭＳ Ｐゴシック" pitchFamily="34" charset="-128"/>
              </a:rPr>
              <a:t>Novas orientações para inventários anuais das  Partes do Anexo I </a:t>
            </a:r>
            <a:endParaRPr lang="pt-BR" altLang="ja-JP" sz="1700" dirty="0">
              <a:latin typeface="+mj-lt"/>
              <a:ea typeface="ＭＳ Ｐゴシック" pitchFamily="34" charset="-128"/>
              <a:cs typeface="Arial"/>
            </a:endParaRPr>
          </a:p>
          <a:p>
            <a:pPr lvl="1" indent="-356870" algn="just">
              <a:spcAft>
                <a:spcPts val="600"/>
              </a:spcAft>
              <a:buSzPct val="80000"/>
              <a:buFont typeface="Arial Narrow" panose="020B0606020202030204" pitchFamily="34" charset="0"/>
              <a:buChar char="―"/>
              <a:defRPr/>
            </a:pPr>
            <a:r>
              <a:rPr lang="pt-BR" altLang="ja-JP" sz="1700" kern="1200" dirty="0">
                <a:latin typeface="+mj-lt"/>
                <a:ea typeface="ＭＳ Ｐゴシック" charset="-128"/>
                <a:cs typeface="Arial" charset="0"/>
              </a:rPr>
              <a:t>Caso as Partes do Anexo I não disponham de informações específicas do país, podem também utilizar os fatores de emissões ou outros parâmetros do </a:t>
            </a:r>
            <a:r>
              <a:rPr lang="pt-BR" altLang="ja-JP" sz="1700" b="1" kern="1200" dirty="0">
                <a:latin typeface="+mj-lt"/>
                <a:ea typeface="ＭＳ Ｐゴシック" charset="-128"/>
                <a:cs typeface="Arial" charset="0"/>
              </a:rPr>
              <a:t>Banco de Dados de Fatores de Emissão do IPCC</a:t>
            </a:r>
            <a:r>
              <a:rPr lang="pt-BR" altLang="ja-JP" sz="1700" kern="1200" dirty="0">
                <a:latin typeface="+mj-lt"/>
                <a:ea typeface="ＭＳ Ｐゴシック" charset="-128"/>
                <a:cs typeface="Arial" charset="0"/>
              </a:rPr>
              <a:t>, desde que possam demonstrar que esses parâmetros são apropriados às suas  circunstâncias nacionais específicas, e são mais acurados do que os valores padrão fornecidos nas Diretrizes 2006 do IPCC. </a:t>
            </a:r>
            <a:r>
              <a:rPr lang="en-US" altLang="ja-JP" sz="1700" kern="1200" dirty="0">
                <a:latin typeface="+mj-lt"/>
                <a:ea typeface="ＭＳ Ｐゴシック" charset="-128"/>
                <a:cs typeface="Arial" charset="0"/>
              </a:rPr>
              <a:t>(</a:t>
            </a:r>
            <a:r>
              <a:rPr lang="en-US" altLang="ja-JP" sz="1700" i="1" dirty="0">
                <a:latin typeface="+mj-lt"/>
                <a:ea typeface="ＭＳ Ｐゴシック" pitchFamily="34" charset="-128"/>
              </a:rPr>
              <a:t>Decisão 24/CP.19)</a:t>
            </a:r>
            <a:endParaRPr lang="en-US" altLang="ja-JP" sz="1700" i="1" dirty="0">
              <a:latin typeface="+mj-lt"/>
              <a:ea typeface="ＭＳ Ｐゴシック" pitchFamily="34" charset="-128"/>
              <a:cs typeface="Arial"/>
            </a:endParaRPr>
          </a:p>
          <a:p>
            <a:pPr algn="just"/>
            <a:endParaRPr kumimoji="1" lang="ja-JP" altLang="en-US" dirty="0"/>
          </a:p>
        </p:txBody>
      </p:sp>
      <p:sp>
        <p:nvSpPr>
          <p:cNvPr id="5" name="Rectangle 36"/>
          <p:cNvSpPr>
            <a:spLocks noGrp="1" noChangeArrowheads="1"/>
          </p:cNvSpPr>
          <p:nvPr>
            <p:ph type="dt" sz="quarter" idx="4294967295"/>
          </p:nvPr>
        </p:nvSpPr>
        <p:spPr>
          <a:xfrm>
            <a:off x="1763688" y="6560477"/>
            <a:ext cx="5734868" cy="2512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6" name="Rectangle 37"/>
          <p:cNvSpPr>
            <a:spLocks noGrp="1" noChangeArrowheads="1"/>
          </p:cNvSpPr>
          <p:nvPr>
            <p:ph type="ftr" sz="quarter" idx="4294967295"/>
          </p:nvPr>
        </p:nvSpPr>
        <p:spPr>
          <a:xfrm>
            <a:off x="2915816" y="6245974"/>
            <a:ext cx="3706465" cy="2004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5</a:t>
            </a:fld>
            <a:endParaRPr lang="en-US" dirty="0"/>
          </a:p>
        </p:txBody>
      </p:sp>
    </p:spTree>
    <p:extLst>
      <p:ext uri="{BB962C8B-B14F-4D97-AF65-F5344CB8AC3E}">
        <p14:creationId xmlns:p14="http://schemas.microsoft.com/office/powerpoint/2010/main" val="11555183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dirty="0"/>
              <a:t>Como acessar o EFDB</a:t>
            </a:r>
          </a:p>
        </p:txBody>
      </p:sp>
      <p:sp>
        <p:nvSpPr>
          <p:cNvPr id="57347" name="Rectangle 3"/>
          <p:cNvSpPr>
            <a:spLocks noGrp="1" noChangeArrowheads="1"/>
          </p:cNvSpPr>
          <p:nvPr>
            <p:ph idx="1"/>
          </p:nvPr>
        </p:nvSpPr>
        <p:spPr>
          <a:xfrm>
            <a:off x="635000" y="1263650"/>
            <a:ext cx="7867650" cy="4829646"/>
          </a:xfrm>
        </p:spPr>
        <p:txBody>
          <a:bodyPr/>
          <a:lstStyle/>
          <a:p>
            <a:pPr algn="just">
              <a:lnSpc>
                <a:spcPct val="130000"/>
              </a:lnSpc>
              <a:buSzPct val="100000"/>
              <a:buFont typeface="Arial" panose="020B0604020202020204" pitchFamily="34" charset="0"/>
              <a:buChar char="•"/>
              <a:defRPr/>
            </a:pPr>
            <a:r>
              <a:rPr lang="pt-BR" altLang="ja-JP" dirty="0">
                <a:latin typeface="+mj-lt"/>
                <a:ea typeface="ＭＳ Ｐゴシック" pitchFamily="50" charset="-128"/>
                <a:cs typeface="Arial" pitchFamily="34" charset="0"/>
              </a:rPr>
              <a:t>Dois tipos de aplicativos estão disponíveis</a:t>
            </a:r>
            <a:endParaRPr lang="en-US" altLang="ja-JP" sz="1800" b="1" dirty="0">
              <a:effectLst>
                <a:outerShdw blurRad="38100" dist="38100" dir="2700000" algn="tl">
                  <a:srgbClr val="C0C0C0"/>
                </a:outerShdw>
              </a:effectLst>
              <a:latin typeface="+mj-lt"/>
              <a:ea typeface="ＭＳ Ｐゴシック" pitchFamily="50" charset="-128"/>
              <a:cs typeface="Arial" pitchFamily="34" charset="0"/>
            </a:endParaRPr>
          </a:p>
          <a:p>
            <a:pPr lvl="1" algn="just">
              <a:lnSpc>
                <a:spcPct val="130000"/>
              </a:lnSpc>
              <a:buSzPct val="80000"/>
              <a:buFont typeface="Arial Narrow" panose="020B0606020202030204" pitchFamily="34" charset="0"/>
              <a:buChar char="―"/>
              <a:defRPr/>
            </a:pPr>
            <a:r>
              <a:rPr lang="en-US" altLang="ja-JP" dirty="0">
                <a:latin typeface="+mj-lt"/>
                <a:ea typeface="ＭＳ Ｐゴシック" pitchFamily="34" charset="-128"/>
              </a:rPr>
              <a:t>Pelo  website: </a:t>
            </a:r>
          </a:p>
          <a:p>
            <a:pPr marL="271462" lvl="1" indent="0" algn="just">
              <a:lnSpc>
                <a:spcPct val="130000"/>
              </a:lnSpc>
              <a:buSzPct val="80000"/>
              <a:buNone/>
              <a:defRPr/>
            </a:pPr>
            <a:r>
              <a:rPr lang="en-US" altLang="ja-JP" dirty="0">
                <a:latin typeface="+mj-lt"/>
                <a:ea typeface="ＭＳ Ｐゴシック" pitchFamily="34" charset="-128"/>
              </a:rPr>
              <a:t>(</a:t>
            </a:r>
            <a:r>
              <a:rPr lang="en-US" altLang="ja-JP" sz="1800" b="1" dirty="0">
                <a:latin typeface="+mj-lt"/>
                <a:ea typeface="ＭＳ Ｐゴシック" pitchFamily="34" charset="-128"/>
                <a:hlinkClick r:id="rId3"/>
              </a:rPr>
              <a:t>http://www.ipcc-nggip.iges.or.jp/EFDB/main.php</a:t>
            </a:r>
            <a:r>
              <a:rPr lang="en-US" altLang="ja-JP" sz="1800" dirty="0">
                <a:latin typeface="+mj-lt"/>
                <a:ea typeface="ＭＳ Ｐゴシック" pitchFamily="34" charset="-128"/>
              </a:rPr>
              <a:t>)</a:t>
            </a:r>
          </a:p>
          <a:p>
            <a:pPr lvl="1" indent="-356870" algn="just">
              <a:lnSpc>
                <a:spcPct val="130000"/>
              </a:lnSpc>
              <a:buSzPct val="80000"/>
              <a:buFont typeface="Arial Narrow" panose="020B0606020202030204" pitchFamily="34" charset="0"/>
              <a:buChar char="―"/>
              <a:defRPr/>
            </a:pPr>
            <a:r>
              <a:rPr lang="en-US" altLang="ja-JP" dirty="0">
                <a:latin typeface="+mj-lt"/>
                <a:ea typeface="ＭＳ Ｐゴシック" pitchFamily="34" charset="-128"/>
              </a:rPr>
              <a:t>Mídia de reprodução (por exemplo, DVD</a:t>
            </a:r>
            <a:r>
              <a:rPr lang="en-US" altLang="ja-JP" sz="1800" dirty="0">
                <a:latin typeface="+mj-lt"/>
                <a:ea typeface="ＭＳ Ｐゴシック" pitchFamily="34" charset="-128"/>
              </a:rPr>
              <a:t>)</a:t>
            </a:r>
            <a:endParaRPr lang="en-US" altLang="ja-JP" sz="1800" dirty="0">
              <a:latin typeface="+mj-lt"/>
              <a:ea typeface="ＭＳ Ｐゴシック" pitchFamily="34" charset="-128"/>
              <a:cs typeface="Arial"/>
            </a:endParaRPr>
          </a:p>
          <a:p>
            <a:pPr lvl="1" algn="just">
              <a:lnSpc>
                <a:spcPct val="130000"/>
              </a:lnSpc>
              <a:buSzPct val="80000"/>
              <a:buFont typeface="Arial Narrow" panose="020B0606020202030204" pitchFamily="34" charset="0"/>
              <a:buChar char="―"/>
              <a:defRPr/>
            </a:pPr>
            <a:endParaRPr lang="en-US" altLang="ja-JP" sz="1800" dirty="0">
              <a:latin typeface="+mj-lt"/>
              <a:ea typeface="ＭＳ Ｐゴシック" pitchFamily="34" charset="-128"/>
            </a:endParaRPr>
          </a:p>
          <a:p>
            <a:pPr algn="just">
              <a:lnSpc>
                <a:spcPct val="130000"/>
              </a:lnSpc>
              <a:buSzPct val="100000"/>
              <a:buFont typeface="Arial" panose="020B0604020202020204" pitchFamily="34" charset="0"/>
              <a:buChar char="•"/>
              <a:defRPr/>
            </a:pPr>
            <a:r>
              <a:rPr lang="pt-BR" altLang="ja-JP" dirty="0">
                <a:latin typeface="+mj-lt"/>
                <a:ea typeface="ＭＳ Ｐゴシック" pitchFamily="50" charset="-128"/>
                <a:cs typeface="Arial" pitchFamily="34" charset="0"/>
              </a:rPr>
              <a:t>O website é o núcleo desse sistema e é o primeiro veículo usado para disponibilizar novos dados. </a:t>
            </a:r>
            <a:endParaRPr lang="pt-BR" altLang="ja-JP" sz="1800" dirty="0">
              <a:latin typeface="+mj-lt"/>
              <a:ea typeface="ＭＳ Ｐゴシック" pitchFamily="50" charset="-128"/>
              <a:cs typeface="Arial" pitchFamily="34" charset="0"/>
            </a:endParaRPr>
          </a:p>
          <a:p>
            <a:pPr marL="0" indent="0" algn="just">
              <a:lnSpc>
                <a:spcPct val="130000"/>
              </a:lnSpc>
              <a:buSzPct val="100000"/>
              <a:buNone/>
              <a:defRPr/>
            </a:pPr>
            <a:endParaRPr lang="pt-BR" altLang="ja-JP" dirty="0">
              <a:latin typeface="+mj-lt"/>
              <a:ea typeface="ＭＳ Ｐゴシック" pitchFamily="50" charset="-128"/>
              <a:cs typeface="Arial" pitchFamily="34" charset="0"/>
            </a:endParaRPr>
          </a:p>
          <a:p>
            <a:pPr algn="just">
              <a:lnSpc>
                <a:spcPct val="130000"/>
              </a:lnSpc>
              <a:buSzPct val="100000"/>
              <a:defRPr/>
            </a:pPr>
            <a:r>
              <a:rPr lang="pt-BR" altLang="ja-JP" dirty="0">
                <a:latin typeface="+mj-lt"/>
                <a:ea typeface="ＭＳ Ｐゴシック" pitchFamily="50" charset="-128"/>
                <a:cs typeface="Arial" pitchFamily="34" charset="0"/>
              </a:rPr>
              <a:t>A mídia de reprodução funciona com o sistema </a:t>
            </a:r>
            <a:r>
              <a:rPr lang="pt-BR" dirty="0">
                <a:latin typeface="+mj-lt"/>
                <a:ea typeface="ＭＳ Ｐゴシック" pitchFamily="50" charset="-128"/>
                <a:cs typeface="Arial" pitchFamily="34" charset="0"/>
              </a:rPr>
              <a:t>Microsoft Office Access</a:t>
            </a:r>
            <a:r>
              <a:rPr lang="pt-BR" altLang="ja-JP" dirty="0">
                <a:latin typeface="+mj-lt"/>
                <a:ea typeface="ＭＳ Ｐゴシック" pitchFamily="50" charset="-128"/>
                <a:cs typeface="Arial" pitchFamily="34" charset="0"/>
              </a:rPr>
              <a:t> arquivo </a:t>
            </a:r>
            <a:r>
              <a:rPr lang="en-US" altLang="ja-JP" dirty="0">
                <a:ea typeface="ＭＳ Ｐゴシック" pitchFamily="50" charset="-128"/>
                <a:cs typeface="Arial" pitchFamily="34" charset="0"/>
              </a:rPr>
              <a:t>MDB</a:t>
            </a:r>
            <a:r>
              <a:rPr lang="pt-BR" altLang="ja-JP" dirty="0">
                <a:latin typeface="+mj-lt"/>
                <a:ea typeface="ＭＳ Ｐゴシック" pitchFamily="50" charset="-128"/>
                <a:cs typeface="Arial" pitchFamily="34" charset="0"/>
              </a:rPr>
              <a:t>, que contém a cópia do banco de dados do website</a:t>
            </a:r>
          </a:p>
          <a:p>
            <a:pPr lvl="1" indent="-356870" algn="just">
              <a:lnSpc>
                <a:spcPct val="130000"/>
              </a:lnSpc>
              <a:buSzPct val="80000"/>
              <a:buFont typeface="Arial Narrow" panose="020B0606020202030204" pitchFamily="34" charset="0"/>
              <a:buChar char="―"/>
              <a:defRPr/>
            </a:pPr>
            <a:r>
              <a:rPr lang="en-US" altLang="ja-JP" dirty="0">
                <a:ea typeface="ＭＳ Ｐゴシック" pitchFamily="34" charset="-128"/>
              </a:rPr>
              <a:t>Pode ser  utilizado em um computador pessoal</a:t>
            </a:r>
            <a:endParaRPr lang="en-US" altLang="ja-JP" dirty="0">
              <a:ea typeface="ＭＳ Ｐゴシック" pitchFamily="34" charset="-128"/>
              <a:cs typeface="Arial"/>
            </a:endParaRPr>
          </a:p>
          <a:p>
            <a:pPr lvl="1" indent="-356870" algn="just">
              <a:lnSpc>
                <a:spcPct val="130000"/>
              </a:lnSpc>
              <a:buSzPct val="80000"/>
              <a:buFont typeface="Arial Narrow" panose="020B0606020202030204" pitchFamily="34" charset="0"/>
              <a:buChar char="―"/>
              <a:defRPr/>
            </a:pPr>
            <a:r>
              <a:rPr lang="pt-BR" altLang="ja-JP" dirty="0">
                <a:ea typeface="ＭＳ Ｐゴシック" pitchFamily="34" charset="-128"/>
              </a:rPr>
              <a:t>Disponível para </a:t>
            </a:r>
            <a:r>
              <a:rPr lang="pt-BR" altLang="ja-JP" i="1" dirty="0">
                <a:ea typeface="ＭＳ Ｐゴシック" pitchFamily="34" charset="-128"/>
              </a:rPr>
              <a:t>download</a:t>
            </a:r>
            <a:r>
              <a:rPr lang="pt-BR" altLang="ja-JP" dirty="0">
                <a:ea typeface="ＭＳ Ｐゴシック" pitchFamily="34" charset="-128"/>
              </a:rPr>
              <a:t> no website do  EFDB</a:t>
            </a:r>
            <a:endParaRPr lang="pt-BR" altLang="ja-JP" dirty="0">
              <a:ea typeface="ＭＳ Ｐゴシック" pitchFamily="34" charset="-128"/>
              <a:cs typeface="Arial"/>
            </a:endParaRPr>
          </a:p>
          <a:p>
            <a:pPr marL="271462" lvl="1" indent="0" algn="just">
              <a:lnSpc>
                <a:spcPct val="130000"/>
              </a:lnSpc>
              <a:buSzPct val="80000"/>
              <a:buNone/>
              <a:defRPr/>
            </a:pPr>
            <a:r>
              <a:rPr lang="en-US" altLang="ja-JP" b="1" dirty="0">
                <a:ea typeface="ＭＳ Ｐゴシック" pitchFamily="34" charset="-128"/>
                <a:hlinkClick r:id="rId3"/>
              </a:rPr>
              <a:t>http://www.ipcc-nggip.iges.or.jp/EFDB/main.php</a:t>
            </a:r>
            <a:endParaRPr lang="en-US" altLang="ja-JP" b="1" dirty="0">
              <a:ea typeface="ＭＳ Ｐゴシック" pitchFamily="34" charset="-128"/>
            </a:endParaRPr>
          </a:p>
          <a:p>
            <a:pPr marL="457200" lvl="1" indent="0">
              <a:lnSpc>
                <a:spcPct val="130000"/>
              </a:lnSpc>
              <a:buSzPct val="80000"/>
              <a:buNone/>
              <a:defRPr/>
            </a:pPr>
            <a:endParaRPr lang="en-US" altLang="ja-JP" sz="2000" dirty="0">
              <a:solidFill>
                <a:srgbClr val="0070C0"/>
              </a:solidFill>
              <a:latin typeface="Arial Narrow" panose="020B0606020202030204" pitchFamily="34" charset="0"/>
              <a:ea typeface="ＭＳ Ｐゴシック" pitchFamily="34" charset="-128"/>
            </a:endParaRPr>
          </a:p>
          <a:p>
            <a:pPr marL="457200" lvl="1" indent="0">
              <a:lnSpc>
                <a:spcPct val="130000"/>
              </a:lnSpc>
              <a:buSzPct val="100000"/>
              <a:buNone/>
              <a:defRPr/>
            </a:pPr>
            <a:endParaRPr lang="en-US" altLang="ja-JP" dirty="0">
              <a:solidFill>
                <a:srgbClr val="0070C0"/>
              </a:solidFill>
              <a:latin typeface="Arial Narrow" panose="020B0606020202030204" pitchFamily="34" charset="0"/>
              <a:ea typeface="ＭＳ Ｐゴシック" pitchFamily="34" charset="-128"/>
            </a:endParaRPr>
          </a:p>
          <a:p>
            <a:pPr lvl="1">
              <a:lnSpc>
                <a:spcPct val="130000"/>
              </a:lnSpc>
              <a:buSzPct val="100000"/>
              <a:buFont typeface="Arial Narrow" panose="020B0606020202030204" pitchFamily="34" charset="0"/>
              <a:buChar char="―"/>
              <a:defRPr/>
            </a:pPr>
            <a:endParaRPr lang="en-US" altLang="ja-JP" dirty="0">
              <a:solidFill>
                <a:srgbClr val="0070C0"/>
              </a:solidFill>
              <a:latin typeface="Arial Narrow" panose="020B0606020202030204" pitchFamily="34" charset="0"/>
              <a:ea typeface="ＭＳ Ｐゴシック" pitchFamily="34" charset="-128"/>
            </a:endParaRPr>
          </a:p>
          <a:p>
            <a:pPr>
              <a:lnSpc>
                <a:spcPct val="130000"/>
              </a:lnSpc>
              <a:buSzPct val="100000"/>
              <a:defRPr/>
            </a:pPr>
            <a:endParaRPr lang="en-US" altLang="ja-JP" dirty="0">
              <a:solidFill>
                <a:srgbClr val="0070C0"/>
              </a:solidFill>
              <a:latin typeface="Arial Narrow" panose="020B0606020202030204" pitchFamily="34" charset="0"/>
              <a:ea typeface="ＭＳ Ｐゴシック" pitchFamily="50" charset="-128"/>
              <a:cs typeface="Arial" pitchFamily="34" charset="0"/>
            </a:endParaRPr>
          </a:p>
        </p:txBody>
      </p:sp>
      <p:sp>
        <p:nvSpPr>
          <p:cNvPr id="5" name="Rectangle 36"/>
          <p:cNvSpPr>
            <a:spLocks noGrp="1" noChangeArrowheads="1"/>
          </p:cNvSpPr>
          <p:nvPr>
            <p:ph type="dt" sz="quarter" idx="4294967295"/>
          </p:nvPr>
        </p:nvSpPr>
        <p:spPr>
          <a:xfrm>
            <a:off x="2267744" y="6560477"/>
            <a:ext cx="5518844" cy="1408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6" name="Rectangle 37"/>
          <p:cNvSpPr>
            <a:spLocks noGrp="1" noChangeArrowheads="1"/>
          </p:cNvSpPr>
          <p:nvPr>
            <p:ph type="ftr" sz="quarter" idx="4294967295"/>
          </p:nvPr>
        </p:nvSpPr>
        <p:spPr>
          <a:xfrm>
            <a:off x="2771800" y="6237312"/>
            <a:ext cx="3415010" cy="2340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6</a:t>
            </a:fld>
            <a:endParaRPr lang="en-US" dirty="0"/>
          </a:p>
        </p:txBody>
      </p:sp>
    </p:spTree>
    <p:extLst>
      <p:ext uri="{BB962C8B-B14F-4D97-AF65-F5344CB8AC3E}">
        <p14:creationId xmlns:p14="http://schemas.microsoft.com/office/powerpoint/2010/main" val="4402121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323850" y="44450"/>
            <a:ext cx="8562975" cy="649288"/>
          </a:xfrm>
          <a:prstGeom prst="rect">
            <a:avLst/>
          </a:prstGeom>
          <a:noFill/>
          <a:ln w="9525">
            <a:noFill/>
            <a:miter lim="800000"/>
            <a:headEnd/>
            <a:tailEnd/>
          </a:ln>
        </p:spPr>
        <p:txBody>
          <a:bodyPr anchor="ctr"/>
          <a:lstStyle/>
          <a:p>
            <a:pPr>
              <a:defRPr/>
            </a:pPr>
            <a:endParaRPr lang="en-US" sz="2800" dirty="0">
              <a:solidFill>
                <a:schemeClr val="tx2"/>
              </a:solidFill>
              <a:latin typeface="+mj-lt"/>
              <a:ea typeface="+mj-ea"/>
              <a:cs typeface="+mj-cs"/>
            </a:endParaRPr>
          </a:p>
        </p:txBody>
      </p:sp>
      <p:pic>
        <p:nvPicPr>
          <p:cNvPr id="3" name="図 2"/>
          <p:cNvPicPr>
            <a:picLocks noChangeAspect="1"/>
          </p:cNvPicPr>
          <p:nvPr/>
        </p:nvPicPr>
        <p:blipFill>
          <a:blip r:embed="rId3"/>
          <a:stretch>
            <a:fillRect/>
          </a:stretch>
        </p:blipFill>
        <p:spPr>
          <a:xfrm>
            <a:off x="0" y="657360"/>
            <a:ext cx="9144000" cy="6200640"/>
          </a:xfrm>
          <a:prstGeom prst="rect">
            <a:avLst/>
          </a:prstGeom>
        </p:spPr>
      </p:pic>
      <p:sp>
        <p:nvSpPr>
          <p:cNvPr id="5" name="Title 4"/>
          <p:cNvSpPr>
            <a:spLocks noGrp="1"/>
          </p:cNvSpPr>
          <p:nvPr>
            <p:ph type="title"/>
          </p:nvPr>
        </p:nvSpPr>
        <p:spPr>
          <a:xfrm>
            <a:off x="637381" y="91342"/>
            <a:ext cx="7869238" cy="727261"/>
          </a:xfrm>
        </p:spPr>
        <p:txBody>
          <a:bodyPr/>
          <a:lstStyle/>
          <a:p>
            <a:r>
              <a:rPr lang="pt-BR" dirty="0"/>
              <a:t>Aplicativo</a:t>
            </a:r>
            <a:r>
              <a:rPr lang="en-US" dirty="0"/>
              <a:t> na Web</a:t>
            </a:r>
            <a:r>
              <a:rPr lang="en-US" dirty="0">
                <a:cs typeface="Arial"/>
              </a:rPr>
              <a:t/>
            </a:r>
            <a:br>
              <a:rPr lang="en-US" dirty="0">
                <a:cs typeface="Arial"/>
              </a:rPr>
            </a:br>
            <a:endParaRPr lang="en-US" dirty="0"/>
          </a:p>
        </p:txBody>
      </p:sp>
    </p:spTree>
    <p:extLst>
      <p:ext uri="{BB962C8B-B14F-4D97-AF65-F5344CB8AC3E}">
        <p14:creationId xmlns:p14="http://schemas.microsoft.com/office/powerpoint/2010/main" val="37736601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kern="1200" dirty="0"/>
              <a:t>Pesquisa de Dados</a:t>
            </a:r>
            <a:endParaRPr lang="ja-JP" altLang="en-US" kern="1200" dirty="0"/>
          </a:p>
        </p:txBody>
      </p:sp>
      <p:sp>
        <p:nvSpPr>
          <p:cNvPr id="4" name="Content Placeholder 3"/>
          <p:cNvSpPr>
            <a:spLocks noGrp="1"/>
          </p:cNvSpPr>
          <p:nvPr>
            <p:ph idx="1"/>
          </p:nvPr>
        </p:nvSpPr>
        <p:spPr/>
        <p:txBody>
          <a:bodyPr/>
          <a:lstStyle/>
          <a:p>
            <a:endParaRPr lang="en-US" dirty="0"/>
          </a:p>
        </p:txBody>
      </p:sp>
      <p:pic>
        <p:nvPicPr>
          <p:cNvPr id="3" name="図 2"/>
          <p:cNvPicPr>
            <a:picLocks noChangeAspect="1"/>
          </p:cNvPicPr>
          <p:nvPr/>
        </p:nvPicPr>
        <p:blipFill>
          <a:blip r:embed="rId2"/>
          <a:stretch>
            <a:fillRect/>
          </a:stretch>
        </p:blipFill>
        <p:spPr>
          <a:xfrm>
            <a:off x="167258" y="649071"/>
            <a:ext cx="8976742" cy="6206066"/>
          </a:xfrm>
          <a:prstGeom prst="rect">
            <a:avLst/>
          </a:prstGeom>
        </p:spPr>
      </p:pic>
    </p:spTree>
    <p:extLst>
      <p:ext uri="{BB962C8B-B14F-4D97-AF65-F5344CB8AC3E}">
        <p14:creationId xmlns:p14="http://schemas.microsoft.com/office/powerpoint/2010/main" val="101460250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Melhorando o EFDB</a:t>
            </a:r>
          </a:p>
        </p:txBody>
      </p:sp>
      <p:sp>
        <p:nvSpPr>
          <p:cNvPr id="17" name="Rectangle 36"/>
          <p:cNvSpPr>
            <a:spLocks noGrp="1" noChangeArrowheads="1"/>
          </p:cNvSpPr>
          <p:nvPr>
            <p:ph type="dt" sz="quarter" idx="4294967295"/>
          </p:nvPr>
        </p:nvSpPr>
        <p:spPr>
          <a:xfrm>
            <a:off x="2186206" y="6560477"/>
            <a:ext cx="5482139" cy="1925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treinamento sobre Inventário Nacional de Gases de Efeito Estufa</a:t>
            </a:r>
            <a:endParaRPr lang="de-DE" altLang="en-US" sz="1200" dirty="0"/>
          </a:p>
        </p:txBody>
      </p:sp>
      <p:sp>
        <p:nvSpPr>
          <p:cNvPr id="18" name="Rectangle 37"/>
          <p:cNvSpPr>
            <a:spLocks noGrp="1" noChangeArrowheads="1"/>
          </p:cNvSpPr>
          <p:nvPr>
            <p:ph type="ftr" sz="quarter" idx="4294967295"/>
          </p:nvPr>
        </p:nvSpPr>
        <p:spPr>
          <a:xfrm>
            <a:off x="2959951" y="6398894"/>
            <a:ext cx="3700281" cy="2289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9</a:t>
            </a:fld>
            <a:endParaRPr lang="en-US" dirty="0"/>
          </a:p>
        </p:txBody>
      </p:sp>
      <p:sp>
        <p:nvSpPr>
          <p:cNvPr id="19" name="Flowchart: Magnetic Disk 18"/>
          <p:cNvSpPr/>
          <p:nvPr/>
        </p:nvSpPr>
        <p:spPr>
          <a:xfrm>
            <a:off x="3330456" y="764704"/>
            <a:ext cx="2341208" cy="1977810"/>
          </a:xfrm>
          <a:prstGeom prst="flowChartMagneticDisk">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mj-lt"/>
                <a:ea typeface="+mn-ea"/>
                <a:cs typeface="+mn-cs"/>
              </a:rPr>
              <a:t>EFDB</a:t>
            </a:r>
          </a:p>
        </p:txBody>
      </p:sp>
      <p:pic>
        <p:nvPicPr>
          <p:cNvPr id="20" name="Picture 19" descr="Picture2.png"/>
          <p:cNvPicPr>
            <a:picLocks noChangeAspect="1"/>
          </p:cNvPicPr>
          <p:nvPr/>
        </p:nvPicPr>
        <p:blipFill>
          <a:blip r:embed="rId2" cstate="print"/>
          <a:stretch>
            <a:fillRect/>
          </a:stretch>
        </p:blipFill>
        <p:spPr>
          <a:xfrm>
            <a:off x="899592" y="831688"/>
            <a:ext cx="1152501" cy="2032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Right Arrow 20"/>
          <p:cNvSpPr/>
          <p:nvPr/>
        </p:nvSpPr>
        <p:spPr>
          <a:xfrm>
            <a:off x="2142797" y="1402082"/>
            <a:ext cx="1135264" cy="722486"/>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algn="ctr" fontAlgn="auto">
              <a:spcBef>
                <a:spcPct val="0"/>
              </a:spcBef>
              <a:spcAft>
                <a:spcPts val="0"/>
              </a:spcAft>
              <a:defRPr/>
            </a:pPr>
            <a:r>
              <a:rPr lang="en-GB" altLang="ja-JP" sz="1400" b="1" kern="0" dirty="0">
                <a:solidFill>
                  <a:srgbClr val="FFFFFF"/>
                </a:solidFill>
                <a:latin typeface="+mj-lt"/>
                <a:ea typeface="ＭＳ Ｐゴシック" pitchFamily="50" charset="-128"/>
              </a:rPr>
              <a:t>Valores Padrão</a:t>
            </a:r>
            <a:endParaRPr lang="en-GB" altLang="ja-JP" sz="1400" b="1" i="0" u="none" strike="noStrike" kern="0" cap="none" spc="0" baseline="0" noProof="0" dirty="0">
              <a:solidFill>
                <a:srgbClr val="FFFFFF"/>
              </a:solidFill>
              <a:latin typeface="+mj-lt"/>
              <a:ea typeface="ＭＳ Ｐゴシック" pitchFamily="50" charset="-128"/>
              <a:cs typeface="Arial"/>
            </a:endParaRPr>
          </a:p>
        </p:txBody>
      </p:sp>
      <p:grpSp>
        <p:nvGrpSpPr>
          <p:cNvPr id="22" name="Group 11"/>
          <p:cNvGrpSpPr>
            <a:grpSpLocks/>
          </p:cNvGrpSpPr>
          <p:nvPr/>
        </p:nvGrpSpPr>
        <p:grpSpPr bwMode="auto">
          <a:xfrm>
            <a:off x="3814454" y="4137161"/>
            <a:ext cx="1621639" cy="1935837"/>
            <a:chOff x="5837273" y="2105247"/>
            <a:chExt cx="1318270" cy="1904742"/>
          </a:xfrm>
        </p:grpSpPr>
        <p:sp>
          <p:nvSpPr>
            <p:cNvPr id="23" name="Flowchart: Process 22"/>
            <p:cNvSpPr/>
            <p:nvPr/>
          </p:nvSpPr>
          <p:spPr>
            <a:xfrm>
              <a:off x="5837273" y="2105247"/>
              <a:ext cx="1318270" cy="1828799"/>
            </a:xfrm>
            <a:prstGeom prst="flowChartProcess">
              <a:avLst/>
            </a:prstGeom>
            <a:solidFill>
              <a:srgbClr val="990002">
                <a:lumMod val="60000"/>
                <a:lumOff val="40000"/>
              </a:srgbClr>
            </a:solidFill>
            <a:ln w="42500" cap="flat" cmpd="sng" algn="ctr">
              <a:solidFill>
                <a:srgbClr val="990002"/>
              </a:solidFill>
              <a:prstDash val="solid"/>
            </a:ln>
            <a:effectLst/>
            <a:scene3d>
              <a:camera prst="orthographicFront"/>
              <a:lightRig rig="threePt" dir="t"/>
            </a:scene3d>
            <a:sp3d>
              <a:bevelT/>
            </a:sp3d>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FFFFFF"/>
                  </a:solidFill>
                  <a:effectLst/>
                  <a:uLnTx/>
                  <a:uFillTx/>
                  <a:latin typeface="+mj-lt"/>
                  <a:ea typeface="+mn-ea"/>
                  <a:cs typeface="+mn-cs"/>
                </a:rPr>
                <a:t>ConselhoEditorial </a:t>
              </a:r>
              <a:r>
                <a:rPr kumimoji="0" lang="en-GB" sz="2200" b="1" i="0" u="none" strike="noStrike" kern="0" cap="none" spc="0" normalizeH="0" noProof="0" dirty="0">
                  <a:ln>
                    <a:noFill/>
                  </a:ln>
                  <a:solidFill>
                    <a:srgbClr val="FFFFFF"/>
                  </a:solidFill>
                  <a:effectLst/>
                  <a:uLnTx/>
                  <a:uFillTx/>
                  <a:latin typeface="+mj-lt"/>
                  <a:ea typeface="+mn-ea"/>
                  <a:cs typeface="+mn-cs"/>
                </a:rPr>
                <a:t> </a:t>
              </a:r>
              <a:r>
                <a:rPr kumimoji="0" lang="en-GB" sz="2400" b="1" i="0" u="none" strike="noStrike" kern="0" cap="none" spc="0" normalizeH="0" baseline="0" noProof="0" dirty="0">
                  <a:ln>
                    <a:noFill/>
                  </a:ln>
                  <a:solidFill>
                    <a:srgbClr val="FFFFFF"/>
                  </a:solidFill>
                  <a:effectLst/>
                  <a:uLnTx/>
                  <a:uFillTx/>
                  <a:latin typeface="+mj-lt"/>
                  <a:ea typeface="+mn-ea"/>
                  <a:cs typeface="+mn-cs"/>
                </a:rPr>
                <a:t>(EB)</a:t>
              </a:r>
            </a:p>
          </p:txBody>
        </p:sp>
        <p:pic>
          <p:nvPicPr>
            <p:cNvPr id="24" name="Picture 4" descr="C:\Program Files\Microsoft Office\MEDIA\CAGCAT10\j0233018.wmf"/>
            <p:cNvPicPr>
              <a:picLocks noChangeAspect="1" noChangeArrowheads="1"/>
            </p:cNvPicPr>
            <p:nvPr/>
          </p:nvPicPr>
          <p:blipFill>
            <a:blip r:embed="rId3" cstate="print"/>
            <a:srcRect/>
            <a:stretch>
              <a:fillRect/>
            </a:stretch>
          </p:blipFill>
          <p:spPr bwMode="auto">
            <a:xfrm>
              <a:off x="5864767" y="2995786"/>
              <a:ext cx="1163354" cy="1014203"/>
            </a:xfrm>
            <a:prstGeom prst="rect">
              <a:avLst/>
            </a:prstGeom>
            <a:ln>
              <a:noFill/>
            </a:ln>
            <a:effectLst>
              <a:softEdge rad="112500"/>
            </a:effectLst>
          </p:spPr>
        </p:pic>
      </p:grpSp>
      <p:sp>
        <p:nvSpPr>
          <p:cNvPr id="25" name="Right Arrow 24"/>
          <p:cNvSpPr/>
          <p:nvPr/>
        </p:nvSpPr>
        <p:spPr>
          <a:xfrm rot="16200000">
            <a:off x="3913874" y="3037146"/>
            <a:ext cx="1371795" cy="775623"/>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ja-JP" sz="1400" b="1" kern="0" dirty="0">
                <a:solidFill>
                  <a:srgbClr val="FFFFFF"/>
                </a:solidFill>
                <a:latin typeface="+mj-lt"/>
                <a:ea typeface="ＭＳ Ｐゴシック" pitchFamily="50" charset="-128"/>
              </a:rPr>
              <a:t>Dados aceitos</a:t>
            </a:r>
            <a:endParaRPr kumimoji="0" lang="en-GB" altLang="ja-JP" sz="18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p:txBody>
      </p:sp>
      <p:sp>
        <p:nvSpPr>
          <p:cNvPr id="26" name="Flowchart: Process 25"/>
          <p:cNvSpPr/>
          <p:nvPr/>
        </p:nvSpPr>
        <p:spPr bwMode="auto">
          <a:xfrm>
            <a:off x="6660232" y="798488"/>
            <a:ext cx="1584176" cy="2016224"/>
          </a:xfrm>
          <a:prstGeom prst="flowChartProcess">
            <a:avLst/>
          </a:prstGeom>
          <a:solidFill>
            <a:srgbClr val="FFC000"/>
          </a:solidFill>
          <a:ln w="42500" cap="flat" cmpd="sng" algn="ctr">
            <a:solidFill>
              <a:srgbClr val="FFC000"/>
            </a:solidFill>
            <a:prstDash val="solid"/>
          </a:ln>
          <a:effectLst/>
          <a:scene3d>
            <a:camera prst="orthographicFront"/>
            <a:lightRig rig="threePt" dir="t"/>
          </a:scene3d>
          <a:sp3d>
            <a:bevelT/>
          </a:sp3d>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mj-lt"/>
                <a:ea typeface="+mn-ea"/>
                <a:cs typeface="+mn-cs"/>
              </a:rPr>
              <a:t>Provedor de Dados</a:t>
            </a:r>
            <a:r>
              <a:rPr kumimoji="0" lang="en-GB" sz="2400" b="1" i="0" u="none" strike="noStrike" kern="0" cap="none" spc="0" normalizeH="0" noProof="0" dirty="0">
                <a:ln>
                  <a:noFill/>
                </a:ln>
                <a:solidFill>
                  <a:srgbClr val="FFFFFF"/>
                </a:solidFill>
                <a:effectLst/>
                <a:uLnTx/>
                <a:uFillTx/>
                <a:latin typeface="+mj-lt"/>
                <a:ea typeface="+mn-ea"/>
                <a:cs typeface="+mn-cs"/>
              </a:rPr>
              <a:t> </a:t>
            </a:r>
            <a:endParaRPr kumimoji="0" lang="en-GB" sz="2200" b="1" i="0" u="none" strike="noStrike" kern="0" cap="none" spc="0" normalizeH="0" baseline="0" noProof="0" dirty="0">
              <a:ln>
                <a:noFill/>
              </a:ln>
              <a:solidFill>
                <a:srgbClr val="FFFFFF"/>
              </a:solidFill>
              <a:effectLst/>
              <a:uLnTx/>
              <a:uFillTx/>
              <a:latin typeface="+mj-lt"/>
              <a:ea typeface="+mn-ea"/>
              <a:cs typeface="+mn-cs"/>
            </a:endParaRPr>
          </a:p>
        </p:txBody>
      </p:sp>
      <p:sp>
        <p:nvSpPr>
          <p:cNvPr id="27" name="Right Arrow 26"/>
          <p:cNvSpPr/>
          <p:nvPr/>
        </p:nvSpPr>
        <p:spPr>
          <a:xfrm flipH="1">
            <a:off x="5436092" y="4764704"/>
            <a:ext cx="1008115" cy="649845"/>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Dados</a:t>
            </a:r>
            <a:endParaRPr kumimoji="0" lang="en-GB" altLang="ja-JP" sz="18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p:txBody>
      </p:sp>
      <p:sp>
        <p:nvSpPr>
          <p:cNvPr id="28" name="Flowchart: Process 27"/>
          <p:cNvSpPr/>
          <p:nvPr/>
        </p:nvSpPr>
        <p:spPr bwMode="auto">
          <a:xfrm>
            <a:off x="6444208" y="4122785"/>
            <a:ext cx="2159997" cy="1898503"/>
          </a:xfrm>
          <a:prstGeom prst="flowChartProcess">
            <a:avLst/>
          </a:prstGeom>
          <a:solidFill>
            <a:srgbClr val="004F00">
              <a:lumMod val="90000"/>
              <a:lumOff val="10000"/>
            </a:srgbClr>
          </a:solidFill>
          <a:ln w="42500" cap="flat" cmpd="sng" algn="ctr">
            <a:solidFill>
              <a:srgbClr val="004F00">
                <a:lumMod val="50000"/>
                <a:lumOff val="50000"/>
              </a:srgbClr>
            </a:solidFill>
            <a:prstDash val="solid"/>
          </a:ln>
          <a:effectLst/>
          <a:scene3d>
            <a:camera prst="orthographicFront"/>
            <a:lightRig rig="threePt" dir="t"/>
          </a:scene3d>
          <a:sp3d>
            <a:bevelT/>
          </a:sp3d>
        </p:spPr>
        <p:txBody>
          <a:bodyPr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mj-lt"/>
              </a:rPr>
              <a:t>TSU</a:t>
            </a:r>
          </a:p>
          <a:p>
            <a:pPr fontAlgn="auto">
              <a:spcBef>
                <a:spcPts val="0"/>
              </a:spcBef>
              <a:spcAft>
                <a:spcPts val="0"/>
              </a:spcAft>
              <a:defRPr/>
            </a:pPr>
            <a:r>
              <a:rPr kumimoji="0" lang="en-GB" sz="1400" b="1" i="0" u="none" strike="noStrike" kern="0" cap="none" spc="0" normalizeH="0" baseline="0" noProof="0" dirty="0">
                <a:ln>
                  <a:noFill/>
                </a:ln>
                <a:solidFill>
                  <a:srgbClr val="FFFFFF"/>
                </a:solidFill>
                <a:effectLst/>
                <a:uLnTx/>
                <a:uFillTx/>
                <a:latin typeface="+mj-lt"/>
              </a:rPr>
              <a:t>-</a:t>
            </a:r>
            <a:r>
              <a:rPr lang="en-GB" sz="1400" b="1" kern="0" dirty="0">
                <a:solidFill>
                  <a:srgbClr val="FFFFFF"/>
                </a:solidFill>
                <a:latin typeface="+mj-lt"/>
              </a:rPr>
              <a:t>  </a:t>
            </a:r>
            <a:r>
              <a:rPr lang="pt-BR" sz="1400" b="1" kern="0" dirty="0">
                <a:solidFill>
                  <a:srgbClr val="FFFFFF"/>
                </a:solidFill>
                <a:latin typeface="+mj-lt"/>
              </a:rPr>
              <a:t>Verificação inicial das propostas de dados</a:t>
            </a:r>
            <a:r>
              <a:rPr lang="en-GB" sz="1400" b="1" kern="0" dirty="0">
                <a:solidFill>
                  <a:srgbClr val="FFFFFF"/>
                </a:solidFill>
                <a:latin typeface="+mj-lt"/>
              </a:rPr>
              <a:t>;</a:t>
            </a:r>
          </a:p>
          <a:p>
            <a:pPr fontAlgn="auto">
              <a:spcBef>
                <a:spcPts val="0"/>
              </a:spcBef>
              <a:spcAft>
                <a:spcPts val="0"/>
              </a:spcAft>
              <a:defRPr/>
            </a:pPr>
            <a:r>
              <a:rPr kumimoji="0" lang="en-GB" sz="1400" b="1" i="0" u="none" strike="noStrike" kern="0" cap="none" spc="0" normalizeH="0" baseline="0" noProof="0" dirty="0">
                <a:ln>
                  <a:noFill/>
                </a:ln>
                <a:solidFill>
                  <a:srgbClr val="FFFFFF"/>
                </a:solidFill>
                <a:effectLst/>
                <a:uLnTx/>
                <a:uFillTx/>
                <a:latin typeface="+mj-lt"/>
              </a:rPr>
              <a:t>-</a:t>
            </a:r>
            <a:r>
              <a:rPr lang="en-GB" sz="1400" b="1" kern="0" dirty="0">
                <a:solidFill>
                  <a:srgbClr val="FFFFFF"/>
                </a:solidFill>
                <a:latin typeface="+mj-lt"/>
              </a:rPr>
              <a:t> </a:t>
            </a:r>
            <a:r>
              <a:rPr lang="pt-BR" sz="1400" b="1" kern="0" dirty="0">
                <a:solidFill>
                  <a:srgbClr val="FFFFFF"/>
                </a:solidFill>
                <a:latin typeface="+mj-lt"/>
              </a:rPr>
              <a:t> Coleção dos novos dados e preparação das propostas de dados </a:t>
            </a:r>
            <a:endParaRPr kumimoji="0" lang="en-GB" sz="1400" b="1" i="0" u="none" strike="noStrike" kern="0" cap="none" spc="0" normalizeH="0" baseline="0" noProof="0" dirty="0">
              <a:ln>
                <a:noFill/>
              </a:ln>
              <a:solidFill>
                <a:srgbClr val="FFFFFF"/>
              </a:solidFill>
              <a:effectLst/>
              <a:uLnTx/>
              <a:uFillTx/>
              <a:latin typeface="+mj-lt"/>
            </a:endParaRPr>
          </a:p>
        </p:txBody>
      </p:sp>
      <p:sp>
        <p:nvSpPr>
          <p:cNvPr id="29" name="Flowchart: Process 28"/>
          <p:cNvSpPr/>
          <p:nvPr/>
        </p:nvSpPr>
        <p:spPr bwMode="auto">
          <a:xfrm>
            <a:off x="765659" y="4110856"/>
            <a:ext cx="1420547" cy="1910432"/>
          </a:xfrm>
          <a:prstGeom prst="flowChartProcess">
            <a:avLst/>
          </a:prstGeom>
          <a:solidFill>
            <a:srgbClr val="004F00">
              <a:lumMod val="90000"/>
              <a:lumOff val="10000"/>
            </a:srgbClr>
          </a:solidFill>
          <a:ln w="42500" cap="flat" cmpd="sng" algn="ctr">
            <a:solidFill>
              <a:srgbClr val="004F00">
                <a:lumMod val="50000"/>
                <a:lumOff val="50000"/>
              </a:srgbClr>
            </a:solidFill>
            <a:prstDash val="solid"/>
          </a:ln>
          <a:effectLst/>
          <a:scene3d>
            <a:camera prst="orthographicFront"/>
            <a:lightRig rig="threePt" dir="t"/>
          </a:scene3d>
          <a:sp3d>
            <a:bevelT/>
          </a:sp3d>
        </p:spPr>
        <p:txBody>
          <a:bodyPr anchor="t"/>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ja-JP" sz="20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a:p>
            <a:pPr algn="ctr" fontAlgn="auto">
              <a:spcBef>
                <a:spcPct val="0"/>
              </a:spcBef>
              <a:spcAft>
                <a:spcPts val="0"/>
              </a:spcAft>
              <a:defRPr/>
            </a:pPr>
            <a:r>
              <a:rPr lang="en-GB" altLang="ja-JP" sz="2400" b="1" kern="0" dirty="0">
                <a:solidFill>
                  <a:srgbClr val="FFFFFF"/>
                </a:solidFill>
                <a:latin typeface="+mj-lt"/>
                <a:ea typeface="ＭＳ Ｐゴシック" pitchFamily="50" charset="-128"/>
              </a:rPr>
              <a:t>Reunião sobre </a:t>
            </a:r>
            <a:r>
              <a:rPr kumimoji="0" lang="en-GB" altLang="ja-JP" sz="2400" b="1" i="0" u="none" strike="noStrike" kern="0" cap="none" spc="0" normalizeH="0" baseline="0" noProof="0" dirty="0">
                <a:ln>
                  <a:noFill/>
                </a:ln>
                <a:solidFill>
                  <a:srgbClr val="FFFFFF"/>
                </a:solidFill>
                <a:effectLst/>
                <a:uLnTx/>
                <a:uFillTx/>
                <a:latin typeface="+mj-lt"/>
                <a:ea typeface="ＭＳ Ｐゴシック" pitchFamily="50" charset="-128"/>
                <a:cs typeface="+mn-cs"/>
              </a:rPr>
              <a:t>Dados</a:t>
            </a:r>
            <a:endParaRPr lang="en-GB" altLang="ja-JP" sz="2400" b="1" i="0" u="none" strike="noStrike" kern="0" cap="none" spc="0" baseline="0" noProof="0" dirty="0">
              <a:solidFill>
                <a:srgbClr val="FFFFFF"/>
              </a:solidFill>
              <a:latin typeface="+mj-lt"/>
              <a:ea typeface="ＭＳ Ｐゴシック" pitchFamily="50" charset="-128"/>
              <a:cs typeface="Arial"/>
            </a:endParaRPr>
          </a:p>
        </p:txBody>
      </p:sp>
      <p:sp>
        <p:nvSpPr>
          <p:cNvPr id="30" name="Left-Right Arrow 29"/>
          <p:cNvSpPr/>
          <p:nvPr/>
        </p:nvSpPr>
        <p:spPr>
          <a:xfrm rot="16200000">
            <a:off x="6696236" y="3138746"/>
            <a:ext cx="1296143" cy="648074"/>
          </a:xfrm>
          <a:prstGeom prst="lef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Dados</a:t>
            </a:r>
          </a:p>
        </p:txBody>
      </p:sp>
      <p:sp>
        <p:nvSpPr>
          <p:cNvPr id="31" name="Right Arrow 12"/>
          <p:cNvSpPr/>
          <p:nvPr/>
        </p:nvSpPr>
        <p:spPr>
          <a:xfrm>
            <a:off x="2186206" y="4703385"/>
            <a:ext cx="1628248" cy="775623"/>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Dados</a:t>
            </a:r>
            <a:endParaRPr kumimoji="0" lang="en-GB" altLang="ja-JP" sz="18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p:txBody>
      </p:sp>
    </p:spTree>
    <p:extLst>
      <p:ext uri="{BB962C8B-B14F-4D97-AF65-F5344CB8AC3E}">
        <p14:creationId xmlns:p14="http://schemas.microsoft.com/office/powerpoint/2010/main" val="2998607233"/>
      </p:ext>
    </p:extLst>
  </p:cSld>
  <p:clrMapOvr>
    <a:masterClrMapping/>
  </p:clrMapOvr>
  <p:transition spd="slow">
    <p:wipe/>
  </p:transition>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XPNSPWEK3DPS-467863604-211</_dlc_DocId>
    <_dlc_DocIdUrl xmlns="fd44d591-518f-414d-9c58-168d47e8a02c">
      <Url>https://process.unfccc.int/sites/CGE/_layouts/DocIdRedir.aspx?ID=XPNSPWEK3DPS-467863604-211</Url>
      <Description>XPNSPWEK3DPS-467863604-211</Description>
    </_dlc_DocIdUrl>
  </documentManagement>
</p:properties>
</file>

<file path=customXml/itemProps1.xml><?xml version="1.0" encoding="utf-8"?>
<ds:datastoreItem xmlns:ds="http://schemas.openxmlformats.org/officeDocument/2006/customXml" ds:itemID="{8F4F5161-24D0-4251-8447-4C35DF6B5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2AFF86-C779-4A78-B40A-4157B04FAE9E}">
  <ds:schemaRefs>
    <ds:schemaRef ds:uri="http://schemas.microsoft.com/sharepoint/events"/>
  </ds:schemaRefs>
</ds:datastoreItem>
</file>

<file path=customXml/itemProps3.xml><?xml version="1.0" encoding="utf-8"?>
<ds:datastoreItem xmlns:ds="http://schemas.openxmlformats.org/officeDocument/2006/customXml" ds:itemID="{2DF5D10A-DC1F-48BB-AE7B-9CE572DB9116}">
  <ds:schemaRefs>
    <ds:schemaRef ds:uri="http://schemas.microsoft.com/sharepoint/v3/contenttype/forms"/>
  </ds:schemaRefs>
</ds:datastoreItem>
</file>

<file path=customXml/itemProps4.xml><?xml version="1.0" encoding="utf-8"?>
<ds:datastoreItem xmlns:ds="http://schemas.openxmlformats.org/officeDocument/2006/customXml" ds:itemID="{D5935F11-7DAC-494E-8288-8D1B3E5533E9}">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http://purl.org/dc/elements/1.1/"/>
    <ds:schemaRef ds:uri="fd44d591-518f-414d-9c58-168d47e8a02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612</Words>
  <Application>Microsoft Office PowerPoint</Application>
  <PresentationFormat>Apresentação na tela (4:3)</PresentationFormat>
  <Paragraphs>131</Paragraphs>
  <Slides>12</Slides>
  <Notes>7</Notes>
  <HiddenSlides>0</HiddenSlides>
  <MMClips>0</MMClips>
  <ScaleCrop>false</ScaleCrop>
  <HeadingPairs>
    <vt:vector size="4" baseType="variant">
      <vt:variant>
        <vt:lpstr>Tema</vt:lpstr>
      </vt:variant>
      <vt:variant>
        <vt:i4>3</vt:i4>
      </vt:variant>
      <vt:variant>
        <vt:lpstr>Títulos de slides</vt:lpstr>
      </vt:variant>
      <vt:variant>
        <vt:i4>12</vt:i4>
      </vt:variant>
    </vt:vector>
  </HeadingPairs>
  <TitlesOfParts>
    <vt:vector size="15" baseType="lpstr">
      <vt:lpstr> UNFCCC PowerPoint</vt:lpstr>
      <vt:lpstr>UNFCCC quote</vt:lpstr>
      <vt:lpstr>UNFCCC_Master 70pt title</vt:lpstr>
      <vt:lpstr>      </vt:lpstr>
      <vt:lpstr>Prefácio, Direitos Autorais e Isenção de Responsabilidade </vt:lpstr>
      <vt:lpstr>Banco de Dados de Fatores de Emissão do  IPCC  (EFDB) </vt:lpstr>
      <vt:lpstr>IPCC EFDB </vt:lpstr>
      <vt:lpstr>Importância Progressiva </vt:lpstr>
      <vt:lpstr>Como acessar o EFDB</vt:lpstr>
      <vt:lpstr>Aplicativo na Web </vt:lpstr>
      <vt:lpstr>Pesquisa de Dados</vt:lpstr>
      <vt:lpstr>Melhorando o EFDB</vt:lpstr>
      <vt:lpstr>Critérios para inclusão de novos dados</vt:lpstr>
      <vt:lpstr>Aumentando e Melhorando o  EFDB</vt:lpstr>
      <vt:lpstr>Obrigado pela atenção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99</cp:revision>
  <dcterms:created xsi:type="dcterms:W3CDTF">2015-02-18T16:07:10Z</dcterms:created>
  <dcterms:modified xsi:type="dcterms:W3CDTF">2018-09-12T09:04:41Z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f5ca2427-6380-4874-8098-ac1a13d92ed5</vt:lpwstr>
  </property>
</Properties>
</file>