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  <p:sldMasterId id="2147483685" r:id="rId8"/>
  </p:sldMasterIdLst>
  <p:notesMasterIdLst>
    <p:notesMasterId r:id="rId34"/>
  </p:notesMasterIdLst>
  <p:handoutMasterIdLst>
    <p:handoutMasterId r:id="rId35"/>
  </p:handoutMasterIdLst>
  <p:sldIdLst>
    <p:sldId id="335" r:id="rId9"/>
    <p:sldId id="361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266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4" autoAdjust="0"/>
  </p:normalViewPr>
  <p:slideViewPr>
    <p:cSldViewPr snapToGrid="0"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Exemplos de Análise de Categoria-Chave:</a:t>
            </a: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Aplicação das Abordagens 1 e 2 ao inventário de gases de efeito estufa da Finlândia para o ano de relatório 2003. Ambas avaliações, de nível e tendência, foram conduzidas usando estimativas de emissões, remoções e incertezas do Inventário Nacional da Finlândia </a:t>
            </a:r>
            <a:r>
              <a:rPr lang="en-US" dirty="0"/>
              <a:t>(Statistics Finland, 2005)</a:t>
            </a:r>
            <a:r>
              <a:rPr lang="pt-BR" dirty="0"/>
              <a:t>. Apresente uma análise de categoria chave usando a Abordagem1 para Nível e Tendência, a partir de um subconjunto de emissões e remoções.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442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DAE3EE-68F0-421F-AF74-ED6E478B5FD8}" type="slidenum">
              <a:rPr lang="en-GB" altLang="ja-JP" smtClean="0"/>
              <a:pPr eaLnBrk="1" hangingPunct="1"/>
              <a:t>18</a:t>
            </a:fld>
            <a:endParaRPr lang="en-GB" altLang="ja-JP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30471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EXEMPLO DE AVALIAÇÃO - ABORDAGEM 2 DE NÍVEL PARA O INVENTÁRIO DE GEE FINLANDÊS PARA 2003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O nível de agregação usado é específico do país e não representa um nível de agregação recomendado.  Somente as categorias chave são apresentadas.</a:t>
            </a: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67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145" indent="-271145">
              <a:buNone/>
            </a:pPr>
            <a:r>
              <a:rPr lang="pt-BR" dirty="0"/>
              <a:t>SÍNTESE DA ANÁLISE DE CATEGORIA CHAVE PARA A FINLÂNCIA - Método quantitativo utilizado: Abordagem 1 e Abordagem 2. </a:t>
            </a: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98335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22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18399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3</a:t>
            </a:fld>
            <a:endParaRPr lang="en-GB" altLang="ja-JP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2968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DEB550-87F8-48A1-B691-76B02F017418}" type="slidenum">
              <a:rPr lang="en-GB" altLang="ja-JP" smtClean="0"/>
              <a:pPr eaLnBrk="1" hangingPunct="1"/>
              <a:t>4</a:t>
            </a:fld>
            <a:endParaRPr lang="en-GB" altLang="ja-JP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56853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6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3045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2BB3FE-FD43-468F-8180-E11C9F88DD71}" type="slidenum">
              <a:rPr kumimoji="0" lang="en-GB" altLang="ja-JP" smtClean="0"/>
              <a:pPr eaLnBrk="1" hangingPunct="1"/>
              <a:t>10</a:t>
            </a:fld>
            <a:endParaRPr kumimoji="0"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10322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EA77EA4-8562-4B24-80BD-3E4A2097193E}" type="slidenum">
              <a:rPr kumimoji="0" lang="en-GB" altLang="ja-JP" smtClean="0"/>
              <a:pPr eaLnBrk="1" hangingPunct="1"/>
              <a:t>11</a:t>
            </a:fld>
            <a:endParaRPr kumimoji="0"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6229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10782B-9D0B-4528-8FD2-8F48828E6B11}" type="slidenum">
              <a:rPr kumimoji="0" lang="en-GB" altLang="ja-JP" smtClean="0"/>
              <a:pPr eaLnBrk="1" hangingPunct="1"/>
              <a:t>12</a:t>
            </a:fld>
            <a:endParaRPr kumimoji="0"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1257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14327B9-B870-4AAC-8EA6-2CC9CA198BE0}" type="slidenum">
              <a:rPr kumimoji="0" lang="en-GB" altLang="ja-JP" smtClean="0"/>
              <a:pPr eaLnBrk="1" hangingPunct="1"/>
              <a:t>13</a:t>
            </a:fld>
            <a:endParaRPr kumimoji="0"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70224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3474272-2FE2-4B75-9ABC-C1CE2C7A6899}" type="slidenum">
              <a:rPr kumimoji="0" lang="en-GB" altLang="ja-JP" smtClean="0"/>
              <a:pPr eaLnBrk="1" hangingPunct="1"/>
              <a:t>14</a:t>
            </a:fld>
            <a:endParaRPr kumimoji="0"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8709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pt-BR" dirty="0">
                <a:solidFill>
                  <a:srgbClr val="000000"/>
                </a:solidFill>
              </a:rPr>
              <a:t>Materiais de treinamento  para o Inventário Nacional de Gases de Efeito Estufa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>
                <a:solidFill>
                  <a:srgbClr val="000000"/>
                </a:solidFill>
              </a:rPr>
              <a:t>Grupo Consultivo de Peritos  (CGE)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39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15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601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40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47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2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42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863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1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6784" y="2420888"/>
            <a:ext cx="4648200" cy="28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IE" sz="2800" b="1" kern="0" dirty="0"/>
              <a:t>Escolha Metodológica e </a:t>
            </a:r>
            <a:r>
              <a:rPr lang="en-IE" sz="2800" b="1" kern="0" dirty="0">
                <a:cs typeface="Arial"/>
              </a:rPr>
              <a:t/>
            </a:r>
            <a:br>
              <a:rPr lang="en-IE" sz="2800" b="1" kern="0" dirty="0">
                <a:cs typeface="Arial"/>
              </a:rPr>
            </a:br>
            <a:r>
              <a:rPr lang="en-IE" sz="2800" b="1" kern="0" dirty="0"/>
              <a:t>Análise de Categorias Chave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95736" y="6505575"/>
            <a:ext cx="5670327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0" y="6237312"/>
            <a:ext cx="3744415" cy="268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Consultivo de Especialistas (CGE)</a:t>
            </a:r>
            <a:endParaRPr lang="de-DE" altLang="en-US" sz="1200" b="1" i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Exemplo de Análise de Nível</a:t>
            </a:r>
            <a:endParaRPr lang="en-GB" altLang="ja-JP" dirty="0">
              <a:ea typeface="ＭＳ Ｐゴシック" pitchFamily="50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55766"/>
              </p:ext>
            </p:extLst>
          </p:nvPr>
        </p:nvGraphicFramePr>
        <p:xfrm>
          <a:off x="1547665" y="1340768"/>
          <a:ext cx="6552727" cy="4536505"/>
        </p:xfrm>
        <a:graphic>
          <a:graphicData uri="http://schemas.openxmlformats.org/drawingml/2006/table">
            <a:tbl>
              <a:tblPr/>
              <a:tblGrid>
                <a:gridCol w="712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1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24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2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Emissão/ Remoção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  de  Combustíveis - Indústrias de Energia : Sólidos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 de Combustíveis -  Indústrias de Energia : Liquidos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Atividades de  Queima  de Combustíveis - Processos Industriais: Sólidos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  de Combustíveis -  Processos Industriais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: Gas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66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1A3a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Atividades de Queima de Combustíveis - Transporte :  Aviação Civil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normalizeH="0" dirty="0">
                          <a:ln>
                            <a:noFill/>
                          </a:ln>
                          <a:effectLst/>
                        </a:rPr>
                        <a:t>Manejo de Dejetos Animais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Uso da Terra e Florestas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0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3B1b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Mudança do Uso da Terra e Florestas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8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411760" y="6505575"/>
            <a:ext cx="545430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557823084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64597"/>
              </p:ext>
            </p:extLst>
          </p:nvPr>
        </p:nvGraphicFramePr>
        <p:xfrm>
          <a:off x="1213946" y="1268760"/>
          <a:ext cx="6814438" cy="4752528"/>
        </p:xfrm>
        <a:graphic>
          <a:graphicData uri="http://schemas.openxmlformats.org/drawingml/2006/table">
            <a:tbl>
              <a:tblPr/>
              <a:tblGrid>
                <a:gridCol w="667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22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1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Emissão/ Remoção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Absoluto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 queima  de  combustíveis - Indústrias de Energia : Sólidos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ctr" latinLnBrk="0" hangingPunct="1">
                        <a:buClrTx/>
                        <a:buSz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Atividades de</a:t>
                      </a: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 queima de combustíveis  - Indústrias de Energia : Liquidos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</a:t>
                      </a:r>
                      <a:r>
                        <a:rPr kumimoji="0" 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Atividades de</a:t>
                      </a: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  queima  de combustíveis  - Processos Industriais: Sólidos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ctr" latinLnBrk="0" hangingPunct="1">
                        <a:buClrTx/>
                        <a:buSz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Atividades de</a:t>
                      </a: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  queima  de combustíveis - Processos Industriais: Gás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1A3a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ctr" latinLnBrk="0" hangingPunct="1">
                        <a:buClrTx/>
                        <a:buSz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Atividades de</a:t>
                      </a: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 queima de combustíveis -  Transporte :  Aviação Civil</a:t>
                      </a:r>
                      <a:endParaRPr kumimoji="0" lang="fr-FR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Manejo de Dejetos Animais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Uso da Terra e Florestas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0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3B1b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Mudança do Uso da Terra e Florestas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9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Exemplo de Análise de Nível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867571802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3353"/>
              </p:ext>
            </p:extLst>
          </p:nvPr>
        </p:nvGraphicFramePr>
        <p:xfrm>
          <a:off x="750066" y="1268760"/>
          <a:ext cx="7560840" cy="4617693"/>
        </p:xfrm>
        <a:graphic>
          <a:graphicData uri="http://schemas.openxmlformats.org/drawingml/2006/table">
            <a:tbl>
              <a:tblPr/>
              <a:tblGrid>
                <a:gridCol w="665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2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47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51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03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Emissão/ Remoção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Absoluto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Nível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  de  Combustíveis -  Indústrias de Energia : Sólido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10000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/>
                        </a:rPr>
                        <a:t>47.9%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 por  Queima de Combustíveis - Indústrias de Energia : Liquida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1.0%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ctr" latinLnBrk="0" hangingPunct="1">
                        <a:buClrTx/>
                        <a:buSz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Atividades de Queima de C</a:t>
                      </a: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ombustíveis  - Processos Industriais: Sólido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1300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6.2%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Atividades de Queima de Combustíveis - Processos Industriais: Gas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123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0.6%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1A3a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Atividades de Queima de Combustíveis - Transporte :  Aviação Civil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5502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/>
                        </a:rPr>
                        <a:t>26.3%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Manejo de Dejetos Animais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543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2.6%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Uso da Terra e Florestas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-2345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2345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/>
                        </a:rPr>
                        <a:t>11.2%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3B1b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Mudança do Uso da Terra e Florestas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879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4.2%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3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/>
                        </a:rPr>
                        <a:t>20892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Exemplo de Análise de Nível</a:t>
            </a:r>
            <a:endParaRPr lang="pt-BR" altLang="ja-JP" dirty="0">
              <a:ea typeface="ＭＳ Ｐゴシック" pitchFamily="50" charset="-128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27900792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81855"/>
              </p:ext>
            </p:extLst>
          </p:nvPr>
        </p:nvGraphicFramePr>
        <p:xfrm>
          <a:off x="571499" y="1212156"/>
          <a:ext cx="7918211" cy="4854133"/>
        </p:xfrm>
        <a:graphic>
          <a:graphicData uri="http://schemas.openxmlformats.org/drawingml/2006/table">
            <a:tbl>
              <a:tblPr/>
              <a:tblGrid>
                <a:gridCol w="696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5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84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0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9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Emissiões/ Remoções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Absoluto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Nível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  Queima  de  Combustíveis – Indústria de Energia : Sólidos</a:t>
                      </a:r>
                      <a:endParaRPr kumimoji="0" lang="en-GB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1A3a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 Queima de Combustíveis - Transporte :  Aviação Civil</a:t>
                      </a:r>
                      <a:endParaRPr kumimoji="0" lang="fr-FR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3B1a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Uso da Terra e Florestas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6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 Queima de Combustíveis - Indústrias de Manufatura e Construção:  Sólidos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3B1b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Mudança do Uso da Terra e Florestas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Manejo de Dejetos Animais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CH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4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1A1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 Queima de Combustível - Indústrias de energia : Liquidos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6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1A2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 Queima  de Combustíveis -   Processos Industriais: Gas</a:t>
                      </a: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Exemplo de Análise de Nível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73342751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29290"/>
              </p:ext>
            </p:extLst>
          </p:nvPr>
        </p:nvGraphicFramePr>
        <p:xfrm>
          <a:off x="571500" y="1258664"/>
          <a:ext cx="8072438" cy="45466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8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" marR="9000" marT="9001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Emissão/ Remoção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Absoluto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Nível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Cumulativo</a:t>
                      </a:r>
                    </a:p>
                  </a:txBody>
                  <a:tcPr marL="9000" marR="9000" marT="90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1A1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  de  Combustíveis – Indústrias de Energia : Sólidos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47.9%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1A3a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 Queima de Combustíveis - Transporte :  Aviação Civil</a:t>
                      </a:r>
                      <a:endParaRPr kumimoji="0" lang="fr-FR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5502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26.3%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74.2%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3B1a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Uso da Terra e Florestas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-2345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2345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11.2%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85.4%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1A2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 Queima  de Combustíveis -  Processos Industriais: Sólidos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1300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6.2%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91.6%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3B1b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Mudança do Uso da Terra e Florestas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879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4.2%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/>
                        </a:rPr>
                        <a:t>95.8%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3A2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Manejo de Dejetos Animais</a:t>
                      </a:r>
                      <a:endParaRPr kumimoji="0" lang="pt-BR" normalizeH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CH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4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543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98.4%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1A1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Atividades de  Queima de Combustíveis -  Indústrias de Energia : Liquidos</a:t>
                      </a:r>
                      <a:endParaRPr kumimoji="0" lang="en-GB" altLang="ja-JP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200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99.4%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1A2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Atividades de  Queima  de Combustíveis -  Processos Industriais: Gas</a:t>
                      </a: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 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CO</a:t>
                      </a:r>
                      <a:r>
                        <a:rPr kumimoji="0" lang="en-GB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</a:t>
                      </a:r>
                      <a:endParaRPr kumimoji="0" lang="en-GB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123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0.6%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100.0%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20892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9342" y="1886325"/>
            <a:ext cx="8100205" cy="2570671"/>
          </a:xfrm>
          <a:prstGeom prst="rect">
            <a:avLst/>
          </a:prstGeom>
          <a:noFill/>
          <a:ln w="57150" cap="rnd"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0" lang="en-US" altLang="ja-JP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261" y="260647"/>
            <a:ext cx="7918450" cy="50405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Exemplo de Análise de Nível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14</a:t>
            </a:r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05574"/>
            <a:ext cx="5670327" cy="1793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588756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1460"/>
            <a:ext cx="7869238" cy="5132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Abordagem 1: Tendência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38444"/>
            <a:ext cx="7869238" cy="4782844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 análise de tendência identifica as categorias cuja tendência é diferente daquela do inventário como um todo, independentemente da tendência da categoria estar crescendo ou diminuindo, ou ser um sumidouro ou fonte</a:t>
            </a:r>
            <a:endParaRPr lang="en-GB" dirty="0">
              <a:latin typeface="+mj-lt"/>
              <a:cs typeface="Arial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As categorias cuja tendência diverge mais da tendência total deve ser identificada como </a:t>
            </a:r>
            <a:r>
              <a:rPr lang="en-GB" b="1" dirty="0">
                <a:solidFill>
                  <a:srgbClr val="4B93DC"/>
                </a:solidFill>
                <a:latin typeface="+mj-lt"/>
              </a:rPr>
              <a:t>chave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GB" dirty="0">
                <a:solidFill>
                  <a:srgbClr val="000000"/>
                </a:solidFill>
                <a:latin typeface="+mj-lt"/>
                <a:ea typeface="ＭＳ Ｐゴシック" pitchFamily="50" charset="-128"/>
                <a:cs typeface="+mj-cs"/>
              </a:rPr>
              <a:t> quando esta diferença é ponderada pelo nível das emissões ou remocões da categoria no ano base. </a:t>
            </a:r>
            <a:endParaRPr lang="en-GB" dirty="0">
              <a:latin typeface="+mj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32908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29" y="129119"/>
            <a:ext cx="4879150" cy="3443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28" y="3877778"/>
            <a:ext cx="5574996" cy="1625983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3420568" y="6206562"/>
            <a:ext cx="2159544" cy="512161"/>
          </a:xfrm>
          <a:prstGeom prst="wedgeRoundRectCallout">
            <a:avLst>
              <a:gd name="adj1" fmla="val 26697"/>
              <a:gd name="adj2" fmla="val -259412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Tendência da categoria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562759" y="5950482"/>
            <a:ext cx="2041689" cy="512161"/>
          </a:xfrm>
          <a:prstGeom prst="wedgeRoundRectCallout">
            <a:avLst>
              <a:gd name="adj1" fmla="val -38091"/>
              <a:gd name="adj2" fmla="val -174476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Tendência total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50197" y="5544574"/>
            <a:ext cx="2041689" cy="512161"/>
          </a:xfrm>
          <a:prstGeom prst="wedgeRoundRectCallout">
            <a:avLst>
              <a:gd name="adj1" fmla="val 52787"/>
              <a:gd name="adj2" fmla="val -157143"/>
              <a:gd name="adj3" fmla="val 16667"/>
            </a:avLst>
          </a:prstGeom>
          <a:solidFill>
            <a:srgbClr val="2D2D8A"/>
          </a:solidFill>
          <a:ln w="425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ja-JP" sz="1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Significância da categoria</a:t>
            </a:r>
            <a:endParaRPr lang="en-US" altLang="ja-JP" sz="1800" kern="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6490211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1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1" y="92492"/>
            <a:ext cx="6892583" cy="6464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5221" y="204289"/>
            <a:ext cx="9099943" cy="5604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dirty="0">
                <a:ea typeface="ＭＳ Ｐゴシック" pitchFamily="50" charset="-128"/>
              </a:rPr>
              <a:t>Abordagem 2: Nível/Tendência + Avaliação de Incerteza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2393217" y="4293096"/>
            <a:ext cx="4443945" cy="1441635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L </a:t>
            </a:r>
            <a:r>
              <a:rPr kumimoji="0" lang="en-US" altLang="ja-JP" i="1" dirty="0">
                <a:latin typeface="+mj-lt"/>
                <a:cs typeface="Times New Roman" pitchFamily="18" charset="0"/>
              </a:rPr>
              <a:t>e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 T</a:t>
            </a:r>
            <a:r>
              <a:rPr lang="en-US" altLang="ja-JP" b="1" i="1" dirty="0">
                <a:latin typeface="+mj-lt"/>
                <a:cs typeface="Times New Roman" pitchFamily="18" charset="0"/>
              </a:rPr>
              <a:t> </a:t>
            </a:r>
            <a:r>
              <a:rPr kumimoji="0" lang="en-US" altLang="ja-JP" b="1" dirty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- </a:t>
            </a:r>
            <a:r>
              <a:rPr lang="pt-BR" altLang="ja-JP" dirty="0">
                <a:latin typeface="+mj-lt"/>
              </a:rPr>
              <a:t>análise  de nível e tendência</a:t>
            </a:r>
            <a:r>
              <a:rPr kumimoji="0" lang="en-US" altLang="ja-JP" dirty="0">
                <a:latin typeface="+mj-lt"/>
              </a:rPr>
              <a:t>,</a:t>
            </a:r>
            <a:r>
              <a:rPr lang="en-US" altLang="ja-JP" b="1" dirty="0">
                <a:latin typeface="+mj-lt"/>
              </a:rPr>
              <a:t> </a:t>
            </a:r>
            <a:endParaRPr kumimoji="0" lang="en-US" altLang="ja-JP" b="1" dirty="0">
              <a:latin typeface="+mj-lt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altLang="ja-JP" b="1" i="1" dirty="0">
                <a:latin typeface="+mj-lt"/>
                <a:cs typeface="Times New Roman" pitchFamily="18" charset="0"/>
              </a:rPr>
              <a:t>U</a:t>
            </a:r>
            <a:r>
              <a:rPr kumimoji="0" lang="en-US" altLang="ja-JP" b="1" dirty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– a incerteza para a categoria 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x</a:t>
            </a:r>
            <a:r>
              <a:rPr kumimoji="0" lang="en-US" altLang="ja-JP" dirty="0">
                <a:latin typeface="+mj-lt"/>
              </a:rPr>
              <a:t> no ano </a:t>
            </a:r>
            <a:r>
              <a:rPr kumimoji="0" lang="en-US" altLang="ja-JP" b="1" i="1" dirty="0">
                <a:latin typeface="+mj-lt"/>
                <a:cs typeface="Times New Roman" pitchFamily="18" charset="0"/>
              </a:rPr>
              <a:t>t</a:t>
            </a:r>
            <a:endParaRPr lang="en-US" altLang="ja-JP" b="1" i="1" dirty="0">
              <a:latin typeface="+mj-lt"/>
              <a:cs typeface="Arial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altLang="ja-JP" dirty="0">
              <a:latin typeface="+mj-lt"/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41" y="1248063"/>
            <a:ext cx="6341921" cy="11360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726" y="2781457"/>
            <a:ext cx="4314549" cy="10047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18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165305"/>
            <a:ext cx="3456384" cy="3402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1776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576064"/>
          </a:xfrm>
        </p:spPr>
        <p:txBody>
          <a:bodyPr/>
          <a:lstStyle/>
          <a:p>
            <a:r>
              <a:rPr lang="pt-BR" sz="2600" dirty="0"/>
              <a:t>Prefácio, Direitos Autorais e Isenção de Responsabilidade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2" y="730414"/>
            <a:ext cx="8831138" cy="6027972"/>
          </a:xfrm>
        </p:spPr>
        <p:txBody>
          <a:bodyPr/>
          <a:lstStyle/>
          <a:p>
            <a:pPr algn="just"/>
            <a:r>
              <a:rPr lang="pt-BR" sz="1250" dirty="0"/>
              <a:t>Estes materiais de apresentação, desenvolvidos para explicar o conteúdo das Diretrizes 2006 :</a:t>
            </a:r>
            <a:endParaRPr lang="en-IE" sz="1250" dirty="0"/>
          </a:p>
          <a:p>
            <a:pPr marL="715645" indent="-342900" algn="just">
              <a:buFont typeface="+mj-lt"/>
              <a:buAutoNum type="arabicParenR"/>
            </a:pPr>
            <a:r>
              <a:rPr lang="pt-BR" sz="1250" i="1" dirty="0"/>
              <a:t>baseiam-se nas apresentações (exceto aquela para o  QA / QC)  feitas pela Unidade de Suporte Técnico do  Grupo de Trabalho  em  Inventários Nacionais de Gases de Efeito Estufa do Painel Intergovernamental para o  Mudança do Clima (IPCC TFI TSU) durante o Workshop Regional da África para o  a Construção Sustentável de Sistemas Nacionais de Gerenciamento  de Inventários de Gases de  Efeito Estufa, e o uso das Diretrizes 2006 do IPCC para Inventários Nacionais de Gases de Efeito Estufa </a:t>
            </a:r>
            <a:r>
              <a:rPr lang="en-IE" sz="1250" dirty="0"/>
              <a:t>(Swakopmund, Namíbia, 24-28 de abril de 2017);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pt-BR" sz="1250" dirty="0"/>
              <a:t>não foram submetidos ao processo formal  de revisão do IPCC </a:t>
            </a:r>
            <a:r>
              <a:rPr lang="en-IE" sz="1250" dirty="0">
                <a:hlinkClick r:id="rId2"/>
              </a:rPr>
              <a:t>http://www.ipcc.ch/pdf/ipcc-principles/ipcc-principles-appendix-a-final.pdf</a:t>
            </a:r>
            <a:r>
              <a:rPr lang="en-IE" sz="1250" dirty="0"/>
              <a:t>;  e </a:t>
            </a:r>
          </a:p>
          <a:p>
            <a:pPr marL="715645" indent="-342900" algn="just">
              <a:buAutoNum type="arabicParenR"/>
            </a:pPr>
            <a:r>
              <a:rPr lang="en-IE" sz="1250" dirty="0"/>
              <a:t>serão periodicamente atualizados</a:t>
            </a:r>
            <a:r>
              <a:rPr lang="en-IE" sz="1250" dirty="0">
                <a:cs typeface="Arial"/>
              </a:rPr>
              <a:t>.</a:t>
            </a:r>
          </a:p>
          <a:p>
            <a:pPr marL="372745" indent="0" algn="just">
              <a:buNone/>
            </a:pPr>
            <a:r>
              <a:rPr lang="pt-BR" sz="1250" dirty="0"/>
              <a:t>Caso deseje utilizar esses materiais (por exemplo, fazer uso de um dos mais slides em sua apresentação em um workshop), favor informar o TFI TSU através do site :  </a:t>
            </a:r>
            <a:r>
              <a:rPr lang="pt-BR" sz="1250" dirty="0">
                <a:hlinkClick r:id="rId3"/>
              </a:rPr>
              <a:t>http://www.ipcc-nggip.iges.or.jp/mail</a:t>
            </a:r>
            <a:r>
              <a:rPr lang="pt-BR" sz="1250" dirty="0"/>
              <a:t>. Leia também as notas nos seguintes sites.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Direitos autorais : </a:t>
            </a:r>
            <a:r>
              <a:rPr lang="en-IE" sz="1250" dirty="0">
                <a:hlinkClick r:id="rId4"/>
              </a:rPr>
              <a:t>http://www.ipcc.ch/home_copyright.shtml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Isenção de responsabilidade: </a:t>
            </a:r>
            <a:r>
              <a:rPr lang="en-IE" sz="1250" dirty="0">
                <a:hlinkClick r:id="rId5"/>
              </a:rPr>
              <a:t>http://www.ipcc.ch/home_disclaimer.shtml</a:t>
            </a:r>
            <a:endParaRPr lang="en-IE" sz="1250" dirty="0"/>
          </a:p>
          <a:p>
            <a:pPr marL="658495" indent="-285750" algn="just"/>
            <a:r>
              <a:rPr lang="pt-BR" sz="1250" dirty="0"/>
              <a:t>O CGE reconhece as contribuições e expressa seu agradecimento ao IPCC </a:t>
            </a:r>
            <a:r>
              <a:rPr lang="en-US" sz="1250" dirty="0"/>
              <a:t>TFI TSU.</a:t>
            </a:r>
            <a:endParaRPr lang="en-GB" sz="1250" dirty="0"/>
          </a:p>
          <a:p>
            <a:pPr marL="372745" indent="0">
              <a:buNone/>
            </a:pPr>
            <a:endParaRPr lang="en-IE" sz="15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61566" y="6538910"/>
            <a:ext cx="5748971" cy="352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>
                <a:solidFill>
                  <a:srgbClr val="000000"/>
                </a:solidFill>
              </a:rPr>
              <a:t>Materiais de treinamento para o Inventário Nacional de Gases de Efeito Estufa</a:t>
            </a:r>
            <a:endParaRPr lang="de-DE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ectangle 37" title="Grupo Consultivo de Peritos (CGE)"/>
          <p:cNvSpPr txBox="1">
            <a:spLocks noChangeArrowheads="1"/>
          </p:cNvSpPr>
          <p:nvPr/>
        </p:nvSpPr>
        <p:spPr>
          <a:xfrm>
            <a:off x="3250565" y="6363969"/>
            <a:ext cx="3530823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PT" sz="1100" b="1" dirty="0">
                <a:solidFill>
                  <a:srgbClr val="000000"/>
                </a:solidFill>
              </a:rPr>
              <a:t>Grupo  Consultivo de Especialistas  </a:t>
            </a:r>
            <a:r>
              <a:rPr lang="en-US" altLang="en-US" sz="1100" b="1" dirty="0">
                <a:solidFill>
                  <a:srgbClr val="000000"/>
                </a:solidFill>
              </a:rPr>
              <a:t>(CGE)</a:t>
            </a:r>
            <a:endParaRPr lang="de-DE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DF4218-051C-44E9-9E14-7EAF956EB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28" y="5405807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Análise Qualitativa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41" y="1268760"/>
            <a:ext cx="7780198" cy="4525963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+mj-lt"/>
              </a:rPr>
              <a:t>Além da análise quantitativa, existe também a </a:t>
            </a:r>
            <a:r>
              <a:rPr lang="pt-BR" b="1" dirty="0">
                <a:solidFill>
                  <a:schemeClr val="tx2"/>
                </a:solidFill>
                <a:latin typeface="+mj-lt"/>
              </a:rPr>
              <a:t>análise qualitativa </a:t>
            </a:r>
            <a:r>
              <a:rPr lang="pt-BR" b="1" dirty="0">
                <a:latin typeface="+mj-lt"/>
              </a:rPr>
              <a:t>das categorias</a:t>
            </a:r>
            <a:r>
              <a:rPr lang="en-GB" b="1" dirty="0">
                <a:latin typeface="+mj-lt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GB" b="1" dirty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en-GB" b="1" u="sng" dirty="0">
                <a:latin typeface="+mj-lt"/>
              </a:rPr>
              <a:t>Algumas sugestões:</a:t>
            </a:r>
            <a:endParaRPr lang="en-GB" b="1" u="sng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pt-BR" dirty="0">
                <a:latin typeface="+mj-lt"/>
              </a:rPr>
              <a:t>Técnicas e tecnologia de mitigação </a:t>
            </a:r>
            <a:r>
              <a:rPr lang="en-GB" dirty="0">
                <a:latin typeface="+mj-lt"/>
              </a:rPr>
              <a:t> 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Crescimento esperado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Nenhuma avaliação quantitativa de incerteza realizada</a:t>
            </a:r>
          </a:p>
          <a:p>
            <a:pPr marL="533400" algn="just">
              <a:lnSpc>
                <a:spcPct val="130000"/>
              </a:lnSpc>
              <a:buFontTx/>
              <a:buChar char="-"/>
              <a:tabLst>
                <a:tab pos="533400" algn="l"/>
              </a:tabLst>
            </a:pPr>
            <a:r>
              <a:rPr lang="en-GB" dirty="0">
                <a:latin typeface="+mj-lt"/>
              </a:rPr>
              <a:t>Completude (</a:t>
            </a:r>
            <a:r>
              <a:rPr lang="en-GB" i="1" dirty="0">
                <a:latin typeface="+mj-lt"/>
              </a:rPr>
              <a:t>inventário incompleto fornece resultados incorretos)</a:t>
            </a:r>
            <a:endParaRPr lang="en-GB" dirty="0">
              <a:latin typeface="+mj-lt"/>
              <a:cs typeface="Arial"/>
            </a:endParaRPr>
          </a:p>
          <a:p>
            <a:pPr marL="0" indent="0">
              <a:lnSpc>
                <a:spcPct val="130000"/>
              </a:lnSpc>
              <a:buNone/>
              <a:tabLst>
                <a:tab pos="533400" algn="l"/>
              </a:tabLst>
            </a:pPr>
            <a:endParaRPr lang="en-GB" dirty="0">
              <a:latin typeface="+mj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20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411760" y="6505575"/>
            <a:ext cx="545430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2139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Resultados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3" y="1171575"/>
            <a:ext cx="8161860" cy="4661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21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411760" y="6505575"/>
            <a:ext cx="545430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79255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74"/>
            <a:ext cx="9206144" cy="677822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380312" y="88745"/>
            <a:ext cx="1704435" cy="387927"/>
          </a:xfrm>
        </p:spPr>
        <p:txBody>
          <a:bodyPr/>
          <a:lstStyle/>
          <a:p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09864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" y="44624"/>
            <a:ext cx="917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1845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  <a:cs typeface="Arial"/>
              </a:rPr>
              <a:t>Conclusão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340768"/>
            <a:ext cx="7920880" cy="446449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b="1" i="1" dirty="0">
                <a:latin typeface="+mj-lt"/>
              </a:rPr>
              <a:t>As categorias chave são extremamente importantes:</a:t>
            </a:r>
          </a:p>
          <a:p>
            <a:pPr marL="533400" algn="just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</a:rPr>
              <a:t>Erros  acarretarão em estimativas sub-/super estimadas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Char char="-"/>
            </a:pPr>
            <a:r>
              <a:rPr lang="en-GB" dirty="0">
                <a:latin typeface="+mj-lt"/>
                <a:cs typeface="Arial"/>
              </a:rPr>
              <a:t>Os aperfeiçoamentos acarretarão em melhorias significativas da qualidade do inventário como um todo</a:t>
            </a:r>
          </a:p>
          <a:p>
            <a:pPr marL="263525" indent="0" algn="just">
              <a:lnSpc>
                <a:spcPct val="130000"/>
              </a:lnSpc>
              <a:buNone/>
            </a:pPr>
            <a:endParaRPr lang="en-GB" dirty="0">
              <a:latin typeface="+mj-lt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+mj-lt"/>
              </a:rPr>
              <a:t>Níveis superiores </a:t>
            </a:r>
            <a:r>
              <a:rPr lang="pt-BR" dirty="0">
                <a:latin typeface="+mj-lt"/>
              </a:rPr>
              <a:t> (Nível 2 e Nível 3) </a:t>
            </a:r>
            <a:r>
              <a:rPr lang="pt-BR" b="1" dirty="0">
                <a:latin typeface="+mj-lt"/>
              </a:rPr>
              <a:t>devem ser utilizados  para estimar as categorias chave</a:t>
            </a:r>
            <a:endParaRPr lang="en-GB" b="1" i="1" dirty="0">
              <a:latin typeface="+mj-lt"/>
            </a:endParaRPr>
          </a:p>
          <a:p>
            <a:pPr algn="just">
              <a:lnSpc>
                <a:spcPct val="130000"/>
              </a:lnSpc>
            </a:pPr>
            <a:endParaRPr lang="pt-BR" b="1" dirty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+mj-lt"/>
              </a:rPr>
              <a:t>Recursos para  os compiladores de inventário nacional são (em muitos casos) limitados</a:t>
            </a:r>
            <a:endParaRPr lang="en-GB" b="1" dirty="0">
              <a:latin typeface="+mj-lt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GB" b="1" dirty="0">
                <a:latin typeface="+mj-lt"/>
              </a:rPr>
              <a:t> → foco nas categorias chave</a:t>
            </a:r>
            <a:endParaRPr lang="en-GB" b="1" i="1" dirty="0">
              <a:latin typeface="+mj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24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411760" y="6505575"/>
            <a:ext cx="545430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98187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Obrigado pela atenção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339752" y="6505574"/>
            <a:ext cx="5526311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699793" y="6237313"/>
            <a:ext cx="3672408" cy="26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Consultivo de Especialistas (CGE)</a:t>
            </a:r>
            <a:endParaRPr lang="de-DE" altLang="en-US" sz="1200" b="1" i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95076"/>
            <a:ext cx="8229600" cy="46962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a typeface="ＭＳ Ｐゴシック" pitchFamily="50" charset="-128"/>
              </a:rPr>
              <a:t>Apresentação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634795" cy="3514647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1. Métodos: Nivel 1, 2, 3</a:t>
            </a:r>
          </a:p>
          <a:p>
            <a:pPr marL="0" indent="0" algn="just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2. </a:t>
            </a:r>
            <a:r>
              <a:rPr lang="en-US" altLang="ja-JP" b="1" dirty="0">
                <a:solidFill>
                  <a:srgbClr val="4B93DC"/>
                </a:solidFill>
                <a:latin typeface="+mj-lt"/>
                <a:ea typeface="+mj-ea"/>
                <a:cs typeface="+mj-cs"/>
              </a:rPr>
              <a:t>Categorias</a:t>
            </a:r>
            <a:r>
              <a:rPr lang="en-US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Chave</a:t>
            </a:r>
            <a:endParaRPr lang="en-US" altLang="ja-JP" b="1" dirty="0">
              <a:solidFill>
                <a:schemeClr val="tx2"/>
              </a:solidFill>
              <a:latin typeface="+mj-lt"/>
              <a:ea typeface="+mj-ea"/>
              <a:cs typeface="Arial"/>
            </a:endParaRPr>
          </a:p>
          <a:p>
            <a:pPr marL="0" indent="0" algn="just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3. Como definir </a:t>
            </a:r>
            <a:r>
              <a:rPr lang="en-US" altLang="ja-JP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b="1" dirty="0">
                <a:solidFill>
                  <a:srgbClr val="4B93DC"/>
                </a:solidFill>
                <a:latin typeface="+mj-lt"/>
                <a:ea typeface="+mj-ea"/>
                <a:cs typeface="+mj-cs"/>
              </a:rPr>
              <a:t>Categorias</a:t>
            </a:r>
            <a:r>
              <a:rPr lang="en-US" altLang="ja-JP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 Chave </a:t>
            </a:r>
            <a:r>
              <a:rPr lang="en-US" altLang="ja-JP" b="1" dirty="0">
                <a:latin typeface="+mj-lt"/>
              </a:rPr>
              <a:t>: Abordagem 1, 2</a:t>
            </a:r>
          </a:p>
          <a:p>
            <a:pPr marL="0" indent="0" algn="just" eaLnBrk="1" hangingPunct="1">
              <a:lnSpc>
                <a:spcPct val="130000"/>
              </a:lnSpc>
              <a:spcBef>
                <a:spcPct val="40000"/>
              </a:spcBef>
              <a:buNone/>
              <a:defRPr/>
            </a:pPr>
            <a:r>
              <a:rPr lang="en-US" altLang="ja-JP" b="1" dirty="0">
                <a:latin typeface="+mj-lt"/>
              </a:rPr>
              <a:t>4. Conclusão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91231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260648"/>
            <a:ext cx="828092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ＭＳ Ｐゴシック" pitchFamily="50" charset="-128"/>
              </a:rPr>
              <a:t>Métodos: Nível 1, 2,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56431"/>
            <a:ext cx="7969250" cy="4548833"/>
          </a:xfrm>
        </p:spPr>
        <p:txBody>
          <a:bodyPr/>
          <a:lstStyle/>
          <a:p>
            <a:pPr algn="just">
              <a:lnSpc>
                <a:spcPct val="130000"/>
              </a:lnSpc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Níveis: </a:t>
            </a:r>
            <a:r>
              <a:rPr lang="pt-BR" b="1" dirty="0">
                <a:latin typeface="+mj-lt"/>
              </a:rPr>
              <a:t>Um nível representa um grau de complexidade metodológica.</a:t>
            </a:r>
          </a:p>
          <a:p>
            <a:pPr marL="0" indent="0" algn="just">
              <a:lnSpc>
                <a:spcPct val="130000"/>
              </a:lnSpc>
              <a:buNone/>
              <a:defRPr/>
            </a:pPr>
            <a:endParaRPr lang="en-GB" b="1" dirty="0">
              <a:latin typeface="+mj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pt-BR" b="1" dirty="0">
                <a:latin typeface="+mj-lt"/>
              </a:rPr>
              <a:t>Normalmente são apresentados três níveis </a:t>
            </a:r>
            <a:r>
              <a:rPr lang="en-GB" b="1" dirty="0">
                <a:latin typeface="+mj-lt"/>
              </a:rPr>
              <a:t>: </a:t>
            </a:r>
            <a:endParaRPr lang="en-GB" b="1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Nivel 1 - método básico, padrão; 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Nível 2 - método intermediário ; e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  <a:defRPr/>
            </a:pPr>
            <a:r>
              <a:rPr lang="en-GB" dirty="0">
                <a:latin typeface="+mj-lt"/>
              </a:rPr>
              <a:t>Nível 3 – método com maior demanda </a:t>
            </a:r>
            <a:r>
              <a:rPr lang="pt-BR" dirty="0">
                <a:latin typeface="+mj-lt"/>
              </a:rPr>
              <a:t>em termos de complexidade e requisitos de dados</a:t>
            </a:r>
            <a:endParaRPr lang="en-GB" dirty="0">
              <a:latin typeface="+mj-lt"/>
            </a:endParaRP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endParaRPr lang="en-GB" b="1" dirty="0">
              <a:latin typeface="+mj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pt-BR" b="1" dirty="0">
                <a:latin typeface="+mj-lt"/>
              </a:rPr>
              <a:t>Os métodos de níveis 2 e 3 são normalmente referenciados como métodos de nível superior e são geralmente considerados </a:t>
            </a:r>
            <a:r>
              <a:rPr lang="pt-BR" b="1" u="sng" dirty="0">
                <a:latin typeface="+mj-lt"/>
              </a:rPr>
              <a:t>mais acurados</a:t>
            </a:r>
            <a:r>
              <a:rPr lang="pt-BR" b="1" dirty="0">
                <a:latin typeface="+mj-lt"/>
              </a:rPr>
              <a:t>.  </a:t>
            </a:r>
            <a:endParaRPr lang="en-US" altLang="ja-JP" b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4"/>
            <a:ext cx="5526311" cy="1793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40603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98" y="260648"/>
            <a:ext cx="4858428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Escolha Metodológica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97" y="908720"/>
            <a:ext cx="7950442" cy="5256584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latin typeface="+mj-lt"/>
              </a:rPr>
              <a:t>A escolha metodológica para categorias de fontes e sumidouros individuais é importante no gerenciamento da incerteza do inventário como um todo </a:t>
            </a:r>
            <a:r>
              <a:rPr lang="en-GB" dirty="0">
                <a:latin typeface="+mj-lt"/>
              </a:rPr>
              <a:t>(ela é menor quando as </a:t>
            </a:r>
            <a:r>
              <a:rPr lang="pt-BR" dirty="0">
                <a:latin typeface="+mj-lt"/>
              </a:rPr>
              <a:t>emissões e remoções são estimadas utilizando métodos mais rigorosos</a:t>
            </a:r>
            <a:r>
              <a:rPr lang="en-GB" dirty="0">
                <a:latin typeface="+mj-lt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sz="500" b="1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latin typeface="+mj-lt"/>
              </a:rPr>
              <a:t>No entanto, esses métodos geralmente exigem mais recursos para coleta de dados. Assim, pode não ser viável usar um método mais rigoroso para cada categoria </a:t>
            </a:r>
            <a:r>
              <a:rPr lang="pt-BR" dirty="0">
                <a:latin typeface="+mj-lt"/>
              </a:rPr>
              <a:t>(desta forma, é </a:t>
            </a:r>
            <a:r>
              <a:rPr lang="pt-BR" u="sng" dirty="0">
                <a:latin typeface="+mj-lt"/>
              </a:rPr>
              <a:t>boa prática</a:t>
            </a:r>
            <a:r>
              <a:rPr lang="pt-BR" dirty="0">
                <a:latin typeface="+mj-lt"/>
              </a:rPr>
              <a:t> identificar aquelas categorias que têm uma maior contribuição nas emissões totais do inventário geral) </a:t>
            </a:r>
            <a:endParaRPr lang="pt-BR" dirty="0">
              <a:latin typeface="+mj-lt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sz="8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latin typeface="+mj-lt"/>
              </a:rPr>
              <a:t>Ao identificar essas </a:t>
            </a:r>
            <a:r>
              <a:rPr lang="pt-BR" u="sng" dirty="0">
                <a:latin typeface="+mj-lt"/>
              </a:rPr>
              <a:t>categorias chave </a:t>
            </a:r>
            <a:r>
              <a:rPr lang="pt-BR" b="1" dirty="0">
                <a:latin typeface="+mj-lt"/>
              </a:rPr>
              <a:t>de forma sistemática e objetiva, os compiladores de inventário podem priorizar seus esforços e melhorar suas estimativas globais (</a:t>
            </a:r>
            <a:r>
              <a:rPr lang="pt-BR" dirty="0">
                <a:latin typeface="+mj-lt"/>
              </a:rPr>
              <a:t>é </a:t>
            </a:r>
            <a:r>
              <a:rPr lang="pt-BR" u="sng" dirty="0">
                <a:latin typeface="+mj-lt"/>
              </a:rPr>
              <a:t>boa prática </a:t>
            </a:r>
            <a:r>
              <a:rPr lang="pt-BR" dirty="0">
                <a:latin typeface="+mj-lt"/>
              </a:rPr>
              <a:t>utilizar os resultados da análise de categorias chave como base para a escolha metodológica para elevar a qualidade do inventário e aumentar a confiança nas estimativas de GEE)</a:t>
            </a:r>
            <a:endParaRPr lang="pt-BR" dirty="0">
              <a:latin typeface="+mj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64700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Categoria Chave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Categoria Chave  </a:t>
            </a:r>
            <a:r>
              <a:rPr lang="pt-BR" dirty="0">
                <a:latin typeface="+mj-lt"/>
              </a:rPr>
              <a:t>é aquela que é priorizada no inventário nacional porque a sua estimativa tem uma influência significativa no inventário total de gases de efeito estufa do país, em termos de: </a:t>
            </a:r>
            <a:endParaRPr lang="en-GB" dirty="0">
              <a:latin typeface="+mj-lt"/>
            </a:endParaRPr>
          </a:p>
          <a:p>
            <a:pPr marL="400050" lvl="1" indent="0" algn="just">
              <a:buNone/>
            </a:pPr>
            <a:r>
              <a:rPr lang="en-GB" dirty="0">
                <a:latin typeface="+mj-lt"/>
              </a:rPr>
              <a:t>- </a:t>
            </a:r>
            <a:r>
              <a:rPr lang="pt-BR" dirty="0">
                <a:latin typeface="+mj-lt"/>
              </a:rPr>
              <a:t>nível absoluto,</a:t>
            </a:r>
            <a:endParaRPr lang="pt-BR" dirty="0">
              <a:latin typeface="+mj-lt"/>
              <a:cs typeface="Arial"/>
            </a:endParaRPr>
          </a:p>
          <a:p>
            <a:pPr marL="400050" lvl="1" indent="0" algn="just">
              <a:buNone/>
            </a:pPr>
            <a:r>
              <a:rPr lang="pt-BR" dirty="0">
                <a:latin typeface="+mj-lt"/>
              </a:rPr>
              <a:t>- tendência, ou</a:t>
            </a:r>
            <a:endParaRPr lang="pt-BR" dirty="0">
              <a:latin typeface="+mj-lt"/>
              <a:cs typeface="Arial"/>
            </a:endParaRPr>
          </a:p>
          <a:p>
            <a:pPr marL="400050" lvl="1" indent="0" algn="just">
              <a:buNone/>
            </a:pPr>
            <a:r>
              <a:rPr lang="pt-BR" dirty="0">
                <a:latin typeface="+mj-lt"/>
              </a:rPr>
              <a:t>- incerteza nas </a:t>
            </a:r>
            <a:r>
              <a:rPr lang="pt-BR" u="sng" dirty="0">
                <a:latin typeface="+mj-lt"/>
              </a:rPr>
              <a:t>emissões e remoções</a:t>
            </a: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051720" y="6453335"/>
            <a:ext cx="5814343" cy="2316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059833" y="6261099"/>
            <a:ext cx="3312368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36248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29" y="1268760"/>
            <a:ext cx="7822109" cy="4525963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 categorias chave </a:t>
            </a:r>
            <a:r>
              <a:rPr lang="pt-BR" b="1" dirty="0">
                <a:latin typeface="+mj-lt"/>
              </a:rPr>
              <a:t>devem ser priorizadas durante a alocação de recursos para coleta de dados, compilação, controle de qualidade/garantia de qualidade e relatórios relacionados ao inventário. 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pt-BR" b="1" dirty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pt-BR" b="1" dirty="0">
                <a:latin typeface="+mj-lt"/>
              </a:rPr>
              <a:t>Em geral, métodos de nível superior devem ser utilizados para as </a:t>
            </a:r>
            <a:r>
              <a:rPr lang="pt-BR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categorias chave.</a:t>
            </a:r>
            <a:endParaRPr lang="pt-BR" b="1" i="1" dirty="0">
              <a:solidFill>
                <a:schemeClr val="tx2"/>
              </a:solidFill>
              <a:latin typeface="+mj-lt"/>
              <a:ea typeface="+mj-ea"/>
              <a:cs typeface="Arial"/>
            </a:endParaRPr>
          </a:p>
          <a:p>
            <a:pPr>
              <a:lnSpc>
                <a:spcPct val="130000"/>
              </a:lnSpc>
            </a:pPr>
            <a:endParaRPr lang="pt-BR" b="1" dirty="0">
              <a:latin typeface="+mj-lt"/>
            </a:endParaRPr>
          </a:p>
          <a:p>
            <a:pPr>
              <a:lnSpc>
                <a:spcPct val="130000"/>
              </a:lnSpc>
            </a:pPr>
            <a:endParaRPr lang="en-GB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5000" y="332657"/>
            <a:ext cx="7869238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Categorias Chave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7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411760" y="6505575"/>
            <a:ext cx="545430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23862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dirty="0">
                <a:ea typeface="ＭＳ Ｐゴシック" pitchFamily="50" charset="-128"/>
              </a:rPr>
              <a:t>Como definir as Categorias Chave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7" y="1268760"/>
            <a:ext cx="8010601" cy="488049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+mj-lt"/>
              </a:rPr>
              <a:t>Disagregue as  categorias ao menor nível possível </a:t>
            </a:r>
            <a:r>
              <a:rPr lang="en-GB" b="1" dirty="0">
                <a:latin typeface="+mj-lt"/>
              </a:rPr>
              <a:t>:</a:t>
            </a:r>
          </a:p>
          <a:p>
            <a:pPr marL="533400" algn="just">
              <a:lnSpc>
                <a:spcPct val="130000"/>
              </a:lnSpc>
              <a:buFontTx/>
              <a:buChar char="-"/>
            </a:pPr>
            <a:r>
              <a:rPr lang="pt-BR" dirty="0">
                <a:latin typeface="+mj-lt"/>
              </a:rPr>
              <a:t>para subcategorias (por exemplo, para um tipo de combustível: líquido, gasoso, sólido</a:t>
            </a:r>
            <a:r>
              <a:rPr lang="en-GB" dirty="0">
                <a:latin typeface="+mj-lt"/>
              </a:rPr>
              <a:t>)</a:t>
            </a:r>
            <a:endParaRPr lang="en-GB" dirty="0">
              <a:latin typeface="+mj-lt"/>
              <a:cs typeface="Arial"/>
            </a:endParaRPr>
          </a:p>
          <a:p>
            <a:pPr marL="533400" algn="just">
              <a:lnSpc>
                <a:spcPct val="130000"/>
              </a:lnSpc>
              <a:buFontTx/>
              <a:buChar char="-"/>
            </a:pPr>
            <a:r>
              <a:rPr lang="pt-BR" dirty="0">
                <a:latin typeface="+mj-lt"/>
              </a:rPr>
              <a:t>para um gás individual (utilize o Potencial de Aquecimento Global (GWP</a:t>
            </a:r>
            <a:r>
              <a:rPr lang="en-GB" dirty="0">
                <a:latin typeface="+mj-lt"/>
              </a:rPr>
              <a:t>).</a:t>
            </a:r>
            <a:endParaRPr lang="en-GB" dirty="0">
              <a:latin typeface="+mj-lt"/>
              <a:cs typeface="Arial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GB" b="1" dirty="0"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en-GB" b="1" dirty="0">
                <a:latin typeface="+mj-lt"/>
              </a:rPr>
              <a:t>Aplique duas abordagens :</a:t>
            </a:r>
            <a:endParaRPr lang="en-GB" b="1" dirty="0">
              <a:latin typeface="+mj-lt"/>
              <a:cs typeface="Arial"/>
            </a:endParaRPr>
          </a:p>
          <a:p>
            <a:pPr marL="533400" lvl="1" indent="-269875" algn="just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  <a:ea typeface="+mn-ea"/>
                <a:cs typeface="+mn-cs"/>
              </a:rPr>
              <a:t>Abordagem 1 –  </a:t>
            </a:r>
            <a:r>
              <a:rPr lang="pt-BR" dirty="0">
                <a:latin typeface="+mj-lt"/>
                <a:ea typeface="+mn-ea"/>
                <a:cs typeface="+mn-cs"/>
              </a:rPr>
              <a:t>Análise de nível e tendência</a:t>
            </a:r>
            <a:endParaRPr lang="en-GB" dirty="0">
              <a:latin typeface="+mj-lt"/>
              <a:ea typeface="+mn-ea"/>
              <a:cs typeface="+mn-cs"/>
            </a:endParaRPr>
          </a:p>
          <a:p>
            <a:pPr marL="533400" lvl="1" indent="-269875" algn="just">
              <a:lnSpc>
                <a:spcPct val="130000"/>
              </a:lnSpc>
              <a:buFontTx/>
              <a:buChar char="-"/>
            </a:pPr>
            <a:r>
              <a:rPr lang="en-GB" dirty="0">
                <a:latin typeface="+mj-lt"/>
                <a:ea typeface="+mn-ea"/>
                <a:cs typeface="+mn-cs"/>
              </a:rPr>
              <a:t>Abordagem  2 – N</a:t>
            </a:r>
            <a:r>
              <a:rPr lang="pt-BR" dirty="0">
                <a:latin typeface="+mj-lt"/>
                <a:ea typeface="+mn-ea"/>
                <a:cs typeface="+mn-cs"/>
              </a:rPr>
              <a:t>ível / tendência + avaliação de incerteza</a:t>
            </a:r>
            <a:endParaRPr lang="en-GB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7370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9563"/>
            <a:ext cx="7869238" cy="4551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50" charset="-128"/>
              </a:rPr>
              <a:t>Categorias Chave: Abordagem 1 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3" y="1268760"/>
            <a:ext cx="7969185" cy="4525963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Abordagem 1 – Análise de nível e tendência </a:t>
            </a:r>
            <a:r>
              <a:rPr lang="en-GB" b="1" dirty="0">
                <a:latin typeface="+mj-lt"/>
              </a:rPr>
              <a:t>:</a:t>
            </a:r>
          </a:p>
          <a:p>
            <a:pPr marL="400050" lvl="1" indent="0" algn="just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   </a:t>
            </a:r>
            <a:r>
              <a:rPr lang="en-GB" b="1" dirty="0">
                <a:solidFill>
                  <a:srgbClr val="F89708"/>
                </a:solidFill>
                <a:latin typeface="+mj-lt"/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Categorias chave  - efeito cumulativo de 95% 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F87F0C"/>
              </a:solidFill>
              <a:latin typeface="+mj-lt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Abordagem 2 - Nível / tendência + avaliação de incerteza:</a:t>
            </a:r>
            <a:endParaRPr lang="en-GB" b="1" dirty="0">
              <a:latin typeface="+mj-lt"/>
              <a:cs typeface="Arial"/>
            </a:endParaRPr>
          </a:p>
          <a:p>
            <a:pPr marL="400050" lvl="1" indent="0" algn="just">
              <a:lnSpc>
                <a:spcPct val="130000"/>
              </a:lnSpc>
              <a:buNone/>
            </a:pPr>
            <a:r>
              <a:rPr lang="en-GB" b="1" dirty="0">
                <a:solidFill>
                  <a:srgbClr val="FF5001"/>
                </a:solidFill>
                <a:latin typeface="+mj-lt"/>
              </a:rPr>
              <a:t>    </a:t>
            </a:r>
            <a:r>
              <a:rPr lang="pt-BR" b="1" dirty="0">
                <a:solidFill>
                  <a:srgbClr val="246EB9"/>
                </a:solidFill>
                <a:latin typeface="+mj-lt"/>
              </a:rPr>
              <a:t>Categorias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 chave - efeito cumulativo de 90%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b="1" dirty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Remoções : </a:t>
            </a:r>
            <a:r>
              <a:rPr lang="en-GB" b="1" i="1" dirty="0">
                <a:solidFill>
                  <a:srgbClr val="000000"/>
                </a:solidFill>
                <a:latin typeface="+mj-lt"/>
              </a:rPr>
              <a:t>são </a:t>
            </a:r>
            <a:r>
              <a:rPr lang="en-GB" b="1" dirty="0">
                <a:latin typeface="+mj-lt"/>
              </a:rPr>
              <a:t>expressas como valores positivos </a:t>
            </a:r>
            <a:endParaRPr lang="en-GB" b="1" dirty="0">
              <a:latin typeface="+mj-lt"/>
              <a:cs typeface="Arial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GB" b="1" dirty="0">
                <a:latin typeface="+mj-lt"/>
              </a:rPr>
              <a:t>                    (inclusão/exclusão)</a:t>
            </a:r>
            <a:endParaRPr lang="en-GB" b="1" dirty="0">
              <a:latin typeface="+mj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sobre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364991210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XPNSPWEK3DPS-467863604-208</_dlc_DocId>
    <_dlc_DocIdUrl xmlns="fd44d591-518f-414d-9c58-168d47e8a02c">
      <Url>https://process.unfccc.int/sites/CGE/_layouts/DocIdRedir.aspx?ID=XPNSPWEK3DPS-467863604-208</Url>
      <Description>XPNSPWEK3DPS-467863604-208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1087F-A4EB-4992-9FC7-C597E1BFD7A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5C1AF4C-8667-45BD-BB85-29DCDB7F04A6}">
  <ds:schemaRefs>
    <ds:schemaRef ds:uri="fd44d591-518f-414d-9c58-168d47e8a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469D1E-FA74-48FE-BC60-D457D5B12094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d44d591-518f-414d-9c58-168d47e8a02c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723E666-2C49-4C7D-9EE4-2D640E827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Apresentação na tela (4:3)</PresentationFormat>
  <Paragraphs>415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 UNFCCC PowerPoint</vt:lpstr>
      <vt:lpstr>UNFCCC quote</vt:lpstr>
      <vt:lpstr>UNFCCC_Master 70pt title</vt:lpstr>
      <vt:lpstr>1_ UNFCCC PowerPoint</vt:lpstr>
      <vt:lpstr>      </vt:lpstr>
      <vt:lpstr>Prefácio, Direitos Autorais e Isenção de Responsabilidade </vt:lpstr>
      <vt:lpstr>Apresentação</vt:lpstr>
      <vt:lpstr>Métodos: Nível 1, 2, 3</vt:lpstr>
      <vt:lpstr>Escolha Metodológica</vt:lpstr>
      <vt:lpstr>Categoria Chave</vt:lpstr>
      <vt:lpstr>Categorias Chave </vt:lpstr>
      <vt:lpstr>Como definir as Categorias Chave</vt:lpstr>
      <vt:lpstr>Categorias Chave: Abordagem 1 , 2</vt:lpstr>
      <vt:lpstr>Exemplo de Análise de Nível</vt:lpstr>
      <vt:lpstr>Exemplo de Análise de Nível</vt:lpstr>
      <vt:lpstr>Exemplo de Análise de Nível</vt:lpstr>
      <vt:lpstr>Exemplo de Análise de Nível</vt:lpstr>
      <vt:lpstr>Exemplo de Análise de Nível</vt:lpstr>
      <vt:lpstr>Abordagem 1: Tendência</vt:lpstr>
      <vt:lpstr>Apresentação do PowerPoint</vt:lpstr>
      <vt:lpstr>Apresentação do PowerPoint</vt:lpstr>
      <vt:lpstr>Abordagem 2: Nível/Tendência + Avaliação de Incerteza</vt:lpstr>
      <vt:lpstr>Apresentação do PowerPoint</vt:lpstr>
      <vt:lpstr>Análise Qualitativa</vt:lpstr>
      <vt:lpstr>Resultados</vt:lpstr>
      <vt:lpstr>Exemplo</vt:lpstr>
      <vt:lpstr>Apresentação do PowerPoint</vt:lpstr>
      <vt:lpstr>Conclusão</vt:lpstr>
      <vt:lpstr>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163</cp:revision>
  <dcterms:modified xsi:type="dcterms:W3CDTF">2018-09-12T08:50:18Z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5f9ed1d3-1e38-4961-872a-1b795a73fac0</vt:lpwstr>
  </property>
</Properties>
</file>